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718" r:id="rId4"/>
    <p:sldMasterId id="2147483710" r:id="rId5"/>
  </p:sldMasterIdLst>
  <p:notesMasterIdLst>
    <p:notesMasterId r:id="rId73"/>
  </p:notesMasterIdLst>
  <p:sldIdLst>
    <p:sldId id="337" r:id="rId6"/>
    <p:sldId id="338" r:id="rId7"/>
    <p:sldId id="339" r:id="rId8"/>
    <p:sldId id="395" r:id="rId9"/>
    <p:sldId id="340" r:id="rId10"/>
    <p:sldId id="344" r:id="rId11"/>
    <p:sldId id="343" r:id="rId12"/>
    <p:sldId id="3753" r:id="rId13"/>
    <p:sldId id="3754" r:id="rId14"/>
    <p:sldId id="3755" r:id="rId15"/>
    <p:sldId id="3756" r:id="rId16"/>
    <p:sldId id="3757" r:id="rId17"/>
    <p:sldId id="3758" r:id="rId18"/>
    <p:sldId id="3759" r:id="rId19"/>
    <p:sldId id="3760" r:id="rId20"/>
    <p:sldId id="3761" r:id="rId21"/>
    <p:sldId id="3762" r:id="rId22"/>
    <p:sldId id="3763" r:id="rId23"/>
    <p:sldId id="3764" r:id="rId24"/>
    <p:sldId id="3765" r:id="rId25"/>
    <p:sldId id="3766" r:id="rId26"/>
    <p:sldId id="3767" r:id="rId27"/>
    <p:sldId id="3769" r:id="rId28"/>
    <p:sldId id="304" r:id="rId29"/>
    <p:sldId id="3770" r:id="rId30"/>
    <p:sldId id="3797" r:id="rId31"/>
    <p:sldId id="3771" r:id="rId32"/>
    <p:sldId id="306" r:id="rId33"/>
    <p:sldId id="3772" r:id="rId34"/>
    <p:sldId id="3773" r:id="rId35"/>
    <p:sldId id="3774" r:id="rId36"/>
    <p:sldId id="3775" r:id="rId37"/>
    <p:sldId id="3776" r:id="rId38"/>
    <p:sldId id="301" r:id="rId39"/>
    <p:sldId id="270" r:id="rId40"/>
    <p:sldId id="307" r:id="rId41"/>
    <p:sldId id="3777" r:id="rId42"/>
    <p:sldId id="3778" r:id="rId43"/>
    <p:sldId id="3779" r:id="rId44"/>
    <p:sldId id="3780" r:id="rId45"/>
    <p:sldId id="3781" r:id="rId46"/>
    <p:sldId id="3782" r:id="rId47"/>
    <p:sldId id="3783" r:id="rId48"/>
    <p:sldId id="3784" r:id="rId49"/>
    <p:sldId id="3798" r:id="rId50"/>
    <p:sldId id="3799" r:id="rId51"/>
    <p:sldId id="3800" r:id="rId52"/>
    <p:sldId id="3785" r:id="rId53"/>
    <p:sldId id="3786" r:id="rId54"/>
    <p:sldId id="3787" r:id="rId55"/>
    <p:sldId id="3788" r:id="rId56"/>
    <p:sldId id="3789" r:id="rId57"/>
    <p:sldId id="3790" r:id="rId58"/>
    <p:sldId id="3791" r:id="rId59"/>
    <p:sldId id="3792" r:id="rId60"/>
    <p:sldId id="3793" r:id="rId61"/>
    <p:sldId id="3794" r:id="rId62"/>
    <p:sldId id="3795" r:id="rId63"/>
    <p:sldId id="328" r:id="rId64"/>
    <p:sldId id="329" r:id="rId65"/>
    <p:sldId id="266" r:id="rId66"/>
    <p:sldId id="330" r:id="rId67"/>
    <p:sldId id="331" r:id="rId68"/>
    <p:sldId id="345" r:id="rId69"/>
    <p:sldId id="332" r:id="rId70"/>
    <p:sldId id="333" r:id="rId71"/>
    <p:sldId id="334" r:id="rId7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 id="{23DBD170-1262-2C49-98B4-B1FB622F9468}">
          <p14:sldIdLst>
            <p14:sldId id="337"/>
            <p14:sldId id="338"/>
            <p14:sldId id="339"/>
            <p14:sldId id="395"/>
            <p14:sldId id="340"/>
            <p14:sldId id="344"/>
            <p14:sldId id="343"/>
            <p14:sldId id="3753"/>
            <p14:sldId id="3754"/>
            <p14:sldId id="3755"/>
            <p14:sldId id="3756"/>
            <p14:sldId id="3757"/>
            <p14:sldId id="3758"/>
            <p14:sldId id="3759"/>
            <p14:sldId id="3760"/>
            <p14:sldId id="3761"/>
            <p14:sldId id="3762"/>
            <p14:sldId id="3763"/>
            <p14:sldId id="3764"/>
            <p14:sldId id="3765"/>
            <p14:sldId id="3766"/>
            <p14:sldId id="3767"/>
            <p14:sldId id="3769"/>
            <p14:sldId id="304"/>
            <p14:sldId id="3770"/>
            <p14:sldId id="3797"/>
            <p14:sldId id="3771"/>
            <p14:sldId id="306"/>
            <p14:sldId id="3772"/>
            <p14:sldId id="3773"/>
            <p14:sldId id="3774"/>
            <p14:sldId id="3775"/>
            <p14:sldId id="3776"/>
            <p14:sldId id="301"/>
            <p14:sldId id="270"/>
            <p14:sldId id="307"/>
            <p14:sldId id="3777"/>
            <p14:sldId id="3778"/>
            <p14:sldId id="3779"/>
            <p14:sldId id="3780"/>
            <p14:sldId id="3781"/>
            <p14:sldId id="3782"/>
            <p14:sldId id="3783"/>
            <p14:sldId id="3784"/>
            <p14:sldId id="3798"/>
            <p14:sldId id="3799"/>
            <p14:sldId id="3800"/>
            <p14:sldId id="3785"/>
            <p14:sldId id="3786"/>
            <p14:sldId id="3787"/>
            <p14:sldId id="3788"/>
            <p14:sldId id="3789"/>
            <p14:sldId id="3790"/>
            <p14:sldId id="3791"/>
            <p14:sldId id="3792"/>
            <p14:sldId id="3793"/>
            <p14:sldId id="3794"/>
            <p14:sldId id="3795"/>
          </p14:sldIdLst>
        </p14:section>
        <p14:section name="Outro" id="{FE86F220-D47B-9944-BCC8-C1FFA33BB5D4}">
          <p14:sldIdLst>
            <p14:sldId id="328"/>
            <p14:sldId id="329"/>
            <p14:sldId id="266"/>
            <p14:sldId id="330"/>
            <p14:sldId id="331"/>
            <p14:sldId id="345"/>
            <p14:sldId id="332"/>
            <p14:sldId id="333"/>
            <p14:sldId id="33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rederike Engelhardt" initials="" lastIdx="16" clrIdx="0"/>
  <p:cmAuthor id="1" name="Roman Rehor" initials="" lastIdx="4" clrIdx="1"/>
  <p:cmAuthor id="2" name="Katharina Böhnke" initials="" lastIdx="18" clrIdx="2"/>
  <p:cmAuthor id="3" name="Svenja Prigge" initials="SP" lastIdx="146" clrIdx="3">
    <p:extLst>
      <p:ext uri="{19B8F6BF-5375-455C-9EA6-DF929625EA0E}">
        <p15:presenceInfo xmlns:p15="http://schemas.microsoft.com/office/powerpoint/2012/main" userId="S::svenja.prigge@falling-walls.com::c464b860-f15c-4e6b-a720-a4c326f05555" providerId="AD"/>
      </p:ext>
    </p:extLst>
  </p:cmAuthor>
  <p:cmAuthor id="4" name="Gastbenutzer" initials="Ga" lastIdx="2" clrIdx="4">
    <p:extLst>
      <p:ext uri="{19B8F6BF-5375-455C-9EA6-DF929625EA0E}">
        <p15:presenceInfo xmlns:p15="http://schemas.microsoft.com/office/powerpoint/2012/main" userId="S::urn:spo:anon#ff88ca23de349d47e207a44bc5746b57b00a9706a7943bc4fb110b7d04880d98::" providerId="AD"/>
      </p:ext>
    </p:extLst>
  </p:cmAuthor>
  <p:cmAuthor id="5" name="Sarah Scheck" initials="SS" lastIdx="7" clrIdx="5">
    <p:extLst>
      <p:ext uri="{19B8F6BF-5375-455C-9EA6-DF929625EA0E}">
        <p15:presenceInfo xmlns:p15="http://schemas.microsoft.com/office/powerpoint/2012/main" userId="S::sarah.scheck@falling-walls.com::89d4ec81-3c53-4ac1-a83d-43cb664f53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30613"/>
    <a:srgbClr val="F1F2F2"/>
    <a:srgbClr val="94B3D7"/>
    <a:srgbClr val="45B8A9"/>
    <a:srgbClr val="E6B9A3"/>
    <a:srgbClr val="CFA322"/>
    <a:srgbClr val="0082C3"/>
    <a:srgbClr val="AF9F9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83FA53-6616-4C40-94E9-E3327E70998F}" v="5" dt="2026-01-28T16:37:26.3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82653"/>
  </p:normalViewPr>
  <p:slideViewPr>
    <p:cSldViewPr snapToGrid="0">
      <p:cViewPr varScale="1">
        <p:scale>
          <a:sx n="134" d="100"/>
          <a:sy n="134" d="100"/>
        </p:scale>
        <p:origin x="44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commentAuthors" Target="commentAuthors.xml"/><Relationship Id="rId79"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Strohm" userId="b3508da2-cc46-4950-b5ba-87515428daea" providerId="ADAL" clId="{CCEF8DBD-6E5D-59C3-AB4B-3BB8338FAB2B}"/>
    <pc:docChg chg="undo custSel modSld">
      <pc:chgData name="Sarah Strohm" userId="b3508da2-cc46-4950-b5ba-87515428daea" providerId="ADAL" clId="{CCEF8DBD-6E5D-59C3-AB4B-3BB8338FAB2B}" dt="2026-01-21T08:16:49.880" v="58" actId="1076"/>
      <pc:docMkLst>
        <pc:docMk/>
      </pc:docMkLst>
      <pc:sldChg chg="modSp mod">
        <pc:chgData name="Sarah Strohm" userId="b3508da2-cc46-4950-b5ba-87515428daea" providerId="ADAL" clId="{CCEF8DBD-6E5D-59C3-AB4B-3BB8338FAB2B}" dt="2026-01-21T08:16:49.880" v="58" actId="1076"/>
        <pc:sldMkLst>
          <pc:docMk/>
          <pc:sldMk cId="1388995542" sldId="395"/>
        </pc:sldMkLst>
        <pc:spChg chg="mod">
          <ac:chgData name="Sarah Strohm" userId="b3508da2-cc46-4950-b5ba-87515428daea" providerId="ADAL" clId="{CCEF8DBD-6E5D-59C3-AB4B-3BB8338FAB2B}" dt="2026-01-21T08:16:49.880" v="58" actId="1076"/>
          <ac:spMkLst>
            <pc:docMk/>
            <pc:sldMk cId="1388995542" sldId="395"/>
            <ac:spMk id="3" creationId="{37F2EE4D-6BDD-2E57-BA0B-801EA4EB277B}"/>
          </ac:spMkLst>
        </pc:spChg>
      </pc:sldChg>
    </pc:docChg>
  </pc:docChgLst>
  <pc:docChgLst>
    <pc:chgData name="Annette Langendorf" userId="d21a330f-9b7a-47ee-87ef-692c62230945" providerId="ADAL" clId="{B4A962AD-EC0E-5C92-9ABA-6963ADF5E078}"/>
    <pc:docChg chg="custSel addSld delSld modSld modSection">
      <pc:chgData name="Annette Langendorf" userId="d21a330f-9b7a-47ee-87ef-692c62230945" providerId="ADAL" clId="{B4A962AD-EC0E-5C92-9ABA-6963ADF5E078}" dt="2026-01-28T16:37:02.372" v="10" actId="2696"/>
      <pc:docMkLst>
        <pc:docMk/>
      </pc:docMkLst>
      <pc:sldChg chg="addSp delSp modSp mod">
        <pc:chgData name="Annette Langendorf" userId="d21a330f-9b7a-47ee-87ef-692c62230945" providerId="ADAL" clId="{B4A962AD-EC0E-5C92-9ABA-6963ADF5E078}" dt="2026-01-28T16:36:55.704" v="9"/>
        <pc:sldMkLst>
          <pc:docMk/>
          <pc:sldMk cId="2674455417" sldId="345"/>
        </pc:sldMkLst>
        <pc:spChg chg="mod">
          <ac:chgData name="Annette Langendorf" userId="d21a330f-9b7a-47ee-87ef-692c62230945" providerId="ADAL" clId="{B4A962AD-EC0E-5C92-9ABA-6963ADF5E078}" dt="2026-01-28T16:36:23.017" v="4" actId="20577"/>
          <ac:spMkLst>
            <pc:docMk/>
            <pc:sldMk cId="2674455417" sldId="345"/>
            <ac:spMk id="2" creationId="{A10E0E88-895A-0061-6829-74F365AD5270}"/>
          </ac:spMkLst>
        </pc:spChg>
        <pc:grpChg chg="del">
          <ac:chgData name="Annette Langendorf" userId="d21a330f-9b7a-47ee-87ef-692c62230945" providerId="ADAL" clId="{B4A962AD-EC0E-5C92-9ABA-6963ADF5E078}" dt="2026-01-28T16:36:35.684" v="7" actId="478"/>
          <ac:grpSpMkLst>
            <pc:docMk/>
            <pc:sldMk cId="2674455417" sldId="345"/>
            <ac:grpSpMk id="4" creationId="{062317E9-27CC-ACE3-76D7-F6DA95B28F16}"/>
          </ac:grpSpMkLst>
        </pc:grpChg>
        <pc:picChg chg="del">
          <ac:chgData name="Annette Langendorf" userId="d21a330f-9b7a-47ee-87ef-692c62230945" providerId="ADAL" clId="{B4A962AD-EC0E-5C92-9ABA-6963ADF5E078}" dt="2026-01-28T16:36:54.999" v="8" actId="478"/>
          <ac:picMkLst>
            <pc:docMk/>
            <pc:sldMk cId="2674455417" sldId="345"/>
            <ac:picMk id="6" creationId="{741F4A51-273C-6D19-56E3-9C33CE62AA02}"/>
          </ac:picMkLst>
        </pc:picChg>
        <pc:picChg chg="add mod">
          <ac:chgData name="Annette Langendorf" userId="d21a330f-9b7a-47ee-87ef-692c62230945" providerId="ADAL" clId="{B4A962AD-EC0E-5C92-9ABA-6963ADF5E078}" dt="2026-01-28T16:36:34.166" v="6" actId="1076"/>
          <ac:picMkLst>
            <pc:docMk/>
            <pc:sldMk cId="2674455417" sldId="345"/>
            <ac:picMk id="8" creationId="{1AA84129-0105-5B5F-916B-0C8AB117A0C1}"/>
          </ac:picMkLst>
        </pc:picChg>
        <pc:picChg chg="add mod">
          <ac:chgData name="Annette Langendorf" userId="d21a330f-9b7a-47ee-87ef-692c62230945" providerId="ADAL" clId="{B4A962AD-EC0E-5C92-9ABA-6963ADF5E078}" dt="2026-01-28T16:36:55.704" v="9"/>
          <ac:picMkLst>
            <pc:docMk/>
            <pc:sldMk cId="2674455417" sldId="345"/>
            <ac:picMk id="9" creationId="{E2ABB450-D769-B3EA-B9B5-DAA3E7BA3710}"/>
          </ac:picMkLst>
        </pc:picChg>
      </pc:sldChg>
      <pc:sldChg chg="add del">
        <pc:chgData name="Annette Langendorf" userId="d21a330f-9b7a-47ee-87ef-692c62230945" providerId="ADAL" clId="{B4A962AD-EC0E-5C92-9ABA-6963ADF5E078}" dt="2026-01-28T16:37:02.372" v="10" actId="2696"/>
        <pc:sldMkLst>
          <pc:docMk/>
          <pc:sldMk cId="3245802172" sldId="396"/>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1:23:35.256"/>
    </inkml:context>
    <inkml:brush xml:id="br0">
      <inkml:brushProperty name="width" value="0.035" units="cm"/>
      <inkml:brushProperty name="height" value="0.035" units="cm"/>
    </inkml:brush>
  </inkml:definitions>
  <inkml:trace contextRef="#ctx0" brushRef="#br0">1 1 24575,'0'3'0,"0"-1"0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1:23:55.074"/>
    </inkml:context>
    <inkml:brush xml:id="br0">
      <inkml:brushProperty name="width" value="0.035" units="cm"/>
      <inkml:brushProperty name="height" value="0.035" units="cm"/>
    </inkml:brush>
  </inkml:definitions>
  <inkml:trace contextRef="#ctx0" brushRef="#br0">1 1 24575,'2'0'0,"0"0"0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1:24:37.040"/>
    </inkml:context>
    <inkml:brush xml:id="br0">
      <inkml:brushProperty name="width" value="0.035" units="cm"/>
      <inkml:brushProperty name="height" value="0.035" units="cm"/>
    </inkml:brush>
  </inkml:definitions>
  <inkml:trace contextRef="#ctx0" brushRef="#br0">1 1 24575,'3'0'0,"-1"0"0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1:28:29.656"/>
    </inkml:context>
    <inkml:brush xml:id="br0">
      <inkml:brushProperty name="width" value="0.035" units="cm"/>
      <inkml:brushProperty name="height" value="0.035" units="cm"/>
    </inkml:brush>
  </inkml:definitions>
  <inkml:trace contextRef="#ctx0" brushRef="#br0">0 0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1:28:30.340"/>
    </inkml:context>
    <inkml:brush xml:id="br0">
      <inkml:brushProperty name="width" value="0.035" units="cm"/>
      <inkml:brushProperty name="height" value="0.035" units="cm"/>
    </inkml:brush>
  </inkml:definitions>
  <inkml:trace contextRef="#ctx0" brushRef="#br0">0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4T11:28:38.540"/>
    </inkml:context>
    <inkml:brush xml:id="br0">
      <inkml:brushProperty name="width" value="0.035" units="cm"/>
      <inkml:brushProperty name="height" value="0.035" units="cm"/>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linkedin.com/company/young-entrepreneurs-in-science/" TargetMode="External"/><Relationship Id="rId2" Type="http://schemas.openxmlformats.org/officeDocument/2006/relationships/slide" Target="../slides/slide66.xml"/><Relationship Id="rId1" Type="http://schemas.openxmlformats.org/officeDocument/2006/relationships/notesMaster" Target="../notesMasters/notesMaster1.xml"/><Relationship Id="rId5" Type="http://schemas.openxmlformats.org/officeDocument/2006/relationships/hyperlink" Target="https://youngentrepreneursinscience.com/newsletter-registration/" TargetMode="External"/><Relationship Id="rId4" Type="http://schemas.openxmlformats.org/officeDocument/2006/relationships/hyperlink" Target="https://www.linkedin.com/groups/8902012/" TargetMode="Externa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B5AA9-3FEA-D680-6C27-5C2BC22E72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7AB4A1-BEC8-C10D-1652-A727057D788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8F214A3-9DEA-7C7A-A948-C073002DC96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00667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lgn="l" rtl="0" fontAlgn="base">
              <a:lnSpc>
                <a:spcPts val="1221"/>
              </a:lnSpc>
              <a:buNone/>
            </a:pPr>
            <a:r>
              <a:rPr lang="en-US" sz="1800" b="0" i="0" u="none" strike="noStrike" dirty="0">
                <a:solidFill>
                  <a:srgbClr val="000000"/>
                </a:solidFill>
                <a:effectLst/>
                <a:latin typeface="Calibri" panose="020F0502020204030204" pitchFamily="34" charset="0"/>
              </a:rPr>
              <a:t>In the next few minutes, we will take the time to familiarize ourselves with the Miro platform. </a:t>
            </a:r>
            <a:r>
              <a:rPr lang="de-DE" sz="1800" b="0" i="0" u="none" strike="noStrike" dirty="0">
                <a:solidFill>
                  <a:srgbClr val="000000"/>
                </a:solidFill>
                <a:effectLst/>
                <a:latin typeface="Calibri" panose="020F0502020204030204" pitchFamily="34" charset="0"/>
              </a:rPr>
              <a:t> </a:t>
            </a:r>
          </a:p>
          <a:p>
            <a:pPr marL="158750" indent="0" algn="l" rtl="0" fontAlgn="base">
              <a:lnSpc>
                <a:spcPts val="1221"/>
              </a:lnSpc>
              <a:buNone/>
            </a:pPr>
            <a:endParaRPr lang="de-DE" b="0" i="0" u="none" strike="noStrike" dirty="0">
              <a:effectLst/>
              <a:latin typeface="Segoe UI" panose="020B0502040204020203" pitchFamily="34" charset="0"/>
            </a:endParaRPr>
          </a:p>
          <a:p>
            <a:pPr marL="457200" indent="-298450" algn="l" rtl="0" fontAlgn="base">
              <a:lnSpc>
                <a:spcPts val="1221"/>
              </a:lnSpc>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Our objectives are to </a:t>
            </a:r>
            <a:r>
              <a:rPr lang="en-US" sz="1800" b="1" i="0" u="none" strike="noStrike" dirty="0">
                <a:solidFill>
                  <a:srgbClr val="000000"/>
                </a:solidFill>
                <a:effectLst/>
                <a:latin typeface="Calibri" panose="020F0502020204030204" pitchFamily="34" charset="0"/>
              </a:rPr>
              <a:t>understand how to navigate the board </a:t>
            </a:r>
            <a:r>
              <a:rPr lang="en-US" sz="1800" b="0" i="0" u="none" strike="noStrike" dirty="0">
                <a:solidFill>
                  <a:srgbClr val="000000"/>
                </a:solidFill>
                <a:effectLst/>
                <a:latin typeface="Calibri" panose="020F0502020204030204" pitchFamily="34" charset="0"/>
              </a:rPr>
              <a:t>and </a:t>
            </a:r>
            <a:r>
              <a:rPr lang="en-US" sz="1800" b="1" i="0" u="none" strike="noStrike" dirty="0">
                <a:solidFill>
                  <a:srgbClr val="000000"/>
                </a:solidFill>
                <a:effectLst/>
                <a:latin typeface="Calibri" panose="020F0502020204030204" pitchFamily="34" charset="0"/>
              </a:rPr>
              <a:t>learn how to add notes</a:t>
            </a:r>
            <a:r>
              <a:rPr lang="en-US" sz="1800" b="0" i="0" u="none" strike="noStrike" dirty="0">
                <a:solidFill>
                  <a:srgbClr val="000000"/>
                </a:solidFill>
                <a:effectLst/>
                <a:latin typeface="Calibri" panose="020F0502020204030204" pitchFamily="34" charset="0"/>
              </a:rPr>
              <a:t>, </a:t>
            </a:r>
            <a:r>
              <a:rPr lang="en-US" sz="1800" b="1" i="0" u="none" strike="noStrike" dirty="0">
                <a:solidFill>
                  <a:srgbClr val="000000"/>
                </a:solidFill>
                <a:effectLst/>
                <a:latin typeface="Calibri" panose="020F0502020204030204" pitchFamily="34" charset="0"/>
              </a:rPr>
              <a:t>images</a:t>
            </a:r>
            <a:r>
              <a:rPr lang="en-US" sz="1800" b="0" i="0" u="none" strike="noStrike" dirty="0">
                <a:solidFill>
                  <a:srgbClr val="000000"/>
                </a:solidFill>
                <a:effectLst/>
                <a:latin typeface="Calibri" panose="020F0502020204030204" pitchFamily="34" charset="0"/>
              </a:rPr>
              <a:t>, and </a:t>
            </a:r>
            <a:r>
              <a:rPr lang="en-US" sz="1800" b="1" i="0" u="none" strike="noStrike" dirty="0">
                <a:solidFill>
                  <a:srgbClr val="000000"/>
                </a:solidFill>
                <a:effectLst/>
                <a:latin typeface="Calibri" panose="020F0502020204030204" pitchFamily="34" charset="0"/>
              </a:rPr>
              <a:t>drawings</a:t>
            </a:r>
            <a:r>
              <a:rPr lang="en-US" sz="1800" b="0" i="0" u="none" strike="noStrike" dirty="0">
                <a:solidFill>
                  <a:srgbClr val="000000"/>
                </a:solidFill>
                <a:effectLst/>
                <a:latin typeface="Calibri" panose="020F0502020204030204" pitchFamily="34" charset="0"/>
              </a:rPr>
              <a:t> to your workspace. </a:t>
            </a:r>
            <a:r>
              <a:rPr lang="de-DE" sz="1800" b="0" i="0" u="none" strike="noStrike" dirty="0">
                <a:solidFill>
                  <a:srgbClr val="000000"/>
                </a:solidFill>
                <a:effectLst/>
                <a:latin typeface="Calibri" panose="020F0502020204030204" pitchFamily="34" charset="0"/>
              </a:rPr>
              <a:t> </a:t>
            </a:r>
            <a:endParaRPr lang="de-DE" b="0" i="0" u="none" strike="noStrike" dirty="0">
              <a:effectLst/>
              <a:latin typeface="Segoe UI" panose="020B0502040204020203" pitchFamily="34" charset="0"/>
            </a:endParaRPr>
          </a:p>
          <a:p>
            <a:pPr marL="457200" indent="-298450" algn="l" rtl="0" fontAlgn="base">
              <a:lnSpc>
                <a:spcPts val="1221"/>
              </a:lnSpc>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Let me give you an overview...</a:t>
            </a:r>
            <a:r>
              <a:rPr lang="de-DE" sz="1800" b="0" i="0" u="none" strike="noStrike" dirty="0">
                <a:solidFill>
                  <a:srgbClr val="000000"/>
                </a:solidFill>
                <a:effectLst/>
                <a:latin typeface="Calibri" panose="020F0502020204030204" pitchFamily="34" charset="0"/>
              </a:rPr>
              <a:t> </a:t>
            </a:r>
            <a:endParaRPr lang="de-DE" b="0" i="0" u="none" strike="noStrike" dirty="0">
              <a:effectLst/>
              <a:latin typeface="Segoe UI" panose="020B0502040204020203" pitchFamily="34" charset="0"/>
            </a:endParaRPr>
          </a:p>
          <a:p>
            <a:pPr marL="457200" indent="-298450" algn="l" rtl="0" fontAlgn="base">
              <a:lnSpc>
                <a:spcPts val="1221"/>
              </a:lnSpc>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So the big grey area you see here is the white board. </a:t>
            </a:r>
            <a:r>
              <a:rPr lang="de-DE" sz="1800" b="0" i="0" u="none" strike="noStrike" dirty="0">
                <a:solidFill>
                  <a:srgbClr val="000000"/>
                </a:solidFill>
                <a:effectLst/>
                <a:latin typeface="Calibri" panose="020F0502020204030204" pitchFamily="34" charset="0"/>
              </a:rPr>
              <a:t> </a:t>
            </a:r>
            <a:endParaRPr lang="de-DE" b="0" i="0" u="none" strike="noStrike" dirty="0">
              <a:effectLst/>
              <a:latin typeface="Segoe UI" panose="020B0502040204020203" pitchFamily="34" charset="0"/>
            </a:endParaRPr>
          </a:p>
          <a:p>
            <a:pPr marL="457200" indent="-298450" algn="l" rtl="0" fontAlgn="base">
              <a:lnSpc>
                <a:spcPts val="1221"/>
              </a:lnSpc>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On the lefthand side you find a panel with various functions. </a:t>
            </a:r>
            <a:r>
              <a:rPr lang="de-DE" sz="1800" b="0" i="0" u="none" strike="noStrike" dirty="0">
                <a:solidFill>
                  <a:srgbClr val="000000"/>
                </a:solidFill>
                <a:effectLst/>
                <a:latin typeface="Calibri" panose="020F0502020204030204" pitchFamily="34" charset="0"/>
              </a:rPr>
              <a:t> </a:t>
            </a:r>
          </a:p>
          <a:p>
            <a:pPr marL="457200" indent="-298450" algn="l" rtl="0" fontAlgn="base">
              <a:lnSpc>
                <a:spcPts val="1221"/>
              </a:lnSpc>
              <a:buFont typeface="Arial" panose="020B0604020202020204" pitchFamily="34" charset="0"/>
              <a:buChar char="•"/>
            </a:pPr>
            <a:endParaRPr lang="de-DE" b="0" i="0" u="none" strike="noStrike" dirty="0">
              <a:effectLst/>
              <a:latin typeface="Segoe UI" panose="020B0502040204020203" pitchFamily="34" charset="0"/>
            </a:endParaRPr>
          </a:p>
          <a:p>
            <a:pPr marL="457200" indent="-298450" algn="l" rtl="0" fontAlgn="base">
              <a:lnSpc>
                <a:spcPts val="1221"/>
              </a:lnSpc>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I quickly want to show you the </a:t>
            </a:r>
            <a:r>
              <a:rPr lang="en-US" sz="1800" b="1" i="0" u="none" strike="noStrike" dirty="0">
                <a:solidFill>
                  <a:srgbClr val="000000"/>
                </a:solidFill>
                <a:effectLst/>
                <a:latin typeface="Calibri" panose="020F0502020204030204" pitchFamily="34" charset="0"/>
              </a:rPr>
              <a:t>most important functions</a:t>
            </a:r>
            <a:r>
              <a:rPr lang="en-US" sz="1800" b="0" i="0" u="none" strike="noStrike" dirty="0">
                <a:solidFill>
                  <a:srgbClr val="000000"/>
                </a:solidFill>
                <a:effectLst/>
                <a:latin typeface="Calibri" panose="020F0502020204030204" pitchFamily="34" charset="0"/>
              </a:rPr>
              <a:t>:</a:t>
            </a:r>
            <a:r>
              <a:rPr lang="de-DE" sz="1800" b="0" i="0" u="none" strike="noStrike" dirty="0">
                <a:solidFill>
                  <a:srgbClr val="000000"/>
                </a:solidFill>
                <a:effectLst/>
                <a:latin typeface="Calibri" panose="020F0502020204030204" pitchFamily="34" charset="0"/>
              </a:rPr>
              <a:t> </a:t>
            </a:r>
            <a:endParaRPr lang="de-DE" b="0" i="0" u="none" strike="noStrike" dirty="0">
              <a:effectLst/>
              <a:latin typeface="Segoe UI" panose="020B0502040204020203" pitchFamily="34" charset="0"/>
            </a:endParaRPr>
          </a:p>
          <a:p>
            <a:pPr marL="914400" lvl="1" indent="-298450" algn="l" rtl="0" fontAlgn="base">
              <a:lnSpc>
                <a:spcPts val="1221"/>
              </a:lnSpc>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 T is for </a:t>
            </a:r>
            <a:r>
              <a:rPr lang="en-US" sz="1800" b="1" i="0" u="none" strike="noStrike" dirty="0">
                <a:solidFill>
                  <a:srgbClr val="000000"/>
                </a:solidFill>
                <a:effectLst/>
                <a:latin typeface="Calibri" panose="020F0502020204030204" pitchFamily="34" charset="0"/>
              </a:rPr>
              <a:t>text</a:t>
            </a:r>
            <a:r>
              <a:rPr lang="en-US" sz="1800" b="0" i="0" u="none" strike="noStrike" dirty="0">
                <a:solidFill>
                  <a:srgbClr val="000000"/>
                </a:solidFill>
                <a:effectLst/>
                <a:latin typeface="Calibri" panose="020F0502020204030204" pitchFamily="34" charset="0"/>
              </a:rPr>
              <a:t> – with this you can add a text box to the whiteboard. </a:t>
            </a:r>
            <a:r>
              <a:rPr lang="de-DE" sz="1800" b="0" i="0" u="none" strike="noStrike" dirty="0">
                <a:solidFill>
                  <a:srgbClr val="000000"/>
                </a:solidFill>
                <a:effectLst/>
                <a:latin typeface="Calibri" panose="020F0502020204030204" pitchFamily="34" charset="0"/>
              </a:rPr>
              <a:t> </a:t>
            </a:r>
            <a:endParaRPr lang="de-DE" b="0" i="0" u="none" strike="noStrike" dirty="0">
              <a:effectLst/>
              <a:latin typeface="Segoe UI" panose="020B0502040204020203" pitchFamily="34" charset="0"/>
            </a:endParaRPr>
          </a:p>
          <a:p>
            <a:pPr marL="914400" lvl="1" indent="-298450" algn="l" rtl="0" fontAlgn="base">
              <a:lnSpc>
                <a:spcPts val="1221"/>
              </a:lnSpc>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Most of the time, we work with </a:t>
            </a:r>
            <a:r>
              <a:rPr lang="en-US" sz="1800" b="1" i="0" u="none" strike="noStrike" dirty="0">
                <a:solidFill>
                  <a:srgbClr val="000000"/>
                </a:solidFill>
                <a:effectLst/>
                <a:latin typeface="Calibri" panose="020F0502020204030204" pitchFamily="34" charset="0"/>
              </a:rPr>
              <a:t>digital sticky notes</a:t>
            </a:r>
            <a:r>
              <a:rPr lang="en-US" sz="1800" b="0" i="0" u="none" strike="noStrike" dirty="0">
                <a:solidFill>
                  <a:srgbClr val="000000"/>
                </a:solidFill>
                <a:effectLst/>
                <a:latin typeface="Calibri" panose="020F0502020204030204" pitchFamily="34" charset="0"/>
              </a:rPr>
              <a:t>, or </a:t>
            </a:r>
            <a:r>
              <a:rPr lang="en-US" sz="1800" b="0" i="0" u="none" strike="noStrike" dirty="0" err="1">
                <a:solidFill>
                  <a:srgbClr val="000000"/>
                </a:solidFill>
                <a:effectLst/>
                <a:latin typeface="Calibri" panose="020F0502020204030204" pitchFamily="34" charset="0"/>
              </a:rPr>
              <a:t>post-it’s</a:t>
            </a:r>
            <a:r>
              <a:rPr lang="en-US" sz="1800" b="0" i="0" u="none" strike="noStrike" dirty="0">
                <a:solidFill>
                  <a:srgbClr val="000000"/>
                </a:solidFill>
                <a:effectLst/>
                <a:latin typeface="Calibri" panose="020F0502020204030204" pitchFamily="34" charset="0"/>
              </a:rPr>
              <a:t>. When you click on this icon, you will find a variety of </a:t>
            </a:r>
            <a:r>
              <a:rPr lang="en-US" sz="1800" b="0" i="0" u="none" strike="noStrike" dirty="0" err="1">
                <a:solidFill>
                  <a:srgbClr val="000000"/>
                </a:solidFill>
                <a:effectLst/>
                <a:latin typeface="Calibri" panose="020F0502020204030204" pitchFamily="34" charset="0"/>
              </a:rPr>
              <a:t>post-it’s</a:t>
            </a:r>
            <a:r>
              <a:rPr lang="en-US" sz="1800" b="0" i="0" u="none" strike="noStrike" dirty="0">
                <a:solidFill>
                  <a:srgbClr val="000000"/>
                </a:solidFill>
                <a:effectLst/>
                <a:latin typeface="Calibri" panose="020F0502020204030204" pitchFamily="34" charset="0"/>
              </a:rPr>
              <a:t>. You can add them to your board via drag and drop. </a:t>
            </a:r>
            <a:r>
              <a:rPr lang="de-DE" sz="1800" b="0" i="0" u="none" strike="noStrike" dirty="0">
                <a:solidFill>
                  <a:srgbClr val="000000"/>
                </a:solidFill>
                <a:effectLst/>
                <a:latin typeface="Calibri" panose="020F0502020204030204" pitchFamily="34" charset="0"/>
              </a:rPr>
              <a:t> </a:t>
            </a:r>
            <a:endParaRPr lang="de-DE" b="0" i="0" u="none" strike="noStrike" dirty="0">
              <a:effectLst/>
              <a:latin typeface="Segoe UI" panose="020B0502040204020203" pitchFamily="34" charset="0"/>
            </a:endParaRPr>
          </a:p>
          <a:p>
            <a:pPr marL="914400" lvl="1" indent="-298450" algn="l" rtl="0" fontAlgn="base">
              <a:lnSpc>
                <a:spcPts val="1221"/>
              </a:lnSpc>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There are </a:t>
            </a:r>
            <a:r>
              <a:rPr lang="en-US" sz="1800" b="1" i="0" u="none" strike="noStrike" dirty="0">
                <a:solidFill>
                  <a:srgbClr val="000000"/>
                </a:solidFill>
                <a:effectLst/>
                <a:latin typeface="Calibri" panose="020F0502020204030204" pitchFamily="34" charset="0"/>
              </a:rPr>
              <a:t>more functions </a:t>
            </a:r>
            <a:r>
              <a:rPr lang="en-US" sz="1800" b="0" i="0" u="none" strike="noStrike" dirty="0">
                <a:solidFill>
                  <a:srgbClr val="000000"/>
                </a:solidFill>
                <a:effectLst/>
                <a:latin typeface="Calibri" panose="020F0502020204030204" pitchFamily="34" charset="0"/>
              </a:rPr>
              <a:t>like adding stickers, pictures or emojis when you click on those two arrows. </a:t>
            </a:r>
            <a:r>
              <a:rPr lang="de-DE" sz="1800" b="0" i="0" u="none" strike="noStrike" dirty="0">
                <a:solidFill>
                  <a:srgbClr val="000000"/>
                </a:solidFill>
                <a:effectLst/>
                <a:latin typeface="Calibri" panose="020F0502020204030204" pitchFamily="34" charset="0"/>
              </a:rPr>
              <a:t> </a:t>
            </a:r>
            <a:endParaRPr lang="de-DE" b="0" i="0" u="none" strike="noStrike" dirty="0">
              <a:effectLst/>
              <a:latin typeface="Segoe UI" panose="020B0502040204020203" pitchFamily="34" charset="0"/>
            </a:endParaRPr>
          </a:p>
          <a:p>
            <a:pPr marL="914400" lvl="1" indent="-298450" algn="l" rtl="0" fontAlgn="base">
              <a:lnSpc>
                <a:spcPts val="1221"/>
              </a:lnSpc>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On the lower panel you find </a:t>
            </a:r>
            <a:r>
              <a:rPr lang="en-US" sz="1800" b="1" i="0" u="none" strike="noStrike" dirty="0">
                <a:solidFill>
                  <a:srgbClr val="000000"/>
                </a:solidFill>
                <a:effectLst/>
                <a:latin typeface="Calibri" panose="020F0502020204030204" pitchFamily="34" charset="0"/>
              </a:rPr>
              <a:t>the zoom function</a:t>
            </a:r>
            <a:r>
              <a:rPr lang="en-US" sz="1800" b="0" i="0" u="none" strike="noStrike" dirty="0">
                <a:solidFill>
                  <a:srgbClr val="000000"/>
                </a:solidFill>
                <a:effectLst/>
                <a:latin typeface="Calibri" panose="020F0502020204030204" pitchFamily="34" charset="0"/>
              </a:rPr>
              <a:t>. So zoom our to get more orientation and zoom in to allow a closer look at the content.</a:t>
            </a:r>
            <a:r>
              <a:rPr lang="de-DE" sz="1800" b="0" i="0" u="none" strike="noStrike" dirty="0">
                <a:solidFill>
                  <a:srgbClr val="000000"/>
                </a:solidFill>
                <a:effectLst/>
                <a:latin typeface="Calibri" panose="020F0502020204030204" pitchFamily="34" charset="0"/>
              </a:rPr>
              <a:t> </a:t>
            </a:r>
            <a:endParaRPr lang="de-DE" b="0" i="0" u="none" strike="noStrike" dirty="0">
              <a:effectLst/>
              <a:latin typeface="Segoe UI" panose="020B0502040204020203" pitchFamily="34" charset="0"/>
            </a:endParaRPr>
          </a:p>
        </p:txBody>
      </p:sp>
    </p:spTree>
    <p:extLst>
      <p:ext uri="{BB962C8B-B14F-4D97-AF65-F5344CB8AC3E}">
        <p14:creationId xmlns:p14="http://schemas.microsoft.com/office/powerpoint/2010/main" val="1818869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dirty="0" err="1"/>
              <a:t>Let‘s</a:t>
            </a:r>
            <a:r>
              <a:rPr lang="de-DE" dirty="0"/>
              <a:t> </a:t>
            </a:r>
            <a:r>
              <a:rPr lang="de-DE" dirty="0" err="1"/>
              <a:t>test</a:t>
            </a:r>
            <a:r>
              <a:rPr lang="de-DE" dirty="0"/>
              <a:t> </a:t>
            </a:r>
            <a:r>
              <a:rPr lang="de-DE" dirty="0" err="1"/>
              <a:t>working</a:t>
            </a:r>
            <a:r>
              <a:rPr lang="de-DE" dirty="0"/>
              <a:t> </a:t>
            </a:r>
            <a:r>
              <a:rPr lang="de-DE" dirty="0" err="1"/>
              <a:t>with</a:t>
            </a:r>
            <a:r>
              <a:rPr lang="de-DE" dirty="0"/>
              <a:t> Miro </a:t>
            </a:r>
            <a:r>
              <a:rPr lang="de-DE" dirty="0" err="1"/>
              <a:t>together</a:t>
            </a:r>
            <a:r>
              <a:rPr lang="de-DE" dirty="0"/>
              <a:t>.</a:t>
            </a:r>
          </a:p>
          <a:p>
            <a:pPr marL="457200" indent="-298450">
              <a:buFont typeface="Arial" panose="020B0604020202020204" pitchFamily="34" charset="0"/>
              <a:buChar char="•"/>
            </a:pPr>
            <a:r>
              <a:rPr lang="de-DE" dirty="0"/>
              <a:t>Follow </a:t>
            </a:r>
            <a:r>
              <a:rPr lang="de-DE" dirty="0" err="1"/>
              <a:t>the</a:t>
            </a:r>
            <a:r>
              <a:rPr lang="de-DE" dirty="0"/>
              <a:t> </a:t>
            </a:r>
            <a:r>
              <a:rPr lang="de-DE" b="1" dirty="0"/>
              <a:t>link </a:t>
            </a:r>
            <a:r>
              <a:rPr lang="de-DE" b="1" dirty="0" err="1"/>
              <a:t>to</a:t>
            </a:r>
            <a:r>
              <a:rPr lang="de-DE" b="1" dirty="0"/>
              <a:t> </a:t>
            </a:r>
            <a:r>
              <a:rPr lang="de-DE" b="1" dirty="0" err="1"/>
              <a:t>the</a:t>
            </a:r>
            <a:r>
              <a:rPr lang="de-DE" b="1" dirty="0"/>
              <a:t> </a:t>
            </a:r>
            <a:r>
              <a:rPr lang="de-DE" b="1" dirty="0" err="1"/>
              <a:t>board</a:t>
            </a:r>
            <a:endParaRPr lang="de-DE" b="1" dirty="0"/>
          </a:p>
          <a:p>
            <a:pPr marL="457200" indent="-298450">
              <a:buFont typeface="Arial" panose="020B0604020202020204" pitchFamily="34" charset="0"/>
              <a:buChar char="•"/>
            </a:pPr>
            <a:r>
              <a:rPr lang="de-DE" dirty="0"/>
              <a:t>Find </a:t>
            </a:r>
            <a:r>
              <a:rPr lang="de-DE" dirty="0" err="1"/>
              <a:t>the</a:t>
            </a:r>
            <a:r>
              <a:rPr lang="de-DE" dirty="0"/>
              <a:t> </a:t>
            </a:r>
            <a:r>
              <a:rPr lang="de-DE" dirty="0" err="1"/>
              <a:t>section</a:t>
            </a:r>
            <a:r>
              <a:rPr lang="de-DE" dirty="0"/>
              <a:t> </a:t>
            </a:r>
            <a:r>
              <a:rPr lang="de-DE" dirty="0" err="1"/>
              <a:t>you</a:t>
            </a:r>
            <a:r>
              <a:rPr lang="de-DE" dirty="0"/>
              <a:t> </a:t>
            </a:r>
            <a:r>
              <a:rPr lang="de-DE" dirty="0" err="1"/>
              <a:t>see</a:t>
            </a:r>
            <a:r>
              <a:rPr lang="de-DE" dirty="0"/>
              <a:t> on </a:t>
            </a:r>
            <a:r>
              <a:rPr lang="de-DE" dirty="0" err="1"/>
              <a:t>this</a:t>
            </a:r>
            <a:r>
              <a:rPr lang="de-DE" dirty="0"/>
              <a:t> </a:t>
            </a:r>
            <a:r>
              <a:rPr lang="de-DE" dirty="0" err="1"/>
              <a:t>slide</a:t>
            </a:r>
            <a:r>
              <a:rPr lang="de-DE" dirty="0"/>
              <a:t>: „</a:t>
            </a:r>
            <a:r>
              <a:rPr lang="de-DE" b="1" dirty="0"/>
              <a:t>The </a:t>
            </a:r>
            <a:r>
              <a:rPr lang="de-DE" b="1" dirty="0" err="1"/>
              <a:t>jungle</a:t>
            </a:r>
            <a:r>
              <a:rPr lang="de-DE" b="1" dirty="0"/>
              <a:t> </a:t>
            </a:r>
            <a:r>
              <a:rPr lang="de-DE" b="1" dirty="0" err="1"/>
              <a:t>of</a:t>
            </a:r>
            <a:r>
              <a:rPr lang="de-DE" b="1" dirty="0"/>
              <a:t> </a:t>
            </a:r>
            <a:r>
              <a:rPr lang="de-DE" b="1" dirty="0" err="1"/>
              <a:t>entrepreneurs</a:t>
            </a:r>
            <a:r>
              <a:rPr lang="de-DE" dirty="0"/>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dirty="0"/>
              <a:t>Play around with sticky notes and write down your </a:t>
            </a:r>
            <a:r>
              <a:rPr lang="en-GB" dirty="0" err="1"/>
              <a:t>favorite</a:t>
            </a:r>
            <a:r>
              <a:rPr lang="en-GB" dirty="0"/>
              <a:t> animal.</a:t>
            </a:r>
          </a:p>
          <a:p>
            <a:pPr marL="457200" indent="-298450">
              <a:buFont typeface="Arial" panose="020B0604020202020204" pitchFamily="34" charset="0"/>
              <a:buChar char="•"/>
            </a:pPr>
            <a:r>
              <a:rPr lang="de-DE" dirty="0" err="1"/>
              <a:t>Get</a:t>
            </a:r>
            <a:r>
              <a:rPr lang="de-DE" dirty="0"/>
              <a:t> </a:t>
            </a:r>
            <a:r>
              <a:rPr lang="de-DE" dirty="0" err="1"/>
              <a:t>to</a:t>
            </a:r>
            <a:r>
              <a:rPr lang="de-DE" dirty="0"/>
              <a:t> </a:t>
            </a:r>
            <a:r>
              <a:rPr lang="de-DE" dirty="0" err="1"/>
              <a:t>know</a:t>
            </a:r>
            <a:r>
              <a:rPr lang="de-DE" dirty="0"/>
              <a:t> </a:t>
            </a:r>
            <a:r>
              <a:rPr lang="de-DE" dirty="0" err="1"/>
              <a:t>the</a:t>
            </a:r>
            <a:r>
              <a:rPr lang="de-DE" dirty="0"/>
              <a:t> </a:t>
            </a:r>
            <a:r>
              <a:rPr lang="de-DE" dirty="0" err="1"/>
              <a:t>functions</a:t>
            </a:r>
            <a:r>
              <a:rPr lang="de-DE" dirty="0"/>
              <a:t> </a:t>
            </a:r>
            <a:r>
              <a:rPr lang="de-DE" dirty="0" err="1"/>
              <a:t>of</a:t>
            </a:r>
            <a:r>
              <a:rPr lang="de-DE" dirty="0"/>
              <a:t> </a:t>
            </a:r>
            <a:r>
              <a:rPr lang="de-DE" b="1" dirty="0" err="1"/>
              <a:t>inserting</a:t>
            </a:r>
            <a:r>
              <a:rPr lang="de-DE" b="1" dirty="0"/>
              <a:t> </a:t>
            </a:r>
            <a:r>
              <a:rPr lang="de-DE" b="1" dirty="0" err="1"/>
              <a:t>text</a:t>
            </a:r>
            <a:r>
              <a:rPr lang="de-DE" b="1" dirty="0"/>
              <a:t>, </a:t>
            </a:r>
            <a:r>
              <a:rPr lang="de-DE" b="1" dirty="0" err="1"/>
              <a:t>adding</a:t>
            </a:r>
            <a:r>
              <a:rPr lang="de-DE" b="1" dirty="0"/>
              <a:t> </a:t>
            </a:r>
            <a:r>
              <a:rPr lang="de-DE" b="1" dirty="0" err="1"/>
              <a:t>sticky</a:t>
            </a:r>
            <a:r>
              <a:rPr lang="de-DE" b="1" dirty="0"/>
              <a:t> </a:t>
            </a:r>
            <a:r>
              <a:rPr lang="de-DE" b="1" dirty="0" err="1"/>
              <a:t>notes</a:t>
            </a:r>
            <a:r>
              <a:rPr lang="de-DE" b="1" dirty="0"/>
              <a:t>, </a:t>
            </a:r>
            <a:r>
              <a:rPr lang="de-DE" b="1" dirty="0" err="1"/>
              <a:t>stickers</a:t>
            </a:r>
            <a:r>
              <a:rPr lang="de-DE" b="1" dirty="0"/>
              <a:t> and </a:t>
            </a:r>
            <a:r>
              <a:rPr lang="de-DE" b="1" dirty="0" err="1"/>
              <a:t>zooming</a:t>
            </a:r>
            <a:r>
              <a:rPr lang="de-DE" b="1" dirty="0"/>
              <a:t> on </a:t>
            </a:r>
            <a:r>
              <a:rPr lang="de-DE" b="1" dirty="0" err="1"/>
              <a:t>the</a:t>
            </a:r>
            <a:r>
              <a:rPr lang="de-DE" b="1" dirty="0"/>
              <a:t> </a:t>
            </a:r>
            <a:r>
              <a:rPr lang="de-DE" b="1" dirty="0" err="1"/>
              <a:t>board</a:t>
            </a:r>
            <a:r>
              <a:rPr lang="de-DE" b="1" dirty="0"/>
              <a:t>.</a:t>
            </a:r>
          </a:p>
          <a:p>
            <a:pPr marL="158750" indent="0">
              <a:buNone/>
            </a:pPr>
            <a:endParaRPr lang="de-DE" dirty="0"/>
          </a:p>
          <a:p>
            <a:endParaRPr lang="de-DE" dirty="0"/>
          </a:p>
          <a:p>
            <a:r>
              <a:rPr lang="de-DE" dirty="0"/>
              <a:t>Link zum Board: https://</a:t>
            </a:r>
            <a:r>
              <a:rPr lang="de-DE" dirty="0" err="1"/>
              <a:t>miro.com</a:t>
            </a:r>
            <a:r>
              <a:rPr lang="de-DE" dirty="0"/>
              <a:t>/</a:t>
            </a:r>
            <a:r>
              <a:rPr lang="de-DE" dirty="0" err="1"/>
              <a:t>app</a:t>
            </a:r>
            <a:r>
              <a:rPr lang="de-DE" dirty="0"/>
              <a:t>/</a:t>
            </a:r>
            <a:r>
              <a:rPr lang="de-DE" dirty="0" err="1"/>
              <a:t>board</a:t>
            </a:r>
            <a:r>
              <a:rPr lang="de-DE" dirty="0"/>
              <a:t>/</a:t>
            </a:r>
            <a:r>
              <a:rPr lang="de-DE" dirty="0" err="1"/>
              <a:t>uXjVOTizJLg</a:t>
            </a:r>
            <a:r>
              <a:rPr lang="de-DE" dirty="0"/>
              <a:t>=/</a:t>
            </a:r>
          </a:p>
          <a:p>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6229FC2-6A83-4948-B60F-F7D518252D2F}" type="slidenum">
              <a:rPr kumimoji="0" lang="de-D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175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indent="-298450">
              <a:buFont typeface="Arial" panose="020B0604020202020204" pitchFamily="34" charset="0"/>
              <a:buChar char="•"/>
            </a:pPr>
            <a:r>
              <a:rPr lang="de-DE" dirty="0" err="1"/>
              <a:t>Please</a:t>
            </a:r>
            <a:r>
              <a:rPr lang="de-DE" dirty="0"/>
              <a:t> </a:t>
            </a:r>
            <a:r>
              <a:rPr lang="de-DE" dirty="0" err="1"/>
              <a:t>click</a:t>
            </a:r>
            <a:r>
              <a:rPr lang="de-DE" dirty="0"/>
              <a:t> on </a:t>
            </a:r>
            <a:r>
              <a:rPr lang="de-DE" dirty="0" err="1"/>
              <a:t>the</a:t>
            </a:r>
            <a:r>
              <a:rPr lang="de-DE" dirty="0"/>
              <a:t> link in </a:t>
            </a:r>
            <a:r>
              <a:rPr lang="de-DE" dirty="0" err="1"/>
              <a:t>the</a:t>
            </a:r>
            <a:r>
              <a:rPr lang="de-DE" dirty="0"/>
              <a:t> </a:t>
            </a:r>
            <a:r>
              <a:rPr lang="de-DE" dirty="0" err="1"/>
              <a:t>chat</a:t>
            </a:r>
            <a:r>
              <a:rPr lang="de-DE" dirty="0"/>
              <a:t> and </a:t>
            </a:r>
            <a:r>
              <a:rPr lang="de-DE" dirty="0" err="1"/>
              <a:t>use</a:t>
            </a:r>
            <a:r>
              <a:rPr lang="de-DE" dirty="0"/>
              <a:t> </a:t>
            </a:r>
            <a:r>
              <a:rPr lang="de-DE" dirty="0" err="1"/>
              <a:t>the</a:t>
            </a:r>
            <a:r>
              <a:rPr lang="de-DE" dirty="0"/>
              <a:t> </a:t>
            </a:r>
            <a:r>
              <a:rPr lang="de-DE" dirty="0" err="1"/>
              <a:t>passwort</a:t>
            </a:r>
            <a:r>
              <a:rPr lang="de-DE" dirty="0"/>
              <a:t> </a:t>
            </a:r>
            <a:r>
              <a:rPr lang="de-DE" dirty="0" err="1"/>
              <a:t>to</a:t>
            </a:r>
            <a:r>
              <a:rPr lang="de-DE" dirty="0"/>
              <a:t> </a:t>
            </a:r>
            <a:r>
              <a:rPr lang="de-DE" dirty="0" err="1"/>
              <a:t>login</a:t>
            </a:r>
            <a:r>
              <a:rPr lang="de-DE" dirty="0"/>
              <a:t> </a:t>
            </a:r>
            <a:endParaRPr lang="en-US" dirty="0"/>
          </a:p>
          <a:p>
            <a:pPr marL="457200" indent="-298450">
              <a:buFont typeface="Arial" panose="020B0604020202020204" pitchFamily="34" charset="0"/>
              <a:buChar char="•"/>
            </a:pPr>
            <a:r>
              <a:rPr lang="de-DE" dirty="0"/>
              <a:t>Zoom a </a:t>
            </a:r>
            <a:r>
              <a:rPr lang="de-DE" dirty="0" err="1"/>
              <a:t>little</a:t>
            </a:r>
            <a:r>
              <a:rPr lang="de-DE" dirty="0"/>
              <a:t> out so </a:t>
            </a:r>
            <a:r>
              <a:rPr lang="de-DE" dirty="0" err="1"/>
              <a:t>that</a:t>
            </a:r>
            <a:r>
              <a:rPr lang="de-DE" dirty="0"/>
              <a:t> </a:t>
            </a:r>
            <a:r>
              <a:rPr lang="de-DE" dirty="0" err="1"/>
              <a:t>you</a:t>
            </a:r>
            <a:r>
              <a:rPr lang="de-DE" dirty="0"/>
              <a:t> </a:t>
            </a:r>
            <a:r>
              <a:rPr lang="de-DE" dirty="0" err="1"/>
              <a:t>can</a:t>
            </a:r>
            <a:r>
              <a:rPr lang="de-DE" dirty="0"/>
              <a:t> </a:t>
            </a:r>
            <a:r>
              <a:rPr lang="de-DE" dirty="0" err="1"/>
              <a:t>see</a:t>
            </a:r>
            <a:r>
              <a:rPr lang="de-DE" dirty="0"/>
              <a:t> </a:t>
            </a:r>
            <a:r>
              <a:rPr lang="de-DE" dirty="0" err="1"/>
              <a:t>the</a:t>
            </a:r>
            <a:r>
              <a:rPr lang="de-DE" dirty="0"/>
              <a:t> Experience </a:t>
            </a:r>
            <a:r>
              <a:rPr lang="de-DE" dirty="0" err="1"/>
              <a:t>miro</a:t>
            </a:r>
            <a:r>
              <a:rPr lang="de-DE" dirty="0"/>
              <a:t> box on </a:t>
            </a:r>
            <a:r>
              <a:rPr lang="de-DE" dirty="0" err="1"/>
              <a:t>the</a:t>
            </a:r>
            <a:r>
              <a:rPr lang="de-DE" dirty="0"/>
              <a:t> top. </a:t>
            </a:r>
          </a:p>
          <a:p>
            <a:pPr marL="457200" indent="-298450">
              <a:buFont typeface="Arial" panose="020B0604020202020204" pitchFamily="34" charset="0"/>
              <a:buChar char="•"/>
            </a:pPr>
            <a:endParaRPr lang="de-DE" dirty="0"/>
          </a:p>
          <a:p>
            <a:pPr marL="158750" indent="0">
              <a:buFont typeface="Arial" panose="020B0604020202020204" pitchFamily="34" charset="0"/>
              <a:buNone/>
            </a:pPr>
            <a:r>
              <a:rPr lang="de-DE" dirty="0"/>
              <a:t>[</a:t>
            </a:r>
            <a:r>
              <a:rPr lang="de-DE" dirty="0" err="1"/>
              <a:t>read</a:t>
            </a:r>
            <a:r>
              <a:rPr lang="de-DE" dirty="0"/>
              <a:t> out </a:t>
            </a:r>
            <a:r>
              <a:rPr lang="de-DE" dirty="0" err="1"/>
              <a:t>instructions</a:t>
            </a:r>
            <a:r>
              <a:rPr lang="de-DE" dirty="0"/>
              <a:t>]</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de-DE" dirty="0"/>
              <a:t>[</a:t>
            </a:r>
            <a:r>
              <a:rPr lang="de-DE" dirty="0" err="1"/>
              <a:t>post</a:t>
            </a:r>
            <a:r>
              <a:rPr lang="de-DE" dirty="0"/>
              <a:t> link in </a:t>
            </a:r>
            <a:r>
              <a:rPr lang="de-DE" dirty="0" err="1"/>
              <a:t>chat</a:t>
            </a:r>
            <a:r>
              <a:rPr lang="de-DE" dirty="0"/>
              <a:t>]</a:t>
            </a:r>
          </a:p>
          <a:p>
            <a:pPr marL="457200" indent="-298450">
              <a:buFont typeface="Arial" panose="020B0604020202020204" pitchFamily="34" charset="0"/>
              <a:buChar char="•"/>
            </a:pPr>
            <a:endParaRPr lang="de-DE" dirty="0"/>
          </a:p>
          <a:p>
            <a:pPr marL="457200" indent="-2984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6229FC2-6A83-4948-B60F-F7D518252D2F}" type="slidenum">
              <a:rPr kumimoji="0" lang="de-DE"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96966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indent="-298450" algn="l" rtl="0" fontAlgn="base">
              <a:lnSpc>
                <a:spcPts val="1221"/>
              </a:lnSpc>
              <a:buFont typeface="Arial" panose="020B0604020202020204" pitchFamily="34" charset="0"/>
              <a:buChar char="•"/>
            </a:pPr>
            <a:r>
              <a:rPr lang="de-DE" sz="1100" b="0" i="0" u="none" strike="noStrike" dirty="0">
                <a:solidFill>
                  <a:srgbClr val="000000"/>
                </a:solidFill>
                <a:effectLst/>
                <a:latin typeface="Calibri" panose="020F0502020204030204" pitchFamily="34" charset="0"/>
              </a:rPr>
              <a:t>Welcome back! </a:t>
            </a:r>
            <a:endParaRPr lang="de-DE" b="0" i="0" u="none" strike="noStrike" dirty="0">
              <a:effectLst/>
              <a:latin typeface="Segoe UI" panose="020F0502020204030204" pitchFamily="34" charset="0"/>
            </a:endParaRPr>
          </a:p>
          <a:p>
            <a:pPr marL="457200" indent="-298450" algn="l" rtl="0" fontAlgn="base">
              <a:lnSpc>
                <a:spcPts val="1221"/>
              </a:lnSpc>
              <a:buFont typeface="Arial" panose="020B0604020202020204" pitchFamily="34" charset="0"/>
              <a:buChar char="•"/>
            </a:pPr>
            <a:r>
              <a:rPr lang="de-DE" sz="1100" b="0" i="0" u="none" strike="noStrike" dirty="0" err="1">
                <a:solidFill>
                  <a:srgbClr val="000000"/>
                </a:solidFill>
                <a:effectLst/>
                <a:latin typeface="Calibri" panose="020F0502020204030204" pitchFamily="34" charset="0"/>
              </a:rPr>
              <a:t>Everything</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went</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well</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Everybody</a:t>
            </a:r>
            <a:r>
              <a:rPr lang="de-DE" sz="1100" b="0" i="0" u="none" strike="noStrike" dirty="0">
                <a:solidFill>
                  <a:srgbClr val="000000"/>
                </a:solidFill>
                <a:effectLst/>
                <a:latin typeface="Calibri" panose="020F0502020204030204" pitchFamily="34" charset="0"/>
              </a:rPr>
              <a:t> back </a:t>
            </a:r>
            <a:r>
              <a:rPr lang="de-DE" sz="1100" b="0" i="0" u="none" strike="noStrike" dirty="0" err="1">
                <a:solidFill>
                  <a:srgbClr val="000000"/>
                </a:solidFill>
                <a:effectLst/>
                <a:latin typeface="Calibri" panose="020F0502020204030204" pitchFamily="34" charset="0"/>
              </a:rPr>
              <a:t>with</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us</a:t>
            </a:r>
            <a:r>
              <a:rPr lang="de-DE" sz="1100" b="0" i="0" u="none" strike="noStrike" dirty="0">
                <a:solidFill>
                  <a:srgbClr val="000000"/>
                </a:solidFill>
                <a:effectLst/>
                <a:latin typeface="Calibri" panose="020F0502020204030204" pitchFamily="34" charset="0"/>
              </a:rPr>
              <a:t>? </a:t>
            </a:r>
            <a:endParaRPr lang="de-DE" b="0" i="0" u="none" strike="noStrike" dirty="0">
              <a:effectLst/>
              <a:latin typeface="Segoe UI" panose="020B0502040204020203" pitchFamily="34" charset="0"/>
            </a:endParaRPr>
          </a:p>
          <a:p>
            <a:pPr marL="457200" indent="-298450" algn="l" rtl="0" fontAlgn="base">
              <a:lnSpc>
                <a:spcPts val="1221"/>
              </a:lnSpc>
              <a:buFont typeface="Arial" panose="020B0604020202020204" pitchFamily="34" charset="0"/>
              <a:buChar char="•"/>
            </a:pPr>
            <a:r>
              <a:rPr lang="de-DE" sz="1100" b="0" i="0" u="none" strike="noStrike" dirty="0">
                <a:solidFill>
                  <a:srgbClr val="000000"/>
                </a:solidFill>
                <a:effectLst/>
                <a:latin typeface="Calibri" panose="020F0502020204030204" pitchFamily="34" charset="0"/>
              </a:rPr>
              <a:t>Thumbs </a:t>
            </a:r>
            <a:r>
              <a:rPr lang="de-DE" sz="1100" b="0" i="0" u="none" strike="noStrike" dirty="0" err="1">
                <a:solidFill>
                  <a:srgbClr val="000000"/>
                </a:solidFill>
                <a:effectLst/>
                <a:latin typeface="Calibri" panose="020F0502020204030204" pitchFamily="34" charset="0"/>
              </a:rPr>
              <a:t>up</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please</a:t>
            </a:r>
            <a:r>
              <a:rPr lang="de-DE" sz="1100" b="0" i="0" u="none" strike="noStrike" dirty="0">
                <a:solidFill>
                  <a:srgbClr val="000000"/>
                </a:solidFill>
                <a:effectLst/>
                <a:latin typeface="Calibri" panose="020F0502020204030204" pitchFamily="34" charset="0"/>
              </a:rPr>
              <a:t>!</a:t>
            </a:r>
            <a:endParaRPr lang="en-GB" dirty="0"/>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6229FC2-6A83-4948-B60F-F7D518252D2F}" type="slidenum">
              <a:rPr kumimoji="0" lang="de-DE"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04324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dirty="0" err="1"/>
              <a:t>Now</a:t>
            </a:r>
            <a:r>
              <a:rPr lang="de-DE" dirty="0"/>
              <a:t> </a:t>
            </a:r>
            <a:r>
              <a:rPr lang="de-DE" dirty="0" err="1"/>
              <a:t>let‘s</a:t>
            </a:r>
            <a:r>
              <a:rPr lang="de-DE" dirty="0"/>
              <a:t> </a:t>
            </a:r>
            <a:r>
              <a:rPr lang="de-DE" dirty="0" err="1"/>
              <a:t>get</a:t>
            </a:r>
            <a:r>
              <a:rPr lang="de-DE" dirty="0"/>
              <a:t> </a:t>
            </a:r>
            <a:r>
              <a:rPr lang="de-DE" dirty="0" err="1"/>
              <a:t>started</a:t>
            </a:r>
            <a:r>
              <a:rPr lang="de-DE" dirty="0"/>
              <a:t>. </a:t>
            </a:r>
            <a:r>
              <a:rPr lang="de-DE" dirty="0" err="1"/>
              <a:t>It‘s</a:t>
            </a:r>
            <a:r>
              <a:rPr lang="de-DE" dirty="0"/>
              <a:t> </a:t>
            </a:r>
            <a:r>
              <a:rPr lang="de-DE" dirty="0" err="1"/>
              <a:t>your</a:t>
            </a:r>
            <a:r>
              <a:rPr lang="de-DE" dirty="0"/>
              <a:t> turn!</a:t>
            </a:r>
            <a:r>
              <a:rPr lang="en-US" dirty="0"/>
              <a:t> </a:t>
            </a:r>
            <a:r>
              <a:rPr lang="de-DE" dirty="0" err="1"/>
              <a:t>We'd</a:t>
            </a:r>
            <a:r>
              <a:rPr lang="de-DE" dirty="0"/>
              <a:t> like </a:t>
            </a:r>
            <a:r>
              <a:rPr lang="de-DE" dirty="0" err="1"/>
              <a:t>you</a:t>
            </a:r>
            <a:r>
              <a:rPr lang="de-DE" dirty="0"/>
              <a:t> </a:t>
            </a:r>
            <a:r>
              <a:rPr lang="de-DE" dirty="0" err="1"/>
              <a:t>to</a:t>
            </a:r>
            <a:r>
              <a:rPr lang="de-DE" dirty="0"/>
              <a:t> </a:t>
            </a:r>
            <a:r>
              <a:rPr lang="de-DE" dirty="0" err="1"/>
              <a:t>think</a:t>
            </a:r>
            <a:r>
              <a:rPr lang="de-DE" dirty="0"/>
              <a:t> </a:t>
            </a:r>
            <a:r>
              <a:rPr lang="de-DE" dirty="0" err="1"/>
              <a:t>visionary</a:t>
            </a:r>
            <a:r>
              <a:rPr lang="de-DE" dirty="0"/>
              <a:t>!</a:t>
            </a:r>
          </a:p>
          <a:p>
            <a:pPr marL="0" marR="0" lvl="0" indent="0" algn="l" defTabSz="685800" rtl="0" eaLnBrk="1" fontAlgn="auto" latinLnBrk="0" hangingPunct="1">
              <a:lnSpc>
                <a:spcPct val="100000"/>
              </a:lnSpc>
              <a:spcBef>
                <a:spcPts val="0"/>
              </a:spcBef>
              <a:spcAft>
                <a:spcPts val="0"/>
              </a:spcAft>
              <a:buClrTx/>
              <a:buSzTx/>
              <a:buFontTx/>
              <a:buNone/>
              <a:tabLst/>
              <a:defRPr/>
            </a:pPr>
            <a:endParaRPr lang="de-DE" dirty="0">
              <a:cs typeface="Calibri"/>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de-DE" dirty="0">
                <a:cs typeface="Calibri"/>
              </a:rPr>
              <a:t>Imagine </a:t>
            </a:r>
            <a:r>
              <a:rPr lang="de-DE" dirty="0" err="1">
                <a:cs typeface="Calibri"/>
              </a:rPr>
              <a:t>this</a:t>
            </a:r>
            <a:r>
              <a:rPr lang="de-DE" dirty="0">
                <a:cs typeface="Calibri"/>
              </a:rPr>
              <a:t>:</a:t>
            </a:r>
            <a:endParaRPr lang="en-US" dirty="0">
              <a:cs typeface="Calibri"/>
            </a:endParaRPr>
          </a:p>
          <a:p>
            <a:pPr marL="457200" indent="-298450">
              <a:buFont typeface="Arial" panose="020B0604020202020204" pitchFamily="34" charset="0"/>
              <a:buChar char="•"/>
            </a:pPr>
            <a:r>
              <a:rPr lang="de-DE" dirty="0" err="1"/>
              <a:t>Within</a:t>
            </a:r>
            <a:r>
              <a:rPr lang="de-DE" dirty="0"/>
              <a:t> </a:t>
            </a:r>
            <a:r>
              <a:rPr lang="de-DE" dirty="0" err="1"/>
              <a:t>the</a:t>
            </a:r>
            <a:r>
              <a:rPr lang="de-DE" dirty="0"/>
              <a:t> last </a:t>
            </a:r>
            <a:r>
              <a:rPr lang="de-DE" dirty="0" err="1"/>
              <a:t>years</a:t>
            </a:r>
            <a:r>
              <a:rPr lang="de-DE" dirty="0"/>
              <a:t> </a:t>
            </a:r>
            <a:r>
              <a:rPr lang="de-DE" dirty="0" err="1"/>
              <a:t>you've</a:t>
            </a:r>
            <a:r>
              <a:rPr lang="de-DE" dirty="0"/>
              <a:t> </a:t>
            </a:r>
            <a:r>
              <a:rPr lang="de-DE" dirty="0" err="1"/>
              <a:t>been</a:t>
            </a:r>
            <a:r>
              <a:rPr lang="de-DE" dirty="0"/>
              <a:t> </a:t>
            </a:r>
            <a:r>
              <a:rPr lang="de-DE" dirty="0" err="1"/>
              <a:t>very</a:t>
            </a:r>
            <a:r>
              <a:rPr lang="de-DE" dirty="0"/>
              <a:t> </a:t>
            </a:r>
            <a:r>
              <a:rPr lang="de-DE" dirty="0" err="1"/>
              <a:t>successfull</a:t>
            </a:r>
            <a:r>
              <a:rPr lang="de-DE" dirty="0"/>
              <a:t> </a:t>
            </a:r>
            <a:r>
              <a:rPr lang="de-DE" dirty="0" err="1"/>
              <a:t>with</a:t>
            </a:r>
            <a:r>
              <a:rPr lang="de-DE" dirty="0"/>
              <a:t> </a:t>
            </a:r>
            <a:r>
              <a:rPr lang="de-DE" dirty="0" err="1"/>
              <a:t>your</a:t>
            </a:r>
            <a:r>
              <a:rPr lang="de-DE" dirty="0"/>
              <a:t> </a:t>
            </a:r>
            <a:r>
              <a:rPr lang="de-DE" dirty="0" err="1"/>
              <a:t>research</a:t>
            </a:r>
            <a:r>
              <a:rPr lang="de-DE" dirty="0"/>
              <a:t> </a:t>
            </a:r>
            <a:r>
              <a:rPr lang="de-DE" dirty="0" err="1"/>
              <a:t>which</a:t>
            </a:r>
            <a:r>
              <a:rPr lang="de-DE" dirty="0"/>
              <a:t> </a:t>
            </a:r>
            <a:r>
              <a:rPr lang="de-DE" dirty="0" err="1"/>
              <a:t>has</a:t>
            </a:r>
            <a:r>
              <a:rPr lang="de-DE" dirty="0"/>
              <a:t> </a:t>
            </a:r>
            <a:r>
              <a:rPr lang="de-DE" dirty="0" err="1"/>
              <a:t>lead</a:t>
            </a:r>
            <a:r>
              <a:rPr lang="de-DE" dirty="0"/>
              <a:t> </a:t>
            </a:r>
            <a:r>
              <a:rPr lang="de-DE" dirty="0" err="1"/>
              <a:t>to</a:t>
            </a:r>
            <a:r>
              <a:rPr lang="de-DE" dirty="0"/>
              <a:t> </a:t>
            </a:r>
            <a:r>
              <a:rPr lang="de-DE" dirty="0" err="1"/>
              <a:t>pioneering</a:t>
            </a:r>
            <a:r>
              <a:rPr lang="de-DE" dirty="0"/>
              <a:t> </a:t>
            </a:r>
            <a:r>
              <a:rPr lang="de-DE" dirty="0" err="1"/>
              <a:t>results</a:t>
            </a:r>
            <a:r>
              <a:rPr lang="de-DE" dirty="0"/>
              <a: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900" dirty="0"/>
              <a:t>Because of your research success you will get featured on the title page in the recent edition of Science Magazine.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900" dirty="0"/>
              <a:t>Now it is your turn to get creative:</a:t>
            </a:r>
            <a:r>
              <a:rPr lang="en-GB" sz="900" b="0" dirty="0">
                <a:solidFill>
                  <a:srgbClr val="000000"/>
                </a:solidFill>
                <a:latin typeface="Arial"/>
              </a:rPr>
              <a:t> </a:t>
            </a:r>
            <a:r>
              <a:rPr lang="de-DE" sz="900" b="1" dirty="0" err="1">
                <a:solidFill>
                  <a:schemeClr val="dk1"/>
                </a:solidFill>
                <a:latin typeface="DINOT-Bold" panose="020B0504020101020102" pitchFamily="34" charset="77"/>
              </a:rPr>
              <a:t>What</a:t>
            </a:r>
            <a:r>
              <a:rPr lang="de-DE" sz="900" b="1" dirty="0">
                <a:solidFill>
                  <a:schemeClr val="dk1"/>
                </a:solidFill>
                <a:latin typeface="DINOT-Bold" panose="020B0504020101020102" pitchFamily="34" charset="77"/>
              </a:rPr>
              <a:t> </a:t>
            </a:r>
            <a:r>
              <a:rPr lang="de-DE" sz="900" b="1" dirty="0" err="1">
                <a:solidFill>
                  <a:schemeClr val="dk1"/>
                </a:solidFill>
                <a:latin typeface="DINOT-Bold" panose="020B0504020101020102" pitchFamily="34" charset="77"/>
              </a:rPr>
              <a:t>could</a:t>
            </a:r>
            <a:r>
              <a:rPr lang="de-DE" sz="900" b="1" dirty="0">
                <a:solidFill>
                  <a:schemeClr val="dk1"/>
                </a:solidFill>
                <a:latin typeface="DINOT-Bold" panose="020B0504020101020102" pitchFamily="34" charset="77"/>
              </a:rPr>
              <a:t> </a:t>
            </a:r>
            <a:r>
              <a:rPr lang="de-DE" sz="900" b="1" dirty="0" err="1">
                <a:solidFill>
                  <a:schemeClr val="dk1"/>
                </a:solidFill>
                <a:latin typeface="DINOT-Bold" panose="020B0504020101020102" pitchFamily="34" charset="77"/>
              </a:rPr>
              <a:t>be</a:t>
            </a:r>
            <a:r>
              <a:rPr lang="de-DE" sz="900" b="1" dirty="0">
                <a:solidFill>
                  <a:schemeClr val="dk1"/>
                </a:solidFill>
                <a:latin typeface="DINOT-Bold" panose="020B0504020101020102" pitchFamily="34" charset="77"/>
              </a:rPr>
              <a:t> </a:t>
            </a:r>
            <a:r>
              <a:rPr lang="de-DE" sz="900" b="1" dirty="0" err="1">
                <a:solidFill>
                  <a:schemeClr val="dk1"/>
                </a:solidFill>
                <a:latin typeface="DINOT-Bold" panose="020B0504020101020102" pitchFamily="34" charset="77"/>
              </a:rPr>
              <a:t>the</a:t>
            </a:r>
            <a:r>
              <a:rPr lang="de-DE" sz="900" b="1" dirty="0">
                <a:solidFill>
                  <a:schemeClr val="dk1"/>
                </a:solidFill>
                <a:latin typeface="DINOT-Bold" panose="020B0504020101020102" pitchFamily="34" charset="77"/>
              </a:rPr>
              <a:t> </a:t>
            </a:r>
            <a:r>
              <a:rPr lang="de-DE" sz="900" b="1" dirty="0" err="1">
                <a:solidFill>
                  <a:schemeClr val="dk1"/>
                </a:solidFill>
                <a:latin typeface="DINOT-Bold" panose="020B0504020101020102" pitchFamily="34" charset="77"/>
              </a:rPr>
              <a:t>headline</a:t>
            </a:r>
            <a:r>
              <a:rPr lang="de-DE" sz="900" b="1" dirty="0">
                <a:solidFill>
                  <a:schemeClr val="dk1"/>
                </a:solidFill>
                <a:latin typeface="DINOT-Bold" panose="020B0504020101020102" pitchFamily="34" charset="77"/>
              </a:rPr>
              <a:t> </a:t>
            </a:r>
            <a:r>
              <a:rPr lang="de-DE" sz="900" b="1" dirty="0" err="1">
                <a:solidFill>
                  <a:schemeClr val="dk1"/>
                </a:solidFill>
                <a:latin typeface="DINOT-Bold" panose="020B0504020101020102" pitchFamily="34" charset="77"/>
              </a:rPr>
              <a:t>of</a:t>
            </a:r>
            <a:r>
              <a:rPr lang="de-DE" sz="900" b="1" dirty="0">
                <a:solidFill>
                  <a:schemeClr val="dk1"/>
                </a:solidFill>
                <a:latin typeface="DINOT-Bold" panose="020B0504020101020102" pitchFamily="34" charset="77"/>
              </a:rPr>
              <a:t> </a:t>
            </a:r>
            <a:r>
              <a:rPr lang="de-DE" sz="900" b="1" dirty="0" err="1">
                <a:solidFill>
                  <a:schemeClr val="dk1"/>
                </a:solidFill>
                <a:latin typeface="DINOT-Bold" panose="020B0504020101020102" pitchFamily="34" charset="77"/>
              </a:rPr>
              <a:t>this</a:t>
            </a:r>
            <a:r>
              <a:rPr lang="de-DE" sz="900" b="1" dirty="0">
                <a:solidFill>
                  <a:schemeClr val="dk1"/>
                </a:solidFill>
                <a:latin typeface="DINOT-Bold" panose="020B0504020101020102" pitchFamily="34" charset="77"/>
              </a:rPr>
              <a:t> </a:t>
            </a:r>
            <a:r>
              <a:rPr lang="de-DE" sz="900" b="1" dirty="0" err="1">
                <a:solidFill>
                  <a:schemeClr val="dk1"/>
                </a:solidFill>
                <a:latin typeface="DINOT-Bold" panose="020B0504020101020102" pitchFamily="34" charset="77"/>
              </a:rPr>
              <a:t>magazine</a:t>
            </a:r>
            <a:r>
              <a:rPr lang="de-DE" sz="900" b="1" dirty="0">
                <a:solidFill>
                  <a:schemeClr val="dk1"/>
                </a:solidFill>
                <a:latin typeface="DINOT-Bold" panose="020B0504020101020102" pitchFamily="34" charset="77"/>
              </a:rPr>
              <a:t>?</a:t>
            </a:r>
            <a:endParaRPr lang="de-DE" dirty="0">
              <a:cs typeface="Calibri"/>
            </a:endParaRPr>
          </a:p>
          <a:p>
            <a:pPr marL="0" lvl="0" indent="0" algn="l">
              <a:spcBef>
                <a:spcPts val="0"/>
              </a:spcBef>
              <a:spcAft>
                <a:spcPts val="0"/>
              </a:spcAft>
              <a:buNone/>
            </a:pPr>
            <a:endParaRPr lang="de-DE" b="0" dirty="0">
              <a:cs typeface="Calibri"/>
            </a:endParaRPr>
          </a:p>
          <a:p>
            <a:endParaRPr lang="de-DE" sz="1000" dirty="0">
              <a:cs typeface="Calibri"/>
            </a:endParaRPr>
          </a:p>
        </p:txBody>
      </p:sp>
    </p:spTree>
    <p:extLst>
      <p:ext uri="{BB962C8B-B14F-4D97-AF65-F5344CB8AC3E}">
        <p14:creationId xmlns:p14="http://schemas.microsoft.com/office/powerpoint/2010/main" val="2604337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dirty="0"/>
              <a:t>[Read out </a:t>
            </a:r>
            <a:r>
              <a:rPr lang="de-DE" dirty="0" err="1"/>
              <a:t>example</a:t>
            </a:r>
            <a:r>
              <a:rPr lang="de-DE" dirty="0"/>
              <a:t> </a:t>
            </a:r>
            <a:r>
              <a:rPr lang="de-DE" dirty="0" err="1"/>
              <a:t>of</a:t>
            </a:r>
            <a:r>
              <a:rPr lang="de-DE" dirty="0"/>
              <a:t> </a:t>
            </a:r>
            <a:r>
              <a:rPr lang="de-DE" sz="1100" b="1" dirty="0" err="1">
                <a:solidFill>
                  <a:srgbClr val="AFA093"/>
                </a:solidFill>
                <a:latin typeface="Aptos" panose="020B0004020202020204" pitchFamily="34" charset="0"/>
                <a:sym typeface="Arial"/>
              </a:rPr>
              <a:t>Yih-Shiuan</a:t>
            </a:r>
            <a:r>
              <a:rPr lang="de-DE" sz="1100" b="0" dirty="0">
                <a:solidFill>
                  <a:srgbClr val="AFA093"/>
                </a:solidFill>
                <a:latin typeface="Aptos" panose="020B0004020202020204" pitchFamily="34" charset="0"/>
                <a:sym typeface="Arial"/>
              </a:rPr>
              <a:t> </a:t>
            </a:r>
            <a:r>
              <a:rPr lang="de-DE" sz="1100" b="0" dirty="0" err="1">
                <a:solidFill>
                  <a:srgbClr val="AFA093"/>
                </a:solidFill>
                <a:latin typeface="Aptos" panose="020B0004020202020204" pitchFamily="34" charset="0"/>
                <a:sym typeface="Arial"/>
              </a:rPr>
              <a:t>who‘s</a:t>
            </a:r>
            <a:r>
              <a:rPr lang="de-DE" sz="1100" b="0" dirty="0">
                <a:solidFill>
                  <a:srgbClr val="AFA093"/>
                </a:solidFill>
                <a:latin typeface="Aptos" panose="020B0004020202020204" pitchFamily="34" charset="0"/>
                <a:sym typeface="Arial"/>
              </a:rPr>
              <a:t> </a:t>
            </a:r>
            <a:r>
              <a:rPr lang="de-DE" sz="1100" b="0" dirty="0" err="1">
                <a:solidFill>
                  <a:srgbClr val="AFA093"/>
                </a:solidFill>
                <a:latin typeface="Aptos" panose="020B0004020202020204" pitchFamily="34" charset="0"/>
                <a:sym typeface="Arial"/>
              </a:rPr>
              <a:t>research</a:t>
            </a:r>
            <a:r>
              <a:rPr lang="de-DE" sz="1100" b="0" dirty="0">
                <a:solidFill>
                  <a:srgbClr val="AFA093"/>
                </a:solidFill>
                <a:latin typeface="Aptos" panose="020B0004020202020204" pitchFamily="34" charset="0"/>
                <a:sym typeface="Arial"/>
              </a:rPr>
              <a:t> break </a:t>
            </a:r>
            <a:r>
              <a:rPr lang="de-DE" sz="1100" b="0" dirty="0" err="1">
                <a:solidFill>
                  <a:srgbClr val="AFA093"/>
                </a:solidFill>
                <a:latin typeface="Aptos" panose="020B0004020202020204" pitchFamily="34" charset="0"/>
                <a:sym typeface="Arial"/>
              </a:rPr>
              <a:t>though</a:t>
            </a:r>
            <a:r>
              <a:rPr lang="de-DE" sz="1100" b="0" dirty="0">
                <a:solidFill>
                  <a:srgbClr val="AFA093"/>
                </a:solidFill>
                <a:latin typeface="Aptos" panose="020B0004020202020204" pitchFamily="34" charset="0"/>
                <a:sym typeface="Arial"/>
              </a:rPr>
              <a:t> </a:t>
            </a:r>
            <a:r>
              <a:rPr lang="de-DE" sz="1100" b="0" dirty="0" err="1">
                <a:solidFill>
                  <a:srgbClr val="AFA093"/>
                </a:solidFill>
                <a:latin typeface="Aptos" panose="020B0004020202020204" pitchFamily="34" charset="0"/>
                <a:sym typeface="Arial"/>
              </a:rPr>
              <a:t>has</a:t>
            </a:r>
            <a:r>
              <a:rPr lang="de-DE" sz="1100" b="0" dirty="0">
                <a:solidFill>
                  <a:srgbClr val="AFA093"/>
                </a:solidFill>
                <a:latin typeface="Aptos" panose="020B0004020202020204" pitchFamily="34" charset="0"/>
                <a:sym typeface="Arial"/>
              </a:rPr>
              <a:t> </a:t>
            </a:r>
            <a:r>
              <a:rPr lang="de-DE" sz="1100" b="0" dirty="0" err="1">
                <a:solidFill>
                  <a:srgbClr val="AFA093"/>
                </a:solidFill>
                <a:latin typeface="Aptos" panose="020B0004020202020204" pitchFamily="34" charset="0"/>
                <a:sym typeface="Arial"/>
              </a:rPr>
              <a:t>been</a:t>
            </a:r>
            <a:r>
              <a:rPr lang="de-DE" sz="1100" b="0" dirty="0">
                <a:solidFill>
                  <a:srgbClr val="AFA093"/>
                </a:solidFill>
                <a:latin typeface="Aptos" panose="020B0004020202020204" pitchFamily="34" charset="0"/>
                <a:sym typeface="Arial"/>
              </a:rPr>
              <a:t> </a:t>
            </a:r>
            <a:r>
              <a:rPr lang="de-DE" sz="1100" b="0" dirty="0" err="1">
                <a:solidFill>
                  <a:srgbClr val="AFA093"/>
                </a:solidFill>
                <a:latin typeface="Aptos" panose="020B0004020202020204" pitchFamily="34" charset="0"/>
                <a:sym typeface="Arial"/>
              </a:rPr>
              <a:t>to</a:t>
            </a:r>
            <a:r>
              <a:rPr lang="de-DE" sz="1100" b="0" dirty="0">
                <a:solidFill>
                  <a:srgbClr val="AFA093"/>
                </a:solidFill>
                <a:latin typeface="Aptos" panose="020B0004020202020204" pitchFamily="34" charset="0"/>
                <a:sym typeface="Arial"/>
              </a:rPr>
              <a:t> </a:t>
            </a:r>
            <a:r>
              <a:rPr lang="de-DE" sz="1100" b="0" dirty="0" err="1">
                <a:solidFill>
                  <a:srgbClr val="AFA093"/>
                </a:solidFill>
                <a:latin typeface="Aptos" panose="020B0004020202020204" pitchFamily="34" charset="0"/>
                <a:sym typeface="Arial"/>
              </a:rPr>
              <a:t>discover</a:t>
            </a:r>
            <a:r>
              <a:rPr lang="de-DE" sz="1100" b="0" dirty="0">
                <a:solidFill>
                  <a:srgbClr val="AFA093"/>
                </a:solidFill>
                <a:latin typeface="Aptos" panose="020B0004020202020204" pitchFamily="34" charset="0"/>
                <a:sym typeface="Arial"/>
              </a:rPr>
              <a:t> an </a:t>
            </a:r>
            <a:r>
              <a:rPr lang="de-DE" sz="1100" dirty="0" err="1">
                <a:solidFill>
                  <a:schemeClr val="dk1"/>
                </a:solidFill>
                <a:latin typeface="Aptos" panose="020B0004020202020204" pitchFamily="34" charset="0"/>
                <a:ea typeface="Noticia Text"/>
                <a:cs typeface="Noticia Text"/>
                <a:sym typeface="Noticia Text"/>
              </a:rPr>
              <a:t>artificial</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eye-brain</a:t>
            </a:r>
            <a:r>
              <a:rPr lang="de-DE" sz="1100" dirty="0">
                <a:solidFill>
                  <a:schemeClr val="dk1"/>
                </a:solidFill>
                <a:latin typeface="Aptos" panose="020B0004020202020204" pitchFamily="34" charset="0"/>
                <a:ea typeface="Noticia Text"/>
                <a:cs typeface="Noticia Text"/>
                <a:sym typeface="Noticia Text"/>
              </a:rPr>
              <a:t> interface </a:t>
            </a:r>
            <a:r>
              <a:rPr lang="de-DE" sz="1100" dirty="0" err="1">
                <a:solidFill>
                  <a:schemeClr val="dk1"/>
                </a:solidFill>
                <a:latin typeface="Aptos" panose="020B0004020202020204" pitchFamily="34" charset="0"/>
                <a:ea typeface="Noticia Text"/>
                <a:cs typeface="Noticia Text"/>
                <a:sym typeface="Noticia Text"/>
              </a:rPr>
              <a:t>that</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restores</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vision</a:t>
            </a:r>
            <a:r>
              <a:rPr lang="de-DE" sz="1100" dirty="0">
                <a:solidFill>
                  <a:schemeClr val="dk1"/>
                </a:solidFill>
                <a:latin typeface="Aptos" panose="020B0004020202020204" pitchFamily="34" charset="0"/>
                <a:ea typeface="Noticia Text"/>
                <a:cs typeface="Noticia Text"/>
                <a:sym typeface="Noticia Text"/>
              </a:rPr>
              <a:t> in blind </a:t>
            </a:r>
            <a:r>
              <a:rPr lang="de-DE" sz="1100" dirty="0" err="1">
                <a:solidFill>
                  <a:schemeClr val="dk1"/>
                </a:solidFill>
                <a:latin typeface="Aptos" panose="020B0004020202020204" pitchFamily="34" charset="0"/>
                <a:ea typeface="Noticia Text"/>
                <a:cs typeface="Noticia Text"/>
                <a:sym typeface="Noticia Text"/>
              </a:rPr>
              <a:t>patients</a:t>
            </a:r>
            <a:r>
              <a:rPr lang="de-DE" dirty="0"/>
              <a:t>]</a:t>
            </a:r>
            <a:endParaRPr lang="de-DE" b="0" dirty="0">
              <a:cs typeface="Calibri"/>
            </a:endParaRPr>
          </a:p>
          <a:p>
            <a:endParaRPr lang="de-DE" sz="1000" dirty="0">
              <a:cs typeface="Calibri"/>
            </a:endParaRPr>
          </a:p>
        </p:txBody>
      </p:sp>
    </p:spTree>
    <p:extLst>
      <p:ext uri="{BB962C8B-B14F-4D97-AF65-F5344CB8AC3E}">
        <p14:creationId xmlns:p14="http://schemas.microsoft.com/office/powerpoint/2010/main" val="1383202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lgn="l" rtl="0" fontAlgn="base">
              <a:lnSpc>
                <a:spcPts val="1482"/>
              </a:lnSpc>
              <a:buFont typeface="Arial" panose="020B0604020202020204" pitchFamily="34" charset="0"/>
              <a:buNone/>
            </a:pPr>
            <a:r>
              <a:rPr lang="de-DE" sz="1800" b="0" i="0" u="none" strike="noStrike" dirty="0">
                <a:solidFill>
                  <a:srgbClr val="000000"/>
                </a:solidFill>
                <a:effectLst/>
                <a:latin typeface="DINOT-Bold" panose="020B0504020101020102" pitchFamily="34" charset="77"/>
              </a:rPr>
              <a:t>And </a:t>
            </a:r>
            <a:r>
              <a:rPr lang="de-DE" sz="1800" b="0" i="0" u="none" strike="noStrike" dirty="0" err="1">
                <a:solidFill>
                  <a:srgbClr val="000000"/>
                </a:solidFill>
                <a:effectLst/>
                <a:latin typeface="DINOT-Bold" panose="020B0504020101020102" pitchFamily="34" charset="77"/>
              </a:rPr>
              <a:t>this</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is</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how</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this</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works</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exactly</a:t>
            </a:r>
            <a:r>
              <a:rPr lang="de-DE" sz="1800" b="0" i="0" u="none" strike="noStrike" dirty="0">
                <a:solidFill>
                  <a:srgbClr val="000000"/>
                </a:solidFill>
                <a:effectLst/>
                <a:latin typeface="DINOT-Bold" panose="020B0504020101020102" pitchFamily="34" charset="77"/>
              </a:rPr>
              <a:t>:  </a:t>
            </a:r>
            <a:endParaRPr lang="de-DE" b="0" i="0" u="none" strike="noStrike" dirty="0">
              <a:effectLst/>
              <a:latin typeface="Segoe UI" panose="020B0502040204020203" pitchFamily="34" charset="0"/>
            </a:endParaRPr>
          </a:p>
          <a:p>
            <a:pPr marL="457200" indent="-298450" algn="l" rtl="0" fontAlgn="base">
              <a:lnSpc>
                <a:spcPts val="1482"/>
              </a:lnSpc>
              <a:buFont typeface="Arial" panose="020B0604020202020204" pitchFamily="34" charset="0"/>
              <a:buChar char="•"/>
            </a:pPr>
            <a:r>
              <a:rPr lang="de-DE" sz="1800" b="0" i="0" u="none" strike="noStrike" dirty="0" err="1">
                <a:solidFill>
                  <a:srgbClr val="000000"/>
                </a:solidFill>
                <a:effectLst/>
                <a:latin typeface="DINOT-Bold" panose="020B0504020101020102" pitchFamily="34" charset="77"/>
              </a:rPr>
              <a:t>It</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is</a:t>
            </a:r>
            <a:r>
              <a:rPr lang="de-DE" sz="1800" b="0" i="0" u="none" strike="noStrike" dirty="0">
                <a:solidFill>
                  <a:srgbClr val="000000"/>
                </a:solidFill>
                <a:effectLst/>
                <a:latin typeface="DINOT-Bold" panose="020B0504020101020102" pitchFamily="34" charset="77"/>
              </a:rPr>
              <a:t> </a:t>
            </a:r>
            <a:r>
              <a:rPr lang="de-DE" sz="1800" b="1" i="0" u="none" strike="noStrike" dirty="0">
                <a:solidFill>
                  <a:srgbClr val="000000"/>
                </a:solidFill>
                <a:effectLst/>
                <a:latin typeface="DINOT-Bold" panose="020B0504020101020102" pitchFamily="34" charset="77"/>
              </a:rPr>
              <a:t>individual </a:t>
            </a:r>
            <a:r>
              <a:rPr lang="de-DE" sz="1800" b="1" i="0" u="none" strike="noStrike" dirty="0" err="1">
                <a:solidFill>
                  <a:srgbClr val="000000"/>
                </a:solidFill>
                <a:effectLst/>
                <a:latin typeface="DINOT-Bold" panose="020B0504020101020102" pitchFamily="34" charset="77"/>
              </a:rPr>
              <a:t>work</a:t>
            </a:r>
            <a:r>
              <a:rPr lang="de-DE" sz="1800" b="0" i="0" u="none" strike="noStrike" dirty="0">
                <a:solidFill>
                  <a:srgbClr val="000000"/>
                </a:solidFill>
                <a:effectLst/>
                <a:latin typeface="DINOT-Bold" panose="020B0504020101020102" pitchFamily="34" charset="77"/>
              </a:rPr>
              <a:t>, so </a:t>
            </a:r>
            <a:r>
              <a:rPr lang="de-DE" sz="1800" b="0" i="0" u="none" strike="noStrike" dirty="0" err="1">
                <a:solidFill>
                  <a:srgbClr val="000000"/>
                </a:solidFill>
                <a:effectLst/>
                <a:latin typeface="DINOT-Bold" panose="020B0504020101020102" pitchFamily="34" charset="77"/>
              </a:rPr>
              <a:t>you</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can</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stay</a:t>
            </a:r>
            <a:r>
              <a:rPr lang="de-DE" sz="1800" b="0" i="0" u="none" strike="noStrike" dirty="0">
                <a:solidFill>
                  <a:srgbClr val="000000"/>
                </a:solidFill>
                <a:effectLst/>
                <a:latin typeface="DINOT-Bold" panose="020B0504020101020102" pitchFamily="34" charset="77"/>
              </a:rPr>
              <a:t> in </a:t>
            </a:r>
            <a:r>
              <a:rPr lang="de-DE" sz="1800" b="0" i="0" u="none" strike="noStrike" dirty="0" err="1">
                <a:solidFill>
                  <a:srgbClr val="000000"/>
                </a:solidFill>
                <a:effectLst/>
                <a:latin typeface="DINOT-Bold" panose="020B0504020101020102" pitchFamily="34" charset="77"/>
              </a:rPr>
              <a:t>the</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main</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room</a:t>
            </a:r>
            <a:r>
              <a:rPr lang="de-DE" sz="1800" b="0" i="0" u="none" strike="noStrike" dirty="0">
                <a:solidFill>
                  <a:srgbClr val="000000"/>
                </a:solidFill>
                <a:effectLst/>
                <a:latin typeface="DINOT-Bold" panose="020B0504020101020102" pitchFamily="34" charset="77"/>
              </a:rPr>
              <a:t>. </a:t>
            </a:r>
            <a:endParaRPr lang="de-DE" dirty="0"/>
          </a:p>
          <a:p>
            <a:pPr marL="457200" indent="-298450">
              <a:buFont typeface="Arial" panose="020B0604020202020204" pitchFamily="34" charset="0"/>
              <a:buChar char="•"/>
            </a:pPr>
            <a:r>
              <a:rPr lang="de-DE" dirty="0" err="1"/>
              <a:t>We'd</a:t>
            </a:r>
            <a:r>
              <a:rPr lang="de-DE" dirty="0"/>
              <a:t> like </a:t>
            </a:r>
            <a:r>
              <a:rPr lang="de-DE" dirty="0" err="1"/>
              <a:t>you</a:t>
            </a:r>
            <a:r>
              <a:rPr lang="de-DE" dirty="0"/>
              <a:t> </a:t>
            </a:r>
            <a:r>
              <a:rPr lang="de-DE" dirty="0" err="1"/>
              <a:t>to</a:t>
            </a:r>
            <a:r>
              <a:rPr lang="de-DE" dirty="0"/>
              <a:t> do </a:t>
            </a:r>
            <a:r>
              <a:rPr lang="de-DE" dirty="0" err="1"/>
              <a:t>this</a:t>
            </a:r>
            <a:r>
              <a:rPr lang="de-DE" dirty="0"/>
              <a:t> </a:t>
            </a:r>
            <a:r>
              <a:rPr lang="de-DE" dirty="0" err="1"/>
              <a:t>step</a:t>
            </a:r>
            <a:r>
              <a:rPr lang="de-DE" dirty="0"/>
              <a:t> </a:t>
            </a:r>
            <a:r>
              <a:rPr lang="de-DE" dirty="0" err="1"/>
              <a:t>with</a:t>
            </a:r>
            <a:r>
              <a:rPr lang="de-DE" dirty="0"/>
              <a:t> </a:t>
            </a:r>
            <a:r>
              <a:rPr lang="de-DE" dirty="0" err="1"/>
              <a:t>the</a:t>
            </a:r>
            <a:r>
              <a:rPr lang="de-DE" dirty="0"/>
              <a:t> </a:t>
            </a:r>
            <a:r>
              <a:rPr lang="de-DE" dirty="0" err="1"/>
              <a:t>help</a:t>
            </a:r>
            <a:r>
              <a:rPr lang="de-DE" dirty="0"/>
              <a:t> </a:t>
            </a:r>
            <a:r>
              <a:rPr lang="de-DE" dirty="0" err="1"/>
              <a:t>of</a:t>
            </a:r>
            <a:r>
              <a:rPr lang="de-DE" dirty="0"/>
              <a:t> Miro:</a:t>
            </a:r>
          </a:p>
          <a:p>
            <a:pPr marL="457200" indent="-298450">
              <a:buFont typeface="Arial" panose="020B0604020202020204" pitchFamily="34" charset="0"/>
              <a:buChar char="•"/>
            </a:pPr>
            <a:endParaRPr lang="de-DE" dirty="0"/>
          </a:p>
          <a:p>
            <a:pPr marL="457200" indent="-298450">
              <a:buFont typeface="Arial" panose="020B0604020202020204" pitchFamily="34" charset="0"/>
              <a:buChar char="•"/>
            </a:pPr>
            <a:r>
              <a:rPr lang="de-DE" dirty="0"/>
              <a:t>On </a:t>
            </a:r>
            <a:r>
              <a:rPr lang="de-DE" dirty="0" err="1"/>
              <a:t>the</a:t>
            </a:r>
            <a:r>
              <a:rPr lang="de-DE" dirty="0"/>
              <a:t> </a:t>
            </a:r>
            <a:r>
              <a:rPr lang="de-DE" b="1" dirty="0"/>
              <a:t>MIRO Board </a:t>
            </a:r>
            <a:r>
              <a:rPr lang="de-DE" b="1" dirty="0" err="1"/>
              <a:t>you</a:t>
            </a:r>
            <a:r>
              <a:rPr lang="de-DE" b="1" dirty="0"/>
              <a:t> find </a:t>
            </a:r>
            <a:r>
              <a:rPr lang="de-DE" b="1" dirty="0" err="1"/>
              <a:t>one</a:t>
            </a:r>
            <a:r>
              <a:rPr lang="de-DE" b="1" dirty="0"/>
              <a:t> </a:t>
            </a:r>
            <a:r>
              <a:rPr lang="de-DE" b="1" dirty="0" err="1"/>
              <a:t>science</a:t>
            </a:r>
            <a:r>
              <a:rPr lang="de-DE" b="1" dirty="0"/>
              <a:t> </a:t>
            </a:r>
            <a:r>
              <a:rPr lang="de-DE" b="1" dirty="0" err="1"/>
              <a:t>magazine</a:t>
            </a:r>
            <a:r>
              <a:rPr lang="de-DE" b="1" dirty="0"/>
              <a:t> </a:t>
            </a:r>
            <a:r>
              <a:rPr lang="de-DE" dirty="0" err="1"/>
              <a:t>next</a:t>
            </a:r>
            <a:r>
              <a:rPr lang="de-DE" dirty="0"/>
              <a:t> </a:t>
            </a:r>
            <a:r>
              <a:rPr lang="de-DE" dirty="0" err="1"/>
              <a:t>to</a:t>
            </a:r>
            <a:r>
              <a:rPr lang="de-DE" dirty="0"/>
              <a:t> </a:t>
            </a:r>
            <a:r>
              <a:rPr lang="de-DE" dirty="0" err="1"/>
              <a:t>another</a:t>
            </a:r>
            <a:r>
              <a:rPr lang="de-DE" dirty="0"/>
              <a:t> </a:t>
            </a:r>
            <a:r>
              <a:rPr lang="de-DE" dirty="0" err="1"/>
              <a:t>template</a:t>
            </a:r>
            <a:r>
              <a:rPr lang="de-DE" dirty="0"/>
              <a:t> </a:t>
            </a:r>
            <a:r>
              <a:rPr lang="de-DE" dirty="0" err="1"/>
              <a:t>for</a:t>
            </a:r>
            <a:r>
              <a:rPr lang="de-DE" dirty="0"/>
              <a:t> </a:t>
            </a:r>
            <a:r>
              <a:rPr lang="de-DE" dirty="0" err="1"/>
              <a:t>the</a:t>
            </a:r>
            <a:r>
              <a:rPr lang="de-DE" dirty="0"/>
              <a:t> Research Canvas </a:t>
            </a:r>
            <a:endParaRPr lang="de-DE" dirty="0">
              <a:sym typeface="Wingdings" pitchFamily="2" charset="2"/>
            </a:endParaRPr>
          </a:p>
          <a:p>
            <a:pPr marL="457200" indent="-298450">
              <a:buFont typeface="Arial" panose="020B0604020202020204" pitchFamily="34" charset="0"/>
              <a:buChar char="•"/>
            </a:pPr>
            <a:r>
              <a:rPr lang="de-DE" dirty="0" err="1">
                <a:sym typeface="Wingdings" pitchFamily="2" charset="2"/>
              </a:rPr>
              <a:t>For</a:t>
            </a:r>
            <a:r>
              <a:rPr lang="de-DE" dirty="0">
                <a:sym typeface="Wingdings" pitchFamily="2" charset="2"/>
              </a:rPr>
              <a:t> </a:t>
            </a:r>
            <a:r>
              <a:rPr lang="de-DE" dirty="0" err="1">
                <a:sym typeface="Wingdings" pitchFamily="2" charset="2"/>
              </a:rPr>
              <a:t>now</a:t>
            </a:r>
            <a:r>
              <a:rPr lang="de-DE" dirty="0">
                <a:sym typeface="Wingdings" pitchFamily="2" charset="2"/>
              </a:rPr>
              <a:t>: </a:t>
            </a:r>
            <a:r>
              <a:rPr lang="de-DE" dirty="0" err="1">
                <a:sym typeface="Wingdings" pitchFamily="2" charset="2"/>
              </a:rPr>
              <a:t>Don‘t</a:t>
            </a:r>
            <a:r>
              <a:rPr lang="de-DE" dirty="0">
                <a:sym typeface="Wingdings" pitchFamily="2" charset="2"/>
              </a:rPr>
              <a:t> </a:t>
            </a:r>
            <a:r>
              <a:rPr lang="de-DE" dirty="0" err="1">
                <a:sym typeface="Wingdings" pitchFamily="2" charset="2"/>
              </a:rPr>
              <a:t>mind</a:t>
            </a:r>
            <a:r>
              <a:rPr lang="de-DE" dirty="0">
                <a:sym typeface="Wingdings" pitchFamily="2" charset="2"/>
              </a:rPr>
              <a:t> </a:t>
            </a:r>
            <a:r>
              <a:rPr lang="de-DE" dirty="0" err="1">
                <a:sym typeface="Wingdings" pitchFamily="2" charset="2"/>
              </a:rPr>
              <a:t>the</a:t>
            </a:r>
            <a:r>
              <a:rPr lang="de-DE" dirty="0">
                <a:sym typeface="Wingdings" pitchFamily="2" charset="2"/>
              </a:rPr>
              <a:t> Canvas, </a:t>
            </a:r>
            <a:r>
              <a:rPr lang="de-DE" dirty="0" err="1">
                <a:sym typeface="Wingdings" pitchFamily="2" charset="2"/>
              </a:rPr>
              <a:t>we</a:t>
            </a:r>
            <a:r>
              <a:rPr lang="de-DE" dirty="0">
                <a:sym typeface="Wingdings" pitchFamily="2" charset="2"/>
              </a:rPr>
              <a:t> </a:t>
            </a:r>
            <a:r>
              <a:rPr lang="de-DE" dirty="0" err="1">
                <a:sym typeface="Wingdings" pitchFamily="2" charset="2"/>
              </a:rPr>
              <a:t>work</a:t>
            </a:r>
            <a:r>
              <a:rPr lang="de-DE" dirty="0">
                <a:sym typeface="Wingdings" pitchFamily="2" charset="2"/>
              </a:rPr>
              <a:t> </a:t>
            </a:r>
            <a:r>
              <a:rPr lang="de-DE" dirty="0" err="1">
                <a:sym typeface="Wingdings" pitchFamily="2" charset="2"/>
              </a:rPr>
              <a:t>with</a:t>
            </a:r>
            <a:r>
              <a:rPr lang="de-DE" dirty="0">
                <a:sym typeface="Wingdings" pitchFamily="2" charset="2"/>
              </a:rPr>
              <a:t> </a:t>
            </a:r>
            <a:r>
              <a:rPr lang="de-DE" dirty="0" err="1">
                <a:sym typeface="Wingdings" pitchFamily="2" charset="2"/>
              </a:rPr>
              <a:t>the</a:t>
            </a:r>
            <a:r>
              <a:rPr lang="de-DE" dirty="0">
                <a:sym typeface="Wingdings" pitchFamily="2" charset="2"/>
              </a:rPr>
              <a:t> </a:t>
            </a:r>
            <a:r>
              <a:rPr lang="de-DE" dirty="0" err="1">
                <a:sym typeface="Wingdings" pitchFamily="2" charset="2"/>
              </a:rPr>
              <a:t>science</a:t>
            </a:r>
            <a:r>
              <a:rPr lang="de-DE" dirty="0">
                <a:sym typeface="Wingdings" pitchFamily="2" charset="2"/>
              </a:rPr>
              <a:t> </a:t>
            </a:r>
            <a:r>
              <a:rPr lang="de-DE" dirty="0" err="1">
                <a:sym typeface="Wingdings" pitchFamily="2" charset="2"/>
              </a:rPr>
              <a:t>magazine</a:t>
            </a:r>
            <a:r>
              <a:rPr lang="de-DE" dirty="0">
                <a:sym typeface="Wingdings" pitchFamily="2" charset="2"/>
              </a:rPr>
              <a:t> </a:t>
            </a:r>
            <a:r>
              <a:rPr lang="de-DE" dirty="0" err="1">
                <a:sym typeface="Wingdings" pitchFamily="2" charset="2"/>
              </a:rPr>
              <a:t>first</a:t>
            </a:r>
            <a:endParaRPr lang="de-DE" dirty="0"/>
          </a:p>
          <a:p>
            <a:pPr marL="457200" indent="-298450">
              <a:buFont typeface="Arial" panose="020B0604020202020204" pitchFamily="34" charset="0"/>
              <a:buChar char="•"/>
            </a:pPr>
            <a:r>
              <a:rPr lang="de-DE" b="1" dirty="0"/>
              <a:t>Claim </a:t>
            </a:r>
            <a:r>
              <a:rPr lang="de-DE" b="1" dirty="0" err="1"/>
              <a:t>one</a:t>
            </a:r>
            <a:r>
              <a:rPr lang="de-DE" b="1" dirty="0"/>
              <a:t> </a:t>
            </a:r>
            <a:r>
              <a:rPr lang="de-DE" b="1" dirty="0" err="1"/>
              <a:t>of</a:t>
            </a:r>
            <a:r>
              <a:rPr lang="de-DE" b="1" dirty="0"/>
              <a:t> </a:t>
            </a:r>
            <a:r>
              <a:rPr lang="de-DE" b="1" dirty="0" err="1"/>
              <a:t>the</a:t>
            </a:r>
            <a:r>
              <a:rPr lang="de-DE" b="1" dirty="0"/>
              <a:t> </a:t>
            </a:r>
            <a:r>
              <a:rPr lang="de-DE" b="1" dirty="0" err="1"/>
              <a:t>empty</a:t>
            </a:r>
            <a:r>
              <a:rPr lang="de-DE" b="1" dirty="0"/>
              <a:t> </a:t>
            </a:r>
            <a:r>
              <a:rPr lang="de-DE" b="1" dirty="0" err="1"/>
              <a:t>Magazines</a:t>
            </a:r>
            <a:r>
              <a:rPr lang="de-DE" dirty="0"/>
              <a:t> and </a:t>
            </a:r>
            <a:r>
              <a:rPr lang="de-DE" b="1" dirty="0" err="1"/>
              <a:t>mark</a:t>
            </a:r>
            <a:r>
              <a:rPr lang="de-DE" b="1" dirty="0"/>
              <a:t> </a:t>
            </a:r>
            <a:r>
              <a:rPr lang="de-DE" b="1" dirty="0" err="1"/>
              <a:t>it</a:t>
            </a:r>
            <a:r>
              <a:rPr lang="de-DE" b="1" dirty="0"/>
              <a:t> </a:t>
            </a:r>
            <a:r>
              <a:rPr lang="de-DE" b="1" dirty="0" err="1"/>
              <a:t>with</a:t>
            </a:r>
            <a:r>
              <a:rPr lang="de-DE" b="1" dirty="0"/>
              <a:t> </a:t>
            </a:r>
            <a:r>
              <a:rPr lang="de-DE" b="1" dirty="0" err="1"/>
              <a:t>your</a:t>
            </a:r>
            <a:r>
              <a:rPr lang="de-DE" b="1" dirty="0"/>
              <a:t> </a:t>
            </a:r>
            <a:r>
              <a:rPr lang="de-DE" b="1" dirty="0" err="1"/>
              <a:t>name</a:t>
            </a:r>
            <a:r>
              <a:rPr lang="de-DE" dirty="0"/>
              <a:t>. </a:t>
            </a:r>
            <a:r>
              <a:rPr lang="de-DE" dirty="0" err="1"/>
              <a:t>You</a:t>
            </a:r>
            <a:r>
              <a:rPr lang="de-DE" dirty="0"/>
              <a:t> </a:t>
            </a:r>
            <a:r>
              <a:rPr lang="de-DE" dirty="0" err="1"/>
              <a:t>can</a:t>
            </a:r>
            <a:r>
              <a:rPr lang="de-DE" dirty="0"/>
              <a:t> do </a:t>
            </a:r>
            <a:r>
              <a:rPr lang="de-DE" dirty="0" err="1"/>
              <a:t>it</a:t>
            </a:r>
            <a:r>
              <a:rPr lang="de-DE" dirty="0"/>
              <a:t> </a:t>
            </a:r>
            <a:r>
              <a:rPr lang="de-DE" dirty="0" err="1"/>
              <a:t>with</a:t>
            </a:r>
            <a:r>
              <a:rPr lang="de-DE" dirty="0"/>
              <a:t> </a:t>
            </a:r>
            <a:r>
              <a:rPr lang="de-DE" dirty="0" err="1"/>
              <a:t>sticky</a:t>
            </a:r>
            <a:r>
              <a:rPr lang="de-DE" dirty="0"/>
              <a:t> </a:t>
            </a:r>
            <a:r>
              <a:rPr lang="de-DE" dirty="0" err="1"/>
              <a:t>notes</a:t>
            </a:r>
            <a:r>
              <a:rPr lang="de-DE" dirty="0"/>
              <a:t> </a:t>
            </a:r>
            <a:r>
              <a:rPr lang="de-DE" dirty="0" err="1"/>
              <a:t>or</a:t>
            </a:r>
            <a:r>
              <a:rPr lang="de-DE" dirty="0"/>
              <a:t> </a:t>
            </a:r>
            <a:r>
              <a:rPr lang="de-DE" dirty="0" err="1"/>
              <a:t>with</a:t>
            </a:r>
            <a:r>
              <a:rPr lang="de-DE" dirty="0"/>
              <a:t> a </a:t>
            </a:r>
            <a:r>
              <a:rPr lang="de-DE" dirty="0" err="1"/>
              <a:t>text</a:t>
            </a:r>
            <a:r>
              <a:rPr lang="de-DE" dirty="0"/>
              <a:t> box </a:t>
            </a:r>
          </a:p>
          <a:p>
            <a:endParaRPr lang="de-DE" dirty="0"/>
          </a:p>
          <a:p>
            <a:endParaRPr lang="de-DE" dirty="0">
              <a:cs typeface="Calibri"/>
            </a:endParaRPr>
          </a:p>
        </p:txBody>
      </p:sp>
    </p:spTree>
    <p:extLst>
      <p:ext uri="{BB962C8B-B14F-4D97-AF65-F5344CB8AC3E}">
        <p14:creationId xmlns:p14="http://schemas.microsoft.com/office/powerpoint/2010/main" val="870598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indent="-298450" algn="l" rtl="0" fontAlgn="base">
              <a:lnSpc>
                <a:spcPts val="1221"/>
              </a:lnSpc>
              <a:buFont typeface="Arial" panose="020B0604020202020204" pitchFamily="34" charset="0"/>
              <a:buChar char="•"/>
            </a:pPr>
            <a:r>
              <a:rPr lang="de-DE" sz="1100" b="0" i="0" u="none" strike="noStrike" dirty="0">
                <a:solidFill>
                  <a:srgbClr val="000000"/>
                </a:solidFill>
                <a:effectLst/>
                <a:latin typeface="Calibri" panose="020F0502020204030204" pitchFamily="34" charset="0"/>
              </a:rPr>
              <a:t>Welcome back! </a:t>
            </a:r>
            <a:endParaRPr lang="de-DE" b="0" i="0" u="none" strike="noStrike" dirty="0">
              <a:effectLst/>
              <a:latin typeface="Segoe UI" panose="020F0502020204030204" pitchFamily="34" charset="0"/>
            </a:endParaRPr>
          </a:p>
          <a:p>
            <a:pPr marL="457200" indent="-298450" algn="l" rtl="0" fontAlgn="base">
              <a:lnSpc>
                <a:spcPts val="1221"/>
              </a:lnSpc>
              <a:buFont typeface="Arial" panose="020B0604020202020204" pitchFamily="34" charset="0"/>
              <a:buChar char="•"/>
            </a:pPr>
            <a:r>
              <a:rPr lang="de-DE" sz="1100" b="0" i="0" u="none" strike="noStrike" dirty="0" err="1">
                <a:solidFill>
                  <a:srgbClr val="000000"/>
                </a:solidFill>
                <a:effectLst/>
                <a:latin typeface="Calibri" panose="020F0502020204030204" pitchFamily="34" charset="0"/>
              </a:rPr>
              <a:t>Everything</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went</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well</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Everybody</a:t>
            </a:r>
            <a:r>
              <a:rPr lang="de-DE" sz="1100" b="0" i="0" u="none" strike="noStrike" dirty="0">
                <a:solidFill>
                  <a:srgbClr val="000000"/>
                </a:solidFill>
                <a:effectLst/>
                <a:latin typeface="Calibri" panose="020F0502020204030204" pitchFamily="34" charset="0"/>
              </a:rPr>
              <a:t> back </a:t>
            </a:r>
            <a:r>
              <a:rPr lang="de-DE" sz="1100" b="0" i="0" u="none" strike="noStrike" dirty="0" err="1">
                <a:solidFill>
                  <a:srgbClr val="000000"/>
                </a:solidFill>
                <a:effectLst/>
                <a:latin typeface="Calibri" panose="020F0502020204030204" pitchFamily="34" charset="0"/>
              </a:rPr>
              <a:t>with</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us</a:t>
            </a:r>
            <a:r>
              <a:rPr lang="de-DE" sz="1100" b="0" i="0" u="none" strike="noStrike" dirty="0">
                <a:solidFill>
                  <a:srgbClr val="000000"/>
                </a:solidFill>
                <a:effectLst/>
                <a:latin typeface="Calibri" panose="020F0502020204030204" pitchFamily="34" charset="0"/>
              </a:rPr>
              <a:t>? </a:t>
            </a:r>
            <a:endParaRPr lang="de-DE" b="0" i="0" u="none" strike="noStrike" dirty="0">
              <a:effectLst/>
              <a:latin typeface="Segoe UI" panose="020B0502040204020203" pitchFamily="34" charset="0"/>
            </a:endParaRPr>
          </a:p>
          <a:p>
            <a:pPr marL="457200" indent="-298450" algn="l" rtl="0" fontAlgn="base">
              <a:lnSpc>
                <a:spcPts val="1221"/>
              </a:lnSpc>
              <a:buFont typeface="Arial" panose="020B0604020202020204" pitchFamily="34" charset="0"/>
              <a:buChar char="•"/>
            </a:pPr>
            <a:r>
              <a:rPr lang="de-DE" sz="1100" b="0" i="0" u="none" strike="noStrike" dirty="0">
                <a:solidFill>
                  <a:srgbClr val="000000"/>
                </a:solidFill>
                <a:effectLst/>
                <a:latin typeface="Calibri" panose="020F0502020204030204" pitchFamily="34" charset="0"/>
              </a:rPr>
              <a:t>Thumbs </a:t>
            </a:r>
            <a:r>
              <a:rPr lang="de-DE" sz="1100" b="0" i="0" u="none" strike="noStrike" dirty="0" err="1">
                <a:solidFill>
                  <a:srgbClr val="000000"/>
                </a:solidFill>
                <a:effectLst/>
                <a:latin typeface="Calibri" panose="020F0502020204030204" pitchFamily="34" charset="0"/>
              </a:rPr>
              <a:t>up</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please</a:t>
            </a:r>
            <a:r>
              <a:rPr lang="de-DE" sz="1100" b="0" i="0" u="none" strike="noStrike" dirty="0">
                <a:solidFill>
                  <a:srgbClr val="000000"/>
                </a:solidFill>
                <a:effectLst/>
                <a:latin typeface="Calibri" panose="020F0502020204030204" pitchFamily="34" charset="0"/>
              </a:rPr>
              <a:t>!</a:t>
            </a:r>
          </a:p>
          <a:p>
            <a:pPr marL="457200" indent="-298450" algn="l" rtl="0" fontAlgn="base">
              <a:lnSpc>
                <a:spcPts val="1221"/>
              </a:lnSpc>
              <a:buFont typeface="Arial" panose="020B0604020202020204" pitchFamily="34" charset="0"/>
              <a:buChar char="•"/>
            </a:pPr>
            <a:endParaRPr lang="de-DE" sz="1100" b="0" i="0" u="none" strike="noStrike" dirty="0">
              <a:solidFill>
                <a:srgbClr val="000000"/>
              </a:solidFill>
              <a:effectLst/>
              <a:latin typeface="Calibri" panose="020F0502020204030204" pitchFamily="34" charset="0"/>
            </a:endParaRPr>
          </a:p>
          <a:p>
            <a:pPr marL="158750" indent="0" algn="l" rtl="0" fontAlgn="base">
              <a:lnSpc>
                <a:spcPts val="1221"/>
              </a:lnSpc>
              <a:buFont typeface="Arial" panose="020B0604020202020204" pitchFamily="34" charset="0"/>
              <a:buNone/>
            </a:pPr>
            <a:r>
              <a:rPr lang="de-DE" sz="1100" b="0" i="0" u="none" strike="noStrike" dirty="0">
                <a:solidFill>
                  <a:srgbClr val="000000"/>
                </a:solidFill>
                <a:effectLst/>
                <a:latin typeface="Calibri" panose="020F0502020204030204" pitchFamily="34" charset="0"/>
              </a:rPr>
              <a:t>[check </a:t>
            </a:r>
            <a:r>
              <a:rPr lang="de-DE" sz="1100" b="0" i="0" u="none" strike="noStrike" dirty="0" err="1">
                <a:solidFill>
                  <a:srgbClr val="000000"/>
                </a:solidFill>
                <a:effectLst/>
                <a:latin typeface="Calibri" panose="020F0502020204030204" pitchFamily="34" charset="0"/>
              </a:rPr>
              <a:t>with</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participants</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if</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any</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problems</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have</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to</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be</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solved</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regarding</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working</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with</a:t>
            </a:r>
            <a:r>
              <a:rPr lang="de-DE" sz="1100" b="0" i="0" u="none" strike="noStrike" dirty="0">
                <a:solidFill>
                  <a:srgbClr val="000000"/>
                </a:solidFill>
                <a:effectLst/>
                <a:latin typeface="Calibri" panose="020F0502020204030204" pitchFamily="34" charset="0"/>
              </a:rPr>
              <a:t> Miro]</a:t>
            </a:r>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6229FC2-6A83-4948-B60F-F7D518252D2F}" type="slidenum">
              <a:rPr kumimoji="0" lang="de-DE"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41955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dirty="0" err="1">
                <a:cs typeface="Calibri"/>
              </a:rPr>
              <a:t>Now</a:t>
            </a:r>
            <a:r>
              <a:rPr lang="de-DE" dirty="0">
                <a:cs typeface="Calibri"/>
              </a:rPr>
              <a:t> </a:t>
            </a:r>
            <a:r>
              <a:rPr lang="de-DE" dirty="0" err="1">
                <a:cs typeface="Calibri"/>
              </a:rPr>
              <a:t>we</a:t>
            </a:r>
            <a:r>
              <a:rPr lang="de-DE" dirty="0">
                <a:cs typeface="Calibri"/>
              </a:rPr>
              <a:t> all </a:t>
            </a:r>
            <a:r>
              <a:rPr lang="de-DE" dirty="0" err="1">
                <a:cs typeface="Calibri"/>
              </a:rPr>
              <a:t>know</a:t>
            </a:r>
            <a:r>
              <a:rPr lang="de-DE" dirty="0">
                <a:cs typeface="Calibri"/>
              </a:rPr>
              <a:t> </a:t>
            </a:r>
            <a:r>
              <a:rPr lang="de-DE" dirty="0" err="1">
                <a:cs typeface="Calibri"/>
              </a:rPr>
              <a:t>the</a:t>
            </a:r>
            <a:r>
              <a:rPr lang="de-DE" dirty="0">
                <a:cs typeface="Calibri"/>
              </a:rPr>
              <a:t> </a:t>
            </a:r>
            <a:r>
              <a:rPr lang="de-DE" dirty="0" err="1">
                <a:cs typeface="Calibri"/>
              </a:rPr>
              <a:t>tools</a:t>
            </a:r>
            <a:r>
              <a:rPr lang="de-DE" dirty="0">
                <a:cs typeface="Calibri"/>
              </a:rPr>
              <a:t> </a:t>
            </a:r>
            <a:r>
              <a:rPr lang="de-DE" dirty="0" err="1">
                <a:cs typeface="Calibri"/>
              </a:rPr>
              <a:t>we‘ll</a:t>
            </a:r>
            <a:r>
              <a:rPr lang="de-DE" dirty="0">
                <a:cs typeface="Calibri"/>
              </a:rPr>
              <a:t> </a:t>
            </a:r>
            <a:r>
              <a:rPr lang="de-DE" dirty="0" err="1">
                <a:cs typeface="Calibri"/>
              </a:rPr>
              <a:t>use</a:t>
            </a:r>
            <a:r>
              <a:rPr lang="de-DE" dirty="0">
                <a:cs typeface="Calibri"/>
              </a:rPr>
              <a:t> </a:t>
            </a:r>
            <a:r>
              <a:rPr lang="de-DE" dirty="0" err="1">
                <a:cs typeface="Calibri"/>
              </a:rPr>
              <a:t>this</a:t>
            </a:r>
            <a:r>
              <a:rPr lang="de-DE" dirty="0">
                <a:cs typeface="Calibri"/>
              </a:rPr>
              <a:t> </a:t>
            </a:r>
            <a:r>
              <a:rPr lang="de-DE" dirty="0" err="1">
                <a:cs typeface="Calibri"/>
              </a:rPr>
              <a:t>afternoon</a:t>
            </a:r>
            <a:r>
              <a:rPr lang="de-DE" dirty="0">
                <a:cs typeface="Calibri"/>
              </a:rPr>
              <a:t> – </a:t>
            </a:r>
            <a:r>
              <a:rPr lang="de-DE" dirty="0" err="1">
                <a:cs typeface="Calibri"/>
              </a:rPr>
              <a:t>let‘s</a:t>
            </a:r>
            <a:r>
              <a:rPr lang="de-DE" dirty="0">
                <a:cs typeface="Calibri"/>
              </a:rPr>
              <a:t> </a:t>
            </a:r>
            <a:r>
              <a:rPr lang="de-DE" dirty="0" err="1">
                <a:cs typeface="Calibri"/>
              </a:rPr>
              <a:t>dive</a:t>
            </a:r>
            <a:r>
              <a:rPr lang="de-DE" dirty="0">
                <a:cs typeface="Calibri"/>
              </a:rPr>
              <a:t> </a:t>
            </a:r>
            <a:r>
              <a:rPr lang="de-DE" dirty="0" err="1">
                <a:cs typeface="Calibri"/>
              </a:rPr>
              <a:t>into</a:t>
            </a:r>
            <a:r>
              <a:rPr lang="de-DE" dirty="0">
                <a:cs typeface="Calibri"/>
              </a:rPr>
              <a:t> </a:t>
            </a:r>
            <a:r>
              <a:rPr lang="de-DE" dirty="0" err="1">
                <a:cs typeface="Calibri"/>
              </a:rPr>
              <a:t>the</a:t>
            </a:r>
            <a:r>
              <a:rPr lang="de-DE" dirty="0">
                <a:cs typeface="Calibri"/>
              </a:rPr>
              <a:t> </a:t>
            </a:r>
            <a:r>
              <a:rPr lang="de-DE" dirty="0" err="1">
                <a:cs typeface="Calibri"/>
              </a:rPr>
              <a:t>content</a:t>
            </a:r>
            <a:r>
              <a:rPr lang="de-DE" dirty="0">
                <a:cs typeface="Calibri"/>
              </a:rPr>
              <a:t>!</a:t>
            </a:r>
          </a:p>
          <a:p>
            <a:pPr marL="158750" indent="0">
              <a:buNone/>
            </a:pPr>
            <a:endParaRPr lang="de-DE" dirty="0">
              <a:cs typeface="Calibri"/>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de-DE" sz="1100" b="1" dirty="0">
                <a:solidFill>
                  <a:srgbClr val="E30715"/>
                </a:solidFill>
                <a:latin typeface="Aptos" panose="020B0004020202020204" pitchFamily="34" charset="0"/>
                <a:sym typeface="Arial"/>
              </a:rPr>
              <a:t>Raise </a:t>
            </a:r>
            <a:r>
              <a:rPr lang="de-DE" sz="1100" b="1" dirty="0" err="1">
                <a:solidFill>
                  <a:srgbClr val="E30715"/>
                </a:solidFill>
                <a:latin typeface="Aptos" panose="020B0004020202020204" pitchFamily="34" charset="0"/>
                <a:sym typeface="Arial"/>
              </a:rPr>
              <a:t>your</a:t>
            </a:r>
            <a:r>
              <a:rPr lang="de-DE" sz="1100" b="1" dirty="0">
                <a:solidFill>
                  <a:srgbClr val="E30715"/>
                </a:solidFill>
                <a:latin typeface="Aptos" panose="020B0004020202020204" pitchFamily="34" charset="0"/>
                <a:sym typeface="Arial"/>
              </a:rPr>
              <a:t> virtual </a:t>
            </a:r>
            <a:r>
              <a:rPr lang="de-DE" sz="1100" b="1" dirty="0" err="1">
                <a:solidFill>
                  <a:srgbClr val="E30715"/>
                </a:solidFill>
                <a:latin typeface="Aptos" panose="020B0004020202020204" pitchFamily="34" charset="0"/>
                <a:sym typeface="Arial"/>
              </a:rPr>
              <a:t>hand</a:t>
            </a:r>
            <a:r>
              <a:rPr lang="de-DE" sz="1100" b="1" dirty="0">
                <a:solidFill>
                  <a:srgbClr val="E30715"/>
                </a:solidFill>
                <a:latin typeface="Aptos" panose="020B0004020202020204" pitchFamily="34" charset="0"/>
                <a:sym typeface="Arial"/>
              </a:rPr>
              <a:t> </a:t>
            </a:r>
            <a:r>
              <a:rPr lang="de-DE" sz="1100" b="1" dirty="0" err="1">
                <a:solidFill>
                  <a:srgbClr val="E30715"/>
                </a:solidFill>
                <a:latin typeface="Aptos" panose="020B0004020202020204" pitchFamily="34" charset="0"/>
                <a:sym typeface="Arial"/>
              </a:rPr>
              <a:t>or</a:t>
            </a:r>
            <a:r>
              <a:rPr lang="de-DE" sz="1100" b="1" dirty="0">
                <a:solidFill>
                  <a:srgbClr val="E30715"/>
                </a:solidFill>
                <a:latin typeface="Aptos" panose="020B0004020202020204" pitchFamily="34" charset="0"/>
                <a:sym typeface="Arial"/>
              </a:rPr>
              <a:t> </a:t>
            </a:r>
            <a:r>
              <a:rPr lang="de-DE" sz="1100" b="1" dirty="0" err="1">
                <a:solidFill>
                  <a:srgbClr val="E30715"/>
                </a:solidFill>
                <a:latin typeface="Aptos" panose="020B0004020202020204" pitchFamily="34" charset="0"/>
                <a:sym typeface="Arial"/>
              </a:rPr>
              <a:t>share</a:t>
            </a:r>
            <a:r>
              <a:rPr lang="de-DE" sz="1100" b="1" dirty="0">
                <a:solidFill>
                  <a:srgbClr val="E30715"/>
                </a:solidFill>
                <a:latin typeface="Aptos" panose="020B0004020202020204" pitchFamily="34" charset="0"/>
                <a:sym typeface="Arial"/>
              </a:rPr>
              <a:t> in </a:t>
            </a:r>
            <a:r>
              <a:rPr lang="de-DE" sz="1100" b="1" dirty="0" err="1">
                <a:solidFill>
                  <a:srgbClr val="E30715"/>
                </a:solidFill>
                <a:latin typeface="Aptos" panose="020B0004020202020204" pitchFamily="34" charset="0"/>
                <a:sym typeface="Arial"/>
              </a:rPr>
              <a:t>the</a:t>
            </a:r>
            <a:r>
              <a:rPr lang="de-DE" sz="1100" b="1" dirty="0">
                <a:solidFill>
                  <a:srgbClr val="E30715"/>
                </a:solidFill>
                <a:latin typeface="Aptos" panose="020B0004020202020204" pitchFamily="34" charset="0"/>
                <a:sym typeface="Arial"/>
              </a:rPr>
              <a:t> </a:t>
            </a:r>
            <a:r>
              <a:rPr lang="de-DE" sz="1100" b="1" dirty="0" err="1">
                <a:solidFill>
                  <a:srgbClr val="E30715"/>
                </a:solidFill>
                <a:latin typeface="Aptos" panose="020B0004020202020204" pitchFamily="34" charset="0"/>
                <a:sym typeface="Arial"/>
              </a:rPr>
              <a:t>chat</a:t>
            </a:r>
            <a:r>
              <a:rPr lang="de-DE" sz="1100" b="1" dirty="0">
                <a:solidFill>
                  <a:srgbClr val="E30715"/>
                </a:solidFill>
                <a:latin typeface="Aptos" panose="020B0004020202020204" pitchFamily="34" charset="0"/>
                <a:sym typeface="Arial"/>
              </a:rPr>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de-DE" sz="1100" dirty="0" err="1">
                <a:solidFill>
                  <a:schemeClr val="dk1"/>
                </a:solidFill>
                <a:latin typeface="Aptos" panose="020B0004020202020204" pitchFamily="34" charset="0"/>
                <a:ea typeface="Noticia Text"/>
                <a:cs typeface="Noticia Text"/>
                <a:sym typeface="Noticia Text"/>
              </a:rPr>
              <a:t>What</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is</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the</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headline</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of</a:t>
            </a:r>
            <a:r>
              <a:rPr lang="de-DE" sz="1100" dirty="0">
                <a:solidFill>
                  <a:schemeClr val="dk1"/>
                </a:solidFill>
                <a:latin typeface="Aptos" panose="020B0004020202020204" pitchFamily="34" charset="0"/>
                <a:ea typeface="Noticia Text"/>
                <a:cs typeface="Noticia Text"/>
                <a:sym typeface="Noticia Text"/>
              </a:rPr>
              <a:t> Science Magazine </a:t>
            </a:r>
            <a:r>
              <a:rPr lang="de-DE" sz="1100" dirty="0" err="1">
                <a:solidFill>
                  <a:schemeClr val="dk1"/>
                </a:solidFill>
                <a:latin typeface="Aptos" panose="020B0004020202020204" pitchFamily="34" charset="0"/>
                <a:ea typeface="Noticia Text"/>
                <a:cs typeface="Noticia Text"/>
                <a:sym typeface="Noticia Text"/>
              </a:rPr>
              <a:t>featuring</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your</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research</a:t>
            </a:r>
            <a:r>
              <a:rPr lang="de-DE" sz="1100" dirty="0">
                <a:solidFill>
                  <a:schemeClr val="dk1"/>
                </a:solidFill>
                <a:latin typeface="Aptos" panose="020B0004020202020204" pitchFamily="34" charset="0"/>
                <a:ea typeface="Noticia Text"/>
                <a:cs typeface="Noticia Text"/>
                <a:sym typeface="Noticia Text"/>
              </a:rPr>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de-DE" sz="1100" dirty="0" err="1">
                <a:solidFill>
                  <a:schemeClr val="dk1"/>
                </a:solidFill>
                <a:latin typeface="Aptos" panose="020B0004020202020204" pitchFamily="34" charset="0"/>
                <a:ea typeface="Noticia Text"/>
                <a:cs typeface="Noticia Text"/>
                <a:sym typeface="Noticia Text"/>
              </a:rPr>
              <a:t>What</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breakthrough</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does</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your</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research</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offer</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to</a:t>
            </a:r>
            <a:r>
              <a:rPr lang="de-DE" sz="1100" dirty="0">
                <a:solidFill>
                  <a:schemeClr val="dk1"/>
                </a:solidFill>
                <a:latin typeface="Aptos" panose="020B0004020202020204" pitchFamily="34" charset="0"/>
                <a:ea typeface="Noticia Text"/>
                <a:cs typeface="Noticia Text"/>
                <a:sym typeface="Noticia Text"/>
              </a:rPr>
              <a:t> </a:t>
            </a:r>
            <a:r>
              <a:rPr lang="de-DE" sz="1100" dirty="0" err="1">
                <a:solidFill>
                  <a:schemeClr val="dk1"/>
                </a:solidFill>
                <a:latin typeface="Aptos" panose="020B0004020202020204" pitchFamily="34" charset="0"/>
                <a:ea typeface="Noticia Text"/>
                <a:cs typeface="Noticia Text"/>
                <a:sym typeface="Noticia Text"/>
              </a:rPr>
              <a:t>whom</a:t>
            </a:r>
            <a:r>
              <a:rPr lang="de-DE" sz="1100" dirty="0">
                <a:solidFill>
                  <a:schemeClr val="dk1"/>
                </a:solidFill>
                <a:latin typeface="Aptos" panose="020B0004020202020204" pitchFamily="34" charset="0"/>
                <a:ea typeface="Noticia Text"/>
                <a:cs typeface="Noticia Text"/>
                <a:sym typeface="Noticia Text"/>
              </a:rPr>
              <a:t>?</a:t>
            </a:r>
            <a:endParaRPr lang="de-DE" sz="1100" b="1" dirty="0">
              <a:latin typeface="Aptos" panose="020B0004020202020204" pitchFamily="34" charset="0"/>
            </a:endParaRPr>
          </a:p>
          <a:p>
            <a:pPr marL="457200" indent="-298450">
              <a:buFont typeface="Arial" panose="020B0604020202020204" pitchFamily="34" charset="0"/>
              <a:buChar char="•"/>
            </a:pPr>
            <a:endParaRPr lang="de-DE" dirty="0">
              <a:cs typeface="Calibri"/>
            </a:endParaRPr>
          </a:p>
          <a:p>
            <a:pPr marL="158750" indent="0">
              <a:buNone/>
            </a:pPr>
            <a:r>
              <a:rPr lang="de-DE" dirty="0">
                <a:cs typeface="Calibri"/>
              </a:rPr>
              <a:t>[5min </a:t>
            </a:r>
            <a:r>
              <a:rPr lang="de-DE" dirty="0" err="1">
                <a:cs typeface="Calibri"/>
              </a:rPr>
              <a:t>sharing</a:t>
            </a:r>
            <a:r>
              <a:rPr lang="de-DE" dirty="0">
                <a:cs typeface="Calibri"/>
              </a:rPr>
              <a:t>]</a:t>
            </a:r>
            <a:endParaRPr lang="de-DE" dirty="0"/>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55A7CE0-DEB5-D643-B4EF-FF45ED1E317C}" type="slidenum">
              <a:rPr kumimoji="0" lang="de-D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2448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buFont typeface="Arial" panose="020B0604020202020204" pitchFamily="34" charset="0"/>
              <a:buChar char="•"/>
            </a:pPr>
            <a:r>
              <a:rPr lang="de-DE" sz="1000" b="0" dirty="0" err="1"/>
              <a:t>To</a:t>
            </a:r>
            <a:r>
              <a:rPr lang="de-DE" sz="1000" b="0" dirty="0"/>
              <a:t> </a:t>
            </a:r>
            <a:r>
              <a:rPr lang="de-DE" sz="1000" b="1" dirty="0" err="1"/>
              <a:t>develop</a:t>
            </a:r>
            <a:r>
              <a:rPr lang="de-DE" sz="1000" b="1" dirty="0"/>
              <a:t> potential </a:t>
            </a:r>
            <a:r>
              <a:rPr lang="de-DE" sz="1000" b="1" dirty="0" err="1"/>
              <a:t>use</a:t>
            </a:r>
            <a:r>
              <a:rPr lang="de-DE" sz="1000" b="1" dirty="0"/>
              <a:t> </a:t>
            </a:r>
            <a:r>
              <a:rPr lang="de-DE" sz="1000" b="1" dirty="0" err="1"/>
              <a:t>cases</a:t>
            </a:r>
            <a:r>
              <a:rPr lang="de-DE" sz="1000" b="0" dirty="0"/>
              <a:t>, </a:t>
            </a:r>
            <a:r>
              <a:rPr lang="de-DE" sz="1000" b="0" dirty="0" err="1"/>
              <a:t>you</a:t>
            </a:r>
            <a:r>
              <a:rPr lang="de-DE" sz="1000" b="0" dirty="0"/>
              <a:t> </a:t>
            </a:r>
            <a:r>
              <a:rPr lang="de-DE" sz="1000" b="0" dirty="0" err="1"/>
              <a:t>have</a:t>
            </a:r>
            <a:r>
              <a:rPr lang="de-DE" sz="1000" b="0" dirty="0"/>
              <a:t> </a:t>
            </a:r>
            <a:r>
              <a:rPr lang="de-DE" sz="1000" b="0" dirty="0" err="1"/>
              <a:t>to</a:t>
            </a:r>
            <a:r>
              <a:rPr lang="de-DE" sz="1000" b="0" dirty="0"/>
              <a:t> </a:t>
            </a:r>
            <a:r>
              <a:rPr lang="de-DE" sz="1000" b="0" dirty="0" err="1"/>
              <a:t>know</a:t>
            </a:r>
            <a:r>
              <a:rPr lang="de-DE" sz="1000" b="0" dirty="0"/>
              <a:t> </a:t>
            </a:r>
            <a:r>
              <a:rPr lang="de-DE" sz="1000" b="0" dirty="0" err="1"/>
              <a:t>your</a:t>
            </a:r>
            <a:r>
              <a:rPr lang="de-DE" sz="1000" b="0" dirty="0"/>
              <a:t> </a:t>
            </a:r>
            <a:r>
              <a:rPr lang="de-DE" sz="1000" b="0" dirty="0" err="1"/>
              <a:t>research</a:t>
            </a:r>
            <a:r>
              <a:rPr lang="de-DE" sz="1000" b="0" dirty="0"/>
              <a:t> and </a:t>
            </a:r>
            <a:r>
              <a:rPr lang="de-DE" sz="1000" b="0" dirty="0" err="1"/>
              <a:t>your</a:t>
            </a:r>
            <a:r>
              <a:rPr lang="de-DE" sz="1000" b="0" dirty="0"/>
              <a:t> initial </a:t>
            </a:r>
            <a:r>
              <a:rPr lang="de-DE" sz="1000" b="0" dirty="0" err="1"/>
              <a:t>vision</a:t>
            </a:r>
            <a:r>
              <a:rPr lang="de-DE" sz="1000" b="0" dirty="0"/>
              <a:t> </a:t>
            </a:r>
            <a:r>
              <a:rPr lang="de-DE" sz="1000" b="0" dirty="0" err="1"/>
              <a:t>about</a:t>
            </a:r>
            <a:r>
              <a:rPr lang="de-DE" sz="1000" b="0" dirty="0"/>
              <a:t> it.</a:t>
            </a:r>
          </a:p>
          <a:p>
            <a:pPr marL="171450" indent="-171450">
              <a:buFont typeface="Arial" panose="020B0604020202020204" pitchFamily="34" charset="0"/>
              <a:buChar char="•"/>
            </a:pPr>
            <a:r>
              <a:rPr lang="de-DE" sz="1000" b="0" dirty="0"/>
              <a:t>So </a:t>
            </a:r>
            <a:r>
              <a:rPr lang="de-DE" sz="1000" b="0" dirty="0" err="1"/>
              <a:t>let‘s</a:t>
            </a:r>
            <a:r>
              <a:rPr lang="de-DE" sz="1000" b="0" dirty="0"/>
              <a:t> </a:t>
            </a:r>
            <a:r>
              <a:rPr lang="de-DE" sz="1000" b="0" dirty="0" err="1"/>
              <a:t>build</a:t>
            </a:r>
            <a:r>
              <a:rPr lang="de-DE" sz="1000" b="0" dirty="0"/>
              <a:t> </a:t>
            </a:r>
            <a:r>
              <a:rPr lang="de-DE" sz="1000" b="0" dirty="0" err="1"/>
              <a:t>it</a:t>
            </a:r>
            <a:r>
              <a:rPr lang="de-DE" sz="1000" b="0" dirty="0"/>
              <a:t> </a:t>
            </a:r>
            <a:r>
              <a:rPr lang="de-DE" sz="1000" b="0" dirty="0" err="1"/>
              <a:t>up</a:t>
            </a:r>
            <a:r>
              <a:rPr lang="de-DE" sz="1000" b="0" dirty="0"/>
              <a:t> </a:t>
            </a:r>
            <a:r>
              <a:rPr lang="de-DE" sz="1000" b="0" dirty="0" err="1"/>
              <a:t>from</a:t>
            </a:r>
            <a:r>
              <a:rPr lang="de-DE" sz="1000" b="0" dirty="0"/>
              <a:t> </a:t>
            </a:r>
            <a:r>
              <a:rPr lang="de-DE" sz="1000" b="0" dirty="0" err="1"/>
              <a:t>the</a:t>
            </a:r>
            <a:r>
              <a:rPr lang="de-DE" sz="1000" b="0" dirty="0"/>
              <a:t> </a:t>
            </a:r>
            <a:r>
              <a:rPr lang="de-DE" sz="1000" b="0" dirty="0" err="1"/>
              <a:t>beginning</a:t>
            </a:r>
            <a:r>
              <a:rPr lang="de-DE" sz="1000" b="0" dirty="0"/>
              <a:t> </a:t>
            </a:r>
            <a:r>
              <a:rPr lang="de-DE" sz="1000" b="0" dirty="0" err="1"/>
              <a:t>with</a:t>
            </a:r>
            <a:r>
              <a:rPr lang="de-DE" sz="1000" b="0" dirty="0"/>
              <a:t> a </a:t>
            </a:r>
            <a:r>
              <a:rPr lang="de-DE" sz="1000" b="0" dirty="0" err="1"/>
              <a:t>tool</a:t>
            </a:r>
            <a:r>
              <a:rPr lang="de-DE" sz="1000" b="0" dirty="0"/>
              <a:t> </a:t>
            </a:r>
            <a:r>
              <a:rPr lang="de-DE" sz="1000" b="0" dirty="0" err="1"/>
              <a:t>we</a:t>
            </a:r>
            <a:r>
              <a:rPr lang="de-DE" sz="1000" b="0" dirty="0"/>
              <a:t> </a:t>
            </a:r>
            <a:r>
              <a:rPr lang="de-DE" sz="1000" b="0" dirty="0" err="1"/>
              <a:t>call</a:t>
            </a:r>
            <a:r>
              <a:rPr lang="de-DE" sz="1000" b="0" dirty="0"/>
              <a:t> </a:t>
            </a:r>
            <a:r>
              <a:rPr lang="de-DE" sz="1000" b="0" dirty="0" err="1"/>
              <a:t>the</a:t>
            </a:r>
            <a:r>
              <a:rPr lang="de-DE" sz="1000" b="0" dirty="0"/>
              <a:t> </a:t>
            </a:r>
            <a:r>
              <a:rPr lang="de-DE" sz="1000" b="1" i="1" dirty="0"/>
              <a:t>Research Canvas</a:t>
            </a:r>
            <a:r>
              <a:rPr lang="de-DE" sz="1000" b="0" dirty="0"/>
              <a:t>.</a:t>
            </a:r>
            <a:r>
              <a:rPr lang="de-DE" sz="1000" dirty="0"/>
              <a:t> </a:t>
            </a:r>
            <a:endParaRPr lang="de-DE" sz="1000" b="0" dirty="0"/>
          </a:p>
          <a:p>
            <a:pPr marL="171450" indent="-171450">
              <a:buFont typeface="Arial" panose="020B0604020202020204" pitchFamily="34" charset="0"/>
              <a:buChar char="•"/>
            </a:pPr>
            <a:r>
              <a:rPr lang="en-US" sz="1000" b="0" dirty="0"/>
              <a:t>We developed the </a:t>
            </a:r>
            <a:r>
              <a:rPr lang="en-US" sz="1000" b="0" dirty="0" err="1"/>
              <a:t>Reseach</a:t>
            </a:r>
            <a:r>
              <a:rPr lang="en-US" sz="1000" b="0" dirty="0"/>
              <a:t> Canvas because, in various consultations, </a:t>
            </a:r>
            <a:r>
              <a:rPr lang="en-US" sz="1000" b="1" dirty="0"/>
              <a:t>we found that scientists uncover a great deal of innovative potential in their research activities</a:t>
            </a:r>
            <a:r>
              <a:rPr lang="en-US" sz="1000" b="0" dirty="0"/>
              <a:t> but </a:t>
            </a:r>
            <a:r>
              <a:rPr lang="en-US" sz="1000" b="1" dirty="0"/>
              <a:t>have difficulty translating this into use cases or even business models</a:t>
            </a:r>
          </a:p>
          <a:p>
            <a:pPr marL="171450" indent="-171450">
              <a:buFont typeface="Arial" panose="020B0604020202020204" pitchFamily="34" charset="0"/>
              <a:buChar char="•"/>
            </a:pPr>
            <a:r>
              <a:rPr lang="en-US" sz="1000" b="0" dirty="0"/>
              <a:t>This is quite natural, because most of them are still thinking as scientists and not yet as entrepreneurs at this stage</a:t>
            </a:r>
          </a:p>
          <a:p>
            <a:pPr marL="171450" indent="-171450">
              <a:buFont typeface="Arial" panose="020B0604020202020204" pitchFamily="34" charset="0"/>
              <a:buChar char="•"/>
            </a:pPr>
            <a:r>
              <a:rPr lang="en-US" sz="1000" b="0" dirty="0"/>
              <a:t>We have created this canvas to </a:t>
            </a:r>
            <a:r>
              <a:rPr lang="en-US" sz="1000" b="1" dirty="0"/>
              <a:t>support you in this transfer</a:t>
            </a:r>
            <a:r>
              <a:rPr lang="en-US" sz="1000" b="0" dirty="0"/>
              <a:t>, the translation of your research into a commercially viable use case.</a:t>
            </a:r>
            <a:endParaRPr lang="en-US" sz="1000" b="0" dirty="0">
              <a:cs typeface="Calibri"/>
            </a:endParaRPr>
          </a:p>
          <a:p>
            <a:pPr marL="171450" lvl="0" indent="-171450" algn="l" rtl="0">
              <a:spcBef>
                <a:spcPts val="0"/>
              </a:spcBef>
              <a:spcAft>
                <a:spcPts val="0"/>
              </a:spcAft>
              <a:buFont typeface="Arial" panose="020B0604020202020204" pitchFamily="34" charset="0"/>
              <a:buChar char="•"/>
            </a:pPr>
            <a:endParaRPr lang="en-US" sz="1000" b="0" dirty="0"/>
          </a:p>
          <a:p>
            <a:pPr marL="171450" lvl="0" indent="-171450" algn="l" rtl="0">
              <a:spcBef>
                <a:spcPts val="0"/>
              </a:spcBef>
              <a:spcAft>
                <a:spcPts val="0"/>
              </a:spcAft>
              <a:buFont typeface="Arial" panose="020B0604020202020204" pitchFamily="34" charset="0"/>
              <a:buChar char="•"/>
            </a:pPr>
            <a:endParaRPr lang="en-US" sz="1000" b="0" dirty="0"/>
          </a:p>
        </p:txBody>
      </p:sp>
    </p:spTree>
    <p:extLst>
      <p:ext uri="{BB962C8B-B14F-4D97-AF65-F5344CB8AC3E}">
        <p14:creationId xmlns:p14="http://schemas.microsoft.com/office/powerpoint/2010/main" val="1226217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72452-3B60-2309-9819-078296BADCD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C5FBBF1-0AAB-00AD-62FA-3AB94D156820}"/>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409878C9-D4CB-6E23-DEF6-31000D42BF93}"/>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endParaRPr lang="de-DE"/>
          </a:p>
          <a:p>
            <a:pPr marL="171450" lvl="0" indent="-171450" algn="l" rtl="0">
              <a:spcBef>
                <a:spcPts val="0"/>
              </a:spcBef>
              <a:spcAft>
                <a:spcPts val="0"/>
              </a:spcAft>
              <a:buNone/>
            </a:pPr>
            <a:r>
              <a:rPr lang="de-DE" sz="1100"/>
              <a:t>So </a:t>
            </a:r>
            <a:r>
              <a:rPr lang="de-DE" sz="1100" err="1"/>
              <a:t>my</a:t>
            </a:r>
            <a:r>
              <a:rPr lang="de-DE" sz="1100"/>
              <a:t> </a:t>
            </a:r>
            <a:r>
              <a:rPr lang="de-DE" sz="1100" err="1"/>
              <a:t>name</a:t>
            </a:r>
            <a:r>
              <a:rPr lang="de-DE" sz="1100"/>
              <a:t> </a:t>
            </a:r>
            <a:r>
              <a:rPr lang="de-DE" sz="1100" err="1"/>
              <a:t>is</a:t>
            </a:r>
            <a:r>
              <a:rPr lang="de-DE" sz="1100"/>
              <a:t> </a:t>
            </a:r>
            <a:r>
              <a:rPr lang="de-DE" sz="1100" b="1"/>
              <a:t>XX</a:t>
            </a:r>
            <a:r>
              <a:rPr lang="de-DE" sz="1100"/>
              <a:t>, </a:t>
            </a:r>
            <a:r>
              <a:rPr lang="de-DE" sz="1100" err="1"/>
              <a:t>I‘m</a:t>
            </a:r>
            <a:r>
              <a:rPr lang="de-DE" sz="1100"/>
              <a:t> </a:t>
            </a:r>
            <a:r>
              <a:rPr lang="de-DE" sz="1100" err="1"/>
              <a:t>working</a:t>
            </a:r>
            <a:r>
              <a:rPr lang="de-DE" sz="1100"/>
              <a:t> </a:t>
            </a:r>
            <a:r>
              <a:rPr lang="de-DE" sz="1100" err="1"/>
              <a:t>as</a:t>
            </a:r>
            <a:r>
              <a:rPr lang="de-DE" sz="1100"/>
              <a:t>…</a:t>
            </a:r>
            <a:br>
              <a:rPr lang="de-DE" sz="1100"/>
            </a:br>
            <a:endParaRPr lang="de-DE" sz="1100"/>
          </a:p>
          <a:p>
            <a:pPr marL="171450" lvl="0" indent="-171450" algn="l" rtl="0">
              <a:spcBef>
                <a:spcPts val="0"/>
              </a:spcBef>
              <a:spcAft>
                <a:spcPts val="0"/>
              </a:spcAft>
              <a:buNone/>
            </a:pPr>
            <a:r>
              <a:rPr lang="de-DE" sz="1100"/>
              <a:t>Moderating </a:t>
            </a:r>
            <a:r>
              <a:rPr lang="de-DE" sz="1100" err="1"/>
              <a:t>this</a:t>
            </a:r>
            <a:r>
              <a:rPr lang="de-DE" sz="1100"/>
              <a:t> </a:t>
            </a:r>
            <a:r>
              <a:rPr lang="de-DE" sz="1100" err="1"/>
              <a:t>session</a:t>
            </a:r>
            <a:r>
              <a:rPr lang="de-DE" sz="1100"/>
              <a:t> </a:t>
            </a:r>
            <a:r>
              <a:rPr lang="de-DE" sz="1100" err="1"/>
              <a:t>with</a:t>
            </a:r>
            <a:r>
              <a:rPr lang="de-DE" sz="1100"/>
              <a:t> </a:t>
            </a:r>
            <a:r>
              <a:rPr lang="de-DE" sz="1100" err="1"/>
              <a:t>me</a:t>
            </a:r>
            <a:r>
              <a:rPr lang="de-DE" sz="1100"/>
              <a:t> </a:t>
            </a:r>
            <a:r>
              <a:rPr lang="de-DE" sz="1100" err="1"/>
              <a:t>is</a:t>
            </a:r>
            <a:r>
              <a:rPr lang="de-DE" sz="1100"/>
              <a:t> </a:t>
            </a:r>
            <a:r>
              <a:rPr lang="de-DE" sz="1100" b="1"/>
              <a:t>XX</a:t>
            </a:r>
            <a:r>
              <a:rPr lang="de-DE" sz="1100"/>
              <a:t>. (M2 stellt sich selber vor)</a:t>
            </a:r>
            <a:br>
              <a:rPr lang="de-DE" sz="1100"/>
            </a:br>
            <a:endParaRPr lang="de-DE" sz="1050" b="0" i="0" u="none" strike="noStrike" cap="none">
              <a:solidFill>
                <a:srgbClr val="000000"/>
              </a:solidFill>
              <a:latin typeface="Arial"/>
              <a:ea typeface="Arial"/>
              <a:cs typeface="Arial"/>
              <a:sym typeface="Arial"/>
            </a:endParaRPr>
          </a:p>
          <a:p>
            <a:pPr marL="171450" lvl="0" indent="-171450" algn="l" rtl="0">
              <a:spcBef>
                <a:spcPts val="0"/>
              </a:spcBef>
              <a:spcAft>
                <a:spcPts val="0"/>
              </a:spcAft>
              <a:buNone/>
            </a:pPr>
            <a:r>
              <a:rPr lang="de-DE" sz="1050" b="0" i="0" u="none" strike="noStrike" cap="none">
                <a:solidFill>
                  <a:srgbClr val="000000"/>
                </a:solidFill>
                <a:latin typeface="Arial"/>
                <a:ea typeface="Arial"/>
                <a:cs typeface="Arial"/>
                <a:sym typeface="Arial"/>
              </a:rPr>
              <a:t>And last but not least </a:t>
            </a:r>
            <a:r>
              <a:rPr lang="de-DE" sz="1050" b="0" i="0" u="none" strike="noStrike" cap="none" err="1">
                <a:solidFill>
                  <a:srgbClr val="000000"/>
                </a:solidFill>
                <a:latin typeface="Arial"/>
                <a:ea typeface="Arial"/>
                <a:cs typeface="Arial"/>
                <a:sym typeface="Arial"/>
              </a:rPr>
              <a:t>please</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meet</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the</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maybe</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most</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important</a:t>
            </a:r>
            <a:r>
              <a:rPr lang="de-DE" sz="1050" b="0" i="0" u="none" strike="noStrike" cap="none">
                <a:solidFill>
                  <a:srgbClr val="000000"/>
                </a:solidFill>
                <a:latin typeface="Arial"/>
                <a:ea typeface="Arial"/>
                <a:cs typeface="Arial"/>
                <a:sym typeface="Arial"/>
              </a:rPr>
              <a:t> (wo-)man in </a:t>
            </a:r>
            <a:r>
              <a:rPr lang="de-DE" sz="1050" b="0" i="0" u="none" strike="noStrike" cap="none" err="1">
                <a:solidFill>
                  <a:srgbClr val="000000"/>
                </a:solidFill>
                <a:latin typeface="Arial"/>
                <a:ea typeface="Arial"/>
                <a:cs typeface="Arial"/>
                <a:sym typeface="Arial"/>
              </a:rPr>
              <a:t>the</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room</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today</a:t>
            </a:r>
            <a:r>
              <a:rPr lang="de-DE" sz="1050" b="1" i="0" u="none" strike="noStrike" cap="none">
                <a:solidFill>
                  <a:srgbClr val="000000"/>
                </a:solidFill>
                <a:latin typeface="Arial"/>
                <a:ea typeface="Arial"/>
                <a:cs typeface="Arial"/>
                <a:sym typeface="Arial"/>
              </a:rPr>
              <a:t>: XX</a:t>
            </a:r>
            <a:r>
              <a:rPr lang="de-DE" sz="1050" b="0" i="0" u="none" strike="noStrike" cap="none">
                <a:solidFill>
                  <a:srgbClr val="000000"/>
                </a:solidFill>
                <a:latin typeface="Arial"/>
                <a:ea typeface="Arial"/>
                <a:cs typeface="Arial"/>
                <a:sym typeface="Arial"/>
              </a:rPr>
              <a:t>. XX </a:t>
            </a:r>
            <a:r>
              <a:rPr lang="de-DE" sz="1050" b="0" i="0" u="none" strike="noStrike" cap="none" err="1">
                <a:solidFill>
                  <a:srgbClr val="000000"/>
                </a:solidFill>
                <a:latin typeface="Arial"/>
                <a:ea typeface="Arial"/>
                <a:cs typeface="Arial"/>
                <a:sym typeface="Arial"/>
              </a:rPr>
              <a:t>is</a:t>
            </a:r>
            <a:r>
              <a:rPr lang="de-DE" sz="1050" b="0" i="0" u="none" strike="noStrike" cap="none">
                <a:solidFill>
                  <a:srgbClr val="000000"/>
                </a:solidFill>
                <a:latin typeface="Arial"/>
                <a:ea typeface="Arial"/>
                <a:cs typeface="Arial"/>
                <a:sym typeface="Arial"/>
              </a:rPr>
              <a:t> in </a:t>
            </a:r>
            <a:r>
              <a:rPr lang="de-DE" sz="1050" b="0" i="0" u="none" strike="noStrike" cap="none" err="1">
                <a:solidFill>
                  <a:srgbClr val="000000"/>
                </a:solidFill>
                <a:latin typeface="Arial"/>
                <a:ea typeface="Arial"/>
                <a:cs typeface="Arial"/>
                <a:sym typeface="Arial"/>
              </a:rPr>
              <a:t>charge</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of</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the</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technical</a:t>
            </a:r>
            <a:r>
              <a:rPr lang="de-DE" sz="1050" b="0" i="0" u="none" strike="noStrike" cap="none">
                <a:solidFill>
                  <a:srgbClr val="000000"/>
                </a:solidFill>
                <a:latin typeface="Arial"/>
                <a:ea typeface="Arial"/>
                <a:cs typeface="Arial"/>
                <a:sym typeface="Arial"/>
              </a:rPr>
              <a:t> support and </a:t>
            </a:r>
            <a:r>
              <a:rPr lang="de-DE" sz="1050" b="0" i="0" u="none" strike="noStrike" cap="none" err="1">
                <a:solidFill>
                  <a:srgbClr val="000000"/>
                </a:solidFill>
                <a:latin typeface="Arial"/>
                <a:ea typeface="Arial"/>
                <a:cs typeface="Arial"/>
                <a:sym typeface="Arial"/>
              </a:rPr>
              <a:t>is</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here</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to</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help</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with</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any</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technical</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problems</a:t>
            </a:r>
            <a:r>
              <a:rPr lang="de-DE" sz="1050" b="0" i="0" u="none" strike="noStrike" cap="none">
                <a:solidFill>
                  <a:srgbClr val="000000"/>
                </a:solidFill>
                <a:latin typeface="Arial"/>
                <a:ea typeface="Arial"/>
                <a:cs typeface="Arial"/>
                <a:sym typeface="Arial"/>
              </a:rPr>
              <a:t>.</a:t>
            </a:r>
            <a:br>
              <a:rPr lang="de-DE" sz="1050" b="0" i="0" u="none" strike="noStrike" cap="none">
                <a:solidFill>
                  <a:srgbClr val="000000"/>
                </a:solidFill>
                <a:latin typeface="Arial"/>
                <a:ea typeface="Arial"/>
                <a:cs typeface="Arial"/>
                <a:sym typeface="Arial"/>
              </a:rPr>
            </a:br>
            <a:endParaRPr lang="de-DE" sz="1050" b="0" i="0" u="none" strike="noStrike" cap="none">
              <a:solidFill>
                <a:srgbClr val="000000"/>
              </a:solidFill>
              <a:latin typeface="Arial"/>
              <a:ea typeface="Arial"/>
              <a:cs typeface="Arial"/>
              <a:sym typeface="Arial"/>
            </a:endParaRPr>
          </a:p>
          <a:p>
            <a:pPr marL="171450" lvl="0" indent="-171450" algn="l" rtl="0">
              <a:spcBef>
                <a:spcPts val="0"/>
              </a:spcBef>
              <a:spcAft>
                <a:spcPts val="0"/>
              </a:spcAft>
              <a:buNone/>
            </a:pPr>
            <a:r>
              <a:rPr lang="de-DE" sz="1050" b="0" i="0" u="none" strike="noStrike" cap="none">
                <a:solidFill>
                  <a:srgbClr val="000000"/>
                </a:solidFill>
                <a:latin typeface="Arial"/>
                <a:ea typeface="Arial"/>
                <a:cs typeface="Arial"/>
                <a:sym typeface="Arial"/>
              </a:rPr>
              <a:t>XX in </a:t>
            </a:r>
            <a:r>
              <a:rPr lang="de-DE" sz="1050" b="0" i="0" u="none" strike="noStrike" cap="none" err="1">
                <a:solidFill>
                  <a:srgbClr val="000000"/>
                </a:solidFill>
                <a:latin typeface="Arial"/>
                <a:ea typeface="Arial"/>
                <a:cs typeface="Arial"/>
                <a:sym typeface="Arial"/>
              </a:rPr>
              <a:t>your</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role</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as</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techincal</a:t>
            </a:r>
            <a:r>
              <a:rPr lang="de-DE" sz="1050" b="0" i="0" u="none" strike="noStrike" cap="none">
                <a:solidFill>
                  <a:srgbClr val="000000"/>
                </a:solidFill>
                <a:latin typeface="Arial"/>
                <a:ea typeface="Arial"/>
                <a:cs typeface="Arial"/>
                <a:sym typeface="Arial"/>
              </a:rPr>
              <a:t> support </a:t>
            </a:r>
            <a:r>
              <a:rPr lang="de-DE" sz="1050" b="0" i="0" u="none" strike="noStrike" cap="none" err="1">
                <a:solidFill>
                  <a:srgbClr val="000000"/>
                </a:solidFill>
                <a:latin typeface="Arial"/>
                <a:ea typeface="Arial"/>
                <a:cs typeface="Arial"/>
                <a:sym typeface="Arial"/>
              </a:rPr>
              <a:t>would</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you</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please</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introduce</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us</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to</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some</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basic</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rules</a:t>
            </a:r>
            <a:r>
              <a:rPr lang="de-DE" sz="1050" b="0" i="0" u="none" strike="noStrike" cap="none">
                <a:solidFill>
                  <a:srgbClr val="000000"/>
                </a:solidFill>
                <a:latin typeface="Arial"/>
                <a:ea typeface="Arial"/>
                <a:cs typeface="Arial"/>
                <a:sym typeface="Arial"/>
              </a:rPr>
              <a:t> and tricks, </a:t>
            </a:r>
            <a:r>
              <a:rPr lang="de-DE" sz="1050" b="0" i="0" u="none" strike="noStrike" cap="none" err="1">
                <a:solidFill>
                  <a:srgbClr val="000000"/>
                </a:solidFill>
                <a:latin typeface="Arial"/>
                <a:ea typeface="Arial"/>
                <a:cs typeface="Arial"/>
                <a:sym typeface="Arial"/>
              </a:rPr>
              <a:t>that</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are</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important</a:t>
            </a:r>
            <a:r>
              <a:rPr lang="de-DE" sz="1050" b="0" i="0" u="none" strike="noStrike" cap="none">
                <a:solidFill>
                  <a:srgbClr val="000000"/>
                </a:solidFill>
                <a:latin typeface="Arial"/>
                <a:ea typeface="Arial"/>
                <a:cs typeface="Arial"/>
                <a:sym typeface="Arial"/>
              </a:rPr>
              <a:t> in </a:t>
            </a:r>
            <a:r>
              <a:rPr lang="de-DE" sz="1050" b="0" i="0" u="none" strike="noStrike" cap="none" err="1">
                <a:solidFill>
                  <a:srgbClr val="000000"/>
                </a:solidFill>
                <a:latin typeface="Arial"/>
                <a:ea typeface="Arial"/>
                <a:cs typeface="Arial"/>
                <a:sym typeface="Arial"/>
              </a:rPr>
              <a:t>our</a:t>
            </a:r>
            <a:r>
              <a:rPr lang="de-DE" sz="1050" b="0" i="0" u="none" strike="noStrike" cap="none">
                <a:solidFill>
                  <a:srgbClr val="000000"/>
                </a:solidFill>
                <a:latin typeface="Arial"/>
                <a:ea typeface="Arial"/>
                <a:cs typeface="Arial"/>
                <a:sym typeface="Arial"/>
              </a:rPr>
              <a:t> digital </a:t>
            </a:r>
            <a:r>
              <a:rPr lang="de-DE" sz="1050" b="0" i="0" u="none" strike="noStrike" cap="none" err="1">
                <a:solidFill>
                  <a:srgbClr val="000000"/>
                </a:solidFill>
                <a:latin typeface="Arial"/>
                <a:ea typeface="Arial"/>
                <a:cs typeface="Arial"/>
                <a:sym typeface="Arial"/>
              </a:rPr>
              <a:t>setup</a:t>
            </a:r>
            <a:r>
              <a:rPr lang="de-DE" sz="1050" b="0" i="0" u="none" strike="noStrike" cap="none">
                <a:solidFill>
                  <a:srgbClr val="000000"/>
                </a:solidFill>
                <a:latin typeface="Arial"/>
                <a:ea typeface="Arial"/>
                <a:cs typeface="Arial"/>
                <a:sym typeface="Arial"/>
              </a:rPr>
              <a:t> </a:t>
            </a:r>
            <a:r>
              <a:rPr lang="de-DE" sz="1050" b="0" i="0" u="none" strike="noStrike" cap="none" err="1">
                <a:solidFill>
                  <a:srgbClr val="000000"/>
                </a:solidFill>
                <a:latin typeface="Arial"/>
                <a:ea typeface="Arial"/>
                <a:cs typeface="Arial"/>
                <a:sym typeface="Arial"/>
              </a:rPr>
              <a:t>today</a:t>
            </a:r>
            <a:r>
              <a:rPr lang="de-DE" sz="1050" b="0" i="0" u="none" strike="noStrike" cap="none">
                <a:solidFill>
                  <a:srgbClr val="000000"/>
                </a:solidFill>
                <a:latin typeface="Arial"/>
                <a:ea typeface="Arial"/>
                <a:cs typeface="Arial"/>
                <a:sym typeface="Arial"/>
              </a:rPr>
              <a:t>?</a:t>
            </a:r>
            <a:br>
              <a:rPr lang="de-DE" sz="1050" b="0" i="0" u="none" strike="noStrike" cap="none">
                <a:solidFill>
                  <a:srgbClr val="000000"/>
                </a:solidFill>
                <a:latin typeface="Arial"/>
                <a:ea typeface="Arial"/>
                <a:cs typeface="Arial"/>
                <a:sym typeface="Arial"/>
              </a:rPr>
            </a:br>
            <a:endParaRPr lang="de-DE" sz="1100"/>
          </a:p>
          <a:p>
            <a:pPr marL="171450" lvl="0" indent="-171450" algn="l" rtl="0">
              <a:spcBef>
                <a:spcPts val="0"/>
              </a:spcBef>
              <a:spcAft>
                <a:spcPts val="0"/>
              </a:spcAft>
              <a:buNone/>
            </a:pPr>
            <a:endParaRPr lang="de-DE" sz="1100"/>
          </a:p>
          <a:p>
            <a:pPr marL="0" lvl="0" indent="0" algn="l" rtl="0">
              <a:spcBef>
                <a:spcPts val="0"/>
              </a:spcBef>
              <a:spcAft>
                <a:spcPts val="0"/>
              </a:spcAft>
              <a:buClr>
                <a:schemeClr val="dk1"/>
              </a:buClr>
              <a:buSzPts val="1200"/>
              <a:buFont typeface="Calibri"/>
              <a:buNone/>
            </a:pPr>
            <a:endParaRPr lang="de-DE"/>
          </a:p>
          <a:p>
            <a:endParaRPr lang="de-DE"/>
          </a:p>
        </p:txBody>
      </p:sp>
    </p:spTree>
    <p:extLst>
      <p:ext uri="{BB962C8B-B14F-4D97-AF65-F5344CB8AC3E}">
        <p14:creationId xmlns:p14="http://schemas.microsoft.com/office/powerpoint/2010/main" val="742182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000" b="0" dirty="0"/>
              <a:t>Now about the tool: </a:t>
            </a:r>
          </a:p>
          <a:p>
            <a:pPr marL="171450" indent="-171450">
              <a:buFont typeface="Arial" panose="020B0604020202020204" pitchFamily="34" charset="0"/>
              <a:buChar char="•"/>
            </a:pPr>
            <a:r>
              <a:rPr lang="en-US" sz="1000" b="0" dirty="0"/>
              <a:t>On this template you see </a:t>
            </a:r>
            <a:r>
              <a:rPr lang="en-US" sz="1000" dirty="0"/>
              <a:t>5 </a:t>
            </a:r>
            <a:r>
              <a:rPr lang="en-US" sz="1000" b="0" dirty="0"/>
              <a:t>areas. </a:t>
            </a:r>
          </a:p>
          <a:p>
            <a:pPr marL="628650" lvl="1" indent="-171450">
              <a:buFont typeface="Arial" panose="020B0604020202020204" pitchFamily="34" charset="0"/>
              <a:buChar char="•"/>
            </a:pPr>
            <a:r>
              <a:rPr lang="en-US" sz="1000" b="0" dirty="0"/>
              <a:t>The 4 of them on the lefthand side deal with your research. </a:t>
            </a:r>
          </a:p>
          <a:p>
            <a:pPr marL="628650" lvl="1" indent="-171450">
              <a:buFont typeface="Arial" panose="020B0604020202020204" pitchFamily="34" charset="0"/>
              <a:buChar char="•"/>
            </a:pPr>
            <a:r>
              <a:rPr lang="en-US" sz="1000" b="0" dirty="0"/>
              <a:t>The arrow on the right aims at the practical application as service or product. </a:t>
            </a:r>
          </a:p>
          <a:p>
            <a:pPr marL="171450" indent="-171450">
              <a:buFont typeface="Arial" panose="020B0604020202020204" pitchFamily="34" charset="0"/>
              <a:buChar char="•"/>
            </a:pPr>
            <a:endParaRPr lang="en-US" sz="1000" b="0" dirty="0"/>
          </a:p>
          <a:p>
            <a:pPr marL="171450" indent="-171450">
              <a:buFont typeface="Arial" panose="020B0604020202020204" pitchFamily="34" charset="0"/>
              <a:buChar char="•"/>
            </a:pPr>
            <a:r>
              <a:rPr lang="en-US" sz="1000" b="0" dirty="0"/>
              <a:t>Throughout the afternoon we will use this template and fill it the fields one by one.</a:t>
            </a:r>
            <a:r>
              <a:rPr lang="en-US" sz="1000" dirty="0"/>
              <a:t> </a:t>
            </a:r>
            <a:endParaRPr lang="de-DE" sz="1000" b="0" dirty="0"/>
          </a:p>
        </p:txBody>
      </p:sp>
    </p:spTree>
    <p:extLst>
      <p:ext uri="{BB962C8B-B14F-4D97-AF65-F5344CB8AC3E}">
        <p14:creationId xmlns:p14="http://schemas.microsoft.com/office/powerpoint/2010/main" val="1568854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a:extLst>
            <a:ext uri="{FF2B5EF4-FFF2-40B4-BE49-F238E27FC236}">
              <a16:creationId xmlns:a16="http://schemas.microsoft.com/office/drawing/2014/main" id="{4B4CB104-3EF0-1A9D-1735-56C9258F10A6}"/>
            </a:ext>
          </a:extLst>
        </p:cNvPr>
        <p:cNvGrpSpPr/>
        <p:nvPr/>
      </p:nvGrpSpPr>
      <p:grpSpPr>
        <a:xfrm>
          <a:off x="0" y="0"/>
          <a:ext cx="0" cy="0"/>
          <a:chOff x="0" y="0"/>
          <a:chExt cx="0" cy="0"/>
        </a:xfrm>
      </p:grpSpPr>
      <p:sp>
        <p:nvSpPr>
          <p:cNvPr id="321" name="Google Shape;321;p15:notes">
            <a:extLst>
              <a:ext uri="{FF2B5EF4-FFF2-40B4-BE49-F238E27FC236}">
                <a16:creationId xmlns:a16="http://schemas.microsoft.com/office/drawing/2014/main" id="{99FD3FD1-719B-4102-CEEB-6E5D80BB23D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15:notes">
            <a:extLst>
              <a:ext uri="{FF2B5EF4-FFF2-40B4-BE49-F238E27FC236}">
                <a16:creationId xmlns:a16="http://schemas.microsoft.com/office/drawing/2014/main" id="{876D03FF-3B69-45AD-FCFF-91B8BFF128C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In </a:t>
            </a:r>
            <a:r>
              <a:rPr lang="de-DE" dirty="0" err="1"/>
              <a:t>order</a:t>
            </a:r>
            <a:r>
              <a:rPr lang="de-DE" dirty="0"/>
              <a:t> </a:t>
            </a:r>
            <a:r>
              <a:rPr lang="de-DE" dirty="0" err="1"/>
              <a:t>to</a:t>
            </a:r>
            <a:r>
              <a:rPr lang="de-DE" dirty="0"/>
              <a:t> </a:t>
            </a:r>
            <a:r>
              <a:rPr lang="de-DE" dirty="0" err="1"/>
              <a:t>make</a:t>
            </a:r>
            <a:r>
              <a:rPr lang="de-DE" dirty="0"/>
              <a:t> </a:t>
            </a:r>
            <a:r>
              <a:rPr lang="de-DE" dirty="0" err="1"/>
              <a:t>the</a:t>
            </a:r>
            <a:r>
              <a:rPr lang="de-DE" dirty="0"/>
              <a:t> </a:t>
            </a:r>
            <a:r>
              <a:rPr lang="de-DE" dirty="0" err="1"/>
              <a:t>canvas</a:t>
            </a:r>
            <a:r>
              <a:rPr lang="de-DE" dirty="0"/>
              <a:t> and </a:t>
            </a:r>
            <a:r>
              <a:rPr lang="de-DE" dirty="0" err="1"/>
              <a:t>its</a:t>
            </a:r>
            <a:r>
              <a:rPr lang="de-DE" dirty="0"/>
              <a:t> </a:t>
            </a:r>
            <a:r>
              <a:rPr lang="de-DE" dirty="0" err="1"/>
              <a:t>application</a:t>
            </a:r>
            <a:r>
              <a:rPr lang="de-DE" dirty="0"/>
              <a:t> </a:t>
            </a:r>
            <a:r>
              <a:rPr lang="de-DE" dirty="0" err="1"/>
              <a:t>more</a:t>
            </a:r>
            <a:r>
              <a:rPr lang="de-DE" dirty="0"/>
              <a:t> tangible </a:t>
            </a:r>
            <a:r>
              <a:rPr lang="de-DE" dirty="0" err="1"/>
              <a:t>for</a:t>
            </a:r>
            <a:r>
              <a:rPr lang="de-DE" dirty="0"/>
              <a:t> </a:t>
            </a:r>
            <a:r>
              <a:rPr lang="de-DE" dirty="0" err="1"/>
              <a:t>you</a:t>
            </a:r>
            <a:r>
              <a:rPr lang="de-DE" dirty="0"/>
              <a:t> </a:t>
            </a:r>
            <a:r>
              <a:rPr lang="de-DE" dirty="0" err="1"/>
              <a:t>we</a:t>
            </a:r>
            <a:r>
              <a:rPr lang="de-DE" dirty="0"/>
              <a:t> </a:t>
            </a:r>
            <a:r>
              <a:rPr lang="de-DE" dirty="0" err="1"/>
              <a:t>prepared</a:t>
            </a:r>
            <a:r>
              <a:rPr lang="de-DE" dirty="0"/>
              <a:t> an </a:t>
            </a:r>
            <a:r>
              <a:rPr lang="de-DE" dirty="0" err="1"/>
              <a:t>example</a:t>
            </a:r>
            <a:r>
              <a:rPr lang="de-DE" dirty="0"/>
              <a:t> </a:t>
            </a:r>
            <a:r>
              <a:rPr lang="de-DE" dirty="0" err="1"/>
              <a:t>from</a:t>
            </a:r>
            <a:r>
              <a:rPr lang="de-DE" dirty="0"/>
              <a:t> </a:t>
            </a:r>
            <a:r>
              <a:rPr lang="de-DE" dirty="0" err="1"/>
              <a:t>one</a:t>
            </a:r>
            <a:r>
              <a:rPr lang="de-DE" dirty="0"/>
              <a:t> </a:t>
            </a:r>
            <a:r>
              <a:rPr lang="de-DE" dirty="0" err="1"/>
              <a:t>of</a:t>
            </a:r>
            <a:r>
              <a:rPr lang="de-DE" dirty="0"/>
              <a:t> </a:t>
            </a:r>
            <a:r>
              <a:rPr lang="de-DE" dirty="0" err="1"/>
              <a:t>our</a:t>
            </a:r>
            <a:r>
              <a:rPr lang="de-DE" dirty="0"/>
              <a:t> </a:t>
            </a:r>
            <a:r>
              <a:rPr lang="de-DE" dirty="0" err="1"/>
              <a:t>alumni</a:t>
            </a:r>
            <a:r>
              <a:rPr lang="de-DE" dirty="0"/>
              <a:t>. </a:t>
            </a:r>
            <a:r>
              <a:rPr lang="de-DE" dirty="0" err="1"/>
              <a:t>It</a:t>
            </a:r>
            <a:r>
              <a:rPr lang="de-DE" dirty="0"/>
              <a:t> will </a:t>
            </a:r>
            <a:r>
              <a:rPr lang="de-DE" dirty="0" err="1"/>
              <a:t>accompany</a:t>
            </a:r>
            <a:r>
              <a:rPr lang="de-DE" dirty="0"/>
              <a:t> </a:t>
            </a:r>
            <a:r>
              <a:rPr lang="de-DE" dirty="0" err="1"/>
              <a:t>us</a:t>
            </a:r>
            <a:r>
              <a:rPr lang="de-DE" dirty="0"/>
              <a:t> </a:t>
            </a:r>
            <a:r>
              <a:rPr lang="de-DE" dirty="0" err="1"/>
              <a:t>through</a:t>
            </a:r>
            <a:r>
              <a:rPr lang="de-DE" dirty="0"/>
              <a:t> </a:t>
            </a:r>
            <a:r>
              <a:rPr lang="de-DE" dirty="0" err="1"/>
              <a:t>the</a:t>
            </a:r>
            <a:r>
              <a:rPr lang="de-DE" dirty="0"/>
              <a:t> </a:t>
            </a:r>
            <a:r>
              <a:rPr lang="de-DE" dirty="0" err="1"/>
              <a:t>workshop</a:t>
            </a:r>
            <a:r>
              <a:rPr lang="de-DE" dirty="0"/>
              <a:t>:</a:t>
            </a:r>
            <a:endParaRPr dirty="0"/>
          </a:p>
          <a:p>
            <a:pPr marL="0" lvl="0" indent="0" algn="l" rtl="0">
              <a:spcBef>
                <a:spcPts val="0"/>
              </a:spcBef>
              <a:spcAft>
                <a:spcPts val="0"/>
              </a:spcAft>
              <a:buNone/>
            </a:pPr>
            <a:r>
              <a:rPr lang="de-DE" dirty="0"/>
              <a:t> - Background: </a:t>
            </a:r>
            <a:r>
              <a:rPr lang="de-DE" dirty="0" err="1"/>
              <a:t>Cognitive</a:t>
            </a:r>
            <a:r>
              <a:rPr lang="de-DE" dirty="0"/>
              <a:t> </a:t>
            </a:r>
            <a:r>
              <a:rPr lang="de-DE" dirty="0" err="1"/>
              <a:t>neuroscience</a:t>
            </a:r>
            <a:r>
              <a:rPr lang="de-DE" dirty="0"/>
              <a:t> </a:t>
            </a:r>
            <a:r>
              <a:rPr lang="de-DE" dirty="0" err="1"/>
              <a:t>researcher</a:t>
            </a:r>
            <a:r>
              <a:rPr lang="de-DE" dirty="0"/>
              <a:t> Nadine Diersch </a:t>
            </a:r>
            <a:r>
              <a:rPr lang="de-DE" dirty="0" err="1"/>
              <a:t>from</a:t>
            </a:r>
            <a:r>
              <a:rPr lang="de-DE" dirty="0"/>
              <a:t> </a:t>
            </a:r>
            <a:r>
              <a:rPr lang="de-DE" dirty="0" err="1"/>
              <a:t>the</a:t>
            </a:r>
            <a:r>
              <a:rPr lang="de-DE" dirty="0"/>
              <a:t> DZNE (Forschungszentrum für neurogenerative Erkrankungen) in Magdeburg </a:t>
            </a:r>
            <a:r>
              <a:rPr lang="de-DE" dirty="0" err="1"/>
              <a:t>is</a:t>
            </a:r>
            <a:r>
              <a:rPr lang="de-DE" dirty="0"/>
              <a:t> </a:t>
            </a:r>
            <a:r>
              <a:rPr lang="de-DE" dirty="0" err="1"/>
              <a:t>exploring</a:t>
            </a:r>
            <a:r>
              <a:rPr lang="de-DE" dirty="0"/>
              <a:t> </a:t>
            </a:r>
            <a:r>
              <a:rPr lang="de-DE" dirty="0" err="1"/>
              <a:t>new</a:t>
            </a:r>
            <a:r>
              <a:rPr lang="de-DE" dirty="0"/>
              <a:t> </a:t>
            </a:r>
            <a:r>
              <a:rPr lang="de-DE" dirty="0" err="1"/>
              <a:t>ways</a:t>
            </a:r>
            <a:r>
              <a:rPr lang="de-DE" dirty="0"/>
              <a:t> </a:t>
            </a:r>
            <a:r>
              <a:rPr lang="de-DE" dirty="0" err="1"/>
              <a:t>to</a:t>
            </a:r>
            <a:r>
              <a:rPr lang="de-DE" dirty="0"/>
              <a:t> </a:t>
            </a:r>
            <a:r>
              <a:rPr lang="de-DE" dirty="0" err="1"/>
              <a:t>diagnose</a:t>
            </a:r>
            <a:r>
              <a:rPr lang="de-DE" dirty="0"/>
              <a:t> </a:t>
            </a:r>
            <a:r>
              <a:rPr lang="de-DE" dirty="0" err="1"/>
              <a:t>Alzheimer’s</a:t>
            </a:r>
            <a:r>
              <a:rPr lang="de-DE" dirty="0"/>
              <a:t> </a:t>
            </a:r>
            <a:r>
              <a:rPr lang="de-DE" dirty="0" err="1"/>
              <a:t>disease</a:t>
            </a:r>
            <a:r>
              <a:rPr lang="de-DE" dirty="0"/>
              <a:t> </a:t>
            </a:r>
            <a:r>
              <a:rPr lang="de-DE" dirty="0" err="1"/>
              <a:t>with</a:t>
            </a:r>
            <a:r>
              <a:rPr lang="de-DE" dirty="0"/>
              <a:t> </a:t>
            </a:r>
            <a:r>
              <a:rPr lang="de-DE" dirty="0" err="1"/>
              <a:t>the</a:t>
            </a:r>
            <a:r>
              <a:rPr lang="de-DE" dirty="0"/>
              <a:t> </a:t>
            </a:r>
            <a:r>
              <a:rPr lang="de-DE" dirty="0" err="1"/>
              <a:t>help</a:t>
            </a:r>
            <a:r>
              <a:rPr lang="de-DE" dirty="0"/>
              <a:t> </a:t>
            </a:r>
            <a:r>
              <a:rPr lang="de-DE" dirty="0" err="1"/>
              <a:t>of</a:t>
            </a:r>
            <a:r>
              <a:rPr lang="de-DE" dirty="0"/>
              <a:t> a universal </a:t>
            </a:r>
            <a:r>
              <a:rPr lang="de-DE" dirty="0" err="1"/>
              <a:t>device</a:t>
            </a:r>
            <a:r>
              <a:rPr lang="de-DE" dirty="0"/>
              <a:t>: </a:t>
            </a:r>
            <a:r>
              <a:rPr lang="de-DE" dirty="0" err="1"/>
              <a:t>our</a:t>
            </a:r>
            <a:r>
              <a:rPr lang="de-DE" dirty="0"/>
              <a:t> </a:t>
            </a:r>
            <a:r>
              <a:rPr lang="de-DE" dirty="0" err="1"/>
              <a:t>smartphone</a:t>
            </a:r>
            <a:r>
              <a:rPr lang="de-DE" dirty="0"/>
              <a:t>. </a:t>
            </a:r>
            <a:endParaRPr dirty="0"/>
          </a:p>
          <a:p>
            <a:pPr marL="171450" lvl="0" indent="-171450" algn="l" rtl="0">
              <a:spcBef>
                <a:spcPts val="0"/>
              </a:spcBef>
              <a:spcAft>
                <a:spcPts val="0"/>
              </a:spcAft>
              <a:buClr>
                <a:schemeClr val="dk1"/>
              </a:buClr>
              <a:buSzPts val="900"/>
              <a:buFont typeface="Calibri"/>
              <a:buChar char="-"/>
            </a:pPr>
            <a:r>
              <a:rPr lang="de-DE" dirty="0"/>
              <a:t>Her </a:t>
            </a:r>
            <a:r>
              <a:rPr lang="de-DE" dirty="0" err="1"/>
              <a:t>app</a:t>
            </a:r>
            <a:r>
              <a:rPr lang="de-DE" dirty="0"/>
              <a:t> prototype </a:t>
            </a:r>
            <a:r>
              <a:rPr lang="de-DE" dirty="0" err="1"/>
              <a:t>is</a:t>
            </a:r>
            <a:r>
              <a:rPr lang="de-DE" dirty="0"/>
              <a:t> a </a:t>
            </a:r>
            <a:r>
              <a:rPr lang="de-DE" dirty="0" err="1"/>
              <a:t>chance</a:t>
            </a:r>
            <a:r>
              <a:rPr lang="de-DE" dirty="0"/>
              <a:t> </a:t>
            </a:r>
            <a:r>
              <a:rPr lang="de-DE" dirty="0" err="1"/>
              <a:t>for</a:t>
            </a:r>
            <a:r>
              <a:rPr lang="de-DE" dirty="0"/>
              <a:t> </a:t>
            </a:r>
            <a:r>
              <a:rPr lang="de-DE" dirty="0" err="1"/>
              <a:t>people</a:t>
            </a:r>
            <a:r>
              <a:rPr lang="de-DE" dirty="0"/>
              <a:t> at </a:t>
            </a:r>
            <a:r>
              <a:rPr lang="de-DE" dirty="0" err="1"/>
              <a:t>risk</a:t>
            </a:r>
            <a:r>
              <a:rPr lang="de-DE" dirty="0"/>
              <a:t> </a:t>
            </a:r>
            <a:r>
              <a:rPr lang="de-DE" dirty="0" err="1"/>
              <a:t>to</a:t>
            </a:r>
            <a:r>
              <a:rPr lang="de-DE" dirty="0"/>
              <a:t> </a:t>
            </a:r>
            <a:r>
              <a:rPr lang="de-DE" dirty="0" err="1"/>
              <a:t>get</a:t>
            </a:r>
            <a:r>
              <a:rPr lang="de-DE" dirty="0"/>
              <a:t> </a:t>
            </a:r>
            <a:r>
              <a:rPr lang="de-DE" dirty="0" err="1"/>
              <a:t>ahead</a:t>
            </a:r>
            <a:r>
              <a:rPr lang="de-DE" dirty="0"/>
              <a:t> </a:t>
            </a:r>
            <a:r>
              <a:rPr lang="de-DE" dirty="0" err="1"/>
              <a:t>of</a:t>
            </a:r>
            <a:r>
              <a:rPr lang="de-DE" dirty="0"/>
              <a:t> time, </a:t>
            </a:r>
            <a:r>
              <a:rPr lang="de-DE" dirty="0" err="1"/>
              <a:t>opening</a:t>
            </a:r>
            <a:r>
              <a:rPr lang="de-DE" dirty="0"/>
              <a:t> </a:t>
            </a:r>
            <a:r>
              <a:rPr lang="de-DE" dirty="0" err="1"/>
              <a:t>up</a:t>
            </a:r>
            <a:r>
              <a:rPr lang="de-DE" dirty="0"/>
              <a:t> </a:t>
            </a:r>
            <a:r>
              <a:rPr lang="de-DE" dirty="0" err="1"/>
              <a:t>possibilities</a:t>
            </a:r>
            <a:r>
              <a:rPr lang="de-DE" dirty="0"/>
              <a:t> </a:t>
            </a:r>
            <a:r>
              <a:rPr lang="de-DE" dirty="0" err="1"/>
              <a:t>for</a:t>
            </a:r>
            <a:r>
              <a:rPr lang="de-DE" dirty="0"/>
              <a:t> </a:t>
            </a:r>
            <a:r>
              <a:rPr lang="de-DE" dirty="0" err="1"/>
              <a:t>treating</a:t>
            </a:r>
            <a:r>
              <a:rPr lang="de-DE" dirty="0"/>
              <a:t> </a:t>
            </a:r>
            <a:r>
              <a:rPr lang="de-DE" dirty="0" err="1"/>
              <a:t>the</a:t>
            </a:r>
            <a:r>
              <a:rPr lang="de-DE" dirty="0"/>
              <a:t> </a:t>
            </a:r>
            <a:r>
              <a:rPr lang="de-DE" dirty="0" err="1"/>
              <a:t>incurable</a:t>
            </a:r>
            <a:r>
              <a:rPr lang="de-DE" dirty="0"/>
              <a:t> </a:t>
            </a:r>
            <a:r>
              <a:rPr lang="de-DE" dirty="0" err="1"/>
              <a:t>disease</a:t>
            </a:r>
            <a:r>
              <a:rPr lang="de-DE" dirty="0"/>
              <a:t>.</a:t>
            </a:r>
            <a:endParaRPr dirty="0"/>
          </a:p>
          <a:p>
            <a:pPr marL="171450" lvl="0" indent="-171450" algn="l" rtl="0">
              <a:spcBef>
                <a:spcPts val="0"/>
              </a:spcBef>
              <a:spcAft>
                <a:spcPts val="0"/>
              </a:spcAft>
              <a:buClr>
                <a:schemeClr val="dk1"/>
              </a:buClr>
              <a:buSzPts val="900"/>
              <a:buFont typeface="Calibri"/>
              <a:buChar char="-"/>
            </a:pPr>
            <a:r>
              <a:rPr lang="de-DE" dirty="0" err="1"/>
              <a:t>We</a:t>
            </a:r>
            <a:r>
              <a:rPr lang="de-DE" dirty="0"/>
              <a:t> will </a:t>
            </a:r>
            <a:r>
              <a:rPr lang="de-DE" dirty="0" err="1"/>
              <a:t>now</a:t>
            </a:r>
            <a:r>
              <a:rPr lang="de-DE" dirty="0"/>
              <a:t> </a:t>
            </a:r>
            <a:r>
              <a:rPr lang="de-DE" dirty="0" err="1"/>
              <a:t>have</a:t>
            </a:r>
            <a:r>
              <a:rPr lang="de-DE" dirty="0"/>
              <a:t> a </a:t>
            </a:r>
            <a:r>
              <a:rPr lang="de-DE" dirty="0" err="1"/>
              <a:t>closer</a:t>
            </a:r>
            <a:r>
              <a:rPr lang="de-DE" dirty="0"/>
              <a:t> </a:t>
            </a:r>
            <a:r>
              <a:rPr lang="de-DE" dirty="0" err="1"/>
              <a:t>look</a:t>
            </a:r>
            <a:r>
              <a:rPr lang="de-DE" dirty="0"/>
              <a:t> </a:t>
            </a:r>
            <a:r>
              <a:rPr lang="de-DE" dirty="0" err="1"/>
              <a:t>how</a:t>
            </a:r>
            <a:r>
              <a:rPr lang="de-DE" dirty="0"/>
              <a:t> </a:t>
            </a:r>
            <a:r>
              <a:rPr lang="de-DE" dirty="0" err="1"/>
              <a:t>she</a:t>
            </a:r>
            <a:r>
              <a:rPr lang="de-DE" dirty="0"/>
              <a:t> </a:t>
            </a:r>
            <a:r>
              <a:rPr lang="de-DE" dirty="0" err="1"/>
              <a:t>managed</a:t>
            </a:r>
            <a:r>
              <a:rPr lang="de-DE" dirty="0"/>
              <a:t> </a:t>
            </a:r>
            <a:r>
              <a:rPr lang="de-DE" dirty="0" err="1"/>
              <a:t>to</a:t>
            </a:r>
            <a:r>
              <a:rPr lang="de-DE" dirty="0"/>
              <a:t> link her </a:t>
            </a:r>
            <a:r>
              <a:rPr lang="de-DE" dirty="0" err="1"/>
              <a:t>research</a:t>
            </a:r>
            <a:r>
              <a:rPr lang="de-DE" dirty="0"/>
              <a:t> </a:t>
            </a:r>
            <a:r>
              <a:rPr lang="de-DE" dirty="0" err="1"/>
              <a:t>with</a:t>
            </a:r>
            <a:r>
              <a:rPr lang="de-DE" dirty="0"/>
              <a:t> a </a:t>
            </a:r>
            <a:r>
              <a:rPr lang="de-DE" dirty="0" err="1"/>
              <a:t>use</a:t>
            </a:r>
            <a:r>
              <a:rPr lang="de-DE" dirty="0"/>
              <a:t> </a:t>
            </a:r>
            <a:r>
              <a:rPr lang="de-DE" dirty="0" err="1"/>
              <a:t>case</a:t>
            </a:r>
            <a:r>
              <a:rPr lang="de-DE" dirty="0"/>
              <a:t>/</a:t>
            </a:r>
            <a:r>
              <a:rPr lang="de-DE" dirty="0" err="1"/>
              <a:t>application</a:t>
            </a:r>
            <a:r>
              <a:rPr lang="de-DE" dirty="0"/>
              <a:t> </a:t>
            </a:r>
          </a:p>
        </p:txBody>
      </p:sp>
      <p:sp>
        <p:nvSpPr>
          <p:cNvPr id="323" name="Google Shape;323;p15:notes">
            <a:extLst>
              <a:ext uri="{FF2B5EF4-FFF2-40B4-BE49-F238E27FC236}">
                <a16:creationId xmlns:a16="http://schemas.microsoft.com/office/drawing/2014/main" id="{4EA771BB-D370-C227-2156-101F9FCED3D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DE" sz="1400" b="0" i="0" u="none" strike="noStrike" kern="0" cap="none" spc="0" normalizeH="0" baseline="0" noProof="0">
                <a:ln>
                  <a:noFill/>
                </a:ln>
                <a:solidFill>
                  <a:srgbClr val="000000"/>
                </a:solidFill>
                <a:effectLst/>
                <a:uLnTx/>
                <a:uFillTx/>
                <a:latin typeface="Aptos" panose="020B0004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Tree>
    <p:extLst>
      <p:ext uri="{BB962C8B-B14F-4D97-AF65-F5344CB8AC3E}">
        <p14:creationId xmlns:p14="http://schemas.microsoft.com/office/powerpoint/2010/main" val="476220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298450">
              <a:buFont typeface="Arial" panose="020B0604020202020204" pitchFamily="34" charset="0"/>
              <a:buChar char="•"/>
            </a:pPr>
            <a:r>
              <a:rPr lang="en-US" sz="1000" b="0" dirty="0"/>
              <a:t>The </a:t>
            </a:r>
            <a:r>
              <a:rPr lang="en-US" sz="1000" b="1" dirty="0"/>
              <a:t>top left side </a:t>
            </a:r>
            <a:r>
              <a:rPr lang="en-US" sz="1000" b="0" dirty="0"/>
              <a:t>of the canvas covers </a:t>
            </a:r>
            <a:r>
              <a:rPr lang="en-US" sz="1000" b="1" dirty="0"/>
              <a:t>your research topic </a:t>
            </a:r>
            <a:r>
              <a:rPr lang="en-US" sz="1000" b="0" dirty="0"/>
              <a:t>and the </a:t>
            </a:r>
            <a:r>
              <a:rPr lang="en-US" sz="1000" b="1" dirty="0"/>
              <a:t>problem you are solving with your research</a:t>
            </a:r>
            <a:r>
              <a:rPr lang="en-US" sz="1000" b="0" dirty="0"/>
              <a:t>.</a:t>
            </a:r>
          </a:p>
          <a:p>
            <a:pPr marL="457200" indent="-298450">
              <a:buFont typeface="Arial" panose="020B0604020202020204" pitchFamily="34" charset="0"/>
              <a:buChar char="•"/>
            </a:pPr>
            <a:r>
              <a:rPr lang="en-US" sz="1000" b="0" dirty="0"/>
              <a:t>When you work with your canvas in a little bit: Describe your object of your research very briefly:</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1200" dirty="0"/>
              <a:t>What is your object/topic of research?</a:t>
            </a:r>
            <a:endParaRPr lang="en-US" sz="1000" b="0" dirty="0"/>
          </a:p>
          <a:p>
            <a:pPr marL="914400" lvl="1" indent="-298450">
              <a:buFont typeface="Arial" panose="020B0604020202020204" pitchFamily="34" charset="0"/>
              <a:buChar char="•"/>
            </a:pPr>
            <a:r>
              <a:rPr lang="en-US" sz="1000" b="0" dirty="0"/>
              <a:t>What problem, what deficiency did you discover? Why is it important that you find answers to these? </a:t>
            </a:r>
          </a:p>
          <a:p>
            <a:pPr marL="914400" lvl="1" indent="-298450">
              <a:buFont typeface="Arial" panose="020B0604020202020204" pitchFamily="34" charset="0"/>
              <a:buChar char="•"/>
            </a:pPr>
            <a:r>
              <a:rPr lang="en-US" sz="1000" dirty="0">
                <a:cs typeface="Calibri"/>
              </a:rPr>
              <a:t>What is the bigger problem to which you want to find solutions behind your research? </a:t>
            </a:r>
          </a:p>
          <a:p>
            <a:pPr marL="457200" indent="-298450">
              <a:buFont typeface="Arial" panose="020B0604020202020204" pitchFamily="34" charset="0"/>
              <a:buChar char="•"/>
            </a:pPr>
            <a:endParaRPr lang="en-US" sz="1000" dirty="0">
              <a:cs typeface="Calibri"/>
            </a:endParaRPr>
          </a:p>
          <a:p>
            <a:pPr marL="158750" indent="0">
              <a:buFont typeface="Arial" panose="020B0604020202020204" pitchFamily="34" charset="0"/>
              <a:buNone/>
            </a:pPr>
            <a:r>
              <a:rPr lang="en-US" sz="1000" b="1" dirty="0">
                <a:cs typeface="Calibri"/>
              </a:rPr>
              <a:t>Let’s have a look at our example</a:t>
            </a:r>
            <a:r>
              <a:rPr lang="en-US" sz="1000" dirty="0">
                <a:cs typeface="Calibri"/>
              </a:rPr>
              <a:t>: </a:t>
            </a:r>
          </a:p>
          <a:p>
            <a:pPr marL="457200" indent="-298450">
              <a:buFont typeface="Arial" panose="020B0604020202020204" pitchFamily="34" charset="0"/>
              <a:buChar char="•"/>
            </a:pPr>
            <a:r>
              <a:rPr lang="en-US" sz="1000" dirty="0">
                <a:cs typeface="Calibri"/>
              </a:rPr>
              <a:t>Nadine found out that </a:t>
            </a:r>
            <a:r>
              <a:rPr lang="de-DE" sz="1000" dirty="0">
                <a:highlight>
                  <a:srgbClr val="FFFF00"/>
                </a:highlight>
                <a:ea typeface="+mn-lt"/>
                <a:cs typeface="+mn-lt"/>
              </a:rPr>
              <a:t>so </a:t>
            </a:r>
            <a:r>
              <a:rPr lang="de-DE" sz="1000" dirty="0" err="1">
                <a:highlight>
                  <a:srgbClr val="FFFF00"/>
                </a:highlight>
                <a:ea typeface="+mn-lt"/>
                <a:cs typeface="+mn-lt"/>
              </a:rPr>
              <a:t>far</a:t>
            </a:r>
            <a:r>
              <a:rPr lang="de-DE" sz="1000" dirty="0">
                <a:highlight>
                  <a:srgbClr val="FFFF00"/>
                </a:highlight>
                <a:ea typeface="+mn-lt"/>
                <a:cs typeface="+mn-lt"/>
              </a:rPr>
              <a:t>, </a:t>
            </a:r>
            <a:r>
              <a:rPr lang="de-DE" sz="1000" dirty="0" err="1">
                <a:highlight>
                  <a:srgbClr val="FFFF00"/>
                </a:highlight>
                <a:ea typeface="+mn-lt"/>
                <a:cs typeface="+mn-lt"/>
              </a:rPr>
              <a:t>there</a:t>
            </a:r>
            <a:r>
              <a:rPr lang="de-DE" sz="1000" dirty="0">
                <a:highlight>
                  <a:srgbClr val="FFFF00"/>
                </a:highlight>
                <a:ea typeface="+mn-lt"/>
                <a:cs typeface="+mn-lt"/>
              </a:rPr>
              <a:t> </a:t>
            </a:r>
            <a:r>
              <a:rPr lang="de-DE" sz="1000" dirty="0" err="1">
                <a:highlight>
                  <a:srgbClr val="FFFF00"/>
                </a:highlight>
                <a:ea typeface="+mn-lt"/>
                <a:cs typeface="+mn-lt"/>
              </a:rPr>
              <a:t>is</a:t>
            </a:r>
            <a:r>
              <a:rPr lang="de-DE" sz="1000" dirty="0">
                <a:highlight>
                  <a:srgbClr val="FFFF00"/>
                </a:highlight>
                <a:ea typeface="+mn-lt"/>
                <a:cs typeface="+mn-lt"/>
              </a:rPr>
              <a:t> </a:t>
            </a:r>
            <a:r>
              <a:rPr lang="de-DE" sz="1000" dirty="0" err="1">
                <a:highlight>
                  <a:srgbClr val="FFFF00"/>
                </a:highlight>
                <a:ea typeface="+mn-lt"/>
                <a:cs typeface="+mn-lt"/>
              </a:rPr>
              <a:t>no</a:t>
            </a:r>
            <a:r>
              <a:rPr lang="de-DE" sz="1000" dirty="0">
                <a:highlight>
                  <a:srgbClr val="FFFF00"/>
                </a:highlight>
                <a:ea typeface="+mn-lt"/>
                <a:cs typeface="+mn-lt"/>
              </a:rPr>
              <a:t> </a:t>
            </a:r>
            <a:r>
              <a:rPr lang="de-DE" sz="1000" dirty="0" err="1">
                <a:highlight>
                  <a:srgbClr val="FFFF00"/>
                </a:highlight>
                <a:ea typeface="+mn-lt"/>
                <a:cs typeface="+mn-lt"/>
              </a:rPr>
              <a:t>efficient</a:t>
            </a:r>
            <a:r>
              <a:rPr lang="de-DE" sz="1000" dirty="0">
                <a:highlight>
                  <a:srgbClr val="FFFF00"/>
                </a:highlight>
                <a:ea typeface="+mn-lt"/>
                <a:cs typeface="+mn-lt"/>
              </a:rPr>
              <a:t> </a:t>
            </a:r>
            <a:r>
              <a:rPr lang="de-DE" sz="1000" dirty="0" err="1">
                <a:highlight>
                  <a:srgbClr val="FFFF00"/>
                </a:highlight>
                <a:ea typeface="+mn-lt"/>
                <a:cs typeface="+mn-lt"/>
              </a:rPr>
              <a:t>treatment</a:t>
            </a:r>
            <a:r>
              <a:rPr lang="de-DE" sz="1000" dirty="0">
                <a:highlight>
                  <a:srgbClr val="FFFF00"/>
                </a:highlight>
                <a:ea typeface="+mn-lt"/>
                <a:cs typeface="+mn-lt"/>
              </a:rPr>
              <a:t> </a:t>
            </a:r>
            <a:r>
              <a:rPr lang="de-DE" sz="1000" dirty="0" err="1">
                <a:highlight>
                  <a:srgbClr val="FFFF00"/>
                </a:highlight>
                <a:ea typeface="+mn-lt"/>
                <a:cs typeface="+mn-lt"/>
              </a:rPr>
              <a:t>available</a:t>
            </a:r>
            <a:r>
              <a:rPr lang="de-DE" sz="1000" dirty="0">
                <a:highlight>
                  <a:srgbClr val="FFFF00"/>
                </a:highlight>
                <a:ea typeface="+mn-lt"/>
                <a:cs typeface="+mn-lt"/>
              </a:rPr>
              <a:t> </a:t>
            </a:r>
            <a:r>
              <a:rPr lang="de-DE" sz="1000" dirty="0" err="1">
                <a:highlight>
                  <a:srgbClr val="FFFF00"/>
                </a:highlight>
                <a:ea typeface="+mn-lt"/>
                <a:cs typeface="+mn-lt"/>
              </a:rPr>
              <a:t>to</a:t>
            </a:r>
            <a:r>
              <a:rPr lang="de-DE" sz="1000" dirty="0">
                <a:highlight>
                  <a:srgbClr val="FFFF00"/>
                </a:highlight>
                <a:ea typeface="+mn-lt"/>
                <a:cs typeface="+mn-lt"/>
              </a:rPr>
              <a:t> </a:t>
            </a:r>
            <a:r>
              <a:rPr lang="de-DE" sz="1000" dirty="0" err="1">
                <a:highlight>
                  <a:srgbClr val="FFFF00"/>
                </a:highlight>
                <a:ea typeface="+mn-lt"/>
                <a:cs typeface="+mn-lt"/>
              </a:rPr>
              <a:t>cure</a:t>
            </a:r>
            <a:r>
              <a:rPr lang="de-DE" sz="1000" dirty="0">
                <a:highlight>
                  <a:srgbClr val="FFFF00"/>
                </a:highlight>
                <a:ea typeface="+mn-lt"/>
                <a:cs typeface="+mn-lt"/>
              </a:rPr>
              <a:t> </a:t>
            </a:r>
            <a:r>
              <a:rPr lang="de-DE" sz="1000" dirty="0" err="1">
                <a:highlight>
                  <a:srgbClr val="FFFF00"/>
                </a:highlight>
                <a:ea typeface="+mn-lt"/>
                <a:cs typeface="+mn-lt"/>
              </a:rPr>
              <a:t>Alzheimer's</a:t>
            </a:r>
            <a:r>
              <a:rPr lang="de-DE" sz="1000" dirty="0">
                <a:highlight>
                  <a:srgbClr val="FFFF00"/>
                </a:highlight>
                <a:ea typeface="+mn-lt"/>
                <a:cs typeface="+mn-lt"/>
              </a:rPr>
              <a:t> </a:t>
            </a:r>
            <a:r>
              <a:rPr lang="de-DE" sz="1000" dirty="0" err="1">
                <a:highlight>
                  <a:srgbClr val="FFFF00"/>
                </a:highlight>
                <a:ea typeface="+mn-lt"/>
                <a:cs typeface="+mn-lt"/>
              </a:rPr>
              <a:t>disease</a:t>
            </a:r>
            <a:r>
              <a:rPr lang="de-DE" sz="1000" dirty="0">
                <a:highlight>
                  <a:srgbClr val="FFFF00"/>
                </a:highlight>
                <a:ea typeface="+mn-lt"/>
                <a:cs typeface="+mn-lt"/>
              </a:rPr>
              <a:t>. </a:t>
            </a:r>
          </a:p>
          <a:p>
            <a:pPr marL="457200" indent="-298450">
              <a:buFont typeface="Arial" panose="020B0604020202020204" pitchFamily="34" charset="0"/>
              <a:buChar char="•"/>
            </a:pPr>
            <a:r>
              <a:rPr lang="de-DE" sz="1000" dirty="0" err="1">
                <a:highlight>
                  <a:srgbClr val="FFFF00"/>
                </a:highlight>
                <a:ea typeface="+mn-lt"/>
                <a:cs typeface="+mn-lt"/>
              </a:rPr>
              <a:t>She</a:t>
            </a:r>
            <a:r>
              <a:rPr lang="de-DE" sz="1000" dirty="0">
                <a:highlight>
                  <a:srgbClr val="FFFF00"/>
                </a:highlight>
                <a:ea typeface="+mn-lt"/>
                <a:cs typeface="+mn-lt"/>
              </a:rPr>
              <a:t> </a:t>
            </a:r>
            <a:r>
              <a:rPr lang="de-DE" sz="1000" dirty="0" err="1">
                <a:highlight>
                  <a:srgbClr val="FFFF00"/>
                </a:highlight>
                <a:ea typeface="+mn-lt"/>
                <a:cs typeface="+mn-lt"/>
              </a:rPr>
              <a:t>realized</a:t>
            </a:r>
            <a:r>
              <a:rPr lang="de-DE" sz="1000" dirty="0">
                <a:highlight>
                  <a:srgbClr val="FFFF00"/>
                </a:highlight>
                <a:ea typeface="+mn-lt"/>
                <a:cs typeface="+mn-lt"/>
              </a:rPr>
              <a:t> a </a:t>
            </a:r>
            <a:r>
              <a:rPr lang="de-DE" sz="1000" dirty="0" err="1">
                <a:highlight>
                  <a:srgbClr val="FFFF00"/>
                </a:highlight>
                <a:ea typeface="+mn-lt"/>
                <a:cs typeface="+mn-lt"/>
              </a:rPr>
              <a:t>need</a:t>
            </a:r>
            <a:r>
              <a:rPr lang="de-DE" sz="1000" dirty="0">
                <a:highlight>
                  <a:srgbClr val="FFFF00"/>
                </a:highlight>
                <a:ea typeface="+mn-lt"/>
                <a:cs typeface="+mn-lt"/>
              </a:rPr>
              <a:t> </a:t>
            </a:r>
            <a:r>
              <a:rPr lang="de-DE" sz="1000" dirty="0" err="1">
                <a:highlight>
                  <a:srgbClr val="FFFF00"/>
                </a:highlight>
                <a:ea typeface="+mn-lt"/>
                <a:cs typeface="+mn-lt"/>
              </a:rPr>
              <a:t>for</a:t>
            </a:r>
            <a:r>
              <a:rPr lang="de-DE" sz="1000" dirty="0">
                <a:highlight>
                  <a:srgbClr val="FFFF00"/>
                </a:highlight>
                <a:ea typeface="+mn-lt"/>
                <a:cs typeface="+mn-lt"/>
              </a:rPr>
              <a:t> an </a:t>
            </a:r>
            <a:r>
              <a:rPr lang="de-DE" sz="1000" dirty="0" err="1">
                <a:highlight>
                  <a:srgbClr val="FFFF00"/>
                </a:highlight>
                <a:ea typeface="+mn-lt"/>
                <a:cs typeface="+mn-lt"/>
              </a:rPr>
              <a:t>early</a:t>
            </a:r>
            <a:r>
              <a:rPr lang="de-DE" sz="1000" dirty="0">
                <a:highlight>
                  <a:srgbClr val="FFFF00"/>
                </a:highlight>
                <a:ea typeface="+mn-lt"/>
                <a:cs typeface="+mn-lt"/>
              </a:rPr>
              <a:t> </a:t>
            </a:r>
            <a:r>
              <a:rPr lang="de-DE" sz="1000" dirty="0" err="1">
                <a:highlight>
                  <a:srgbClr val="FFFF00"/>
                </a:highlight>
                <a:ea typeface="+mn-lt"/>
                <a:cs typeface="+mn-lt"/>
              </a:rPr>
              <a:t>diagnosis</a:t>
            </a:r>
            <a:r>
              <a:rPr lang="de-DE" sz="1000" dirty="0">
                <a:highlight>
                  <a:srgbClr val="FFFF00"/>
                </a:highlight>
                <a:ea typeface="+mn-lt"/>
                <a:cs typeface="+mn-lt"/>
              </a:rPr>
              <a:t> </a:t>
            </a:r>
            <a:r>
              <a:rPr lang="de-DE" sz="1000" dirty="0" err="1">
                <a:highlight>
                  <a:srgbClr val="FFFF00"/>
                </a:highlight>
                <a:ea typeface="+mn-lt"/>
                <a:cs typeface="+mn-lt"/>
              </a:rPr>
              <a:t>because</a:t>
            </a:r>
            <a:r>
              <a:rPr lang="de-DE" sz="1000" dirty="0">
                <a:highlight>
                  <a:srgbClr val="FFFF00"/>
                </a:highlight>
                <a:ea typeface="+mn-lt"/>
                <a:cs typeface="+mn-lt"/>
              </a:rPr>
              <a:t> </a:t>
            </a:r>
            <a:r>
              <a:rPr lang="de-DE" sz="1000" dirty="0" err="1">
                <a:highlight>
                  <a:srgbClr val="FFFF00"/>
                </a:highlight>
                <a:ea typeface="+mn-lt"/>
                <a:cs typeface="+mn-lt"/>
              </a:rPr>
              <a:t>that</a:t>
            </a:r>
            <a:r>
              <a:rPr lang="de-DE" sz="1000" dirty="0">
                <a:highlight>
                  <a:srgbClr val="FFFF00"/>
                </a:highlight>
                <a:ea typeface="+mn-lt"/>
                <a:cs typeface="+mn-lt"/>
              </a:rPr>
              <a:t> </a:t>
            </a:r>
            <a:r>
              <a:rPr lang="de-DE" sz="1000" dirty="0" err="1">
                <a:highlight>
                  <a:srgbClr val="FFFF00"/>
                </a:highlight>
                <a:ea typeface="+mn-lt"/>
                <a:cs typeface="+mn-lt"/>
              </a:rPr>
              <a:t>is</a:t>
            </a:r>
            <a:r>
              <a:rPr lang="de-DE" sz="1000" dirty="0">
                <a:highlight>
                  <a:srgbClr val="FFFF00"/>
                </a:highlight>
                <a:ea typeface="+mn-lt"/>
                <a:cs typeface="+mn-lt"/>
              </a:rPr>
              <a:t> </a:t>
            </a:r>
            <a:r>
              <a:rPr lang="de-DE" sz="1000" dirty="0" err="1">
                <a:highlight>
                  <a:srgbClr val="FFFF00"/>
                </a:highlight>
                <a:ea typeface="+mn-lt"/>
                <a:cs typeface="+mn-lt"/>
              </a:rPr>
              <a:t>when</a:t>
            </a:r>
            <a:r>
              <a:rPr lang="de-DE" sz="1000" dirty="0">
                <a:highlight>
                  <a:srgbClr val="FFFF00"/>
                </a:highlight>
                <a:ea typeface="+mn-lt"/>
                <a:cs typeface="+mn-lt"/>
              </a:rPr>
              <a:t> </a:t>
            </a:r>
            <a:r>
              <a:rPr lang="de-DE" sz="1000" dirty="0" err="1">
                <a:highlight>
                  <a:srgbClr val="FFFF00"/>
                </a:highlight>
                <a:ea typeface="+mn-lt"/>
                <a:cs typeface="+mn-lt"/>
              </a:rPr>
              <a:t>the</a:t>
            </a:r>
            <a:r>
              <a:rPr lang="de-DE" sz="1000" dirty="0">
                <a:highlight>
                  <a:srgbClr val="FFFF00"/>
                </a:highlight>
                <a:ea typeface="+mn-lt"/>
                <a:cs typeface="+mn-lt"/>
              </a:rPr>
              <a:t> </a:t>
            </a:r>
            <a:r>
              <a:rPr lang="de-DE" sz="1000" dirty="0" err="1">
                <a:highlight>
                  <a:srgbClr val="FFFF00"/>
                </a:highlight>
                <a:ea typeface="+mn-lt"/>
                <a:cs typeface="+mn-lt"/>
              </a:rPr>
              <a:t>first</a:t>
            </a:r>
            <a:r>
              <a:rPr lang="de-DE" sz="1000" dirty="0">
                <a:highlight>
                  <a:srgbClr val="FFFF00"/>
                </a:highlight>
                <a:ea typeface="+mn-lt"/>
                <a:cs typeface="+mn-lt"/>
              </a:rPr>
              <a:t> </a:t>
            </a:r>
            <a:r>
              <a:rPr lang="de-DE" sz="1000" dirty="0" err="1">
                <a:highlight>
                  <a:srgbClr val="FFFF00"/>
                </a:highlight>
                <a:ea typeface="+mn-lt"/>
                <a:cs typeface="+mn-lt"/>
              </a:rPr>
              <a:t>changes</a:t>
            </a:r>
            <a:r>
              <a:rPr lang="de-DE" sz="1000" dirty="0">
                <a:highlight>
                  <a:srgbClr val="FFFF00"/>
                </a:highlight>
                <a:ea typeface="+mn-lt"/>
                <a:cs typeface="+mn-lt"/>
              </a:rPr>
              <a:t> </a:t>
            </a:r>
            <a:r>
              <a:rPr lang="de-DE" sz="1000" dirty="0" err="1">
                <a:highlight>
                  <a:srgbClr val="FFFF00"/>
                </a:highlight>
                <a:ea typeface="+mn-lt"/>
                <a:cs typeface="+mn-lt"/>
              </a:rPr>
              <a:t>occur</a:t>
            </a:r>
            <a:r>
              <a:rPr lang="de-DE" sz="1000" dirty="0">
                <a:highlight>
                  <a:srgbClr val="FFFF00"/>
                </a:highlight>
                <a:ea typeface="+mn-lt"/>
                <a:cs typeface="+mn-lt"/>
              </a:rPr>
              <a:t> in </a:t>
            </a:r>
            <a:r>
              <a:rPr lang="de-DE" sz="1000" dirty="0" err="1">
                <a:highlight>
                  <a:srgbClr val="FFFF00"/>
                </a:highlight>
                <a:ea typeface="+mn-lt"/>
                <a:cs typeface="+mn-lt"/>
              </a:rPr>
              <a:t>the</a:t>
            </a:r>
            <a:r>
              <a:rPr lang="de-DE" sz="1000" dirty="0">
                <a:highlight>
                  <a:srgbClr val="FFFF00"/>
                </a:highlight>
                <a:ea typeface="+mn-lt"/>
                <a:cs typeface="+mn-lt"/>
              </a:rPr>
              <a:t> </a:t>
            </a:r>
            <a:r>
              <a:rPr lang="de-DE" sz="1000" dirty="0" err="1">
                <a:highlight>
                  <a:srgbClr val="FFFF00"/>
                </a:highlight>
                <a:ea typeface="+mn-lt"/>
                <a:cs typeface="+mn-lt"/>
              </a:rPr>
              <a:t>brain</a:t>
            </a:r>
            <a:r>
              <a:rPr lang="de-DE" sz="1000" dirty="0">
                <a:highlight>
                  <a:srgbClr val="FFFF00"/>
                </a:highlight>
                <a:ea typeface="+mn-lt"/>
                <a:cs typeface="+mn-lt"/>
              </a:rPr>
              <a:t>.</a:t>
            </a:r>
            <a:endParaRPr lang="en-US" sz="1000" dirty="0">
              <a:highlight>
                <a:srgbClr val="FFFF00"/>
              </a:highlight>
              <a:cs typeface="Calibri"/>
            </a:endParaRPr>
          </a:p>
          <a:p>
            <a:pPr marL="171450" lvl="0" indent="-171450" algn="l" rtl="0">
              <a:spcBef>
                <a:spcPts val="0"/>
              </a:spcBef>
              <a:spcAft>
                <a:spcPts val="0"/>
              </a:spcAft>
              <a:buFont typeface="Arial" panose="020B0604020202020204" pitchFamily="34" charset="0"/>
              <a:buChar char="•"/>
            </a:pPr>
            <a:endParaRPr lang="en-US" sz="1000" dirty="0">
              <a:cs typeface="Calibri"/>
            </a:endParaRPr>
          </a:p>
        </p:txBody>
      </p:sp>
    </p:spTree>
    <p:extLst>
      <p:ext uri="{BB962C8B-B14F-4D97-AF65-F5344CB8AC3E}">
        <p14:creationId xmlns:p14="http://schemas.microsoft.com/office/powerpoint/2010/main" val="3619196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a:extLst>
            <a:ext uri="{FF2B5EF4-FFF2-40B4-BE49-F238E27FC236}">
              <a16:creationId xmlns:a16="http://schemas.microsoft.com/office/drawing/2014/main" id="{84045711-7C9D-EE07-D7DA-4858AD455288}"/>
            </a:ext>
          </a:extLst>
        </p:cNvPr>
        <p:cNvGrpSpPr/>
        <p:nvPr/>
      </p:nvGrpSpPr>
      <p:grpSpPr>
        <a:xfrm>
          <a:off x="0" y="0"/>
          <a:ext cx="0" cy="0"/>
          <a:chOff x="0" y="0"/>
          <a:chExt cx="0" cy="0"/>
        </a:xfrm>
      </p:grpSpPr>
      <p:sp>
        <p:nvSpPr>
          <p:cNvPr id="321" name="Google Shape;321;p15:notes">
            <a:extLst>
              <a:ext uri="{FF2B5EF4-FFF2-40B4-BE49-F238E27FC236}">
                <a16:creationId xmlns:a16="http://schemas.microsoft.com/office/drawing/2014/main" id="{C1C79FB3-C4E4-31B7-30E9-444AC7C81AF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15:notes">
            <a:extLst>
              <a:ext uri="{FF2B5EF4-FFF2-40B4-BE49-F238E27FC236}">
                <a16:creationId xmlns:a16="http://schemas.microsoft.com/office/drawing/2014/main" id="{BDAB5FDE-1570-A362-EDD9-05A357FC48B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sz="900" dirty="0">
                <a:highlight>
                  <a:srgbClr val="FFFF00"/>
                </a:highlight>
              </a:rPr>
              <a:t>Nadines </a:t>
            </a:r>
            <a:r>
              <a:rPr lang="de-DE" sz="900" dirty="0" err="1">
                <a:highlight>
                  <a:srgbClr val="FFFF00"/>
                </a:highlight>
              </a:rPr>
              <a:t>Example</a:t>
            </a:r>
            <a:r>
              <a:rPr lang="de-DE" sz="900" dirty="0">
                <a:highlight>
                  <a:srgbClr val="FFFF00"/>
                </a:highlight>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de-DE" sz="900" dirty="0">
              <a:highlight>
                <a:srgbClr val="FFFF00"/>
              </a:highligh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sz="900" dirty="0">
                <a:highlight>
                  <a:srgbClr val="FFFF00"/>
                </a:highlight>
              </a:rPr>
              <a:t>But: </a:t>
            </a:r>
            <a:r>
              <a:rPr lang="de-DE" sz="900" dirty="0" err="1">
                <a:highlight>
                  <a:srgbClr val="FFFF00"/>
                </a:highlight>
              </a:rPr>
              <a:t>When</a:t>
            </a:r>
            <a:r>
              <a:rPr lang="de-DE" sz="900" dirty="0">
                <a:highlight>
                  <a:srgbClr val="FFFF00"/>
                </a:highlight>
              </a:rPr>
              <a:t> </a:t>
            </a:r>
            <a:r>
              <a:rPr lang="de-DE" sz="900" dirty="0" err="1">
                <a:highlight>
                  <a:srgbClr val="FFFF00"/>
                </a:highlight>
              </a:rPr>
              <a:t>the</a:t>
            </a:r>
            <a:r>
              <a:rPr lang="de-DE" sz="900" dirty="0">
                <a:highlight>
                  <a:srgbClr val="FFFF00"/>
                </a:highlight>
              </a:rPr>
              <a:t> </a:t>
            </a:r>
            <a:r>
              <a:rPr lang="de-DE" sz="900" dirty="0" err="1">
                <a:highlight>
                  <a:srgbClr val="FFFF00"/>
                </a:highlight>
              </a:rPr>
              <a:t>first</a:t>
            </a:r>
            <a:r>
              <a:rPr lang="de-DE" sz="900" dirty="0">
                <a:highlight>
                  <a:srgbClr val="FFFF00"/>
                </a:highlight>
              </a:rPr>
              <a:t> </a:t>
            </a:r>
            <a:r>
              <a:rPr lang="de-DE" sz="900" dirty="0" err="1">
                <a:highlight>
                  <a:srgbClr val="FFFF00"/>
                </a:highlight>
              </a:rPr>
              <a:t>cells</a:t>
            </a:r>
            <a:r>
              <a:rPr lang="de-DE" sz="900" dirty="0">
                <a:highlight>
                  <a:srgbClr val="FFFF00"/>
                </a:highlight>
              </a:rPr>
              <a:t> in </a:t>
            </a:r>
            <a:r>
              <a:rPr lang="de-DE" sz="900" dirty="0" err="1">
                <a:highlight>
                  <a:srgbClr val="FFFF00"/>
                </a:highlight>
              </a:rPr>
              <a:t>the</a:t>
            </a:r>
            <a:r>
              <a:rPr lang="de-DE" sz="900" dirty="0">
                <a:highlight>
                  <a:srgbClr val="FFFF00"/>
                </a:highlight>
              </a:rPr>
              <a:t> </a:t>
            </a:r>
            <a:r>
              <a:rPr lang="de-DE" sz="900" dirty="0" err="1">
                <a:highlight>
                  <a:srgbClr val="FFFF00"/>
                </a:highlight>
              </a:rPr>
              <a:t>brain</a:t>
            </a:r>
            <a:r>
              <a:rPr lang="de-DE" sz="900" dirty="0">
                <a:highlight>
                  <a:srgbClr val="FFFF00"/>
                </a:highlight>
              </a:rPr>
              <a:t> </a:t>
            </a:r>
            <a:r>
              <a:rPr lang="de-DE" sz="900" dirty="0" err="1">
                <a:highlight>
                  <a:srgbClr val="FFFF00"/>
                </a:highlight>
              </a:rPr>
              <a:t>change</a:t>
            </a:r>
            <a:r>
              <a:rPr lang="de-DE" sz="900" dirty="0">
                <a:highlight>
                  <a:srgbClr val="FFFF00"/>
                </a:highlight>
              </a:rPr>
              <a:t>, </a:t>
            </a:r>
            <a:r>
              <a:rPr lang="de-DE" sz="900" dirty="0" err="1">
                <a:highlight>
                  <a:srgbClr val="FFFF00"/>
                </a:highlight>
              </a:rPr>
              <a:t>the</a:t>
            </a:r>
            <a:r>
              <a:rPr lang="de-DE" sz="900" dirty="0">
                <a:highlight>
                  <a:srgbClr val="FFFF00"/>
                </a:highlight>
              </a:rPr>
              <a:t> </a:t>
            </a:r>
            <a:r>
              <a:rPr lang="de-DE" sz="900" dirty="0" err="1">
                <a:highlight>
                  <a:srgbClr val="FFFF00"/>
                </a:highlight>
              </a:rPr>
              <a:t>patients</a:t>
            </a:r>
            <a:r>
              <a:rPr lang="de-DE" sz="900" dirty="0">
                <a:highlight>
                  <a:srgbClr val="FFFF00"/>
                </a:highlight>
              </a:rPr>
              <a:t> </a:t>
            </a:r>
            <a:r>
              <a:rPr lang="de-DE" sz="900" dirty="0" err="1">
                <a:highlight>
                  <a:srgbClr val="FFFF00"/>
                </a:highlight>
              </a:rPr>
              <a:t>don‘t</a:t>
            </a:r>
            <a:r>
              <a:rPr lang="de-DE" sz="900" dirty="0">
                <a:highlight>
                  <a:srgbClr val="FFFF00"/>
                </a:highlight>
              </a:rPr>
              <a:t> </a:t>
            </a:r>
            <a:r>
              <a:rPr lang="de-DE" sz="900" dirty="0" err="1">
                <a:highlight>
                  <a:srgbClr val="FFFF00"/>
                </a:highlight>
              </a:rPr>
              <a:t>show</a:t>
            </a:r>
            <a:r>
              <a:rPr lang="de-DE" sz="900" dirty="0">
                <a:highlight>
                  <a:srgbClr val="FFFF00"/>
                </a:highlight>
              </a:rPr>
              <a:t> </a:t>
            </a:r>
            <a:r>
              <a:rPr lang="de-DE" sz="900" dirty="0" err="1">
                <a:highlight>
                  <a:srgbClr val="FFFF00"/>
                </a:highlight>
              </a:rPr>
              <a:t>any</a:t>
            </a:r>
            <a:r>
              <a:rPr lang="de-DE" sz="900" dirty="0">
                <a:highlight>
                  <a:srgbClr val="FFFF00"/>
                </a:highlight>
              </a:rPr>
              <a:t> visible </a:t>
            </a:r>
            <a:r>
              <a:rPr lang="de-DE" sz="900" dirty="0" err="1">
                <a:highlight>
                  <a:srgbClr val="FFFF00"/>
                </a:highlight>
              </a:rPr>
              <a:t>symptoms</a:t>
            </a:r>
            <a:r>
              <a:rPr lang="de-DE" sz="900" dirty="0">
                <a:highlight>
                  <a:srgbClr val="FFFF00"/>
                </a:highlight>
              </a:rPr>
              <a:t> </a:t>
            </a:r>
            <a:r>
              <a:rPr lang="de-DE" sz="900" dirty="0" err="1">
                <a:highlight>
                  <a:srgbClr val="FFFF00"/>
                </a:highlight>
              </a:rPr>
              <a:t>that</a:t>
            </a:r>
            <a:r>
              <a:rPr lang="de-DE" sz="900" dirty="0">
                <a:highlight>
                  <a:srgbClr val="FFFF00"/>
                </a:highlight>
              </a:rPr>
              <a:t> </a:t>
            </a:r>
            <a:r>
              <a:rPr lang="de-DE" sz="900" dirty="0" err="1">
                <a:highlight>
                  <a:srgbClr val="FFFF00"/>
                </a:highlight>
              </a:rPr>
              <a:t>can</a:t>
            </a:r>
            <a:r>
              <a:rPr lang="de-DE" sz="900" dirty="0">
                <a:highlight>
                  <a:srgbClr val="FFFF00"/>
                </a:highlight>
              </a:rPr>
              <a:t> </a:t>
            </a:r>
            <a:r>
              <a:rPr lang="de-DE" sz="900" dirty="0" err="1">
                <a:highlight>
                  <a:srgbClr val="FFFF00"/>
                </a:highlight>
              </a:rPr>
              <a:t>be</a:t>
            </a:r>
            <a:r>
              <a:rPr lang="de-DE" sz="900" dirty="0">
                <a:highlight>
                  <a:srgbClr val="FFFF00"/>
                </a:highlight>
              </a:rPr>
              <a:t> </a:t>
            </a:r>
            <a:r>
              <a:rPr lang="de-DE" sz="900" dirty="0" err="1">
                <a:highlight>
                  <a:srgbClr val="FFFF00"/>
                </a:highlight>
              </a:rPr>
              <a:t>detected</a:t>
            </a:r>
            <a:r>
              <a:rPr lang="de-DE" sz="900" dirty="0">
                <a:highlight>
                  <a:srgbClr val="FFFF00"/>
                </a:highlight>
              </a:rPr>
              <a:t> in </a:t>
            </a:r>
            <a:r>
              <a:rPr lang="de-DE" sz="900" dirty="0" err="1">
                <a:highlight>
                  <a:srgbClr val="FFFF00"/>
                </a:highlight>
              </a:rPr>
              <a:t>convetional</a:t>
            </a:r>
            <a:r>
              <a:rPr lang="de-DE" sz="900" dirty="0">
                <a:highlight>
                  <a:srgbClr val="FFFF00"/>
                </a:highlight>
              </a:rPr>
              <a:t> </a:t>
            </a:r>
            <a:r>
              <a:rPr lang="de-DE" sz="900" dirty="0" err="1">
                <a:highlight>
                  <a:srgbClr val="FFFF00"/>
                </a:highlight>
              </a:rPr>
              <a:t>memory</a:t>
            </a:r>
            <a:r>
              <a:rPr lang="de-DE" sz="900" dirty="0">
                <a:highlight>
                  <a:srgbClr val="FFFF00"/>
                </a:highlight>
              </a:rPr>
              <a:t> </a:t>
            </a:r>
            <a:r>
              <a:rPr lang="de-DE" sz="900" dirty="0" err="1">
                <a:highlight>
                  <a:srgbClr val="FFFF00"/>
                </a:highlight>
              </a:rPr>
              <a:t>tests</a:t>
            </a:r>
            <a:r>
              <a:rPr lang="de-DE" sz="900" dirty="0">
                <a:highlight>
                  <a:srgbClr val="FFFF00"/>
                </a:highlight>
              </a:rPr>
              <a:t>.</a:t>
            </a:r>
          </a:p>
          <a:p>
            <a:pPr marL="0" lvl="0" indent="0" algn="l" rtl="0">
              <a:spcBef>
                <a:spcPts val="0"/>
              </a:spcBef>
              <a:spcAft>
                <a:spcPts val="0"/>
              </a:spcAft>
              <a:buNone/>
            </a:pPr>
            <a:br>
              <a:rPr lang="de-DE" dirty="0"/>
            </a:br>
            <a:endParaRPr dirty="0"/>
          </a:p>
        </p:txBody>
      </p:sp>
      <p:sp>
        <p:nvSpPr>
          <p:cNvPr id="323" name="Google Shape;323;p15:notes">
            <a:extLst>
              <a:ext uri="{FF2B5EF4-FFF2-40B4-BE49-F238E27FC236}">
                <a16:creationId xmlns:a16="http://schemas.microsoft.com/office/drawing/2014/main" id="{36B8E512-7FCD-4803-4A4F-F4B2F238EE5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b="1">
                <a:latin typeface="DINOT-Bold" panose="020B0504020101020102" pitchFamily="34" charset="77"/>
              </a:rPr>
              <a:t>24</a:t>
            </a:fld>
            <a:endParaRPr b="1" dirty="0">
              <a:latin typeface="DINOT-Bold" panose="020B0504020101020102" pitchFamily="34" charset="77"/>
            </a:endParaRPr>
          </a:p>
        </p:txBody>
      </p:sp>
    </p:spTree>
    <p:extLst>
      <p:ext uri="{BB962C8B-B14F-4D97-AF65-F5344CB8AC3E}">
        <p14:creationId xmlns:p14="http://schemas.microsoft.com/office/powerpoint/2010/main" val="3413545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en-US" sz="1000" b="0" dirty="0"/>
              <a:t>Let’s move on to the next part.</a:t>
            </a:r>
          </a:p>
          <a:p>
            <a:pPr marL="171450" lvl="0" indent="-171450" algn="l" rtl="0">
              <a:spcBef>
                <a:spcPts val="0"/>
              </a:spcBef>
              <a:spcAft>
                <a:spcPts val="0"/>
              </a:spcAft>
              <a:buFont typeface="Arial" panose="020B0604020202020204" pitchFamily="34" charset="0"/>
              <a:buChar char="•"/>
            </a:pPr>
            <a:r>
              <a:rPr lang="en-US" sz="1000" b="0" dirty="0"/>
              <a:t>On the bottom left you find the </a:t>
            </a:r>
            <a:r>
              <a:rPr lang="en-US" sz="1000" b="1" dirty="0"/>
              <a:t>field “theory”</a:t>
            </a:r>
          </a:p>
          <a:p>
            <a:pPr marL="171450" lvl="0" indent="-171450" algn="l" rtl="0">
              <a:spcBef>
                <a:spcPts val="0"/>
              </a:spcBef>
              <a:spcAft>
                <a:spcPts val="0"/>
              </a:spcAft>
              <a:buFont typeface="Arial" panose="020B0604020202020204" pitchFamily="34" charset="0"/>
              <a:buChar char="•"/>
            </a:pPr>
            <a:r>
              <a:rPr lang="en-US" sz="1000" b="0" dirty="0"/>
              <a:t>This field is about </a:t>
            </a:r>
            <a:r>
              <a:rPr lang="en-US" sz="1000" b="1" dirty="0"/>
              <a:t>the theoretical reappraisal</a:t>
            </a:r>
            <a:r>
              <a:rPr lang="en-US" sz="1000" b="0" dirty="0"/>
              <a:t>. Very briefly outline the theoretical context and summarize the scientific consensus on the research subject:</a:t>
            </a:r>
          </a:p>
          <a:p>
            <a:pPr marL="457200" indent="-298450">
              <a:lnSpc>
                <a:spcPct val="100000"/>
              </a:lnSpc>
              <a:buFont typeface="Arial" panose="020B0604020202020204" pitchFamily="34" charset="0"/>
              <a:buChar char="•"/>
            </a:pPr>
            <a:r>
              <a:rPr lang="en-GB" sz="1200" dirty="0"/>
              <a:t>What theoretical background underlies your research?</a:t>
            </a:r>
          </a:p>
          <a:p>
            <a:pPr marL="457200" indent="-298450">
              <a:lnSpc>
                <a:spcPct val="100000"/>
              </a:lnSpc>
              <a:buFont typeface="Arial" panose="020B0604020202020204" pitchFamily="34" charset="0"/>
              <a:buChar char="•"/>
            </a:pPr>
            <a:r>
              <a:rPr lang="en-GB" sz="1200" dirty="0"/>
              <a:t>Note the state-of-the-art highlights!</a:t>
            </a:r>
            <a:endParaRPr lang="en-US" sz="1000" b="0" dirty="0"/>
          </a:p>
          <a:p>
            <a:pPr marL="457200" indent="-298450">
              <a:lnSpc>
                <a:spcPct val="100000"/>
              </a:lnSpc>
              <a:buFont typeface="Arial" panose="020B0604020202020204" pitchFamily="34" charset="0"/>
              <a:buChar char="•"/>
            </a:pPr>
            <a:r>
              <a:rPr lang="en-US" sz="1000" b="0" dirty="0"/>
              <a:t>What contribution will you make to this?</a:t>
            </a:r>
          </a:p>
          <a:p>
            <a:endParaRPr lang="en-US" sz="1000" dirty="0">
              <a:cs typeface="Calibri"/>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b="1" dirty="0">
                <a:cs typeface="Calibri"/>
              </a:rPr>
              <a:t>Let’s have a look at our example</a:t>
            </a:r>
            <a:r>
              <a:rPr lang="en-US" sz="1000" dirty="0">
                <a:cs typeface="Calibri"/>
              </a:rPr>
              <a:t>: </a:t>
            </a:r>
            <a:endParaRPr lang="en-US" sz="1000" b="1" dirty="0">
              <a:cs typeface="Calibri"/>
            </a:endParaRPr>
          </a:p>
          <a:p>
            <a:pPr marL="457200" indent="-298450">
              <a:buFont typeface="Arial" panose="020B0604020202020204" pitchFamily="34" charset="0"/>
              <a:buChar char="•"/>
            </a:pPr>
            <a:r>
              <a:rPr lang="de-DE" dirty="0"/>
              <a:t>Here </a:t>
            </a:r>
            <a:r>
              <a:rPr lang="de-DE" dirty="0" err="1"/>
              <a:t>is</a:t>
            </a:r>
            <a:r>
              <a:rPr lang="de-DE" dirty="0"/>
              <a:t> </a:t>
            </a:r>
            <a:r>
              <a:rPr lang="de-DE" dirty="0" err="1"/>
              <a:t>the</a:t>
            </a:r>
            <a:r>
              <a:rPr lang="de-DE" dirty="0"/>
              <a:t> </a:t>
            </a:r>
            <a:r>
              <a:rPr lang="de-DE" dirty="0" err="1"/>
              <a:t>answer</a:t>
            </a:r>
            <a:r>
              <a:rPr lang="de-DE" dirty="0"/>
              <a:t> </a:t>
            </a:r>
            <a:r>
              <a:rPr lang="de-DE" dirty="0" err="1"/>
              <a:t>from</a:t>
            </a:r>
            <a:r>
              <a:rPr lang="de-DE" dirty="0"/>
              <a:t> Nadines </a:t>
            </a:r>
            <a:r>
              <a:rPr lang="de-DE" dirty="0" err="1"/>
              <a:t>example</a:t>
            </a:r>
            <a:r>
              <a:rPr lang="de-DE" dirty="0"/>
              <a:t>:</a:t>
            </a:r>
          </a:p>
          <a:p>
            <a:pPr marL="457200" indent="-298450">
              <a:buFont typeface="Arial" panose="020B0604020202020204" pitchFamily="34" charset="0"/>
              <a:buChar char="•"/>
            </a:pPr>
            <a:r>
              <a:rPr lang="de-DE" dirty="0"/>
              <a:t>Protein </a:t>
            </a:r>
            <a:r>
              <a:rPr lang="de-DE" dirty="0" err="1"/>
              <a:t>accumulations</a:t>
            </a:r>
            <a:r>
              <a:rPr lang="de-DE" dirty="0"/>
              <a:t> in </a:t>
            </a:r>
            <a:r>
              <a:rPr lang="de-DE" dirty="0" err="1"/>
              <a:t>certain</a:t>
            </a:r>
            <a:r>
              <a:rPr lang="de-DE" dirty="0"/>
              <a:t> </a:t>
            </a:r>
            <a:r>
              <a:rPr lang="de-DE" dirty="0" err="1"/>
              <a:t>brain</a:t>
            </a:r>
            <a:r>
              <a:rPr lang="de-DE" dirty="0"/>
              <a:t> </a:t>
            </a:r>
            <a:r>
              <a:rPr lang="de-DE" dirty="0" err="1"/>
              <a:t>regions</a:t>
            </a:r>
            <a:r>
              <a:rPr lang="de-DE" dirty="0"/>
              <a:t> at </a:t>
            </a:r>
            <a:r>
              <a:rPr lang="de-DE" dirty="0" err="1"/>
              <a:t>the</a:t>
            </a:r>
            <a:r>
              <a:rPr lang="de-DE" dirty="0"/>
              <a:t> </a:t>
            </a:r>
            <a:r>
              <a:rPr lang="de-DE" dirty="0" err="1"/>
              <a:t>earliest</a:t>
            </a:r>
            <a:r>
              <a:rPr lang="de-DE" dirty="0"/>
              <a:t> </a:t>
            </a:r>
            <a:r>
              <a:rPr lang="de-DE" dirty="0" err="1"/>
              <a:t>stages</a:t>
            </a:r>
            <a:r>
              <a:rPr lang="de-DE" dirty="0"/>
              <a:t> </a:t>
            </a:r>
            <a:r>
              <a:rPr lang="de-DE" dirty="0" err="1"/>
              <a:t>of</a:t>
            </a:r>
            <a:r>
              <a:rPr lang="de-DE" dirty="0"/>
              <a:t> </a:t>
            </a:r>
            <a:r>
              <a:rPr lang="de-DE" dirty="0" err="1"/>
              <a:t>the</a:t>
            </a:r>
            <a:r>
              <a:rPr lang="de-DE" dirty="0"/>
              <a:t> </a:t>
            </a:r>
            <a:r>
              <a:rPr lang="de-DE" dirty="0" err="1"/>
              <a:t>alzheimer</a:t>
            </a:r>
            <a:r>
              <a:rPr lang="de-DE" dirty="0"/>
              <a:t> </a:t>
            </a:r>
            <a:r>
              <a:rPr lang="de-DE" dirty="0" err="1"/>
              <a:t>disease</a:t>
            </a:r>
            <a:r>
              <a:rPr lang="de-DE" dirty="0"/>
              <a:t>, </a:t>
            </a:r>
            <a:r>
              <a:rPr lang="de-DE" dirty="0" err="1"/>
              <a:t>decades</a:t>
            </a:r>
            <a:r>
              <a:rPr lang="de-DE" dirty="0"/>
              <a:t> </a:t>
            </a:r>
            <a:r>
              <a:rPr lang="de-DE" dirty="0" err="1"/>
              <a:t>before</a:t>
            </a:r>
            <a:r>
              <a:rPr lang="de-DE" dirty="0"/>
              <a:t> </a:t>
            </a:r>
            <a:r>
              <a:rPr lang="de-DE" dirty="0" err="1"/>
              <a:t>memory</a:t>
            </a:r>
            <a:r>
              <a:rPr lang="de-DE" dirty="0"/>
              <a:t> </a:t>
            </a:r>
            <a:r>
              <a:rPr lang="de-DE" dirty="0" err="1"/>
              <a:t>problems</a:t>
            </a:r>
            <a:r>
              <a:rPr lang="de-DE" dirty="0"/>
              <a:t> </a:t>
            </a:r>
            <a:r>
              <a:rPr lang="de-DE" dirty="0" err="1"/>
              <a:t>are</a:t>
            </a:r>
            <a:r>
              <a:rPr lang="de-DE" dirty="0"/>
              <a:t> </a:t>
            </a:r>
            <a:r>
              <a:rPr lang="de-DE" dirty="0" err="1"/>
              <a:t>detected</a:t>
            </a:r>
            <a:r>
              <a:rPr lang="de-DE" dirty="0"/>
              <a:t> </a:t>
            </a:r>
            <a:r>
              <a:rPr lang="de-DE" dirty="0" err="1"/>
              <a:t>by</a:t>
            </a:r>
            <a:r>
              <a:rPr lang="de-DE" dirty="0"/>
              <a:t> </a:t>
            </a:r>
            <a:r>
              <a:rPr lang="de-DE" dirty="0" err="1"/>
              <a:t>standard</a:t>
            </a:r>
            <a:r>
              <a:rPr lang="de-DE" dirty="0"/>
              <a:t> </a:t>
            </a:r>
            <a:r>
              <a:rPr lang="de-DE" dirty="0" err="1"/>
              <a:t>neuropsychological</a:t>
            </a:r>
            <a:r>
              <a:rPr lang="de-DE" dirty="0"/>
              <a:t> </a:t>
            </a:r>
            <a:r>
              <a:rPr lang="de-DE" dirty="0" err="1"/>
              <a:t>assessments</a:t>
            </a:r>
            <a:r>
              <a:rPr lang="de-DE" dirty="0"/>
              <a:t>.</a:t>
            </a:r>
          </a:p>
          <a:p>
            <a:pPr marL="457200" indent="-298450">
              <a:buFont typeface="Arial" panose="020B0604020202020204" pitchFamily="34" charset="0"/>
              <a:buChar char="•"/>
            </a:pPr>
            <a:endParaRPr lang="de-DE" dirty="0"/>
          </a:p>
          <a:p>
            <a:pPr marL="457200" indent="-298450">
              <a:buFont typeface="Arial" panose="020B0604020202020204" pitchFamily="34" charset="0"/>
              <a:buChar char="•"/>
            </a:pPr>
            <a:r>
              <a:rPr lang="de-DE" dirty="0" err="1"/>
              <a:t>Let‘s</a:t>
            </a:r>
            <a:r>
              <a:rPr lang="de-DE" dirty="0"/>
              <a:t> </a:t>
            </a:r>
            <a:r>
              <a:rPr lang="de-DE" dirty="0" err="1"/>
              <a:t>move</a:t>
            </a:r>
            <a:r>
              <a:rPr lang="de-DE" dirty="0"/>
              <a:t> </a:t>
            </a:r>
            <a:r>
              <a:rPr lang="de-DE" dirty="0" err="1"/>
              <a:t>onto</a:t>
            </a:r>
            <a:r>
              <a:rPr lang="de-DE" dirty="0"/>
              <a:t> </a:t>
            </a:r>
            <a:r>
              <a:rPr lang="de-DE" dirty="0" err="1"/>
              <a:t>the</a:t>
            </a:r>
            <a:r>
              <a:rPr lang="de-DE" dirty="0"/>
              <a:t> </a:t>
            </a:r>
            <a:r>
              <a:rPr lang="de-DE" dirty="0" err="1"/>
              <a:t>next</a:t>
            </a:r>
            <a:r>
              <a:rPr lang="de-DE" dirty="0"/>
              <a:t> </a:t>
            </a:r>
            <a:r>
              <a:rPr lang="de-DE" dirty="0" err="1"/>
              <a:t>field</a:t>
            </a:r>
            <a:r>
              <a:rPr lang="de-DE" dirty="0"/>
              <a:t> </a:t>
            </a:r>
            <a:r>
              <a:rPr lang="de-DE" dirty="0" err="1"/>
              <a:t>of</a:t>
            </a:r>
            <a:r>
              <a:rPr lang="de-DE" dirty="0"/>
              <a:t> </a:t>
            </a:r>
            <a:r>
              <a:rPr lang="de-DE" dirty="0" err="1"/>
              <a:t>the</a:t>
            </a:r>
            <a:r>
              <a:rPr lang="de-DE" dirty="0"/>
              <a:t> </a:t>
            </a:r>
            <a:r>
              <a:rPr lang="de-DE" dirty="0" err="1"/>
              <a:t>research</a:t>
            </a:r>
            <a:r>
              <a:rPr lang="de-DE" dirty="0"/>
              <a:t> </a:t>
            </a:r>
            <a:r>
              <a:rPr lang="de-DE" dirty="0" err="1"/>
              <a:t>canvas</a:t>
            </a:r>
            <a:r>
              <a:rPr lang="de-DE" dirty="0"/>
              <a:t>.</a:t>
            </a:r>
            <a:endParaRPr lang="en-US" dirty="0"/>
          </a:p>
          <a:p>
            <a:endParaRPr lang="en-US" sz="1000" dirty="0">
              <a:cs typeface="Calibri"/>
            </a:endParaRPr>
          </a:p>
        </p:txBody>
      </p:sp>
    </p:spTree>
    <p:extLst>
      <p:ext uri="{BB962C8B-B14F-4D97-AF65-F5344CB8AC3E}">
        <p14:creationId xmlns:p14="http://schemas.microsoft.com/office/powerpoint/2010/main" val="29312227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en-US" dirty="0" err="1">
                <a:solidFill>
                  <a:srgbClr val="202020"/>
                </a:solidFill>
                <a:latin typeface="Noticia Text" panose="02000503060000020004" pitchFamily="2" charset="77"/>
              </a:rPr>
              <a:t>Nadines</a:t>
            </a:r>
            <a:r>
              <a:rPr lang="en-US" dirty="0">
                <a:solidFill>
                  <a:srgbClr val="202020"/>
                </a:solidFill>
                <a:latin typeface="Noticia Text" panose="02000503060000020004" pitchFamily="2" charset="77"/>
              </a:rPr>
              <a:t> Example: T</a:t>
            </a:r>
            <a:r>
              <a:rPr lang="en-US" b="0" i="0" dirty="0">
                <a:solidFill>
                  <a:srgbClr val="202020"/>
                </a:solidFill>
                <a:effectLst/>
                <a:latin typeface="Noticia Text" panose="02000503060000020004" pitchFamily="2" charset="77"/>
              </a:rPr>
              <a:t>he proteins begin to accumulate in brain regions that are known to contain </a:t>
            </a:r>
            <a:r>
              <a:rPr lang="en-US" dirty="0">
                <a:solidFill>
                  <a:srgbClr val="202020"/>
                </a:solidFill>
                <a:latin typeface="Noticia Text" panose="02000503060000020004" pitchFamily="2" charset="77"/>
              </a:rPr>
              <a:t>our “</a:t>
            </a:r>
            <a:r>
              <a:rPr lang="en-US" b="0" i="0" dirty="0">
                <a:solidFill>
                  <a:srgbClr val="202020"/>
                </a:solidFill>
                <a:effectLst/>
                <a:latin typeface="Noticia Text" panose="02000503060000020004" pitchFamily="2" charset="77"/>
              </a:rPr>
              <a:t>internal GPS system” -&gt; Therefore the researchers identified links between spatial orientation and movement and the state of the brain cells. </a:t>
            </a:r>
            <a:endParaRPr lang="en-US" b="1" i="0" dirty="0">
              <a:solidFill>
                <a:srgbClr val="E30613"/>
              </a:solidFill>
              <a:effectLst/>
              <a:latin typeface="Noticia Text" panose="02000503060000020004" pitchFamily="2" charset="77"/>
            </a:endParaRPr>
          </a:p>
          <a:p>
            <a:pPr marL="0" lvl="0" indent="0" algn="l" rtl="0">
              <a:spcBef>
                <a:spcPts val="0"/>
              </a:spcBef>
              <a:spcAft>
                <a:spcPts val="0"/>
              </a:spcAft>
              <a:buNone/>
            </a:pPr>
            <a:endParaRPr lang="en-US" dirty="0"/>
          </a:p>
          <a:p>
            <a:endParaRPr lang="de-DE" dirty="0"/>
          </a:p>
        </p:txBody>
      </p:sp>
    </p:spTree>
    <p:extLst>
      <p:ext uri="{BB962C8B-B14F-4D97-AF65-F5344CB8AC3E}">
        <p14:creationId xmlns:p14="http://schemas.microsoft.com/office/powerpoint/2010/main" val="21953163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en-US" sz="1000" b="0" dirty="0"/>
              <a:t>On the top right left you find the </a:t>
            </a:r>
            <a:r>
              <a:rPr lang="en-US" sz="1000" b="1" dirty="0"/>
              <a:t>field “research question &amp; research design”</a:t>
            </a:r>
          </a:p>
          <a:p>
            <a:pPr marL="171450" lvl="0" indent="-171450" algn="l" rtl="0">
              <a:spcBef>
                <a:spcPts val="0"/>
              </a:spcBef>
              <a:spcAft>
                <a:spcPts val="0"/>
              </a:spcAft>
              <a:buFont typeface="Arial" panose="020B0604020202020204" pitchFamily="34" charset="0"/>
              <a:buChar char="•"/>
            </a:pPr>
            <a:r>
              <a:rPr lang="en-US" sz="1000" b="0" dirty="0"/>
              <a:t>Here you can write down: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200" b="0" dirty="0"/>
              <a:t>How exactly do you do your research? </a:t>
            </a:r>
          </a:p>
          <a:p>
            <a:pPr marL="457200" indent="-298450">
              <a:lnSpc>
                <a:spcPct val="100000"/>
              </a:lnSpc>
              <a:buFont typeface="Arial" panose="020B0604020202020204" pitchFamily="34" charset="0"/>
              <a:buChar char="•"/>
            </a:pPr>
            <a:r>
              <a:rPr lang="en-GB" sz="1800" dirty="0"/>
              <a:t>What specific aspects of the problem/challenge are you researching?</a:t>
            </a:r>
          </a:p>
          <a:p>
            <a:pPr marL="457200" indent="-298450">
              <a:lnSpc>
                <a:spcPct val="100000"/>
              </a:lnSpc>
              <a:buFont typeface="Arial" panose="020B0604020202020204" pitchFamily="34" charset="0"/>
              <a:buChar char="•"/>
            </a:pPr>
            <a:r>
              <a:rPr lang="en-GB" sz="1800" dirty="0"/>
              <a:t>Note some details about your research setting!</a:t>
            </a:r>
          </a:p>
          <a:p>
            <a:pPr marL="457200" indent="-298450">
              <a:lnSpc>
                <a:spcPct val="100000"/>
              </a:lnSpc>
              <a:buFont typeface="Arial" panose="020B0604020202020204" pitchFamily="34" charset="0"/>
              <a:buChar char="•"/>
            </a:pPr>
            <a:endParaRPr lang="en-GB" sz="1800" b="0" dirty="0"/>
          </a:p>
          <a:p>
            <a:pPr marL="457200" indent="-298450">
              <a:lnSpc>
                <a:spcPct val="100000"/>
              </a:lnSpc>
              <a:buFont typeface="Arial" panose="020B0604020202020204" pitchFamily="34" charset="0"/>
              <a:buChar char="•"/>
            </a:pPr>
            <a:r>
              <a:rPr lang="en-US" sz="1200" b="0" dirty="0"/>
              <a:t>Of course: </a:t>
            </a:r>
            <a:r>
              <a:rPr lang="en-US" sz="1200" b="1" dirty="0"/>
              <a:t>a brief summary </a:t>
            </a:r>
            <a:r>
              <a:rPr lang="en-US" sz="1200" b="0" dirty="0"/>
              <a:t>of the research design is sufficient.</a:t>
            </a:r>
            <a:r>
              <a:rPr lang="en-US" sz="1200" dirty="0"/>
              <a:t> </a:t>
            </a:r>
          </a:p>
          <a:p>
            <a:pPr marL="457200" indent="-298450">
              <a:lnSpc>
                <a:spcPct val="100000"/>
              </a:lnSpc>
              <a:buFont typeface="Arial" panose="020B0604020202020204" pitchFamily="34" charset="0"/>
              <a:buChar char="•"/>
            </a:pPr>
            <a:endParaRPr lang="en-US" sz="1000" dirty="0">
              <a:cs typeface="Calibri"/>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b="1" dirty="0">
                <a:cs typeface="Calibri"/>
              </a:rPr>
              <a:t>Back to Nadine</a:t>
            </a:r>
            <a:r>
              <a:rPr lang="en-US" sz="1000" dirty="0">
                <a:cs typeface="Calibri"/>
              </a:rPr>
              <a:t>: </a:t>
            </a:r>
            <a:endParaRPr lang="en-US" sz="1000" b="1" dirty="0">
              <a:cs typeface="Calibri"/>
            </a:endParaRPr>
          </a:p>
          <a:p>
            <a:pPr marL="457200" indent="-298450">
              <a:buFont typeface="Arial" panose="020B0604020202020204" pitchFamily="34" charset="0"/>
              <a:buChar char="•"/>
            </a:pPr>
            <a:r>
              <a:rPr lang="de-DE" sz="1000" dirty="0" err="1"/>
              <a:t>She</a:t>
            </a:r>
            <a:r>
              <a:rPr lang="de-DE" sz="1000" dirty="0"/>
              <a:t> </a:t>
            </a:r>
            <a:r>
              <a:rPr lang="de-DE" sz="1000" dirty="0" err="1"/>
              <a:t>researched</a:t>
            </a:r>
            <a:r>
              <a:rPr lang="de-DE" sz="1000" dirty="0"/>
              <a:t> </a:t>
            </a:r>
            <a:r>
              <a:rPr lang="de-DE" sz="1000" dirty="0" err="1"/>
              <a:t>around</a:t>
            </a:r>
            <a:r>
              <a:rPr lang="de-DE" sz="1000" dirty="0"/>
              <a:t> </a:t>
            </a:r>
            <a:r>
              <a:rPr lang="de-DE" sz="1000" dirty="0" err="1"/>
              <a:t>the</a:t>
            </a:r>
            <a:r>
              <a:rPr lang="de-DE" sz="1000" dirty="0"/>
              <a:t> </a:t>
            </a:r>
            <a:r>
              <a:rPr lang="de-DE" sz="1000" dirty="0" err="1"/>
              <a:t>question</a:t>
            </a:r>
            <a:r>
              <a:rPr lang="de-DE" sz="1000" dirty="0"/>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de-DE" sz="1000" dirty="0">
                <a:solidFill>
                  <a:schemeClr val="dk1"/>
                </a:solidFill>
                <a:latin typeface="Aptos" panose="020B0004020202020204" pitchFamily="34" charset="0"/>
                <a:ea typeface="Noticia Text"/>
                <a:cs typeface="Noticia Text"/>
                <a:sym typeface="Noticia Text"/>
              </a:rPr>
              <a:t>Can </a:t>
            </a:r>
            <a:r>
              <a:rPr lang="de-DE" sz="1000" dirty="0" err="1">
                <a:solidFill>
                  <a:schemeClr val="dk1"/>
                </a:solidFill>
                <a:latin typeface="Aptos" panose="020B0004020202020204" pitchFamily="34" charset="0"/>
                <a:ea typeface="Noticia Text"/>
                <a:cs typeface="Noticia Text"/>
                <a:sym typeface="Noticia Text"/>
              </a:rPr>
              <a:t>our</a:t>
            </a:r>
            <a:r>
              <a:rPr lang="de-DE" sz="1000" dirty="0">
                <a:solidFill>
                  <a:schemeClr val="dk1"/>
                </a:solidFill>
                <a:latin typeface="Aptos" panose="020B0004020202020204" pitchFamily="34" charset="0"/>
                <a:ea typeface="Noticia Text"/>
                <a:cs typeface="Noticia Text"/>
                <a:sym typeface="Noticia Text"/>
              </a:rPr>
              <a:t> </a:t>
            </a:r>
            <a:r>
              <a:rPr lang="de-DE" sz="1000" dirty="0" err="1">
                <a:solidFill>
                  <a:schemeClr val="dk1"/>
                </a:solidFill>
                <a:latin typeface="Aptos" panose="020B0004020202020204" pitchFamily="34" charset="0"/>
                <a:ea typeface="Noticia Text"/>
                <a:cs typeface="Noticia Text"/>
                <a:sym typeface="Noticia Text"/>
              </a:rPr>
              <a:t>movement</a:t>
            </a:r>
            <a:r>
              <a:rPr lang="de-DE" sz="1000" dirty="0">
                <a:solidFill>
                  <a:schemeClr val="dk1"/>
                </a:solidFill>
                <a:latin typeface="Aptos" panose="020B0004020202020204" pitchFamily="34" charset="0"/>
                <a:ea typeface="Noticia Text"/>
                <a:cs typeface="Noticia Text"/>
                <a:sym typeface="Noticia Text"/>
              </a:rPr>
              <a:t> </a:t>
            </a:r>
            <a:r>
              <a:rPr lang="de-DE" sz="1000" dirty="0" err="1">
                <a:solidFill>
                  <a:schemeClr val="dk1"/>
                </a:solidFill>
                <a:latin typeface="Aptos" panose="020B0004020202020204" pitchFamily="34" charset="0"/>
                <a:ea typeface="Noticia Text"/>
                <a:cs typeface="Noticia Text"/>
                <a:sym typeface="Noticia Text"/>
              </a:rPr>
              <a:t>patterns</a:t>
            </a:r>
            <a:r>
              <a:rPr lang="de-DE" sz="1000" dirty="0">
                <a:solidFill>
                  <a:schemeClr val="dk1"/>
                </a:solidFill>
                <a:latin typeface="Aptos" panose="020B0004020202020204" pitchFamily="34" charset="0"/>
                <a:ea typeface="Noticia Text"/>
                <a:cs typeface="Noticia Text"/>
                <a:sym typeface="Noticia Text"/>
              </a:rPr>
              <a:t> </a:t>
            </a:r>
            <a:r>
              <a:rPr lang="de-DE" sz="1000" dirty="0" err="1">
                <a:solidFill>
                  <a:schemeClr val="dk1"/>
                </a:solidFill>
                <a:latin typeface="Aptos" panose="020B0004020202020204" pitchFamily="34" charset="0"/>
                <a:ea typeface="Noticia Text"/>
                <a:cs typeface="Noticia Text"/>
                <a:sym typeface="Noticia Text"/>
              </a:rPr>
              <a:t>during</a:t>
            </a:r>
            <a:r>
              <a:rPr lang="de-DE" sz="1000" dirty="0">
                <a:solidFill>
                  <a:schemeClr val="dk1"/>
                </a:solidFill>
                <a:latin typeface="Aptos" panose="020B0004020202020204" pitchFamily="34" charset="0"/>
                <a:ea typeface="Noticia Text"/>
                <a:cs typeface="Noticia Text"/>
                <a:sym typeface="Noticia Text"/>
              </a:rPr>
              <a:t> </a:t>
            </a:r>
            <a:r>
              <a:rPr lang="de-DE" sz="1000" dirty="0" err="1">
                <a:solidFill>
                  <a:schemeClr val="dk1"/>
                </a:solidFill>
                <a:latin typeface="Aptos" panose="020B0004020202020204" pitchFamily="34" charset="0"/>
                <a:ea typeface="Noticia Text"/>
                <a:cs typeface="Noticia Text"/>
                <a:sym typeface="Noticia Text"/>
              </a:rPr>
              <a:t>wayfinding</a:t>
            </a:r>
            <a:r>
              <a:rPr lang="de-DE" sz="1000" dirty="0">
                <a:solidFill>
                  <a:schemeClr val="dk1"/>
                </a:solidFill>
                <a:latin typeface="Aptos" panose="020B0004020202020204" pitchFamily="34" charset="0"/>
                <a:ea typeface="Noticia Text"/>
                <a:cs typeface="Noticia Text"/>
                <a:sym typeface="Noticia Text"/>
              </a:rPr>
              <a:t> in </a:t>
            </a:r>
            <a:r>
              <a:rPr lang="de-DE" sz="1000" dirty="0" err="1">
                <a:solidFill>
                  <a:schemeClr val="dk1"/>
                </a:solidFill>
                <a:latin typeface="Aptos" panose="020B0004020202020204" pitchFamily="34" charset="0"/>
                <a:ea typeface="Noticia Text"/>
                <a:cs typeface="Noticia Text"/>
                <a:sym typeface="Noticia Text"/>
              </a:rPr>
              <a:t>our</a:t>
            </a:r>
            <a:r>
              <a:rPr lang="de-DE" sz="1000" dirty="0">
                <a:solidFill>
                  <a:schemeClr val="dk1"/>
                </a:solidFill>
                <a:latin typeface="Aptos" panose="020B0004020202020204" pitchFamily="34" charset="0"/>
                <a:ea typeface="Noticia Text"/>
                <a:cs typeface="Noticia Text"/>
                <a:sym typeface="Noticia Text"/>
              </a:rPr>
              <a:t> </a:t>
            </a:r>
            <a:r>
              <a:rPr lang="de-DE" sz="1000" dirty="0" err="1">
                <a:solidFill>
                  <a:schemeClr val="dk1"/>
                </a:solidFill>
                <a:latin typeface="Aptos" panose="020B0004020202020204" pitchFamily="34" charset="0"/>
                <a:ea typeface="Noticia Text"/>
                <a:cs typeface="Noticia Text"/>
                <a:sym typeface="Noticia Text"/>
              </a:rPr>
              <a:t>surroundings</a:t>
            </a:r>
            <a:r>
              <a:rPr lang="de-DE" sz="1000" dirty="0">
                <a:solidFill>
                  <a:schemeClr val="dk1"/>
                </a:solidFill>
                <a:latin typeface="Aptos" panose="020B0004020202020204" pitchFamily="34" charset="0"/>
                <a:ea typeface="Noticia Text"/>
                <a:cs typeface="Noticia Text"/>
                <a:sym typeface="Noticia Text"/>
              </a:rPr>
              <a:t> </a:t>
            </a:r>
            <a:r>
              <a:rPr lang="de-DE" sz="1000" dirty="0" err="1">
                <a:solidFill>
                  <a:schemeClr val="dk1"/>
                </a:solidFill>
                <a:latin typeface="Aptos" panose="020B0004020202020204" pitchFamily="34" charset="0"/>
                <a:ea typeface="Noticia Text"/>
                <a:cs typeface="Noticia Text"/>
                <a:sym typeface="Noticia Text"/>
              </a:rPr>
              <a:t>be</a:t>
            </a:r>
            <a:r>
              <a:rPr lang="de-DE" sz="1000" dirty="0">
                <a:solidFill>
                  <a:schemeClr val="dk1"/>
                </a:solidFill>
                <a:latin typeface="Aptos" panose="020B0004020202020204" pitchFamily="34" charset="0"/>
                <a:ea typeface="Noticia Text"/>
                <a:cs typeface="Noticia Text"/>
                <a:sym typeface="Noticia Text"/>
              </a:rPr>
              <a:t> </a:t>
            </a:r>
            <a:r>
              <a:rPr lang="de-DE" sz="1000" dirty="0" err="1">
                <a:solidFill>
                  <a:schemeClr val="dk1"/>
                </a:solidFill>
                <a:latin typeface="Aptos" panose="020B0004020202020204" pitchFamily="34" charset="0"/>
                <a:ea typeface="Noticia Text"/>
                <a:cs typeface="Noticia Text"/>
                <a:sym typeface="Noticia Text"/>
              </a:rPr>
              <a:t>used</a:t>
            </a:r>
            <a:r>
              <a:rPr lang="de-DE" sz="1000" dirty="0">
                <a:solidFill>
                  <a:schemeClr val="dk1"/>
                </a:solidFill>
                <a:latin typeface="Aptos" panose="020B0004020202020204" pitchFamily="34" charset="0"/>
                <a:ea typeface="Noticia Text"/>
                <a:cs typeface="Noticia Text"/>
                <a:sym typeface="Noticia Text"/>
              </a:rPr>
              <a:t> </a:t>
            </a:r>
            <a:r>
              <a:rPr lang="de-DE" sz="1000" dirty="0" err="1">
                <a:solidFill>
                  <a:schemeClr val="dk1"/>
                </a:solidFill>
                <a:latin typeface="Aptos" panose="020B0004020202020204" pitchFamily="34" charset="0"/>
                <a:ea typeface="Noticia Text"/>
                <a:cs typeface="Noticia Text"/>
                <a:sym typeface="Noticia Text"/>
              </a:rPr>
              <a:t>to</a:t>
            </a:r>
            <a:r>
              <a:rPr lang="de-DE" sz="1000" dirty="0">
                <a:solidFill>
                  <a:schemeClr val="dk1"/>
                </a:solidFill>
                <a:latin typeface="Aptos" panose="020B0004020202020204" pitchFamily="34" charset="0"/>
                <a:ea typeface="Noticia Text"/>
                <a:cs typeface="Noticia Text"/>
                <a:sym typeface="Noticia Text"/>
              </a:rPr>
              <a:t> </a:t>
            </a:r>
            <a:r>
              <a:rPr lang="de-DE" sz="1000" dirty="0" err="1">
                <a:solidFill>
                  <a:schemeClr val="dk1"/>
                </a:solidFill>
                <a:latin typeface="Aptos" panose="020B0004020202020204" pitchFamily="34" charset="0"/>
                <a:ea typeface="Noticia Text"/>
                <a:cs typeface="Noticia Text"/>
                <a:sym typeface="Noticia Text"/>
              </a:rPr>
              <a:t>detect</a:t>
            </a:r>
            <a:r>
              <a:rPr lang="de-DE" sz="1000" dirty="0">
                <a:solidFill>
                  <a:schemeClr val="dk1"/>
                </a:solidFill>
                <a:latin typeface="Aptos" panose="020B0004020202020204" pitchFamily="34" charset="0"/>
                <a:ea typeface="Noticia Text"/>
                <a:cs typeface="Noticia Text"/>
                <a:sym typeface="Noticia Text"/>
              </a:rPr>
              <a:t> </a:t>
            </a:r>
            <a:r>
              <a:rPr lang="de-DE" sz="1000" dirty="0" err="1">
                <a:solidFill>
                  <a:schemeClr val="dk1"/>
                </a:solidFill>
                <a:latin typeface="Aptos" panose="020B0004020202020204" pitchFamily="34" charset="0"/>
                <a:ea typeface="Noticia Text"/>
                <a:cs typeface="Noticia Text"/>
                <a:sym typeface="Noticia Text"/>
              </a:rPr>
              <a:t>early</a:t>
            </a:r>
            <a:r>
              <a:rPr lang="de-DE" sz="1000" dirty="0">
                <a:solidFill>
                  <a:schemeClr val="dk1"/>
                </a:solidFill>
                <a:latin typeface="Aptos" panose="020B0004020202020204" pitchFamily="34" charset="0"/>
                <a:ea typeface="Noticia Text"/>
                <a:cs typeface="Noticia Text"/>
                <a:sym typeface="Noticia Text"/>
              </a:rPr>
              <a:t> </a:t>
            </a:r>
            <a:r>
              <a:rPr lang="de-DE" sz="1000" dirty="0" err="1">
                <a:solidFill>
                  <a:schemeClr val="dk1"/>
                </a:solidFill>
                <a:latin typeface="Aptos" panose="020B0004020202020204" pitchFamily="34" charset="0"/>
                <a:ea typeface="Noticia Text"/>
                <a:cs typeface="Noticia Text"/>
                <a:sym typeface="Noticia Text"/>
              </a:rPr>
              <a:t>changes</a:t>
            </a:r>
            <a:r>
              <a:rPr lang="de-DE" sz="1000" dirty="0">
                <a:solidFill>
                  <a:schemeClr val="dk1"/>
                </a:solidFill>
                <a:latin typeface="Aptos" panose="020B0004020202020204" pitchFamily="34" charset="0"/>
                <a:ea typeface="Noticia Text"/>
                <a:cs typeface="Noticia Text"/>
                <a:sym typeface="Noticia Text"/>
              </a:rPr>
              <a:t>/</a:t>
            </a:r>
            <a:r>
              <a:rPr lang="de-DE" sz="1000" dirty="0" err="1">
                <a:solidFill>
                  <a:schemeClr val="dk1"/>
                </a:solidFill>
                <a:latin typeface="Aptos" panose="020B0004020202020204" pitchFamily="34" charset="0"/>
                <a:ea typeface="Noticia Text"/>
                <a:cs typeface="Noticia Text"/>
                <a:sym typeface="Noticia Text"/>
              </a:rPr>
              <a:t>degeneration</a:t>
            </a:r>
            <a:r>
              <a:rPr lang="de-DE" sz="1000" dirty="0">
                <a:solidFill>
                  <a:schemeClr val="dk1"/>
                </a:solidFill>
                <a:latin typeface="Aptos" panose="020B0004020202020204" pitchFamily="34" charset="0"/>
                <a:ea typeface="Noticia Text"/>
                <a:cs typeface="Noticia Text"/>
                <a:sym typeface="Noticia Text"/>
              </a:rPr>
              <a:t> in </a:t>
            </a:r>
            <a:r>
              <a:rPr lang="de-DE" sz="1000" dirty="0" err="1">
                <a:solidFill>
                  <a:schemeClr val="dk1"/>
                </a:solidFill>
                <a:latin typeface="Aptos" panose="020B0004020202020204" pitchFamily="34" charset="0"/>
                <a:ea typeface="Noticia Text"/>
                <a:cs typeface="Noticia Text"/>
                <a:sym typeface="Noticia Text"/>
              </a:rPr>
              <a:t>the</a:t>
            </a:r>
            <a:r>
              <a:rPr lang="de-DE" sz="1000" dirty="0">
                <a:solidFill>
                  <a:schemeClr val="dk1"/>
                </a:solidFill>
                <a:latin typeface="Aptos" panose="020B0004020202020204" pitchFamily="34" charset="0"/>
                <a:ea typeface="Noticia Text"/>
                <a:cs typeface="Noticia Text"/>
                <a:sym typeface="Noticia Text"/>
              </a:rPr>
              <a:t> </a:t>
            </a:r>
            <a:r>
              <a:rPr lang="de-DE" sz="1000" dirty="0" err="1">
                <a:solidFill>
                  <a:schemeClr val="dk1"/>
                </a:solidFill>
                <a:latin typeface="Aptos" panose="020B0004020202020204" pitchFamily="34" charset="0"/>
                <a:ea typeface="Noticia Text"/>
                <a:cs typeface="Noticia Text"/>
                <a:sym typeface="Noticia Text"/>
              </a:rPr>
              <a:t>brain</a:t>
            </a:r>
            <a:r>
              <a:rPr lang="de-DE" sz="1000" dirty="0">
                <a:solidFill>
                  <a:schemeClr val="dk1"/>
                </a:solidFill>
                <a:latin typeface="Aptos" panose="020B0004020202020204" pitchFamily="34" charset="0"/>
                <a:ea typeface="Noticia Text"/>
                <a:cs typeface="Noticia Text"/>
                <a:sym typeface="Noticia Text"/>
              </a:rPr>
              <a:t>?</a:t>
            </a:r>
            <a:endParaRPr lang="de-DE" sz="1100" b="1" dirty="0">
              <a:latin typeface="Aptos" panose="020B0004020202020204" pitchFamily="34" charset="0"/>
            </a:endParaRPr>
          </a:p>
        </p:txBody>
      </p:sp>
    </p:spTree>
    <p:extLst>
      <p:ext uri="{BB962C8B-B14F-4D97-AF65-F5344CB8AC3E}">
        <p14:creationId xmlns:p14="http://schemas.microsoft.com/office/powerpoint/2010/main" val="37065791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a:extLst>
            <a:ext uri="{FF2B5EF4-FFF2-40B4-BE49-F238E27FC236}">
              <a16:creationId xmlns:a16="http://schemas.microsoft.com/office/drawing/2014/main" id="{040A917C-FEC9-5CFE-BBFC-9F4B5CEF914A}"/>
            </a:ext>
          </a:extLst>
        </p:cNvPr>
        <p:cNvGrpSpPr/>
        <p:nvPr/>
      </p:nvGrpSpPr>
      <p:grpSpPr>
        <a:xfrm>
          <a:off x="0" y="0"/>
          <a:ext cx="0" cy="0"/>
          <a:chOff x="0" y="0"/>
          <a:chExt cx="0" cy="0"/>
        </a:xfrm>
      </p:grpSpPr>
      <p:sp>
        <p:nvSpPr>
          <p:cNvPr id="349" name="Google Shape;349;p18:notes">
            <a:extLst>
              <a:ext uri="{FF2B5EF4-FFF2-40B4-BE49-F238E27FC236}">
                <a16:creationId xmlns:a16="http://schemas.microsoft.com/office/drawing/2014/main" id="{4E2B915B-ED30-801C-2009-8923F8FE1C9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18:notes">
            <a:extLst>
              <a:ext uri="{FF2B5EF4-FFF2-40B4-BE49-F238E27FC236}">
                <a16:creationId xmlns:a16="http://schemas.microsoft.com/office/drawing/2014/main" id="{6FA06A08-91F2-6027-6694-66CE51C062F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DE" sz="2000" dirty="0" err="1"/>
              <a:t>uncover</a:t>
            </a:r>
            <a:r>
              <a:rPr lang="de-DE" sz="2000" dirty="0"/>
              <a:t> </a:t>
            </a:r>
            <a:r>
              <a:rPr lang="de-DE" sz="2000" dirty="0" err="1"/>
              <a:t>movement</a:t>
            </a:r>
            <a:r>
              <a:rPr lang="de-DE" sz="2000" dirty="0"/>
              <a:t> </a:t>
            </a:r>
            <a:r>
              <a:rPr lang="de-DE" sz="2000" dirty="0" err="1"/>
              <a:t>patterns</a:t>
            </a:r>
            <a:r>
              <a:rPr lang="de-DE" sz="2000" dirty="0"/>
              <a:t> </a:t>
            </a:r>
            <a:r>
              <a:rPr lang="de-DE" sz="2000" dirty="0" err="1"/>
              <a:t>that</a:t>
            </a:r>
            <a:r>
              <a:rPr lang="de-DE" sz="2000" dirty="0"/>
              <a:t> </a:t>
            </a:r>
            <a:r>
              <a:rPr lang="de-DE" sz="2000" dirty="0" err="1"/>
              <a:t>are</a:t>
            </a:r>
            <a:r>
              <a:rPr lang="de-DE" sz="2000" dirty="0"/>
              <a:t> </a:t>
            </a:r>
            <a:r>
              <a:rPr lang="de-DE" sz="2000" dirty="0" err="1"/>
              <a:t>indicative</a:t>
            </a:r>
            <a:r>
              <a:rPr lang="de-DE" sz="2000" dirty="0"/>
              <a:t> </a:t>
            </a:r>
            <a:r>
              <a:rPr lang="de-DE" sz="2000" dirty="0" err="1"/>
              <a:t>of</a:t>
            </a:r>
            <a:r>
              <a:rPr lang="de-DE" sz="2000" dirty="0"/>
              <a:t> </a:t>
            </a:r>
            <a:r>
              <a:rPr lang="de-DE" sz="2000" dirty="0" err="1"/>
              <a:t>certain</a:t>
            </a:r>
            <a:r>
              <a:rPr lang="de-DE" sz="2000" dirty="0"/>
              <a:t> </a:t>
            </a:r>
            <a:r>
              <a:rPr lang="de-DE" sz="2000" dirty="0" err="1"/>
              <a:t>neurological</a:t>
            </a:r>
            <a:r>
              <a:rPr lang="de-DE" sz="2000" dirty="0"/>
              <a:t> </a:t>
            </a:r>
            <a:r>
              <a:rPr lang="de-DE" sz="2000" dirty="0" err="1"/>
              <a:t>changes</a:t>
            </a:r>
            <a:endParaRPr lang="de-DE" sz="2000" dirty="0"/>
          </a:p>
          <a:p>
            <a:pPr marL="0" lvl="0" indent="0" algn="l" rtl="0">
              <a:spcBef>
                <a:spcPts val="0"/>
              </a:spcBef>
              <a:spcAft>
                <a:spcPts val="0"/>
              </a:spcAft>
              <a:buNone/>
            </a:pPr>
            <a:endParaRPr lang="de-DE" sz="2000" dirty="0"/>
          </a:p>
          <a:p>
            <a:pPr marL="0" lvl="0" indent="0" algn="l" rtl="0">
              <a:spcBef>
                <a:spcPts val="0"/>
              </a:spcBef>
              <a:spcAft>
                <a:spcPts val="0"/>
              </a:spcAft>
              <a:buNone/>
            </a:pPr>
            <a:r>
              <a:rPr lang="de-DE" sz="2000" dirty="0"/>
              <a:t>In </a:t>
            </a:r>
            <a:r>
              <a:rPr lang="de-DE" sz="2000" dirty="0" err="1"/>
              <a:t>the</a:t>
            </a:r>
            <a:r>
              <a:rPr lang="de-DE" sz="2000" dirty="0"/>
              <a:t> </a:t>
            </a:r>
            <a:r>
              <a:rPr lang="de-DE" sz="2000" dirty="0" err="1"/>
              <a:t>study</a:t>
            </a:r>
            <a:r>
              <a:rPr lang="de-DE" sz="2000" dirty="0"/>
              <a:t>, </a:t>
            </a:r>
            <a:r>
              <a:rPr lang="de-DE" sz="2000" dirty="0" err="1"/>
              <a:t>test</a:t>
            </a:r>
            <a:r>
              <a:rPr lang="de-DE" sz="2000" dirty="0"/>
              <a:t> </a:t>
            </a:r>
            <a:r>
              <a:rPr lang="de-DE" sz="2000" dirty="0" err="1"/>
              <a:t>subjects</a:t>
            </a:r>
            <a:r>
              <a:rPr lang="de-DE" sz="2000" dirty="0"/>
              <a:t> </a:t>
            </a:r>
            <a:r>
              <a:rPr lang="de-DE" sz="2000" dirty="0" err="1"/>
              <a:t>got</a:t>
            </a:r>
            <a:r>
              <a:rPr lang="de-DE" sz="2000" dirty="0"/>
              <a:t> </a:t>
            </a:r>
            <a:r>
              <a:rPr lang="de-DE" sz="2000" dirty="0" err="1"/>
              <a:t>to</a:t>
            </a:r>
            <a:r>
              <a:rPr lang="de-DE" sz="2000" dirty="0"/>
              <a:t> </a:t>
            </a:r>
            <a:r>
              <a:rPr lang="de-DE" sz="2000" dirty="0" err="1"/>
              <a:t>know</a:t>
            </a:r>
            <a:r>
              <a:rPr lang="de-DE" sz="2000" dirty="0"/>
              <a:t> a virtual, </a:t>
            </a:r>
            <a:r>
              <a:rPr lang="de-DE" sz="2000" dirty="0" err="1"/>
              <a:t>unknown</a:t>
            </a:r>
            <a:r>
              <a:rPr lang="de-DE" sz="2000" dirty="0"/>
              <a:t> </a:t>
            </a:r>
            <a:r>
              <a:rPr lang="de-DE" sz="2000" dirty="0" err="1"/>
              <a:t>environment</a:t>
            </a:r>
            <a:r>
              <a:rPr lang="de-DE" sz="2000" dirty="0"/>
              <a:t>. The </a:t>
            </a:r>
            <a:r>
              <a:rPr lang="de-DE" sz="2000" dirty="0" err="1"/>
              <a:t>subjects</a:t>
            </a:r>
            <a:r>
              <a:rPr lang="de-DE" sz="2000" dirty="0"/>
              <a:t> </a:t>
            </a:r>
            <a:r>
              <a:rPr lang="de-DE" sz="2000" dirty="0" err="1"/>
              <a:t>were</a:t>
            </a:r>
            <a:r>
              <a:rPr lang="de-DE" sz="2000" dirty="0"/>
              <a:t> </a:t>
            </a:r>
            <a:r>
              <a:rPr lang="de-DE" sz="2000" dirty="0" err="1"/>
              <a:t>driven</a:t>
            </a:r>
            <a:r>
              <a:rPr lang="de-DE" sz="2000" dirty="0"/>
              <a:t> </a:t>
            </a:r>
            <a:r>
              <a:rPr lang="de-DE" sz="2000" dirty="0" err="1"/>
              <a:t>to</a:t>
            </a:r>
            <a:r>
              <a:rPr lang="de-DE" sz="2000" dirty="0"/>
              <a:t> an </a:t>
            </a:r>
            <a:r>
              <a:rPr lang="de-DE" sz="2000" dirty="0" err="1"/>
              <a:t>intersection</a:t>
            </a:r>
            <a:r>
              <a:rPr lang="de-DE" sz="2000" dirty="0"/>
              <a:t> and </a:t>
            </a:r>
            <a:r>
              <a:rPr lang="de-DE" sz="2000" dirty="0" err="1"/>
              <a:t>should</a:t>
            </a:r>
            <a:r>
              <a:rPr lang="de-DE" sz="2000" dirty="0"/>
              <a:t> </a:t>
            </a:r>
            <a:r>
              <a:rPr lang="de-DE" sz="2000" dirty="0" err="1"/>
              <a:t>move</a:t>
            </a:r>
            <a:r>
              <a:rPr lang="de-DE" sz="2000" dirty="0"/>
              <a:t> </a:t>
            </a:r>
            <a:r>
              <a:rPr lang="de-DE" sz="2000" dirty="0" err="1"/>
              <a:t>the</a:t>
            </a:r>
            <a:r>
              <a:rPr lang="de-DE" sz="2000" dirty="0"/>
              <a:t> </a:t>
            </a:r>
            <a:r>
              <a:rPr lang="de-DE" sz="2000" dirty="0" err="1"/>
              <a:t>crosshairs</a:t>
            </a:r>
            <a:r>
              <a:rPr lang="de-DE" sz="2000" dirty="0"/>
              <a:t> in </a:t>
            </a:r>
            <a:r>
              <a:rPr lang="de-DE" sz="2000" dirty="0" err="1"/>
              <a:t>the</a:t>
            </a:r>
            <a:r>
              <a:rPr lang="de-DE" sz="2000" dirty="0"/>
              <a:t> </a:t>
            </a:r>
            <a:r>
              <a:rPr lang="de-DE" sz="2000" dirty="0" err="1"/>
              <a:t>direction</a:t>
            </a:r>
            <a:r>
              <a:rPr lang="de-DE" sz="2000" dirty="0"/>
              <a:t> </a:t>
            </a:r>
            <a:r>
              <a:rPr lang="de-DE" sz="2000" dirty="0" err="1"/>
              <a:t>where</a:t>
            </a:r>
            <a:r>
              <a:rPr lang="de-DE" sz="2000" dirty="0"/>
              <a:t> </a:t>
            </a:r>
            <a:r>
              <a:rPr lang="de-DE" sz="2000" dirty="0" err="1"/>
              <a:t>the</a:t>
            </a:r>
            <a:r>
              <a:rPr lang="de-DE" sz="2000" dirty="0"/>
              <a:t> </a:t>
            </a:r>
            <a:r>
              <a:rPr lang="de-DE" sz="2000" dirty="0" err="1"/>
              <a:t>church</a:t>
            </a:r>
            <a:r>
              <a:rPr lang="de-DE" sz="2000" dirty="0"/>
              <a:t> </a:t>
            </a:r>
            <a:r>
              <a:rPr lang="de-DE" sz="2000" dirty="0" err="1"/>
              <a:t>is</a:t>
            </a:r>
            <a:r>
              <a:rPr lang="de-DE" sz="2000" dirty="0"/>
              <a:t>. </a:t>
            </a:r>
            <a:r>
              <a:rPr lang="de-DE" sz="2000" dirty="0" err="1"/>
              <a:t>From</a:t>
            </a:r>
            <a:r>
              <a:rPr lang="de-DE" sz="2000" dirty="0"/>
              <a:t> </a:t>
            </a:r>
            <a:r>
              <a:rPr lang="de-DE" sz="2000" dirty="0" err="1"/>
              <a:t>this</a:t>
            </a:r>
            <a:r>
              <a:rPr lang="de-DE" sz="2000" dirty="0"/>
              <a:t> Nadine </a:t>
            </a:r>
            <a:r>
              <a:rPr lang="de-DE" sz="2000" dirty="0" err="1"/>
              <a:t>calculated</a:t>
            </a:r>
            <a:r>
              <a:rPr lang="de-DE" sz="2000" dirty="0"/>
              <a:t> a </a:t>
            </a:r>
            <a:r>
              <a:rPr lang="de-DE" sz="2000" dirty="0" err="1"/>
              <a:t>learning</a:t>
            </a:r>
            <a:r>
              <a:rPr lang="de-DE" sz="2000" dirty="0"/>
              <a:t> </a:t>
            </a:r>
            <a:r>
              <a:rPr lang="de-DE" sz="2000" dirty="0" err="1"/>
              <a:t>curve</a:t>
            </a:r>
            <a:r>
              <a:rPr lang="de-DE" sz="2000" dirty="0"/>
              <a:t>. The high </a:t>
            </a:r>
            <a:r>
              <a:rPr lang="de-DE" sz="2000" dirty="0" err="1"/>
              <a:t>risk</a:t>
            </a:r>
            <a:r>
              <a:rPr lang="de-DE" sz="2000" dirty="0"/>
              <a:t> </a:t>
            </a:r>
            <a:r>
              <a:rPr lang="de-DE" sz="2000" dirty="0" err="1"/>
              <a:t>group</a:t>
            </a:r>
            <a:r>
              <a:rPr lang="de-DE" sz="2000" dirty="0"/>
              <a:t> </a:t>
            </a:r>
            <a:r>
              <a:rPr lang="de-DE" sz="2000" dirty="0" err="1"/>
              <a:t>needed</a:t>
            </a:r>
            <a:r>
              <a:rPr lang="de-DE" sz="2000" dirty="0"/>
              <a:t> </a:t>
            </a:r>
            <a:r>
              <a:rPr lang="de-DE" sz="2000" dirty="0" err="1"/>
              <a:t>more</a:t>
            </a:r>
            <a:r>
              <a:rPr lang="de-DE" sz="2000" dirty="0"/>
              <a:t> </a:t>
            </a:r>
            <a:r>
              <a:rPr lang="de-DE" sz="2000" dirty="0" err="1"/>
              <a:t>learning</a:t>
            </a:r>
            <a:r>
              <a:rPr lang="de-DE" sz="2000" dirty="0"/>
              <a:t> </a:t>
            </a:r>
            <a:r>
              <a:rPr lang="de-DE" sz="2000" dirty="0" err="1"/>
              <a:t>phases</a:t>
            </a:r>
            <a:r>
              <a:rPr lang="de-DE" sz="2000" dirty="0"/>
              <a:t> </a:t>
            </a:r>
            <a:r>
              <a:rPr lang="de-DE" sz="2000" dirty="0" err="1"/>
              <a:t>or</a:t>
            </a:r>
            <a:r>
              <a:rPr lang="de-DE" sz="2000" dirty="0"/>
              <a:t> </a:t>
            </a:r>
            <a:r>
              <a:rPr lang="de-DE" sz="2000" dirty="0" err="1"/>
              <a:t>they</a:t>
            </a:r>
            <a:r>
              <a:rPr lang="de-DE" sz="2000" dirty="0"/>
              <a:t> </a:t>
            </a:r>
            <a:r>
              <a:rPr lang="de-DE" sz="2000" dirty="0" err="1"/>
              <a:t>found</a:t>
            </a:r>
            <a:r>
              <a:rPr lang="de-DE" sz="2000" dirty="0"/>
              <a:t> </a:t>
            </a:r>
            <a:r>
              <a:rPr lang="de-DE" sz="2000" dirty="0" err="1"/>
              <a:t>it</a:t>
            </a:r>
            <a:r>
              <a:rPr lang="de-DE" sz="2000" dirty="0"/>
              <a:t> </a:t>
            </a:r>
            <a:r>
              <a:rPr lang="de-DE" sz="2000" dirty="0" err="1"/>
              <a:t>difficult</a:t>
            </a:r>
            <a:r>
              <a:rPr lang="de-DE" sz="2000" dirty="0"/>
              <a:t> </a:t>
            </a:r>
            <a:r>
              <a:rPr lang="de-DE" sz="2000" dirty="0" err="1"/>
              <a:t>to</a:t>
            </a:r>
            <a:r>
              <a:rPr lang="de-DE" sz="2000" dirty="0"/>
              <a:t> </a:t>
            </a:r>
            <a:r>
              <a:rPr lang="de-DE" sz="2000" dirty="0" err="1"/>
              <a:t>memorize</a:t>
            </a:r>
            <a:r>
              <a:rPr lang="de-DE" sz="2000" dirty="0"/>
              <a:t> </a:t>
            </a:r>
            <a:r>
              <a:rPr lang="de-DE" sz="2000" dirty="0" err="1"/>
              <a:t>the</a:t>
            </a:r>
            <a:r>
              <a:rPr lang="de-DE" sz="2000" dirty="0"/>
              <a:t> </a:t>
            </a:r>
            <a:r>
              <a:rPr lang="de-DE" sz="2000" dirty="0" err="1"/>
              <a:t>position</a:t>
            </a:r>
            <a:r>
              <a:rPr lang="de-DE" sz="2000" dirty="0"/>
              <a:t> </a:t>
            </a:r>
            <a:r>
              <a:rPr lang="de-DE" sz="2000" dirty="0" err="1"/>
              <a:t>of</a:t>
            </a:r>
            <a:r>
              <a:rPr lang="de-DE" sz="2000" dirty="0"/>
              <a:t> </a:t>
            </a:r>
            <a:r>
              <a:rPr lang="de-DE" sz="2000" dirty="0" err="1"/>
              <a:t>the</a:t>
            </a:r>
            <a:r>
              <a:rPr lang="de-DE" sz="2000" dirty="0"/>
              <a:t> </a:t>
            </a:r>
            <a:r>
              <a:rPr lang="de-DE" sz="2000" dirty="0" err="1"/>
              <a:t>buildings</a:t>
            </a:r>
            <a:r>
              <a:rPr lang="de-DE" sz="2000" dirty="0"/>
              <a:t>. In </a:t>
            </a:r>
            <a:r>
              <a:rPr lang="de-DE" sz="2000" dirty="0" err="1"/>
              <a:t>the</a:t>
            </a:r>
            <a:r>
              <a:rPr lang="de-DE" sz="2000" dirty="0"/>
              <a:t> </a:t>
            </a:r>
            <a:r>
              <a:rPr lang="de-DE" sz="2000" dirty="0" err="1"/>
              <a:t>young</a:t>
            </a:r>
            <a:r>
              <a:rPr lang="de-DE" sz="2000" dirty="0"/>
              <a:t> </a:t>
            </a:r>
            <a:r>
              <a:rPr lang="de-DE" sz="2000" dirty="0" err="1"/>
              <a:t>group</a:t>
            </a:r>
            <a:r>
              <a:rPr lang="de-DE" sz="2000" dirty="0"/>
              <a:t> </a:t>
            </a:r>
            <a:r>
              <a:rPr lang="de-DE" sz="2000" dirty="0" err="1"/>
              <a:t>only</a:t>
            </a:r>
            <a:r>
              <a:rPr lang="de-DE" sz="2000" dirty="0"/>
              <a:t> 2 </a:t>
            </a:r>
            <a:r>
              <a:rPr lang="de-DE" sz="2000" dirty="0" err="1"/>
              <a:t>to</a:t>
            </a:r>
            <a:r>
              <a:rPr lang="de-DE" sz="2000" dirty="0"/>
              <a:t> 3 </a:t>
            </a:r>
            <a:r>
              <a:rPr lang="de-DE" sz="2000" dirty="0" err="1"/>
              <a:t>learning</a:t>
            </a:r>
            <a:r>
              <a:rPr lang="de-DE" sz="2000" dirty="0"/>
              <a:t> </a:t>
            </a:r>
            <a:r>
              <a:rPr lang="de-DE" sz="2000" dirty="0" err="1"/>
              <a:t>phases</a:t>
            </a:r>
            <a:r>
              <a:rPr lang="de-DE" sz="2000" dirty="0"/>
              <a:t> </a:t>
            </a:r>
            <a:r>
              <a:rPr lang="de-DE" sz="2000" dirty="0" err="1"/>
              <a:t>were</a:t>
            </a:r>
            <a:r>
              <a:rPr lang="de-DE" sz="2000" dirty="0"/>
              <a:t> </a:t>
            </a:r>
            <a:r>
              <a:rPr lang="de-DE" sz="2000" dirty="0" err="1"/>
              <a:t>needed</a:t>
            </a:r>
            <a:r>
              <a:rPr lang="de-DE" sz="2000" dirty="0"/>
              <a:t>. At </a:t>
            </a:r>
            <a:r>
              <a:rPr lang="de-DE" sz="2000" dirty="0" err="1"/>
              <a:t>the</a:t>
            </a:r>
            <a:r>
              <a:rPr lang="de-DE" sz="2000" dirty="0"/>
              <a:t> same time, </a:t>
            </a:r>
            <a:r>
              <a:rPr lang="de-DE" sz="2000" dirty="0" err="1"/>
              <a:t>they</a:t>
            </a:r>
            <a:r>
              <a:rPr lang="de-DE" sz="2000" dirty="0"/>
              <a:t> also </a:t>
            </a:r>
            <a:r>
              <a:rPr lang="de-DE" sz="2000" dirty="0" err="1"/>
              <a:t>did</a:t>
            </a:r>
            <a:r>
              <a:rPr lang="de-DE" sz="2000" dirty="0"/>
              <a:t> an MRI, i.e. </a:t>
            </a:r>
            <a:r>
              <a:rPr lang="de-DE" sz="2000" dirty="0" err="1"/>
              <a:t>they</a:t>
            </a:r>
            <a:r>
              <a:rPr lang="de-DE" sz="2000" dirty="0"/>
              <a:t> </a:t>
            </a:r>
            <a:r>
              <a:rPr lang="de-DE" sz="2000" dirty="0" err="1"/>
              <a:t>measured</a:t>
            </a:r>
            <a:r>
              <a:rPr lang="de-DE" sz="2000" dirty="0"/>
              <a:t> </a:t>
            </a:r>
            <a:r>
              <a:rPr lang="de-DE" sz="2000" dirty="0" err="1"/>
              <a:t>the</a:t>
            </a:r>
            <a:r>
              <a:rPr lang="de-DE" sz="2000" dirty="0"/>
              <a:t> </a:t>
            </a:r>
            <a:r>
              <a:rPr lang="de-DE" sz="2000" dirty="0" err="1"/>
              <a:t>brain</a:t>
            </a:r>
            <a:r>
              <a:rPr lang="de-DE" sz="2000" dirty="0"/>
              <a:t> </a:t>
            </a:r>
            <a:r>
              <a:rPr lang="de-DE" sz="2000" dirty="0" err="1"/>
              <a:t>activity</a:t>
            </a:r>
            <a:r>
              <a:rPr lang="de-DE" sz="2000" dirty="0"/>
              <a:t> in </a:t>
            </a:r>
            <a:r>
              <a:rPr lang="de-DE" sz="2000" dirty="0" err="1"/>
              <a:t>the</a:t>
            </a:r>
            <a:r>
              <a:rPr lang="de-DE" sz="2000" dirty="0"/>
              <a:t> </a:t>
            </a:r>
            <a:r>
              <a:rPr lang="de-DE" sz="2000" dirty="0" err="1"/>
              <a:t>two</a:t>
            </a:r>
            <a:r>
              <a:rPr lang="de-DE" sz="2000" dirty="0"/>
              <a:t> </a:t>
            </a:r>
            <a:r>
              <a:rPr lang="de-DE" sz="2000" dirty="0" err="1"/>
              <a:t>groups</a:t>
            </a:r>
            <a:r>
              <a:rPr lang="de-DE" sz="2000" dirty="0"/>
              <a:t> </a:t>
            </a:r>
            <a:r>
              <a:rPr lang="de-DE" sz="2000" dirty="0" err="1"/>
              <a:t>while</a:t>
            </a:r>
            <a:r>
              <a:rPr lang="de-DE" sz="2000" dirty="0"/>
              <a:t> </a:t>
            </a:r>
            <a:r>
              <a:rPr lang="de-DE" sz="2000" dirty="0" err="1"/>
              <a:t>they</a:t>
            </a:r>
            <a:r>
              <a:rPr lang="de-DE" sz="2000" dirty="0"/>
              <a:t> </a:t>
            </a:r>
            <a:r>
              <a:rPr lang="de-DE" sz="2000" dirty="0" err="1"/>
              <a:t>solved</a:t>
            </a:r>
            <a:r>
              <a:rPr lang="de-DE" sz="2000" dirty="0"/>
              <a:t> </a:t>
            </a:r>
            <a:r>
              <a:rPr lang="de-DE" sz="2000" dirty="0" err="1"/>
              <a:t>the</a:t>
            </a:r>
            <a:r>
              <a:rPr lang="de-DE" sz="2000" dirty="0"/>
              <a:t> </a:t>
            </a:r>
            <a:r>
              <a:rPr lang="de-DE" sz="2000" dirty="0" err="1"/>
              <a:t>task</a:t>
            </a:r>
            <a:r>
              <a:rPr lang="de-DE" sz="2000" dirty="0"/>
              <a:t>. </a:t>
            </a:r>
            <a:r>
              <a:rPr lang="de-DE" sz="2000" dirty="0" err="1"/>
              <a:t>There</a:t>
            </a:r>
            <a:r>
              <a:rPr lang="de-DE" sz="2000" dirty="0"/>
              <a:t> </a:t>
            </a:r>
            <a:r>
              <a:rPr lang="de-DE" sz="2000" dirty="0" err="1"/>
              <a:t>were</a:t>
            </a:r>
            <a:r>
              <a:rPr lang="de-DE" sz="2000" dirty="0"/>
              <a:t> </a:t>
            </a:r>
            <a:r>
              <a:rPr lang="de-DE" sz="2000" dirty="0" err="1"/>
              <a:t>differences</a:t>
            </a:r>
            <a:r>
              <a:rPr lang="de-DE" sz="2000" dirty="0"/>
              <a:t> in </a:t>
            </a:r>
            <a:r>
              <a:rPr lang="de-DE" sz="2000" dirty="0" err="1"/>
              <a:t>activation</a:t>
            </a:r>
            <a:r>
              <a:rPr lang="de-DE" sz="2000" dirty="0"/>
              <a:t> </a:t>
            </a:r>
            <a:r>
              <a:rPr lang="de-DE" sz="2000" dirty="0" err="1"/>
              <a:t>patterns</a:t>
            </a:r>
            <a:r>
              <a:rPr lang="de-DE" sz="2000" dirty="0"/>
              <a:t> in </a:t>
            </a:r>
            <a:r>
              <a:rPr lang="de-DE" sz="2000" dirty="0" err="1"/>
              <a:t>the</a:t>
            </a:r>
            <a:r>
              <a:rPr lang="de-DE" sz="2000" dirty="0"/>
              <a:t> </a:t>
            </a:r>
            <a:r>
              <a:rPr lang="de-DE" sz="2000" dirty="0" err="1"/>
              <a:t>hippocampus</a:t>
            </a:r>
            <a:r>
              <a:rPr lang="de-DE" sz="2000" dirty="0"/>
              <a:t>, </a:t>
            </a:r>
            <a:r>
              <a:rPr lang="de-DE" sz="2000" dirty="0" err="1"/>
              <a:t>the</a:t>
            </a:r>
            <a:r>
              <a:rPr lang="de-DE" sz="2000" dirty="0"/>
              <a:t> </a:t>
            </a:r>
            <a:r>
              <a:rPr lang="de-DE" sz="2000" dirty="0" err="1"/>
              <a:t>region</a:t>
            </a:r>
            <a:r>
              <a:rPr lang="de-DE" sz="2000" dirty="0"/>
              <a:t> </a:t>
            </a:r>
            <a:r>
              <a:rPr lang="de-DE" sz="2000" dirty="0" err="1"/>
              <a:t>where</a:t>
            </a:r>
            <a:r>
              <a:rPr lang="de-DE" sz="2000" dirty="0"/>
              <a:t> </a:t>
            </a:r>
            <a:r>
              <a:rPr lang="de-DE" sz="2000" dirty="0" err="1"/>
              <a:t>the</a:t>
            </a:r>
            <a:r>
              <a:rPr lang="de-DE" sz="2000" dirty="0"/>
              <a:t> </a:t>
            </a:r>
            <a:r>
              <a:rPr lang="de-DE" sz="2000" dirty="0" err="1"/>
              <a:t>place</a:t>
            </a:r>
            <a:r>
              <a:rPr lang="de-DE" sz="2000" dirty="0"/>
              <a:t> </a:t>
            </a:r>
            <a:r>
              <a:rPr lang="de-DE" sz="2000" dirty="0" err="1"/>
              <a:t>cells</a:t>
            </a:r>
            <a:r>
              <a:rPr lang="de-DE" sz="2000" dirty="0"/>
              <a:t> </a:t>
            </a:r>
            <a:r>
              <a:rPr lang="de-DE" sz="2000" dirty="0" err="1"/>
              <a:t>are</a:t>
            </a:r>
            <a:r>
              <a:rPr lang="de-DE" sz="2000" dirty="0"/>
              <a:t>. In </a:t>
            </a:r>
            <a:r>
              <a:rPr lang="de-DE" sz="2000" dirty="0" err="1"/>
              <a:t>the</a:t>
            </a:r>
            <a:r>
              <a:rPr lang="de-DE" sz="2000" dirty="0"/>
              <a:t> </a:t>
            </a:r>
            <a:r>
              <a:rPr lang="de-DE" sz="2000" dirty="0" err="1"/>
              <a:t>young</a:t>
            </a:r>
            <a:r>
              <a:rPr lang="de-DE" sz="2000" dirty="0"/>
              <a:t> </a:t>
            </a:r>
            <a:r>
              <a:rPr lang="de-DE" sz="2000" dirty="0" err="1"/>
              <a:t>group</a:t>
            </a:r>
            <a:r>
              <a:rPr lang="de-DE" sz="2000" dirty="0"/>
              <a:t>, </a:t>
            </a:r>
            <a:r>
              <a:rPr lang="de-DE" sz="2000" dirty="0" err="1"/>
              <a:t>activity</a:t>
            </a:r>
            <a:r>
              <a:rPr lang="de-DE" sz="2000" dirty="0"/>
              <a:t> in </a:t>
            </a:r>
            <a:r>
              <a:rPr lang="de-DE" sz="2000" dirty="0" err="1"/>
              <a:t>the</a:t>
            </a:r>
            <a:r>
              <a:rPr lang="de-DE" sz="2000" dirty="0"/>
              <a:t> </a:t>
            </a:r>
            <a:r>
              <a:rPr lang="de-DE" sz="2000" dirty="0" err="1"/>
              <a:t>region</a:t>
            </a:r>
            <a:r>
              <a:rPr lang="de-DE" sz="2000" dirty="0"/>
              <a:t> </a:t>
            </a:r>
            <a:r>
              <a:rPr lang="de-DE" sz="2000" dirty="0" err="1"/>
              <a:t>decreased</a:t>
            </a:r>
            <a:r>
              <a:rPr lang="de-DE" sz="2000" dirty="0"/>
              <a:t> </a:t>
            </a:r>
            <a:r>
              <a:rPr lang="de-DE" sz="2000" dirty="0" err="1"/>
              <a:t>continuously</a:t>
            </a:r>
            <a:r>
              <a:rPr lang="de-DE" sz="2000" dirty="0"/>
              <a:t> </a:t>
            </a:r>
            <a:r>
              <a:rPr lang="de-DE" sz="2000" dirty="0" err="1"/>
              <a:t>over</a:t>
            </a:r>
            <a:r>
              <a:rPr lang="de-DE" sz="2000" dirty="0"/>
              <a:t> </a:t>
            </a:r>
            <a:r>
              <a:rPr lang="de-DE" sz="2000" dirty="0" err="1"/>
              <a:t>the</a:t>
            </a:r>
            <a:r>
              <a:rPr lang="de-DE" sz="2000" dirty="0"/>
              <a:t> different </a:t>
            </a:r>
            <a:r>
              <a:rPr lang="de-DE" sz="2000" dirty="0" err="1"/>
              <a:t>learning</a:t>
            </a:r>
            <a:r>
              <a:rPr lang="de-DE" sz="2000" dirty="0"/>
              <a:t> </a:t>
            </a:r>
            <a:r>
              <a:rPr lang="de-DE" sz="2000" dirty="0" err="1"/>
              <a:t>phases</a:t>
            </a:r>
            <a:r>
              <a:rPr lang="de-DE" sz="2000" dirty="0"/>
              <a:t>. In </a:t>
            </a:r>
            <a:r>
              <a:rPr lang="de-DE" sz="2000" dirty="0" err="1"/>
              <a:t>the</a:t>
            </a:r>
            <a:r>
              <a:rPr lang="de-DE" sz="2000" dirty="0"/>
              <a:t> </a:t>
            </a:r>
            <a:r>
              <a:rPr lang="de-DE" sz="2000" dirty="0" err="1"/>
              <a:t>older</a:t>
            </a:r>
            <a:r>
              <a:rPr lang="de-DE" sz="2000" dirty="0"/>
              <a:t> und high </a:t>
            </a:r>
            <a:r>
              <a:rPr lang="de-DE" sz="2000" dirty="0" err="1"/>
              <a:t>risk</a:t>
            </a:r>
            <a:r>
              <a:rPr lang="de-DE" sz="2000" dirty="0"/>
              <a:t> </a:t>
            </a:r>
            <a:r>
              <a:rPr lang="de-DE" sz="2000" dirty="0" err="1"/>
              <a:t>test</a:t>
            </a:r>
            <a:r>
              <a:rPr lang="de-DE" sz="2000" dirty="0"/>
              <a:t> </a:t>
            </a:r>
            <a:r>
              <a:rPr lang="de-DE" sz="2000" dirty="0" err="1"/>
              <a:t>subjects</a:t>
            </a:r>
            <a:r>
              <a:rPr lang="de-DE" sz="2000" dirty="0"/>
              <a:t>, </a:t>
            </a:r>
            <a:r>
              <a:rPr lang="de-DE" sz="2000" dirty="0" err="1"/>
              <a:t>the</a:t>
            </a:r>
            <a:r>
              <a:rPr lang="de-DE" sz="2000" dirty="0"/>
              <a:t> </a:t>
            </a:r>
            <a:r>
              <a:rPr lang="de-DE" sz="2000" dirty="0" err="1"/>
              <a:t>hippocampus</a:t>
            </a:r>
            <a:r>
              <a:rPr lang="de-DE" sz="2000" dirty="0"/>
              <a:t> was </a:t>
            </a:r>
            <a:r>
              <a:rPr lang="de-DE" sz="2000" dirty="0" err="1"/>
              <a:t>hyperactive</a:t>
            </a:r>
            <a:r>
              <a:rPr lang="de-DE" sz="2000" dirty="0"/>
              <a:t>. </a:t>
            </a:r>
            <a:r>
              <a:rPr lang="de-DE" sz="2000" dirty="0" err="1"/>
              <a:t>There</a:t>
            </a:r>
            <a:r>
              <a:rPr lang="de-DE" sz="2000" dirty="0"/>
              <a:t> </a:t>
            </a:r>
            <a:r>
              <a:rPr lang="de-DE" sz="2000" dirty="0" err="1"/>
              <a:t>appears</a:t>
            </a:r>
            <a:r>
              <a:rPr lang="de-DE" sz="2000" dirty="0"/>
              <a:t> </a:t>
            </a:r>
            <a:r>
              <a:rPr lang="de-DE" sz="2000" dirty="0" err="1"/>
              <a:t>to</a:t>
            </a:r>
            <a:r>
              <a:rPr lang="de-DE" sz="2000" dirty="0"/>
              <a:t> </a:t>
            </a:r>
            <a:r>
              <a:rPr lang="de-DE" sz="2000" dirty="0" err="1"/>
              <a:t>be</a:t>
            </a:r>
            <a:r>
              <a:rPr lang="de-DE" sz="2000" dirty="0"/>
              <a:t> a </a:t>
            </a:r>
            <a:r>
              <a:rPr lang="de-DE" sz="2000" dirty="0" err="1"/>
              <a:t>connection</a:t>
            </a:r>
            <a:r>
              <a:rPr lang="de-DE" sz="2000" dirty="0"/>
              <a:t> </a:t>
            </a:r>
            <a:r>
              <a:rPr lang="de-DE" sz="2000" dirty="0" err="1"/>
              <a:t>between</a:t>
            </a:r>
            <a:r>
              <a:rPr lang="de-DE" sz="2000" dirty="0"/>
              <a:t> </a:t>
            </a:r>
            <a:r>
              <a:rPr lang="de-DE" sz="2000" dirty="0" err="1"/>
              <a:t>hyperactivity</a:t>
            </a:r>
            <a:r>
              <a:rPr lang="de-DE" sz="2000" dirty="0"/>
              <a:t> in </a:t>
            </a:r>
            <a:r>
              <a:rPr lang="de-DE" sz="2000" dirty="0" err="1"/>
              <a:t>the</a:t>
            </a:r>
            <a:r>
              <a:rPr lang="de-DE" sz="2000" dirty="0"/>
              <a:t> </a:t>
            </a:r>
            <a:r>
              <a:rPr lang="de-DE" sz="2000" dirty="0" err="1"/>
              <a:t>hippocampus</a:t>
            </a:r>
            <a:r>
              <a:rPr lang="de-DE" sz="2000" dirty="0"/>
              <a:t> and </a:t>
            </a:r>
            <a:r>
              <a:rPr lang="de-DE" sz="2000" dirty="0" err="1"/>
              <a:t>protein</a:t>
            </a:r>
            <a:r>
              <a:rPr lang="de-DE" sz="2000" dirty="0"/>
              <a:t> </a:t>
            </a:r>
            <a:r>
              <a:rPr lang="de-DE" sz="2000" dirty="0" err="1"/>
              <a:t>deposits</a:t>
            </a:r>
            <a:r>
              <a:rPr lang="de-DE" sz="2000" dirty="0"/>
              <a:t> in </a:t>
            </a:r>
            <a:r>
              <a:rPr lang="de-DE" sz="2000" dirty="0" err="1"/>
              <a:t>place</a:t>
            </a:r>
            <a:r>
              <a:rPr lang="de-DE" sz="2000" dirty="0"/>
              <a:t> and </a:t>
            </a:r>
            <a:r>
              <a:rPr lang="de-DE" sz="2000" dirty="0" err="1"/>
              <a:t>grid</a:t>
            </a:r>
            <a:r>
              <a:rPr lang="de-DE" sz="2000" dirty="0"/>
              <a:t> </a:t>
            </a:r>
            <a:r>
              <a:rPr lang="de-DE" sz="2000" dirty="0" err="1"/>
              <a:t>cells</a:t>
            </a:r>
            <a:r>
              <a:rPr lang="de-DE" sz="2000" dirty="0"/>
              <a:t>.</a:t>
            </a:r>
            <a:endParaRPr sz="1000" dirty="0"/>
          </a:p>
        </p:txBody>
      </p:sp>
    </p:spTree>
    <p:extLst>
      <p:ext uri="{BB962C8B-B14F-4D97-AF65-F5344CB8AC3E}">
        <p14:creationId xmlns:p14="http://schemas.microsoft.com/office/powerpoint/2010/main" val="28396197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en-US" sz="1000" b="0" dirty="0"/>
              <a:t>And on the bottom right it is all </a:t>
            </a:r>
            <a:r>
              <a:rPr lang="en-US" sz="1000" b="0" dirty="0" err="1"/>
              <a:t>abour</a:t>
            </a:r>
            <a:r>
              <a:rPr lang="en-US" sz="1000" b="0" dirty="0"/>
              <a:t> </a:t>
            </a:r>
            <a:r>
              <a:rPr lang="en-US" sz="1000" b="1" dirty="0"/>
              <a:t>“your research results and the practical applications”</a:t>
            </a:r>
          </a:p>
          <a:p>
            <a:pPr marL="171450" lvl="0" indent="-171450" algn="l" rtl="0">
              <a:spcBef>
                <a:spcPts val="0"/>
              </a:spcBef>
              <a:spcAft>
                <a:spcPts val="0"/>
              </a:spcAft>
              <a:buFont typeface="Arial" panose="020B0604020202020204" pitchFamily="34" charset="0"/>
              <a:buChar char="•"/>
            </a:pPr>
            <a:r>
              <a:rPr lang="en-US" sz="1000" b="0" dirty="0"/>
              <a:t>Here you have space to write down a brief presentation of the results you have achieved so far. If the research is not so far advanced, you can also put here the results that you suspect or want to achieve. </a:t>
            </a:r>
          </a:p>
          <a:p>
            <a:pPr marL="171450" lvl="0" indent="-171450" algn="l" rtl="0">
              <a:spcBef>
                <a:spcPts val="0"/>
              </a:spcBef>
              <a:spcAft>
                <a:spcPts val="0"/>
              </a:spcAft>
              <a:buFont typeface="Arial" panose="020B0604020202020204" pitchFamily="34" charset="0"/>
              <a:buChar char="•"/>
            </a:pPr>
            <a:r>
              <a:rPr lang="en-US" sz="1000" b="0" dirty="0"/>
              <a:t>Just make sure that - when working with this canvas outside this workshop - you update your Canvas at regular intervals and also check what effects these changes have on the other fields of the Canvas. It is also important to note under which conditions your research results apply. </a:t>
            </a:r>
          </a:p>
          <a:p>
            <a:pPr marL="457200" indent="-298450">
              <a:lnSpc>
                <a:spcPct val="100000"/>
              </a:lnSpc>
              <a:buFont typeface="Arial" panose="020B0604020202020204" pitchFamily="34" charset="0"/>
              <a:buChar char="•"/>
            </a:pPr>
            <a:endParaRPr lang="en-US" sz="1000" dirty="0">
              <a:cs typeface="Calibri"/>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00" b="1" dirty="0">
                <a:cs typeface="Calibri"/>
              </a:rPr>
              <a:t>How did Nadine answer this?</a:t>
            </a:r>
            <a:r>
              <a:rPr lang="en-US" sz="1000" dirty="0">
                <a:cs typeface="Calibri"/>
              </a:rPr>
              <a:t>: </a:t>
            </a:r>
            <a:endParaRPr lang="en-US" sz="1000" b="1" dirty="0">
              <a:cs typeface="Calibri"/>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dirty="0">
                <a:highlight>
                  <a:srgbClr val="FFFF00"/>
                </a:highlight>
              </a:rPr>
              <a:t>Her </a:t>
            </a:r>
            <a:r>
              <a:rPr lang="de-DE" sz="1000" dirty="0" err="1">
                <a:highlight>
                  <a:srgbClr val="FFFF00"/>
                </a:highlight>
              </a:rPr>
              <a:t>idea</a:t>
            </a:r>
            <a:r>
              <a:rPr lang="de-DE" sz="1000" dirty="0">
                <a:highlight>
                  <a:srgbClr val="FFFF00"/>
                </a:highlight>
              </a:rPr>
              <a:t> was </a:t>
            </a:r>
            <a:r>
              <a:rPr lang="de-DE" sz="1000" dirty="0" err="1">
                <a:highlight>
                  <a:srgbClr val="FFFF00"/>
                </a:highlight>
              </a:rPr>
              <a:t>to</a:t>
            </a:r>
            <a:r>
              <a:rPr lang="de-DE" sz="1000" dirty="0">
                <a:highlight>
                  <a:srgbClr val="FFFF00"/>
                </a:highlight>
              </a:rPr>
              <a:t> </a:t>
            </a:r>
            <a:r>
              <a:rPr lang="de-DE" sz="1000" dirty="0" err="1">
                <a:highlight>
                  <a:srgbClr val="FFFF00"/>
                </a:highlight>
              </a:rPr>
              <a:t>use</a:t>
            </a:r>
            <a:r>
              <a:rPr lang="de-DE" sz="1000" dirty="0">
                <a:highlight>
                  <a:srgbClr val="FFFF00"/>
                </a:highlight>
              </a:rPr>
              <a:t> GPS </a:t>
            </a:r>
            <a:r>
              <a:rPr lang="de-DE" sz="1000" dirty="0" err="1">
                <a:highlight>
                  <a:srgbClr val="FFFF00"/>
                </a:highlight>
              </a:rPr>
              <a:t>tracking</a:t>
            </a:r>
            <a:r>
              <a:rPr lang="de-DE" sz="1000" dirty="0">
                <a:highlight>
                  <a:srgbClr val="FFFF00"/>
                </a:highlight>
              </a:rPr>
              <a:t> and </a:t>
            </a:r>
            <a:r>
              <a:rPr lang="de-DE" sz="1000" dirty="0" err="1">
                <a:highlight>
                  <a:srgbClr val="FFFF00"/>
                </a:highlight>
              </a:rPr>
              <a:t>sensor</a:t>
            </a:r>
            <a:r>
              <a:rPr lang="de-DE" sz="1000" dirty="0">
                <a:highlight>
                  <a:srgbClr val="FFFF00"/>
                </a:highlight>
              </a:rPr>
              <a:t> </a:t>
            </a:r>
            <a:r>
              <a:rPr lang="de-DE" sz="1000" dirty="0" err="1">
                <a:highlight>
                  <a:srgbClr val="FFFF00"/>
                </a:highlight>
              </a:rPr>
              <a:t>data</a:t>
            </a:r>
            <a:r>
              <a:rPr lang="de-DE" sz="1000" dirty="0">
                <a:highlight>
                  <a:srgbClr val="FFFF00"/>
                </a:highlight>
              </a:rPr>
              <a:t> </a:t>
            </a:r>
            <a:r>
              <a:rPr lang="de-DE" sz="1000" dirty="0" err="1">
                <a:highlight>
                  <a:srgbClr val="FFFF00"/>
                </a:highlight>
              </a:rPr>
              <a:t>from</a:t>
            </a:r>
            <a:r>
              <a:rPr lang="de-DE" sz="1000" dirty="0">
                <a:highlight>
                  <a:srgbClr val="FFFF00"/>
                </a:highlight>
              </a:rPr>
              <a:t> </a:t>
            </a:r>
            <a:r>
              <a:rPr lang="de-DE" sz="1000" dirty="0" err="1">
                <a:highlight>
                  <a:srgbClr val="FFFF00"/>
                </a:highlight>
              </a:rPr>
              <a:t>smartphones</a:t>
            </a:r>
            <a:r>
              <a:rPr lang="de-DE" sz="1000" dirty="0">
                <a:highlight>
                  <a:srgbClr val="FFFF00"/>
                </a:highlight>
              </a:rPr>
              <a:t> </a:t>
            </a:r>
            <a:r>
              <a:rPr lang="de-DE" sz="1000" dirty="0" err="1">
                <a:highlight>
                  <a:srgbClr val="FFFF00"/>
                </a:highlight>
              </a:rPr>
              <a:t>to</a:t>
            </a:r>
            <a:r>
              <a:rPr lang="de-DE" sz="1000" dirty="0">
                <a:highlight>
                  <a:srgbClr val="FFFF00"/>
                </a:highlight>
              </a:rPr>
              <a:t> </a:t>
            </a:r>
            <a:r>
              <a:rPr lang="de-DE" sz="1000" dirty="0" err="1">
                <a:highlight>
                  <a:srgbClr val="FFFF00"/>
                </a:highlight>
              </a:rPr>
              <a:t>study</a:t>
            </a:r>
            <a:r>
              <a:rPr lang="de-DE" sz="1000" dirty="0">
                <a:highlight>
                  <a:srgbClr val="FFFF00"/>
                </a:highlight>
              </a:rPr>
              <a:t> </a:t>
            </a:r>
            <a:r>
              <a:rPr lang="de-DE" sz="1000" dirty="0" err="1">
                <a:highlight>
                  <a:srgbClr val="FFFF00"/>
                </a:highlight>
              </a:rPr>
              <a:t>movement</a:t>
            </a:r>
            <a:r>
              <a:rPr lang="de-DE" sz="1000" dirty="0">
                <a:highlight>
                  <a:srgbClr val="FFFF00"/>
                </a:highlight>
              </a:rPr>
              <a:t> </a:t>
            </a:r>
            <a:r>
              <a:rPr lang="de-DE" sz="1000" dirty="0" err="1">
                <a:highlight>
                  <a:srgbClr val="FFFF00"/>
                </a:highlight>
              </a:rPr>
              <a:t>patterns</a:t>
            </a:r>
            <a:r>
              <a:rPr lang="de-DE" sz="1000" dirty="0">
                <a:highlight>
                  <a:srgbClr val="FFFF00"/>
                </a:highlight>
              </a:rPr>
              <a:t> and </a:t>
            </a:r>
            <a:r>
              <a:rPr lang="de-DE" sz="1000" dirty="0" err="1">
                <a:highlight>
                  <a:srgbClr val="FFFF00"/>
                </a:highlight>
              </a:rPr>
              <a:t>related</a:t>
            </a:r>
            <a:r>
              <a:rPr lang="de-DE" sz="1000" dirty="0">
                <a:highlight>
                  <a:srgbClr val="FFFF00"/>
                </a:highlight>
              </a:rPr>
              <a:t> </a:t>
            </a:r>
            <a:r>
              <a:rPr lang="de-DE" sz="1000" dirty="0" err="1">
                <a:highlight>
                  <a:srgbClr val="FFFF00"/>
                </a:highlight>
              </a:rPr>
              <a:t>brain</a:t>
            </a:r>
            <a:r>
              <a:rPr lang="de-DE" sz="1000" dirty="0">
                <a:highlight>
                  <a:srgbClr val="FFFF00"/>
                </a:highlight>
              </a:rPr>
              <a:t> </a:t>
            </a:r>
            <a:r>
              <a:rPr lang="de-DE" sz="1000" dirty="0" err="1">
                <a:highlight>
                  <a:srgbClr val="FFFF00"/>
                </a:highlight>
              </a:rPr>
              <a:t>change</a:t>
            </a:r>
            <a:endParaRPr lang="de-DE" sz="1000" dirty="0">
              <a:highlight>
                <a:srgbClr val="FFFF00"/>
              </a:highlight>
              <a:cs typeface="Calibri"/>
            </a:endParaRPr>
          </a:p>
        </p:txBody>
      </p:sp>
    </p:spTree>
    <p:extLst>
      <p:ext uri="{BB962C8B-B14F-4D97-AF65-F5344CB8AC3E}">
        <p14:creationId xmlns:p14="http://schemas.microsoft.com/office/powerpoint/2010/main" val="39497029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298450">
              <a:buFont typeface="Arial" panose="020B0604020202020204" pitchFamily="34" charset="0"/>
              <a:buChar char="•"/>
            </a:pPr>
            <a:r>
              <a:rPr lang="en-US" sz="1000" b="0" dirty="0"/>
              <a:t>That was the </a:t>
            </a:r>
            <a:r>
              <a:rPr lang="en-US" sz="1000" dirty="0"/>
              <a:t>left side of the canvas which</a:t>
            </a:r>
            <a:r>
              <a:rPr lang="en-US" sz="1000" b="0" dirty="0"/>
              <a:t> should not be </a:t>
            </a:r>
            <a:r>
              <a:rPr lang="en-US" sz="1000" dirty="0"/>
              <a:t>too </a:t>
            </a:r>
            <a:r>
              <a:rPr lang="en-US" sz="1000" b="0" dirty="0"/>
              <a:t>difficult for you as it probably deals with your daily work. </a:t>
            </a:r>
          </a:p>
          <a:p>
            <a:pPr marL="457200" indent="-298450">
              <a:buFont typeface="Arial" panose="020B0604020202020204" pitchFamily="34" charset="0"/>
              <a:buChar char="•"/>
            </a:pPr>
            <a:r>
              <a:rPr lang="en-US" sz="1000" b="0" dirty="0"/>
              <a:t>You</a:t>
            </a:r>
            <a:r>
              <a:rPr lang="en-US" sz="1000" dirty="0"/>
              <a:t> will </a:t>
            </a:r>
            <a:r>
              <a:rPr lang="en-US" sz="1000" b="1" dirty="0"/>
              <a:t>start with this side </a:t>
            </a:r>
            <a:r>
              <a:rPr lang="en-US" sz="1000" dirty="0"/>
              <a:t>and then build up on it. </a:t>
            </a:r>
          </a:p>
          <a:p>
            <a:pPr marL="457200" indent="-298450">
              <a:buFont typeface="Arial" panose="020B0604020202020204" pitchFamily="34" charset="0"/>
              <a:buChar char="•"/>
            </a:pPr>
            <a:r>
              <a:rPr lang="en-US" sz="1000" dirty="0"/>
              <a:t>You</a:t>
            </a:r>
            <a:r>
              <a:rPr lang="en-US" sz="1000" b="0" dirty="0"/>
              <a:t> can </a:t>
            </a:r>
            <a:r>
              <a:rPr lang="en-US" sz="1000" b="1" dirty="0"/>
              <a:t>either enter your current research work, a past one you would like to work on or a future one you have in mind. </a:t>
            </a:r>
            <a:endParaRPr lang="en-US" b="1" dirty="0"/>
          </a:p>
          <a:p>
            <a:pPr marL="171450" lvl="0" indent="-171450" algn="l" rtl="0">
              <a:spcBef>
                <a:spcPts val="0"/>
              </a:spcBef>
              <a:spcAft>
                <a:spcPts val="0"/>
              </a:spcAft>
              <a:buFont typeface="Arial" panose="020B0604020202020204" pitchFamily="34" charset="0"/>
              <a:buChar char="•"/>
            </a:pPr>
            <a:endParaRPr lang="en-US" sz="1000" b="0" dirty="0"/>
          </a:p>
          <a:p>
            <a:pPr marL="457200" indent="-298450">
              <a:buFont typeface="Arial" panose="020B0604020202020204" pitchFamily="34" charset="0"/>
              <a:buChar char="•"/>
            </a:pPr>
            <a:r>
              <a:rPr lang="en-US" sz="1000" dirty="0"/>
              <a:t>Later in </a:t>
            </a:r>
            <a:r>
              <a:rPr lang="en-US" sz="1000" b="0" dirty="0"/>
              <a:t>this workshop you will get </a:t>
            </a:r>
            <a:r>
              <a:rPr lang="en-US" sz="1000" dirty="0"/>
              <a:t>time on your own as well as support</a:t>
            </a:r>
            <a:r>
              <a:rPr lang="en-US" sz="1000" b="0" dirty="0"/>
              <a:t> from the other participants to think about first use cases.</a:t>
            </a:r>
            <a:r>
              <a:rPr lang="en-US" sz="1000" dirty="0"/>
              <a:t> </a:t>
            </a:r>
            <a:endParaRPr lang="en-US" sz="1000" b="0" dirty="0"/>
          </a:p>
          <a:p>
            <a:pPr marL="0" lvl="0" indent="0" algn="l" rtl="0">
              <a:spcBef>
                <a:spcPts val="0"/>
              </a:spcBef>
              <a:spcAft>
                <a:spcPts val="0"/>
              </a:spcAft>
              <a:buNone/>
            </a:pPr>
            <a:endParaRPr lang="en-US" sz="1000" b="0" dirty="0"/>
          </a:p>
          <a:p>
            <a:pPr marL="0" lvl="0" indent="0" algn="l" rtl="0">
              <a:spcBef>
                <a:spcPts val="0"/>
              </a:spcBef>
              <a:spcAft>
                <a:spcPts val="0"/>
              </a:spcAft>
              <a:buNone/>
            </a:pPr>
            <a:r>
              <a:rPr lang="en-US" sz="1000" b="1" dirty="0"/>
              <a:t>Which open questions </a:t>
            </a:r>
            <a:r>
              <a:rPr lang="en-US" sz="1000" b="0" dirty="0"/>
              <a:t>are there about the Canvas itself or the individual fields? Do you feel ready to start working with it?</a:t>
            </a:r>
            <a:endParaRPr lang="de-DE" sz="1000" b="0" dirty="0"/>
          </a:p>
        </p:txBody>
      </p:sp>
    </p:spTree>
    <p:extLst>
      <p:ext uri="{BB962C8B-B14F-4D97-AF65-F5344CB8AC3E}">
        <p14:creationId xmlns:p14="http://schemas.microsoft.com/office/powerpoint/2010/main" val="83998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A4E37-7F5A-E42A-2A20-416C833A83D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8190EE0-81C8-C94A-F700-9788A32D959F}"/>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941B8302-2E5F-0A4E-32AB-6B77E6E69A8F}"/>
              </a:ext>
            </a:extLst>
          </p:cNvPr>
          <p:cNvSpPr>
            <a:spLocks noGrp="1"/>
          </p:cNvSpPr>
          <p:nvPr>
            <p:ph type="body" idx="1"/>
          </p:nvPr>
        </p:nvSpPr>
        <p:spPr/>
        <p:txBody>
          <a:bodyPr/>
          <a:lstStyle/>
          <a:p>
            <a:pPr marL="158750" indent="0">
              <a:buFontTx/>
              <a:buNone/>
            </a:pPr>
            <a:r>
              <a:rPr lang="en-US" b="1"/>
              <a:t>Young Entrepreneurs in Science (YES)</a:t>
            </a:r>
            <a:r>
              <a:rPr lang="en-US"/>
              <a:t>:</a:t>
            </a:r>
          </a:p>
          <a:p>
            <a:pPr>
              <a:buFont typeface="Arial" panose="020B0604020202020204" pitchFamily="34" charset="0"/>
              <a:buChar char="•"/>
            </a:pPr>
            <a:r>
              <a:rPr lang="en-US"/>
              <a:t>Originally started as an offline workshop series in various cities across Germany.</a:t>
            </a:r>
          </a:p>
          <a:p>
            <a:pPr>
              <a:buFont typeface="Arial" panose="020B0604020202020204" pitchFamily="34" charset="0"/>
              <a:buChar char="•"/>
            </a:pPr>
            <a:r>
              <a:rPr lang="en-US"/>
              <a:t>Now offers a diverse program of Offline and Online workshops tailored for PhDs, Postdocs and Master students</a:t>
            </a:r>
          </a:p>
          <a:p>
            <a:pPr>
              <a:buFont typeface="Arial" panose="020B0604020202020204" pitchFamily="34" charset="0"/>
              <a:buChar char="•"/>
            </a:pPr>
            <a:endParaRPr lang="en-US"/>
          </a:p>
          <a:p>
            <a:pPr marL="158750" indent="0">
              <a:buFontTx/>
              <a:buNone/>
            </a:pPr>
            <a:r>
              <a:rPr lang="en-US" b="1"/>
              <a:t>Project Team</a:t>
            </a:r>
            <a:r>
              <a:rPr lang="en-US"/>
              <a:t>:</a:t>
            </a:r>
          </a:p>
          <a:p>
            <a:pPr>
              <a:buFont typeface="Arial" panose="020B0604020202020204" pitchFamily="34" charset="0"/>
              <a:buChar char="•"/>
            </a:pPr>
            <a:r>
              <a:rPr lang="en-US"/>
              <a:t>Comprises 12 team members.</a:t>
            </a:r>
          </a:p>
          <a:p>
            <a:pPr>
              <a:buFont typeface="Arial" panose="020B0604020202020204" pitchFamily="34" charset="0"/>
              <a:buChar char="•"/>
            </a:pPr>
            <a:r>
              <a:rPr lang="en-US"/>
              <a:t>Part of the </a:t>
            </a:r>
            <a:r>
              <a:rPr lang="en-US" b="1"/>
              <a:t>Falling Walls Foundation</a:t>
            </a:r>
            <a:r>
              <a:rPr lang="en-US"/>
              <a:t>, a non-profit organization based in Berlin.</a:t>
            </a:r>
          </a:p>
          <a:p>
            <a:pPr marL="158750" indent="0">
              <a:buFontTx/>
              <a:buNone/>
            </a:pPr>
            <a:endParaRPr lang="en-US"/>
          </a:p>
          <a:p>
            <a:pPr marL="158750" indent="0">
              <a:buFontTx/>
              <a:buNone/>
            </a:pPr>
            <a:r>
              <a:rPr lang="en-US" b="1"/>
              <a:t>Falling Walls Foundation</a:t>
            </a:r>
            <a:r>
              <a:rPr lang="en-US"/>
              <a:t>:</a:t>
            </a:r>
          </a:p>
          <a:p>
            <a:pPr>
              <a:buFont typeface="Arial" panose="020B0604020202020204" pitchFamily="34" charset="0"/>
              <a:buChar char="•"/>
            </a:pPr>
            <a:r>
              <a:rPr lang="en-US"/>
              <a:t>Aims to communicate science and research to the public.</a:t>
            </a:r>
          </a:p>
          <a:p>
            <a:pPr>
              <a:buFont typeface="Arial" panose="020B0604020202020204" pitchFamily="34" charset="0"/>
              <a:buChar char="•"/>
            </a:pPr>
            <a:r>
              <a:rPr lang="en-US"/>
              <a:t>Promotes interdisciplinary exchange and collaboration.</a:t>
            </a:r>
          </a:p>
          <a:p>
            <a:pPr>
              <a:buFont typeface="Arial" panose="020B0604020202020204" pitchFamily="34" charset="0"/>
              <a:buChar char="•"/>
            </a:pPr>
            <a:endParaRPr lang="en-US"/>
          </a:p>
          <a:p>
            <a:pPr marL="158750" indent="0">
              <a:buFontTx/>
              <a:buNone/>
            </a:pPr>
            <a:r>
              <a:rPr lang="en-US" b="1"/>
              <a:t>Workshop Benefits</a:t>
            </a:r>
            <a:r>
              <a:rPr lang="en-US"/>
              <a:t>:</a:t>
            </a:r>
          </a:p>
          <a:p>
            <a:pPr>
              <a:buFont typeface="Arial" panose="020B0604020202020204" pitchFamily="34" charset="0"/>
              <a:buChar char="•"/>
            </a:pPr>
            <a:r>
              <a:rPr lang="en-US"/>
              <a:t>Strongly supported by a broad network in academia and business.</a:t>
            </a:r>
          </a:p>
          <a:p>
            <a:pPr>
              <a:buFont typeface="Arial" panose="020B0604020202020204" pitchFamily="34" charset="0"/>
              <a:buChar char="•"/>
            </a:pPr>
            <a:r>
              <a:rPr lang="en-US"/>
              <a:t>Designed to foster entrepreneurial thinking and skills among researchers: cultural transfer </a:t>
            </a:r>
          </a:p>
          <a:p>
            <a:pPr>
              <a:buFont typeface="Arial" panose="020B0604020202020204" pitchFamily="34" charset="0"/>
              <a:buChar char="•"/>
            </a:pPr>
            <a:endParaRPr lang="en-US"/>
          </a:p>
          <a:p>
            <a:pPr marL="158750" indent="0">
              <a:buFontTx/>
              <a:buNone/>
            </a:pPr>
            <a:r>
              <a:rPr lang="en-US" b="1"/>
              <a:t>BMFTR</a:t>
            </a:r>
            <a:r>
              <a:rPr lang="en-US"/>
              <a:t>:</a:t>
            </a:r>
          </a:p>
          <a:p>
            <a:pPr>
              <a:buFont typeface="Arial" panose="020B0604020202020204" pitchFamily="34" charset="0"/>
              <a:buChar char="•"/>
            </a:pPr>
            <a:r>
              <a:rPr lang="en-US"/>
              <a:t>Participation is made possible free of charge through funding from the </a:t>
            </a:r>
            <a:r>
              <a:rPr lang="en-US" b="1"/>
              <a:t>BMFTR (Federal Ministry of Research, Technology and Space)</a:t>
            </a:r>
            <a:endParaRPr lang="en-US"/>
          </a:p>
          <a:p>
            <a:pPr marL="158750" indent="0" hangingPunct="0">
              <a:buNone/>
            </a:pPr>
            <a:endParaRPr lang="de-DE">
              <a:cs typeface="Calibri" panose="020F0502020204030204"/>
            </a:endParaRPr>
          </a:p>
          <a:p>
            <a:pPr marL="158750" indent="0">
              <a:buNone/>
            </a:pPr>
            <a:endParaRPr lang="en-GB">
              <a:cs typeface="Calibri" panose="020F0502020204030204"/>
            </a:endParaRPr>
          </a:p>
        </p:txBody>
      </p:sp>
    </p:spTree>
    <p:extLst>
      <p:ext uri="{BB962C8B-B14F-4D97-AF65-F5344CB8AC3E}">
        <p14:creationId xmlns:p14="http://schemas.microsoft.com/office/powerpoint/2010/main" val="1592202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US" dirty="0"/>
              <a:t>Great, here we go! Please go back to the Miro board and </a:t>
            </a:r>
            <a:r>
              <a:rPr lang="en-US" b="1" dirty="0"/>
              <a:t>claim a canvas</a:t>
            </a:r>
            <a:r>
              <a:rPr lang="en-US" dirty="0"/>
              <a:t>.</a:t>
            </a:r>
          </a:p>
          <a:p>
            <a:pPr marL="171450" indent="-171450">
              <a:buFont typeface="Arial" panose="020B0604020202020204" pitchFamily="34" charset="0"/>
              <a:buChar char="•"/>
            </a:pPr>
            <a:r>
              <a:rPr lang="en-US" dirty="0"/>
              <a:t>Please </a:t>
            </a:r>
            <a:r>
              <a:rPr lang="en-US" b="1" dirty="0"/>
              <a:t>mark your canvas </a:t>
            </a:r>
            <a:r>
              <a:rPr lang="en-US" dirty="0"/>
              <a:t>with a </a:t>
            </a:r>
            <a:r>
              <a:rPr lang="en-US" dirty="0" err="1"/>
              <a:t>post-it</a:t>
            </a:r>
            <a:r>
              <a:rPr lang="en-US" dirty="0"/>
              <a:t> with your name.</a:t>
            </a:r>
          </a:p>
          <a:p>
            <a:pPr marL="171450" indent="-171450">
              <a:buFont typeface="Arial" panose="020B0604020202020204" pitchFamily="34" charset="0"/>
              <a:buChar char="•"/>
            </a:pPr>
            <a:r>
              <a:rPr lang="en-US" dirty="0"/>
              <a:t>Then </a:t>
            </a:r>
            <a:r>
              <a:rPr lang="en-US" b="1" dirty="0"/>
              <a:t>start working ON THE LEFT SIDE ONLY</a:t>
            </a:r>
            <a:r>
              <a:rPr lang="en-US" dirty="0"/>
              <a:t>. </a:t>
            </a:r>
          </a:p>
          <a:p>
            <a:pPr marL="171450" indent="-171450">
              <a:buFont typeface="Arial" panose="020B0604020202020204" pitchFamily="34" charset="0"/>
              <a:buChar char="•"/>
            </a:pPr>
            <a:r>
              <a:rPr lang="en-US" dirty="0"/>
              <a:t>Remember that </a:t>
            </a:r>
            <a:r>
              <a:rPr lang="en-US" b="1" dirty="0"/>
              <a:t>you will get feedback</a:t>
            </a:r>
            <a:r>
              <a:rPr lang="en-US" dirty="0"/>
              <a:t> from other participants after the solo work. Make sure to express yourself as clearly as possible in the </a:t>
            </a:r>
            <a:r>
              <a:rPr lang="en-US" dirty="0" err="1"/>
              <a:t>post-its</a:t>
            </a:r>
            <a:r>
              <a:rPr lang="en-US" dirty="0"/>
              <a:t>.</a:t>
            </a:r>
          </a:p>
          <a:p>
            <a:pPr marL="171450" indent="-171450">
              <a:buFont typeface="Arial" panose="020B0604020202020204" pitchFamily="34" charset="0"/>
              <a:buChar char="•"/>
            </a:pPr>
            <a:endParaRPr lang="en-US" sz="1800" b="0" i="0" u="none" strike="noStrike" dirty="0">
              <a:solidFill>
                <a:srgbClr val="000000"/>
              </a:solidFill>
              <a:effectLst/>
              <a:latin typeface="DINOT-Bold" panose="020B0504020101020102" pitchFamily="34" charset="77"/>
            </a:endParaRPr>
          </a:p>
          <a:p>
            <a:pPr marL="171450" indent="-171450">
              <a:buFont typeface="Arial" panose="020B0604020202020204" pitchFamily="34" charset="0"/>
              <a:buChar char="•"/>
            </a:pPr>
            <a:r>
              <a:rPr lang="de-DE" sz="1800" b="0" i="0" u="none" strike="noStrike" dirty="0">
                <a:solidFill>
                  <a:srgbClr val="000000"/>
                </a:solidFill>
                <a:effectLst/>
                <a:latin typeface="DINOT-Bold" panose="020B0504020101020102" pitchFamily="34" charset="77"/>
              </a:rPr>
              <a:t>And </a:t>
            </a:r>
            <a:r>
              <a:rPr lang="de-DE" sz="1800" b="1" i="0" u="none" strike="noStrike" dirty="0" err="1">
                <a:solidFill>
                  <a:srgbClr val="000000"/>
                </a:solidFill>
                <a:effectLst/>
                <a:latin typeface="DINOT-Bold" panose="020B0504020101020102" pitchFamily="34" charset="77"/>
              </a:rPr>
              <a:t>this</a:t>
            </a:r>
            <a:r>
              <a:rPr lang="de-DE" sz="1800" b="1" i="0" u="none" strike="noStrike" dirty="0">
                <a:solidFill>
                  <a:srgbClr val="000000"/>
                </a:solidFill>
                <a:effectLst/>
                <a:latin typeface="DINOT-Bold" panose="020B0504020101020102" pitchFamily="34" charset="77"/>
              </a:rPr>
              <a:t> </a:t>
            </a:r>
            <a:r>
              <a:rPr lang="de-DE" sz="1800" b="1" i="0" u="none" strike="noStrike" dirty="0" err="1">
                <a:solidFill>
                  <a:srgbClr val="000000"/>
                </a:solidFill>
                <a:effectLst/>
                <a:latin typeface="DINOT-Bold" panose="020B0504020101020102" pitchFamily="34" charset="77"/>
              </a:rPr>
              <a:t>is</a:t>
            </a:r>
            <a:r>
              <a:rPr lang="de-DE" sz="1800" b="1" i="0" u="none" strike="noStrike" dirty="0">
                <a:solidFill>
                  <a:srgbClr val="000000"/>
                </a:solidFill>
                <a:effectLst/>
                <a:latin typeface="DINOT-Bold" panose="020B0504020101020102" pitchFamily="34" charset="77"/>
              </a:rPr>
              <a:t> </a:t>
            </a:r>
            <a:r>
              <a:rPr lang="de-DE" sz="1800" b="1" i="0" u="none" strike="noStrike" dirty="0" err="1">
                <a:solidFill>
                  <a:srgbClr val="000000"/>
                </a:solidFill>
                <a:effectLst/>
                <a:latin typeface="DINOT-Bold" panose="020B0504020101020102" pitchFamily="34" charset="77"/>
              </a:rPr>
              <a:t>how</a:t>
            </a:r>
            <a:r>
              <a:rPr lang="de-DE" sz="1800" b="1" i="0" u="none" strike="noStrike" dirty="0">
                <a:solidFill>
                  <a:srgbClr val="000000"/>
                </a:solidFill>
                <a:effectLst/>
                <a:latin typeface="DINOT-Bold" panose="020B0504020101020102" pitchFamily="34" charset="77"/>
              </a:rPr>
              <a:t> </a:t>
            </a:r>
            <a:r>
              <a:rPr lang="de-DE" sz="1800" b="1" i="0" u="none" strike="noStrike" dirty="0" err="1">
                <a:solidFill>
                  <a:srgbClr val="000000"/>
                </a:solidFill>
                <a:effectLst/>
                <a:latin typeface="DINOT-Bold" panose="020B0504020101020102" pitchFamily="34" charset="77"/>
              </a:rPr>
              <a:t>this</a:t>
            </a:r>
            <a:r>
              <a:rPr lang="de-DE" sz="1800" b="1" i="0" u="none" strike="noStrike" dirty="0">
                <a:solidFill>
                  <a:srgbClr val="000000"/>
                </a:solidFill>
                <a:effectLst/>
                <a:latin typeface="DINOT-Bold" panose="020B0504020101020102" pitchFamily="34" charset="77"/>
              </a:rPr>
              <a:t> </a:t>
            </a:r>
            <a:r>
              <a:rPr lang="de-DE" sz="1800" b="1" i="0" u="none" strike="noStrike" dirty="0" err="1">
                <a:solidFill>
                  <a:srgbClr val="000000"/>
                </a:solidFill>
                <a:effectLst/>
                <a:latin typeface="DINOT-Bold" panose="020B0504020101020102" pitchFamily="34" charset="77"/>
              </a:rPr>
              <a:t>works</a:t>
            </a:r>
            <a:r>
              <a:rPr lang="de-DE" sz="1800" b="1" i="0" u="none" strike="noStrike" dirty="0">
                <a:solidFill>
                  <a:srgbClr val="000000"/>
                </a:solidFill>
                <a:effectLst/>
                <a:latin typeface="DINOT-Bold" panose="020B0504020101020102" pitchFamily="34" charset="77"/>
              </a:rPr>
              <a:t> </a:t>
            </a:r>
            <a:r>
              <a:rPr lang="de-DE" sz="1800" b="1" i="0" u="none" strike="noStrike" dirty="0" err="1">
                <a:solidFill>
                  <a:srgbClr val="000000"/>
                </a:solidFill>
                <a:effectLst/>
                <a:latin typeface="DINOT-Bold" panose="020B0504020101020102" pitchFamily="34" charset="77"/>
              </a:rPr>
              <a:t>exactly</a:t>
            </a:r>
            <a:r>
              <a:rPr lang="de-DE" sz="1800" b="0" i="0" u="none" strike="noStrike" dirty="0">
                <a:solidFill>
                  <a:srgbClr val="000000"/>
                </a:solidFill>
                <a:effectLst/>
                <a:latin typeface="DINOT-Bold" panose="020B0504020101020102" pitchFamily="34" charset="77"/>
              </a:rPr>
              <a:t>:  </a:t>
            </a:r>
            <a:endParaRPr lang="de-DE" sz="1100" b="0" i="0" u="none" strike="noStrike" dirty="0">
              <a:solidFill>
                <a:srgbClr val="000000"/>
              </a:solidFill>
              <a:effectLst/>
              <a:latin typeface="Segoe UI" panose="020B0502040204020203" pitchFamily="34" charset="0"/>
            </a:endParaRPr>
          </a:p>
          <a:p>
            <a:pPr marL="628650" lvl="1" indent="-171450">
              <a:buFont typeface="Arial" panose="020B0604020202020204" pitchFamily="34" charset="0"/>
              <a:buChar char="•"/>
            </a:pPr>
            <a:r>
              <a:rPr lang="de-DE" sz="1800" b="0" i="0" u="none" strike="noStrike" dirty="0" err="1">
                <a:solidFill>
                  <a:srgbClr val="000000"/>
                </a:solidFill>
                <a:effectLst/>
                <a:latin typeface="DINOT-Bold" panose="020B0504020101020102" pitchFamily="34" charset="77"/>
              </a:rPr>
              <a:t>It</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is</a:t>
            </a:r>
            <a:r>
              <a:rPr lang="de-DE" sz="1800" b="0" i="0" u="none" strike="noStrike" dirty="0">
                <a:solidFill>
                  <a:srgbClr val="000000"/>
                </a:solidFill>
                <a:effectLst/>
                <a:latin typeface="DINOT-Bold" panose="020B0504020101020102" pitchFamily="34" charset="77"/>
              </a:rPr>
              <a:t> individual </a:t>
            </a:r>
            <a:r>
              <a:rPr lang="de-DE" sz="1800" b="0" i="0" u="none" strike="noStrike" dirty="0" err="1">
                <a:solidFill>
                  <a:srgbClr val="000000"/>
                </a:solidFill>
                <a:effectLst/>
                <a:latin typeface="DINOT-Bold" panose="020B0504020101020102" pitchFamily="34" charset="77"/>
              </a:rPr>
              <a:t>work</a:t>
            </a:r>
            <a:r>
              <a:rPr lang="de-DE" sz="1800" b="0" i="0" u="none" strike="noStrike" dirty="0">
                <a:solidFill>
                  <a:srgbClr val="000000"/>
                </a:solidFill>
                <a:effectLst/>
                <a:latin typeface="DINOT-Bold" panose="020B0504020101020102" pitchFamily="34" charset="77"/>
              </a:rPr>
              <a:t>, so </a:t>
            </a:r>
            <a:r>
              <a:rPr lang="de-DE" sz="1800" b="0" i="0" u="none" strike="noStrike" dirty="0" err="1">
                <a:solidFill>
                  <a:srgbClr val="000000"/>
                </a:solidFill>
                <a:effectLst/>
                <a:latin typeface="DINOT-Bold" panose="020B0504020101020102" pitchFamily="34" charset="77"/>
              </a:rPr>
              <a:t>you</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can</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stay</a:t>
            </a:r>
            <a:r>
              <a:rPr lang="de-DE" sz="1800" b="0" i="0" u="none" strike="noStrike" dirty="0">
                <a:solidFill>
                  <a:srgbClr val="000000"/>
                </a:solidFill>
                <a:effectLst/>
                <a:latin typeface="DINOT-Bold" panose="020B0504020101020102" pitchFamily="34" charset="77"/>
              </a:rPr>
              <a:t> in </a:t>
            </a:r>
            <a:r>
              <a:rPr lang="de-DE" sz="1800" b="0" i="0" u="none" strike="noStrike" dirty="0" err="1">
                <a:solidFill>
                  <a:srgbClr val="000000"/>
                </a:solidFill>
                <a:effectLst/>
                <a:latin typeface="DINOT-Bold" panose="020B0504020101020102" pitchFamily="34" charset="77"/>
              </a:rPr>
              <a:t>the</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main</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room</a:t>
            </a:r>
            <a:r>
              <a:rPr lang="de-DE" sz="1800" b="0" i="0" u="none" strike="noStrike" dirty="0">
                <a:solidFill>
                  <a:srgbClr val="000000"/>
                </a:solidFill>
                <a:effectLst/>
                <a:latin typeface="DINOT-Bold" panose="020B0504020101020102" pitchFamily="34" charset="77"/>
              </a:rPr>
              <a:t>. </a:t>
            </a:r>
            <a:endParaRPr lang="de-DE" sz="1100" b="0" i="0" u="none" strike="noStrike" dirty="0">
              <a:solidFill>
                <a:srgbClr val="000000"/>
              </a:solidFill>
              <a:effectLst/>
              <a:latin typeface="Segoe UI" panose="020B0502040204020203" pitchFamily="34" charset="0"/>
            </a:endParaRPr>
          </a:p>
          <a:p>
            <a:pPr marL="628650" lvl="1" indent="-171450">
              <a:buFont typeface="Arial" panose="020B0604020202020204" pitchFamily="34" charset="0"/>
              <a:buChar char="•"/>
            </a:pPr>
            <a:r>
              <a:rPr lang="de-DE" sz="1800" b="0" i="0" u="none" strike="noStrike" dirty="0" err="1">
                <a:solidFill>
                  <a:srgbClr val="000000"/>
                </a:solidFill>
                <a:effectLst/>
                <a:latin typeface="DINOT-Bold" panose="020B0504020101020102" pitchFamily="34" charset="77"/>
              </a:rPr>
              <a:t>Make</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sure</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you</a:t>
            </a:r>
            <a:r>
              <a:rPr lang="de-DE" sz="1800" b="0" i="0" u="none" strike="noStrike" dirty="0">
                <a:solidFill>
                  <a:srgbClr val="000000"/>
                </a:solidFill>
                <a:effectLst/>
                <a:latin typeface="DINOT-Bold" panose="020B0504020101020102" pitchFamily="34" charset="77"/>
              </a:rPr>
              <a:t> mute </a:t>
            </a:r>
            <a:r>
              <a:rPr lang="de-DE" sz="1800" b="0" i="0" u="none" strike="noStrike" dirty="0" err="1">
                <a:solidFill>
                  <a:srgbClr val="000000"/>
                </a:solidFill>
                <a:effectLst/>
                <a:latin typeface="DINOT-Bold" panose="020B0504020101020102" pitchFamily="34" charset="77"/>
              </a:rPr>
              <a:t>yourself</a:t>
            </a:r>
            <a:r>
              <a:rPr lang="de-DE" sz="1800" b="0" i="0" u="none" strike="noStrike" dirty="0">
                <a:solidFill>
                  <a:srgbClr val="000000"/>
                </a:solidFill>
                <a:effectLst/>
                <a:latin typeface="DINOT-Bold" panose="020B0504020101020102" pitchFamily="34" charset="77"/>
              </a:rPr>
              <a:t>.</a:t>
            </a:r>
            <a:endParaRPr lang="de-DE" sz="1800" b="0" i="0" u="none" strike="noStrike" dirty="0">
              <a:solidFill>
                <a:srgbClr val="000000"/>
              </a:solidFill>
              <a:effectLst/>
              <a:latin typeface="Arial" panose="020B0604020202020204" pitchFamily="34" charset="0"/>
            </a:endParaRPr>
          </a:p>
          <a:p>
            <a:pPr marL="628650" lvl="1" indent="-171450">
              <a:buFont typeface="Arial" panose="020B0604020202020204" pitchFamily="34" charset="0"/>
              <a:buChar char="•"/>
            </a:pPr>
            <a:r>
              <a:rPr lang="de-DE" sz="1800" b="0" i="0" u="none" strike="noStrike" dirty="0" err="1">
                <a:solidFill>
                  <a:srgbClr val="000000"/>
                </a:solidFill>
                <a:effectLst/>
                <a:latin typeface="DINOT-Bold" panose="020B0504020101020102" pitchFamily="34" charset="77"/>
              </a:rPr>
              <a:t>If</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you</a:t>
            </a:r>
            <a:r>
              <a:rPr lang="de-DE" sz="1800" b="0" i="0" u="none" strike="noStrike" dirty="0">
                <a:solidFill>
                  <a:srgbClr val="000000"/>
                </a:solidFill>
                <a:effectLst/>
                <a:latin typeface="DINOT-Bold" panose="020B0504020101020102" pitchFamily="34" charset="77"/>
              </a:rPr>
              <a:t> like, </a:t>
            </a:r>
            <a:r>
              <a:rPr lang="de-DE" sz="1800" b="0" i="0" u="none" strike="noStrike" dirty="0" err="1">
                <a:solidFill>
                  <a:srgbClr val="000000"/>
                </a:solidFill>
                <a:effectLst/>
                <a:latin typeface="DINOT-Bold" panose="020B0504020101020102" pitchFamily="34" charset="77"/>
              </a:rPr>
              <a:t>you</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can</a:t>
            </a:r>
            <a:r>
              <a:rPr lang="de-DE" sz="1800" b="0" i="0" u="none" strike="noStrike" dirty="0">
                <a:solidFill>
                  <a:srgbClr val="000000"/>
                </a:solidFill>
                <a:effectLst/>
                <a:latin typeface="DINOT-Bold" panose="020B0504020101020102" pitchFamily="34" charset="77"/>
              </a:rPr>
              <a:t> turn off </a:t>
            </a:r>
            <a:r>
              <a:rPr lang="de-DE" sz="1800" b="0" i="0" u="none" strike="noStrike" dirty="0" err="1">
                <a:solidFill>
                  <a:srgbClr val="000000"/>
                </a:solidFill>
                <a:effectLst/>
                <a:latin typeface="DINOT-Bold" panose="020B0504020101020102" pitchFamily="34" charset="77"/>
              </a:rPr>
              <a:t>your</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camera</a:t>
            </a:r>
            <a:r>
              <a:rPr lang="de-DE" sz="1800" b="0" i="0" u="none" strike="noStrike" dirty="0">
                <a:solidFill>
                  <a:srgbClr val="000000"/>
                </a:solidFill>
                <a:effectLst/>
                <a:latin typeface="DINOT-Bold" panose="020B0504020101020102" pitchFamily="34" charset="77"/>
              </a:rPr>
              <a:t>.  </a:t>
            </a:r>
            <a:endParaRPr lang="de-DE" sz="1800" b="0" i="0" u="none" strike="noStrike" dirty="0">
              <a:solidFill>
                <a:srgbClr val="000000"/>
              </a:solidFill>
              <a:effectLst/>
              <a:latin typeface="Segoe UI" panose="020B0502040204020203" pitchFamily="34" charset="0"/>
            </a:endParaRPr>
          </a:p>
          <a:p>
            <a:pPr marL="628650" lvl="1" indent="-171450">
              <a:buFont typeface="Arial" panose="020B0604020202020204" pitchFamily="34" charset="0"/>
              <a:buChar char="•"/>
            </a:pPr>
            <a:r>
              <a:rPr lang="en-US" dirty="0"/>
              <a:t>You will have 15 minutes to fill in the canvas.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Remark: the </a:t>
            </a:r>
            <a:r>
              <a:rPr lang="en-US" b="1" dirty="0"/>
              <a:t>Miro Board can be seen by all participants</a:t>
            </a:r>
            <a:r>
              <a:rPr lang="en-US" dirty="0"/>
              <a:t>; feel free to share how much you feel comfortable to share</a:t>
            </a:r>
          </a:p>
          <a:p>
            <a:pPr marL="171450" indent="-171450">
              <a:buFont typeface="Arial" panose="020B0604020202020204" pitchFamily="34" charset="0"/>
              <a:buChar char="•"/>
            </a:pPr>
            <a:r>
              <a:rPr lang="en-US" dirty="0"/>
              <a:t>If you </a:t>
            </a:r>
            <a:r>
              <a:rPr lang="en-US" b="1" dirty="0"/>
              <a:t>have any questions </a:t>
            </a:r>
            <a:r>
              <a:rPr lang="en-US" dirty="0"/>
              <a:t>in between – we are happy to help. Please </a:t>
            </a:r>
            <a:r>
              <a:rPr lang="en-US" b="1" dirty="0"/>
              <a:t>message us in the chat.</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Let’s go!</a:t>
            </a:r>
          </a:p>
        </p:txBody>
      </p:sp>
    </p:spTree>
    <p:extLst>
      <p:ext uri="{BB962C8B-B14F-4D97-AF65-F5344CB8AC3E}">
        <p14:creationId xmlns:p14="http://schemas.microsoft.com/office/powerpoint/2010/main" val="31615477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indent="-298450" algn="l" rtl="0" fontAlgn="base">
              <a:lnSpc>
                <a:spcPts val="1221"/>
              </a:lnSpc>
              <a:buFont typeface="Arial" panose="020B0604020202020204" pitchFamily="34" charset="0"/>
              <a:buChar char="•"/>
            </a:pPr>
            <a:r>
              <a:rPr lang="de-DE" sz="1100" b="0" i="0" u="none" strike="noStrike" dirty="0">
                <a:solidFill>
                  <a:srgbClr val="000000"/>
                </a:solidFill>
                <a:effectLst/>
                <a:latin typeface="Calibri" panose="020F0502020204030204" pitchFamily="34" charset="0"/>
              </a:rPr>
              <a:t>Welcome back! </a:t>
            </a:r>
            <a:endParaRPr lang="de-DE" b="0" i="0" u="none" strike="noStrike" dirty="0">
              <a:effectLst/>
              <a:latin typeface="Segoe UI" panose="020F0502020204030204" pitchFamily="34" charset="0"/>
            </a:endParaRPr>
          </a:p>
          <a:p>
            <a:pPr marL="457200" indent="-298450" algn="l" rtl="0" fontAlgn="base">
              <a:lnSpc>
                <a:spcPts val="1221"/>
              </a:lnSpc>
              <a:buFont typeface="Arial" panose="020B0604020202020204" pitchFamily="34" charset="0"/>
              <a:buChar char="•"/>
            </a:pPr>
            <a:r>
              <a:rPr lang="de-DE" sz="1100" b="0" i="0" u="none" strike="noStrike" dirty="0" err="1">
                <a:solidFill>
                  <a:srgbClr val="000000"/>
                </a:solidFill>
                <a:effectLst/>
                <a:latin typeface="Calibri" panose="020F0502020204030204" pitchFamily="34" charset="0"/>
              </a:rPr>
              <a:t>Everything</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went</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well</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Everybody</a:t>
            </a:r>
            <a:r>
              <a:rPr lang="de-DE" sz="1100" b="0" i="0" u="none" strike="noStrike" dirty="0">
                <a:solidFill>
                  <a:srgbClr val="000000"/>
                </a:solidFill>
                <a:effectLst/>
                <a:latin typeface="Calibri" panose="020F0502020204030204" pitchFamily="34" charset="0"/>
              </a:rPr>
              <a:t> back </a:t>
            </a:r>
            <a:r>
              <a:rPr lang="de-DE" sz="1100" b="0" i="0" u="none" strike="noStrike" dirty="0" err="1">
                <a:solidFill>
                  <a:srgbClr val="000000"/>
                </a:solidFill>
                <a:effectLst/>
                <a:latin typeface="Calibri" panose="020F0502020204030204" pitchFamily="34" charset="0"/>
              </a:rPr>
              <a:t>with</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us</a:t>
            </a:r>
            <a:r>
              <a:rPr lang="de-DE" sz="1100" b="0" i="0" u="none" strike="noStrike" dirty="0">
                <a:solidFill>
                  <a:srgbClr val="000000"/>
                </a:solidFill>
                <a:effectLst/>
                <a:latin typeface="Calibri" panose="020F0502020204030204" pitchFamily="34" charset="0"/>
              </a:rPr>
              <a:t>? </a:t>
            </a:r>
            <a:endParaRPr lang="de-DE" b="0" i="0" u="none" strike="noStrike" dirty="0">
              <a:effectLst/>
              <a:latin typeface="Segoe UI" panose="020B0502040204020203" pitchFamily="34" charset="0"/>
            </a:endParaRPr>
          </a:p>
          <a:p>
            <a:pPr marL="457200" indent="-298450" algn="l" rtl="0" fontAlgn="base">
              <a:lnSpc>
                <a:spcPts val="1221"/>
              </a:lnSpc>
              <a:buFont typeface="Arial" panose="020B0604020202020204" pitchFamily="34" charset="0"/>
              <a:buChar char="•"/>
            </a:pPr>
            <a:r>
              <a:rPr lang="de-DE" sz="1100" b="0" i="0" u="none" strike="noStrike" dirty="0">
                <a:solidFill>
                  <a:srgbClr val="000000"/>
                </a:solidFill>
                <a:effectLst/>
                <a:latin typeface="Calibri" panose="020F0502020204030204" pitchFamily="34" charset="0"/>
              </a:rPr>
              <a:t>Thumbs </a:t>
            </a:r>
            <a:r>
              <a:rPr lang="de-DE" sz="1100" b="0" i="0" u="none" strike="noStrike" dirty="0" err="1">
                <a:solidFill>
                  <a:srgbClr val="000000"/>
                </a:solidFill>
                <a:effectLst/>
                <a:latin typeface="Calibri" panose="020F0502020204030204" pitchFamily="34" charset="0"/>
              </a:rPr>
              <a:t>up</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please</a:t>
            </a:r>
            <a:r>
              <a:rPr lang="de-DE" sz="1100" b="0" i="0" u="none" strike="noStrike" dirty="0">
                <a:solidFill>
                  <a:srgbClr val="000000"/>
                </a:solidFill>
                <a:effectLst/>
                <a:latin typeface="Calibri" panose="020F0502020204030204" pitchFamily="34" charset="0"/>
              </a:rPr>
              <a:t>!</a:t>
            </a:r>
          </a:p>
          <a:p>
            <a:pPr marL="457200" indent="-298450">
              <a:buFont typeface="Arial" panose="020B0604020202020204" pitchFamily="34" charset="0"/>
              <a:buChar char="•"/>
            </a:pPr>
            <a:endParaRPr lang="de-DE" dirty="0"/>
          </a:p>
          <a:p>
            <a:pPr marL="457200" indent="-298450">
              <a:buFont typeface="Arial" panose="020B0604020202020204" pitchFamily="34" charset="0"/>
              <a:buChar char="•"/>
            </a:pPr>
            <a:r>
              <a:rPr lang="de-DE" dirty="0" err="1"/>
              <a:t>Which</a:t>
            </a:r>
            <a:r>
              <a:rPr lang="de-DE" dirty="0"/>
              <a:t> open </a:t>
            </a:r>
            <a:r>
              <a:rPr lang="de-DE" dirty="0" err="1"/>
              <a:t>questions</a:t>
            </a:r>
            <a:r>
              <a:rPr lang="de-DE" dirty="0"/>
              <a:t> </a:t>
            </a:r>
            <a:r>
              <a:rPr lang="de-DE" dirty="0" err="1"/>
              <a:t>are</a:t>
            </a:r>
            <a:r>
              <a:rPr lang="de-DE" dirty="0"/>
              <a:t> </a:t>
            </a:r>
            <a:r>
              <a:rPr lang="de-DE" dirty="0" err="1"/>
              <a:t>there</a:t>
            </a:r>
            <a:r>
              <a:rPr lang="de-DE" dirty="0"/>
              <a:t> </a:t>
            </a:r>
            <a:r>
              <a:rPr lang="de-DE" dirty="0" err="1"/>
              <a:t>regarding</a:t>
            </a:r>
            <a:r>
              <a:rPr lang="de-DE" dirty="0"/>
              <a:t> </a:t>
            </a:r>
            <a:r>
              <a:rPr lang="de-DE" dirty="0" err="1"/>
              <a:t>the</a:t>
            </a:r>
            <a:r>
              <a:rPr lang="de-DE" dirty="0"/>
              <a:t> </a:t>
            </a:r>
            <a:r>
              <a:rPr lang="de-DE" dirty="0" err="1"/>
              <a:t>left</a:t>
            </a:r>
            <a:r>
              <a:rPr lang="de-DE" dirty="0"/>
              <a:t> </a:t>
            </a:r>
            <a:r>
              <a:rPr lang="de-DE" dirty="0" err="1"/>
              <a:t>side</a:t>
            </a:r>
            <a:r>
              <a:rPr lang="de-DE" dirty="0"/>
              <a:t>?</a:t>
            </a:r>
          </a:p>
          <a:p>
            <a:pPr marL="457200" indent="-298450">
              <a:buFont typeface="Arial" panose="020B0604020202020204" pitchFamily="34" charset="0"/>
              <a:buChar char="•"/>
            </a:pPr>
            <a:r>
              <a:rPr lang="de-DE" dirty="0"/>
              <a:t>[</a:t>
            </a:r>
            <a:r>
              <a:rPr lang="de-DE" dirty="0" err="1"/>
              <a:t>interaction</a:t>
            </a:r>
            <a:r>
              <a:rPr lang="de-DE" dirty="0"/>
              <a:t> </a:t>
            </a:r>
            <a:r>
              <a:rPr lang="de-DE" dirty="0" err="1"/>
              <a:t>with</a:t>
            </a:r>
            <a:r>
              <a:rPr lang="de-DE" dirty="0"/>
              <a:t> </a:t>
            </a:r>
            <a:r>
              <a:rPr lang="de-DE" dirty="0" err="1"/>
              <a:t>the</a:t>
            </a:r>
            <a:r>
              <a:rPr lang="de-DE" dirty="0"/>
              <a:t> </a:t>
            </a:r>
            <a:r>
              <a:rPr lang="de-DE" dirty="0" err="1"/>
              <a:t>participants</a:t>
            </a:r>
            <a:r>
              <a:rPr lang="de-DE" dirty="0"/>
              <a:t>]</a:t>
            </a:r>
          </a:p>
          <a:p>
            <a:pPr marL="457200" indent="-298450">
              <a:buFont typeface="Arial" panose="020B0604020202020204" pitchFamily="34" charset="0"/>
              <a:buChar char="•"/>
            </a:pPr>
            <a:endParaRPr lang="de-DE" dirty="0"/>
          </a:p>
          <a:p>
            <a:pPr marL="457200" indent="-298450">
              <a:buFont typeface="Arial" panose="020B0604020202020204" pitchFamily="34" charset="0"/>
              <a:buChar char="•"/>
            </a:pPr>
            <a:r>
              <a:rPr lang="de-DE" dirty="0"/>
              <a:t>After </a:t>
            </a:r>
            <a:r>
              <a:rPr lang="de-DE" dirty="0" err="1"/>
              <a:t>the</a:t>
            </a:r>
            <a:r>
              <a:rPr lang="de-DE" dirty="0"/>
              <a:t> break </a:t>
            </a:r>
            <a:r>
              <a:rPr lang="de-DE" dirty="0" err="1"/>
              <a:t>we</a:t>
            </a:r>
            <a:r>
              <a:rPr lang="de-DE" dirty="0"/>
              <a:t> will </a:t>
            </a:r>
            <a:r>
              <a:rPr lang="de-DE" dirty="0" err="1"/>
              <a:t>look</a:t>
            </a:r>
            <a:r>
              <a:rPr lang="de-DE" dirty="0"/>
              <a:t> </a:t>
            </a:r>
            <a:r>
              <a:rPr lang="de-DE" dirty="0" err="1"/>
              <a:t>into</a:t>
            </a:r>
            <a:r>
              <a:rPr lang="de-DE" dirty="0"/>
              <a:t> </a:t>
            </a:r>
            <a:r>
              <a:rPr lang="de-DE" dirty="0" err="1"/>
              <a:t>the</a:t>
            </a:r>
            <a:r>
              <a:rPr lang="de-DE" dirty="0"/>
              <a:t> </a:t>
            </a:r>
            <a:r>
              <a:rPr lang="de-DE" dirty="0" err="1"/>
              <a:t>right</a:t>
            </a:r>
            <a:r>
              <a:rPr lang="de-DE" dirty="0"/>
              <a:t> </a:t>
            </a:r>
            <a:r>
              <a:rPr lang="de-DE" dirty="0" err="1"/>
              <a:t>side</a:t>
            </a:r>
            <a:r>
              <a:rPr lang="de-DE" dirty="0"/>
              <a:t> </a:t>
            </a:r>
            <a:r>
              <a:rPr lang="de-DE" dirty="0" err="1"/>
              <a:t>of</a:t>
            </a:r>
            <a:r>
              <a:rPr lang="de-DE" dirty="0"/>
              <a:t> </a:t>
            </a:r>
            <a:r>
              <a:rPr lang="de-DE" dirty="0" err="1"/>
              <a:t>the</a:t>
            </a:r>
            <a:r>
              <a:rPr lang="de-DE" dirty="0"/>
              <a:t> </a:t>
            </a:r>
            <a:r>
              <a:rPr lang="de-DE" dirty="0" err="1"/>
              <a:t>canvas</a:t>
            </a:r>
            <a:r>
              <a:rPr lang="de-DE" dirty="0"/>
              <a:t>, </a:t>
            </a:r>
            <a:r>
              <a:rPr lang="de-DE" dirty="0" err="1"/>
              <a:t>users</a:t>
            </a:r>
            <a:r>
              <a:rPr lang="de-DE" dirty="0"/>
              <a:t> and potential </a:t>
            </a:r>
            <a:r>
              <a:rPr lang="de-DE" dirty="0" err="1"/>
              <a:t>use</a:t>
            </a:r>
            <a:r>
              <a:rPr lang="de-DE" dirty="0"/>
              <a:t> </a:t>
            </a:r>
            <a:r>
              <a:rPr lang="de-DE" dirty="0" err="1"/>
              <a:t>cases</a:t>
            </a:r>
            <a:r>
              <a:rPr lang="de-DE" dirty="0"/>
              <a:t>.</a:t>
            </a:r>
          </a:p>
          <a:p>
            <a:pPr marL="457200" indent="-298450">
              <a:buFont typeface="Arial" panose="020B0604020202020204" pitchFamily="34" charset="0"/>
              <a:buChar char="•"/>
            </a:pPr>
            <a:r>
              <a:rPr lang="de-DE" dirty="0" err="1"/>
              <a:t>Once</a:t>
            </a:r>
            <a:r>
              <a:rPr lang="de-DE" dirty="0"/>
              <a:t> </a:t>
            </a:r>
            <a:r>
              <a:rPr lang="de-DE" dirty="0" err="1"/>
              <a:t>again</a:t>
            </a:r>
            <a:r>
              <a:rPr lang="de-DE" dirty="0"/>
              <a:t> – </a:t>
            </a:r>
            <a:r>
              <a:rPr lang="de-DE" dirty="0" err="1"/>
              <a:t>please</a:t>
            </a:r>
            <a:r>
              <a:rPr lang="de-DE" dirty="0"/>
              <a:t> </a:t>
            </a:r>
            <a:r>
              <a:rPr lang="de-DE" dirty="0" err="1"/>
              <a:t>stay</a:t>
            </a:r>
            <a:r>
              <a:rPr lang="de-DE" dirty="0"/>
              <a:t> in </a:t>
            </a:r>
            <a:r>
              <a:rPr lang="de-DE" dirty="0" err="1"/>
              <a:t>the</a:t>
            </a:r>
            <a:r>
              <a:rPr lang="de-DE" dirty="0"/>
              <a:t> zoom </a:t>
            </a:r>
            <a:r>
              <a:rPr lang="de-DE" dirty="0" err="1"/>
              <a:t>meeting</a:t>
            </a:r>
            <a:r>
              <a:rPr lang="de-DE" dirty="0"/>
              <a:t>.</a:t>
            </a:r>
          </a:p>
          <a:p>
            <a:pPr marL="457200" indent="-298450">
              <a:buFont typeface="Arial" panose="020B0604020202020204" pitchFamily="34" charset="0"/>
              <a:buChar char="•"/>
            </a:pPr>
            <a:endParaRPr lang="de-DE" dirty="0"/>
          </a:p>
          <a:p>
            <a:pPr marL="457200" indent="-298450">
              <a:buFont typeface="Arial" panose="020B0604020202020204" pitchFamily="34" charset="0"/>
              <a:buChar char="•"/>
            </a:pPr>
            <a:r>
              <a:rPr lang="de-DE" dirty="0" err="1"/>
              <a:t>We‘ll</a:t>
            </a:r>
            <a:r>
              <a:rPr lang="de-DE" dirty="0"/>
              <a:t> </a:t>
            </a:r>
            <a:r>
              <a:rPr lang="de-DE" dirty="0" err="1"/>
              <a:t>continue</a:t>
            </a:r>
            <a:r>
              <a:rPr lang="de-DE" dirty="0"/>
              <a:t> at [time]</a:t>
            </a:r>
          </a:p>
          <a:p>
            <a:pPr marL="457200" indent="-298450">
              <a:buFont typeface="Arial" panose="020B0604020202020204" pitchFamily="34" charset="0"/>
              <a:buChar char="•"/>
            </a:pPr>
            <a:endParaRPr lang="en-GB" dirty="0"/>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6229FC2-6A83-4948-B60F-F7D518252D2F}" type="slidenum">
              <a:rPr kumimoji="0" lang="de-DE"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31329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7263be4a94_1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7263be4a94_1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de-DE" sz="1100" b="0" i="0" u="none" strike="noStrike" cap="none">
              <a:solidFill>
                <a:srgbClr val="000000"/>
              </a:solidFill>
              <a:effectLst/>
              <a:latin typeface="Arial"/>
              <a:ea typeface="Arial"/>
              <a:cs typeface="Arial"/>
              <a:sym typeface="Wingdings" pitchFamily="2" charset="2"/>
            </a:endParaRPr>
          </a:p>
        </p:txBody>
      </p:sp>
    </p:spTree>
    <p:extLst>
      <p:ext uri="{BB962C8B-B14F-4D97-AF65-F5344CB8AC3E}">
        <p14:creationId xmlns:p14="http://schemas.microsoft.com/office/powerpoint/2010/main" val="33702050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cs typeface="Calibri"/>
              </a:rPr>
              <a:t>Welcome back, everyone! We hope everyone could get refreshed a little</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a:t>In </a:t>
            </a:r>
            <a:r>
              <a:rPr lang="de-DE" dirty="0" err="1"/>
              <a:t>order</a:t>
            </a:r>
            <a:r>
              <a:rPr lang="de-DE" dirty="0"/>
              <a:t> </a:t>
            </a:r>
            <a:r>
              <a:rPr lang="de-DE" dirty="0" err="1"/>
              <a:t>to</a:t>
            </a:r>
            <a:r>
              <a:rPr lang="de-DE" dirty="0"/>
              <a:t> </a:t>
            </a:r>
            <a:r>
              <a:rPr lang="de-DE" dirty="0" err="1"/>
              <a:t>make</a:t>
            </a:r>
            <a:r>
              <a:rPr lang="de-DE" dirty="0"/>
              <a:t> </a:t>
            </a:r>
            <a:r>
              <a:rPr lang="de-DE" dirty="0" err="1"/>
              <a:t>the</a:t>
            </a:r>
            <a:r>
              <a:rPr lang="de-DE" dirty="0"/>
              <a:t> </a:t>
            </a:r>
            <a:r>
              <a:rPr lang="de-DE" dirty="0" err="1"/>
              <a:t>canvas</a:t>
            </a:r>
            <a:r>
              <a:rPr lang="de-DE" dirty="0"/>
              <a:t> and </a:t>
            </a:r>
            <a:r>
              <a:rPr lang="de-DE" dirty="0" err="1"/>
              <a:t>its</a:t>
            </a:r>
            <a:r>
              <a:rPr lang="de-DE" dirty="0"/>
              <a:t> </a:t>
            </a:r>
            <a:r>
              <a:rPr lang="de-DE" dirty="0" err="1"/>
              <a:t>application</a:t>
            </a:r>
            <a:r>
              <a:rPr lang="de-DE" dirty="0"/>
              <a:t> </a:t>
            </a:r>
            <a:r>
              <a:rPr lang="de-DE" dirty="0" err="1"/>
              <a:t>more</a:t>
            </a:r>
            <a:r>
              <a:rPr lang="de-DE" dirty="0"/>
              <a:t> tangible </a:t>
            </a:r>
            <a:r>
              <a:rPr lang="de-DE" dirty="0" err="1"/>
              <a:t>for</a:t>
            </a:r>
            <a:r>
              <a:rPr lang="de-DE" dirty="0"/>
              <a:t> </a:t>
            </a:r>
            <a:r>
              <a:rPr lang="de-DE" dirty="0" err="1"/>
              <a:t>you</a:t>
            </a:r>
            <a:r>
              <a:rPr lang="de-DE" dirty="0"/>
              <a:t> </a:t>
            </a:r>
            <a:r>
              <a:rPr lang="de-DE" dirty="0" err="1"/>
              <a:t>we</a:t>
            </a:r>
            <a:r>
              <a:rPr lang="de-DE" dirty="0"/>
              <a:t> </a:t>
            </a:r>
            <a:r>
              <a:rPr lang="de-DE" dirty="0" err="1"/>
              <a:t>prepared</a:t>
            </a:r>
            <a:r>
              <a:rPr lang="de-DE" dirty="0"/>
              <a:t> an </a:t>
            </a:r>
            <a:r>
              <a:rPr lang="de-DE" dirty="0" err="1"/>
              <a:t>example</a:t>
            </a:r>
            <a:r>
              <a:rPr lang="de-DE" dirty="0"/>
              <a:t> </a:t>
            </a:r>
            <a:r>
              <a:rPr lang="de-DE" dirty="0" err="1"/>
              <a:t>from</a:t>
            </a:r>
            <a:r>
              <a:rPr lang="de-DE" dirty="0"/>
              <a:t> </a:t>
            </a:r>
            <a:r>
              <a:rPr lang="de-DE" dirty="0" err="1"/>
              <a:t>one</a:t>
            </a:r>
            <a:r>
              <a:rPr lang="de-DE" dirty="0"/>
              <a:t> </a:t>
            </a:r>
            <a:r>
              <a:rPr lang="de-DE" dirty="0" err="1"/>
              <a:t>of</a:t>
            </a:r>
            <a:r>
              <a:rPr lang="de-DE" dirty="0"/>
              <a:t> </a:t>
            </a:r>
            <a:r>
              <a:rPr lang="de-DE" dirty="0" err="1"/>
              <a:t>our</a:t>
            </a:r>
            <a:r>
              <a:rPr lang="de-DE" dirty="0"/>
              <a:t> </a:t>
            </a:r>
            <a:r>
              <a:rPr lang="de-DE" dirty="0" err="1"/>
              <a:t>alumni</a:t>
            </a:r>
            <a:r>
              <a:rPr lang="de-DE" dirty="0"/>
              <a:t>. </a:t>
            </a:r>
            <a:r>
              <a:rPr lang="de-DE" dirty="0" err="1"/>
              <a:t>It</a:t>
            </a:r>
            <a:r>
              <a:rPr lang="de-DE" dirty="0"/>
              <a:t> will </a:t>
            </a:r>
            <a:r>
              <a:rPr lang="de-DE" dirty="0" err="1"/>
              <a:t>accompany</a:t>
            </a:r>
            <a:r>
              <a:rPr lang="de-DE" dirty="0"/>
              <a:t> </a:t>
            </a:r>
            <a:r>
              <a:rPr lang="de-DE" dirty="0" err="1"/>
              <a:t>us</a:t>
            </a:r>
            <a:r>
              <a:rPr lang="de-DE" dirty="0"/>
              <a:t> </a:t>
            </a:r>
            <a:r>
              <a:rPr lang="de-DE" dirty="0" err="1"/>
              <a:t>through</a:t>
            </a:r>
            <a:r>
              <a:rPr lang="de-DE" dirty="0"/>
              <a:t> </a:t>
            </a:r>
            <a:r>
              <a:rPr lang="de-DE" dirty="0" err="1"/>
              <a:t>the</a:t>
            </a:r>
            <a:r>
              <a:rPr lang="de-DE" dirty="0"/>
              <a:t> </a:t>
            </a:r>
            <a:r>
              <a:rPr lang="de-DE" dirty="0" err="1"/>
              <a:t>workshop</a:t>
            </a:r>
            <a:r>
              <a:rPr lang="de-DE" dirty="0"/>
              <a:t>:</a:t>
            </a:r>
            <a:endParaRPr dirty="0"/>
          </a:p>
          <a:p>
            <a:pPr marL="0" lvl="0" indent="0" algn="l" rtl="0">
              <a:spcBef>
                <a:spcPts val="0"/>
              </a:spcBef>
              <a:spcAft>
                <a:spcPts val="0"/>
              </a:spcAft>
              <a:buNone/>
            </a:pPr>
            <a:r>
              <a:rPr lang="de-DE" dirty="0"/>
              <a:t> - Background: </a:t>
            </a:r>
            <a:r>
              <a:rPr lang="de-DE" dirty="0" err="1"/>
              <a:t>Cognitive</a:t>
            </a:r>
            <a:r>
              <a:rPr lang="de-DE" dirty="0"/>
              <a:t> </a:t>
            </a:r>
            <a:r>
              <a:rPr lang="de-DE" dirty="0" err="1"/>
              <a:t>neuroscience</a:t>
            </a:r>
            <a:r>
              <a:rPr lang="de-DE" dirty="0"/>
              <a:t> </a:t>
            </a:r>
            <a:r>
              <a:rPr lang="de-DE" dirty="0" err="1"/>
              <a:t>researcher</a:t>
            </a:r>
            <a:r>
              <a:rPr lang="de-DE" dirty="0"/>
              <a:t> Nadine Diersch </a:t>
            </a:r>
            <a:r>
              <a:rPr lang="de-DE" dirty="0" err="1"/>
              <a:t>from</a:t>
            </a:r>
            <a:r>
              <a:rPr lang="de-DE" dirty="0"/>
              <a:t> </a:t>
            </a:r>
            <a:r>
              <a:rPr lang="de-DE" dirty="0" err="1"/>
              <a:t>the</a:t>
            </a:r>
            <a:r>
              <a:rPr lang="de-DE" dirty="0"/>
              <a:t> DZNE (Forschungszentrum für neurogenerative Erkrankungen) in Magdeburg </a:t>
            </a:r>
            <a:r>
              <a:rPr lang="de-DE" dirty="0" err="1"/>
              <a:t>is</a:t>
            </a:r>
            <a:r>
              <a:rPr lang="de-DE" dirty="0"/>
              <a:t> </a:t>
            </a:r>
            <a:r>
              <a:rPr lang="de-DE" dirty="0" err="1"/>
              <a:t>exploring</a:t>
            </a:r>
            <a:r>
              <a:rPr lang="de-DE" dirty="0"/>
              <a:t> </a:t>
            </a:r>
            <a:r>
              <a:rPr lang="de-DE" dirty="0" err="1"/>
              <a:t>new</a:t>
            </a:r>
            <a:r>
              <a:rPr lang="de-DE" dirty="0"/>
              <a:t> </a:t>
            </a:r>
            <a:r>
              <a:rPr lang="de-DE" dirty="0" err="1"/>
              <a:t>ways</a:t>
            </a:r>
            <a:r>
              <a:rPr lang="de-DE" dirty="0"/>
              <a:t> </a:t>
            </a:r>
            <a:r>
              <a:rPr lang="de-DE" dirty="0" err="1"/>
              <a:t>to</a:t>
            </a:r>
            <a:r>
              <a:rPr lang="de-DE" dirty="0"/>
              <a:t> </a:t>
            </a:r>
            <a:r>
              <a:rPr lang="de-DE" dirty="0" err="1"/>
              <a:t>diagnose</a:t>
            </a:r>
            <a:r>
              <a:rPr lang="de-DE" dirty="0"/>
              <a:t> </a:t>
            </a:r>
            <a:r>
              <a:rPr lang="de-DE" dirty="0" err="1"/>
              <a:t>Alzheimer’s</a:t>
            </a:r>
            <a:r>
              <a:rPr lang="de-DE" dirty="0"/>
              <a:t> </a:t>
            </a:r>
            <a:r>
              <a:rPr lang="de-DE" dirty="0" err="1"/>
              <a:t>disease</a:t>
            </a:r>
            <a:r>
              <a:rPr lang="de-DE" dirty="0"/>
              <a:t> </a:t>
            </a:r>
            <a:r>
              <a:rPr lang="de-DE" dirty="0" err="1"/>
              <a:t>with</a:t>
            </a:r>
            <a:r>
              <a:rPr lang="de-DE" dirty="0"/>
              <a:t> </a:t>
            </a:r>
            <a:r>
              <a:rPr lang="de-DE" dirty="0" err="1"/>
              <a:t>the</a:t>
            </a:r>
            <a:r>
              <a:rPr lang="de-DE" dirty="0"/>
              <a:t> </a:t>
            </a:r>
            <a:r>
              <a:rPr lang="de-DE" dirty="0" err="1"/>
              <a:t>help</a:t>
            </a:r>
            <a:r>
              <a:rPr lang="de-DE" dirty="0"/>
              <a:t> </a:t>
            </a:r>
            <a:r>
              <a:rPr lang="de-DE" dirty="0" err="1"/>
              <a:t>of</a:t>
            </a:r>
            <a:r>
              <a:rPr lang="de-DE" dirty="0"/>
              <a:t> a universal </a:t>
            </a:r>
            <a:r>
              <a:rPr lang="de-DE" dirty="0" err="1"/>
              <a:t>device</a:t>
            </a:r>
            <a:r>
              <a:rPr lang="de-DE" dirty="0"/>
              <a:t>: </a:t>
            </a:r>
            <a:r>
              <a:rPr lang="de-DE" dirty="0" err="1"/>
              <a:t>our</a:t>
            </a:r>
            <a:r>
              <a:rPr lang="de-DE" dirty="0"/>
              <a:t> </a:t>
            </a:r>
            <a:r>
              <a:rPr lang="de-DE" dirty="0" err="1"/>
              <a:t>smartphone</a:t>
            </a:r>
            <a:r>
              <a:rPr lang="de-DE" dirty="0"/>
              <a:t>. </a:t>
            </a:r>
            <a:endParaRPr dirty="0"/>
          </a:p>
          <a:p>
            <a:pPr marL="171450" lvl="0" indent="-171450" algn="l" rtl="0">
              <a:spcBef>
                <a:spcPts val="0"/>
              </a:spcBef>
              <a:spcAft>
                <a:spcPts val="0"/>
              </a:spcAft>
              <a:buClr>
                <a:schemeClr val="dk1"/>
              </a:buClr>
              <a:buSzPts val="900"/>
              <a:buFont typeface="Calibri"/>
              <a:buChar char="-"/>
            </a:pPr>
            <a:r>
              <a:rPr lang="de-DE" dirty="0"/>
              <a:t>Her </a:t>
            </a:r>
            <a:r>
              <a:rPr lang="de-DE" dirty="0" err="1"/>
              <a:t>app</a:t>
            </a:r>
            <a:r>
              <a:rPr lang="de-DE" dirty="0"/>
              <a:t> prototype </a:t>
            </a:r>
            <a:r>
              <a:rPr lang="de-DE" dirty="0" err="1"/>
              <a:t>is</a:t>
            </a:r>
            <a:r>
              <a:rPr lang="de-DE" dirty="0"/>
              <a:t> a </a:t>
            </a:r>
            <a:r>
              <a:rPr lang="de-DE" dirty="0" err="1"/>
              <a:t>chance</a:t>
            </a:r>
            <a:r>
              <a:rPr lang="de-DE" dirty="0"/>
              <a:t> </a:t>
            </a:r>
            <a:r>
              <a:rPr lang="de-DE" dirty="0" err="1"/>
              <a:t>for</a:t>
            </a:r>
            <a:r>
              <a:rPr lang="de-DE" dirty="0"/>
              <a:t> </a:t>
            </a:r>
            <a:r>
              <a:rPr lang="de-DE" dirty="0" err="1"/>
              <a:t>people</a:t>
            </a:r>
            <a:r>
              <a:rPr lang="de-DE" dirty="0"/>
              <a:t> at </a:t>
            </a:r>
            <a:r>
              <a:rPr lang="de-DE" dirty="0" err="1"/>
              <a:t>risk</a:t>
            </a:r>
            <a:r>
              <a:rPr lang="de-DE" dirty="0"/>
              <a:t> </a:t>
            </a:r>
            <a:r>
              <a:rPr lang="de-DE" dirty="0" err="1"/>
              <a:t>to</a:t>
            </a:r>
            <a:r>
              <a:rPr lang="de-DE" dirty="0"/>
              <a:t> </a:t>
            </a:r>
            <a:r>
              <a:rPr lang="de-DE" dirty="0" err="1"/>
              <a:t>get</a:t>
            </a:r>
            <a:r>
              <a:rPr lang="de-DE" dirty="0"/>
              <a:t> </a:t>
            </a:r>
            <a:r>
              <a:rPr lang="de-DE" dirty="0" err="1"/>
              <a:t>ahead</a:t>
            </a:r>
            <a:r>
              <a:rPr lang="de-DE" dirty="0"/>
              <a:t> </a:t>
            </a:r>
            <a:r>
              <a:rPr lang="de-DE" dirty="0" err="1"/>
              <a:t>of</a:t>
            </a:r>
            <a:r>
              <a:rPr lang="de-DE" dirty="0"/>
              <a:t> time, </a:t>
            </a:r>
            <a:r>
              <a:rPr lang="de-DE" dirty="0" err="1"/>
              <a:t>opening</a:t>
            </a:r>
            <a:r>
              <a:rPr lang="de-DE" dirty="0"/>
              <a:t> </a:t>
            </a:r>
            <a:r>
              <a:rPr lang="de-DE" dirty="0" err="1"/>
              <a:t>up</a:t>
            </a:r>
            <a:r>
              <a:rPr lang="de-DE" dirty="0"/>
              <a:t> </a:t>
            </a:r>
            <a:r>
              <a:rPr lang="de-DE" dirty="0" err="1"/>
              <a:t>possibilities</a:t>
            </a:r>
            <a:r>
              <a:rPr lang="de-DE" dirty="0"/>
              <a:t> </a:t>
            </a:r>
            <a:r>
              <a:rPr lang="de-DE" dirty="0" err="1"/>
              <a:t>for</a:t>
            </a:r>
            <a:r>
              <a:rPr lang="de-DE" dirty="0"/>
              <a:t> </a:t>
            </a:r>
            <a:r>
              <a:rPr lang="de-DE" dirty="0" err="1"/>
              <a:t>treating</a:t>
            </a:r>
            <a:r>
              <a:rPr lang="de-DE" dirty="0"/>
              <a:t> </a:t>
            </a:r>
            <a:r>
              <a:rPr lang="de-DE" dirty="0" err="1"/>
              <a:t>the</a:t>
            </a:r>
            <a:r>
              <a:rPr lang="de-DE" dirty="0"/>
              <a:t> </a:t>
            </a:r>
            <a:r>
              <a:rPr lang="de-DE" dirty="0" err="1"/>
              <a:t>incurable</a:t>
            </a:r>
            <a:r>
              <a:rPr lang="de-DE" dirty="0"/>
              <a:t> </a:t>
            </a:r>
            <a:r>
              <a:rPr lang="de-DE" dirty="0" err="1"/>
              <a:t>disease</a:t>
            </a:r>
            <a:r>
              <a:rPr lang="de-DE" dirty="0"/>
              <a:t>.</a:t>
            </a:r>
            <a:endParaRPr dirty="0"/>
          </a:p>
          <a:p>
            <a:pPr marL="171450" lvl="0" indent="-171450" algn="l" rtl="0">
              <a:spcBef>
                <a:spcPts val="0"/>
              </a:spcBef>
              <a:spcAft>
                <a:spcPts val="0"/>
              </a:spcAft>
              <a:buClr>
                <a:schemeClr val="dk1"/>
              </a:buClr>
              <a:buSzPts val="900"/>
              <a:buFont typeface="Calibri"/>
              <a:buChar char="-"/>
            </a:pPr>
            <a:r>
              <a:rPr lang="de-DE" dirty="0" err="1"/>
              <a:t>We</a:t>
            </a:r>
            <a:r>
              <a:rPr lang="de-DE" dirty="0"/>
              <a:t> will </a:t>
            </a:r>
            <a:r>
              <a:rPr lang="de-DE" dirty="0" err="1"/>
              <a:t>now</a:t>
            </a:r>
            <a:r>
              <a:rPr lang="de-DE" dirty="0"/>
              <a:t> </a:t>
            </a:r>
            <a:r>
              <a:rPr lang="de-DE" dirty="0" err="1"/>
              <a:t>have</a:t>
            </a:r>
            <a:r>
              <a:rPr lang="de-DE" dirty="0"/>
              <a:t> a </a:t>
            </a:r>
            <a:r>
              <a:rPr lang="de-DE" dirty="0" err="1"/>
              <a:t>closer</a:t>
            </a:r>
            <a:r>
              <a:rPr lang="de-DE" dirty="0"/>
              <a:t> </a:t>
            </a:r>
            <a:r>
              <a:rPr lang="de-DE" dirty="0" err="1"/>
              <a:t>look</a:t>
            </a:r>
            <a:r>
              <a:rPr lang="de-DE" dirty="0"/>
              <a:t> </a:t>
            </a:r>
            <a:r>
              <a:rPr lang="de-DE" dirty="0" err="1"/>
              <a:t>how</a:t>
            </a:r>
            <a:r>
              <a:rPr lang="de-DE" dirty="0"/>
              <a:t> </a:t>
            </a:r>
            <a:r>
              <a:rPr lang="de-DE" dirty="0" err="1"/>
              <a:t>she</a:t>
            </a:r>
            <a:r>
              <a:rPr lang="de-DE" dirty="0"/>
              <a:t> </a:t>
            </a:r>
            <a:r>
              <a:rPr lang="de-DE" dirty="0" err="1"/>
              <a:t>managed</a:t>
            </a:r>
            <a:r>
              <a:rPr lang="de-DE" dirty="0"/>
              <a:t> </a:t>
            </a:r>
            <a:r>
              <a:rPr lang="de-DE" dirty="0" err="1"/>
              <a:t>to</a:t>
            </a:r>
            <a:r>
              <a:rPr lang="de-DE" dirty="0"/>
              <a:t> link her </a:t>
            </a:r>
            <a:r>
              <a:rPr lang="de-DE" dirty="0" err="1"/>
              <a:t>research</a:t>
            </a:r>
            <a:r>
              <a:rPr lang="de-DE" dirty="0"/>
              <a:t> </a:t>
            </a:r>
            <a:r>
              <a:rPr lang="de-DE" dirty="0" err="1"/>
              <a:t>with</a:t>
            </a:r>
            <a:r>
              <a:rPr lang="de-DE" dirty="0"/>
              <a:t> a </a:t>
            </a:r>
            <a:r>
              <a:rPr lang="de-DE" dirty="0" err="1"/>
              <a:t>use</a:t>
            </a:r>
            <a:r>
              <a:rPr lang="de-DE" dirty="0"/>
              <a:t> </a:t>
            </a:r>
            <a:r>
              <a:rPr lang="de-DE" dirty="0" err="1"/>
              <a:t>case</a:t>
            </a:r>
            <a:r>
              <a:rPr lang="de-DE" dirty="0"/>
              <a:t>/</a:t>
            </a:r>
            <a:r>
              <a:rPr lang="de-DE" dirty="0" err="1"/>
              <a:t>application</a:t>
            </a:r>
            <a:r>
              <a:rPr lang="de-DE" dirty="0"/>
              <a:t> </a:t>
            </a:r>
            <a:br>
              <a:rPr lang="de-DE" dirty="0"/>
            </a:br>
            <a:endParaRPr dirty="0"/>
          </a:p>
        </p:txBody>
      </p:sp>
      <p:sp>
        <p:nvSpPr>
          <p:cNvPr id="323" name="Google Shape;32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b="1">
                <a:latin typeface="DINOT-Bold" panose="020B0504020101020102" pitchFamily="34" charset="77"/>
              </a:rPr>
              <a:t>34</a:t>
            </a:fld>
            <a:endParaRPr b="1" dirty="0">
              <a:latin typeface="DINOT-Bold" panose="020B0504020101020102" pitchFamily="34" charset="77"/>
            </a:endParaRPr>
          </a:p>
        </p:txBody>
      </p:sp>
    </p:spTree>
    <p:extLst>
      <p:ext uri="{BB962C8B-B14F-4D97-AF65-F5344CB8AC3E}">
        <p14:creationId xmlns:p14="http://schemas.microsoft.com/office/powerpoint/2010/main" val="7693790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err="1"/>
              <a:t>We</a:t>
            </a:r>
            <a:r>
              <a:rPr lang="de-DE" dirty="0"/>
              <a:t> </a:t>
            </a:r>
            <a:r>
              <a:rPr lang="de-DE" dirty="0" err="1"/>
              <a:t>had</a:t>
            </a:r>
            <a:r>
              <a:rPr lang="de-DE" dirty="0"/>
              <a:t> a </a:t>
            </a:r>
            <a:r>
              <a:rPr lang="de-DE" dirty="0" err="1"/>
              <a:t>closer</a:t>
            </a:r>
            <a:r>
              <a:rPr lang="de-DE" dirty="0"/>
              <a:t> </a:t>
            </a:r>
            <a:r>
              <a:rPr lang="de-DE" dirty="0" err="1"/>
              <a:t>look</a:t>
            </a:r>
            <a:r>
              <a:rPr lang="de-DE" dirty="0"/>
              <a:t> at </a:t>
            </a:r>
            <a:r>
              <a:rPr lang="de-DE" dirty="0" err="1"/>
              <a:t>the</a:t>
            </a:r>
            <a:r>
              <a:rPr lang="de-DE" dirty="0"/>
              <a:t> </a:t>
            </a:r>
            <a:r>
              <a:rPr lang="de-DE" dirty="0" err="1"/>
              <a:t>research</a:t>
            </a:r>
            <a:r>
              <a:rPr lang="de-DE" dirty="0"/>
              <a:t> </a:t>
            </a:r>
            <a:r>
              <a:rPr lang="de-DE" dirty="0" err="1"/>
              <a:t>canvas</a:t>
            </a:r>
            <a:r>
              <a:rPr lang="de-DE" dirty="0"/>
              <a:t> </a:t>
            </a:r>
            <a:r>
              <a:rPr lang="de-DE" dirty="0" err="1"/>
              <a:t>understanding</a:t>
            </a:r>
            <a:r>
              <a:rPr lang="de-DE" dirty="0"/>
              <a:t> </a:t>
            </a:r>
            <a:r>
              <a:rPr lang="de-DE" dirty="0" err="1"/>
              <a:t>how</a:t>
            </a:r>
            <a:r>
              <a:rPr lang="de-DE" dirty="0"/>
              <a:t> </a:t>
            </a:r>
            <a:r>
              <a:rPr lang="de-DE" dirty="0" err="1"/>
              <a:t>to</a:t>
            </a:r>
            <a:r>
              <a:rPr lang="de-DE" dirty="0"/>
              <a:t> link </a:t>
            </a:r>
            <a:r>
              <a:rPr lang="de-DE" dirty="0" err="1"/>
              <a:t>research</a:t>
            </a:r>
            <a:r>
              <a:rPr lang="de-DE" dirty="0"/>
              <a:t> </a:t>
            </a:r>
            <a:r>
              <a:rPr lang="de-DE" dirty="0" err="1"/>
              <a:t>with</a:t>
            </a:r>
            <a:r>
              <a:rPr lang="de-DE" dirty="0"/>
              <a:t> a potential </a:t>
            </a:r>
            <a:r>
              <a:rPr lang="de-DE" dirty="0" err="1"/>
              <a:t>product</a:t>
            </a:r>
            <a:r>
              <a:rPr lang="de-DE" dirty="0"/>
              <a:t> </a:t>
            </a:r>
            <a:r>
              <a:rPr lang="de-DE" dirty="0" err="1"/>
              <a:t>or</a:t>
            </a:r>
            <a:r>
              <a:rPr lang="de-DE" dirty="0"/>
              <a:t> </a:t>
            </a:r>
            <a:r>
              <a:rPr lang="de-DE" dirty="0" err="1"/>
              <a:t>service</a:t>
            </a:r>
            <a:r>
              <a:rPr lang="de-DE" dirty="0"/>
              <a:t>.</a:t>
            </a:r>
          </a:p>
          <a:p>
            <a:pPr marL="0" lvl="0" indent="0" algn="l" rtl="0">
              <a:spcBef>
                <a:spcPts val="0"/>
              </a:spcBef>
              <a:spcAft>
                <a:spcPts val="0"/>
              </a:spcAft>
              <a:buNone/>
            </a:pPr>
            <a:r>
              <a:rPr lang="de-DE" dirty="0"/>
              <a:t>In </a:t>
            </a:r>
            <a:r>
              <a:rPr lang="de-DE" dirty="0" err="1"/>
              <a:t>our</a:t>
            </a:r>
            <a:r>
              <a:rPr lang="de-DE" dirty="0"/>
              <a:t> </a:t>
            </a:r>
            <a:r>
              <a:rPr lang="de-DE" dirty="0" err="1"/>
              <a:t>example</a:t>
            </a:r>
            <a:r>
              <a:rPr lang="de-DE" dirty="0"/>
              <a:t> Nadine </a:t>
            </a:r>
            <a:r>
              <a:rPr lang="de-DE" dirty="0" err="1"/>
              <a:t>linked</a:t>
            </a:r>
            <a:r>
              <a:rPr lang="de-DE" dirty="0"/>
              <a:t> her </a:t>
            </a:r>
            <a:r>
              <a:rPr lang="de-DE" dirty="0" err="1"/>
              <a:t>research</a:t>
            </a:r>
            <a:r>
              <a:rPr lang="de-DE" dirty="0"/>
              <a:t> </a:t>
            </a:r>
            <a:r>
              <a:rPr lang="de-DE" dirty="0" err="1"/>
              <a:t>with</a:t>
            </a:r>
            <a:r>
              <a:rPr lang="de-DE" dirty="0"/>
              <a:t> a </a:t>
            </a:r>
            <a:r>
              <a:rPr lang="de-DE" dirty="0" err="1"/>
              <a:t>use</a:t>
            </a:r>
            <a:r>
              <a:rPr lang="de-DE" dirty="0"/>
              <a:t> </a:t>
            </a:r>
            <a:r>
              <a:rPr lang="de-DE" dirty="0" err="1"/>
              <a:t>case</a:t>
            </a:r>
            <a:r>
              <a:rPr lang="de-DE" dirty="0"/>
              <a:t> and </a:t>
            </a:r>
            <a:r>
              <a:rPr lang="de-DE" dirty="0" err="1"/>
              <a:t>devleoped</a:t>
            </a:r>
            <a:r>
              <a:rPr lang="de-DE" dirty="0"/>
              <a:t> an </a:t>
            </a:r>
            <a:r>
              <a:rPr lang="de-DE" dirty="0" err="1"/>
              <a:t>application</a:t>
            </a:r>
            <a:r>
              <a:rPr lang="de-DE" dirty="0"/>
              <a:t> </a:t>
            </a:r>
            <a:r>
              <a:rPr lang="de-DE" dirty="0" err="1"/>
              <a:t>called</a:t>
            </a:r>
            <a:r>
              <a:rPr lang="de-DE" dirty="0"/>
              <a:t> </a:t>
            </a:r>
            <a:r>
              <a:rPr lang="de-DE" dirty="0" err="1"/>
              <a:t>neotiv</a:t>
            </a:r>
            <a:r>
              <a:rPr lang="de-DE" dirty="0"/>
              <a:t> </a:t>
            </a:r>
            <a:r>
              <a:rPr lang="de-DE" dirty="0" err="1"/>
              <a:t>together</a:t>
            </a:r>
            <a:r>
              <a:rPr lang="de-DE" dirty="0"/>
              <a:t> </a:t>
            </a:r>
            <a:r>
              <a:rPr lang="de-DE" dirty="0" err="1"/>
              <a:t>with</a:t>
            </a:r>
            <a:r>
              <a:rPr lang="de-DE" dirty="0"/>
              <a:t> a </a:t>
            </a:r>
            <a:r>
              <a:rPr lang="de-DE" dirty="0" err="1"/>
              <a:t>team</a:t>
            </a:r>
            <a:r>
              <a:rPr lang="de-DE" dirty="0"/>
              <a:t>. Her </a:t>
            </a:r>
            <a:r>
              <a:rPr lang="de-DE" dirty="0" err="1"/>
              <a:t>app</a:t>
            </a:r>
            <a:r>
              <a:rPr lang="de-DE" dirty="0"/>
              <a:t> prototype </a:t>
            </a:r>
            <a:r>
              <a:rPr lang="de-DE" dirty="0" err="1"/>
              <a:t>is</a:t>
            </a:r>
            <a:r>
              <a:rPr lang="de-DE" dirty="0"/>
              <a:t> a </a:t>
            </a:r>
            <a:r>
              <a:rPr lang="de-DE" dirty="0" err="1"/>
              <a:t>chance</a:t>
            </a:r>
            <a:r>
              <a:rPr lang="de-DE" dirty="0"/>
              <a:t> </a:t>
            </a:r>
            <a:r>
              <a:rPr lang="de-DE" dirty="0" err="1"/>
              <a:t>for</a:t>
            </a:r>
            <a:r>
              <a:rPr lang="de-DE" dirty="0"/>
              <a:t> </a:t>
            </a:r>
            <a:r>
              <a:rPr lang="de-DE" dirty="0" err="1"/>
              <a:t>people</a:t>
            </a:r>
            <a:r>
              <a:rPr lang="de-DE" dirty="0"/>
              <a:t> at </a:t>
            </a:r>
            <a:r>
              <a:rPr lang="de-DE" dirty="0" err="1"/>
              <a:t>risk</a:t>
            </a:r>
            <a:r>
              <a:rPr lang="de-DE" dirty="0"/>
              <a:t> </a:t>
            </a:r>
            <a:r>
              <a:rPr lang="de-DE" dirty="0" err="1"/>
              <a:t>to</a:t>
            </a:r>
            <a:r>
              <a:rPr lang="de-DE" dirty="0"/>
              <a:t> </a:t>
            </a:r>
            <a:r>
              <a:rPr lang="de-DE" dirty="0" err="1"/>
              <a:t>get</a:t>
            </a:r>
            <a:r>
              <a:rPr lang="de-DE" dirty="0"/>
              <a:t> a </a:t>
            </a:r>
            <a:r>
              <a:rPr lang="de-DE" dirty="0" err="1"/>
              <a:t>diagnosis</a:t>
            </a:r>
            <a:r>
              <a:rPr lang="de-DE" dirty="0"/>
              <a:t> </a:t>
            </a:r>
            <a:r>
              <a:rPr lang="de-DE" dirty="0" err="1"/>
              <a:t>ahead</a:t>
            </a:r>
            <a:r>
              <a:rPr lang="de-DE" dirty="0"/>
              <a:t> </a:t>
            </a:r>
            <a:r>
              <a:rPr lang="de-DE" dirty="0" err="1"/>
              <a:t>of</a:t>
            </a:r>
            <a:r>
              <a:rPr lang="de-DE" dirty="0"/>
              <a:t> time. Tracking </a:t>
            </a:r>
            <a:r>
              <a:rPr lang="de-DE" dirty="0" err="1"/>
              <a:t>movement</a:t>
            </a:r>
            <a:r>
              <a:rPr lang="de-DE" dirty="0"/>
              <a:t> </a:t>
            </a:r>
            <a:r>
              <a:rPr lang="de-DE" dirty="0" err="1"/>
              <a:t>patterns</a:t>
            </a:r>
            <a:r>
              <a:rPr lang="de-DE" dirty="0"/>
              <a:t> </a:t>
            </a:r>
            <a:r>
              <a:rPr lang="de-DE" dirty="0" err="1"/>
              <a:t>with</a:t>
            </a:r>
            <a:r>
              <a:rPr lang="de-DE" dirty="0"/>
              <a:t> </a:t>
            </a:r>
            <a:r>
              <a:rPr lang="de-DE" dirty="0" err="1"/>
              <a:t>the</a:t>
            </a:r>
            <a:r>
              <a:rPr lang="de-DE" dirty="0"/>
              <a:t> </a:t>
            </a:r>
            <a:r>
              <a:rPr lang="de-DE" dirty="0" err="1"/>
              <a:t>app</a:t>
            </a:r>
            <a:r>
              <a:rPr lang="de-DE" dirty="0"/>
              <a:t>.</a:t>
            </a:r>
          </a:p>
        </p:txBody>
      </p:sp>
      <p:sp>
        <p:nvSpPr>
          <p:cNvPr id="323" name="Google Shape;32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b="1">
                <a:latin typeface="DINOT-Bold" panose="020B0504020101020102" pitchFamily="34" charset="77"/>
              </a:rPr>
              <a:t>35</a:t>
            </a:fld>
            <a:endParaRPr b="1" dirty="0">
              <a:latin typeface="DINOT-Bold" panose="020B0504020101020102" pitchFamily="34" charset="77"/>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298450">
              <a:buFont typeface="Arial" panose="020B0604020202020204" pitchFamily="34" charset="0"/>
              <a:buChar char="•"/>
            </a:pPr>
            <a:endParaRPr lang="en-US" sz="1000" dirty="0">
              <a:cs typeface="Calibri"/>
            </a:endParaRPr>
          </a:p>
          <a:p>
            <a:pPr marL="457200" indent="-298450">
              <a:buFont typeface="Arial" panose="020B0604020202020204" pitchFamily="34" charset="0"/>
              <a:buChar char="•"/>
            </a:pPr>
            <a:r>
              <a:rPr lang="en-US" sz="1000" dirty="0">
                <a:cs typeface="Calibri"/>
              </a:rPr>
              <a:t>Before the break we worked on the left side of the canvas...</a:t>
            </a:r>
          </a:p>
          <a:p>
            <a:pPr marL="457200" indent="-298450">
              <a:buFont typeface="Arial" panose="020B0604020202020204" pitchFamily="34" charset="0"/>
              <a:buChar char="•"/>
            </a:pPr>
            <a:r>
              <a:rPr lang="en-US" sz="1000" dirty="0">
                <a:cs typeface="Calibri"/>
              </a:rPr>
              <a:t>Now it’s time to slowly turn to the right side.</a:t>
            </a:r>
          </a:p>
          <a:p>
            <a:pPr marL="457200" indent="-298450">
              <a:buFont typeface="Arial" panose="020B0604020202020204" pitchFamily="34" charset="0"/>
              <a:buChar char="•"/>
            </a:pPr>
            <a:endParaRPr lang="en-US" sz="1000" dirty="0">
              <a:cs typeface="Calibri"/>
            </a:endParaRPr>
          </a:p>
          <a:p>
            <a:pPr marL="457200" indent="-298450">
              <a:buFont typeface="Arial" panose="020B0604020202020204" pitchFamily="34" charset="0"/>
              <a:buChar char="•"/>
            </a:pPr>
            <a:r>
              <a:rPr lang="en-US" sz="1000" dirty="0">
                <a:cs typeface="Calibri"/>
              </a:rPr>
              <a:t>You might have seen two words in bold on the canvas…</a:t>
            </a:r>
          </a:p>
        </p:txBody>
      </p:sp>
    </p:spTree>
    <p:extLst>
      <p:ext uri="{BB962C8B-B14F-4D97-AF65-F5344CB8AC3E}">
        <p14:creationId xmlns:p14="http://schemas.microsoft.com/office/powerpoint/2010/main" val="24105206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en-US" dirty="0"/>
              <a:t>… The two words are USE CASE.</a:t>
            </a:r>
          </a:p>
          <a:p>
            <a:pPr marL="158750" indent="0">
              <a:buNone/>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cs typeface="Calibri"/>
              </a:rPr>
              <a:t>Before we start, let's have a short check-in/sharing because we're curious if you are familiar with the term USE CASE.</a:t>
            </a:r>
          </a:p>
          <a:p>
            <a:pPr marL="457200" indent="-298450">
              <a:buFont typeface="Arial" panose="020B0604020202020204" pitchFamily="34" charset="0"/>
              <a:buChar char="•"/>
            </a:pPr>
            <a:r>
              <a:rPr lang="en-US" dirty="0"/>
              <a:t>Have you come across the word before?</a:t>
            </a:r>
          </a:p>
          <a:p>
            <a:pPr marL="457200" indent="-298450">
              <a:buFont typeface="Arial" panose="020B0604020202020204" pitchFamily="34" charset="0"/>
              <a:buChar char="•"/>
            </a:pPr>
            <a:r>
              <a:rPr lang="en-US" dirty="0"/>
              <a:t>What exactly is a use case and how do we get from your research to a use case?</a:t>
            </a:r>
          </a:p>
          <a:p>
            <a:pPr marL="457200" indent="-298450">
              <a:buFont typeface="Arial" panose="020B0604020202020204" pitchFamily="34" charset="0"/>
              <a:buChar char="•"/>
            </a:pPr>
            <a:endParaRPr lang="en-US" sz="1100" dirty="0">
              <a:cs typeface="+mn-lt"/>
            </a:endParaRPr>
          </a:p>
          <a:p>
            <a:pPr marL="158750" indent="0">
              <a:buFont typeface="Arial" panose="020B0604020202020204" pitchFamily="34" charset="0"/>
              <a:buNone/>
            </a:pPr>
            <a:r>
              <a:rPr lang="en-US" dirty="0">
                <a:cs typeface="+mn-lt"/>
              </a:rPr>
              <a:t>These are our initial questions to jump into the second part of this workshop.</a:t>
            </a:r>
            <a:br>
              <a:rPr lang="en-US" dirty="0">
                <a:cs typeface="+mn-lt"/>
              </a:rPr>
            </a:br>
            <a:endParaRPr lang="en-US" sz="1100" dirty="0">
              <a:cs typeface="+mn-lt"/>
            </a:endParaRPr>
          </a:p>
          <a:p>
            <a:pPr marL="158750" indent="0">
              <a:buFont typeface="Arial" panose="020B0604020202020204" pitchFamily="34" charset="0"/>
              <a:buNone/>
            </a:pPr>
            <a:r>
              <a:rPr lang="en-US" sz="1100" dirty="0">
                <a:cs typeface="+mn-lt"/>
              </a:rPr>
              <a:t>[interaction with the participants]</a:t>
            </a:r>
            <a:endParaRPr lang="en-US" sz="900" dirty="0">
              <a:cs typeface="Calibri"/>
            </a:endParaRPr>
          </a:p>
          <a:p>
            <a:endParaRPr lang="de-DE" dirty="0"/>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55A7CE0-DEB5-D643-B4EF-FF45ED1E317C}" type="slidenum">
              <a:rPr kumimoji="0" lang="de-D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18067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a:buFont typeface="Arial" panose="020B0604020202020204" pitchFamily="34" charset="0"/>
              <a:buChar char="•"/>
            </a:pPr>
            <a:r>
              <a:rPr lang="en-US" dirty="0"/>
              <a:t>Let’s have a look a definition of the term </a:t>
            </a:r>
            <a:r>
              <a:rPr lang="en-US" i="1" dirty="0"/>
              <a:t>use case:</a:t>
            </a:r>
            <a:endParaRPr lang="en-US" i="1" dirty="0">
              <a:cs typeface="+mn-lt"/>
            </a:endParaRPr>
          </a:p>
          <a:p>
            <a:pPr marL="457200" indent="-298450">
              <a:buFont typeface="Arial" panose="020B0604020202020204" pitchFamily="34" charset="0"/>
              <a:buChar char="•"/>
            </a:pPr>
            <a:r>
              <a:rPr lang="en-US" dirty="0">
                <a:cs typeface="+mn-lt"/>
              </a:rPr>
              <a:t>According to the </a:t>
            </a:r>
            <a:r>
              <a:rPr lang="en-US" b="1" dirty="0">
                <a:cs typeface="+mn-lt"/>
              </a:rPr>
              <a:t>Product Marketing Alliance</a:t>
            </a:r>
            <a:r>
              <a:rPr lang="en-US" b="0" dirty="0">
                <a:cs typeface="+mn-lt"/>
              </a:rPr>
              <a:t>, a use case is:</a:t>
            </a:r>
          </a:p>
          <a:p>
            <a:pPr marL="914400" lvl="1" indent="-298450">
              <a:buFont typeface="Arial" panose="020B0604020202020204" pitchFamily="34" charset="0"/>
              <a:buChar char="•"/>
            </a:pPr>
            <a:r>
              <a:rPr lang="en-US" dirty="0"/>
              <a:t>‚A </a:t>
            </a:r>
            <a:r>
              <a:rPr lang="en-US" b="1" dirty="0"/>
              <a:t>specific situation in which a product or service could potentially be used</a:t>
            </a:r>
            <a:r>
              <a:rPr lang="en-US" dirty="0"/>
              <a:t>.‘</a:t>
            </a:r>
            <a:r>
              <a:rPr lang="en-US" dirty="0">
                <a:cs typeface="Calibri"/>
              </a:rPr>
              <a:t> </a:t>
            </a:r>
          </a:p>
          <a:p>
            <a:pPr marL="914400" lvl="1" indent="-298450">
              <a:buFont typeface="Arial" panose="020B0604020202020204" pitchFamily="34" charset="0"/>
              <a:buChar char="•"/>
            </a:pPr>
            <a:r>
              <a:rPr lang="en-US" dirty="0"/>
              <a:t>‚</a:t>
            </a:r>
            <a:r>
              <a:rPr lang="en-US" b="1" dirty="0"/>
              <a:t>beginning with a user's goal/need </a:t>
            </a:r>
            <a:r>
              <a:rPr lang="en-US" dirty="0"/>
              <a:t>and </a:t>
            </a:r>
            <a:r>
              <a:rPr lang="en-US" b="1" dirty="0"/>
              <a:t>ending when that goal/need is fulfilled</a:t>
            </a:r>
            <a:r>
              <a:rPr lang="en-US" dirty="0"/>
              <a:t>‘</a:t>
            </a:r>
          </a:p>
          <a:p>
            <a:pPr marL="457200" indent="-298450">
              <a:buFont typeface="Arial" panose="020B0604020202020204" pitchFamily="34" charset="0"/>
              <a:buChar char="•"/>
            </a:pPr>
            <a:endParaRPr lang="en-US" dirty="0">
              <a:cs typeface="Calibri"/>
            </a:endParaRPr>
          </a:p>
          <a:p>
            <a:pPr marL="457200" indent="-298450">
              <a:buFont typeface="Arial" panose="020B0604020202020204" pitchFamily="34" charset="0"/>
              <a:buChar char="•"/>
            </a:pPr>
            <a:r>
              <a:rPr lang="en-US" dirty="0">
                <a:cs typeface="Calibri"/>
              </a:rPr>
              <a:t>(PMA = Product Marketing Alliance)</a:t>
            </a:r>
          </a:p>
          <a:p>
            <a:endParaRPr lang="en-US" dirty="0"/>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55A7CE0-DEB5-D643-B4EF-FF45ED1E317C}"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3816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a:buNone/>
            </a:pPr>
            <a:r>
              <a:rPr lang="de-DE" dirty="0" err="1"/>
              <a:t>What</a:t>
            </a:r>
            <a:r>
              <a:rPr lang="de-DE" dirty="0"/>
              <a:t> </a:t>
            </a:r>
            <a:r>
              <a:rPr lang="de-DE" dirty="0" err="1"/>
              <a:t>does</a:t>
            </a:r>
            <a:r>
              <a:rPr lang="de-DE" dirty="0"/>
              <a:t> </a:t>
            </a:r>
            <a:r>
              <a:rPr lang="de-DE" dirty="0" err="1"/>
              <a:t>this</a:t>
            </a:r>
            <a:r>
              <a:rPr lang="de-DE" dirty="0"/>
              <a:t> </a:t>
            </a:r>
            <a:r>
              <a:rPr lang="de-DE" dirty="0" err="1"/>
              <a:t>mean</a:t>
            </a:r>
            <a:r>
              <a:rPr lang="de-DE" dirty="0"/>
              <a:t> in </a:t>
            </a:r>
            <a:r>
              <a:rPr lang="de-DE" dirty="0" err="1"/>
              <a:t>our</a:t>
            </a:r>
            <a:r>
              <a:rPr lang="de-DE" dirty="0"/>
              <a:t> </a:t>
            </a:r>
            <a:r>
              <a:rPr lang="de-DE" dirty="0" err="1"/>
              <a:t>case</a:t>
            </a:r>
            <a:r>
              <a:rPr lang="de-DE" dirty="0"/>
              <a:t>, </a:t>
            </a:r>
            <a:r>
              <a:rPr lang="de-DE" dirty="0" err="1"/>
              <a:t>for</a:t>
            </a:r>
            <a:r>
              <a:rPr lang="de-DE" dirty="0"/>
              <a:t> </a:t>
            </a:r>
            <a:r>
              <a:rPr lang="de-DE" dirty="0" err="1"/>
              <a:t>our</a:t>
            </a:r>
            <a:r>
              <a:rPr lang="de-DE" dirty="0"/>
              <a:t> </a:t>
            </a:r>
            <a:r>
              <a:rPr lang="de-DE" dirty="0" err="1"/>
              <a:t>workshop</a:t>
            </a:r>
            <a:r>
              <a:rPr lang="de-DE" dirty="0"/>
              <a:t> </a:t>
            </a:r>
            <a:r>
              <a:rPr lang="de-DE" dirty="0" err="1"/>
              <a:t>today</a:t>
            </a:r>
            <a:r>
              <a:rPr lang="de-DE" dirty="0"/>
              <a:t>?</a:t>
            </a:r>
          </a:p>
          <a:p>
            <a:pPr marL="0" indent="0">
              <a:buNone/>
            </a:pPr>
            <a:endParaRPr lang="de-DE" dirty="0"/>
          </a:p>
          <a:p>
            <a:pPr marL="457200" indent="-298450">
              <a:buFont typeface="Arial" panose="020B0604020202020204" pitchFamily="34" charset="0"/>
              <a:buChar char="•"/>
            </a:pPr>
            <a:r>
              <a:rPr lang="de-DE" dirty="0" err="1"/>
              <a:t>Again</a:t>
            </a:r>
            <a:r>
              <a:rPr lang="de-DE" dirty="0"/>
              <a:t>, </a:t>
            </a:r>
            <a:r>
              <a:rPr lang="de-DE" dirty="0" err="1"/>
              <a:t>you‘ll</a:t>
            </a:r>
            <a:r>
              <a:rPr lang="de-DE" dirty="0"/>
              <a:t> </a:t>
            </a:r>
            <a:r>
              <a:rPr lang="de-DE" dirty="0" err="1"/>
              <a:t>now</a:t>
            </a:r>
            <a:r>
              <a:rPr lang="de-DE" dirty="0"/>
              <a:t> </a:t>
            </a:r>
            <a:r>
              <a:rPr lang="de-DE" dirty="0" err="1"/>
              <a:t>be</a:t>
            </a:r>
            <a:r>
              <a:rPr lang="de-DE" dirty="0"/>
              <a:t> </a:t>
            </a:r>
            <a:r>
              <a:rPr lang="de-DE" dirty="0" err="1"/>
              <a:t>looking</a:t>
            </a:r>
            <a:r>
              <a:rPr lang="de-DE" dirty="0"/>
              <a:t> at </a:t>
            </a:r>
            <a:r>
              <a:rPr lang="de-DE" dirty="0" err="1"/>
              <a:t>your</a:t>
            </a:r>
            <a:r>
              <a:rPr lang="de-DE" dirty="0"/>
              <a:t> own </a:t>
            </a:r>
            <a:r>
              <a:rPr lang="de-DE" dirty="0" err="1"/>
              <a:t>research</a:t>
            </a:r>
            <a:r>
              <a:rPr lang="de-DE" dirty="0"/>
              <a:t> </a:t>
            </a:r>
            <a:r>
              <a:rPr lang="de-DE" dirty="0" err="1"/>
              <a:t>topics</a:t>
            </a:r>
            <a:r>
              <a:rPr lang="de-DE" dirty="0"/>
              <a:t>:</a:t>
            </a:r>
          </a:p>
          <a:p>
            <a:pPr marL="914400" lvl="1" indent="-298450">
              <a:buFont typeface="Arial" panose="020B0604020202020204" pitchFamily="34" charset="0"/>
              <a:buChar char="•"/>
            </a:pPr>
            <a:r>
              <a:rPr lang="de-DE" dirty="0" err="1"/>
              <a:t>Each</a:t>
            </a:r>
            <a:r>
              <a:rPr lang="de-DE" dirty="0"/>
              <a:t> </a:t>
            </a:r>
            <a:r>
              <a:rPr lang="de-DE" dirty="0" err="1"/>
              <a:t>research</a:t>
            </a:r>
            <a:r>
              <a:rPr lang="de-DE" dirty="0"/>
              <a:t> </a:t>
            </a:r>
            <a:r>
              <a:rPr lang="de-DE" dirty="0" err="1"/>
              <a:t>topic</a:t>
            </a:r>
            <a:r>
              <a:rPr lang="de-DE" dirty="0"/>
              <a:t> </a:t>
            </a:r>
            <a:r>
              <a:rPr lang="de-DE" dirty="0" err="1"/>
              <a:t>can</a:t>
            </a:r>
            <a:r>
              <a:rPr lang="de-DE" dirty="0"/>
              <a:t> </a:t>
            </a:r>
            <a:r>
              <a:rPr lang="de-DE" dirty="0" err="1"/>
              <a:t>result</a:t>
            </a:r>
            <a:r>
              <a:rPr lang="de-DE" dirty="0"/>
              <a:t> in </a:t>
            </a:r>
            <a:r>
              <a:rPr lang="de-DE" dirty="0" err="1"/>
              <a:t>new</a:t>
            </a:r>
            <a:r>
              <a:rPr lang="de-DE" dirty="0"/>
              <a:t> </a:t>
            </a:r>
            <a:r>
              <a:rPr lang="de-DE" dirty="0" err="1"/>
              <a:t>theories</a:t>
            </a:r>
            <a:r>
              <a:rPr lang="de-DE" dirty="0"/>
              <a:t>, </a:t>
            </a:r>
            <a:r>
              <a:rPr lang="de-DE" dirty="0" err="1"/>
              <a:t>new</a:t>
            </a:r>
            <a:r>
              <a:rPr lang="de-DE" dirty="0"/>
              <a:t> </a:t>
            </a:r>
            <a:r>
              <a:rPr lang="de-DE" dirty="0" err="1"/>
              <a:t>state</a:t>
            </a:r>
            <a:r>
              <a:rPr lang="de-DE" dirty="0"/>
              <a:t> </a:t>
            </a:r>
            <a:r>
              <a:rPr lang="de-DE" dirty="0" err="1"/>
              <a:t>of</a:t>
            </a:r>
            <a:r>
              <a:rPr lang="de-DE" dirty="0"/>
              <a:t> </a:t>
            </a:r>
            <a:r>
              <a:rPr lang="de-DE" dirty="0" err="1"/>
              <a:t>the</a:t>
            </a:r>
            <a:r>
              <a:rPr lang="de-DE" dirty="0"/>
              <a:t> </a:t>
            </a:r>
            <a:r>
              <a:rPr lang="de-DE" dirty="0" err="1"/>
              <a:t>art</a:t>
            </a:r>
            <a:r>
              <a:rPr lang="de-DE" dirty="0"/>
              <a:t> and </a:t>
            </a:r>
            <a:r>
              <a:rPr lang="de-DE" dirty="0" err="1"/>
              <a:t>of</a:t>
            </a:r>
            <a:r>
              <a:rPr lang="de-DE" dirty="0"/>
              <a:t> </a:t>
            </a:r>
            <a:r>
              <a:rPr lang="de-DE" dirty="0" err="1"/>
              <a:t>course</a:t>
            </a:r>
            <a:r>
              <a:rPr lang="de-DE" dirty="0"/>
              <a:t> </a:t>
            </a:r>
            <a:r>
              <a:rPr lang="de-DE" dirty="0" err="1"/>
              <a:t>publications</a:t>
            </a:r>
            <a:r>
              <a:rPr lang="de-DE" dirty="0"/>
              <a:t>. </a:t>
            </a:r>
          </a:p>
          <a:p>
            <a:pPr marL="914400" lvl="1" indent="-298450">
              <a:buFont typeface="Arial" panose="020B0604020202020204" pitchFamily="34" charset="0"/>
              <a:buChar char="•"/>
            </a:pPr>
            <a:r>
              <a:rPr lang="de-DE" dirty="0"/>
              <a:t>Today, </a:t>
            </a:r>
            <a:r>
              <a:rPr lang="de-DE" dirty="0" err="1"/>
              <a:t>we</a:t>
            </a:r>
            <a:r>
              <a:rPr lang="de-DE" dirty="0"/>
              <a:t> </a:t>
            </a:r>
            <a:r>
              <a:rPr lang="de-DE" dirty="0" err="1"/>
              <a:t>invite</a:t>
            </a:r>
            <a:r>
              <a:rPr lang="de-DE" dirty="0"/>
              <a:t> </a:t>
            </a:r>
            <a:r>
              <a:rPr lang="de-DE" dirty="0" err="1"/>
              <a:t>you</a:t>
            </a:r>
            <a:r>
              <a:rPr lang="de-DE" dirty="0"/>
              <a:t> </a:t>
            </a:r>
            <a:r>
              <a:rPr lang="de-DE" dirty="0" err="1"/>
              <a:t>to</a:t>
            </a:r>
            <a:r>
              <a:rPr lang="de-DE" dirty="0"/>
              <a:t> </a:t>
            </a:r>
            <a:r>
              <a:rPr lang="de-DE" dirty="0" err="1"/>
              <a:t>look</a:t>
            </a:r>
            <a:r>
              <a:rPr lang="de-DE" dirty="0"/>
              <a:t> </a:t>
            </a:r>
            <a:r>
              <a:rPr lang="de-DE" dirty="0" err="1"/>
              <a:t>beyond</a:t>
            </a:r>
            <a:r>
              <a:rPr lang="de-DE" dirty="0"/>
              <a:t> </a:t>
            </a:r>
            <a:r>
              <a:rPr lang="de-DE" dirty="0" err="1"/>
              <a:t>this</a:t>
            </a:r>
            <a:r>
              <a:rPr lang="de-DE" dirty="0"/>
              <a:t> '</a:t>
            </a:r>
            <a:r>
              <a:rPr lang="de-DE" dirty="0" err="1"/>
              <a:t>academic</a:t>
            </a:r>
            <a:r>
              <a:rPr lang="de-DE" dirty="0"/>
              <a:t>' </a:t>
            </a:r>
            <a:r>
              <a:rPr lang="de-DE" dirty="0" err="1"/>
              <a:t>focus</a:t>
            </a:r>
            <a:r>
              <a:rPr lang="de-DE" dirty="0"/>
              <a:t> </a:t>
            </a:r>
            <a:r>
              <a:rPr lang="de-DE" dirty="0" err="1"/>
              <a:t>or</a:t>
            </a:r>
            <a:r>
              <a:rPr lang="de-DE" dirty="0"/>
              <a:t> potential and </a:t>
            </a:r>
            <a:r>
              <a:rPr lang="de-DE" b="1" dirty="0" err="1"/>
              <a:t>think</a:t>
            </a:r>
            <a:r>
              <a:rPr lang="de-DE" b="1" dirty="0"/>
              <a:t> </a:t>
            </a:r>
            <a:r>
              <a:rPr lang="de-DE" b="1" dirty="0" err="1"/>
              <a:t>about</a:t>
            </a:r>
            <a:r>
              <a:rPr lang="de-DE" b="1" dirty="0"/>
              <a:t> </a:t>
            </a:r>
            <a:r>
              <a:rPr lang="de-DE" b="1" dirty="0" err="1"/>
              <a:t>the</a:t>
            </a:r>
            <a:r>
              <a:rPr lang="de-DE" b="1" dirty="0"/>
              <a:t> potential </a:t>
            </a:r>
            <a:r>
              <a:rPr lang="de-DE" b="1" dirty="0" err="1"/>
              <a:t>to</a:t>
            </a:r>
            <a:r>
              <a:rPr lang="de-DE" b="1" dirty="0"/>
              <a:t> </a:t>
            </a:r>
            <a:r>
              <a:rPr lang="de-DE" b="1" dirty="0" err="1"/>
              <a:t>transfer</a:t>
            </a:r>
            <a:r>
              <a:rPr lang="de-DE" b="1" dirty="0"/>
              <a:t> </a:t>
            </a:r>
            <a:r>
              <a:rPr lang="de-DE" b="1" dirty="0" err="1"/>
              <a:t>your</a:t>
            </a:r>
            <a:r>
              <a:rPr lang="de-DE" b="1" dirty="0"/>
              <a:t> </a:t>
            </a:r>
            <a:r>
              <a:rPr lang="de-DE" b="1" dirty="0" err="1"/>
              <a:t>research</a:t>
            </a:r>
            <a:r>
              <a:rPr lang="de-DE" b="1" dirty="0"/>
              <a:t> </a:t>
            </a:r>
            <a:r>
              <a:rPr lang="de-DE" b="1" dirty="0" err="1"/>
              <a:t>topic</a:t>
            </a:r>
            <a:r>
              <a:rPr lang="de-DE" b="1" dirty="0"/>
              <a:t> </a:t>
            </a:r>
            <a:r>
              <a:rPr lang="de-DE" b="1" dirty="0" err="1"/>
              <a:t>to</a:t>
            </a:r>
            <a:r>
              <a:rPr lang="de-DE" b="1" dirty="0"/>
              <a:t> (</a:t>
            </a:r>
            <a:r>
              <a:rPr lang="de-DE" b="1" dirty="0" err="1"/>
              <a:t>new</a:t>
            </a:r>
            <a:r>
              <a:rPr lang="de-DE" b="1" dirty="0"/>
              <a:t>) </a:t>
            </a:r>
            <a:r>
              <a:rPr lang="de-DE" b="1" dirty="0" err="1"/>
              <a:t>contexts</a:t>
            </a:r>
            <a:r>
              <a:rPr lang="de-DE" b="1" dirty="0"/>
              <a:t> </a:t>
            </a:r>
            <a:r>
              <a:rPr lang="de-DE" b="1" dirty="0" err="1"/>
              <a:t>for</a:t>
            </a:r>
            <a:r>
              <a:rPr lang="de-DE" b="1" dirty="0"/>
              <a:t> </a:t>
            </a:r>
            <a:r>
              <a:rPr lang="de-DE" b="1" dirty="0" err="1"/>
              <a:t>or</a:t>
            </a:r>
            <a:r>
              <a:rPr lang="de-DE" b="1" dirty="0"/>
              <a:t> </a:t>
            </a:r>
            <a:r>
              <a:rPr lang="de-DE" b="1" dirty="0" err="1"/>
              <a:t>fields</a:t>
            </a:r>
            <a:r>
              <a:rPr lang="de-DE" b="1" dirty="0"/>
              <a:t> </a:t>
            </a:r>
            <a:r>
              <a:rPr lang="de-DE" b="1" dirty="0" err="1"/>
              <a:t>of</a:t>
            </a:r>
            <a:r>
              <a:rPr lang="de-DE" b="1" dirty="0"/>
              <a:t> </a:t>
            </a:r>
            <a:r>
              <a:rPr lang="de-DE" b="1" dirty="0" err="1"/>
              <a:t>application</a:t>
            </a:r>
            <a:r>
              <a:rPr lang="de-DE" b="1" dirty="0"/>
              <a:t>. </a:t>
            </a:r>
            <a:r>
              <a:rPr lang="de-DE" dirty="0" err="1"/>
              <a:t>How</a:t>
            </a:r>
            <a:r>
              <a:rPr lang="de-DE" dirty="0"/>
              <a:t> </a:t>
            </a:r>
            <a:r>
              <a:rPr lang="de-DE" dirty="0" err="1"/>
              <a:t>can</a:t>
            </a:r>
            <a:r>
              <a:rPr lang="de-DE" dirty="0"/>
              <a:t> </a:t>
            </a:r>
            <a:r>
              <a:rPr lang="de-DE" dirty="0" err="1"/>
              <a:t>your</a:t>
            </a:r>
            <a:r>
              <a:rPr lang="de-DE" dirty="0"/>
              <a:t> </a:t>
            </a:r>
            <a:r>
              <a:rPr lang="de-DE" dirty="0" err="1"/>
              <a:t>research</a:t>
            </a:r>
            <a:r>
              <a:rPr lang="de-DE" dirty="0"/>
              <a:t> </a:t>
            </a:r>
            <a:r>
              <a:rPr lang="de-DE" dirty="0" err="1"/>
              <a:t>topic</a:t>
            </a:r>
            <a:r>
              <a:rPr lang="de-DE" dirty="0"/>
              <a:t> </a:t>
            </a:r>
            <a:r>
              <a:rPr lang="de-DE" dirty="0" err="1"/>
              <a:t>be</a:t>
            </a:r>
            <a:r>
              <a:rPr lang="de-DE" dirty="0"/>
              <a:t> </a:t>
            </a:r>
            <a:r>
              <a:rPr lang="de-DE" dirty="0" err="1"/>
              <a:t>transferred</a:t>
            </a:r>
            <a:r>
              <a:rPr lang="de-DE" dirty="0"/>
              <a:t> </a:t>
            </a:r>
            <a:r>
              <a:rPr lang="de-DE" dirty="0" err="1"/>
              <a:t>into</a:t>
            </a:r>
            <a:r>
              <a:rPr lang="de-DE" dirty="0"/>
              <a:t> an innovative </a:t>
            </a:r>
            <a:r>
              <a:rPr lang="de-DE" dirty="0" err="1"/>
              <a:t>use</a:t>
            </a:r>
            <a:r>
              <a:rPr lang="de-DE" dirty="0"/>
              <a:t> </a:t>
            </a:r>
            <a:r>
              <a:rPr lang="de-DE" dirty="0" err="1"/>
              <a:t>case</a:t>
            </a:r>
            <a:r>
              <a:rPr lang="de-DE" dirty="0"/>
              <a:t>? </a:t>
            </a:r>
          </a:p>
          <a:p>
            <a:pPr marL="914400" lvl="1" indent="-298450">
              <a:buFont typeface="Arial" panose="020B0604020202020204" pitchFamily="34" charset="0"/>
              <a:buChar char="•"/>
            </a:pPr>
            <a:endParaRPr lang="de-DE" dirty="0">
              <a:cs typeface="+mn-lt"/>
            </a:endParaRPr>
          </a:p>
          <a:p>
            <a:pPr marL="457200" lvl="0" indent="-298450">
              <a:buFont typeface="Arial" panose="020B0604020202020204" pitchFamily="34" charset="0"/>
              <a:buChar char="•"/>
            </a:pPr>
            <a:r>
              <a:rPr lang="de-DE" dirty="0" err="1">
                <a:cs typeface="+mn-lt"/>
              </a:rPr>
              <a:t>Remember</a:t>
            </a:r>
            <a:r>
              <a:rPr lang="de-DE" dirty="0">
                <a:cs typeface="+mn-lt"/>
              </a:rPr>
              <a:t>: A </a:t>
            </a:r>
            <a:r>
              <a:rPr lang="de-DE" dirty="0" err="1">
                <a:cs typeface="+mn-lt"/>
              </a:rPr>
              <a:t>use</a:t>
            </a:r>
            <a:r>
              <a:rPr lang="de-DE" dirty="0">
                <a:cs typeface="+mn-lt"/>
              </a:rPr>
              <a:t> </a:t>
            </a:r>
            <a:r>
              <a:rPr lang="de-DE" dirty="0" err="1">
                <a:cs typeface="+mn-lt"/>
              </a:rPr>
              <a:t>case</a:t>
            </a:r>
            <a:r>
              <a:rPr lang="de-DE" dirty="0">
                <a:cs typeface="+mn-lt"/>
              </a:rPr>
              <a:t> </a:t>
            </a:r>
            <a:r>
              <a:rPr lang="de-DE" dirty="0" err="1">
                <a:cs typeface="+mn-lt"/>
              </a:rPr>
              <a:t>is</a:t>
            </a:r>
            <a:r>
              <a:rPr lang="de-DE" dirty="0">
                <a:cs typeface="+mn-lt"/>
              </a:rPr>
              <a:t> a </a:t>
            </a:r>
            <a:r>
              <a:rPr lang="de-DE" b="1" dirty="0" err="1">
                <a:cs typeface="+mn-lt"/>
              </a:rPr>
              <a:t>specific</a:t>
            </a:r>
            <a:r>
              <a:rPr lang="de-DE" b="1" dirty="0">
                <a:cs typeface="+mn-lt"/>
              </a:rPr>
              <a:t> </a:t>
            </a:r>
            <a:r>
              <a:rPr lang="de-DE" b="1" dirty="0" err="1">
                <a:cs typeface="+mn-lt"/>
              </a:rPr>
              <a:t>situation</a:t>
            </a:r>
            <a:r>
              <a:rPr lang="de-DE" b="1" dirty="0">
                <a:cs typeface="+mn-lt"/>
              </a:rPr>
              <a:t> </a:t>
            </a:r>
            <a:r>
              <a:rPr lang="de-DE" dirty="0">
                <a:cs typeface="+mn-lt"/>
              </a:rPr>
              <a:t>in </a:t>
            </a:r>
            <a:r>
              <a:rPr lang="de-DE" dirty="0" err="1">
                <a:cs typeface="+mn-lt"/>
              </a:rPr>
              <a:t>which</a:t>
            </a:r>
            <a:r>
              <a:rPr lang="de-DE" dirty="0">
                <a:cs typeface="+mn-lt"/>
              </a:rPr>
              <a:t> a </a:t>
            </a:r>
            <a:r>
              <a:rPr lang="de-DE" dirty="0" err="1">
                <a:cs typeface="+mn-lt"/>
              </a:rPr>
              <a:t>product</a:t>
            </a:r>
            <a:r>
              <a:rPr lang="de-DE" dirty="0">
                <a:cs typeface="+mn-lt"/>
              </a:rPr>
              <a:t>/</a:t>
            </a:r>
            <a:r>
              <a:rPr lang="de-DE" dirty="0" err="1">
                <a:cs typeface="+mn-lt"/>
              </a:rPr>
              <a:t>service</a:t>
            </a:r>
            <a:r>
              <a:rPr lang="de-DE" dirty="0">
                <a:cs typeface="+mn-lt"/>
              </a:rPr>
              <a:t> </a:t>
            </a:r>
            <a:r>
              <a:rPr lang="de-DE" dirty="0" err="1">
                <a:cs typeface="+mn-lt"/>
              </a:rPr>
              <a:t>can</a:t>
            </a:r>
            <a:r>
              <a:rPr lang="de-DE" dirty="0">
                <a:cs typeface="+mn-lt"/>
              </a:rPr>
              <a:t> </a:t>
            </a:r>
            <a:r>
              <a:rPr lang="de-DE" dirty="0" err="1">
                <a:cs typeface="+mn-lt"/>
              </a:rPr>
              <a:t>potentially</a:t>
            </a:r>
            <a:r>
              <a:rPr lang="de-DE" dirty="0">
                <a:cs typeface="+mn-lt"/>
              </a:rPr>
              <a:t> </a:t>
            </a:r>
            <a:r>
              <a:rPr lang="de-DE" dirty="0" err="1">
                <a:cs typeface="+mn-lt"/>
              </a:rPr>
              <a:t>be</a:t>
            </a:r>
            <a:r>
              <a:rPr lang="de-DE" dirty="0">
                <a:cs typeface="+mn-lt"/>
              </a:rPr>
              <a:t> </a:t>
            </a:r>
            <a:r>
              <a:rPr lang="de-DE" dirty="0" err="1">
                <a:cs typeface="+mn-lt"/>
              </a:rPr>
              <a:t>used</a:t>
            </a:r>
            <a:r>
              <a:rPr lang="de-DE" dirty="0">
                <a:cs typeface="+mn-lt"/>
              </a:rPr>
              <a:t>. </a:t>
            </a:r>
            <a:r>
              <a:rPr lang="de-DE" dirty="0" err="1">
                <a:cs typeface="+mn-lt"/>
              </a:rPr>
              <a:t>Therefore</a:t>
            </a:r>
            <a:r>
              <a:rPr lang="de-DE" dirty="0">
                <a:cs typeface="+mn-lt"/>
              </a:rPr>
              <a:t> </a:t>
            </a:r>
            <a:r>
              <a:rPr lang="de-DE" dirty="0" err="1">
                <a:cs typeface="+mn-lt"/>
              </a:rPr>
              <a:t>it</a:t>
            </a:r>
            <a:r>
              <a:rPr lang="de-DE" dirty="0">
                <a:cs typeface="+mn-lt"/>
              </a:rPr>
              <a:t> </a:t>
            </a:r>
            <a:r>
              <a:rPr lang="de-DE" dirty="0" err="1">
                <a:cs typeface="+mn-lt"/>
              </a:rPr>
              <a:t>is</a:t>
            </a:r>
            <a:r>
              <a:rPr lang="de-DE" dirty="0">
                <a:cs typeface="+mn-lt"/>
              </a:rPr>
              <a:t> a </a:t>
            </a:r>
            <a:r>
              <a:rPr lang="de-DE" dirty="0" err="1">
                <a:cs typeface="+mn-lt"/>
              </a:rPr>
              <a:t>moment</a:t>
            </a:r>
            <a:r>
              <a:rPr lang="de-DE" dirty="0">
                <a:cs typeface="+mn-lt"/>
              </a:rPr>
              <a:t> in </a:t>
            </a:r>
            <a:r>
              <a:rPr lang="de-DE" dirty="0" err="1">
                <a:cs typeface="+mn-lt"/>
              </a:rPr>
              <a:t>which</a:t>
            </a:r>
            <a:r>
              <a:rPr lang="de-DE" dirty="0">
                <a:cs typeface="+mn-lt"/>
              </a:rPr>
              <a:t> </a:t>
            </a:r>
            <a:r>
              <a:rPr lang="de-DE" dirty="0" err="1">
                <a:cs typeface="+mn-lt"/>
              </a:rPr>
              <a:t>your</a:t>
            </a:r>
            <a:r>
              <a:rPr lang="de-DE" dirty="0">
                <a:cs typeface="+mn-lt"/>
              </a:rPr>
              <a:t> </a:t>
            </a:r>
            <a:r>
              <a:rPr lang="de-DE" dirty="0" err="1">
                <a:cs typeface="+mn-lt"/>
              </a:rPr>
              <a:t>idea</a:t>
            </a:r>
            <a:r>
              <a:rPr lang="de-DE" dirty="0">
                <a:cs typeface="+mn-lt"/>
              </a:rPr>
              <a:t>/</a:t>
            </a:r>
            <a:r>
              <a:rPr lang="de-DE" dirty="0" err="1">
                <a:cs typeface="+mn-lt"/>
              </a:rPr>
              <a:t>solution</a:t>
            </a:r>
            <a:r>
              <a:rPr lang="de-DE" dirty="0">
                <a:cs typeface="+mn-lt"/>
              </a:rPr>
              <a:t> </a:t>
            </a:r>
            <a:r>
              <a:rPr lang="de-DE" dirty="0" err="1">
                <a:cs typeface="+mn-lt"/>
              </a:rPr>
              <a:t>creates</a:t>
            </a:r>
            <a:r>
              <a:rPr lang="de-DE" dirty="0">
                <a:cs typeface="+mn-lt"/>
              </a:rPr>
              <a:t> </a:t>
            </a:r>
            <a:r>
              <a:rPr lang="de-DE" dirty="0" err="1">
                <a:cs typeface="+mn-lt"/>
              </a:rPr>
              <a:t>meaning</a:t>
            </a:r>
            <a:r>
              <a:rPr lang="de-DE" dirty="0">
                <a:cs typeface="+mn-lt"/>
              </a:rPr>
              <a:t> </a:t>
            </a:r>
            <a:r>
              <a:rPr lang="de-DE" dirty="0" err="1">
                <a:cs typeface="+mn-lt"/>
              </a:rPr>
              <a:t>for</a:t>
            </a:r>
            <a:r>
              <a:rPr lang="de-DE" dirty="0">
                <a:cs typeface="+mn-lt"/>
              </a:rPr>
              <a:t> </a:t>
            </a:r>
            <a:r>
              <a:rPr lang="de-DE" dirty="0" err="1">
                <a:cs typeface="+mn-lt"/>
              </a:rPr>
              <a:t>someone</a:t>
            </a:r>
            <a:r>
              <a:rPr lang="de-DE" dirty="0">
                <a:cs typeface="+mn-lt"/>
              </a:rPr>
              <a:t> so </a:t>
            </a:r>
            <a:r>
              <a:rPr lang="de-DE" b="1" dirty="0" err="1">
                <a:cs typeface="+mn-lt"/>
              </a:rPr>
              <a:t>that</a:t>
            </a:r>
            <a:r>
              <a:rPr lang="de-DE" b="1" dirty="0">
                <a:cs typeface="+mn-lt"/>
              </a:rPr>
              <a:t> </a:t>
            </a:r>
            <a:r>
              <a:rPr lang="de-DE" b="1" dirty="0" err="1">
                <a:cs typeface="+mn-lt"/>
              </a:rPr>
              <a:t>someone</a:t>
            </a:r>
            <a:r>
              <a:rPr lang="de-DE" b="1" dirty="0">
                <a:cs typeface="+mn-lt"/>
              </a:rPr>
              <a:t> </a:t>
            </a:r>
            <a:r>
              <a:rPr lang="de-DE" b="1" dirty="0" err="1">
                <a:cs typeface="+mn-lt"/>
              </a:rPr>
              <a:t>becomes</a:t>
            </a:r>
            <a:r>
              <a:rPr lang="de-DE" b="1" dirty="0">
                <a:cs typeface="+mn-lt"/>
              </a:rPr>
              <a:t> a </a:t>
            </a:r>
            <a:r>
              <a:rPr lang="de-DE" b="1" dirty="0" err="1">
                <a:cs typeface="+mn-lt"/>
              </a:rPr>
              <a:t>user</a:t>
            </a:r>
            <a:r>
              <a:rPr lang="de-DE" dirty="0">
                <a:cs typeface="+mn-lt"/>
              </a:rPr>
              <a:t>.</a:t>
            </a:r>
          </a:p>
          <a:p>
            <a:pPr marL="914400" lvl="1" indent="-298450">
              <a:buFont typeface="Arial" panose="020B0604020202020204" pitchFamily="34" charset="0"/>
              <a:buChar char="•"/>
            </a:pPr>
            <a:endParaRPr lang="de-DE" dirty="0">
              <a:cs typeface="+mn-lt"/>
            </a:endParaRPr>
          </a:p>
          <a:p>
            <a:pPr marL="457200" indent="-298450">
              <a:buFont typeface="Arial" panose="020B0604020202020204" pitchFamily="34" charset="0"/>
              <a:buChar char="•"/>
            </a:pPr>
            <a:r>
              <a:rPr lang="de-DE" dirty="0"/>
              <a:t>This </a:t>
            </a:r>
            <a:r>
              <a:rPr lang="de-DE" dirty="0" err="1"/>
              <a:t>could</a:t>
            </a:r>
            <a:r>
              <a:rPr lang="de-DE" dirty="0"/>
              <a:t> </a:t>
            </a:r>
            <a:r>
              <a:rPr lang="de-DE" dirty="0" err="1"/>
              <a:t>mean</a:t>
            </a:r>
            <a:r>
              <a:rPr lang="de-DE" dirty="0"/>
              <a:t> </a:t>
            </a:r>
            <a:r>
              <a:rPr lang="de-DE" dirty="0" err="1"/>
              <a:t>that</a:t>
            </a:r>
            <a:r>
              <a:rPr lang="de-DE" dirty="0"/>
              <a:t>…</a:t>
            </a:r>
          </a:p>
          <a:p>
            <a:pPr marL="914400" lvl="1" indent="-298450">
              <a:buFont typeface="Arial" panose="020B0604020202020204" pitchFamily="34" charset="0"/>
              <a:buChar char="•"/>
            </a:pPr>
            <a:r>
              <a:rPr lang="de-DE" dirty="0"/>
              <a:t>… </a:t>
            </a:r>
            <a:r>
              <a:rPr lang="de-DE" dirty="0" err="1"/>
              <a:t>your</a:t>
            </a:r>
            <a:r>
              <a:rPr lang="de-DE" dirty="0"/>
              <a:t> </a:t>
            </a:r>
            <a:r>
              <a:rPr lang="de-DE" dirty="0" err="1"/>
              <a:t>technology</a:t>
            </a:r>
            <a:r>
              <a:rPr lang="de-DE" dirty="0"/>
              <a:t> </a:t>
            </a:r>
            <a:r>
              <a:rPr lang="de-DE" dirty="0" err="1"/>
              <a:t>or</a:t>
            </a:r>
            <a:r>
              <a:rPr lang="de-DE" dirty="0"/>
              <a:t> </a:t>
            </a:r>
            <a:r>
              <a:rPr lang="de-DE" dirty="0" err="1"/>
              <a:t>research</a:t>
            </a:r>
            <a:r>
              <a:rPr lang="de-DE" dirty="0"/>
              <a:t> </a:t>
            </a:r>
            <a:r>
              <a:rPr lang="de-DE" dirty="0" err="1"/>
              <a:t>subject</a:t>
            </a:r>
            <a:r>
              <a:rPr lang="de-DE" dirty="0"/>
              <a:t> </a:t>
            </a:r>
            <a:r>
              <a:rPr lang="de-DE" dirty="0" err="1"/>
              <a:t>leads</a:t>
            </a:r>
            <a:r>
              <a:rPr lang="de-DE" dirty="0"/>
              <a:t> </a:t>
            </a:r>
            <a:r>
              <a:rPr lang="de-DE" dirty="0" err="1"/>
              <a:t>to</a:t>
            </a:r>
            <a:r>
              <a:rPr lang="de-DE" dirty="0"/>
              <a:t> a a </a:t>
            </a:r>
            <a:r>
              <a:rPr lang="de-DE" dirty="0" err="1"/>
              <a:t>completely</a:t>
            </a:r>
            <a:r>
              <a:rPr lang="de-DE" dirty="0"/>
              <a:t> </a:t>
            </a:r>
            <a:r>
              <a:rPr lang="de-DE" dirty="0" err="1"/>
              <a:t>new</a:t>
            </a:r>
            <a:r>
              <a:rPr lang="de-DE" dirty="0"/>
              <a:t> </a:t>
            </a:r>
            <a:r>
              <a:rPr lang="de-DE" dirty="0" err="1"/>
              <a:t>product</a:t>
            </a:r>
            <a:r>
              <a:rPr lang="de-DE" dirty="0"/>
              <a:t> </a:t>
            </a:r>
            <a:r>
              <a:rPr lang="de-DE" dirty="0" err="1"/>
              <a:t>or</a:t>
            </a:r>
            <a:r>
              <a:rPr lang="de-DE" dirty="0"/>
              <a:t> a </a:t>
            </a:r>
            <a:r>
              <a:rPr lang="de-DE" dirty="0" err="1"/>
              <a:t>service</a:t>
            </a:r>
            <a:r>
              <a:rPr lang="de-DE" dirty="0"/>
              <a:t>. </a:t>
            </a:r>
          </a:p>
          <a:p>
            <a:pPr marL="914400" lvl="1" indent="-298450">
              <a:buFont typeface="Arial" panose="020B0604020202020204" pitchFamily="34" charset="0"/>
              <a:buChar char="•"/>
            </a:pPr>
            <a:r>
              <a:rPr lang="de-DE" dirty="0"/>
              <a:t>… </a:t>
            </a:r>
            <a:r>
              <a:rPr lang="de-DE" dirty="0" err="1"/>
              <a:t>it</a:t>
            </a:r>
            <a:r>
              <a:rPr lang="de-DE" dirty="0"/>
              <a:t> </a:t>
            </a:r>
            <a:r>
              <a:rPr lang="de-DE" dirty="0" err="1"/>
              <a:t>could</a:t>
            </a:r>
            <a:r>
              <a:rPr lang="de-DE" dirty="0"/>
              <a:t> </a:t>
            </a:r>
            <a:r>
              <a:rPr lang="de-DE" dirty="0" err="1"/>
              <a:t>be</a:t>
            </a:r>
            <a:r>
              <a:rPr lang="de-DE" dirty="0"/>
              <a:t> </a:t>
            </a:r>
            <a:r>
              <a:rPr lang="de-DE" dirty="0" err="1"/>
              <a:t>used</a:t>
            </a:r>
            <a:r>
              <a:rPr lang="de-DE" dirty="0"/>
              <a:t> </a:t>
            </a:r>
            <a:r>
              <a:rPr lang="de-DE" dirty="0" err="1"/>
              <a:t>to</a:t>
            </a:r>
            <a:r>
              <a:rPr lang="de-DE" dirty="0"/>
              <a:t> </a:t>
            </a:r>
            <a:r>
              <a:rPr lang="de-DE" dirty="0" err="1"/>
              <a:t>optimize</a:t>
            </a:r>
            <a:r>
              <a:rPr lang="de-DE" dirty="0"/>
              <a:t> a </a:t>
            </a:r>
            <a:r>
              <a:rPr lang="de-DE" dirty="0" err="1"/>
              <a:t>process</a:t>
            </a:r>
            <a:r>
              <a:rPr lang="de-DE" dirty="0"/>
              <a:t> </a:t>
            </a:r>
            <a:r>
              <a:rPr lang="de-DE" dirty="0" err="1"/>
              <a:t>or</a:t>
            </a:r>
            <a:r>
              <a:rPr lang="de-DE" dirty="0"/>
              <a:t> </a:t>
            </a:r>
          </a:p>
          <a:p>
            <a:pPr marL="914400" lvl="1" indent="-298450">
              <a:buFont typeface="Arial" panose="020B0604020202020204" pitchFamily="34" charset="0"/>
              <a:buChar char="•"/>
            </a:pPr>
            <a:r>
              <a:rPr lang="de-DE" dirty="0"/>
              <a:t>… an </a:t>
            </a:r>
            <a:r>
              <a:rPr lang="de-DE" dirty="0" err="1"/>
              <a:t>already</a:t>
            </a:r>
            <a:r>
              <a:rPr lang="de-DE" dirty="0"/>
              <a:t> </a:t>
            </a:r>
            <a:r>
              <a:rPr lang="de-DE" dirty="0" err="1"/>
              <a:t>existing</a:t>
            </a:r>
            <a:r>
              <a:rPr lang="de-DE" dirty="0"/>
              <a:t> </a:t>
            </a:r>
            <a:r>
              <a:rPr lang="de-DE" dirty="0" err="1"/>
              <a:t>solution</a:t>
            </a:r>
            <a:r>
              <a:rPr lang="de-DE" dirty="0"/>
              <a:t> </a:t>
            </a:r>
            <a:r>
              <a:rPr lang="de-DE" dirty="0" err="1"/>
              <a:t>is</a:t>
            </a:r>
            <a:r>
              <a:rPr lang="de-DE" dirty="0"/>
              <a:t> </a:t>
            </a:r>
            <a:r>
              <a:rPr lang="de-DE" dirty="0" err="1"/>
              <a:t>applied</a:t>
            </a:r>
            <a:r>
              <a:rPr lang="de-DE" dirty="0"/>
              <a:t> </a:t>
            </a:r>
            <a:r>
              <a:rPr lang="de-DE" dirty="0" err="1"/>
              <a:t>to</a:t>
            </a:r>
            <a:r>
              <a:rPr lang="de-DE" dirty="0"/>
              <a:t> a different </a:t>
            </a:r>
            <a:r>
              <a:rPr lang="de-DE" dirty="0" err="1"/>
              <a:t>context</a:t>
            </a:r>
            <a:r>
              <a:rPr lang="de-DE" dirty="0"/>
              <a:t> in </a:t>
            </a:r>
            <a:r>
              <a:rPr lang="de-DE" dirty="0" err="1"/>
              <a:t>which</a:t>
            </a:r>
            <a:r>
              <a:rPr lang="de-DE" dirty="0"/>
              <a:t> </a:t>
            </a:r>
            <a:r>
              <a:rPr lang="de-DE" dirty="0" err="1"/>
              <a:t>it</a:t>
            </a:r>
            <a:r>
              <a:rPr lang="de-DE" dirty="0"/>
              <a:t> </a:t>
            </a:r>
            <a:r>
              <a:rPr lang="de-DE" dirty="0" err="1"/>
              <a:t>solves</a:t>
            </a:r>
            <a:r>
              <a:rPr lang="de-DE" dirty="0"/>
              <a:t> a </a:t>
            </a:r>
            <a:r>
              <a:rPr lang="de-DE" dirty="0" err="1"/>
              <a:t>problem</a:t>
            </a:r>
            <a:r>
              <a:rPr lang="de-DE" dirty="0"/>
              <a:t> </a:t>
            </a:r>
            <a:r>
              <a:rPr lang="de-DE" dirty="0" err="1"/>
              <a:t>or</a:t>
            </a:r>
            <a:r>
              <a:rPr lang="de-DE" dirty="0"/>
              <a:t> </a:t>
            </a:r>
            <a:r>
              <a:rPr lang="de-DE" dirty="0" err="1"/>
              <a:t>satisfies</a:t>
            </a:r>
            <a:r>
              <a:rPr lang="de-DE" dirty="0"/>
              <a:t> a </a:t>
            </a:r>
            <a:r>
              <a:rPr lang="de-DE" dirty="0" err="1"/>
              <a:t>need</a:t>
            </a:r>
            <a:r>
              <a:rPr lang="de-DE" dirty="0"/>
              <a:t> and </a:t>
            </a:r>
            <a:r>
              <a:rPr lang="de-DE" dirty="0" err="1"/>
              <a:t>this</a:t>
            </a:r>
            <a:r>
              <a:rPr lang="de-DE" dirty="0"/>
              <a:t> </a:t>
            </a:r>
            <a:r>
              <a:rPr lang="de-DE" dirty="0" err="1"/>
              <a:t>is</a:t>
            </a:r>
            <a:r>
              <a:rPr lang="de-DE" dirty="0"/>
              <a:t> </a:t>
            </a:r>
            <a:r>
              <a:rPr lang="de-DE" dirty="0" err="1"/>
              <a:t>regarded</a:t>
            </a:r>
            <a:r>
              <a:rPr lang="de-DE" dirty="0"/>
              <a:t> </a:t>
            </a:r>
            <a:r>
              <a:rPr lang="de-DE" dirty="0" err="1"/>
              <a:t>as</a:t>
            </a:r>
            <a:r>
              <a:rPr lang="de-DE" dirty="0"/>
              <a:t> </a:t>
            </a:r>
            <a:r>
              <a:rPr lang="de-DE" dirty="0" err="1"/>
              <a:t>new</a:t>
            </a:r>
            <a:r>
              <a:rPr lang="de-DE" dirty="0"/>
              <a:t> and innovative. </a:t>
            </a:r>
            <a:br>
              <a:rPr lang="de-DE" dirty="0">
                <a:cs typeface="+mn-lt"/>
              </a:rPr>
            </a:br>
            <a:endParaRPr lang="de-DE" dirty="0">
              <a:cs typeface="+mn-lt"/>
            </a:endParaRPr>
          </a:p>
        </p:txBody>
      </p:sp>
    </p:spTree>
    <p:extLst>
      <p:ext uri="{BB962C8B-B14F-4D97-AF65-F5344CB8AC3E}">
        <p14:creationId xmlns:p14="http://schemas.microsoft.com/office/powerpoint/2010/main" val="10334904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298450">
              <a:buFont typeface="Arial" panose="020B0604020202020204" pitchFamily="34" charset="0"/>
              <a:buChar char="•"/>
            </a:pPr>
            <a:r>
              <a:rPr lang="de-DE" dirty="0"/>
              <a:t>So </a:t>
            </a:r>
            <a:r>
              <a:rPr lang="de-DE" dirty="0" err="1"/>
              <a:t>to</a:t>
            </a:r>
            <a:r>
              <a:rPr lang="de-DE" dirty="0"/>
              <a:t> </a:t>
            </a:r>
            <a:r>
              <a:rPr lang="de-DE" dirty="0" err="1"/>
              <a:t>wrap</a:t>
            </a:r>
            <a:r>
              <a:rPr lang="de-DE" dirty="0"/>
              <a:t> </a:t>
            </a:r>
            <a:r>
              <a:rPr lang="de-DE" dirty="0" err="1"/>
              <a:t>it</a:t>
            </a:r>
            <a:r>
              <a:rPr lang="de-DE" dirty="0"/>
              <a:t> </a:t>
            </a:r>
            <a:r>
              <a:rPr lang="de-DE" dirty="0" err="1"/>
              <a:t>up</a:t>
            </a:r>
            <a:r>
              <a:rPr lang="de-DE" dirty="0"/>
              <a:t>: </a:t>
            </a:r>
            <a:r>
              <a:rPr lang="de-DE" dirty="0" err="1"/>
              <a:t>Your</a:t>
            </a:r>
            <a:r>
              <a:rPr lang="de-DE" dirty="0"/>
              <a:t> </a:t>
            </a:r>
            <a:r>
              <a:rPr lang="de-DE" b="1" dirty="0" err="1"/>
              <a:t>research</a:t>
            </a:r>
            <a:r>
              <a:rPr lang="de-DE" dirty="0"/>
              <a:t> </a:t>
            </a:r>
            <a:r>
              <a:rPr lang="de-DE" sz="1100" dirty="0" err="1"/>
              <a:t>serves</a:t>
            </a:r>
            <a:r>
              <a:rPr lang="de-DE" sz="1100" dirty="0"/>
              <a:t> </a:t>
            </a:r>
            <a:r>
              <a:rPr lang="de-DE" sz="1100" dirty="0" err="1"/>
              <a:t>as</a:t>
            </a:r>
            <a:r>
              <a:rPr lang="de-DE" sz="1100" dirty="0"/>
              <a:t> </a:t>
            </a:r>
            <a:r>
              <a:rPr lang="de-DE" sz="1100" dirty="0" err="1"/>
              <a:t>the</a:t>
            </a:r>
            <a:r>
              <a:rPr lang="de-DE" sz="1100" dirty="0"/>
              <a:t> </a:t>
            </a:r>
            <a:r>
              <a:rPr lang="de-DE" sz="1100" dirty="0" err="1"/>
              <a:t>foundation</a:t>
            </a:r>
            <a:r>
              <a:rPr lang="de-DE" sz="1100" dirty="0"/>
              <a:t> </a:t>
            </a:r>
            <a:r>
              <a:rPr lang="de-DE" sz="1100" dirty="0" err="1"/>
              <a:t>of</a:t>
            </a:r>
            <a:r>
              <a:rPr lang="de-DE" sz="1100" dirty="0"/>
              <a:t> </a:t>
            </a:r>
            <a:r>
              <a:rPr lang="de-DE" sz="1100" dirty="0" err="1"/>
              <a:t>innovation</a:t>
            </a:r>
            <a:endParaRPr lang="de-DE" sz="1100" dirty="0"/>
          </a:p>
          <a:p>
            <a:pPr marL="457200" indent="-298450">
              <a:buFont typeface="Arial" panose="020B0604020202020204" pitchFamily="34" charset="0"/>
              <a:buChar char="•"/>
            </a:pPr>
            <a:r>
              <a:rPr lang="de-DE" sz="1100" dirty="0"/>
              <a:t>The </a:t>
            </a:r>
            <a:r>
              <a:rPr lang="de-DE" sz="1100" b="1" dirty="0"/>
              <a:t>potential </a:t>
            </a:r>
            <a:r>
              <a:rPr lang="de-DE" sz="1100" b="1" dirty="0" err="1"/>
              <a:t>use</a:t>
            </a:r>
            <a:r>
              <a:rPr lang="de-DE" sz="1100" b="1" dirty="0"/>
              <a:t> </a:t>
            </a:r>
            <a:r>
              <a:rPr lang="de-DE" sz="1100" b="1" dirty="0" err="1"/>
              <a:t>case</a:t>
            </a:r>
            <a:r>
              <a:rPr lang="de-DE" sz="1100" b="1" dirty="0"/>
              <a:t> </a:t>
            </a:r>
            <a:r>
              <a:rPr lang="de-DE" sz="1100" b="1" dirty="0" err="1"/>
              <a:t>r</a:t>
            </a:r>
            <a:r>
              <a:rPr lang="de-DE" sz="1100" dirty="0" err="1"/>
              <a:t>efers</a:t>
            </a:r>
            <a:r>
              <a:rPr lang="de-DE" sz="1100" dirty="0"/>
              <a:t> </a:t>
            </a:r>
            <a:r>
              <a:rPr lang="de-DE" sz="1100" dirty="0" err="1"/>
              <a:t>to</a:t>
            </a:r>
            <a:r>
              <a:rPr lang="de-DE" sz="1100" dirty="0"/>
              <a:t> </a:t>
            </a:r>
            <a:r>
              <a:rPr lang="de-DE" sz="1100" dirty="0" err="1"/>
              <a:t>the</a:t>
            </a:r>
            <a:r>
              <a:rPr lang="de-DE" sz="1100" dirty="0"/>
              <a:t> </a:t>
            </a:r>
            <a:r>
              <a:rPr lang="de-DE" sz="1100" dirty="0" err="1"/>
              <a:t>transformation</a:t>
            </a:r>
            <a:r>
              <a:rPr lang="de-DE" sz="1100" dirty="0"/>
              <a:t> </a:t>
            </a:r>
            <a:r>
              <a:rPr lang="de-DE" sz="1100" dirty="0" err="1"/>
              <a:t>of</a:t>
            </a:r>
            <a:r>
              <a:rPr lang="de-DE" sz="1100" dirty="0"/>
              <a:t> </a:t>
            </a:r>
            <a:r>
              <a:rPr lang="de-DE" sz="1100" dirty="0" err="1"/>
              <a:t>research</a:t>
            </a:r>
            <a:r>
              <a:rPr lang="de-DE" sz="1100" dirty="0"/>
              <a:t> </a:t>
            </a:r>
            <a:r>
              <a:rPr lang="de-DE" sz="1100" dirty="0" err="1"/>
              <a:t>insights</a:t>
            </a:r>
            <a:r>
              <a:rPr lang="de-DE" sz="1100" dirty="0"/>
              <a:t> </a:t>
            </a:r>
            <a:r>
              <a:rPr lang="de-DE" sz="1100" dirty="0" err="1"/>
              <a:t>into</a:t>
            </a:r>
            <a:r>
              <a:rPr lang="de-DE" sz="1100" dirty="0"/>
              <a:t> </a:t>
            </a:r>
            <a:r>
              <a:rPr lang="de-DE" sz="1100" dirty="0" err="1"/>
              <a:t>specific</a:t>
            </a:r>
            <a:r>
              <a:rPr lang="de-DE" sz="1100" dirty="0"/>
              <a:t> </a:t>
            </a:r>
            <a:r>
              <a:rPr lang="de-DE" sz="1100" dirty="0" err="1"/>
              <a:t>applications</a:t>
            </a:r>
            <a:r>
              <a:rPr lang="de-DE" sz="1100" dirty="0"/>
              <a:t> </a:t>
            </a:r>
            <a:r>
              <a:rPr lang="de-DE" sz="1100" dirty="0" err="1"/>
              <a:t>or</a:t>
            </a:r>
            <a:r>
              <a:rPr lang="de-DE" sz="1100" dirty="0"/>
              <a:t> </a:t>
            </a:r>
            <a:r>
              <a:rPr lang="de-DE" sz="1100" dirty="0" err="1"/>
              <a:t>products</a:t>
            </a:r>
            <a:r>
              <a:rPr lang="de-DE" sz="1100" dirty="0"/>
              <a:t> </a:t>
            </a:r>
            <a:r>
              <a:rPr lang="de-DE" sz="1100" dirty="0" err="1"/>
              <a:t>or</a:t>
            </a:r>
            <a:r>
              <a:rPr lang="de-DE" sz="1100" dirty="0"/>
              <a:t> </a:t>
            </a:r>
            <a:r>
              <a:rPr lang="de-DE" sz="1100" dirty="0" err="1"/>
              <a:t>services</a:t>
            </a:r>
            <a:r>
              <a:rPr lang="de-DE" sz="1100" dirty="0"/>
              <a:t>. The </a:t>
            </a:r>
            <a:r>
              <a:rPr lang="de-DE" sz="1100" dirty="0" err="1"/>
              <a:t>use</a:t>
            </a:r>
            <a:r>
              <a:rPr lang="de-DE" sz="1100" dirty="0"/>
              <a:t> </a:t>
            </a:r>
            <a:r>
              <a:rPr lang="de-DE" sz="1100" dirty="0" err="1"/>
              <a:t>case</a:t>
            </a:r>
            <a:r>
              <a:rPr lang="de-DE" sz="1100" dirty="0"/>
              <a:t> </a:t>
            </a:r>
            <a:r>
              <a:rPr lang="de-DE" sz="1100" dirty="0" err="1"/>
              <a:t>can</a:t>
            </a:r>
            <a:r>
              <a:rPr lang="de-DE" sz="1100" dirty="0"/>
              <a:t> </a:t>
            </a:r>
            <a:r>
              <a:rPr lang="de-DE" sz="1100" dirty="0" err="1"/>
              <a:t>only</a:t>
            </a:r>
            <a:r>
              <a:rPr lang="de-DE" sz="1100" dirty="0"/>
              <a:t> </a:t>
            </a:r>
            <a:r>
              <a:rPr lang="de-DE" sz="1100" dirty="0" err="1"/>
              <a:t>be</a:t>
            </a:r>
            <a:r>
              <a:rPr lang="de-DE" sz="1100" dirty="0"/>
              <a:t> </a:t>
            </a:r>
            <a:r>
              <a:rPr lang="de-DE" sz="1100" dirty="0" err="1"/>
              <a:t>meaningful</a:t>
            </a:r>
            <a:r>
              <a:rPr lang="de-DE" sz="1100" dirty="0"/>
              <a:t> and </a:t>
            </a:r>
            <a:r>
              <a:rPr lang="de-DE" sz="1100" dirty="0" err="1"/>
              <a:t>create</a:t>
            </a:r>
            <a:r>
              <a:rPr lang="de-DE" sz="1100" dirty="0"/>
              <a:t> </a:t>
            </a:r>
            <a:r>
              <a:rPr lang="de-DE" sz="1100" dirty="0" err="1"/>
              <a:t>value</a:t>
            </a:r>
            <a:r>
              <a:rPr lang="de-DE" sz="1100" dirty="0"/>
              <a:t>, </a:t>
            </a:r>
            <a:r>
              <a:rPr lang="de-DE" sz="1100" dirty="0" err="1"/>
              <a:t>when</a:t>
            </a:r>
            <a:r>
              <a:rPr lang="de-DE" sz="1100" dirty="0"/>
              <a:t> </a:t>
            </a:r>
            <a:r>
              <a:rPr lang="de-DE" sz="1100" dirty="0" err="1"/>
              <a:t>it</a:t>
            </a:r>
            <a:r>
              <a:rPr lang="de-DE" sz="1100" dirty="0"/>
              <a:t> </a:t>
            </a:r>
            <a:r>
              <a:rPr lang="de-DE" sz="1100" dirty="0" err="1"/>
              <a:t>addresses</a:t>
            </a:r>
            <a:r>
              <a:rPr lang="de-DE" sz="1100" dirty="0"/>
              <a:t> a </a:t>
            </a:r>
            <a:r>
              <a:rPr lang="de-DE" sz="1100" dirty="0" err="1"/>
              <a:t>need</a:t>
            </a:r>
            <a:r>
              <a:rPr lang="de-DE" sz="1100" dirty="0"/>
              <a:t> </a:t>
            </a:r>
            <a:r>
              <a:rPr lang="de-DE" sz="1100" dirty="0" err="1"/>
              <a:t>by</a:t>
            </a:r>
            <a:r>
              <a:rPr lang="de-DE" sz="1100" dirty="0"/>
              <a:t> a </a:t>
            </a:r>
            <a:r>
              <a:rPr lang="de-DE" sz="1100" dirty="0" err="1"/>
              <a:t>user</a:t>
            </a:r>
            <a:r>
              <a:rPr lang="de-DE" sz="1100" dirty="0"/>
              <a:t>. </a:t>
            </a:r>
          </a:p>
          <a:p>
            <a:pPr marL="457200" indent="-298450">
              <a:buFont typeface="Arial" panose="020B0604020202020204" pitchFamily="34" charset="0"/>
              <a:buChar char="•"/>
            </a:pPr>
            <a:r>
              <a:rPr lang="de-DE" sz="1100" dirty="0"/>
              <a:t>So – </a:t>
            </a:r>
            <a:r>
              <a:rPr lang="de-DE" sz="1100" dirty="0" err="1"/>
              <a:t>who</a:t>
            </a:r>
            <a:r>
              <a:rPr lang="de-DE" sz="1100" dirty="0"/>
              <a:t> </a:t>
            </a:r>
            <a:r>
              <a:rPr lang="de-DE" sz="1100" dirty="0" err="1"/>
              <a:t>is</a:t>
            </a:r>
            <a:r>
              <a:rPr lang="de-DE" sz="1100" dirty="0"/>
              <a:t> </a:t>
            </a:r>
            <a:r>
              <a:rPr lang="de-DE" sz="1100" dirty="0" err="1"/>
              <a:t>the</a:t>
            </a:r>
            <a:r>
              <a:rPr lang="de-DE" sz="1100" dirty="0"/>
              <a:t> </a:t>
            </a:r>
            <a:r>
              <a:rPr lang="de-DE" sz="1100" dirty="0" err="1"/>
              <a:t>user</a:t>
            </a:r>
            <a:r>
              <a:rPr lang="de-DE" sz="1100" dirty="0"/>
              <a:t>? Any </a:t>
            </a:r>
            <a:r>
              <a:rPr lang="de-DE" sz="1100" dirty="0" err="1"/>
              <a:t>idea</a:t>
            </a:r>
            <a:r>
              <a:rPr lang="de-DE" sz="1100" dirty="0"/>
              <a:t>? [</a:t>
            </a:r>
            <a:r>
              <a:rPr lang="de-DE" sz="1100" dirty="0" err="1"/>
              <a:t>if</a:t>
            </a:r>
            <a:r>
              <a:rPr lang="de-DE" sz="1100" dirty="0"/>
              <a:t> </a:t>
            </a:r>
            <a:r>
              <a:rPr lang="de-DE" sz="1100" dirty="0" err="1"/>
              <a:t>you</a:t>
            </a:r>
            <a:r>
              <a:rPr lang="de-DE" sz="1100" dirty="0"/>
              <a:t> like: </a:t>
            </a:r>
            <a:r>
              <a:rPr lang="de-DE" sz="1100" dirty="0" err="1"/>
              <a:t>sharing</a:t>
            </a:r>
            <a:r>
              <a:rPr lang="de-DE" sz="1100" dirty="0"/>
              <a:t> </a:t>
            </a:r>
            <a:r>
              <a:rPr lang="de-DE" sz="1100" dirty="0" err="1"/>
              <a:t>verbally</a:t>
            </a:r>
            <a:r>
              <a:rPr lang="de-DE" sz="1100" dirty="0"/>
              <a:t> </a:t>
            </a:r>
            <a:r>
              <a:rPr lang="de-DE" sz="1100" dirty="0" err="1"/>
              <a:t>or</a:t>
            </a:r>
            <a:r>
              <a:rPr lang="de-DE" sz="1100" dirty="0"/>
              <a:t> in </a:t>
            </a:r>
            <a:r>
              <a:rPr lang="de-DE" sz="1100" dirty="0" err="1"/>
              <a:t>chat</a:t>
            </a:r>
            <a:r>
              <a:rPr lang="de-DE" sz="1100" dirty="0"/>
              <a:t>]</a:t>
            </a:r>
            <a:endParaRPr lang="de-DE" dirty="0"/>
          </a:p>
        </p:txBody>
      </p:sp>
    </p:spTree>
    <p:extLst>
      <p:ext uri="{BB962C8B-B14F-4D97-AF65-F5344CB8AC3E}">
        <p14:creationId xmlns:p14="http://schemas.microsoft.com/office/powerpoint/2010/main" val="1076820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0D64E-B06E-0244-3BDE-80EC9D42612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49BF354-A1F4-DA9A-AFF1-4FD7A303BBD2}"/>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2B30EB37-9F27-4F1F-9582-769D0A71F85D}"/>
              </a:ext>
            </a:extLst>
          </p:cNvPr>
          <p:cNvSpPr>
            <a:spLocks noGrp="1"/>
          </p:cNvSpPr>
          <p:nvPr>
            <p:ph type="body" idx="1"/>
          </p:nvPr>
        </p:nvSpPr>
        <p:spPr/>
        <p:txBody>
          <a:bodyPr/>
          <a:lstStyle/>
          <a:p>
            <a:r>
              <a:rPr lang="de-DE" sz="1100" b="0" i="0" u="none" strike="noStrike" cap="none">
                <a:solidFill>
                  <a:srgbClr val="000000"/>
                </a:solidFill>
                <a:effectLst/>
                <a:latin typeface="Arial"/>
                <a:ea typeface="Arial"/>
                <a:cs typeface="Arial"/>
                <a:sym typeface="Arial"/>
              </a:rPr>
              <a:t>Be </a:t>
            </a:r>
            <a:r>
              <a:rPr lang="de-DE" sz="1100" b="0" i="0" u="none" strike="noStrike" cap="none" err="1">
                <a:solidFill>
                  <a:srgbClr val="000000"/>
                </a:solidFill>
                <a:effectLst/>
                <a:latin typeface="Arial"/>
                <a:ea typeface="Arial"/>
                <a:cs typeface="Arial"/>
                <a:sym typeface="Arial"/>
              </a:rPr>
              <a:t>respectful</a:t>
            </a:r>
            <a:r>
              <a:rPr lang="de-DE" sz="1100" b="0" i="0" u="none" strike="noStrike" cap="none">
                <a:solidFill>
                  <a:srgbClr val="000000"/>
                </a:solidFill>
                <a:effectLst/>
                <a:latin typeface="Arial"/>
                <a:ea typeface="Arial"/>
                <a:cs typeface="Arial"/>
                <a:sym typeface="Arial"/>
              </a:rPr>
              <a:t> &amp; </a:t>
            </a:r>
            <a:r>
              <a:rPr lang="de-DE" sz="1100" b="0" i="0" u="none" strike="noStrike" cap="none" err="1">
                <a:solidFill>
                  <a:srgbClr val="000000"/>
                </a:solidFill>
                <a:effectLst/>
                <a:latin typeface="Arial"/>
                <a:ea typeface="Arial"/>
                <a:cs typeface="Arial"/>
                <a:sym typeface="Arial"/>
              </a:rPr>
              <a:t>constructive</a:t>
            </a:r>
            <a:br>
              <a:rPr lang="de-DE"/>
            </a:br>
            <a:r>
              <a:rPr lang="de-DE" sz="1100" b="0" i="0" u="none" strike="noStrike" cap="none" err="1">
                <a:solidFill>
                  <a:srgbClr val="000000"/>
                </a:solidFill>
                <a:effectLst/>
                <a:latin typeface="Arial"/>
                <a:ea typeface="Arial"/>
                <a:cs typeface="Arial"/>
                <a:sym typeface="Arial"/>
              </a:rPr>
              <a:t>We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encourage</a:t>
            </a:r>
            <a:r>
              <a:rPr lang="de-DE" sz="1100" b="0" i="0" u="none" strike="noStrike" cap="none">
                <a:solidFill>
                  <a:srgbClr val="000000"/>
                </a:solidFill>
                <a:effectLst/>
                <a:latin typeface="Arial"/>
                <a:ea typeface="Arial"/>
                <a:cs typeface="Arial"/>
                <a:sym typeface="Arial"/>
              </a:rPr>
              <a:t> open </a:t>
            </a:r>
            <a:r>
              <a:rPr lang="de-DE" sz="1100" b="0" i="0" u="none" strike="noStrike" cap="none" err="1">
                <a:solidFill>
                  <a:srgbClr val="000000"/>
                </a:solidFill>
                <a:effectLst/>
                <a:latin typeface="Arial"/>
                <a:ea typeface="Arial"/>
                <a:cs typeface="Arial"/>
                <a:sym typeface="Arial"/>
              </a:rPr>
              <a:t>feedback</a:t>
            </a:r>
            <a:r>
              <a:rPr lang="de-DE" sz="1100" b="0" i="0" u="none" strike="noStrike" cap="none">
                <a:solidFill>
                  <a:srgbClr val="000000"/>
                </a:solidFill>
                <a:effectLst/>
                <a:latin typeface="Arial"/>
                <a:ea typeface="Arial"/>
                <a:cs typeface="Arial"/>
                <a:sym typeface="Arial"/>
              </a:rPr>
              <a:t> – just </a:t>
            </a:r>
            <a:r>
              <a:rPr lang="de-DE" sz="1100" b="0" i="0" u="none" strike="noStrike" cap="none" err="1">
                <a:solidFill>
                  <a:srgbClr val="000000"/>
                </a:solidFill>
                <a:effectLst/>
                <a:latin typeface="Arial"/>
                <a:ea typeface="Arial"/>
                <a:cs typeface="Arial"/>
                <a:sym typeface="Arial"/>
              </a:rPr>
              <a:t>make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sure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it’s</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respectful</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kind</a:t>
            </a:r>
            <a:r>
              <a:rPr lang="de-DE" sz="1100" b="0" i="0" u="none" strike="noStrike" cap="none">
                <a:solidFill>
                  <a:srgbClr val="000000"/>
                </a:solidFill>
                <a:effectLst/>
                <a:latin typeface="Arial"/>
                <a:ea typeface="Arial"/>
                <a:cs typeface="Arial"/>
                <a:sym typeface="Arial"/>
              </a:rPr>
              <a:t>, and </a:t>
            </a:r>
            <a:r>
              <a:rPr lang="de-DE" sz="1100" b="0" i="0" u="none" strike="noStrike" cap="none" err="1">
                <a:solidFill>
                  <a:srgbClr val="000000"/>
                </a:solidFill>
                <a:effectLst/>
                <a:latin typeface="Arial"/>
                <a:ea typeface="Arial"/>
                <a:cs typeface="Arial"/>
                <a:sym typeface="Arial"/>
              </a:rPr>
              <a:t>constructive</a:t>
            </a:r>
            <a:r>
              <a:rPr lang="de-DE" sz="1100" b="0" i="0" u="none" strike="noStrike" cap="none">
                <a:solidFill>
                  <a:srgbClr val="000000"/>
                </a:solidFill>
                <a:effectLst/>
                <a:latin typeface="Arial"/>
                <a:ea typeface="Arial"/>
                <a:cs typeface="Arial"/>
                <a:sym typeface="Arial"/>
              </a:rPr>
              <a:t>.</a:t>
            </a:r>
          </a:p>
          <a:p>
            <a:r>
              <a:rPr lang="de-DE" sz="1100" b="0" i="0" u="none" strike="noStrike" cap="none">
                <a:solidFill>
                  <a:srgbClr val="000000"/>
                </a:solidFill>
                <a:effectLst/>
                <a:latin typeface="Arial"/>
                <a:ea typeface="Arial"/>
                <a:cs typeface="Arial"/>
                <a:sym typeface="Arial"/>
              </a:rPr>
              <a:t>Use AI </a:t>
            </a:r>
            <a:r>
              <a:rPr lang="de-DE" sz="1100" b="0" i="0" u="none" strike="noStrike" cap="none" err="1">
                <a:solidFill>
                  <a:srgbClr val="000000"/>
                </a:solidFill>
                <a:effectLst/>
                <a:latin typeface="Arial"/>
                <a:ea typeface="Arial"/>
                <a:cs typeface="Arial"/>
                <a:sym typeface="Arial"/>
              </a:rPr>
              <a:t>responsibly</a:t>
            </a:r>
            <a:br>
              <a:rPr lang="de-DE"/>
            </a:br>
            <a:r>
              <a:rPr lang="de-DE" sz="1100" b="0" i="0" u="none" strike="noStrike" cap="none" err="1">
                <a:solidFill>
                  <a:srgbClr val="000000"/>
                </a:solidFill>
                <a:effectLst/>
                <a:latin typeface="Arial"/>
                <a:ea typeface="Arial"/>
                <a:cs typeface="Arial"/>
                <a:sym typeface="Arial"/>
              </a:rPr>
              <a:t>If</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you’d</a:t>
            </a:r>
            <a:r>
              <a:rPr lang="de-DE" sz="1100" b="0" i="0" u="none" strike="noStrike" cap="none">
                <a:solidFill>
                  <a:srgbClr val="000000"/>
                </a:solidFill>
                <a:effectLst/>
                <a:latin typeface="Arial"/>
                <a:ea typeface="Arial"/>
                <a:cs typeface="Arial"/>
                <a:sym typeface="Arial"/>
              </a:rPr>
              <a:t> like </a:t>
            </a:r>
            <a:r>
              <a:rPr lang="de-DE" sz="1100" b="0" i="0" u="none" strike="noStrike" cap="none" err="1">
                <a:solidFill>
                  <a:srgbClr val="000000"/>
                </a:solidFill>
                <a:effectLst/>
                <a:latin typeface="Arial"/>
                <a:ea typeface="Arial"/>
                <a:cs typeface="Arial"/>
                <a:sym typeface="Arial"/>
              </a:rPr>
              <a:t>to</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use</a:t>
            </a:r>
            <a:r>
              <a:rPr lang="de-DE" sz="1100" b="0" i="0" u="none" strike="noStrike" cap="none">
                <a:solidFill>
                  <a:srgbClr val="000000"/>
                </a:solidFill>
                <a:effectLst/>
                <a:latin typeface="Arial"/>
                <a:ea typeface="Arial"/>
                <a:cs typeface="Arial"/>
                <a:sym typeface="Arial"/>
              </a:rPr>
              <a:t> AI </a:t>
            </a:r>
            <a:r>
              <a:rPr lang="de-DE" sz="1100" b="0" i="0" u="none" strike="noStrike" cap="none" err="1">
                <a:solidFill>
                  <a:srgbClr val="000000"/>
                </a:solidFill>
                <a:effectLst/>
                <a:latin typeface="Arial"/>
                <a:ea typeface="Arial"/>
                <a:cs typeface="Arial"/>
                <a:sym typeface="Arial"/>
              </a:rPr>
              <a:t>during</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group</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work</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make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sure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your</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whole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group</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agrees</a:t>
            </a:r>
            <a:r>
              <a:rPr lang="de-DE" sz="1100" b="0" i="0" u="none" strike="noStrike" cap="none">
                <a:solidFill>
                  <a:srgbClr val="000000"/>
                </a:solidFill>
                <a:effectLst/>
                <a:latin typeface="Arial"/>
                <a:ea typeface="Arial"/>
                <a:cs typeface="Arial"/>
                <a:sym typeface="Arial"/>
              </a:rPr>
              <a:t>. Use </a:t>
            </a:r>
            <a:r>
              <a:rPr lang="de-DE" sz="1100" b="0" i="0" u="none" strike="noStrike" cap="none" err="1">
                <a:solidFill>
                  <a:srgbClr val="000000"/>
                </a:solidFill>
                <a:effectLst/>
                <a:latin typeface="Arial"/>
                <a:ea typeface="Arial"/>
                <a:cs typeface="Arial"/>
                <a:sym typeface="Arial"/>
              </a:rPr>
              <a:t>it</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to</a:t>
            </a:r>
            <a:r>
              <a:rPr lang="de-DE" sz="1100" b="0" i="0" u="none" strike="noStrike" cap="none">
                <a:solidFill>
                  <a:srgbClr val="000000"/>
                </a:solidFill>
                <a:effectLst/>
                <a:latin typeface="Arial"/>
                <a:ea typeface="Arial"/>
                <a:cs typeface="Arial"/>
                <a:sym typeface="Arial"/>
              </a:rPr>
              <a:t> support </a:t>
            </a:r>
            <a:r>
              <a:rPr lang="de-DE" sz="1100" b="0" i="0" u="none" strike="noStrike" cap="none" err="1">
                <a:solidFill>
                  <a:srgbClr val="000000"/>
                </a:solidFill>
                <a:effectLst/>
                <a:latin typeface="Arial"/>
                <a:ea typeface="Arial"/>
                <a:cs typeface="Arial"/>
                <a:sym typeface="Arial"/>
              </a:rPr>
              <a:t>the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process</a:t>
            </a:r>
            <a:r>
              <a:rPr lang="de-DE" sz="1100" b="0" i="0" u="none" strike="noStrike" cap="none">
                <a:solidFill>
                  <a:srgbClr val="000000"/>
                </a:solidFill>
                <a:effectLst/>
                <a:latin typeface="Arial"/>
                <a:ea typeface="Arial"/>
                <a:cs typeface="Arial"/>
                <a:sym typeface="Arial"/>
              </a:rPr>
              <a:t>, not </a:t>
            </a:r>
            <a:r>
              <a:rPr lang="de-DE" sz="1100" b="0" i="0" u="none" strike="noStrike" cap="none" err="1">
                <a:solidFill>
                  <a:srgbClr val="000000"/>
                </a:solidFill>
                <a:effectLst/>
                <a:latin typeface="Arial"/>
                <a:ea typeface="Arial"/>
                <a:cs typeface="Arial"/>
                <a:sym typeface="Arial"/>
              </a:rPr>
              <a:t>to</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produce</a:t>
            </a:r>
            <a:r>
              <a:rPr lang="de-DE" sz="1100" b="0" i="0" u="none" strike="noStrike" cap="none">
                <a:solidFill>
                  <a:srgbClr val="000000"/>
                </a:solidFill>
                <a:effectLst/>
                <a:latin typeface="Arial"/>
                <a:ea typeface="Arial"/>
                <a:cs typeface="Arial"/>
                <a:sym typeface="Arial"/>
              </a:rPr>
              <a:t> final </a:t>
            </a:r>
            <a:r>
              <a:rPr lang="de-DE" sz="1100" b="0" i="0" u="none" strike="noStrike" cap="none" err="1">
                <a:solidFill>
                  <a:srgbClr val="000000"/>
                </a:solidFill>
                <a:effectLst/>
                <a:latin typeface="Arial"/>
                <a:ea typeface="Arial"/>
                <a:cs typeface="Arial"/>
                <a:sym typeface="Arial"/>
              </a:rPr>
              <a:t>results</a:t>
            </a:r>
            <a:r>
              <a:rPr lang="de-DE" sz="1100" b="0" i="0" u="none" strike="noStrike" cap="none">
                <a:solidFill>
                  <a:srgbClr val="000000"/>
                </a:solidFill>
                <a:effectLst/>
                <a:latin typeface="Arial"/>
                <a:ea typeface="Arial"/>
                <a:cs typeface="Arial"/>
                <a:sym typeface="Arial"/>
              </a:rPr>
              <a:t>.</a:t>
            </a:r>
          </a:p>
          <a:p>
            <a:r>
              <a:rPr lang="de-DE" sz="1100" b="0" i="0" u="none" strike="noStrike" cap="none">
                <a:solidFill>
                  <a:srgbClr val="000000"/>
                </a:solidFill>
                <a:effectLst/>
                <a:latin typeface="Arial"/>
                <a:ea typeface="Arial"/>
                <a:cs typeface="Arial"/>
                <a:sym typeface="Arial"/>
              </a:rPr>
              <a:t>Mute </a:t>
            </a:r>
            <a:r>
              <a:rPr lang="de-DE" sz="1100" b="0" i="0" u="none" strike="noStrike" cap="none" err="1">
                <a:solidFill>
                  <a:srgbClr val="000000"/>
                </a:solidFill>
                <a:effectLst/>
                <a:latin typeface="Arial"/>
                <a:ea typeface="Arial"/>
                <a:cs typeface="Arial"/>
                <a:sym typeface="Arial"/>
              </a:rPr>
              <a:t>when</a:t>
            </a:r>
            <a:r>
              <a:rPr lang="de-DE" sz="1100" b="0" i="0" u="none" strike="noStrike" cap="none">
                <a:solidFill>
                  <a:srgbClr val="000000"/>
                </a:solidFill>
                <a:effectLst/>
                <a:latin typeface="Arial"/>
                <a:ea typeface="Arial"/>
                <a:cs typeface="Arial"/>
                <a:sym typeface="Arial"/>
              </a:rPr>
              <a:t> not </a:t>
            </a:r>
            <a:r>
              <a:rPr lang="de-DE" sz="1100" b="0" i="0" u="none" strike="noStrike" cap="none" err="1">
                <a:solidFill>
                  <a:srgbClr val="000000"/>
                </a:solidFill>
                <a:effectLst/>
                <a:latin typeface="Arial"/>
                <a:ea typeface="Arial"/>
                <a:cs typeface="Arial"/>
                <a:sym typeface="Arial"/>
              </a:rPr>
              <a:t>speaking</a:t>
            </a:r>
            <a:br>
              <a:rPr lang="de-DE"/>
            </a:br>
            <a:r>
              <a:rPr lang="de-DE" sz="1100" b="0" i="0" u="none" strike="noStrike" cap="none">
                <a:solidFill>
                  <a:srgbClr val="000000"/>
                </a:solidFill>
                <a:effectLst/>
                <a:latin typeface="Arial"/>
                <a:ea typeface="Arial"/>
                <a:cs typeface="Arial"/>
                <a:sym typeface="Arial"/>
              </a:rPr>
              <a:t>Help </a:t>
            </a:r>
            <a:r>
              <a:rPr lang="de-DE" sz="1100" b="0" i="0" u="none" strike="noStrike" cap="none" err="1">
                <a:solidFill>
                  <a:srgbClr val="000000"/>
                </a:solidFill>
                <a:effectLst/>
                <a:latin typeface="Arial"/>
                <a:ea typeface="Arial"/>
                <a:cs typeface="Arial"/>
                <a:sym typeface="Arial"/>
              </a:rPr>
              <a:t>keep</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the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space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clear</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by</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muting</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your</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mic</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when</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you’re</a:t>
            </a:r>
            <a:r>
              <a:rPr lang="de-DE" sz="1100" b="0" i="0" u="none" strike="noStrike" cap="none">
                <a:solidFill>
                  <a:srgbClr val="000000"/>
                </a:solidFill>
                <a:effectLst/>
                <a:latin typeface="Arial"/>
                <a:ea typeface="Arial"/>
                <a:cs typeface="Arial"/>
                <a:sym typeface="Arial"/>
              </a:rPr>
              <a:t> not </a:t>
            </a:r>
            <a:r>
              <a:rPr lang="de-DE" sz="1100" b="0" i="0" u="none" strike="noStrike" cap="none" err="1">
                <a:solidFill>
                  <a:srgbClr val="000000"/>
                </a:solidFill>
                <a:effectLst/>
                <a:latin typeface="Arial"/>
                <a:ea typeface="Arial"/>
                <a:cs typeface="Arial"/>
                <a:sym typeface="Arial"/>
              </a:rPr>
              <a:t>talking</a:t>
            </a:r>
            <a:r>
              <a:rPr lang="de-DE" sz="1100" b="0" i="0" u="none" strike="noStrike" cap="none">
                <a:solidFill>
                  <a:srgbClr val="000000"/>
                </a:solidFill>
                <a:effectLst/>
                <a:latin typeface="Arial"/>
                <a:ea typeface="Arial"/>
                <a:cs typeface="Arial"/>
                <a:sym typeface="Arial"/>
              </a:rPr>
              <a:t>.</a:t>
            </a:r>
          </a:p>
          <a:p>
            <a:r>
              <a:rPr lang="de-DE" sz="1100" b="0" i="0" u="none" strike="noStrike" cap="none">
                <a:solidFill>
                  <a:srgbClr val="000000"/>
                </a:solidFill>
                <a:effectLst/>
                <a:latin typeface="Arial"/>
                <a:ea typeface="Arial"/>
                <a:cs typeface="Arial"/>
                <a:sym typeface="Arial"/>
              </a:rPr>
              <a:t>Be </a:t>
            </a:r>
            <a:r>
              <a:rPr lang="de-DE" sz="1100" b="0" i="0" u="none" strike="noStrike" cap="none" err="1">
                <a:solidFill>
                  <a:srgbClr val="000000"/>
                </a:solidFill>
                <a:effectLst/>
                <a:latin typeface="Arial"/>
                <a:ea typeface="Arial"/>
                <a:cs typeface="Arial"/>
                <a:sym typeface="Arial"/>
              </a:rPr>
              <a:t>present</a:t>
            </a:r>
            <a:br>
              <a:rPr lang="de-DE"/>
            </a:br>
            <a:r>
              <a:rPr lang="de-DE" sz="1100" b="0" i="0" u="none" strike="noStrike" cap="none" err="1">
                <a:solidFill>
                  <a:srgbClr val="000000"/>
                </a:solidFill>
                <a:effectLst/>
                <a:latin typeface="Arial"/>
                <a:ea typeface="Arial"/>
                <a:cs typeface="Arial"/>
                <a:sym typeface="Arial"/>
              </a:rPr>
              <a:t>Stay</a:t>
            </a:r>
            <a:r>
              <a:rPr lang="de-DE" sz="1100" b="0" i="0" u="none" strike="noStrike" cap="none">
                <a:solidFill>
                  <a:srgbClr val="000000"/>
                </a:solidFill>
                <a:effectLst/>
                <a:latin typeface="Arial"/>
                <a:ea typeface="Arial"/>
                <a:cs typeface="Arial"/>
                <a:sym typeface="Arial"/>
              </a:rPr>
              <a:t> social – </a:t>
            </a:r>
            <a:r>
              <a:rPr lang="de-DE" sz="1100" b="0" i="0" u="none" strike="noStrike" cap="none" err="1">
                <a:solidFill>
                  <a:srgbClr val="000000"/>
                </a:solidFill>
                <a:effectLst/>
                <a:latin typeface="Arial"/>
                <a:ea typeface="Arial"/>
                <a:cs typeface="Arial"/>
                <a:sym typeface="Arial"/>
              </a:rPr>
              <a:t>keep</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your</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camera</a:t>
            </a:r>
            <a:r>
              <a:rPr lang="de-DE" sz="1100" b="0" i="0" u="none" strike="noStrike" cap="none">
                <a:solidFill>
                  <a:srgbClr val="000000"/>
                </a:solidFill>
                <a:effectLst/>
                <a:latin typeface="Arial"/>
                <a:ea typeface="Arial"/>
                <a:cs typeface="Arial"/>
                <a:sym typeface="Arial"/>
              </a:rPr>
              <a:t> on </a:t>
            </a:r>
            <a:r>
              <a:rPr lang="de-DE" sz="1100" b="0" i="0" u="none" strike="noStrike" cap="none" err="1">
                <a:solidFill>
                  <a:srgbClr val="000000"/>
                </a:solidFill>
                <a:effectLst/>
                <a:latin typeface="Arial"/>
                <a:ea typeface="Arial"/>
                <a:cs typeface="Arial"/>
                <a:sym typeface="Arial"/>
              </a:rPr>
              <a:t>if</a:t>
            </a:r>
            <a:r>
              <a:rPr lang="de-DE" sz="1100" b="0" i="0" u="none" strike="noStrike" cap="none">
                <a:solidFill>
                  <a:srgbClr val="000000"/>
                </a:solidFill>
                <a:effectLst/>
                <a:latin typeface="Arial"/>
                <a:ea typeface="Arial"/>
                <a:cs typeface="Arial"/>
                <a:sym typeface="Arial"/>
              </a:rPr>
              <a:t> possible. </a:t>
            </a:r>
            <a:r>
              <a:rPr lang="de-DE" sz="1100" b="0" i="0" u="none" strike="noStrike" cap="none" err="1">
                <a:solidFill>
                  <a:srgbClr val="000000"/>
                </a:solidFill>
                <a:effectLst/>
                <a:latin typeface="Arial"/>
                <a:ea typeface="Arial"/>
                <a:cs typeface="Arial"/>
                <a:sym typeface="Arial"/>
              </a:rPr>
              <a:t>Feel</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free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to</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eat</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drink</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or</a:t>
            </a:r>
            <a:r>
              <a:rPr lang="de-DE" sz="1100" b="0" i="0" u="none" strike="noStrike" cap="none">
                <a:solidFill>
                  <a:srgbClr val="000000"/>
                </a:solidFill>
                <a:effectLst/>
                <a:latin typeface="Arial"/>
                <a:ea typeface="Arial"/>
                <a:cs typeface="Arial"/>
                <a:sym typeface="Arial"/>
              </a:rPr>
              <a:t> stretch </a:t>
            </a:r>
            <a:r>
              <a:rPr lang="de-DE" sz="1100" b="0" i="0" u="none" strike="noStrike" cap="none" err="1">
                <a:solidFill>
                  <a:srgbClr val="000000"/>
                </a:solidFill>
                <a:effectLst/>
                <a:latin typeface="Arial"/>
                <a:ea typeface="Arial"/>
                <a:cs typeface="Arial"/>
                <a:sym typeface="Arial"/>
              </a:rPr>
              <a:t>as</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needed</a:t>
            </a:r>
            <a:r>
              <a:rPr lang="de-DE" sz="1100" b="0" i="0" u="none" strike="noStrike" cap="none">
                <a:solidFill>
                  <a:srgbClr val="000000"/>
                </a:solidFill>
                <a:effectLst/>
                <a:latin typeface="Arial"/>
                <a:ea typeface="Arial"/>
                <a:cs typeface="Arial"/>
                <a:sym typeface="Arial"/>
              </a:rPr>
              <a:t>.</a:t>
            </a:r>
          </a:p>
          <a:p>
            <a:r>
              <a:rPr lang="de-DE" sz="1100" b="0" i="0" u="none" strike="noStrike" cap="none">
                <a:solidFill>
                  <a:srgbClr val="000000"/>
                </a:solidFill>
                <a:effectLst/>
                <a:latin typeface="Arial"/>
                <a:ea typeface="Arial"/>
                <a:cs typeface="Arial"/>
                <a:sym typeface="Arial"/>
              </a:rPr>
              <a:t>Need </a:t>
            </a:r>
            <a:r>
              <a:rPr lang="de-DE" sz="1100" b="0" i="0" u="none" strike="noStrike" cap="none" err="1">
                <a:solidFill>
                  <a:srgbClr val="000000"/>
                </a:solidFill>
                <a:effectLst/>
                <a:latin typeface="Arial"/>
                <a:ea typeface="Arial"/>
                <a:cs typeface="Arial"/>
                <a:sym typeface="Arial"/>
              </a:rPr>
              <a:t>help</a:t>
            </a:r>
            <a:r>
              <a:rPr lang="de-DE" sz="1100" b="0" i="0" u="none" strike="noStrike" cap="none">
                <a:solidFill>
                  <a:srgbClr val="000000"/>
                </a:solidFill>
                <a:effectLst/>
                <a:latin typeface="Arial"/>
                <a:ea typeface="Arial"/>
                <a:cs typeface="Arial"/>
                <a:sym typeface="Arial"/>
              </a:rPr>
              <a:t>?</a:t>
            </a:r>
            <a:br>
              <a:rPr lang="de-DE"/>
            </a:br>
            <a:r>
              <a:rPr lang="de-DE" sz="1100" b="0" i="0" u="none" strike="noStrike" cap="none" err="1">
                <a:solidFill>
                  <a:srgbClr val="000000"/>
                </a:solidFill>
                <a:effectLst/>
                <a:latin typeface="Arial"/>
                <a:ea typeface="Arial"/>
                <a:cs typeface="Arial"/>
                <a:sym typeface="Arial"/>
              </a:rPr>
              <a:t>Reach</a:t>
            </a:r>
            <a:r>
              <a:rPr lang="de-DE" sz="1100" b="0" i="0" u="none" strike="noStrike" cap="none">
                <a:solidFill>
                  <a:srgbClr val="000000"/>
                </a:solidFill>
                <a:effectLst/>
                <a:latin typeface="Arial"/>
                <a:ea typeface="Arial"/>
                <a:cs typeface="Arial"/>
                <a:sym typeface="Arial"/>
              </a:rPr>
              <a:t> out </a:t>
            </a:r>
            <a:r>
              <a:rPr lang="de-DE" sz="1100" b="0" i="0" u="none" strike="noStrike" cap="none" err="1">
                <a:solidFill>
                  <a:srgbClr val="000000"/>
                </a:solidFill>
                <a:effectLst/>
                <a:latin typeface="Arial"/>
                <a:ea typeface="Arial"/>
                <a:cs typeface="Arial"/>
                <a:sym typeface="Arial"/>
              </a:rPr>
              <a:t>to</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our</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coaches</a:t>
            </a:r>
            <a:r>
              <a:rPr lang="de-DE" sz="1100" b="0" i="0" u="none" strike="noStrike" cap="none">
                <a:solidFill>
                  <a:srgbClr val="000000"/>
                </a:solidFill>
                <a:effectLst/>
                <a:latin typeface="Arial"/>
                <a:ea typeface="Arial"/>
                <a:cs typeface="Arial"/>
                <a:sym typeface="Arial"/>
              </a:rPr>
              <a:t> via </a:t>
            </a:r>
            <a:r>
              <a:rPr lang="de-DE" sz="1100" b="0" i="0" u="none" strike="noStrike" cap="none" err="1">
                <a:solidFill>
                  <a:srgbClr val="000000"/>
                </a:solidFill>
                <a:effectLst/>
                <a:latin typeface="Arial"/>
                <a:ea typeface="Arial"/>
                <a:cs typeface="Arial"/>
                <a:sym typeface="Arial"/>
              </a:rPr>
              <a:t>the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chat</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if</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you’re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experiencing</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technical</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issues</a:t>
            </a:r>
            <a:r>
              <a:rPr lang="de-DE" sz="1100" b="0" i="0" u="none" strike="noStrike" cap="none">
                <a:solidFill>
                  <a:srgbClr val="000000"/>
                </a:solidFill>
                <a:effectLst/>
                <a:latin typeface="Arial"/>
                <a:ea typeface="Arial"/>
                <a:cs typeface="Arial"/>
                <a:sym typeface="Arial"/>
              </a:rPr>
              <a:t>.</a:t>
            </a:r>
          </a:p>
          <a:p>
            <a:r>
              <a:rPr lang="de-DE" sz="1100" b="0" i="0" u="none" strike="noStrike" cap="none">
                <a:solidFill>
                  <a:srgbClr val="000000"/>
                </a:solidFill>
                <a:effectLst/>
                <a:latin typeface="Arial"/>
                <a:ea typeface="Arial"/>
                <a:cs typeface="Arial"/>
                <a:sym typeface="Arial"/>
              </a:rPr>
              <a:t>React &amp; </a:t>
            </a:r>
            <a:r>
              <a:rPr lang="de-DE" sz="1100" b="0" i="0" u="none" strike="noStrike" cap="none" err="1">
                <a:solidFill>
                  <a:srgbClr val="000000"/>
                </a:solidFill>
                <a:effectLst/>
                <a:latin typeface="Arial"/>
                <a:ea typeface="Arial"/>
                <a:cs typeface="Arial"/>
                <a:sym typeface="Arial"/>
              </a:rPr>
              <a:t>engage</a:t>
            </a:r>
            <a:br>
              <a:rPr lang="de-DE"/>
            </a:br>
            <a:r>
              <a:rPr lang="de-DE" sz="1100" b="0" i="0" u="none" strike="noStrike" cap="none">
                <a:solidFill>
                  <a:srgbClr val="000000"/>
                </a:solidFill>
                <a:effectLst/>
                <a:latin typeface="Arial"/>
                <a:ea typeface="Arial"/>
                <a:cs typeface="Arial"/>
                <a:sym typeface="Arial"/>
              </a:rPr>
              <a:t>Use </a:t>
            </a:r>
            <a:r>
              <a:rPr lang="de-DE" sz="1100" b="0" i="0" u="none" strike="noStrike" cap="none" err="1">
                <a:solidFill>
                  <a:srgbClr val="000000"/>
                </a:solidFill>
                <a:effectLst/>
                <a:latin typeface="Arial"/>
                <a:ea typeface="Arial"/>
                <a:cs typeface="Arial"/>
                <a:sym typeface="Arial"/>
              </a:rPr>
              <a:t>emojis</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or</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reactions</a:t>
            </a:r>
            <a:r>
              <a:rPr lang="de-DE" sz="1100" b="0" i="0" u="none" strike="noStrike" cap="none">
                <a:solidFill>
                  <a:srgbClr val="000000"/>
                </a:solidFill>
                <a:effectLst/>
                <a:latin typeface="Arial"/>
                <a:ea typeface="Arial"/>
                <a:cs typeface="Arial"/>
                <a:sym typeface="Arial"/>
              </a:rPr>
              <a:t> at </a:t>
            </a:r>
            <a:r>
              <a:rPr lang="de-DE" sz="1100" b="0" i="0" u="none" strike="noStrike" cap="none" err="1">
                <a:solidFill>
                  <a:srgbClr val="000000"/>
                </a:solidFill>
                <a:effectLst/>
                <a:latin typeface="Arial"/>
                <a:ea typeface="Arial"/>
                <a:cs typeface="Arial"/>
                <a:sym typeface="Arial"/>
              </a:rPr>
              <a:t>the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bottom</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of</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your</a:t>
            </a:r>
            <a:r>
              <a:rPr lang="de-DE" sz="1100" b="0" i="0" u="none" strike="noStrike" cap="none">
                <a:solidFill>
                  <a:srgbClr val="000000"/>
                </a:solidFill>
                <a:effectLst/>
                <a:latin typeface="Arial"/>
                <a:ea typeface="Arial"/>
                <a:cs typeface="Arial"/>
                <a:sym typeface="Arial"/>
              </a:rPr>
              <a:t> screen </a:t>
            </a:r>
            <a:r>
              <a:rPr lang="de-DE" sz="1100" b="0" i="0" u="none" strike="noStrike" cap="none" err="1">
                <a:solidFill>
                  <a:srgbClr val="000000"/>
                </a:solidFill>
                <a:effectLst/>
                <a:latin typeface="Arial"/>
                <a:ea typeface="Arial"/>
                <a:cs typeface="Arial"/>
                <a:sym typeface="Arial"/>
              </a:rPr>
              <a:t>to</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share</a:t>
            </a:r>
            <a:r>
              <a:rPr lang="de-DE" sz="1100" b="0" i="0" u="none" strike="noStrike" cap="none">
                <a:solidFill>
                  <a:srgbClr val="000000"/>
                </a:solidFill>
                <a:effectLst/>
                <a:latin typeface="Arial"/>
                <a:ea typeface="Arial"/>
                <a:cs typeface="Arial"/>
                <a:sym typeface="Arial"/>
              </a:rPr>
              <a:t> quick </a:t>
            </a:r>
            <a:r>
              <a:rPr lang="de-DE" sz="1100" b="0" i="0" u="none" strike="noStrike" cap="none" err="1">
                <a:solidFill>
                  <a:srgbClr val="000000"/>
                </a:solidFill>
                <a:effectLst/>
                <a:latin typeface="Arial"/>
                <a:ea typeface="Arial"/>
                <a:cs typeface="Arial"/>
                <a:sym typeface="Arial"/>
              </a:rPr>
              <a:t>feedback</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or</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show</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you’re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engaged</a:t>
            </a:r>
            <a:r>
              <a:rPr lang="de-DE" sz="1100" b="0" i="0" u="none" strike="noStrike" cap="none">
                <a:solidFill>
                  <a:srgbClr val="000000"/>
                </a:solidFill>
                <a:effectLst/>
                <a:latin typeface="Arial"/>
                <a:ea typeface="Arial"/>
                <a:cs typeface="Arial"/>
                <a:sym typeface="Arial"/>
              </a:rPr>
              <a:t>.</a:t>
            </a:r>
          </a:p>
          <a:p>
            <a:r>
              <a:rPr lang="de-DE" sz="1100" b="0" i="0" u="none" strike="noStrike" cap="none">
                <a:solidFill>
                  <a:srgbClr val="000000"/>
                </a:solidFill>
                <a:effectLst/>
                <a:latin typeface="Arial"/>
                <a:ea typeface="Arial"/>
                <a:cs typeface="Arial"/>
                <a:sym typeface="Arial"/>
              </a:rPr>
              <a:t>Use </a:t>
            </a:r>
            <a:r>
              <a:rPr lang="de-DE" sz="1100" b="0" i="0" u="none" strike="noStrike" cap="none" err="1">
                <a:solidFill>
                  <a:srgbClr val="000000"/>
                </a:solidFill>
                <a:effectLst/>
                <a:latin typeface="Arial"/>
                <a:ea typeface="Arial"/>
                <a:cs typeface="Arial"/>
                <a:sym typeface="Arial"/>
              </a:rPr>
              <a:t>the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chat</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for</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questions</a:t>
            </a:r>
            <a:br>
              <a:rPr lang="de-DE"/>
            </a:br>
            <a:r>
              <a:rPr lang="de-DE" sz="1100" b="0" i="0" u="none" strike="noStrike" cap="none">
                <a:solidFill>
                  <a:srgbClr val="000000"/>
                </a:solidFill>
                <a:effectLst/>
                <a:latin typeface="Arial"/>
                <a:ea typeface="Arial"/>
                <a:cs typeface="Arial"/>
                <a:sym typeface="Arial"/>
              </a:rPr>
              <a:t>Drop </a:t>
            </a:r>
            <a:r>
              <a:rPr lang="de-DE" sz="1100" b="0" i="0" u="none" strike="noStrike" cap="none" err="1">
                <a:solidFill>
                  <a:srgbClr val="000000"/>
                </a:solidFill>
                <a:effectLst/>
                <a:latin typeface="Arial"/>
                <a:ea typeface="Arial"/>
                <a:cs typeface="Arial"/>
                <a:sym typeface="Arial"/>
              </a:rPr>
              <a:t>your</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questions</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or</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ideas</a:t>
            </a:r>
            <a:r>
              <a:rPr lang="de-DE" sz="1100" b="0" i="0" u="none" strike="noStrike" cap="none">
                <a:solidFill>
                  <a:srgbClr val="000000"/>
                </a:solidFill>
                <a:effectLst/>
                <a:latin typeface="Arial"/>
                <a:ea typeface="Arial"/>
                <a:cs typeface="Arial"/>
                <a:sym typeface="Arial"/>
              </a:rPr>
              <a:t> in </a:t>
            </a:r>
            <a:r>
              <a:rPr lang="de-DE" sz="1100" b="0" i="0" u="none" strike="noStrike" cap="none" err="1">
                <a:solidFill>
                  <a:srgbClr val="000000"/>
                </a:solidFill>
                <a:effectLst/>
                <a:latin typeface="Arial"/>
                <a:ea typeface="Arial"/>
                <a:cs typeface="Arial"/>
                <a:sym typeface="Arial"/>
              </a:rPr>
              <a:t>the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chat</a:t>
            </a:r>
            <a:r>
              <a:rPr lang="de-DE" sz="1100" b="0" i="0" u="none" strike="noStrike" cap="none">
                <a:solidFill>
                  <a:srgbClr val="000000"/>
                </a:solidFill>
                <a:effectLst/>
                <a:latin typeface="Arial"/>
                <a:ea typeface="Arial"/>
                <a:cs typeface="Arial"/>
                <a:sym typeface="Arial"/>
              </a:rPr>
              <a:t> – </a:t>
            </a:r>
            <a:r>
              <a:rPr lang="de-DE" sz="1100" b="0" i="0" u="none" strike="noStrike" cap="none" err="1">
                <a:solidFill>
                  <a:srgbClr val="000000"/>
                </a:solidFill>
                <a:effectLst/>
                <a:latin typeface="Arial"/>
                <a:ea typeface="Arial"/>
                <a:cs typeface="Arial"/>
                <a:sym typeface="Arial"/>
              </a:rPr>
              <a:t>we’re</a:t>
            </a:r>
            <a:r>
              <a:rPr lang="de-DE" sz="1100" b="0" i="0" u="none" strike="noStrike" cap="none">
                <a:solidFill>
                  <a:srgbClr val="000000"/>
                </a:solidFill>
                <a:effectLst/>
                <a:latin typeface="Arial"/>
                <a:ea typeface="Arial"/>
                <a:cs typeface="Arial"/>
                <a:sym typeface="Arial"/>
              </a:rPr>
              <a:t> all </a:t>
            </a:r>
            <a:r>
              <a:rPr lang="de-DE" sz="1100" b="0" i="0" u="none" strike="noStrike" cap="none" err="1">
                <a:solidFill>
                  <a:srgbClr val="000000"/>
                </a:solidFill>
                <a:effectLst/>
                <a:latin typeface="Arial"/>
                <a:ea typeface="Arial"/>
                <a:cs typeface="Arial"/>
                <a:sym typeface="Arial"/>
              </a:rPr>
              <a:t>here</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to</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learn</a:t>
            </a:r>
            <a:r>
              <a:rPr lang="de-DE" sz="1100" b="0" i="0" u="none" strike="noStrike" cap="none">
                <a:solidFill>
                  <a:srgbClr val="000000"/>
                </a:solidFill>
                <a:effectLst/>
                <a:latin typeface="Arial"/>
                <a:ea typeface="Arial"/>
                <a:cs typeface="Arial"/>
                <a:sym typeface="Arial"/>
              </a:rPr>
              <a:t> </a:t>
            </a:r>
            <a:r>
              <a:rPr lang="de-DE" sz="1100" b="0" i="0" u="none" strike="noStrike" cap="none" err="1">
                <a:solidFill>
                  <a:srgbClr val="000000"/>
                </a:solidFill>
                <a:effectLst/>
                <a:latin typeface="Arial"/>
                <a:ea typeface="Arial"/>
                <a:cs typeface="Arial"/>
                <a:sym typeface="Arial"/>
              </a:rPr>
              <a:t>together</a:t>
            </a:r>
            <a:r>
              <a:rPr lang="de-DE" sz="1100" b="0" i="0" u="none" strike="noStrike" cap="none">
                <a:solidFill>
                  <a:srgbClr val="000000"/>
                </a:solidFill>
                <a:effectLst/>
                <a:latin typeface="Arial"/>
                <a:ea typeface="Arial"/>
                <a:cs typeface="Arial"/>
                <a:sym typeface="Arial"/>
              </a:rPr>
              <a:t>!</a:t>
            </a:r>
            <a:br>
              <a:rPr lang="de-DE"/>
            </a:br>
            <a:endParaRPr lang="de-DE" b="1"/>
          </a:p>
        </p:txBody>
      </p:sp>
    </p:spTree>
    <p:extLst>
      <p:ext uri="{BB962C8B-B14F-4D97-AF65-F5344CB8AC3E}">
        <p14:creationId xmlns:p14="http://schemas.microsoft.com/office/powerpoint/2010/main" val="40914591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000" dirty="0"/>
              <a:t>For that – let’s go back to the Canvas:</a:t>
            </a:r>
          </a:p>
          <a:p>
            <a:endParaRPr lang="en-US" sz="1000" dirty="0"/>
          </a:p>
          <a:p>
            <a:pPr marL="457200" indent="-298450">
              <a:buFont typeface="Arial" panose="020B0604020202020204" pitchFamily="34" charset="0"/>
              <a:buChar char="•"/>
            </a:pPr>
            <a:r>
              <a:rPr lang="en-US" sz="1000" dirty="0"/>
              <a:t>USERS are the people that connect our research to a certain use case</a:t>
            </a:r>
          </a:p>
          <a:p>
            <a:pPr marL="457200" indent="-298450">
              <a:buFont typeface="Arial" panose="020B0604020202020204" pitchFamily="34" charset="0"/>
              <a:buChar char="•"/>
            </a:pPr>
            <a:r>
              <a:rPr lang="en-US" sz="1000" dirty="0"/>
              <a:t>They are – so to say – the people who have an unfulfilled need – you could also say a problem – that you want to solve with your solution</a:t>
            </a:r>
          </a:p>
          <a:p>
            <a:pPr marL="457200" indent="-298450">
              <a:buFont typeface="Arial" panose="020B0604020202020204" pitchFamily="34" charset="0"/>
              <a:buChar char="•"/>
            </a:pPr>
            <a:endParaRPr lang="de-DE" dirty="0"/>
          </a:p>
          <a:p>
            <a:pPr marL="457200" indent="-298450">
              <a:buFont typeface="Arial" panose="020B0604020202020204" pitchFamily="34" charset="0"/>
              <a:buChar char="•"/>
            </a:pPr>
            <a:r>
              <a:rPr lang="en-US" sz="1000" dirty="0">
                <a:cs typeface="+mn-lt"/>
              </a:rPr>
              <a:t>So what we want to do next is to focus on potential users </a:t>
            </a:r>
          </a:p>
        </p:txBody>
      </p:sp>
    </p:spTree>
    <p:extLst>
      <p:ext uri="{BB962C8B-B14F-4D97-AF65-F5344CB8AC3E}">
        <p14:creationId xmlns:p14="http://schemas.microsoft.com/office/powerpoint/2010/main" val="12242776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000" dirty="0"/>
              <a:t>Let’s have a closer look: </a:t>
            </a:r>
            <a:r>
              <a:rPr lang="en-US" sz="1000" b="1" dirty="0"/>
              <a:t>How do we identify users</a:t>
            </a:r>
            <a:r>
              <a:rPr lang="en-US" sz="1000" b="0" dirty="0"/>
              <a:t>?</a:t>
            </a:r>
            <a:r>
              <a:rPr lang="en-US" sz="1000" dirty="0"/>
              <a:t> </a:t>
            </a:r>
          </a:p>
          <a:p>
            <a:pPr marL="158750" indent="0">
              <a:buNone/>
            </a:pPr>
            <a:endParaRPr lang="en-US" sz="1000" b="0" dirty="0"/>
          </a:p>
          <a:p>
            <a:pPr marL="171450" lvl="0" indent="-171450" algn="l" rtl="0">
              <a:spcBef>
                <a:spcPts val="0"/>
              </a:spcBef>
              <a:spcAft>
                <a:spcPts val="0"/>
              </a:spcAft>
              <a:buFont typeface="Arial" panose="020B0604020202020204" pitchFamily="34" charset="0"/>
              <a:buChar char="•"/>
            </a:pPr>
            <a:r>
              <a:rPr lang="en-US" sz="1000" b="0" dirty="0"/>
              <a:t>Usually, there are many people interested or affected by our research: </a:t>
            </a:r>
            <a:r>
              <a:rPr lang="en-US" sz="1000" b="0" dirty="0">
                <a:sym typeface="Wingdings" pitchFamily="2" charset="2"/>
              </a:rPr>
              <a:t>the sum of them we call </a:t>
            </a:r>
            <a:r>
              <a:rPr lang="en-US" sz="1000" b="1" dirty="0">
                <a:sym typeface="Wingdings" pitchFamily="2" charset="2"/>
              </a:rPr>
              <a:t>stakeholders</a:t>
            </a:r>
            <a:endParaRPr lang="en-US" sz="1000" b="1" dirty="0">
              <a:cs typeface="Calibri"/>
              <a:sym typeface="Wingdings" pitchFamily="2" charset="2"/>
            </a:endParaRPr>
          </a:p>
          <a:p>
            <a:pPr marL="628650" lvl="1" indent="-171450" algn="l" rtl="0">
              <a:spcBef>
                <a:spcPts val="0"/>
              </a:spcBef>
              <a:spcAft>
                <a:spcPts val="0"/>
              </a:spcAft>
              <a:buFont typeface="Arial" panose="020B0604020202020204" pitchFamily="34" charset="0"/>
              <a:buChar char="•"/>
            </a:pPr>
            <a:r>
              <a:rPr lang="en-US" sz="1000" b="0" dirty="0">
                <a:sym typeface="Wingdings" pitchFamily="2" charset="2"/>
              </a:rPr>
              <a:t>It’s important to </a:t>
            </a:r>
            <a:r>
              <a:rPr lang="en-US" sz="1000" b="1" dirty="0">
                <a:sym typeface="Wingdings" pitchFamily="2" charset="2"/>
              </a:rPr>
              <a:t>differentiate between different groups of stakeholders</a:t>
            </a:r>
            <a:r>
              <a:rPr lang="en-US" sz="1000" b="0" dirty="0">
                <a:sym typeface="Wingdings" pitchFamily="2" charset="2"/>
              </a:rPr>
              <a:t>. </a:t>
            </a:r>
          </a:p>
          <a:p>
            <a:pPr marL="628650" lvl="1" indent="-171450" algn="l" rtl="0">
              <a:spcBef>
                <a:spcPts val="0"/>
              </a:spcBef>
              <a:spcAft>
                <a:spcPts val="0"/>
              </a:spcAft>
              <a:buFont typeface="Arial" panose="020B0604020202020204" pitchFamily="34" charset="0"/>
              <a:buChar char="•"/>
            </a:pPr>
            <a:r>
              <a:rPr lang="en-US" sz="1000" b="0" dirty="0">
                <a:sym typeface="Wingdings" pitchFamily="2" charset="2"/>
              </a:rPr>
              <a:t>To find the users it is important to have a look for a </a:t>
            </a:r>
            <a:r>
              <a:rPr lang="en-US" sz="1000" b="1" dirty="0">
                <a:sym typeface="Wingdings" pitchFamily="2" charset="2"/>
              </a:rPr>
              <a:t>person</a:t>
            </a:r>
            <a:r>
              <a:rPr lang="en-US" sz="1000" b="0" dirty="0">
                <a:sym typeface="Wingdings" pitchFamily="2" charset="2"/>
              </a:rPr>
              <a:t> </a:t>
            </a:r>
            <a:r>
              <a:rPr lang="en-US" sz="1000" b="1" dirty="0">
                <a:sym typeface="Wingdings" pitchFamily="2" charset="2"/>
              </a:rPr>
              <a:t>that is affected with an unfulfilled need or a problem</a:t>
            </a:r>
            <a:r>
              <a:rPr lang="en-US" sz="1000" b="0" dirty="0">
                <a:sym typeface="Wingdings" pitchFamily="2" charset="2"/>
              </a:rPr>
              <a:t>. Who would benefit from the solution? </a:t>
            </a:r>
          </a:p>
          <a:p>
            <a:pPr marL="628650" lvl="1" indent="-171450" algn="l" rtl="0">
              <a:spcBef>
                <a:spcPts val="0"/>
              </a:spcBef>
              <a:spcAft>
                <a:spcPts val="0"/>
              </a:spcAft>
              <a:buFont typeface="Arial" panose="020B0604020202020204" pitchFamily="34" charset="0"/>
              <a:buChar char="•"/>
            </a:pPr>
            <a:r>
              <a:rPr lang="en-US" sz="1000" b="0" dirty="0">
                <a:sym typeface="Wingdings" pitchFamily="2" charset="2"/>
              </a:rPr>
              <a:t>Let’s think back to </a:t>
            </a:r>
            <a:r>
              <a:rPr lang="en-US" sz="1000" b="0" dirty="0" err="1">
                <a:sym typeface="Wingdings" pitchFamily="2" charset="2"/>
              </a:rPr>
              <a:t>Nadines</a:t>
            </a:r>
            <a:r>
              <a:rPr lang="en-US" sz="1000" b="0" dirty="0">
                <a:sym typeface="Wingdings" pitchFamily="2" charset="2"/>
              </a:rPr>
              <a:t> example: One of her user groups could be the elderly people getting confused. Another user group could be relatives or caretakers – depending on her focus and her use case.</a:t>
            </a:r>
          </a:p>
          <a:p>
            <a:pPr marL="171450" lvl="0" indent="-171450" algn="l" rtl="0">
              <a:spcBef>
                <a:spcPts val="0"/>
              </a:spcBef>
              <a:spcAft>
                <a:spcPts val="0"/>
              </a:spcAft>
              <a:buFont typeface="Arial" panose="020B0604020202020204" pitchFamily="34" charset="0"/>
              <a:buChar char="•"/>
            </a:pPr>
            <a:endParaRPr lang="en-US" sz="1000" b="0" dirty="0">
              <a:sym typeface="Wingdings" pitchFamily="2" charset="2"/>
            </a:endParaRPr>
          </a:p>
          <a:p>
            <a:pPr marL="171450" lvl="0" indent="-171450" algn="l" rtl="0">
              <a:spcBef>
                <a:spcPts val="0"/>
              </a:spcBef>
              <a:spcAft>
                <a:spcPts val="0"/>
              </a:spcAft>
              <a:buFont typeface="Arial" panose="020B0604020202020204" pitchFamily="34" charset="0"/>
              <a:buChar char="•"/>
            </a:pPr>
            <a:r>
              <a:rPr lang="en-US" sz="1000" b="0" dirty="0">
                <a:sym typeface="Wingdings" pitchFamily="2" charset="2"/>
              </a:rPr>
              <a:t>Now – a user is regarded as the </a:t>
            </a:r>
            <a:r>
              <a:rPr lang="en-US" sz="1000" b="1" dirty="0">
                <a:sym typeface="Wingdings" pitchFamily="2" charset="2"/>
              </a:rPr>
              <a:t>beneficiary of a solution</a:t>
            </a:r>
            <a:r>
              <a:rPr lang="en-US" sz="1000" b="0" dirty="0">
                <a:sym typeface="Wingdings" pitchFamily="2" charset="2"/>
              </a:rPr>
              <a:t>. But they are not always the ones who pay. That is why it’s important to differentiate them from customers.</a:t>
            </a:r>
          </a:p>
          <a:p>
            <a:pPr marL="628650" lvl="1" indent="-171450" algn="l" rtl="0">
              <a:spcBef>
                <a:spcPts val="0"/>
              </a:spcBef>
              <a:spcAft>
                <a:spcPts val="0"/>
              </a:spcAft>
              <a:buFont typeface="Arial" panose="020B0604020202020204" pitchFamily="34" charset="0"/>
              <a:buChar char="•"/>
            </a:pPr>
            <a:r>
              <a:rPr lang="de-DE" sz="1400" b="0" i="0" u="none" strike="noStrike" dirty="0" err="1">
                <a:solidFill>
                  <a:srgbClr val="000000"/>
                </a:solidFill>
                <a:effectLst/>
                <a:latin typeface="-webkit-standard"/>
              </a:rPr>
              <a:t>Sometimes</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the</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customer</a:t>
            </a:r>
            <a:r>
              <a:rPr lang="de-DE" sz="1400" b="0" i="0" u="none" strike="noStrike" dirty="0">
                <a:solidFill>
                  <a:srgbClr val="000000"/>
                </a:solidFill>
                <a:effectLst/>
                <a:latin typeface="-webkit-standard"/>
              </a:rPr>
              <a:t> and </a:t>
            </a:r>
            <a:r>
              <a:rPr lang="de-DE" sz="1400" b="0" i="0" u="none" strike="noStrike" dirty="0" err="1">
                <a:solidFill>
                  <a:srgbClr val="000000"/>
                </a:solidFill>
                <a:effectLst/>
                <a:latin typeface="-webkit-standard"/>
              </a:rPr>
              <a:t>the</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user</a:t>
            </a:r>
            <a:r>
              <a:rPr lang="de-DE" sz="1400" b="0" i="0" u="none" strike="noStrike" dirty="0">
                <a:solidFill>
                  <a:srgbClr val="000000"/>
                </a:solidFill>
                <a:effectLst/>
                <a:latin typeface="-webkit-standard"/>
              </a:rPr>
              <a:t> </a:t>
            </a:r>
            <a:r>
              <a:rPr lang="de-DE" sz="1400" b="1" i="0" u="none" strike="noStrike" dirty="0" err="1">
                <a:solidFill>
                  <a:srgbClr val="000000"/>
                </a:solidFill>
                <a:effectLst/>
                <a:latin typeface="-webkit-standard"/>
              </a:rPr>
              <a:t>can</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be</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the</a:t>
            </a:r>
            <a:r>
              <a:rPr lang="de-DE" sz="1400" b="0" i="0" u="none" strike="noStrike" dirty="0">
                <a:solidFill>
                  <a:srgbClr val="000000"/>
                </a:solidFill>
                <a:effectLst/>
                <a:latin typeface="-webkit-standard"/>
              </a:rPr>
              <a:t> same </a:t>
            </a:r>
            <a:r>
              <a:rPr lang="de-DE" sz="1400" b="0" i="0" u="none" strike="noStrike" dirty="0" err="1">
                <a:solidFill>
                  <a:srgbClr val="000000"/>
                </a:solidFill>
                <a:effectLst/>
                <a:latin typeface="-webkit-standard"/>
              </a:rPr>
              <a:t>person</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especially</a:t>
            </a:r>
            <a:r>
              <a:rPr lang="de-DE" sz="1400" b="0" i="0" u="none" strike="noStrike" dirty="0">
                <a:solidFill>
                  <a:srgbClr val="000000"/>
                </a:solidFill>
                <a:effectLst/>
                <a:latin typeface="-webkit-standard"/>
              </a:rPr>
              <a:t> in </a:t>
            </a:r>
            <a:r>
              <a:rPr lang="de-DE" sz="1400" b="0" i="0" u="none" strike="noStrike" dirty="0" err="1">
                <a:solidFill>
                  <a:srgbClr val="000000"/>
                </a:solidFill>
                <a:effectLst/>
                <a:latin typeface="-webkit-standard"/>
              </a:rPr>
              <a:t>consumer-focused</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products</a:t>
            </a:r>
            <a:r>
              <a:rPr lang="de-DE" sz="1400" b="0" i="0" u="none" strike="noStrike" dirty="0">
                <a:solidFill>
                  <a:srgbClr val="000000"/>
                </a:solidFill>
                <a:effectLst/>
                <a:latin typeface="-webkit-standard"/>
              </a:rPr>
              <a:t>. </a:t>
            </a:r>
          </a:p>
          <a:p>
            <a:pPr marL="628650" lvl="1" indent="-171450" algn="l" rtl="0">
              <a:spcBef>
                <a:spcPts val="0"/>
              </a:spcBef>
              <a:spcAft>
                <a:spcPts val="0"/>
              </a:spcAft>
              <a:buFont typeface="Arial" panose="020B0604020202020204" pitchFamily="34" charset="0"/>
              <a:buChar char="•"/>
            </a:pPr>
            <a:r>
              <a:rPr lang="de-DE" sz="1400" b="0" i="0" u="none" strike="noStrike" dirty="0" err="1">
                <a:solidFill>
                  <a:srgbClr val="000000"/>
                </a:solidFill>
                <a:effectLst/>
                <a:latin typeface="-webkit-standard"/>
              </a:rPr>
              <a:t>However</a:t>
            </a:r>
            <a:r>
              <a:rPr lang="de-DE" sz="1400" b="0" i="0" u="none" strike="noStrike" dirty="0">
                <a:solidFill>
                  <a:srgbClr val="000000"/>
                </a:solidFill>
                <a:effectLst/>
                <a:latin typeface="-webkit-standard"/>
              </a:rPr>
              <a:t>, in </a:t>
            </a:r>
            <a:r>
              <a:rPr lang="de-DE" sz="1400" b="0" i="0" u="none" strike="noStrike" dirty="0" err="1">
                <a:solidFill>
                  <a:srgbClr val="000000"/>
                </a:solidFill>
                <a:effectLst/>
                <a:latin typeface="-webkit-standard"/>
              </a:rPr>
              <a:t>cases</a:t>
            </a:r>
            <a:r>
              <a:rPr lang="de-DE" sz="1400" b="0" i="0" u="none" strike="noStrike" dirty="0">
                <a:solidFill>
                  <a:srgbClr val="000000"/>
                </a:solidFill>
                <a:effectLst/>
                <a:latin typeface="-webkit-standard"/>
              </a:rPr>
              <a:t> like B2B (</a:t>
            </a:r>
            <a:r>
              <a:rPr lang="de-DE" sz="1400" b="0" i="0" u="none" strike="noStrike" dirty="0" err="1">
                <a:solidFill>
                  <a:srgbClr val="000000"/>
                </a:solidFill>
                <a:effectLst/>
                <a:latin typeface="-webkit-standard"/>
              </a:rPr>
              <a:t>business</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to</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business</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solutions</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the</a:t>
            </a:r>
            <a:r>
              <a:rPr lang="de-DE" sz="1400" b="0" i="0" u="none" strike="noStrike" dirty="0">
                <a:solidFill>
                  <a:srgbClr val="000000"/>
                </a:solidFill>
                <a:effectLst/>
                <a:latin typeface="-webkit-standard"/>
              </a:rPr>
              <a:t> </a:t>
            </a:r>
            <a:r>
              <a:rPr lang="de-DE" sz="1400" b="1" i="0" u="none" strike="noStrike" dirty="0" err="1">
                <a:solidFill>
                  <a:srgbClr val="000000"/>
                </a:solidFill>
                <a:effectLst/>
                <a:latin typeface="-webkit-standard"/>
              </a:rPr>
              <a:t>customer</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could</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be</a:t>
            </a:r>
            <a:r>
              <a:rPr lang="de-DE" sz="1400" b="0" i="0" u="none" strike="noStrike" dirty="0">
                <a:solidFill>
                  <a:srgbClr val="000000"/>
                </a:solidFill>
                <a:effectLst/>
                <a:latin typeface="-webkit-standard"/>
              </a:rPr>
              <a:t> a </a:t>
            </a:r>
            <a:r>
              <a:rPr lang="de-DE" sz="1400" b="1" i="0" u="none" strike="noStrike" dirty="0" err="1">
                <a:solidFill>
                  <a:srgbClr val="000000"/>
                </a:solidFill>
                <a:effectLst/>
                <a:latin typeface="-webkit-standard"/>
              </a:rPr>
              <a:t>decision-maker</a:t>
            </a:r>
            <a:r>
              <a:rPr lang="de-DE" sz="1400" b="1" i="0" u="none" strike="noStrike" dirty="0">
                <a:solidFill>
                  <a:srgbClr val="000000"/>
                </a:solidFill>
                <a:effectLst/>
                <a:latin typeface="-webkit-standard"/>
              </a:rPr>
              <a:t> </a:t>
            </a:r>
            <a:r>
              <a:rPr lang="de-DE" sz="1400" b="1" i="0" u="none" strike="noStrike" dirty="0" err="1">
                <a:solidFill>
                  <a:srgbClr val="000000"/>
                </a:solidFill>
                <a:effectLst/>
                <a:latin typeface="-webkit-standard"/>
              </a:rPr>
              <a:t>or</a:t>
            </a:r>
            <a:r>
              <a:rPr lang="de-DE" sz="1400" b="1" i="0" u="none" strike="noStrike" dirty="0">
                <a:solidFill>
                  <a:srgbClr val="000000"/>
                </a:solidFill>
                <a:effectLst/>
                <a:latin typeface="-webkit-standard"/>
              </a:rPr>
              <a:t> </a:t>
            </a:r>
            <a:r>
              <a:rPr lang="de-DE" sz="1400" b="1" i="0" u="none" strike="noStrike" dirty="0" err="1">
                <a:solidFill>
                  <a:srgbClr val="000000"/>
                </a:solidFill>
                <a:effectLst/>
                <a:latin typeface="-webkit-standard"/>
              </a:rPr>
              <a:t>buyer</a:t>
            </a:r>
            <a:r>
              <a:rPr lang="de-DE" sz="1400" b="1" i="0" u="none" strike="noStrike" dirty="0">
                <a:solidFill>
                  <a:srgbClr val="000000"/>
                </a:solidFill>
                <a:effectLst/>
                <a:latin typeface="-webkit-standard"/>
              </a:rPr>
              <a:t> </a:t>
            </a:r>
            <a:r>
              <a:rPr lang="de-DE" sz="1400" b="1" i="0" u="none" strike="noStrike" dirty="0" err="1">
                <a:solidFill>
                  <a:srgbClr val="000000"/>
                </a:solidFill>
                <a:effectLst/>
                <a:latin typeface="-webkit-standard"/>
              </a:rPr>
              <a:t>within</a:t>
            </a:r>
            <a:r>
              <a:rPr lang="de-DE" sz="1400" b="1" i="0" u="none" strike="noStrike" dirty="0">
                <a:solidFill>
                  <a:srgbClr val="000000"/>
                </a:solidFill>
                <a:effectLst/>
                <a:latin typeface="-webkit-standard"/>
              </a:rPr>
              <a:t> a </a:t>
            </a:r>
            <a:r>
              <a:rPr lang="de-DE" sz="1400" b="1" i="0" u="none" strike="noStrike" dirty="0" err="1">
                <a:solidFill>
                  <a:srgbClr val="000000"/>
                </a:solidFill>
                <a:effectLst/>
                <a:latin typeface="-webkit-standard"/>
              </a:rPr>
              <a:t>company</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while</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the</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user</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might</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be</a:t>
            </a:r>
            <a:r>
              <a:rPr lang="de-DE" sz="1400" b="0" i="0" u="none" strike="noStrike" dirty="0">
                <a:solidFill>
                  <a:srgbClr val="000000"/>
                </a:solidFill>
                <a:effectLst/>
                <a:latin typeface="-webkit-standard"/>
              </a:rPr>
              <a:t> an </a:t>
            </a:r>
            <a:r>
              <a:rPr lang="de-DE" sz="1400" b="0" i="0" u="none" strike="noStrike" dirty="0" err="1">
                <a:solidFill>
                  <a:srgbClr val="000000"/>
                </a:solidFill>
                <a:effectLst/>
                <a:latin typeface="-webkit-standard"/>
              </a:rPr>
              <a:t>employee</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who</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operates</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the</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product</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or</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service</a:t>
            </a:r>
            <a:r>
              <a:rPr lang="de-DE" sz="1400" b="0" i="0" u="none" strike="noStrike" dirty="0">
                <a:solidFill>
                  <a:srgbClr val="000000"/>
                </a:solidFill>
                <a:effectLst/>
                <a:latin typeface="-webkit-standard"/>
              </a:rPr>
              <a:t>. </a:t>
            </a:r>
          </a:p>
          <a:p>
            <a:pPr marL="628650" lvl="1" indent="-171450" algn="l" rtl="0">
              <a:spcBef>
                <a:spcPts val="0"/>
              </a:spcBef>
              <a:spcAft>
                <a:spcPts val="0"/>
              </a:spcAft>
              <a:buFont typeface="Arial" panose="020B0604020202020204" pitchFamily="34" charset="0"/>
              <a:buChar char="•"/>
            </a:pPr>
            <a:r>
              <a:rPr lang="de-DE" sz="1400" b="0" i="0" u="none" strike="noStrike" dirty="0" err="1">
                <a:solidFill>
                  <a:srgbClr val="000000"/>
                </a:solidFill>
                <a:effectLst/>
                <a:latin typeface="-webkit-standard"/>
              </a:rPr>
              <a:t>Recognizing</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this</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distinction</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helps</a:t>
            </a:r>
            <a:r>
              <a:rPr lang="de-DE" sz="1400" b="0" i="0" u="none" strike="noStrike" dirty="0">
                <a:solidFill>
                  <a:srgbClr val="000000"/>
                </a:solidFill>
                <a:effectLst/>
                <a:latin typeface="-webkit-standard"/>
              </a:rPr>
              <a:t> in </a:t>
            </a:r>
            <a:r>
              <a:rPr lang="de-DE" sz="1400" b="0" i="0" u="none" strike="noStrike" dirty="0" err="1">
                <a:solidFill>
                  <a:srgbClr val="000000"/>
                </a:solidFill>
                <a:effectLst/>
                <a:latin typeface="-webkit-standard"/>
              </a:rPr>
              <a:t>defining</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your</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use</a:t>
            </a:r>
            <a:r>
              <a:rPr lang="de-DE" sz="1400" b="0" i="0" u="none" strike="noStrike" dirty="0">
                <a:solidFill>
                  <a:srgbClr val="000000"/>
                </a:solidFill>
                <a:effectLst/>
                <a:latin typeface="-webkit-standard"/>
              </a:rPr>
              <a:t> </a:t>
            </a:r>
            <a:r>
              <a:rPr lang="de-DE" sz="1400" b="0" i="0" u="none" strike="noStrike" dirty="0" err="1">
                <a:solidFill>
                  <a:srgbClr val="000000"/>
                </a:solidFill>
                <a:effectLst/>
                <a:latin typeface="-webkit-standard"/>
              </a:rPr>
              <a:t>case</a:t>
            </a:r>
            <a:r>
              <a:rPr lang="de-DE" sz="1400" b="0" i="0" u="none" strike="noStrike" dirty="0">
                <a:solidFill>
                  <a:srgbClr val="000000"/>
                </a:solidFill>
                <a:effectLst/>
                <a:latin typeface="-webkit-standard"/>
              </a:rPr>
              <a:t>.</a:t>
            </a:r>
            <a:endParaRPr lang="en-US" sz="1000" b="0" dirty="0"/>
          </a:p>
          <a:p>
            <a:pPr marL="171450" lvl="0" indent="-171450" algn="l" rtl="0">
              <a:spcBef>
                <a:spcPts val="0"/>
              </a:spcBef>
              <a:spcAft>
                <a:spcPts val="0"/>
              </a:spcAft>
              <a:buFont typeface="Arial" panose="020B0604020202020204" pitchFamily="34" charset="0"/>
              <a:buChar char="•"/>
            </a:pPr>
            <a:endParaRPr lang="en-US" sz="1000" b="0" dirty="0"/>
          </a:p>
          <a:p>
            <a:pPr marL="171450" lvl="0" indent="-171450" algn="l" rtl="0">
              <a:spcBef>
                <a:spcPts val="0"/>
              </a:spcBef>
              <a:spcAft>
                <a:spcPts val="0"/>
              </a:spcAft>
              <a:buFont typeface="Arial" panose="020B0604020202020204" pitchFamily="34" charset="0"/>
              <a:buChar char="•"/>
            </a:pPr>
            <a:r>
              <a:rPr lang="en-US" sz="1000" b="0" dirty="0"/>
              <a:t>Why is this relevant? </a:t>
            </a:r>
            <a:r>
              <a:rPr lang="en-US" sz="1000" b="1" dirty="0"/>
              <a:t>Social Startups for example often have both </a:t>
            </a:r>
            <a:r>
              <a:rPr lang="en-US" sz="1000" b="0" dirty="0"/>
              <a:t>– someone pays and someone else benefits from the product/service</a:t>
            </a:r>
            <a:endParaRPr lang="de-DE" sz="1000" b="0" dirty="0"/>
          </a:p>
        </p:txBody>
      </p:sp>
    </p:spTree>
    <p:extLst>
      <p:ext uri="{BB962C8B-B14F-4D97-AF65-F5344CB8AC3E}">
        <p14:creationId xmlns:p14="http://schemas.microsoft.com/office/powerpoint/2010/main" val="40613311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000" dirty="0"/>
              <a:t>Coming back to our example once again, we could identify the following groups:</a:t>
            </a:r>
          </a:p>
          <a:p>
            <a:pPr marL="158750" indent="0">
              <a:buNone/>
            </a:pPr>
            <a:endParaRPr lang="en-US" sz="1000" dirty="0"/>
          </a:p>
          <a:p>
            <a:pPr marL="457200" indent="-298450">
              <a:buFont typeface="Arial" panose="020B0604020202020204" pitchFamily="34" charset="0"/>
              <a:buChar char="•"/>
            </a:pPr>
            <a:r>
              <a:rPr lang="en-US" sz="1000" b="1" dirty="0"/>
              <a:t>Stakeholders</a:t>
            </a:r>
            <a:r>
              <a:rPr lang="en-US" sz="1000" dirty="0"/>
              <a:t>: Society in General – this solution is potentially interesting to anyone and many lobbies, politics etc.</a:t>
            </a:r>
          </a:p>
          <a:p>
            <a:pPr marL="457200" indent="-298450">
              <a:buFont typeface="Arial" panose="020B0604020202020204" pitchFamily="34" charset="0"/>
              <a:buChar char="•"/>
            </a:pPr>
            <a:endParaRPr lang="en-US" sz="1000" b="0" dirty="0"/>
          </a:p>
          <a:p>
            <a:pPr marL="457200" indent="-298450">
              <a:buFont typeface="Arial" panose="020B0604020202020204" pitchFamily="34" charset="0"/>
              <a:buChar char="•"/>
            </a:pPr>
            <a:r>
              <a:rPr lang="en-US" sz="1000" b="1" dirty="0"/>
              <a:t>Customers</a:t>
            </a:r>
            <a:r>
              <a:rPr lang="en-US" sz="1000" b="0" dirty="0"/>
              <a:t>: the group that is mainly interested in buying the solution to market it. In this example that is the health care system and the medical industry</a:t>
            </a:r>
          </a:p>
          <a:p>
            <a:pPr marL="457200" indent="-298450">
              <a:buFont typeface="Arial" panose="020B0604020202020204" pitchFamily="34" charset="0"/>
              <a:buChar char="•"/>
            </a:pPr>
            <a:endParaRPr lang="en-US" sz="1000" b="0" dirty="0"/>
          </a:p>
          <a:p>
            <a:pPr marL="457200" indent="-298450">
              <a:buFont typeface="Arial" panose="020B0604020202020204" pitchFamily="34" charset="0"/>
              <a:buChar char="•"/>
            </a:pPr>
            <a:r>
              <a:rPr lang="en-US" sz="1000" b="1" dirty="0"/>
              <a:t>Users</a:t>
            </a:r>
            <a:r>
              <a:rPr lang="en-US" sz="1000" b="0" dirty="0"/>
              <a:t>: The people that actually benefit from the solution are patients that suffer from subjective cognitive decline or that have a pre-disposition.</a:t>
            </a:r>
          </a:p>
          <a:p>
            <a:endParaRPr lang="en-US" sz="1000" b="0" dirty="0"/>
          </a:p>
          <a:p>
            <a:pPr marL="158750" indent="0">
              <a:buNone/>
            </a:pPr>
            <a:r>
              <a:rPr lang="en-US" sz="1000" b="0" dirty="0"/>
              <a:t>Here you see that the customers are not directly the end users of the solution but it’s a B2B channel. When developing the product/app however, it’s necessary though to think of the user and not the customer:</a:t>
            </a:r>
            <a:r>
              <a:rPr lang="en-US" sz="1000" b="0" dirty="0">
                <a:sym typeface="Wingdings" pitchFamily="2" charset="2"/>
              </a:rPr>
              <a:t> the user has the problem that is solved!</a:t>
            </a:r>
          </a:p>
        </p:txBody>
      </p:sp>
    </p:spTree>
    <p:extLst>
      <p:ext uri="{BB962C8B-B14F-4D97-AF65-F5344CB8AC3E}">
        <p14:creationId xmlns:p14="http://schemas.microsoft.com/office/powerpoint/2010/main" val="28276355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a:extLst>
            <a:ext uri="{FF2B5EF4-FFF2-40B4-BE49-F238E27FC236}">
              <a16:creationId xmlns:a16="http://schemas.microsoft.com/office/drawing/2014/main" id="{F7D6E2E6-04D0-080F-6329-29C066C54C06}"/>
            </a:ext>
          </a:extLst>
        </p:cNvPr>
        <p:cNvGrpSpPr/>
        <p:nvPr/>
      </p:nvGrpSpPr>
      <p:grpSpPr>
        <a:xfrm>
          <a:off x="0" y="0"/>
          <a:ext cx="0" cy="0"/>
          <a:chOff x="0" y="0"/>
          <a:chExt cx="0" cy="0"/>
        </a:xfrm>
      </p:grpSpPr>
      <p:sp>
        <p:nvSpPr>
          <p:cNvPr id="415" name="Google Shape;415;g726494fd45_1_176:notes">
            <a:extLst>
              <a:ext uri="{FF2B5EF4-FFF2-40B4-BE49-F238E27FC236}">
                <a16:creationId xmlns:a16="http://schemas.microsoft.com/office/drawing/2014/main" id="{BD615018-58DE-45D5-FDE9-7AAC30E904D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a:extLst>
              <a:ext uri="{FF2B5EF4-FFF2-40B4-BE49-F238E27FC236}">
                <a16:creationId xmlns:a16="http://schemas.microsoft.com/office/drawing/2014/main" id="{3A2555D1-4966-5D2D-B6E6-4A717A334C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000" dirty="0"/>
              <a:t>Coming back to our example once again, we could identify the following groups:</a:t>
            </a:r>
          </a:p>
          <a:p>
            <a:pPr marL="158750" indent="0">
              <a:buNone/>
            </a:pPr>
            <a:endParaRPr lang="en-US" sz="1000" dirty="0"/>
          </a:p>
          <a:p>
            <a:pPr marL="457200" indent="-298450">
              <a:buFont typeface="Arial" panose="020B0604020202020204" pitchFamily="34" charset="0"/>
              <a:buChar char="•"/>
            </a:pPr>
            <a:r>
              <a:rPr lang="en-US" sz="1000" b="1" dirty="0"/>
              <a:t>Stakeholders</a:t>
            </a:r>
            <a:r>
              <a:rPr lang="en-US" sz="1000" dirty="0"/>
              <a:t>: Society in General – this solution is potentially interesting to anyone and many lobbies, politics etc.</a:t>
            </a:r>
          </a:p>
          <a:p>
            <a:pPr marL="457200" indent="-298450">
              <a:buFont typeface="Arial" panose="020B0604020202020204" pitchFamily="34" charset="0"/>
              <a:buChar char="•"/>
            </a:pPr>
            <a:endParaRPr lang="en-US" sz="1000" b="0" dirty="0"/>
          </a:p>
          <a:p>
            <a:pPr marL="457200" indent="-298450">
              <a:buFont typeface="Arial" panose="020B0604020202020204" pitchFamily="34" charset="0"/>
              <a:buChar char="•"/>
            </a:pPr>
            <a:r>
              <a:rPr lang="en-US" sz="1000" b="1" dirty="0"/>
              <a:t>Customers</a:t>
            </a:r>
            <a:r>
              <a:rPr lang="en-US" sz="1000" b="0" dirty="0"/>
              <a:t>: the group that is mainly interested in buying the solution to market it. In this example that is the health care system and the medical industry</a:t>
            </a:r>
          </a:p>
          <a:p>
            <a:pPr marL="457200" indent="-298450">
              <a:buFont typeface="Arial" panose="020B0604020202020204" pitchFamily="34" charset="0"/>
              <a:buChar char="•"/>
            </a:pPr>
            <a:endParaRPr lang="en-US" sz="1000" b="0" dirty="0"/>
          </a:p>
          <a:p>
            <a:pPr marL="457200" indent="-298450">
              <a:buFont typeface="Arial" panose="020B0604020202020204" pitchFamily="34" charset="0"/>
              <a:buChar char="•"/>
            </a:pPr>
            <a:r>
              <a:rPr lang="en-US" sz="1000" b="1" dirty="0"/>
              <a:t>Users</a:t>
            </a:r>
            <a:r>
              <a:rPr lang="en-US" sz="1000" b="0" dirty="0"/>
              <a:t>: The people that actually benefit from the solution are patients that suffer from subjective cognitive decline or that have a pre-disposition.</a:t>
            </a:r>
          </a:p>
          <a:p>
            <a:endParaRPr lang="en-US" sz="1000" b="0" dirty="0"/>
          </a:p>
          <a:p>
            <a:pPr marL="158750" indent="0">
              <a:buNone/>
            </a:pPr>
            <a:r>
              <a:rPr lang="en-US" sz="1000" b="0" dirty="0"/>
              <a:t>Here you see that the customers are not directly the end users of the solution but it’s a B2B channel. When developing the product/app however, it’s necessary though to think of the user and not the customer:</a:t>
            </a:r>
            <a:r>
              <a:rPr lang="en-US" sz="1000" b="0" dirty="0">
                <a:sym typeface="Wingdings" pitchFamily="2" charset="2"/>
              </a:rPr>
              <a:t> the user has the problem that is solved!</a:t>
            </a:r>
          </a:p>
        </p:txBody>
      </p:sp>
    </p:spTree>
    <p:extLst>
      <p:ext uri="{BB962C8B-B14F-4D97-AF65-F5344CB8AC3E}">
        <p14:creationId xmlns:p14="http://schemas.microsoft.com/office/powerpoint/2010/main" val="6461640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a:extLst>
            <a:ext uri="{FF2B5EF4-FFF2-40B4-BE49-F238E27FC236}">
              <a16:creationId xmlns:a16="http://schemas.microsoft.com/office/drawing/2014/main" id="{788F716B-BF76-ACD4-C44F-71AFFCCFD374}"/>
            </a:ext>
          </a:extLst>
        </p:cNvPr>
        <p:cNvGrpSpPr/>
        <p:nvPr/>
      </p:nvGrpSpPr>
      <p:grpSpPr>
        <a:xfrm>
          <a:off x="0" y="0"/>
          <a:ext cx="0" cy="0"/>
          <a:chOff x="0" y="0"/>
          <a:chExt cx="0" cy="0"/>
        </a:xfrm>
      </p:grpSpPr>
      <p:sp>
        <p:nvSpPr>
          <p:cNvPr id="415" name="Google Shape;415;g726494fd45_1_176:notes">
            <a:extLst>
              <a:ext uri="{FF2B5EF4-FFF2-40B4-BE49-F238E27FC236}">
                <a16:creationId xmlns:a16="http://schemas.microsoft.com/office/drawing/2014/main" id="{C0F3A3B7-94C4-3DE4-A47D-63D18341308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a:extLst>
              <a:ext uri="{FF2B5EF4-FFF2-40B4-BE49-F238E27FC236}">
                <a16:creationId xmlns:a16="http://schemas.microsoft.com/office/drawing/2014/main" id="{E44B2D3A-4635-742F-2A0A-CCCF6A47C82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000" dirty="0"/>
              <a:t>Coming back to our example once again, we could identify the following groups:</a:t>
            </a:r>
          </a:p>
          <a:p>
            <a:pPr marL="158750" indent="0">
              <a:buNone/>
            </a:pPr>
            <a:endParaRPr lang="en-US" sz="1000" dirty="0"/>
          </a:p>
          <a:p>
            <a:pPr marL="457200" indent="-298450">
              <a:buFont typeface="Arial" panose="020B0604020202020204" pitchFamily="34" charset="0"/>
              <a:buChar char="•"/>
            </a:pPr>
            <a:r>
              <a:rPr lang="en-US" sz="1000" b="1" dirty="0"/>
              <a:t>Stakeholders</a:t>
            </a:r>
            <a:r>
              <a:rPr lang="en-US" sz="1000" dirty="0"/>
              <a:t>: Society in General – this solution is potentially interesting to anyone and many lobbies, politics etc.</a:t>
            </a:r>
          </a:p>
          <a:p>
            <a:pPr marL="457200" indent="-298450">
              <a:buFont typeface="Arial" panose="020B0604020202020204" pitchFamily="34" charset="0"/>
              <a:buChar char="•"/>
            </a:pPr>
            <a:endParaRPr lang="en-US" sz="1000" b="0" dirty="0"/>
          </a:p>
          <a:p>
            <a:pPr marL="457200" indent="-298450">
              <a:buFont typeface="Arial" panose="020B0604020202020204" pitchFamily="34" charset="0"/>
              <a:buChar char="•"/>
            </a:pPr>
            <a:r>
              <a:rPr lang="en-US" sz="1000" b="1" dirty="0"/>
              <a:t>Customers</a:t>
            </a:r>
            <a:r>
              <a:rPr lang="en-US" sz="1000" b="0" dirty="0"/>
              <a:t>: the group that is mainly interested in buying the solution to market it. In this example that is the health care system and the medical industry</a:t>
            </a:r>
          </a:p>
          <a:p>
            <a:pPr marL="457200" indent="-298450">
              <a:buFont typeface="Arial" panose="020B0604020202020204" pitchFamily="34" charset="0"/>
              <a:buChar char="•"/>
            </a:pPr>
            <a:endParaRPr lang="en-US" sz="1000" b="0" dirty="0"/>
          </a:p>
          <a:p>
            <a:pPr marL="457200" indent="-298450">
              <a:buFont typeface="Arial" panose="020B0604020202020204" pitchFamily="34" charset="0"/>
              <a:buChar char="•"/>
            </a:pPr>
            <a:r>
              <a:rPr lang="en-US" sz="1000" b="1" dirty="0"/>
              <a:t>Users</a:t>
            </a:r>
            <a:r>
              <a:rPr lang="en-US" sz="1000" b="0" dirty="0"/>
              <a:t>: The people that actually benefit from the solution are patients that suffer from subjective cognitive decline or that have a pre-disposition.</a:t>
            </a:r>
          </a:p>
          <a:p>
            <a:endParaRPr lang="en-US" sz="1000" b="0" dirty="0"/>
          </a:p>
          <a:p>
            <a:pPr marL="158750" indent="0">
              <a:buNone/>
            </a:pPr>
            <a:r>
              <a:rPr lang="en-US" sz="1000" b="0" dirty="0"/>
              <a:t>Here you see that the customers are not directly the end users of the solution but it’s a B2B channel. When developing the product/app however, it’s necessary though to think of the user and not the customer:</a:t>
            </a:r>
            <a:r>
              <a:rPr lang="en-US" sz="1000" b="0" dirty="0">
                <a:sym typeface="Wingdings" pitchFamily="2" charset="2"/>
              </a:rPr>
              <a:t> the user has the problem that is solved!</a:t>
            </a:r>
          </a:p>
        </p:txBody>
      </p:sp>
    </p:spTree>
    <p:extLst>
      <p:ext uri="{BB962C8B-B14F-4D97-AF65-F5344CB8AC3E}">
        <p14:creationId xmlns:p14="http://schemas.microsoft.com/office/powerpoint/2010/main" val="8386134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a:extLst>
            <a:ext uri="{FF2B5EF4-FFF2-40B4-BE49-F238E27FC236}">
              <a16:creationId xmlns:a16="http://schemas.microsoft.com/office/drawing/2014/main" id="{56468BD3-6AD5-EC05-35D5-3B134B075719}"/>
            </a:ext>
          </a:extLst>
        </p:cNvPr>
        <p:cNvGrpSpPr/>
        <p:nvPr/>
      </p:nvGrpSpPr>
      <p:grpSpPr>
        <a:xfrm>
          <a:off x="0" y="0"/>
          <a:ext cx="0" cy="0"/>
          <a:chOff x="0" y="0"/>
          <a:chExt cx="0" cy="0"/>
        </a:xfrm>
      </p:grpSpPr>
      <p:sp>
        <p:nvSpPr>
          <p:cNvPr id="415" name="Google Shape;415;g726494fd45_1_176:notes">
            <a:extLst>
              <a:ext uri="{FF2B5EF4-FFF2-40B4-BE49-F238E27FC236}">
                <a16:creationId xmlns:a16="http://schemas.microsoft.com/office/drawing/2014/main" id="{0B0CCBEB-7FB2-9AB3-0E2C-98958F25B7B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a:extLst>
              <a:ext uri="{FF2B5EF4-FFF2-40B4-BE49-F238E27FC236}">
                <a16:creationId xmlns:a16="http://schemas.microsoft.com/office/drawing/2014/main" id="{E358CD8C-25B6-DB75-830F-3160BC08418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000" dirty="0"/>
              <a:t>Coming back to our example once again, we could identify the following groups:</a:t>
            </a:r>
          </a:p>
          <a:p>
            <a:pPr marL="158750" indent="0">
              <a:buNone/>
            </a:pPr>
            <a:endParaRPr lang="en-US" sz="1000" dirty="0"/>
          </a:p>
          <a:p>
            <a:pPr marL="457200" indent="-298450">
              <a:buFont typeface="Arial" panose="020B0604020202020204" pitchFamily="34" charset="0"/>
              <a:buChar char="•"/>
            </a:pPr>
            <a:r>
              <a:rPr lang="en-US" sz="1000" b="1" dirty="0"/>
              <a:t>Stakeholders</a:t>
            </a:r>
            <a:r>
              <a:rPr lang="en-US" sz="1000" dirty="0"/>
              <a:t>: Society in General – this solution is potentially interesting to anyone and many lobbies, politics etc.</a:t>
            </a:r>
          </a:p>
          <a:p>
            <a:pPr marL="457200" indent="-298450">
              <a:buFont typeface="Arial" panose="020B0604020202020204" pitchFamily="34" charset="0"/>
              <a:buChar char="•"/>
            </a:pPr>
            <a:endParaRPr lang="en-US" sz="1000" b="0" dirty="0"/>
          </a:p>
          <a:p>
            <a:pPr marL="457200" indent="-298450">
              <a:buFont typeface="Arial" panose="020B0604020202020204" pitchFamily="34" charset="0"/>
              <a:buChar char="•"/>
            </a:pPr>
            <a:r>
              <a:rPr lang="en-US" sz="1000" b="1" dirty="0"/>
              <a:t>Customers</a:t>
            </a:r>
            <a:r>
              <a:rPr lang="en-US" sz="1000" b="0" dirty="0"/>
              <a:t>: the group that is mainly interested in buying the solution to market it. In this example that is the health care system and the medical industry</a:t>
            </a:r>
          </a:p>
          <a:p>
            <a:pPr marL="457200" indent="-298450">
              <a:buFont typeface="Arial" panose="020B0604020202020204" pitchFamily="34" charset="0"/>
              <a:buChar char="•"/>
            </a:pPr>
            <a:endParaRPr lang="en-US" sz="1000" b="0" dirty="0"/>
          </a:p>
          <a:p>
            <a:pPr marL="457200" indent="-298450">
              <a:buFont typeface="Arial" panose="020B0604020202020204" pitchFamily="34" charset="0"/>
              <a:buChar char="•"/>
            </a:pPr>
            <a:r>
              <a:rPr lang="en-US" sz="1000" b="1" dirty="0"/>
              <a:t>Users</a:t>
            </a:r>
            <a:r>
              <a:rPr lang="en-US" sz="1000" b="0" dirty="0"/>
              <a:t>: The people that actually benefit from the solution are patients that suffer from subjective cognitive decline or that have a pre-disposition.</a:t>
            </a:r>
          </a:p>
          <a:p>
            <a:endParaRPr lang="en-US" sz="1000" b="0" dirty="0"/>
          </a:p>
          <a:p>
            <a:pPr marL="158750" indent="0">
              <a:buNone/>
            </a:pPr>
            <a:r>
              <a:rPr lang="en-US" sz="1000" b="0" dirty="0"/>
              <a:t>Here you see that the customers are not directly the end users of the solution but it’s a B2B channel. When developing the product/app however, it’s necessary though to think of the user and not the customer:</a:t>
            </a:r>
            <a:r>
              <a:rPr lang="en-US" sz="1000" b="0" dirty="0">
                <a:sym typeface="Wingdings" pitchFamily="2" charset="2"/>
              </a:rPr>
              <a:t> the user has the problem that is solved!</a:t>
            </a:r>
          </a:p>
        </p:txBody>
      </p:sp>
    </p:spTree>
    <p:extLst>
      <p:ext uri="{BB962C8B-B14F-4D97-AF65-F5344CB8AC3E}">
        <p14:creationId xmlns:p14="http://schemas.microsoft.com/office/powerpoint/2010/main" val="8479599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298450">
              <a:buFont typeface="Arial" panose="020B0604020202020204" pitchFamily="34" charset="0"/>
              <a:buChar char="•"/>
            </a:pPr>
            <a:r>
              <a:rPr lang="de-DE" sz="1000" dirty="0" err="1"/>
              <a:t>Once</a:t>
            </a:r>
            <a:r>
              <a:rPr lang="de-DE" sz="1000" dirty="0"/>
              <a:t> </a:t>
            </a:r>
            <a:r>
              <a:rPr lang="de-DE" sz="1000" dirty="0" err="1"/>
              <a:t>we</a:t>
            </a:r>
            <a:r>
              <a:rPr lang="de-DE" sz="1000" dirty="0"/>
              <a:t> </a:t>
            </a:r>
            <a:r>
              <a:rPr lang="de-DE" sz="1000" dirty="0" err="1"/>
              <a:t>have</a:t>
            </a:r>
            <a:r>
              <a:rPr lang="de-DE" sz="1000" dirty="0"/>
              <a:t> </a:t>
            </a:r>
            <a:r>
              <a:rPr lang="de-DE" sz="1000" dirty="0" err="1"/>
              <a:t>identified</a:t>
            </a:r>
            <a:r>
              <a:rPr lang="de-DE" sz="1000" dirty="0"/>
              <a:t> </a:t>
            </a:r>
            <a:r>
              <a:rPr lang="de-DE" sz="1000" dirty="0" err="1"/>
              <a:t>our</a:t>
            </a:r>
            <a:r>
              <a:rPr lang="de-DE" sz="1000" dirty="0"/>
              <a:t> potential </a:t>
            </a:r>
            <a:r>
              <a:rPr lang="de-DE" sz="1000" dirty="0" err="1"/>
              <a:t>users</a:t>
            </a:r>
            <a:r>
              <a:rPr lang="de-DE" sz="1000" dirty="0"/>
              <a:t>, </a:t>
            </a:r>
            <a:r>
              <a:rPr lang="de-DE" sz="1000" dirty="0" err="1"/>
              <a:t>we</a:t>
            </a:r>
            <a:r>
              <a:rPr lang="de-DE" sz="1000" dirty="0"/>
              <a:t> </a:t>
            </a:r>
            <a:r>
              <a:rPr lang="de-DE" sz="1000" dirty="0" err="1"/>
              <a:t>can</a:t>
            </a:r>
            <a:r>
              <a:rPr lang="de-DE" sz="1000" b="0" baseline="0" dirty="0"/>
              <a:t> turn </a:t>
            </a:r>
            <a:r>
              <a:rPr lang="de-DE" sz="1000" b="0" baseline="0" dirty="0" err="1"/>
              <a:t>to</a:t>
            </a:r>
            <a:r>
              <a:rPr lang="de-DE" sz="1000" b="0" baseline="0" dirty="0"/>
              <a:t> </a:t>
            </a:r>
            <a:r>
              <a:rPr lang="de-DE" sz="1000" b="0" baseline="0" dirty="0" err="1"/>
              <a:t>the</a:t>
            </a:r>
            <a:r>
              <a:rPr lang="de-DE" sz="1000" b="0" baseline="0" dirty="0"/>
              <a:t> </a:t>
            </a:r>
            <a:r>
              <a:rPr lang="de-DE" sz="1000" b="0" baseline="0" dirty="0" err="1"/>
              <a:t>right</a:t>
            </a:r>
            <a:r>
              <a:rPr lang="de-DE" sz="1000" b="0" baseline="0" dirty="0"/>
              <a:t> </a:t>
            </a:r>
            <a:r>
              <a:rPr lang="de-DE" sz="1000" b="0" baseline="0" dirty="0" err="1"/>
              <a:t>side</a:t>
            </a:r>
            <a:r>
              <a:rPr lang="de-DE" sz="1000" b="0" baseline="0" dirty="0"/>
              <a:t> </a:t>
            </a:r>
            <a:r>
              <a:rPr lang="de-DE" sz="1000" b="0" baseline="0" dirty="0" err="1"/>
              <a:t>of</a:t>
            </a:r>
            <a:r>
              <a:rPr lang="de-DE" sz="1000" b="0" baseline="0" dirty="0"/>
              <a:t> </a:t>
            </a:r>
            <a:r>
              <a:rPr lang="de-DE" sz="1000" b="0" baseline="0" dirty="0" err="1"/>
              <a:t>the</a:t>
            </a:r>
            <a:r>
              <a:rPr lang="de-DE" sz="1000" b="0" baseline="0" dirty="0"/>
              <a:t> Canvas</a:t>
            </a:r>
            <a:r>
              <a:rPr lang="de-DE" sz="1000" dirty="0"/>
              <a:t> and </a:t>
            </a:r>
            <a:r>
              <a:rPr lang="de-DE" sz="1000" dirty="0" err="1"/>
              <a:t>think</a:t>
            </a:r>
            <a:r>
              <a:rPr lang="de-DE" sz="1000" dirty="0"/>
              <a:t> </a:t>
            </a:r>
            <a:r>
              <a:rPr lang="de-DE" sz="1000" dirty="0" err="1"/>
              <a:t>about</a:t>
            </a:r>
            <a:r>
              <a:rPr lang="de-DE" sz="1000" dirty="0"/>
              <a:t> </a:t>
            </a:r>
            <a:r>
              <a:rPr lang="de-DE" sz="1000" dirty="0" err="1"/>
              <a:t>specific</a:t>
            </a:r>
            <a:r>
              <a:rPr lang="de-DE" sz="1000" dirty="0"/>
              <a:t> </a:t>
            </a:r>
            <a:r>
              <a:rPr lang="de-DE" sz="1000" dirty="0" err="1"/>
              <a:t>use</a:t>
            </a:r>
            <a:r>
              <a:rPr lang="de-DE" sz="1000" dirty="0"/>
              <a:t> </a:t>
            </a:r>
            <a:r>
              <a:rPr lang="de-DE" sz="1000" dirty="0" err="1"/>
              <a:t>cases</a:t>
            </a:r>
            <a:r>
              <a:rPr lang="de-DE" sz="1000" dirty="0"/>
              <a:t> </a:t>
            </a:r>
            <a:r>
              <a:rPr lang="de-DE" sz="1000" dirty="0" err="1"/>
              <a:t>for</a:t>
            </a:r>
            <a:r>
              <a:rPr lang="de-DE" sz="1000" dirty="0"/>
              <a:t> </a:t>
            </a:r>
            <a:r>
              <a:rPr lang="de-DE" sz="1000" dirty="0" err="1"/>
              <a:t>these</a:t>
            </a:r>
            <a:r>
              <a:rPr lang="de-DE" sz="1000" dirty="0"/>
              <a:t> </a:t>
            </a:r>
            <a:r>
              <a:rPr lang="de-DE" sz="1000" dirty="0" err="1"/>
              <a:t>specific</a:t>
            </a:r>
            <a:r>
              <a:rPr lang="de-DE" sz="1000" dirty="0"/>
              <a:t> </a:t>
            </a:r>
            <a:r>
              <a:rPr lang="de-DE" sz="1000" dirty="0" err="1"/>
              <a:t>users</a:t>
            </a:r>
            <a:endParaRPr lang="en-US" dirty="0"/>
          </a:p>
          <a:p>
            <a:pPr marL="457200" indent="-298450">
              <a:buFont typeface="Arial" panose="020B0604020202020204" pitchFamily="34" charset="0"/>
              <a:buChar char="•"/>
            </a:pPr>
            <a:endParaRPr lang="de-DE" sz="1000" dirty="0"/>
          </a:p>
          <a:p>
            <a:pPr marL="457200" indent="-298450">
              <a:buFont typeface="Arial" panose="020B0604020202020204" pitchFamily="34" charset="0"/>
              <a:buChar char="•"/>
            </a:pPr>
            <a:r>
              <a:rPr lang="de-DE" sz="1000" b="0" baseline="0" dirty="0"/>
              <a:t>This </a:t>
            </a:r>
            <a:r>
              <a:rPr lang="de-DE" sz="1000" b="0" baseline="0" dirty="0" err="1"/>
              <a:t>part</a:t>
            </a:r>
            <a:r>
              <a:rPr lang="de-DE" sz="1000" b="0" baseline="0" dirty="0"/>
              <a:t> </a:t>
            </a:r>
            <a:r>
              <a:rPr lang="de-DE" sz="1000" b="0" baseline="0" dirty="0" err="1"/>
              <a:t>could</a:t>
            </a:r>
            <a:r>
              <a:rPr lang="de-DE" sz="1000" b="0" baseline="0" dirty="0"/>
              <a:t> </a:t>
            </a:r>
            <a:r>
              <a:rPr lang="de-DE" sz="1000" b="0" baseline="0" dirty="0" err="1"/>
              <a:t>be</a:t>
            </a:r>
            <a:r>
              <a:rPr lang="de-DE" sz="1000" b="0" baseline="0" dirty="0"/>
              <a:t> a </a:t>
            </a:r>
            <a:r>
              <a:rPr lang="de-DE" sz="1000" b="0" baseline="0" dirty="0" err="1"/>
              <a:t>bit</a:t>
            </a:r>
            <a:r>
              <a:rPr lang="de-DE" sz="1000" b="0" baseline="0" dirty="0"/>
              <a:t> </a:t>
            </a:r>
            <a:r>
              <a:rPr lang="de-DE" sz="1000" b="0" baseline="0" dirty="0" err="1"/>
              <a:t>more</a:t>
            </a:r>
            <a:r>
              <a:rPr lang="de-DE" sz="1000" b="0" baseline="0" dirty="0"/>
              <a:t> </a:t>
            </a:r>
            <a:r>
              <a:rPr lang="de-DE" sz="1000" b="0" baseline="0" dirty="0" err="1"/>
              <a:t>tricky</a:t>
            </a:r>
            <a:r>
              <a:rPr lang="de-DE" sz="1000" b="0" baseline="0" dirty="0"/>
              <a:t> – </a:t>
            </a:r>
            <a:r>
              <a:rPr lang="de-DE" sz="1000" b="0" baseline="0" dirty="0" err="1"/>
              <a:t>especially</a:t>
            </a:r>
            <a:r>
              <a:rPr lang="de-DE" sz="1000" b="0" baseline="0" dirty="0"/>
              <a:t> </a:t>
            </a:r>
            <a:r>
              <a:rPr lang="de-DE" sz="1000" b="0" baseline="0" dirty="0" err="1"/>
              <a:t>when</a:t>
            </a:r>
            <a:r>
              <a:rPr lang="de-DE" sz="1000" b="0" baseline="0" dirty="0"/>
              <a:t> </a:t>
            </a:r>
            <a:r>
              <a:rPr lang="de-DE" sz="1000" b="0" baseline="0" dirty="0" err="1"/>
              <a:t>you</a:t>
            </a:r>
            <a:r>
              <a:rPr lang="de-DE" sz="1000" b="0" baseline="0" dirty="0"/>
              <a:t> </a:t>
            </a:r>
            <a:r>
              <a:rPr lang="de-DE" sz="1000" b="0" baseline="0" dirty="0" err="1"/>
              <a:t>are</a:t>
            </a:r>
            <a:r>
              <a:rPr lang="de-DE" sz="1000" b="0" baseline="0" dirty="0"/>
              <a:t> </a:t>
            </a:r>
            <a:r>
              <a:rPr lang="de-DE" sz="1000" b="0" baseline="0" dirty="0" err="1"/>
              <a:t>doing</a:t>
            </a:r>
            <a:r>
              <a:rPr lang="de-DE" sz="1000" b="0" baseline="0" dirty="0"/>
              <a:t> ‚</a:t>
            </a:r>
            <a:r>
              <a:rPr lang="de-DE" sz="1000" b="0" baseline="0" dirty="0" err="1"/>
              <a:t>basic</a:t>
            </a:r>
            <a:r>
              <a:rPr lang="de-DE" sz="1000" b="0" baseline="0" dirty="0"/>
              <a:t> </a:t>
            </a:r>
            <a:r>
              <a:rPr lang="de-DE" sz="1000" b="0" baseline="0" dirty="0" err="1"/>
              <a:t>research</a:t>
            </a:r>
            <a:r>
              <a:rPr lang="de-DE" sz="1000" b="0" baseline="0" dirty="0"/>
              <a:t>/Grundlagenforschung‘ (</a:t>
            </a:r>
            <a:r>
              <a:rPr lang="de-DE" sz="1000" b="0" baseline="0" dirty="0" err="1"/>
              <a:t>hard</a:t>
            </a:r>
            <a:r>
              <a:rPr lang="de-DE" sz="1000" b="0" baseline="0" dirty="0"/>
              <a:t> and a </a:t>
            </a:r>
            <a:r>
              <a:rPr lang="de-DE" sz="1000" b="0" baseline="0" dirty="0" err="1"/>
              <a:t>long</a:t>
            </a:r>
            <a:r>
              <a:rPr lang="de-DE" sz="1000" b="0" baseline="0" dirty="0"/>
              <a:t> </a:t>
            </a:r>
            <a:r>
              <a:rPr lang="de-DE" sz="1000" b="0" baseline="0" dirty="0" err="1"/>
              <a:t>process</a:t>
            </a:r>
            <a:r>
              <a:rPr lang="de-DE" sz="1000" b="0" baseline="0" dirty="0"/>
              <a:t> </a:t>
            </a:r>
            <a:r>
              <a:rPr lang="de-DE" sz="1000" b="0" baseline="0" dirty="0" err="1"/>
              <a:t>sometimes</a:t>
            </a:r>
            <a:r>
              <a:rPr lang="de-DE" sz="1000" b="0" baseline="0" dirty="0"/>
              <a:t> </a:t>
            </a:r>
            <a:r>
              <a:rPr lang="de-DE" sz="1000" b="0" baseline="0" dirty="0" err="1"/>
              <a:t>to</a:t>
            </a:r>
            <a:r>
              <a:rPr lang="de-DE" sz="1000" b="0" baseline="0" dirty="0"/>
              <a:t> </a:t>
            </a:r>
            <a:r>
              <a:rPr lang="de-DE" sz="1000" b="0" baseline="0" dirty="0" err="1"/>
              <a:t>see</a:t>
            </a:r>
            <a:r>
              <a:rPr lang="de-DE" sz="1000" dirty="0"/>
              <a:t> potential </a:t>
            </a:r>
            <a:r>
              <a:rPr lang="de-DE" sz="1000" dirty="0" err="1"/>
              <a:t>for</a:t>
            </a:r>
            <a:r>
              <a:rPr lang="de-DE" sz="1000" dirty="0"/>
              <a:t> </a:t>
            </a:r>
            <a:r>
              <a:rPr lang="de-DE" sz="1000" dirty="0" err="1"/>
              <a:t>application</a:t>
            </a:r>
            <a:r>
              <a:rPr lang="de-DE" sz="1000" b="0" baseline="0" dirty="0"/>
              <a:t>)</a:t>
            </a:r>
            <a:endParaRPr lang="de-DE" dirty="0"/>
          </a:p>
          <a:p>
            <a:pPr marL="0" lvl="0" indent="0" algn="l" rtl="0">
              <a:spcBef>
                <a:spcPts val="0"/>
              </a:spcBef>
              <a:spcAft>
                <a:spcPts val="0"/>
              </a:spcAft>
              <a:buNone/>
            </a:pPr>
            <a:endParaRPr lang="de-DE" sz="1000" b="0" baseline="0" dirty="0"/>
          </a:p>
          <a:p>
            <a:endParaRPr lang="de-DE" sz="1000" b="0" dirty="0">
              <a:cs typeface="Calibri"/>
            </a:endParaRPr>
          </a:p>
          <a:p>
            <a:pPr marL="0" lvl="0" indent="0" algn="l" rtl="0">
              <a:spcBef>
                <a:spcPts val="0"/>
              </a:spcBef>
              <a:spcAft>
                <a:spcPts val="0"/>
              </a:spcAft>
              <a:buNone/>
            </a:pPr>
            <a:endParaRPr lang="de-DE" sz="1000" b="0" baseline="0" dirty="0"/>
          </a:p>
          <a:p>
            <a:pPr marL="171450" lvl="0" indent="-171450" algn="l" rtl="0">
              <a:spcBef>
                <a:spcPts val="0"/>
              </a:spcBef>
              <a:spcAft>
                <a:spcPts val="0"/>
              </a:spcAft>
              <a:buChar char="-"/>
            </a:pPr>
            <a:endParaRPr lang="de-DE" sz="1000" b="0" baseline="0" dirty="0">
              <a:cs typeface="Calibri"/>
            </a:endParaRPr>
          </a:p>
          <a:p>
            <a:pPr marL="0" lvl="0" indent="0" algn="l" rtl="0">
              <a:spcBef>
                <a:spcPts val="0"/>
              </a:spcBef>
              <a:spcAft>
                <a:spcPts val="0"/>
              </a:spcAft>
              <a:buNone/>
            </a:pPr>
            <a:endParaRPr lang="de-DE" sz="1000" b="0" baseline="0" dirty="0"/>
          </a:p>
          <a:p>
            <a:endParaRPr lang="de-DE" sz="1000" b="0" baseline="0" dirty="0">
              <a:cs typeface="Calibri"/>
            </a:endParaRPr>
          </a:p>
          <a:p>
            <a:pPr marL="0" lvl="0" indent="0" algn="l" rtl="0">
              <a:spcBef>
                <a:spcPts val="0"/>
              </a:spcBef>
              <a:spcAft>
                <a:spcPts val="0"/>
              </a:spcAft>
              <a:buNone/>
            </a:pPr>
            <a:endParaRPr lang="de-DE" sz="1000" b="0" baseline="0" dirty="0"/>
          </a:p>
          <a:p>
            <a:pPr marL="0" lvl="0" indent="0" algn="l" rtl="0">
              <a:spcBef>
                <a:spcPts val="0"/>
              </a:spcBef>
              <a:spcAft>
                <a:spcPts val="0"/>
              </a:spcAft>
              <a:buNone/>
            </a:pPr>
            <a:endParaRPr lang="de-DE" sz="1000" b="0" baseline="0" dirty="0"/>
          </a:p>
          <a:p>
            <a:endParaRPr lang="de-DE" sz="1000" dirty="0">
              <a:cs typeface="Calibri"/>
            </a:endParaRPr>
          </a:p>
        </p:txBody>
      </p:sp>
    </p:spTree>
    <p:extLst>
      <p:ext uri="{BB962C8B-B14F-4D97-AF65-F5344CB8AC3E}">
        <p14:creationId xmlns:p14="http://schemas.microsoft.com/office/powerpoint/2010/main" val="8702166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000" dirty="0"/>
              <a:t>We encourage you to dive into these questions today:</a:t>
            </a:r>
          </a:p>
          <a:p>
            <a:pPr marL="628650" lvl="1" indent="-171450">
              <a:buFont typeface="Arial" panose="020B0604020202020204" pitchFamily="34" charset="0"/>
              <a:buChar char="•"/>
            </a:pPr>
            <a:r>
              <a:rPr lang="de-DE" sz="900" dirty="0">
                <a:ea typeface="+mn-lt"/>
                <a:cs typeface="+mn-lt"/>
              </a:rPr>
              <a:t>In </a:t>
            </a:r>
            <a:r>
              <a:rPr lang="de-DE" sz="900" dirty="0" err="1">
                <a:ea typeface="+mn-lt"/>
                <a:cs typeface="+mn-lt"/>
              </a:rPr>
              <a:t>which</a:t>
            </a:r>
            <a:r>
              <a:rPr lang="de-DE" sz="900" dirty="0">
                <a:ea typeface="+mn-lt"/>
                <a:cs typeface="+mn-lt"/>
              </a:rPr>
              <a:t> (</a:t>
            </a:r>
            <a:r>
              <a:rPr lang="de-DE" sz="900" dirty="0" err="1">
                <a:ea typeface="+mn-lt"/>
                <a:cs typeface="+mn-lt"/>
              </a:rPr>
              <a:t>new</a:t>
            </a:r>
            <a:r>
              <a:rPr lang="de-DE" sz="900" dirty="0">
                <a:ea typeface="+mn-lt"/>
                <a:cs typeface="+mn-lt"/>
              </a:rPr>
              <a:t>) </a:t>
            </a:r>
            <a:r>
              <a:rPr lang="de-DE" sz="900" dirty="0" err="1">
                <a:ea typeface="+mn-lt"/>
                <a:cs typeface="+mn-lt"/>
              </a:rPr>
              <a:t>context</a:t>
            </a:r>
            <a:r>
              <a:rPr lang="de-DE" sz="900" dirty="0">
                <a:ea typeface="+mn-lt"/>
                <a:cs typeface="+mn-lt"/>
              </a:rPr>
              <a:t> </a:t>
            </a:r>
            <a:r>
              <a:rPr lang="de-DE" sz="900" dirty="0" err="1">
                <a:ea typeface="+mn-lt"/>
                <a:cs typeface="+mn-lt"/>
              </a:rPr>
              <a:t>could</a:t>
            </a:r>
            <a:r>
              <a:rPr lang="de-DE" sz="900" dirty="0">
                <a:ea typeface="+mn-lt"/>
                <a:cs typeface="+mn-lt"/>
              </a:rPr>
              <a:t> </a:t>
            </a:r>
            <a:r>
              <a:rPr lang="de-DE" sz="900" dirty="0" err="1">
                <a:ea typeface="+mn-lt"/>
                <a:cs typeface="+mn-lt"/>
              </a:rPr>
              <a:t>your</a:t>
            </a:r>
            <a:r>
              <a:rPr lang="de-DE" sz="900" dirty="0">
                <a:ea typeface="+mn-lt"/>
                <a:cs typeface="+mn-lt"/>
              </a:rPr>
              <a:t> </a:t>
            </a:r>
            <a:r>
              <a:rPr lang="de-DE" sz="900" dirty="0" err="1">
                <a:ea typeface="+mn-lt"/>
                <a:cs typeface="+mn-lt"/>
              </a:rPr>
              <a:t>research</a:t>
            </a:r>
            <a:r>
              <a:rPr lang="de-DE" sz="900" dirty="0">
                <a:ea typeface="+mn-lt"/>
                <a:cs typeface="+mn-lt"/>
              </a:rPr>
              <a:t> find </a:t>
            </a:r>
            <a:r>
              <a:rPr lang="de-DE" sz="900" dirty="0" err="1">
                <a:ea typeface="+mn-lt"/>
                <a:cs typeface="+mn-lt"/>
              </a:rPr>
              <a:t>application</a:t>
            </a:r>
            <a:r>
              <a:rPr lang="de-DE" sz="900" dirty="0">
                <a:ea typeface="+mn-lt"/>
                <a:cs typeface="+mn-lt"/>
              </a:rPr>
              <a:t>?</a:t>
            </a:r>
            <a:endParaRPr lang="en-US" dirty="0">
              <a:ea typeface="+mn-lt"/>
              <a:cs typeface="+mn-lt"/>
            </a:endParaRPr>
          </a:p>
          <a:p>
            <a:pPr marL="628650" lvl="1" indent="-171450">
              <a:buFont typeface="Arial" panose="020B0604020202020204" pitchFamily="34" charset="0"/>
              <a:buChar char="•"/>
            </a:pPr>
            <a:r>
              <a:rPr lang="de-DE" sz="900" dirty="0" err="1">
                <a:ea typeface="+mn-lt"/>
                <a:cs typeface="+mn-lt"/>
              </a:rPr>
              <a:t>What</a:t>
            </a:r>
            <a:r>
              <a:rPr lang="de-DE" sz="900" dirty="0">
                <a:ea typeface="+mn-lt"/>
                <a:cs typeface="+mn-lt"/>
              </a:rPr>
              <a:t> </a:t>
            </a:r>
            <a:r>
              <a:rPr lang="de-DE" sz="900" dirty="0" err="1">
                <a:ea typeface="+mn-lt"/>
                <a:cs typeface="+mn-lt"/>
              </a:rPr>
              <a:t>is</a:t>
            </a:r>
            <a:r>
              <a:rPr lang="de-DE" sz="900" dirty="0">
                <a:ea typeface="+mn-lt"/>
                <a:cs typeface="+mn-lt"/>
              </a:rPr>
              <a:t> a </a:t>
            </a:r>
            <a:r>
              <a:rPr lang="de-DE" sz="900" dirty="0" err="1">
                <a:ea typeface="+mn-lt"/>
                <a:cs typeface="+mn-lt"/>
              </a:rPr>
              <a:t>problem</a:t>
            </a:r>
            <a:r>
              <a:rPr lang="de-DE" sz="900" dirty="0">
                <a:ea typeface="+mn-lt"/>
                <a:cs typeface="+mn-lt"/>
              </a:rPr>
              <a:t> </a:t>
            </a:r>
            <a:r>
              <a:rPr lang="de-DE" sz="900" dirty="0" err="1">
                <a:ea typeface="+mn-lt"/>
                <a:cs typeface="+mn-lt"/>
              </a:rPr>
              <a:t>you</a:t>
            </a:r>
            <a:r>
              <a:rPr lang="de-DE" sz="900" dirty="0">
                <a:ea typeface="+mn-lt"/>
                <a:cs typeface="+mn-lt"/>
              </a:rPr>
              <a:t> </a:t>
            </a:r>
            <a:r>
              <a:rPr lang="de-DE" sz="900" dirty="0" err="1">
                <a:ea typeface="+mn-lt"/>
                <a:cs typeface="+mn-lt"/>
              </a:rPr>
              <a:t>could</a:t>
            </a:r>
            <a:r>
              <a:rPr lang="de-DE" sz="900" dirty="0">
                <a:ea typeface="+mn-lt"/>
                <a:cs typeface="+mn-lt"/>
              </a:rPr>
              <a:t> </a:t>
            </a:r>
            <a:r>
              <a:rPr lang="de-DE" sz="900" dirty="0" err="1">
                <a:ea typeface="+mn-lt"/>
                <a:cs typeface="+mn-lt"/>
              </a:rPr>
              <a:t>solve</a:t>
            </a:r>
            <a:r>
              <a:rPr lang="de-DE" sz="900" dirty="0">
                <a:ea typeface="+mn-lt"/>
                <a:cs typeface="+mn-lt"/>
              </a:rPr>
              <a:t> in </a:t>
            </a:r>
            <a:r>
              <a:rPr lang="de-DE" sz="900" dirty="0" err="1">
                <a:ea typeface="+mn-lt"/>
                <a:cs typeface="+mn-lt"/>
              </a:rPr>
              <a:t>that</a:t>
            </a:r>
            <a:r>
              <a:rPr lang="de-DE" sz="900" dirty="0">
                <a:ea typeface="+mn-lt"/>
                <a:cs typeface="+mn-lt"/>
              </a:rPr>
              <a:t> </a:t>
            </a:r>
            <a:r>
              <a:rPr lang="de-DE" sz="900" dirty="0" err="1">
                <a:ea typeface="+mn-lt"/>
                <a:cs typeface="+mn-lt"/>
              </a:rPr>
              <a:t>field</a:t>
            </a:r>
            <a:r>
              <a:rPr lang="de-DE" sz="900" dirty="0">
                <a:ea typeface="+mn-lt"/>
                <a:cs typeface="+mn-lt"/>
              </a:rPr>
              <a:t> and </a:t>
            </a:r>
            <a:r>
              <a:rPr lang="de-DE" sz="900" dirty="0" err="1">
                <a:ea typeface="+mn-lt"/>
                <a:cs typeface="+mn-lt"/>
              </a:rPr>
              <a:t>who</a:t>
            </a:r>
            <a:r>
              <a:rPr lang="de-DE" sz="900" dirty="0">
                <a:ea typeface="+mn-lt"/>
                <a:cs typeface="+mn-lt"/>
              </a:rPr>
              <a:t> </a:t>
            </a:r>
            <a:r>
              <a:rPr lang="de-DE" sz="900" dirty="0" err="1">
                <a:ea typeface="+mn-lt"/>
                <a:cs typeface="+mn-lt"/>
              </a:rPr>
              <a:t>is</a:t>
            </a:r>
            <a:r>
              <a:rPr lang="de-DE" sz="900" dirty="0">
                <a:ea typeface="+mn-lt"/>
                <a:cs typeface="+mn-lt"/>
              </a:rPr>
              <a:t> </a:t>
            </a:r>
            <a:r>
              <a:rPr lang="de-DE" sz="900" dirty="0" err="1">
                <a:ea typeface="+mn-lt"/>
                <a:cs typeface="+mn-lt"/>
              </a:rPr>
              <a:t>having</a:t>
            </a:r>
            <a:r>
              <a:rPr lang="de-DE" sz="900" dirty="0">
                <a:ea typeface="+mn-lt"/>
                <a:cs typeface="+mn-lt"/>
              </a:rPr>
              <a:t> </a:t>
            </a:r>
            <a:r>
              <a:rPr lang="de-DE" sz="900" dirty="0" err="1">
                <a:ea typeface="+mn-lt"/>
                <a:cs typeface="+mn-lt"/>
              </a:rPr>
              <a:t>that</a:t>
            </a:r>
            <a:r>
              <a:rPr lang="de-DE" sz="900" dirty="0">
                <a:ea typeface="+mn-lt"/>
                <a:cs typeface="+mn-lt"/>
              </a:rPr>
              <a:t> </a:t>
            </a:r>
            <a:r>
              <a:rPr lang="de-DE" sz="900" dirty="0" err="1">
                <a:ea typeface="+mn-lt"/>
                <a:cs typeface="+mn-lt"/>
              </a:rPr>
              <a:t>problem</a:t>
            </a:r>
            <a:r>
              <a:rPr lang="de-DE" sz="900" dirty="0">
                <a:ea typeface="+mn-lt"/>
                <a:cs typeface="+mn-lt"/>
              </a:rPr>
              <a:t>? </a:t>
            </a:r>
            <a:endParaRPr lang="de-DE" dirty="0"/>
          </a:p>
          <a:p>
            <a:pPr marL="628650" lvl="1" indent="-171450">
              <a:buFont typeface="Arial" panose="020B0604020202020204" pitchFamily="34" charset="0"/>
              <a:buChar char="•"/>
            </a:pPr>
            <a:r>
              <a:rPr lang="de-DE" sz="900" dirty="0">
                <a:ea typeface="+mn-lt"/>
                <a:cs typeface="+mn-lt"/>
              </a:rPr>
              <a:t>Can </a:t>
            </a:r>
            <a:r>
              <a:rPr lang="de-DE" sz="900" dirty="0" err="1">
                <a:ea typeface="+mn-lt"/>
                <a:cs typeface="+mn-lt"/>
              </a:rPr>
              <a:t>you</a:t>
            </a:r>
            <a:r>
              <a:rPr lang="de-DE" sz="900" dirty="0">
                <a:ea typeface="+mn-lt"/>
                <a:cs typeface="+mn-lt"/>
              </a:rPr>
              <a:t> </a:t>
            </a:r>
            <a:r>
              <a:rPr lang="de-DE" sz="900" dirty="0" err="1">
                <a:ea typeface="+mn-lt"/>
                <a:cs typeface="+mn-lt"/>
              </a:rPr>
              <a:t>build</a:t>
            </a:r>
            <a:r>
              <a:rPr lang="de-DE" sz="900" dirty="0">
                <a:ea typeface="+mn-lt"/>
                <a:cs typeface="+mn-lt"/>
              </a:rPr>
              <a:t> a </a:t>
            </a:r>
            <a:r>
              <a:rPr lang="de-DE" sz="900" dirty="0" err="1">
                <a:ea typeface="+mn-lt"/>
                <a:cs typeface="+mn-lt"/>
              </a:rPr>
              <a:t>new</a:t>
            </a:r>
            <a:r>
              <a:rPr lang="de-DE" sz="900" dirty="0">
                <a:ea typeface="+mn-lt"/>
                <a:cs typeface="+mn-lt"/>
              </a:rPr>
              <a:t> </a:t>
            </a:r>
            <a:r>
              <a:rPr lang="de-DE" sz="900" dirty="0" err="1">
                <a:ea typeface="+mn-lt"/>
                <a:cs typeface="+mn-lt"/>
              </a:rPr>
              <a:t>product</a:t>
            </a:r>
            <a:r>
              <a:rPr lang="de-DE" sz="900" dirty="0">
                <a:ea typeface="+mn-lt"/>
                <a:cs typeface="+mn-lt"/>
              </a:rPr>
              <a:t>/</a:t>
            </a:r>
            <a:r>
              <a:rPr lang="de-DE" sz="900" dirty="0" err="1">
                <a:ea typeface="+mn-lt"/>
                <a:cs typeface="+mn-lt"/>
              </a:rPr>
              <a:t>service</a:t>
            </a:r>
            <a:r>
              <a:rPr lang="de-DE" sz="900" dirty="0">
                <a:ea typeface="+mn-lt"/>
                <a:cs typeface="+mn-lt"/>
              </a:rPr>
              <a:t> </a:t>
            </a:r>
            <a:r>
              <a:rPr lang="de-DE" sz="900" dirty="0" err="1">
                <a:ea typeface="+mn-lt"/>
                <a:cs typeface="+mn-lt"/>
              </a:rPr>
              <a:t>around</a:t>
            </a:r>
            <a:r>
              <a:rPr lang="de-DE" sz="900" dirty="0">
                <a:ea typeface="+mn-lt"/>
                <a:cs typeface="+mn-lt"/>
              </a:rPr>
              <a:t> </a:t>
            </a:r>
            <a:r>
              <a:rPr lang="de-DE" sz="900" dirty="0" err="1">
                <a:ea typeface="+mn-lt"/>
                <a:cs typeface="+mn-lt"/>
              </a:rPr>
              <a:t>your</a:t>
            </a:r>
            <a:r>
              <a:rPr lang="de-DE" sz="900" dirty="0">
                <a:ea typeface="+mn-lt"/>
                <a:cs typeface="+mn-lt"/>
              </a:rPr>
              <a:t> </a:t>
            </a:r>
            <a:r>
              <a:rPr lang="de-DE" sz="900" dirty="0" err="1">
                <a:ea typeface="+mn-lt"/>
                <a:cs typeface="+mn-lt"/>
              </a:rPr>
              <a:t>research</a:t>
            </a:r>
            <a:r>
              <a:rPr lang="de-DE" sz="900" dirty="0">
                <a:ea typeface="+mn-lt"/>
                <a:cs typeface="+mn-lt"/>
              </a:rPr>
              <a:t> </a:t>
            </a:r>
            <a:r>
              <a:rPr lang="de-DE" sz="900" dirty="0" err="1">
                <a:ea typeface="+mn-lt"/>
                <a:cs typeface="+mn-lt"/>
              </a:rPr>
              <a:t>to</a:t>
            </a:r>
            <a:r>
              <a:rPr lang="de-DE" sz="900" dirty="0">
                <a:ea typeface="+mn-lt"/>
                <a:cs typeface="+mn-lt"/>
              </a:rPr>
              <a:t> </a:t>
            </a:r>
            <a:r>
              <a:rPr lang="de-DE" sz="900" dirty="0" err="1">
                <a:ea typeface="+mn-lt"/>
                <a:cs typeface="+mn-lt"/>
              </a:rPr>
              <a:t>solve</a:t>
            </a:r>
            <a:r>
              <a:rPr lang="de-DE" sz="900" dirty="0">
                <a:ea typeface="+mn-lt"/>
                <a:cs typeface="+mn-lt"/>
              </a:rPr>
              <a:t> </a:t>
            </a:r>
            <a:r>
              <a:rPr lang="de-DE" sz="900" dirty="0" err="1">
                <a:ea typeface="+mn-lt"/>
                <a:cs typeface="+mn-lt"/>
              </a:rPr>
              <a:t>their</a:t>
            </a:r>
            <a:r>
              <a:rPr lang="de-DE" sz="900" dirty="0">
                <a:ea typeface="+mn-lt"/>
                <a:cs typeface="+mn-lt"/>
              </a:rPr>
              <a:t> </a:t>
            </a:r>
            <a:r>
              <a:rPr lang="de-DE" sz="900" dirty="0" err="1">
                <a:ea typeface="+mn-lt"/>
                <a:cs typeface="+mn-lt"/>
              </a:rPr>
              <a:t>problem</a:t>
            </a:r>
            <a:r>
              <a:rPr lang="de-DE" sz="900" dirty="0">
                <a:ea typeface="+mn-lt"/>
                <a:cs typeface="+mn-lt"/>
              </a:rPr>
              <a:t>?</a:t>
            </a:r>
            <a:endParaRPr lang="de-DE" dirty="0"/>
          </a:p>
          <a:p>
            <a:endParaRPr lang="de-DE" dirty="0">
              <a:cs typeface="Calibri"/>
            </a:endParaRPr>
          </a:p>
          <a:p>
            <a:pPr marL="158750" indent="0">
              <a:buNone/>
            </a:pPr>
            <a:r>
              <a:rPr lang="de-DE" dirty="0">
                <a:cs typeface="Calibri"/>
              </a:rPr>
              <a:t>EXAMPLE!</a:t>
            </a:r>
            <a:endParaRPr lang="en-US" dirty="0">
              <a:cs typeface="Calibri" panose="020F0502020204030204"/>
            </a:endParaRPr>
          </a:p>
          <a:p>
            <a:pPr marL="457200" indent="-298450">
              <a:buFont typeface="Arial" panose="020B0604020202020204" pitchFamily="34" charset="0"/>
              <a:buChar char="•"/>
            </a:pPr>
            <a:r>
              <a:rPr lang="en-US" sz="1000" b="0" dirty="0"/>
              <a:t>Sometimes there is still a lot of research work to be done before a finished product, service, etc. can be developed. That's perfectly okay; in this case, also write down the research steps that are still necessary until a first prototype, a first service outline can be completed</a:t>
            </a:r>
            <a:r>
              <a:rPr lang="en-US" sz="1000" dirty="0"/>
              <a:t>)</a:t>
            </a:r>
            <a:endParaRPr lang="en-US" sz="1000" b="0" dirty="0">
              <a:cs typeface="Calibri"/>
            </a:endParaRPr>
          </a:p>
          <a:p>
            <a:endParaRPr lang="en-US" dirty="0">
              <a:cs typeface="Calibri" panose="020F0502020204030204"/>
            </a:endParaRPr>
          </a:p>
        </p:txBody>
      </p:sp>
    </p:spTree>
    <p:extLst>
      <p:ext uri="{BB962C8B-B14F-4D97-AF65-F5344CB8AC3E}">
        <p14:creationId xmlns:p14="http://schemas.microsoft.com/office/powerpoint/2010/main" val="16242144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en-US" dirty="0">
                <a:cs typeface="Calibri" panose="020F0502020204030204"/>
              </a:rPr>
              <a:t>And before you start… Let’s look at our example:</a:t>
            </a:r>
          </a:p>
          <a:p>
            <a:pPr marL="457200" indent="-298450">
              <a:buFont typeface="Arial" panose="020B0604020202020204" pitchFamily="34" charset="0"/>
              <a:buChar char="•"/>
            </a:pPr>
            <a:r>
              <a:rPr lang="en-US" dirty="0">
                <a:cs typeface="Calibri" panose="020F0502020204030204"/>
              </a:rPr>
              <a:t>Nadine developed a s</a:t>
            </a:r>
            <a:r>
              <a:rPr lang="de-DE" dirty="0" err="1"/>
              <a:t>martphone</a:t>
            </a:r>
            <a:r>
              <a:rPr lang="de-DE" dirty="0"/>
              <a:t> App and </a:t>
            </a:r>
            <a:r>
              <a:rPr lang="de-DE" dirty="0" err="1"/>
              <a:t>state</a:t>
            </a:r>
            <a:r>
              <a:rPr lang="de-DE" dirty="0"/>
              <a:t>-</a:t>
            </a:r>
            <a:r>
              <a:rPr lang="de-DE" dirty="0" err="1"/>
              <a:t>of</a:t>
            </a:r>
            <a:r>
              <a:rPr lang="de-DE" dirty="0"/>
              <a:t>-</a:t>
            </a:r>
            <a:r>
              <a:rPr lang="de-DE" dirty="0" err="1"/>
              <a:t>the</a:t>
            </a:r>
            <a:r>
              <a:rPr lang="de-DE" dirty="0"/>
              <a:t>-art </a:t>
            </a:r>
            <a:r>
              <a:rPr lang="de-DE" dirty="0" err="1"/>
              <a:t>Machine</a:t>
            </a:r>
            <a:r>
              <a:rPr lang="de-DE" dirty="0"/>
              <a:t> Learning </a:t>
            </a:r>
            <a:r>
              <a:rPr lang="de-DE" dirty="0" err="1"/>
              <a:t>algorithms</a:t>
            </a:r>
            <a:r>
              <a:rPr lang="de-DE" dirty="0"/>
              <a:t> </a:t>
            </a:r>
            <a:r>
              <a:rPr lang="de-DE" dirty="0" err="1"/>
              <a:t>to</a:t>
            </a:r>
            <a:r>
              <a:rPr lang="de-DE" dirty="0"/>
              <a:t> </a:t>
            </a:r>
            <a:r>
              <a:rPr lang="de-DE" dirty="0" err="1"/>
              <a:t>classify</a:t>
            </a:r>
            <a:r>
              <a:rPr lang="de-DE" dirty="0"/>
              <a:t> individual </a:t>
            </a:r>
            <a:r>
              <a:rPr lang="de-DE" dirty="0" err="1"/>
              <a:t>movement</a:t>
            </a:r>
            <a:r>
              <a:rPr lang="de-DE" dirty="0"/>
              <a:t> </a:t>
            </a:r>
            <a:r>
              <a:rPr lang="de-DE" dirty="0" err="1"/>
              <a:t>patterns</a:t>
            </a:r>
            <a:r>
              <a:rPr lang="de-DE" dirty="0"/>
              <a:t>.</a:t>
            </a:r>
          </a:p>
          <a:p>
            <a:pPr marL="457200" indent="-298450">
              <a:buFont typeface="Arial" panose="020B0604020202020204" pitchFamily="34" charset="0"/>
              <a:buChar char="•"/>
            </a:pPr>
            <a:r>
              <a:rPr lang="de-DE" dirty="0" err="1"/>
              <a:t>She</a:t>
            </a:r>
            <a:r>
              <a:rPr lang="de-DE" dirty="0"/>
              <a:t> </a:t>
            </a:r>
            <a:r>
              <a:rPr lang="de-DE" dirty="0" err="1"/>
              <a:t>uses</a:t>
            </a:r>
            <a:r>
              <a:rPr lang="de-DE" dirty="0"/>
              <a:t> </a:t>
            </a:r>
            <a:r>
              <a:rPr lang="de-DE" dirty="0" err="1"/>
              <a:t>this</a:t>
            </a:r>
            <a:r>
              <a:rPr lang="de-DE" dirty="0"/>
              <a:t> </a:t>
            </a:r>
            <a:r>
              <a:rPr lang="de-DE" dirty="0" err="1"/>
              <a:t>to</a:t>
            </a:r>
            <a:r>
              <a:rPr lang="de-DE" dirty="0"/>
              <a:t> </a:t>
            </a:r>
            <a:r>
              <a:rPr lang="de-DE" dirty="0" err="1"/>
              <a:t>predict</a:t>
            </a:r>
            <a:r>
              <a:rPr lang="de-DE" dirty="0"/>
              <a:t> </a:t>
            </a:r>
            <a:r>
              <a:rPr lang="de-DE" dirty="0" err="1"/>
              <a:t>cognitive</a:t>
            </a:r>
            <a:r>
              <a:rPr lang="de-DE" dirty="0"/>
              <a:t> </a:t>
            </a:r>
            <a:r>
              <a:rPr lang="de-DE" dirty="0" err="1"/>
              <a:t>health</a:t>
            </a:r>
            <a:r>
              <a:rPr lang="de-DE" dirty="0"/>
              <a:t> </a:t>
            </a:r>
            <a:r>
              <a:rPr lang="de-DE" dirty="0" err="1"/>
              <a:t>status</a:t>
            </a:r>
            <a:r>
              <a:rPr lang="de-DE" dirty="0"/>
              <a:t> </a:t>
            </a:r>
            <a:r>
              <a:rPr lang="de-DE" dirty="0" err="1"/>
              <a:t>of</a:t>
            </a:r>
            <a:r>
              <a:rPr lang="de-DE" dirty="0"/>
              <a:t> a </a:t>
            </a:r>
            <a:r>
              <a:rPr lang="de-DE" dirty="0" err="1"/>
              <a:t>person</a:t>
            </a:r>
            <a:r>
              <a:rPr lang="de-DE" dirty="0"/>
              <a:t> </a:t>
            </a:r>
            <a:r>
              <a:rPr lang="de-DE" dirty="0" err="1"/>
              <a:t>to</a:t>
            </a:r>
            <a:r>
              <a:rPr lang="de-DE" dirty="0"/>
              <a:t> </a:t>
            </a:r>
            <a:r>
              <a:rPr lang="de-DE" dirty="0" err="1"/>
              <a:t>identify</a:t>
            </a:r>
            <a:r>
              <a:rPr lang="de-DE" dirty="0"/>
              <a:t> </a:t>
            </a:r>
            <a:r>
              <a:rPr lang="de-DE" dirty="0" err="1"/>
              <a:t>who</a:t>
            </a:r>
            <a:r>
              <a:rPr lang="de-DE" dirty="0"/>
              <a:t> </a:t>
            </a:r>
            <a:r>
              <a:rPr lang="de-DE" dirty="0" err="1"/>
              <a:t>is</a:t>
            </a:r>
            <a:r>
              <a:rPr lang="de-DE" dirty="0"/>
              <a:t> at </a:t>
            </a:r>
            <a:r>
              <a:rPr lang="de-DE" dirty="0" err="1"/>
              <a:t>risk</a:t>
            </a:r>
            <a:r>
              <a:rPr lang="de-DE" dirty="0"/>
              <a:t> </a:t>
            </a:r>
            <a:r>
              <a:rPr lang="de-DE" dirty="0" err="1"/>
              <a:t>for</a:t>
            </a:r>
            <a:r>
              <a:rPr lang="de-DE" dirty="0"/>
              <a:t> </a:t>
            </a:r>
            <a:r>
              <a:rPr lang="de-DE" dirty="0" err="1"/>
              <a:t>the</a:t>
            </a:r>
            <a:r>
              <a:rPr lang="de-DE" dirty="0"/>
              <a:t> </a:t>
            </a:r>
            <a:r>
              <a:rPr lang="de-DE" dirty="0" err="1"/>
              <a:t>disease</a:t>
            </a:r>
            <a:endParaRPr lang="de-DE" dirty="0">
              <a:cs typeface="Calibri"/>
            </a:endParaRPr>
          </a:p>
          <a:p>
            <a:pPr marL="457200" indent="-298450">
              <a:buFont typeface="Arial" panose="020B0604020202020204" pitchFamily="34" charset="0"/>
              <a:buChar char="•"/>
            </a:pPr>
            <a:r>
              <a:rPr lang="de-DE" dirty="0" err="1">
                <a:cs typeface="Calibri"/>
              </a:rPr>
              <a:t>Another</a:t>
            </a:r>
            <a:r>
              <a:rPr lang="de-DE" dirty="0">
                <a:cs typeface="Calibri"/>
              </a:rPr>
              <a:t> potential </a:t>
            </a:r>
            <a:r>
              <a:rPr lang="de-DE" dirty="0" err="1">
                <a:cs typeface="Calibri"/>
              </a:rPr>
              <a:t>use</a:t>
            </a:r>
            <a:r>
              <a:rPr lang="de-DE" dirty="0">
                <a:cs typeface="Calibri"/>
              </a:rPr>
              <a:t> </a:t>
            </a:r>
            <a:r>
              <a:rPr lang="de-DE" dirty="0" err="1">
                <a:cs typeface="Calibri"/>
              </a:rPr>
              <a:t>case</a:t>
            </a:r>
            <a:r>
              <a:rPr lang="de-DE" dirty="0">
                <a:cs typeface="Calibri"/>
              </a:rPr>
              <a:t> Nadine and her </a:t>
            </a:r>
            <a:r>
              <a:rPr lang="de-DE" dirty="0" err="1">
                <a:cs typeface="Calibri"/>
              </a:rPr>
              <a:t>research</a:t>
            </a:r>
            <a:r>
              <a:rPr lang="de-DE" dirty="0">
                <a:cs typeface="Calibri"/>
              </a:rPr>
              <a:t> </a:t>
            </a:r>
            <a:r>
              <a:rPr lang="de-DE" dirty="0" err="1">
                <a:cs typeface="Calibri"/>
              </a:rPr>
              <a:t>team</a:t>
            </a:r>
            <a:r>
              <a:rPr lang="de-DE" dirty="0">
                <a:cs typeface="Calibri"/>
              </a:rPr>
              <a:t> </a:t>
            </a:r>
            <a:r>
              <a:rPr lang="de-DE" dirty="0" err="1">
                <a:cs typeface="Calibri"/>
              </a:rPr>
              <a:t>are</a:t>
            </a:r>
            <a:r>
              <a:rPr lang="de-DE" dirty="0">
                <a:cs typeface="Calibri"/>
              </a:rPr>
              <a:t> </a:t>
            </a:r>
            <a:r>
              <a:rPr lang="de-DE" dirty="0" err="1">
                <a:cs typeface="Calibri"/>
              </a:rPr>
              <a:t>currently</a:t>
            </a:r>
            <a:r>
              <a:rPr lang="de-DE" dirty="0">
                <a:cs typeface="Calibri"/>
              </a:rPr>
              <a:t> </a:t>
            </a:r>
            <a:r>
              <a:rPr lang="de-DE" dirty="0" err="1">
                <a:cs typeface="Calibri"/>
              </a:rPr>
              <a:t>investigating</a:t>
            </a:r>
            <a:r>
              <a:rPr lang="de-DE" dirty="0">
                <a:cs typeface="Calibri"/>
              </a:rPr>
              <a:t> </a:t>
            </a:r>
            <a:r>
              <a:rPr lang="de-DE" dirty="0" err="1">
                <a:cs typeface="Calibri"/>
              </a:rPr>
              <a:t>is</a:t>
            </a:r>
            <a:r>
              <a:rPr lang="de-DE" dirty="0">
                <a:cs typeface="Calibri"/>
              </a:rPr>
              <a:t> </a:t>
            </a:r>
            <a:r>
              <a:rPr lang="de-DE" dirty="0" err="1">
                <a:cs typeface="Calibri"/>
              </a:rPr>
              <a:t>if</a:t>
            </a:r>
            <a:r>
              <a:rPr lang="de-DE" dirty="0">
                <a:cs typeface="Calibri"/>
              </a:rPr>
              <a:t> </a:t>
            </a:r>
            <a:r>
              <a:rPr lang="de-DE" dirty="0" err="1">
                <a:cs typeface="Calibri"/>
              </a:rPr>
              <a:t>the</a:t>
            </a:r>
            <a:r>
              <a:rPr lang="de-DE" dirty="0">
                <a:cs typeface="Calibri"/>
              </a:rPr>
              <a:t> </a:t>
            </a:r>
            <a:r>
              <a:rPr lang="de-DE" dirty="0" err="1">
                <a:cs typeface="Calibri"/>
              </a:rPr>
              <a:t>app</a:t>
            </a:r>
            <a:r>
              <a:rPr lang="de-DE" dirty="0">
                <a:cs typeface="Calibri"/>
              </a:rPr>
              <a:t> </a:t>
            </a:r>
            <a:r>
              <a:rPr lang="de-DE" dirty="0" err="1">
                <a:cs typeface="Calibri"/>
              </a:rPr>
              <a:t>could</a:t>
            </a:r>
            <a:r>
              <a:rPr lang="de-DE" dirty="0">
                <a:cs typeface="Calibri"/>
              </a:rPr>
              <a:t> also </a:t>
            </a:r>
            <a:r>
              <a:rPr lang="de-DE" dirty="0" err="1">
                <a:cs typeface="Calibri"/>
              </a:rPr>
              <a:t>be</a:t>
            </a:r>
            <a:r>
              <a:rPr lang="de-DE" dirty="0">
                <a:cs typeface="Calibri"/>
              </a:rPr>
              <a:t> </a:t>
            </a:r>
            <a:r>
              <a:rPr lang="de-DE" dirty="0" err="1">
                <a:cs typeface="Calibri"/>
              </a:rPr>
              <a:t>used</a:t>
            </a:r>
            <a:r>
              <a:rPr lang="de-DE" dirty="0">
                <a:cs typeface="Calibri"/>
              </a:rPr>
              <a:t> </a:t>
            </a:r>
            <a:r>
              <a:rPr lang="de-DE" dirty="0" err="1">
                <a:cs typeface="Calibri"/>
              </a:rPr>
              <a:t>as</a:t>
            </a:r>
            <a:r>
              <a:rPr lang="de-DE" dirty="0">
                <a:cs typeface="Calibri"/>
              </a:rPr>
              <a:t> a </a:t>
            </a:r>
            <a:r>
              <a:rPr lang="de-DE" dirty="0" err="1">
                <a:cs typeface="Calibri"/>
              </a:rPr>
              <a:t>tool</a:t>
            </a:r>
            <a:r>
              <a:rPr lang="de-DE" dirty="0">
                <a:cs typeface="Calibri"/>
              </a:rPr>
              <a:t> </a:t>
            </a:r>
            <a:r>
              <a:rPr lang="de-DE" dirty="0" err="1">
                <a:cs typeface="Calibri"/>
              </a:rPr>
              <a:t>to</a:t>
            </a:r>
            <a:r>
              <a:rPr lang="de-DE" dirty="0">
                <a:cs typeface="Calibri"/>
              </a:rPr>
              <a:t> </a:t>
            </a:r>
            <a:r>
              <a:rPr lang="de-DE" dirty="0" err="1">
                <a:cs typeface="Calibri"/>
              </a:rPr>
              <a:t>train</a:t>
            </a:r>
            <a:r>
              <a:rPr lang="de-DE" dirty="0">
                <a:cs typeface="Calibri"/>
              </a:rPr>
              <a:t> </a:t>
            </a:r>
            <a:r>
              <a:rPr lang="de-DE" dirty="0" err="1">
                <a:cs typeface="Calibri"/>
              </a:rPr>
              <a:t>the</a:t>
            </a:r>
            <a:r>
              <a:rPr lang="de-DE" dirty="0">
                <a:cs typeface="Calibri"/>
              </a:rPr>
              <a:t> </a:t>
            </a:r>
            <a:r>
              <a:rPr lang="de-DE" dirty="0" err="1">
                <a:cs typeface="Calibri"/>
              </a:rPr>
              <a:t>brain</a:t>
            </a:r>
            <a:r>
              <a:rPr lang="de-DE" dirty="0">
                <a:cs typeface="Calibri"/>
              </a:rPr>
              <a:t> and, </a:t>
            </a:r>
            <a:r>
              <a:rPr lang="de-DE" dirty="0" err="1">
                <a:cs typeface="Calibri"/>
              </a:rPr>
              <a:t>thus</a:t>
            </a:r>
            <a:r>
              <a:rPr lang="de-DE" dirty="0">
                <a:cs typeface="Calibri"/>
              </a:rPr>
              <a:t>, </a:t>
            </a:r>
            <a:r>
              <a:rPr lang="de-DE" dirty="0" err="1">
                <a:cs typeface="Calibri"/>
              </a:rPr>
              <a:t>maintain</a:t>
            </a:r>
            <a:r>
              <a:rPr lang="de-DE" dirty="0">
                <a:cs typeface="Calibri"/>
              </a:rPr>
              <a:t> </a:t>
            </a:r>
            <a:r>
              <a:rPr lang="de-DE" dirty="0" err="1">
                <a:cs typeface="Calibri"/>
              </a:rPr>
              <a:t>the</a:t>
            </a:r>
            <a:r>
              <a:rPr lang="de-DE" dirty="0">
                <a:cs typeface="Calibri"/>
              </a:rPr>
              <a:t> </a:t>
            </a:r>
            <a:r>
              <a:rPr lang="de-DE" dirty="0" err="1">
                <a:cs typeface="Calibri"/>
              </a:rPr>
              <a:t>navigational</a:t>
            </a:r>
            <a:r>
              <a:rPr lang="de-DE" dirty="0">
                <a:cs typeface="Calibri"/>
              </a:rPr>
              <a:t> </a:t>
            </a:r>
            <a:r>
              <a:rPr lang="de-DE" dirty="0" err="1">
                <a:cs typeface="Calibri"/>
              </a:rPr>
              <a:t>performance</a:t>
            </a:r>
            <a:r>
              <a:rPr lang="de-DE" dirty="0">
                <a:cs typeface="Calibri"/>
              </a:rPr>
              <a:t> </a:t>
            </a:r>
            <a:r>
              <a:rPr lang="de-DE" dirty="0" err="1">
                <a:cs typeface="Calibri"/>
              </a:rPr>
              <a:t>of</a:t>
            </a:r>
            <a:r>
              <a:rPr lang="de-DE" dirty="0">
                <a:cs typeface="Calibri"/>
              </a:rPr>
              <a:t> </a:t>
            </a:r>
            <a:r>
              <a:rPr lang="de-DE" dirty="0" err="1">
                <a:cs typeface="Calibri"/>
              </a:rPr>
              <a:t>the</a:t>
            </a:r>
            <a:r>
              <a:rPr lang="de-DE" dirty="0">
                <a:cs typeface="Calibri"/>
              </a:rPr>
              <a:t> </a:t>
            </a:r>
            <a:r>
              <a:rPr lang="de-DE" dirty="0" err="1">
                <a:cs typeface="Calibri"/>
              </a:rPr>
              <a:t>brain</a:t>
            </a:r>
            <a:r>
              <a:rPr lang="de-DE" dirty="0">
                <a:cs typeface="Calibri"/>
              </a:rPr>
              <a:t>.</a:t>
            </a:r>
          </a:p>
          <a:p>
            <a:endParaRPr lang="en-US" dirty="0">
              <a:cs typeface="Calibri" panose="020F0502020204030204"/>
            </a:endParaRPr>
          </a:p>
          <a:p>
            <a:endParaRPr lang="en-US" dirty="0">
              <a:cs typeface="Calibri" panose="020F0502020204030204"/>
            </a:endParaRPr>
          </a:p>
          <a:p>
            <a:pPr marL="158750" indent="0">
              <a:buNone/>
            </a:pPr>
            <a:r>
              <a:rPr lang="en-US" dirty="0">
                <a:cs typeface="Calibri" panose="020F0502020204030204"/>
              </a:rPr>
              <a:t>_______________</a:t>
            </a:r>
            <a:endParaRPr lang="de-DE" dirty="0"/>
          </a:p>
          <a:p>
            <a:endParaRPr lang="de-DE" dirty="0"/>
          </a:p>
          <a:p>
            <a:pPr marL="158750" indent="0">
              <a:buFont typeface="Arial" panose="020B0604020202020204" pitchFamily="34" charset="0"/>
              <a:buNone/>
            </a:pPr>
            <a:r>
              <a:rPr lang="de-DE" sz="900" dirty="0">
                <a:latin typeface="+mj-lt"/>
              </a:rPr>
              <a:t>Further </a:t>
            </a:r>
            <a:r>
              <a:rPr lang="de-DE" sz="900" dirty="0" err="1">
                <a:latin typeface="+mj-lt"/>
              </a:rPr>
              <a:t>background</a:t>
            </a:r>
            <a:r>
              <a:rPr lang="de-DE" sz="900" dirty="0">
                <a:latin typeface="+mj-lt"/>
              </a:rPr>
              <a:t> </a:t>
            </a:r>
            <a:r>
              <a:rPr lang="de-DE" sz="900" dirty="0" err="1">
                <a:latin typeface="+mj-lt"/>
              </a:rPr>
              <a:t>information</a:t>
            </a:r>
            <a:r>
              <a:rPr lang="de-DE" sz="900" dirty="0">
                <a:latin typeface="+mj-lt"/>
              </a:rPr>
              <a:t> </a:t>
            </a:r>
            <a:r>
              <a:rPr lang="de-DE" sz="900" dirty="0" err="1">
                <a:latin typeface="+mj-lt"/>
              </a:rPr>
              <a:t>by</a:t>
            </a:r>
            <a:r>
              <a:rPr lang="de-DE" sz="900" dirty="0">
                <a:latin typeface="+mj-lt"/>
              </a:rPr>
              <a:t> Nadine Diersch:</a:t>
            </a:r>
          </a:p>
          <a:p>
            <a:pPr marL="457200" indent="-298450">
              <a:buFont typeface="Arial" panose="020B0604020202020204" pitchFamily="34" charset="0"/>
              <a:buChar char="•"/>
            </a:pPr>
            <a:endParaRPr lang="de-DE" sz="900" dirty="0">
              <a:latin typeface="+mj-lt"/>
            </a:endParaRPr>
          </a:p>
          <a:p>
            <a:pPr marL="457200" indent="-298450">
              <a:buFont typeface="Arial" panose="020B0604020202020204" pitchFamily="34" charset="0"/>
              <a:buChar char="•"/>
            </a:pPr>
            <a:r>
              <a:rPr lang="de-DE" sz="900" b="0" i="0" u="none" strike="noStrike" kern="1200" dirty="0">
                <a:solidFill>
                  <a:schemeClr val="tx1"/>
                </a:solidFill>
                <a:effectLst/>
                <a:latin typeface="+mj-lt"/>
                <a:ea typeface="+mn-ea"/>
                <a:cs typeface="+mn-cs"/>
              </a:rPr>
              <a:t>…Also a </a:t>
            </a:r>
            <a:r>
              <a:rPr lang="de-DE" sz="900" b="0" i="0" u="none" strike="noStrike" kern="1200" dirty="0" err="1">
                <a:solidFill>
                  <a:schemeClr val="tx1"/>
                </a:solidFill>
                <a:effectLst/>
                <a:latin typeface="+mj-lt"/>
                <a:ea typeface="+mn-ea"/>
                <a:cs typeface="+mn-cs"/>
              </a:rPr>
              <a:t>graphic</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of</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my</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app</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as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it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now</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actually</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exists</a:t>
            </a:r>
            <a:r>
              <a:rPr lang="de-DE" sz="900" b="0" i="0" u="none" strike="noStrike" kern="1200" dirty="0">
                <a:solidFill>
                  <a:schemeClr val="tx1"/>
                </a:solidFill>
                <a:effectLst/>
                <a:latin typeface="+mj-lt"/>
                <a:ea typeface="+mn-ea"/>
                <a:cs typeface="+mn-cs"/>
              </a:rPr>
              <a:t> and </a:t>
            </a:r>
            <a:r>
              <a:rPr lang="de-DE" sz="900" b="0" i="0" u="none" strike="noStrike" kern="1200" dirty="0" err="1">
                <a:solidFill>
                  <a:schemeClr val="tx1"/>
                </a:solidFill>
                <a:effectLst/>
                <a:latin typeface="+mj-lt"/>
                <a:ea typeface="+mn-ea"/>
                <a:cs typeface="+mn-cs"/>
              </a:rPr>
              <a:t>is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being</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used</a:t>
            </a:r>
            <a:r>
              <a:rPr lang="de-DE" sz="900" b="0" i="0" u="none" strike="noStrike" kern="1200" dirty="0">
                <a:solidFill>
                  <a:schemeClr val="tx1"/>
                </a:solidFill>
                <a:effectLst/>
                <a:latin typeface="+mj-lt"/>
                <a:ea typeface="+mn-ea"/>
                <a:cs typeface="+mn-cs"/>
              </a:rPr>
              <a:t> in initial </a:t>
            </a:r>
            <a:r>
              <a:rPr lang="de-DE" sz="900" b="0" i="0" u="none" strike="noStrike" kern="1200" dirty="0" err="1">
                <a:solidFill>
                  <a:schemeClr val="tx1"/>
                </a:solidFill>
                <a:effectLst/>
                <a:latin typeface="+mj-lt"/>
                <a:ea typeface="+mn-ea"/>
                <a:cs typeface="+mn-cs"/>
              </a:rPr>
              <a:t>studies</a:t>
            </a:r>
            <a:r>
              <a:rPr lang="de-DE" sz="900" b="0" i="0" u="none" strike="noStrike" kern="1200" dirty="0">
                <a:solidFill>
                  <a:schemeClr val="tx1"/>
                </a:solidFill>
                <a:effectLst/>
                <a:latin typeface="+mj-lt"/>
                <a:ea typeface="+mn-ea"/>
                <a:cs typeface="+mn-cs"/>
              </a:rPr>
              <a:t> - </a:t>
            </a:r>
            <a:r>
              <a:rPr lang="de-DE" sz="900" b="0" i="0" u="none" strike="noStrike" kern="1200" dirty="0" err="1">
                <a:solidFill>
                  <a:schemeClr val="tx1"/>
                </a:solidFill>
                <a:effectLst/>
                <a:latin typeface="+mj-lt"/>
                <a:ea typeface="+mn-ea"/>
                <a:cs typeface="+mn-cs"/>
              </a:rPr>
              <a:t>to</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be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more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precise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we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have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carried</a:t>
            </a:r>
            <a:r>
              <a:rPr lang="de-DE" sz="900" b="0" i="0" u="none" strike="noStrike" kern="1200" dirty="0">
                <a:solidFill>
                  <a:schemeClr val="tx1"/>
                </a:solidFill>
                <a:effectLst/>
                <a:latin typeface="+mj-lt"/>
                <a:ea typeface="+mn-ea"/>
                <a:cs typeface="+mn-cs"/>
              </a:rPr>
              <a:t> out an initial </a:t>
            </a:r>
            <a:r>
              <a:rPr lang="de-DE" sz="900" b="0" i="0" u="none" strike="noStrike" kern="1200" dirty="0" err="1">
                <a:solidFill>
                  <a:schemeClr val="tx1"/>
                </a:solidFill>
                <a:effectLst/>
                <a:latin typeface="+mj-lt"/>
                <a:ea typeface="+mn-ea"/>
                <a:cs typeface="+mn-cs"/>
              </a:rPr>
              <a:t>proof-of-concept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study</a:t>
            </a:r>
            <a:r>
              <a:rPr lang="de-DE" sz="900" b="0" i="0" u="none" strike="noStrike" kern="1200" dirty="0">
                <a:solidFill>
                  <a:schemeClr val="tx1"/>
                </a:solidFill>
                <a:effectLst/>
                <a:latin typeface="+mj-lt"/>
                <a:ea typeface="+mn-ea"/>
                <a:cs typeface="+mn-cs"/>
              </a:rPr>
              <a:t> at </a:t>
            </a:r>
            <a:r>
              <a:rPr lang="de-DE" sz="900" b="0" i="0" u="none" strike="noStrike" kern="1200" dirty="0" err="1">
                <a:solidFill>
                  <a:schemeClr val="tx1"/>
                </a:solidFill>
                <a:effectLst/>
                <a:latin typeface="+mj-lt"/>
                <a:ea typeface="+mn-ea"/>
                <a:cs typeface="+mn-cs"/>
              </a:rPr>
              <a:t>the</a:t>
            </a:r>
            <a:r>
              <a:rPr lang="de-DE" sz="900" b="0" i="0" u="none" strike="noStrike" kern="1200" dirty="0">
                <a:solidFill>
                  <a:schemeClr val="tx1"/>
                </a:solidFill>
                <a:effectLst/>
                <a:latin typeface="+mj-lt"/>
                <a:ea typeface="+mn-ea"/>
                <a:cs typeface="+mn-cs"/>
              </a:rPr>
              <a:t> DZNE </a:t>
            </a:r>
            <a:r>
              <a:rPr lang="de-DE" sz="900" b="0" i="0" u="none" strike="noStrike" kern="1200" dirty="0" err="1">
                <a:solidFill>
                  <a:schemeClr val="tx1"/>
                </a:solidFill>
                <a:effectLst/>
                <a:latin typeface="+mj-lt"/>
                <a:ea typeface="+mn-ea"/>
                <a:cs typeface="+mn-cs"/>
              </a:rPr>
              <a:t>with</a:t>
            </a:r>
            <a:r>
              <a:rPr lang="de-DE" sz="900" b="0" i="0" u="none" strike="noStrike" kern="1200" dirty="0">
                <a:solidFill>
                  <a:schemeClr val="tx1"/>
                </a:solidFill>
                <a:effectLst/>
                <a:latin typeface="+mj-lt"/>
                <a:ea typeface="+mn-ea"/>
                <a:cs typeface="+mn-cs"/>
              </a:rPr>
              <a:t> a </a:t>
            </a:r>
            <a:r>
              <a:rPr lang="de-DE" sz="900" b="0" i="0" u="none" strike="noStrike" kern="1200" dirty="0" err="1">
                <a:solidFill>
                  <a:schemeClr val="tx1"/>
                </a:solidFill>
                <a:effectLst/>
                <a:latin typeface="+mj-lt"/>
                <a:ea typeface="+mn-ea"/>
                <a:cs typeface="+mn-cs"/>
              </a:rPr>
              <a:t>few</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young</a:t>
            </a:r>
            <a:r>
              <a:rPr lang="de-DE" sz="900" b="0" i="0" u="none" strike="noStrike" kern="1200" dirty="0">
                <a:solidFill>
                  <a:schemeClr val="tx1"/>
                </a:solidFill>
                <a:effectLst/>
                <a:latin typeface="+mj-lt"/>
                <a:ea typeface="+mn-ea"/>
                <a:cs typeface="+mn-cs"/>
              </a:rPr>
              <a:t> and </a:t>
            </a:r>
            <a:r>
              <a:rPr lang="de-DE" sz="900" b="0" i="0" u="none" strike="noStrike" kern="1200" dirty="0" err="1">
                <a:solidFill>
                  <a:schemeClr val="tx1"/>
                </a:solidFill>
                <a:effectLst/>
                <a:latin typeface="+mj-lt"/>
                <a:ea typeface="+mn-ea"/>
                <a:cs typeface="+mn-cs"/>
              </a:rPr>
              <a:t>older</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test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subjects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as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well</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as</a:t>
            </a:r>
            <a:r>
              <a:rPr lang="de-DE" sz="900" b="0" i="0" u="none" strike="noStrike" kern="1200" dirty="0">
                <a:solidFill>
                  <a:schemeClr val="tx1"/>
                </a:solidFill>
                <a:effectLst/>
                <a:latin typeface="+mj-lt"/>
                <a:ea typeface="+mn-ea"/>
                <a:cs typeface="+mn-cs"/>
              </a:rPr>
              <a:t> an at-</a:t>
            </a:r>
            <a:r>
              <a:rPr lang="de-DE" sz="900" b="0" i="0" u="none" strike="noStrike" kern="1200" dirty="0" err="1">
                <a:solidFill>
                  <a:schemeClr val="tx1"/>
                </a:solidFill>
                <a:effectLst/>
                <a:latin typeface="+mj-lt"/>
                <a:ea typeface="+mn-ea"/>
                <a:cs typeface="+mn-cs"/>
              </a:rPr>
              <a:t>risk</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patient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group</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patients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with</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subjective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cognitive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decline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these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are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people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who</a:t>
            </a:r>
            <a:r>
              <a:rPr lang="de-DE" sz="900" b="0" i="0" u="none" strike="noStrike" kern="1200" dirty="0">
                <a:solidFill>
                  <a:schemeClr val="tx1"/>
                </a:solidFill>
                <a:effectLst/>
                <a:latin typeface="+mj-lt"/>
                <a:ea typeface="+mn-ea"/>
                <a:cs typeface="+mn-cs"/>
              </a:rPr>
              <a:t> do not </a:t>
            </a:r>
            <a:r>
              <a:rPr lang="de-DE" sz="900" b="0" i="0" u="none" strike="noStrike" kern="1200" dirty="0" err="1">
                <a:solidFill>
                  <a:schemeClr val="tx1"/>
                </a:solidFill>
                <a:effectLst/>
                <a:latin typeface="+mj-lt"/>
                <a:ea typeface="+mn-ea"/>
                <a:cs typeface="+mn-cs"/>
              </a:rPr>
              <a:t>yet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show</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any</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abnormalities</a:t>
            </a:r>
            <a:r>
              <a:rPr lang="de-DE" sz="900" b="0" i="0" u="none" strike="noStrike" kern="1200" dirty="0">
                <a:solidFill>
                  <a:schemeClr val="tx1"/>
                </a:solidFill>
                <a:effectLst/>
                <a:latin typeface="+mj-lt"/>
                <a:ea typeface="+mn-ea"/>
                <a:cs typeface="+mn-cs"/>
              </a:rPr>
              <a:t> in </a:t>
            </a:r>
            <a:r>
              <a:rPr lang="de-DE" sz="900" b="0" i="0" u="none" strike="noStrike" kern="1200" dirty="0" err="1">
                <a:solidFill>
                  <a:schemeClr val="tx1"/>
                </a:solidFill>
                <a:effectLst/>
                <a:latin typeface="+mj-lt"/>
                <a:ea typeface="+mn-ea"/>
                <a:cs typeface="+mn-cs"/>
              </a:rPr>
              <a:t>standard</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neuropsychological</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tests</a:t>
            </a:r>
            <a:r>
              <a:rPr lang="de-DE" sz="900" b="0" i="0" u="none" strike="noStrike" kern="1200" dirty="0">
                <a:solidFill>
                  <a:schemeClr val="tx1"/>
                </a:solidFill>
                <a:effectLst/>
                <a:latin typeface="+mj-lt"/>
                <a:ea typeface="+mn-ea"/>
                <a:cs typeface="+mn-cs"/>
              </a:rPr>
              <a:t>, but </a:t>
            </a:r>
            <a:r>
              <a:rPr lang="de-DE" sz="900" b="0" i="0" u="none" strike="noStrike" kern="1200" dirty="0" err="1">
                <a:solidFill>
                  <a:schemeClr val="tx1"/>
                </a:solidFill>
                <a:effectLst/>
                <a:latin typeface="+mj-lt"/>
                <a:ea typeface="+mn-ea"/>
                <a:cs typeface="+mn-cs"/>
              </a:rPr>
              <a:t>say</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that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something</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is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no</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longer</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right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roughly</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speaking</a:t>
            </a:r>
            <a:r>
              <a:rPr lang="de-DE" sz="900" b="0" i="0" u="none" strike="noStrike" kern="1200" dirty="0">
                <a:solidFill>
                  <a:schemeClr val="tx1"/>
                </a:solidFill>
                <a:effectLst/>
                <a:latin typeface="+mj-lt"/>
                <a:ea typeface="+mn-ea"/>
                <a:cs typeface="+mn-cs"/>
              </a:rPr>
              <a:t>). The </a:t>
            </a:r>
            <a:r>
              <a:rPr lang="de-DE" sz="900" b="0" i="0" u="none" strike="noStrike" kern="1200" dirty="0" err="1">
                <a:solidFill>
                  <a:schemeClr val="tx1"/>
                </a:solidFill>
                <a:effectLst/>
                <a:latin typeface="+mj-lt"/>
                <a:ea typeface="+mn-ea"/>
                <a:cs typeface="+mn-cs"/>
              </a:rPr>
              <a:t>data</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does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indeed</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indicate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that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there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are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differences</a:t>
            </a:r>
            <a:r>
              <a:rPr lang="de-DE" sz="900" b="0" i="0" u="none" strike="noStrike" kern="1200" dirty="0">
                <a:solidFill>
                  <a:schemeClr val="tx1"/>
                </a:solidFill>
                <a:effectLst/>
                <a:latin typeface="+mj-lt"/>
                <a:ea typeface="+mn-ea"/>
                <a:cs typeface="+mn-cs"/>
              </a:rPr>
              <a:t> (aka </a:t>
            </a:r>
            <a:r>
              <a:rPr lang="de-DE" sz="900" b="0" i="0" u="none" strike="noStrike" kern="1200" dirty="0" err="1">
                <a:solidFill>
                  <a:schemeClr val="tx1"/>
                </a:solidFill>
                <a:effectLst/>
                <a:latin typeface="+mj-lt"/>
                <a:ea typeface="+mn-ea"/>
                <a:cs typeface="+mn-cs"/>
              </a:rPr>
              <a:t>that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for</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example</a:t>
            </a:r>
            <a:r>
              <a:rPr lang="de-DE" sz="900" b="0" i="0" u="none" strike="noStrike" kern="1200" dirty="0">
                <a:solidFill>
                  <a:schemeClr val="tx1"/>
                </a:solidFill>
                <a:effectLst/>
                <a:latin typeface="+mj-lt"/>
                <a:ea typeface="+mn-ea"/>
                <a:cs typeface="+mn-cs"/>
              </a:rPr>
              <a:t>, SCD </a:t>
            </a:r>
            <a:r>
              <a:rPr lang="de-DE" sz="900" b="0" i="0" u="none" strike="noStrike" kern="1200" dirty="0" err="1">
                <a:solidFill>
                  <a:schemeClr val="tx1"/>
                </a:solidFill>
                <a:effectLst/>
                <a:latin typeface="+mj-lt"/>
                <a:ea typeface="+mn-ea"/>
                <a:cs typeface="+mn-cs"/>
              </a:rPr>
              <a:t>patients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cover</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greater</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distances</a:t>
            </a:r>
            <a:r>
              <a:rPr lang="de-DE" sz="900" b="0" i="0" u="none" strike="noStrike" kern="1200" dirty="0">
                <a:solidFill>
                  <a:schemeClr val="tx1"/>
                </a:solidFill>
                <a:effectLst/>
                <a:latin typeface="+mj-lt"/>
                <a:ea typeface="+mn-ea"/>
                <a:cs typeface="+mn-cs"/>
              </a:rPr>
              <a:t> and </a:t>
            </a:r>
            <a:r>
              <a:rPr lang="de-DE" sz="900" b="0" i="0" u="none" strike="noStrike" kern="1200" dirty="0" err="1">
                <a:solidFill>
                  <a:schemeClr val="tx1"/>
                </a:solidFill>
                <a:effectLst/>
                <a:latin typeface="+mj-lt"/>
                <a:ea typeface="+mn-ea"/>
                <a:cs typeface="+mn-cs"/>
              </a:rPr>
              <a:t>stop</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more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often</a:t>
            </a:r>
            <a:r>
              <a:rPr lang="de-DE" sz="900" b="0" i="0" u="none" strike="noStrike" kern="1200" dirty="0">
                <a:solidFill>
                  <a:schemeClr val="tx1"/>
                </a:solidFill>
                <a:effectLst/>
                <a:latin typeface="+mj-lt"/>
                <a:ea typeface="+mn-ea"/>
                <a:cs typeface="+mn-cs"/>
              </a:rPr>
              <a:t>), but </a:t>
            </a:r>
            <a:r>
              <a:rPr lang="de-DE" sz="900" b="0" i="0" u="none" strike="noStrike" kern="1200" dirty="0" err="1">
                <a:solidFill>
                  <a:schemeClr val="tx1"/>
                </a:solidFill>
                <a:effectLst/>
                <a:latin typeface="+mj-lt"/>
                <a:ea typeface="+mn-ea"/>
                <a:cs typeface="+mn-cs"/>
              </a:rPr>
              <a:t>we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are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currently</a:t>
            </a:r>
            <a:r>
              <a:rPr lang="de-DE" sz="900" b="0" i="0" u="none" strike="noStrike" kern="1200" dirty="0">
                <a:solidFill>
                  <a:schemeClr val="tx1"/>
                </a:solidFill>
                <a:effectLst/>
                <a:latin typeface="+mj-lt"/>
                <a:ea typeface="+mn-ea"/>
                <a:cs typeface="+mn-cs"/>
              </a:rPr>
              <a:t> still </a:t>
            </a:r>
            <a:r>
              <a:rPr lang="de-DE" sz="900" b="0" i="0" u="none" strike="noStrike" kern="1200" dirty="0" err="1">
                <a:solidFill>
                  <a:schemeClr val="tx1"/>
                </a:solidFill>
                <a:effectLst/>
                <a:latin typeface="+mj-lt"/>
                <a:ea typeface="+mn-ea"/>
                <a:cs typeface="+mn-cs"/>
              </a:rPr>
              <a:t>evaluating</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the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data</a:t>
            </a:r>
            <a:r>
              <a:rPr lang="de-DE" sz="900" b="0" i="0" u="none" strike="noStrike" kern="1200" dirty="0">
                <a:solidFill>
                  <a:schemeClr val="tx1"/>
                </a:solidFill>
                <a:effectLst/>
                <a:latin typeface="+mj-lt"/>
                <a:ea typeface="+mn-ea"/>
                <a:cs typeface="+mn-cs"/>
              </a:rPr>
              <a:t>. I </a:t>
            </a:r>
            <a:r>
              <a:rPr lang="de-DE" sz="900" b="0" i="0" u="none" strike="noStrike" kern="1200" dirty="0" err="1">
                <a:solidFill>
                  <a:schemeClr val="tx1"/>
                </a:solidFill>
                <a:effectLst/>
                <a:latin typeface="+mj-lt"/>
                <a:ea typeface="+mn-ea"/>
                <a:cs typeface="+mn-cs"/>
              </a:rPr>
              <a:t>can</a:t>
            </a:r>
            <a:r>
              <a:rPr lang="de-DE" sz="900" b="0" i="0" u="none" strike="noStrike" kern="1200" dirty="0">
                <a:solidFill>
                  <a:schemeClr val="tx1"/>
                </a:solidFill>
                <a:effectLst/>
                <a:latin typeface="+mj-lt"/>
                <a:ea typeface="+mn-ea"/>
                <a:cs typeface="+mn-cs"/>
              </a:rPr>
              <a:t> also </a:t>
            </a:r>
            <a:r>
              <a:rPr lang="de-DE" sz="900" b="0" i="0" u="none" strike="noStrike" kern="1200" dirty="0" err="1">
                <a:solidFill>
                  <a:schemeClr val="tx1"/>
                </a:solidFill>
                <a:effectLst/>
                <a:latin typeface="+mj-lt"/>
                <a:ea typeface="+mn-ea"/>
                <a:cs typeface="+mn-cs"/>
              </a:rPr>
              <a:t>give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another</a:t>
            </a:r>
            <a:r>
              <a:rPr lang="de-DE" sz="900" b="0" i="0" u="none" strike="noStrike" kern="1200" dirty="0">
                <a:solidFill>
                  <a:schemeClr val="tx1"/>
                </a:solidFill>
                <a:effectLst/>
                <a:latin typeface="+mj-lt"/>
                <a:ea typeface="+mn-ea"/>
                <a:cs typeface="+mn-cs"/>
              </a:rPr>
              <a:t> update in due </a:t>
            </a:r>
            <a:r>
              <a:rPr lang="de-DE" sz="900" b="0" i="0" u="none" strike="noStrike" kern="1200" dirty="0" err="1">
                <a:solidFill>
                  <a:schemeClr val="tx1"/>
                </a:solidFill>
                <a:effectLst/>
                <a:latin typeface="+mj-lt"/>
                <a:ea typeface="+mn-ea"/>
                <a:cs typeface="+mn-cs"/>
              </a:rPr>
              <a:t>course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Attached</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is</a:t>
            </a:r>
            <a:r>
              <a:rPr lang="de-DE" sz="900" b="0" i="0" u="none" strike="noStrike" kern="1200" dirty="0">
                <a:solidFill>
                  <a:schemeClr val="tx1"/>
                </a:solidFill>
                <a:effectLst/>
                <a:latin typeface="+mj-lt"/>
                <a:ea typeface="+mn-ea"/>
                <a:cs typeface="+mn-cs"/>
              </a:rPr>
              <a:t> a </a:t>
            </a:r>
            <a:r>
              <a:rPr lang="de-DE" sz="900" b="0" i="0" u="none" strike="noStrike" kern="1200" dirty="0" err="1">
                <a:solidFill>
                  <a:schemeClr val="tx1"/>
                </a:solidFill>
                <a:effectLst/>
                <a:latin typeface="+mj-lt"/>
                <a:ea typeface="+mn-ea"/>
                <a:cs typeface="+mn-cs"/>
              </a:rPr>
              <a:t>plot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of</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the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trajectories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of</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our</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test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subjects</a:t>
            </a:r>
            <a:r>
              <a:rPr lang="de-DE" sz="900" b="0" i="0" u="none" strike="noStrike" kern="1200" dirty="0">
                <a:solidFill>
                  <a:schemeClr val="tx1"/>
                </a:solidFill>
                <a:effectLst/>
                <a:latin typeface="+mj-lt"/>
                <a:ea typeface="+mn-ea"/>
                <a:cs typeface="+mn-cs"/>
              </a:rPr>
              <a:t> on </a:t>
            </a:r>
            <a:r>
              <a:rPr lang="de-DE" sz="900" b="0" i="0" u="none" strike="noStrike" kern="1200" dirty="0" err="1">
                <a:solidFill>
                  <a:schemeClr val="tx1"/>
                </a:solidFill>
                <a:effectLst/>
                <a:latin typeface="+mj-lt"/>
                <a:ea typeface="+mn-ea"/>
                <a:cs typeface="+mn-cs"/>
              </a:rPr>
              <a:t>one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of</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the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tracks</a:t>
            </a:r>
            <a:r>
              <a:rPr lang="de-DE" sz="900" b="0" i="0" u="none" strike="noStrike" kern="1200" dirty="0">
                <a:solidFill>
                  <a:schemeClr val="tx1"/>
                </a:solidFill>
                <a:effectLst/>
                <a:latin typeface="+mj-lt"/>
                <a:ea typeface="+mn-ea"/>
                <a:cs typeface="+mn-cs"/>
              </a:rPr>
              <a:t>.</a:t>
            </a:r>
          </a:p>
          <a:p>
            <a:pPr marL="457200" indent="-298450">
              <a:buFont typeface="Arial" panose="020B0604020202020204" pitchFamily="34" charset="0"/>
              <a:buChar char="•"/>
            </a:pPr>
            <a:endParaRPr lang="de-DE" sz="900" b="0" i="0" u="none" strike="noStrike" kern="1200" dirty="0">
              <a:solidFill>
                <a:schemeClr val="tx1"/>
              </a:solidFill>
              <a:effectLst/>
              <a:latin typeface="+mj-lt"/>
              <a:ea typeface="+mn-ea"/>
              <a:cs typeface="+mn-cs"/>
            </a:endParaRPr>
          </a:p>
          <a:p>
            <a:pPr marL="457200" indent="-298450">
              <a:buFont typeface="Arial" panose="020B0604020202020204" pitchFamily="34" charset="0"/>
              <a:buChar char="•"/>
            </a:pPr>
            <a:r>
              <a:rPr lang="de-DE" sz="900" b="0" i="0" u="none" strike="noStrike" kern="1200" dirty="0">
                <a:solidFill>
                  <a:schemeClr val="tx1"/>
                </a:solidFill>
                <a:effectLst/>
                <a:latin typeface="+mj-lt"/>
                <a:ea typeface="+mn-ea"/>
                <a:cs typeface="+mn-cs"/>
              </a:rPr>
              <a:t>On </a:t>
            </a:r>
            <a:r>
              <a:rPr lang="de-DE" sz="900" b="0" i="0" u="none" strike="noStrike" kern="1200" dirty="0" err="1">
                <a:solidFill>
                  <a:schemeClr val="tx1"/>
                </a:solidFill>
                <a:effectLst/>
                <a:latin typeface="+mj-lt"/>
                <a:ea typeface="+mn-ea"/>
                <a:cs typeface="+mn-cs"/>
              </a:rPr>
              <a:t>the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left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side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you</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can</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see</a:t>
            </a:r>
            <a:r>
              <a:rPr lang="de-DE" sz="900" b="0" i="0" u="none" strike="noStrike" kern="1200" dirty="0">
                <a:solidFill>
                  <a:schemeClr val="tx1"/>
                </a:solidFill>
                <a:effectLst/>
                <a:latin typeface="+mj-lt"/>
                <a:ea typeface="+mn-ea"/>
                <a:cs typeface="+mn-cs"/>
              </a:rPr>
              <a:t> a prototype </a:t>
            </a:r>
            <a:r>
              <a:rPr lang="de-DE" sz="900" b="0" i="0" u="none" strike="noStrike" kern="1200" dirty="0" err="1">
                <a:solidFill>
                  <a:schemeClr val="tx1"/>
                </a:solidFill>
                <a:effectLst/>
                <a:latin typeface="+mj-lt"/>
                <a:ea typeface="+mn-ea"/>
                <a:cs typeface="+mn-cs"/>
              </a:rPr>
              <a:t>of</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the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app</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how</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it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currently</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exists</a:t>
            </a:r>
            <a:r>
              <a:rPr lang="de-DE" sz="900" b="0" i="0" u="none" strike="noStrike" kern="1200" dirty="0">
                <a:solidFill>
                  <a:schemeClr val="tx1"/>
                </a:solidFill>
                <a:effectLst/>
                <a:latin typeface="+mj-lt"/>
                <a:ea typeface="+mn-ea"/>
                <a:cs typeface="+mn-cs"/>
              </a:rPr>
              <a:t>. Data ist </a:t>
            </a:r>
            <a:r>
              <a:rPr lang="de-DE" sz="900" b="0" i="0" u="none" strike="noStrike" kern="1200" dirty="0" err="1">
                <a:solidFill>
                  <a:schemeClr val="tx1"/>
                </a:solidFill>
                <a:effectLst/>
                <a:latin typeface="+mj-lt"/>
                <a:ea typeface="+mn-ea"/>
                <a:cs typeface="+mn-cs"/>
              </a:rPr>
              <a:t>collected</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by</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observing</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the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walking</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patterns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of</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probands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with</a:t>
            </a:r>
            <a:r>
              <a:rPr lang="de-DE" sz="900" b="0" i="0" u="none" strike="noStrike" kern="1200" dirty="0">
                <a:solidFill>
                  <a:schemeClr val="tx1"/>
                </a:solidFill>
                <a:effectLst/>
                <a:latin typeface="+mj-lt"/>
                <a:ea typeface="+mn-ea"/>
                <a:cs typeface="+mn-cs"/>
              </a:rPr>
              <a:t> different </a:t>
            </a:r>
            <a:r>
              <a:rPr lang="de-DE" sz="900" b="0" i="0" u="none" strike="noStrike" kern="1200" dirty="0" err="1">
                <a:solidFill>
                  <a:schemeClr val="tx1"/>
                </a:solidFill>
                <a:effectLst/>
                <a:latin typeface="+mj-lt"/>
                <a:ea typeface="+mn-ea"/>
                <a:cs typeface="+mn-cs"/>
              </a:rPr>
              <a:t>characteristics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younger</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people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elderly</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people</a:t>
            </a:r>
            <a:r>
              <a:rPr lang="de-DE" sz="900" b="0" i="0" u="none" strike="noStrike" kern="1200" dirty="0">
                <a:solidFill>
                  <a:schemeClr val="tx1"/>
                </a:solidFill>
                <a:effectLst/>
                <a:latin typeface="+mj-lt"/>
                <a:ea typeface="+mn-ea"/>
                <a:cs typeface="+mn-cs"/>
              </a:rPr>
              <a:t>, at </a:t>
            </a:r>
            <a:r>
              <a:rPr lang="de-DE" sz="900" b="0" i="0" u="none" strike="noStrike" kern="1200" dirty="0" err="1">
                <a:solidFill>
                  <a:schemeClr val="tx1"/>
                </a:solidFill>
                <a:effectLst/>
                <a:latin typeface="+mj-lt"/>
                <a:ea typeface="+mn-ea"/>
                <a:cs typeface="+mn-cs"/>
              </a:rPr>
              <a:t>risk</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patients</a:t>
            </a:r>
            <a:r>
              <a:rPr lang="de-DE" sz="900" b="0" i="0" u="none" strike="noStrike" kern="1200" dirty="0">
                <a:solidFill>
                  <a:schemeClr val="tx1"/>
                </a:solidFill>
                <a:effectLst/>
                <a:latin typeface="+mj-lt"/>
                <a:ea typeface="+mn-ea"/>
                <a:cs typeface="+mn-cs"/>
              </a:rPr>
              <a:t> = </a:t>
            </a:r>
            <a:r>
              <a:rPr lang="de-DE" sz="900" b="0" i="0" u="none" strike="noStrike" kern="1200" dirty="0" err="1">
                <a:solidFill>
                  <a:schemeClr val="tx1"/>
                </a:solidFill>
                <a:effectLst/>
                <a:latin typeface="+mj-lt"/>
                <a:ea typeface="+mn-ea"/>
                <a:cs typeface="+mn-cs"/>
              </a:rPr>
              <a:t>Patients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with</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subjective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cognitive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decline</a:t>
            </a:r>
            <a:r>
              <a:rPr lang="de-DE" sz="900" b="0" i="0" u="none" strike="noStrike" kern="1200" dirty="0">
                <a:solidFill>
                  <a:schemeClr val="tx1"/>
                </a:solidFill>
                <a:effectLst/>
                <a:latin typeface="+mj-lt"/>
                <a:ea typeface="+mn-ea"/>
                <a:cs typeface="+mn-cs"/>
              </a:rPr>
              <a:t>).</a:t>
            </a:r>
          </a:p>
          <a:p>
            <a:pPr marL="457200" indent="-298450">
              <a:buFont typeface="Arial" panose="020B0604020202020204" pitchFamily="34" charset="0"/>
              <a:buChar char="•"/>
            </a:pPr>
            <a:r>
              <a:rPr lang="de-DE" sz="900" b="0" i="0" u="none" strike="noStrike" kern="1200" dirty="0">
                <a:solidFill>
                  <a:schemeClr val="tx1"/>
                </a:solidFill>
                <a:effectLst/>
                <a:latin typeface="+mj-lt"/>
                <a:ea typeface="+mn-ea"/>
                <a:cs typeface="+mn-cs"/>
              </a:rPr>
              <a:t>On </a:t>
            </a:r>
            <a:r>
              <a:rPr lang="de-DE" sz="900" b="0" i="0" u="none" strike="noStrike" kern="1200" dirty="0" err="1">
                <a:solidFill>
                  <a:schemeClr val="tx1"/>
                </a:solidFill>
                <a:effectLst/>
                <a:latin typeface="+mj-lt"/>
                <a:ea typeface="+mn-ea"/>
                <a:cs typeface="+mn-cs"/>
              </a:rPr>
              <a:t>the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right</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side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the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data</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has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been</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evaluated</a:t>
            </a:r>
            <a:r>
              <a:rPr lang="de-DE" sz="900" b="0" i="0" u="none" strike="noStrike" kern="1200" dirty="0">
                <a:solidFill>
                  <a:schemeClr val="tx1"/>
                </a:solidFill>
                <a:effectLst/>
                <a:latin typeface="+mj-lt"/>
                <a:ea typeface="+mn-ea"/>
                <a:cs typeface="+mn-cs"/>
              </a:rPr>
              <a:t> and </a:t>
            </a:r>
            <a:r>
              <a:rPr lang="de-DE" sz="900" b="0" i="0" u="none" strike="noStrike" kern="1200" dirty="0" err="1">
                <a:solidFill>
                  <a:schemeClr val="tx1"/>
                </a:solidFill>
                <a:effectLst/>
                <a:latin typeface="+mj-lt"/>
                <a:ea typeface="+mn-ea"/>
                <a:cs typeface="+mn-cs"/>
              </a:rPr>
              <a:t>differences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of</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walking</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patterns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can</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be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observed</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between</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those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cohorts</a:t>
            </a:r>
            <a:r>
              <a:rPr lang="de-DE" sz="900" b="0" i="0" u="none" strike="noStrike" kern="1200" dirty="0">
                <a:solidFill>
                  <a:schemeClr val="tx1"/>
                </a:solidFill>
                <a:effectLst/>
                <a:latin typeface="+mj-lt"/>
                <a:ea typeface="+mn-ea"/>
                <a:cs typeface="+mn-cs"/>
              </a:rPr>
              <a:t> (SCD </a:t>
            </a:r>
            <a:r>
              <a:rPr lang="de-DE" sz="900" b="0" i="0" u="none" strike="noStrike" kern="1200" dirty="0" err="1">
                <a:solidFill>
                  <a:schemeClr val="tx1"/>
                </a:solidFill>
                <a:effectLst/>
                <a:latin typeface="+mj-lt"/>
                <a:ea typeface="+mn-ea"/>
                <a:cs typeface="+mn-cs"/>
              </a:rPr>
              <a:t>patients</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cover</a:t>
            </a:r>
            <a:r>
              <a:rPr lang="de-DE" sz="900" b="0" i="0" u="none" strike="noStrike" kern="1200" dirty="0">
                <a:solidFill>
                  <a:schemeClr val="tx1"/>
                </a:solidFill>
                <a:effectLst/>
                <a:latin typeface="+mj-lt"/>
                <a:ea typeface="+mn-ea"/>
                <a:cs typeface="+mn-cs"/>
              </a:rPr>
              <a:t> a </a:t>
            </a:r>
            <a:r>
              <a:rPr lang="de-DE" sz="900" b="0" i="0" u="none" strike="noStrike" kern="1200" dirty="0" err="1">
                <a:solidFill>
                  <a:schemeClr val="tx1"/>
                </a:solidFill>
                <a:effectLst/>
                <a:latin typeface="+mj-lt"/>
                <a:ea typeface="+mn-ea"/>
                <a:cs typeface="+mn-cs"/>
              </a:rPr>
              <a:t>longer</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distance</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to</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reach</a:t>
            </a:r>
            <a:r>
              <a:rPr lang="de-DE" sz="900" b="0" i="0" u="none" strike="noStrike" kern="1200" dirty="0">
                <a:solidFill>
                  <a:schemeClr val="tx1"/>
                </a:solidFill>
                <a:effectLst/>
                <a:latin typeface="+mj-lt"/>
                <a:ea typeface="+mn-ea"/>
                <a:cs typeface="+mn-cs"/>
              </a:rPr>
              <a:t> a </a:t>
            </a:r>
            <a:r>
              <a:rPr lang="de-DE" sz="900" b="0" i="0" u="none" strike="noStrike" kern="1200" dirty="0" err="1">
                <a:solidFill>
                  <a:schemeClr val="tx1"/>
                </a:solidFill>
                <a:effectLst/>
                <a:latin typeface="+mj-lt"/>
                <a:ea typeface="+mn-ea"/>
                <a:cs typeface="+mn-cs"/>
              </a:rPr>
              <a:t>location</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than</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younger</a:t>
            </a:r>
            <a:r>
              <a:rPr lang="de-DE" sz="900" b="0" i="0" u="none" strike="noStrike" kern="1200" dirty="0">
                <a:solidFill>
                  <a:schemeClr val="tx1"/>
                </a:solidFill>
                <a:effectLst/>
                <a:latin typeface="+mj-lt"/>
                <a:ea typeface="+mn-ea"/>
                <a:cs typeface="+mn-cs"/>
              </a:rPr>
              <a:t> </a:t>
            </a:r>
            <a:r>
              <a:rPr lang="de-DE" sz="900" b="0" i="0" u="none" strike="noStrike" kern="1200" dirty="0" err="1">
                <a:solidFill>
                  <a:schemeClr val="tx1"/>
                </a:solidFill>
                <a:effectLst/>
                <a:latin typeface="+mj-lt"/>
                <a:ea typeface="+mn-ea"/>
                <a:cs typeface="+mn-cs"/>
              </a:rPr>
              <a:t>people</a:t>
            </a:r>
            <a:r>
              <a:rPr lang="de-DE" sz="900" b="0" i="0" u="none" strike="noStrike" kern="1200" dirty="0">
                <a:solidFill>
                  <a:schemeClr val="tx1"/>
                </a:solidFill>
                <a:effectLst/>
                <a:latin typeface="+mj-lt"/>
                <a:ea typeface="+mn-ea"/>
                <a:cs typeface="+mn-cs"/>
              </a:rPr>
              <a:t>)</a:t>
            </a:r>
            <a:endParaRPr lang="de-DE" sz="900" dirty="0">
              <a:latin typeface="+mj-lt"/>
            </a:endParaRPr>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55A7CE0-DEB5-D643-B4EF-FF45ED1E317C}" type="slidenum">
              <a:rPr kumimoji="0" lang="de-D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737010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indent="-298450">
              <a:buFont typeface="Arial" panose="020B0604020202020204" pitchFamily="34" charset="0"/>
              <a:buChar char="•"/>
            </a:pPr>
            <a:r>
              <a:rPr lang="en-US" dirty="0"/>
              <a:t>Okay, so let's take some time to think about potential use cases for your own research!</a:t>
            </a:r>
            <a:endParaRPr lang="de-DE" dirty="0"/>
          </a:p>
          <a:p>
            <a:endParaRPr lang="de-DE" dirty="0">
              <a:cs typeface="Calibri"/>
            </a:endParaRPr>
          </a:p>
        </p:txBody>
      </p:sp>
    </p:spTree>
    <p:extLst>
      <p:ext uri="{BB962C8B-B14F-4D97-AF65-F5344CB8AC3E}">
        <p14:creationId xmlns:p14="http://schemas.microsoft.com/office/powerpoint/2010/main" val="3666246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23793-7399-E1EB-AA37-9182CBBB093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6EEB416-9D3F-DC7B-7E10-C6648EDEBBA8}"/>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E45FCD1F-1380-5D13-8BFA-CD17DDF011D1}"/>
              </a:ext>
            </a:extLst>
          </p:cNvPr>
          <p:cNvSpPr>
            <a:spLocks noGrp="1"/>
          </p:cNvSpPr>
          <p:nvPr>
            <p:ph type="body" idx="1"/>
          </p:nvPr>
        </p:nvSpPr>
        <p:spPr/>
        <p:txBody>
          <a:bodyPr/>
          <a:lstStyle/>
          <a:p>
            <a:pPr marL="171450" lvl="0" indent="-171450" algn="l" rtl="0">
              <a:spcBef>
                <a:spcPts val="0"/>
              </a:spcBef>
              <a:spcAft>
                <a:spcPts val="0"/>
              </a:spcAft>
              <a:buNone/>
            </a:pPr>
            <a:r>
              <a:rPr lang="de-DE"/>
              <a:t>Okay </a:t>
            </a:r>
            <a:r>
              <a:rPr lang="de-DE" err="1"/>
              <a:t>let’s</a:t>
            </a:r>
            <a:r>
              <a:rPr lang="de-DE"/>
              <a:t> </a:t>
            </a:r>
            <a:r>
              <a:rPr lang="de-DE" err="1"/>
              <a:t>start</a:t>
            </a:r>
            <a:r>
              <a:rPr lang="de-DE"/>
              <a:t>.</a:t>
            </a:r>
          </a:p>
          <a:p>
            <a:pPr marL="171450" lvl="0" indent="-171450" algn="l" rtl="0">
              <a:spcBef>
                <a:spcPts val="0"/>
              </a:spcBef>
              <a:spcAft>
                <a:spcPts val="0"/>
              </a:spcAft>
              <a:buNone/>
            </a:pPr>
            <a:endParaRPr lang="de-DE"/>
          </a:p>
          <a:p>
            <a:pPr marL="171450" lvl="0" indent="-171450" algn="l" rtl="0">
              <a:spcBef>
                <a:spcPts val="0"/>
              </a:spcBef>
              <a:spcAft>
                <a:spcPts val="0"/>
              </a:spcAft>
              <a:buNone/>
            </a:pPr>
            <a:r>
              <a:rPr lang="de-DE" err="1"/>
              <a:t>We</a:t>
            </a:r>
            <a:r>
              <a:rPr lang="de-DE"/>
              <a:t> </a:t>
            </a:r>
            <a:r>
              <a:rPr lang="de-DE" err="1"/>
              <a:t>always</a:t>
            </a:r>
            <a:r>
              <a:rPr lang="de-DE"/>
              <a:t> </a:t>
            </a:r>
            <a:r>
              <a:rPr lang="de-DE" err="1"/>
              <a:t>start</a:t>
            </a:r>
            <a:r>
              <a:rPr lang="de-DE"/>
              <a:t> </a:t>
            </a:r>
            <a:r>
              <a:rPr lang="de-DE" err="1"/>
              <a:t>our</a:t>
            </a:r>
            <a:r>
              <a:rPr lang="de-DE"/>
              <a:t> </a:t>
            </a:r>
            <a:r>
              <a:rPr lang="de-DE" err="1"/>
              <a:t>workshops</a:t>
            </a:r>
            <a:r>
              <a:rPr lang="de-DE"/>
              <a:t> </a:t>
            </a:r>
            <a:r>
              <a:rPr lang="de-DE" err="1"/>
              <a:t>with</a:t>
            </a:r>
            <a:r>
              <a:rPr lang="de-DE"/>
              <a:t> a </a:t>
            </a:r>
            <a:r>
              <a:rPr lang="de-DE" b="1" err="1"/>
              <a:t>check-in</a:t>
            </a:r>
            <a:r>
              <a:rPr lang="de-DE" b="1"/>
              <a:t> </a:t>
            </a:r>
            <a:r>
              <a:rPr lang="de-DE" b="1" err="1"/>
              <a:t>with</a:t>
            </a:r>
            <a:r>
              <a:rPr lang="de-DE" b="1"/>
              <a:t> </a:t>
            </a:r>
            <a:r>
              <a:rPr lang="de-DE" b="1" err="1"/>
              <a:t>the</a:t>
            </a:r>
            <a:r>
              <a:rPr lang="de-DE" b="1"/>
              <a:t> workshop-team </a:t>
            </a:r>
            <a:r>
              <a:rPr lang="de-DE"/>
              <a:t>– </a:t>
            </a:r>
            <a:r>
              <a:rPr lang="de-DE" err="1"/>
              <a:t>no</a:t>
            </a:r>
            <a:r>
              <a:rPr lang="de-DE"/>
              <a:t> matter </a:t>
            </a:r>
            <a:r>
              <a:rPr lang="de-DE" err="1"/>
              <a:t>if</a:t>
            </a:r>
            <a:r>
              <a:rPr lang="de-DE"/>
              <a:t> online </a:t>
            </a:r>
            <a:r>
              <a:rPr lang="de-DE" err="1"/>
              <a:t>or</a:t>
            </a:r>
            <a:r>
              <a:rPr lang="de-DE"/>
              <a:t> offline.</a:t>
            </a:r>
            <a:br>
              <a:rPr lang="de-DE"/>
            </a:br>
            <a:endParaRPr lang="de-DE"/>
          </a:p>
          <a:p>
            <a:pPr marL="171450" lvl="0" indent="-171450" algn="l" rtl="0">
              <a:spcBef>
                <a:spcPts val="0"/>
              </a:spcBef>
              <a:spcAft>
                <a:spcPts val="0"/>
              </a:spcAft>
              <a:buNone/>
            </a:pPr>
            <a:r>
              <a:rPr lang="de-DE"/>
              <a:t>This </a:t>
            </a:r>
            <a:r>
              <a:rPr lang="de-DE" err="1"/>
              <a:t>is</a:t>
            </a:r>
            <a:r>
              <a:rPr lang="de-DE"/>
              <a:t> </a:t>
            </a:r>
            <a:r>
              <a:rPr lang="de-DE" err="1"/>
              <a:t>how</a:t>
            </a:r>
            <a:r>
              <a:rPr lang="de-DE"/>
              <a:t> </a:t>
            </a:r>
            <a:r>
              <a:rPr lang="de-DE" err="1"/>
              <a:t>it</a:t>
            </a:r>
            <a:r>
              <a:rPr lang="de-DE"/>
              <a:t> </a:t>
            </a:r>
            <a:r>
              <a:rPr lang="de-DE" err="1"/>
              <a:t>works</a:t>
            </a:r>
            <a:r>
              <a:rPr lang="de-DE"/>
              <a:t> (</a:t>
            </a:r>
            <a:r>
              <a:rPr lang="de-DE" err="1"/>
              <a:t>select</a:t>
            </a:r>
            <a:r>
              <a:rPr lang="de-DE"/>
              <a:t> </a:t>
            </a:r>
            <a:r>
              <a:rPr lang="de-DE" err="1"/>
              <a:t>next</a:t>
            </a:r>
            <a:r>
              <a:rPr lang="de-DE"/>
              <a:t> </a:t>
            </a:r>
            <a:r>
              <a:rPr lang="de-DE" err="1"/>
              <a:t>slide</a:t>
            </a:r>
            <a:r>
              <a:rPr lang="de-DE"/>
              <a:t>)</a:t>
            </a:r>
          </a:p>
          <a:p>
            <a:pPr marL="0" lvl="0" indent="0" algn="l" rtl="0">
              <a:spcBef>
                <a:spcPts val="0"/>
              </a:spcBef>
              <a:spcAft>
                <a:spcPts val="0"/>
              </a:spcAft>
              <a:buClr>
                <a:schemeClr val="dk1"/>
              </a:buClr>
              <a:buSzPts val="1200"/>
              <a:buFont typeface="Calibri"/>
              <a:buNone/>
            </a:pPr>
            <a:endParaRPr lang="de-DE"/>
          </a:p>
          <a:p>
            <a:endParaRPr lang="de-DE"/>
          </a:p>
        </p:txBody>
      </p:sp>
    </p:spTree>
    <p:extLst>
      <p:ext uri="{BB962C8B-B14F-4D97-AF65-F5344CB8AC3E}">
        <p14:creationId xmlns:p14="http://schemas.microsoft.com/office/powerpoint/2010/main" val="2041856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Font typeface="Arial" panose="020B0604020202020204" pitchFamily="34" charset="0"/>
              <a:buNone/>
            </a:pPr>
            <a:r>
              <a:rPr lang="en-US" dirty="0">
                <a:cs typeface="Calibri"/>
              </a:rPr>
              <a:t>The next step is a </a:t>
            </a:r>
            <a:r>
              <a:rPr lang="en-US" b="1" dirty="0">
                <a:cs typeface="Calibri"/>
              </a:rPr>
              <a:t>solo work with two tasks</a:t>
            </a:r>
            <a:r>
              <a:rPr lang="en-US" dirty="0">
                <a:cs typeface="Calibri"/>
              </a:rPr>
              <a:t>:</a:t>
            </a:r>
          </a:p>
          <a:p>
            <a:pPr marL="457200" indent="-298450">
              <a:buFont typeface="Arial" panose="020B0604020202020204" pitchFamily="34" charset="0"/>
              <a:buChar char="•"/>
            </a:pPr>
            <a:r>
              <a:rPr lang="en-US" dirty="0">
                <a:cs typeface="Calibri"/>
              </a:rPr>
              <a:t>First: </a:t>
            </a:r>
            <a:r>
              <a:rPr lang="en-US" b="1" dirty="0">
                <a:cs typeface="Calibri"/>
              </a:rPr>
              <a:t>identify users and add them on sticky notes</a:t>
            </a:r>
            <a:r>
              <a:rPr lang="en-US" dirty="0">
                <a:cs typeface="Calibri"/>
              </a:rPr>
              <a:t> to the box between right and left side of the canvas (user box)</a:t>
            </a:r>
          </a:p>
          <a:p>
            <a:pPr marL="914400" lvl="1" indent="-298450">
              <a:buFont typeface="Arial" panose="020B0604020202020204" pitchFamily="34" charset="0"/>
              <a:buChar char="•"/>
            </a:pPr>
            <a:r>
              <a:rPr lang="de-DE" dirty="0"/>
              <a:t>Who </a:t>
            </a:r>
            <a:r>
              <a:rPr lang="de-DE" dirty="0" err="1"/>
              <a:t>are</a:t>
            </a:r>
            <a:r>
              <a:rPr lang="de-DE" dirty="0"/>
              <a:t> </a:t>
            </a:r>
            <a:r>
              <a:rPr lang="de-DE" dirty="0" err="1"/>
              <a:t>your</a:t>
            </a:r>
            <a:r>
              <a:rPr lang="de-DE" dirty="0"/>
              <a:t> </a:t>
            </a:r>
            <a:r>
              <a:rPr lang="de-DE" dirty="0" err="1"/>
              <a:t>stakeholders</a:t>
            </a:r>
            <a:r>
              <a:rPr lang="de-DE" dirty="0"/>
              <a:t>? Out </a:t>
            </a:r>
            <a:r>
              <a:rPr lang="de-DE" dirty="0" err="1"/>
              <a:t>of</a:t>
            </a:r>
            <a:r>
              <a:rPr lang="de-DE" dirty="0"/>
              <a:t> </a:t>
            </a:r>
            <a:r>
              <a:rPr lang="de-DE" dirty="0" err="1"/>
              <a:t>those</a:t>
            </a:r>
            <a:r>
              <a:rPr lang="de-DE" dirty="0"/>
              <a:t>: </a:t>
            </a:r>
            <a:r>
              <a:rPr lang="de-DE" dirty="0" err="1"/>
              <a:t>who</a:t>
            </a:r>
            <a:r>
              <a:rPr lang="de-DE" dirty="0"/>
              <a:t> </a:t>
            </a:r>
            <a:r>
              <a:rPr lang="de-DE" dirty="0" err="1"/>
              <a:t>are</a:t>
            </a:r>
            <a:r>
              <a:rPr lang="de-DE" dirty="0"/>
              <a:t> </a:t>
            </a:r>
            <a:r>
              <a:rPr lang="de-DE" dirty="0" err="1"/>
              <a:t>your</a:t>
            </a:r>
            <a:r>
              <a:rPr lang="de-DE" dirty="0"/>
              <a:t> potential </a:t>
            </a:r>
            <a:r>
              <a:rPr lang="de-DE" dirty="0" err="1"/>
              <a:t>users</a:t>
            </a:r>
            <a:r>
              <a:rPr lang="de-DE" dirty="0"/>
              <a:t> </a:t>
            </a:r>
            <a:r>
              <a:rPr lang="de-DE" dirty="0" err="1"/>
              <a:t>that</a:t>
            </a:r>
            <a:r>
              <a:rPr lang="de-DE" dirty="0"/>
              <a:t> </a:t>
            </a:r>
            <a:r>
              <a:rPr lang="de-DE" dirty="0" err="1"/>
              <a:t>use</a:t>
            </a:r>
            <a:r>
              <a:rPr lang="de-DE" dirty="0"/>
              <a:t> </a:t>
            </a:r>
            <a:r>
              <a:rPr lang="de-DE" dirty="0" err="1"/>
              <a:t>your</a:t>
            </a:r>
            <a:r>
              <a:rPr lang="de-DE" dirty="0"/>
              <a:t> </a:t>
            </a:r>
            <a:r>
              <a:rPr lang="de-DE" dirty="0" err="1"/>
              <a:t>product</a:t>
            </a:r>
            <a:r>
              <a:rPr lang="de-DE" dirty="0"/>
              <a:t>/</a:t>
            </a:r>
            <a:r>
              <a:rPr lang="de-DE" dirty="0" err="1"/>
              <a:t>service</a:t>
            </a:r>
            <a:r>
              <a:rPr lang="de-DE" dirty="0"/>
              <a:t>/</a:t>
            </a:r>
            <a:r>
              <a:rPr lang="de-DE" dirty="0" err="1"/>
              <a:t>process</a:t>
            </a:r>
            <a:r>
              <a:rPr lang="de-DE" dirty="0"/>
              <a:t>?</a:t>
            </a:r>
          </a:p>
          <a:p>
            <a:pPr marL="914400" lvl="1" indent="-298450">
              <a:buFont typeface="Arial" panose="020B0604020202020204" pitchFamily="34" charset="0"/>
              <a:buChar char="•"/>
            </a:pPr>
            <a:endParaRPr lang="en-US" dirty="0"/>
          </a:p>
          <a:p>
            <a:pPr marL="457200" indent="-298450">
              <a:buFont typeface="Arial" panose="020B0604020202020204" pitchFamily="34" charset="0"/>
              <a:buChar char="•"/>
            </a:pPr>
            <a:r>
              <a:rPr lang="en-US" dirty="0">
                <a:cs typeface="Calibri"/>
              </a:rPr>
              <a:t>Second: </a:t>
            </a:r>
            <a:r>
              <a:rPr lang="en-US" b="1" dirty="0">
                <a:cs typeface="Calibri"/>
              </a:rPr>
              <a:t>Brainstorm potential use cases </a:t>
            </a:r>
            <a:r>
              <a:rPr lang="en-US" dirty="0">
                <a:cs typeface="Calibri"/>
              </a:rPr>
              <a:t>and add sticky notes to the right box of the canvas</a:t>
            </a:r>
          </a:p>
          <a:p>
            <a:pPr marL="914400" lvl="1" indent="-298450">
              <a:buFont typeface="Arial" panose="020B0604020202020204" pitchFamily="34" charset="0"/>
              <a:buChar char="•"/>
            </a:pPr>
            <a:r>
              <a:rPr lang="de-DE" dirty="0" err="1"/>
              <a:t>What</a:t>
            </a:r>
            <a:r>
              <a:rPr lang="de-DE" dirty="0"/>
              <a:t> </a:t>
            </a:r>
            <a:r>
              <a:rPr lang="de-DE" dirty="0" err="1"/>
              <a:t>could</a:t>
            </a:r>
            <a:r>
              <a:rPr lang="de-DE" dirty="0"/>
              <a:t> </a:t>
            </a:r>
            <a:r>
              <a:rPr lang="de-DE" dirty="0" err="1"/>
              <a:t>be</a:t>
            </a:r>
            <a:r>
              <a:rPr lang="de-DE" dirty="0"/>
              <a:t> </a:t>
            </a:r>
            <a:r>
              <a:rPr lang="de-DE" dirty="0" err="1"/>
              <a:t>use</a:t>
            </a:r>
            <a:r>
              <a:rPr lang="de-DE" dirty="0"/>
              <a:t> </a:t>
            </a:r>
            <a:r>
              <a:rPr lang="de-DE" dirty="0" err="1"/>
              <a:t>cases</a:t>
            </a:r>
            <a:r>
              <a:rPr lang="de-DE" dirty="0"/>
              <a:t> </a:t>
            </a:r>
            <a:r>
              <a:rPr lang="de-DE" dirty="0" err="1"/>
              <a:t>for</a:t>
            </a:r>
            <a:r>
              <a:rPr lang="de-DE" dirty="0"/>
              <a:t> </a:t>
            </a:r>
            <a:r>
              <a:rPr lang="de-DE" dirty="0" err="1"/>
              <a:t>those</a:t>
            </a:r>
            <a:r>
              <a:rPr lang="de-DE" dirty="0"/>
              <a:t> </a:t>
            </a:r>
            <a:r>
              <a:rPr lang="de-DE" dirty="0" err="1"/>
              <a:t>users</a:t>
            </a:r>
            <a:r>
              <a:rPr lang="de-DE" dirty="0"/>
              <a:t>?</a:t>
            </a:r>
            <a:endParaRPr lang="en-US" dirty="0">
              <a:cs typeface="Arial"/>
            </a:endParaRPr>
          </a:p>
          <a:p>
            <a:pPr marL="914400" lvl="1" indent="-298450">
              <a:buFont typeface="Arial" panose="020B0604020202020204" pitchFamily="34" charset="0"/>
              <a:buChar char="•"/>
            </a:pPr>
            <a:r>
              <a:rPr lang="en-US" dirty="0">
                <a:cs typeface="Calibri"/>
              </a:rPr>
              <a:t>Think about your Science Magazine Vision from the very beginning! Think big!</a:t>
            </a:r>
          </a:p>
          <a:p>
            <a:pPr marL="158750" lvl="0" indent="0">
              <a:buFont typeface="Arial" panose="020B0604020202020204" pitchFamily="34" charset="0"/>
              <a:buNone/>
            </a:pPr>
            <a:endParaRPr lang="en-US" dirty="0">
              <a:cs typeface="Calibri"/>
            </a:endParaRPr>
          </a:p>
          <a:p>
            <a:pPr marL="158750" lvl="0" indent="0">
              <a:buFont typeface="Arial" panose="020B0604020202020204" pitchFamily="34" charset="0"/>
              <a:buNone/>
            </a:pPr>
            <a:r>
              <a:rPr lang="en-US" dirty="0">
                <a:cs typeface="Calibri"/>
              </a:rPr>
              <a:t>Like last time:</a:t>
            </a:r>
          </a:p>
          <a:p>
            <a:pPr marL="457200" indent="-298450" algn="l" rtl="0" fontAlgn="base">
              <a:lnSpc>
                <a:spcPts val="1482"/>
              </a:lnSpc>
              <a:buFont typeface="Arial" panose="020B0604020202020204" pitchFamily="34" charset="0"/>
              <a:buChar char="•"/>
            </a:pPr>
            <a:r>
              <a:rPr lang="de-DE" sz="1800" b="0" i="0" u="none" strike="noStrike" dirty="0">
                <a:solidFill>
                  <a:srgbClr val="000000"/>
                </a:solidFill>
                <a:effectLst/>
                <a:latin typeface="Arial" panose="020B0604020202020204" pitchFamily="34" charset="0"/>
              </a:rPr>
              <a:t>Go back </a:t>
            </a:r>
            <a:r>
              <a:rPr lang="de-DE" sz="1800" b="0" i="0" u="none" strike="noStrike" dirty="0" err="1">
                <a:solidFill>
                  <a:srgbClr val="000000"/>
                </a:solidFill>
                <a:effectLst/>
                <a:latin typeface="Arial" panose="020B0604020202020204" pitchFamily="34" charset="0"/>
              </a:rPr>
              <a:t>to</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your</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research</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canvas</a:t>
            </a:r>
            <a:r>
              <a:rPr lang="de-DE" sz="1800" b="0" i="0" u="none" strike="noStrike" dirty="0">
                <a:solidFill>
                  <a:srgbClr val="000000"/>
                </a:solidFill>
                <a:effectLst/>
                <a:latin typeface="Arial" panose="020B0604020202020204" pitchFamily="34" charset="0"/>
              </a:rPr>
              <a:t> on Miro</a:t>
            </a:r>
          </a:p>
          <a:p>
            <a:pPr marL="457200" indent="-298450" algn="l" rtl="0" fontAlgn="base">
              <a:lnSpc>
                <a:spcPts val="1482"/>
              </a:lnSpc>
              <a:buFont typeface="Arial" panose="020B0604020202020204" pitchFamily="34" charset="0"/>
              <a:buChar char="•"/>
            </a:pPr>
            <a:r>
              <a:rPr lang="de-DE" sz="1800" b="0" i="0" u="none" strike="noStrike" dirty="0">
                <a:solidFill>
                  <a:srgbClr val="000000"/>
                </a:solidFill>
                <a:effectLst/>
                <a:latin typeface="DINOT-Bold" panose="020B0504020101020102" pitchFamily="34" charset="77"/>
              </a:rPr>
              <a:t>This </a:t>
            </a:r>
            <a:r>
              <a:rPr lang="de-DE" sz="1800" b="0" i="0" u="none" strike="noStrike" dirty="0" err="1">
                <a:solidFill>
                  <a:srgbClr val="000000"/>
                </a:solidFill>
                <a:effectLst/>
                <a:latin typeface="DINOT-Bold" panose="020B0504020101020102" pitchFamily="34" charset="77"/>
              </a:rPr>
              <a:t>step</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is</a:t>
            </a:r>
            <a:r>
              <a:rPr lang="de-DE" sz="1800" b="0" i="0" u="none" strike="noStrike" dirty="0">
                <a:solidFill>
                  <a:srgbClr val="000000"/>
                </a:solidFill>
                <a:effectLst/>
                <a:latin typeface="DINOT-Bold" panose="020B0504020101020102" pitchFamily="34" charset="77"/>
              </a:rPr>
              <a:t> an individual </a:t>
            </a:r>
            <a:r>
              <a:rPr lang="de-DE" sz="1800" b="0" i="0" u="none" strike="noStrike" dirty="0" err="1">
                <a:solidFill>
                  <a:srgbClr val="000000"/>
                </a:solidFill>
                <a:effectLst/>
                <a:latin typeface="DINOT-Bold" panose="020B0504020101020102" pitchFamily="34" charset="77"/>
              </a:rPr>
              <a:t>task</a:t>
            </a:r>
            <a:r>
              <a:rPr lang="de-DE" sz="1800" b="0" i="0" u="none" strike="noStrike" dirty="0">
                <a:solidFill>
                  <a:srgbClr val="000000"/>
                </a:solidFill>
                <a:effectLst/>
                <a:latin typeface="DINOT-Bold" panose="020B0504020101020102" pitchFamily="34" charset="77"/>
              </a:rPr>
              <a:t>, so </a:t>
            </a:r>
            <a:r>
              <a:rPr lang="de-DE" sz="1800" b="0" i="0" u="none" strike="noStrike" dirty="0" err="1">
                <a:solidFill>
                  <a:srgbClr val="000000"/>
                </a:solidFill>
                <a:effectLst/>
                <a:latin typeface="DINOT-Bold" panose="020B0504020101020102" pitchFamily="34" charset="77"/>
              </a:rPr>
              <a:t>you</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can</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stay</a:t>
            </a:r>
            <a:r>
              <a:rPr lang="de-DE" sz="1800" b="0" i="0" u="none" strike="noStrike" dirty="0">
                <a:solidFill>
                  <a:srgbClr val="000000"/>
                </a:solidFill>
                <a:effectLst/>
                <a:latin typeface="DINOT-Bold" panose="020B0504020101020102" pitchFamily="34" charset="77"/>
              </a:rPr>
              <a:t> in </a:t>
            </a:r>
            <a:r>
              <a:rPr lang="de-DE" sz="1800" b="0" i="0" u="none" strike="noStrike" dirty="0" err="1">
                <a:solidFill>
                  <a:srgbClr val="000000"/>
                </a:solidFill>
                <a:effectLst/>
                <a:latin typeface="DINOT-Bold" panose="020B0504020101020102" pitchFamily="34" charset="77"/>
              </a:rPr>
              <a:t>the</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main</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room</a:t>
            </a:r>
            <a:r>
              <a:rPr lang="de-DE" sz="1800" b="0" i="0" u="none" strike="noStrike" dirty="0">
                <a:solidFill>
                  <a:srgbClr val="000000"/>
                </a:solidFill>
                <a:effectLst/>
                <a:latin typeface="DINOT-Bold" panose="020B0504020101020102" pitchFamily="34" charset="77"/>
              </a:rPr>
              <a:t>. </a:t>
            </a:r>
            <a:endParaRPr lang="de-DE" b="0" i="0" u="none" strike="noStrike" dirty="0">
              <a:effectLst/>
              <a:latin typeface="Segoe UI" panose="020B0502040204020203" pitchFamily="34" charset="0"/>
            </a:endParaRPr>
          </a:p>
          <a:p>
            <a:pPr marL="457200" indent="-298450" algn="l" rtl="0" fontAlgn="base">
              <a:lnSpc>
                <a:spcPts val="1482"/>
              </a:lnSpc>
              <a:buFont typeface="Arial" panose="020B0604020202020204" pitchFamily="34" charset="0"/>
              <a:buChar char="•"/>
            </a:pPr>
            <a:r>
              <a:rPr lang="de-DE" sz="1800" b="0" i="0" u="none" strike="noStrike" dirty="0" err="1">
                <a:solidFill>
                  <a:srgbClr val="000000"/>
                </a:solidFill>
                <a:effectLst/>
                <a:latin typeface="DINOT-Bold" panose="020B0504020101020102" pitchFamily="34" charset="77"/>
              </a:rPr>
              <a:t>Make</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sure</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you</a:t>
            </a:r>
            <a:r>
              <a:rPr lang="de-DE" sz="1800" b="0" i="0" u="none" strike="noStrike" dirty="0">
                <a:solidFill>
                  <a:srgbClr val="000000"/>
                </a:solidFill>
                <a:effectLst/>
                <a:latin typeface="DINOT-Bold" panose="020B0504020101020102" pitchFamily="34" charset="77"/>
              </a:rPr>
              <a:t> mute </a:t>
            </a:r>
            <a:r>
              <a:rPr lang="de-DE" sz="1800" b="0" i="0" u="none" strike="noStrike" dirty="0" err="1">
                <a:solidFill>
                  <a:srgbClr val="000000"/>
                </a:solidFill>
                <a:effectLst/>
                <a:latin typeface="DINOT-Bold" panose="020B0504020101020102" pitchFamily="34" charset="77"/>
              </a:rPr>
              <a:t>yourself</a:t>
            </a:r>
            <a:r>
              <a:rPr lang="de-DE" sz="1800" b="0" i="0" u="none" strike="noStrike" dirty="0">
                <a:solidFill>
                  <a:srgbClr val="000000"/>
                </a:solidFill>
                <a:effectLst/>
                <a:latin typeface="DINOT-Bold" panose="020B0504020101020102" pitchFamily="34" charset="77"/>
              </a:rPr>
              <a:t>.  </a:t>
            </a:r>
            <a:endParaRPr lang="de-DE" b="0" i="0" u="none" strike="noStrike" dirty="0">
              <a:effectLst/>
              <a:latin typeface="Segoe UI" panose="020B0502040204020203" pitchFamily="34" charset="0"/>
            </a:endParaRPr>
          </a:p>
          <a:p>
            <a:pPr marL="457200" indent="-298450" algn="l" rtl="0" fontAlgn="base">
              <a:lnSpc>
                <a:spcPts val="1482"/>
              </a:lnSpc>
              <a:buFont typeface="Arial" panose="020B0604020202020204" pitchFamily="34" charset="0"/>
              <a:buChar char="•"/>
            </a:pPr>
            <a:r>
              <a:rPr lang="de-DE" sz="1800" b="0" i="0" u="none" strike="noStrike" dirty="0" err="1">
                <a:solidFill>
                  <a:srgbClr val="000000"/>
                </a:solidFill>
                <a:effectLst/>
                <a:latin typeface="DINOT-Bold" panose="020B0504020101020102" pitchFamily="34" charset="77"/>
              </a:rPr>
              <a:t>If</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you</a:t>
            </a:r>
            <a:r>
              <a:rPr lang="de-DE" sz="1800" b="0" i="0" u="none" strike="noStrike" dirty="0">
                <a:solidFill>
                  <a:srgbClr val="000000"/>
                </a:solidFill>
                <a:effectLst/>
                <a:latin typeface="DINOT-Bold" panose="020B0504020101020102" pitchFamily="34" charset="77"/>
              </a:rPr>
              <a:t> like, </a:t>
            </a:r>
            <a:r>
              <a:rPr lang="de-DE" sz="1800" b="0" i="0" u="none" strike="noStrike" dirty="0" err="1">
                <a:solidFill>
                  <a:srgbClr val="000000"/>
                </a:solidFill>
                <a:effectLst/>
                <a:latin typeface="DINOT-Bold" panose="020B0504020101020102" pitchFamily="34" charset="77"/>
              </a:rPr>
              <a:t>you</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can</a:t>
            </a:r>
            <a:r>
              <a:rPr lang="de-DE" sz="1800" b="0" i="0" u="none" strike="noStrike" dirty="0">
                <a:solidFill>
                  <a:srgbClr val="000000"/>
                </a:solidFill>
                <a:effectLst/>
                <a:latin typeface="DINOT-Bold" panose="020B0504020101020102" pitchFamily="34" charset="77"/>
              </a:rPr>
              <a:t> turn off </a:t>
            </a:r>
            <a:r>
              <a:rPr lang="de-DE" sz="1800" b="0" i="0" u="none" strike="noStrike" dirty="0" err="1">
                <a:solidFill>
                  <a:srgbClr val="000000"/>
                </a:solidFill>
                <a:effectLst/>
                <a:latin typeface="DINOT-Bold" panose="020B0504020101020102" pitchFamily="34" charset="77"/>
              </a:rPr>
              <a:t>your</a:t>
            </a:r>
            <a:r>
              <a:rPr lang="de-DE" sz="1800" b="0" i="0" u="none" strike="noStrike" dirty="0">
                <a:solidFill>
                  <a:srgbClr val="000000"/>
                </a:solidFill>
                <a:effectLst/>
                <a:latin typeface="DINOT-Bold" panose="020B0504020101020102" pitchFamily="34" charset="77"/>
              </a:rPr>
              <a:t> </a:t>
            </a:r>
            <a:r>
              <a:rPr lang="de-DE" sz="1800" b="0" i="0" u="none" strike="noStrike" dirty="0" err="1">
                <a:solidFill>
                  <a:srgbClr val="000000"/>
                </a:solidFill>
                <a:effectLst/>
                <a:latin typeface="DINOT-Bold" panose="020B0504020101020102" pitchFamily="34" charset="77"/>
              </a:rPr>
              <a:t>camera</a:t>
            </a:r>
            <a:r>
              <a:rPr lang="de-DE" sz="1800" b="0" i="0" u="none" strike="noStrike" dirty="0">
                <a:solidFill>
                  <a:srgbClr val="000000"/>
                </a:solidFill>
                <a:effectLst/>
                <a:latin typeface="DINOT-Bold" panose="020B0504020101020102" pitchFamily="34" charset="77"/>
              </a:rPr>
              <a:t>.  </a:t>
            </a:r>
            <a:endParaRPr lang="de-DE" b="0" i="0" u="none" strike="noStrike" dirty="0">
              <a:effectLst/>
              <a:latin typeface="Segoe UI" panose="020B0502040204020203" pitchFamily="34" charset="0"/>
            </a:endParaRPr>
          </a:p>
          <a:p>
            <a:pPr marL="158750" lvl="0" indent="0">
              <a:buFont typeface="Arial" panose="020B0604020202020204" pitchFamily="34" charset="0"/>
              <a:buNone/>
            </a:pPr>
            <a:endParaRPr lang="en-US" dirty="0"/>
          </a:p>
          <a:p>
            <a:pPr marL="171450" indent="-171450">
              <a:buFont typeface="Arial" panose="020B0604020202020204" pitchFamily="34" charset="0"/>
              <a:buChar char="•"/>
            </a:pPr>
            <a:r>
              <a:rPr lang="en-US" dirty="0"/>
              <a:t>Once again: Remember that you will get feedback from other participants afterwards. Therefore, express yourself as clearly as possible in the </a:t>
            </a:r>
            <a:r>
              <a:rPr lang="en-US" dirty="0" err="1"/>
              <a:t>post-its</a:t>
            </a:r>
            <a:r>
              <a:rPr lang="en-US" dirty="0"/>
              <a:t>.</a:t>
            </a:r>
            <a:endParaRPr lang="en-US" dirty="0">
              <a:cs typeface="Calibri" panose="020F0502020204030204"/>
            </a:endParaRPr>
          </a:p>
          <a:p>
            <a:pPr marL="457200" indent="-298450">
              <a:buFont typeface="Arial" panose="020B0604020202020204" pitchFamily="34" charset="0"/>
              <a:buChar char="•"/>
            </a:pPr>
            <a:endParaRPr lang="en-US" dirty="0">
              <a:cs typeface="Calibri" panose="020F0502020204030204"/>
            </a:endParaRPr>
          </a:p>
          <a:p>
            <a:pPr marL="457200" indent="-298450">
              <a:buFont typeface="Arial" panose="020B0604020202020204" pitchFamily="34" charset="0"/>
              <a:buChar char="•"/>
            </a:pPr>
            <a:endParaRPr lang="en-US" dirty="0"/>
          </a:p>
        </p:txBody>
      </p:sp>
    </p:spTree>
    <p:extLst>
      <p:ext uri="{BB962C8B-B14F-4D97-AF65-F5344CB8AC3E}">
        <p14:creationId xmlns:p14="http://schemas.microsoft.com/office/powerpoint/2010/main" val="24441289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726494fd45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726494fd45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298450">
              <a:buFont typeface="Arial" panose="020B0604020202020204" pitchFamily="34" charset="0"/>
              <a:buChar char="•"/>
            </a:pPr>
            <a:r>
              <a:rPr lang="en-US" dirty="0">
                <a:cs typeface="Calibri"/>
              </a:rPr>
              <a:t>Here are some further questions that could support you to brainstorm. </a:t>
            </a:r>
          </a:p>
          <a:p>
            <a:pPr marL="457200" indent="-298450">
              <a:buFont typeface="Arial" panose="020B0604020202020204" pitchFamily="34" charset="0"/>
              <a:buChar char="•"/>
            </a:pPr>
            <a:r>
              <a:rPr lang="en-US" dirty="0">
                <a:cs typeface="Calibri"/>
              </a:rPr>
              <a:t>The questions are meant to inspire, no need to answer them all. </a:t>
            </a:r>
          </a:p>
          <a:p>
            <a:pPr marL="457200" indent="-298450">
              <a:buFont typeface="Arial" panose="020B0604020202020204" pitchFamily="34" charset="0"/>
              <a:buChar char="•"/>
            </a:pPr>
            <a:endParaRPr lang="en-US" dirty="0">
              <a:cs typeface="Calibri"/>
            </a:endParaRPr>
          </a:p>
          <a:p>
            <a:pPr marL="457200" indent="-298450">
              <a:buFont typeface="Arial" panose="020B0604020202020204" pitchFamily="34" charset="0"/>
              <a:buChar char="•"/>
            </a:pPr>
            <a:r>
              <a:rPr lang="en-US" dirty="0">
                <a:cs typeface="Calibri"/>
              </a:rPr>
              <a:t>You can also think about your </a:t>
            </a:r>
            <a:r>
              <a:rPr lang="en-US" b="1" dirty="0">
                <a:cs typeface="Calibri"/>
              </a:rPr>
              <a:t>Science Magazine vision </a:t>
            </a:r>
            <a:r>
              <a:rPr lang="en-US" dirty="0">
                <a:cs typeface="Calibri"/>
              </a:rPr>
              <a:t>from the beginning of the webinar</a:t>
            </a:r>
          </a:p>
          <a:p>
            <a:pPr marL="457200" indent="-298450">
              <a:buFont typeface="Arial" panose="020B0604020202020204" pitchFamily="34" charset="0"/>
              <a:buChar char="•"/>
            </a:pPr>
            <a:endParaRPr lang="en-US" dirty="0">
              <a:cs typeface="Calibri"/>
            </a:endParaRPr>
          </a:p>
          <a:p>
            <a:pPr marL="457200" indent="-298450">
              <a:buFont typeface="Arial" panose="020B0604020202020204" pitchFamily="34" charset="0"/>
              <a:buChar char="•"/>
            </a:pPr>
            <a:r>
              <a:rPr lang="en-US" b="1" dirty="0">
                <a:cs typeface="Calibri"/>
              </a:rPr>
              <a:t>Who else could be your users?</a:t>
            </a:r>
            <a:r>
              <a:rPr lang="en-US" dirty="0">
                <a:cs typeface="Calibri"/>
              </a:rPr>
              <a:t> </a:t>
            </a:r>
            <a:r>
              <a:rPr lang="en-US" b="1" dirty="0">
                <a:cs typeface="Calibri"/>
              </a:rPr>
              <a:t>People that are affected by your research</a:t>
            </a:r>
            <a:endParaRPr b="1" dirty="0"/>
          </a:p>
        </p:txBody>
      </p:sp>
    </p:spTree>
    <p:extLst>
      <p:ext uri="{BB962C8B-B14F-4D97-AF65-F5344CB8AC3E}">
        <p14:creationId xmlns:p14="http://schemas.microsoft.com/office/powerpoint/2010/main" val="3745876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indent="-298450" algn="l" rtl="0" fontAlgn="base">
              <a:lnSpc>
                <a:spcPts val="1221"/>
              </a:lnSpc>
              <a:buFont typeface="Arial" panose="020B0604020202020204" pitchFamily="34" charset="0"/>
              <a:buChar char="•"/>
            </a:pPr>
            <a:r>
              <a:rPr lang="de-DE" sz="1100" b="0" i="0" u="none" strike="noStrike" dirty="0">
                <a:solidFill>
                  <a:srgbClr val="000000"/>
                </a:solidFill>
                <a:effectLst/>
                <a:latin typeface="Calibri" panose="020F0502020204030204" pitchFamily="34" charset="0"/>
              </a:rPr>
              <a:t>Welcome back! </a:t>
            </a:r>
            <a:endParaRPr lang="de-DE" b="0" i="0" u="none" strike="noStrike" dirty="0">
              <a:effectLst/>
              <a:latin typeface="Segoe UI" panose="020F0502020204030204" pitchFamily="34" charset="0"/>
            </a:endParaRPr>
          </a:p>
          <a:p>
            <a:pPr marL="457200" indent="-298450" algn="l" rtl="0" fontAlgn="base">
              <a:lnSpc>
                <a:spcPts val="1221"/>
              </a:lnSpc>
              <a:buFont typeface="Arial" panose="020B0604020202020204" pitchFamily="34" charset="0"/>
              <a:buChar char="•"/>
            </a:pPr>
            <a:r>
              <a:rPr lang="de-DE" sz="1100" b="0" i="0" u="none" strike="noStrike" dirty="0" err="1">
                <a:solidFill>
                  <a:srgbClr val="000000"/>
                </a:solidFill>
                <a:effectLst/>
                <a:latin typeface="Calibri" panose="020F0502020204030204" pitchFamily="34" charset="0"/>
              </a:rPr>
              <a:t>Everything</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went</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well</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Everybody</a:t>
            </a:r>
            <a:r>
              <a:rPr lang="de-DE" sz="1100" b="0" i="0" u="none" strike="noStrike" dirty="0">
                <a:solidFill>
                  <a:srgbClr val="000000"/>
                </a:solidFill>
                <a:effectLst/>
                <a:latin typeface="Calibri" panose="020F0502020204030204" pitchFamily="34" charset="0"/>
              </a:rPr>
              <a:t> back </a:t>
            </a:r>
            <a:r>
              <a:rPr lang="de-DE" sz="1100" b="0" i="0" u="none" strike="noStrike" dirty="0" err="1">
                <a:solidFill>
                  <a:srgbClr val="000000"/>
                </a:solidFill>
                <a:effectLst/>
                <a:latin typeface="Calibri" panose="020F0502020204030204" pitchFamily="34" charset="0"/>
              </a:rPr>
              <a:t>with</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us</a:t>
            </a:r>
            <a:r>
              <a:rPr lang="de-DE" sz="1100" b="0" i="0" u="none" strike="noStrike" dirty="0">
                <a:solidFill>
                  <a:srgbClr val="000000"/>
                </a:solidFill>
                <a:effectLst/>
                <a:latin typeface="Calibri" panose="020F0502020204030204" pitchFamily="34" charset="0"/>
              </a:rPr>
              <a:t>? </a:t>
            </a:r>
            <a:endParaRPr lang="de-DE" b="0" i="0" u="none" strike="noStrike" dirty="0">
              <a:effectLst/>
              <a:latin typeface="Segoe UI" panose="020B0502040204020203" pitchFamily="34" charset="0"/>
            </a:endParaRPr>
          </a:p>
          <a:p>
            <a:pPr marL="457200" indent="-298450" algn="l" rtl="0" fontAlgn="base">
              <a:lnSpc>
                <a:spcPts val="1221"/>
              </a:lnSpc>
              <a:buFont typeface="Arial" panose="020B0604020202020204" pitchFamily="34" charset="0"/>
              <a:buChar char="•"/>
            </a:pPr>
            <a:r>
              <a:rPr lang="de-DE" sz="1100" b="0" i="0" u="none" strike="noStrike" dirty="0">
                <a:solidFill>
                  <a:srgbClr val="000000"/>
                </a:solidFill>
                <a:effectLst/>
                <a:latin typeface="Calibri" panose="020F0502020204030204" pitchFamily="34" charset="0"/>
              </a:rPr>
              <a:t>Thumbs </a:t>
            </a:r>
            <a:r>
              <a:rPr lang="de-DE" sz="1100" b="0" i="0" u="none" strike="noStrike" dirty="0" err="1">
                <a:solidFill>
                  <a:srgbClr val="000000"/>
                </a:solidFill>
                <a:effectLst/>
                <a:latin typeface="Calibri" panose="020F0502020204030204" pitchFamily="34" charset="0"/>
              </a:rPr>
              <a:t>up</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please</a:t>
            </a:r>
            <a:r>
              <a:rPr lang="de-DE" sz="1100" b="0" i="0" u="none" strike="noStrike" dirty="0">
                <a:solidFill>
                  <a:srgbClr val="000000"/>
                </a:solidFill>
                <a:effectLst/>
                <a:latin typeface="Calibri" panose="020F0502020204030204" pitchFamily="34" charset="0"/>
              </a:rPr>
              <a:t>!</a:t>
            </a:r>
            <a:endParaRPr lang="en-GB" dirty="0"/>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6229FC2-6A83-4948-B60F-F7D518252D2F}" type="slidenum">
              <a:rPr kumimoji="0" lang="de-DE"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566412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726494fd45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726494fd45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err="1"/>
              <a:t>Let‘s</a:t>
            </a:r>
            <a:r>
              <a:rPr lang="de-DE" dirty="0"/>
              <a:t> </a:t>
            </a:r>
            <a:r>
              <a:rPr lang="de-DE" dirty="0" err="1"/>
              <a:t>move</a:t>
            </a:r>
            <a:r>
              <a:rPr lang="de-DE" dirty="0"/>
              <a:t> on </a:t>
            </a:r>
            <a:r>
              <a:rPr lang="de-DE" dirty="0" err="1"/>
              <a:t>to</a:t>
            </a:r>
            <a:r>
              <a:rPr lang="de-DE" dirty="0"/>
              <a:t> </a:t>
            </a:r>
            <a:r>
              <a:rPr lang="de-DE" dirty="0" err="1"/>
              <a:t>the</a:t>
            </a:r>
            <a:r>
              <a:rPr lang="de-DE" dirty="0"/>
              <a:t> last </a:t>
            </a:r>
            <a:r>
              <a:rPr lang="de-DE" dirty="0" err="1"/>
              <a:t>step</a:t>
            </a:r>
            <a:r>
              <a:rPr lang="de-DE" dirty="0"/>
              <a:t> </a:t>
            </a:r>
            <a:r>
              <a:rPr lang="de-DE" dirty="0" err="1"/>
              <a:t>for</a:t>
            </a:r>
            <a:r>
              <a:rPr lang="de-DE" dirty="0"/>
              <a:t> </a:t>
            </a:r>
            <a:r>
              <a:rPr lang="de-DE" dirty="0" err="1"/>
              <a:t>today</a:t>
            </a:r>
            <a:r>
              <a:rPr lang="de-DE" dirty="0"/>
              <a:t>: </a:t>
            </a:r>
            <a:r>
              <a:rPr lang="de-DE" dirty="0" err="1"/>
              <a:t>building</a:t>
            </a:r>
            <a:r>
              <a:rPr lang="de-DE" dirty="0"/>
              <a:t> on </a:t>
            </a:r>
            <a:r>
              <a:rPr lang="de-DE" dirty="0" err="1"/>
              <a:t>each</a:t>
            </a:r>
            <a:r>
              <a:rPr lang="de-DE" dirty="0"/>
              <a:t> </a:t>
            </a:r>
            <a:r>
              <a:rPr lang="de-DE" dirty="0" err="1"/>
              <a:t>other‘s</a:t>
            </a:r>
            <a:r>
              <a:rPr lang="de-DE" dirty="0"/>
              <a:t> </a:t>
            </a:r>
            <a:r>
              <a:rPr lang="de-DE" dirty="0" err="1"/>
              <a:t>ideas</a:t>
            </a:r>
            <a:r>
              <a:rPr lang="de-DE" dirty="0"/>
              <a:t>/</a:t>
            </a:r>
            <a:r>
              <a:rPr lang="de-DE" dirty="0" err="1"/>
              <a:t>research</a:t>
            </a:r>
            <a:r>
              <a:rPr lang="de-DE" dirty="0"/>
              <a:t> </a:t>
            </a:r>
            <a:r>
              <a:rPr lang="de-DE" dirty="0" err="1"/>
              <a:t>canvasses</a:t>
            </a:r>
            <a:r>
              <a:rPr lang="de-DE" dirty="0"/>
              <a:t>!</a:t>
            </a:r>
          </a:p>
          <a:p>
            <a:pPr marL="0" lvl="0" indent="0" algn="l">
              <a:spcBef>
                <a:spcPts val="0"/>
              </a:spcBef>
              <a:spcAft>
                <a:spcPts val="0"/>
              </a:spcAft>
              <a:buNone/>
            </a:pPr>
            <a:endParaRPr lang="de-DE" dirty="0">
              <a:cs typeface="Calibri"/>
            </a:endParaRPr>
          </a:p>
          <a:p>
            <a:pPr marL="457200" indent="-298450">
              <a:buFont typeface="Arial" panose="020B0604020202020204" pitchFamily="34" charset="0"/>
              <a:buChar char="•"/>
            </a:pPr>
            <a:r>
              <a:rPr lang="de-DE" dirty="0">
                <a:cs typeface="Calibri"/>
              </a:rPr>
              <a:t>So </a:t>
            </a:r>
            <a:r>
              <a:rPr lang="de-DE" dirty="0" err="1">
                <a:cs typeface="Calibri"/>
              </a:rPr>
              <a:t>far</a:t>
            </a:r>
            <a:r>
              <a:rPr lang="de-DE" dirty="0">
                <a:cs typeface="Calibri"/>
              </a:rPr>
              <a:t>, </a:t>
            </a:r>
            <a:r>
              <a:rPr lang="de-DE" dirty="0" err="1">
                <a:cs typeface="Calibri"/>
              </a:rPr>
              <a:t>you</a:t>
            </a:r>
            <a:r>
              <a:rPr lang="de-DE" dirty="0">
                <a:cs typeface="Calibri"/>
              </a:rPr>
              <a:t> </a:t>
            </a:r>
            <a:r>
              <a:rPr lang="de-DE" dirty="0" err="1">
                <a:cs typeface="Calibri"/>
              </a:rPr>
              <a:t>have</a:t>
            </a:r>
            <a:r>
              <a:rPr lang="de-DE" dirty="0">
                <a:cs typeface="Calibri"/>
              </a:rPr>
              <a:t> </a:t>
            </a:r>
            <a:r>
              <a:rPr lang="de-DE" dirty="0" err="1">
                <a:cs typeface="Calibri"/>
              </a:rPr>
              <a:t>been</a:t>
            </a:r>
            <a:r>
              <a:rPr lang="de-DE" dirty="0">
                <a:cs typeface="Calibri"/>
              </a:rPr>
              <a:t> </a:t>
            </a:r>
            <a:r>
              <a:rPr lang="de-DE" dirty="0" err="1">
                <a:cs typeface="Calibri"/>
              </a:rPr>
              <a:t>working</a:t>
            </a:r>
            <a:r>
              <a:rPr lang="de-DE" dirty="0">
                <a:cs typeface="Calibri"/>
              </a:rPr>
              <a:t> on </a:t>
            </a:r>
            <a:r>
              <a:rPr lang="de-DE" dirty="0" err="1">
                <a:cs typeface="Calibri"/>
              </a:rPr>
              <a:t>your</a:t>
            </a:r>
            <a:r>
              <a:rPr lang="de-DE" dirty="0">
                <a:cs typeface="Calibri"/>
              </a:rPr>
              <a:t> own </a:t>
            </a:r>
            <a:r>
              <a:rPr lang="de-DE" dirty="0" err="1">
                <a:cs typeface="Calibri"/>
              </a:rPr>
              <a:t>research</a:t>
            </a:r>
            <a:r>
              <a:rPr lang="de-DE" dirty="0">
                <a:cs typeface="Calibri"/>
              </a:rPr>
              <a:t> </a:t>
            </a:r>
            <a:r>
              <a:rPr lang="de-DE" dirty="0" err="1">
                <a:cs typeface="Calibri"/>
              </a:rPr>
              <a:t>topics</a:t>
            </a:r>
            <a:r>
              <a:rPr lang="de-DE" dirty="0">
                <a:cs typeface="Calibri"/>
              </a:rPr>
              <a:t> and </a:t>
            </a:r>
            <a:r>
              <a:rPr lang="de-DE" dirty="0" err="1">
                <a:cs typeface="Calibri"/>
              </a:rPr>
              <a:t>ideas</a:t>
            </a:r>
            <a:r>
              <a:rPr lang="de-DE" dirty="0">
                <a:cs typeface="Calibri"/>
              </a:rPr>
              <a:t>.</a:t>
            </a:r>
          </a:p>
          <a:p>
            <a:pPr marL="457200" indent="-298450">
              <a:buFont typeface="Arial" panose="020B0604020202020204" pitchFamily="34" charset="0"/>
              <a:buChar char="•"/>
            </a:pPr>
            <a:r>
              <a:rPr lang="de-DE" dirty="0" err="1">
                <a:cs typeface="Calibri"/>
              </a:rPr>
              <a:t>Now</a:t>
            </a:r>
            <a:r>
              <a:rPr lang="de-DE" dirty="0">
                <a:cs typeface="Calibri"/>
              </a:rPr>
              <a:t> </a:t>
            </a:r>
            <a:r>
              <a:rPr lang="de-DE" dirty="0" err="1">
                <a:cs typeface="Calibri"/>
              </a:rPr>
              <a:t>it's</a:t>
            </a:r>
            <a:r>
              <a:rPr lang="de-DE" dirty="0">
                <a:cs typeface="Calibri"/>
              </a:rPr>
              <a:t> time </a:t>
            </a:r>
            <a:r>
              <a:rPr lang="de-DE" dirty="0" err="1">
                <a:cs typeface="Calibri"/>
              </a:rPr>
              <a:t>to</a:t>
            </a:r>
            <a:r>
              <a:rPr lang="de-DE" dirty="0">
                <a:cs typeface="Calibri"/>
              </a:rPr>
              <a:t> </a:t>
            </a:r>
            <a:r>
              <a:rPr lang="de-DE" dirty="0" err="1">
                <a:cs typeface="Calibri"/>
              </a:rPr>
              <a:t>get</a:t>
            </a:r>
            <a:r>
              <a:rPr lang="de-DE" dirty="0">
                <a:cs typeface="Calibri"/>
              </a:rPr>
              <a:t> </a:t>
            </a:r>
            <a:r>
              <a:rPr lang="de-DE" dirty="0" err="1">
                <a:cs typeface="Calibri"/>
              </a:rPr>
              <a:t>some</a:t>
            </a:r>
            <a:r>
              <a:rPr lang="de-DE" dirty="0">
                <a:cs typeface="Calibri"/>
              </a:rPr>
              <a:t> </a:t>
            </a:r>
            <a:r>
              <a:rPr lang="de-DE" dirty="0" err="1">
                <a:cs typeface="Calibri"/>
              </a:rPr>
              <a:t>feedback</a:t>
            </a:r>
            <a:r>
              <a:rPr lang="de-DE" dirty="0">
                <a:cs typeface="Calibri"/>
              </a:rPr>
              <a:t> </a:t>
            </a:r>
            <a:r>
              <a:rPr lang="de-DE" dirty="0" err="1">
                <a:cs typeface="Calibri"/>
              </a:rPr>
              <a:t>from</a:t>
            </a:r>
            <a:r>
              <a:rPr lang="de-DE" dirty="0">
                <a:cs typeface="Calibri"/>
              </a:rPr>
              <a:t> </a:t>
            </a:r>
            <a:r>
              <a:rPr lang="de-DE" dirty="0" err="1">
                <a:cs typeface="Calibri"/>
              </a:rPr>
              <a:t>your</a:t>
            </a:r>
            <a:r>
              <a:rPr lang="de-DE" dirty="0">
                <a:cs typeface="Calibri"/>
              </a:rPr>
              <a:t> </a:t>
            </a:r>
            <a:r>
              <a:rPr lang="de-DE" dirty="0" err="1">
                <a:cs typeface="Calibri"/>
              </a:rPr>
              <a:t>peers</a:t>
            </a:r>
            <a:r>
              <a:rPr lang="de-DE" dirty="0">
                <a:cs typeface="Calibri"/>
              </a:rPr>
              <a:t>!</a:t>
            </a:r>
            <a:endParaRPr lang="de-DE" dirty="0">
              <a:cs typeface="+mn-lt"/>
            </a:endParaRPr>
          </a:p>
          <a:p>
            <a:pPr marL="457200" indent="-298450">
              <a:buFont typeface="Arial" panose="020B0604020202020204" pitchFamily="34" charset="0"/>
              <a:buChar char="•"/>
            </a:pPr>
            <a:endParaRPr lang="de-DE" dirty="0">
              <a:cs typeface="+mn-lt"/>
            </a:endParaRPr>
          </a:p>
          <a:p>
            <a:pPr marL="457200" indent="-298450">
              <a:buFont typeface="Arial" panose="020B0604020202020204" pitchFamily="34" charset="0"/>
              <a:buChar char="•"/>
            </a:pPr>
            <a:r>
              <a:rPr lang="de-DE" dirty="0" err="1">
                <a:cs typeface="Calibri"/>
              </a:rPr>
              <a:t>We</a:t>
            </a:r>
            <a:r>
              <a:rPr lang="de-DE" dirty="0">
                <a:cs typeface="Calibri"/>
              </a:rPr>
              <a:t> will </a:t>
            </a:r>
            <a:r>
              <a:rPr lang="de-DE" dirty="0" err="1">
                <a:cs typeface="Calibri"/>
              </a:rPr>
              <a:t>now</a:t>
            </a:r>
            <a:r>
              <a:rPr lang="de-DE" dirty="0">
                <a:cs typeface="Calibri"/>
              </a:rPr>
              <a:t> </a:t>
            </a:r>
            <a:r>
              <a:rPr lang="de-DE" dirty="0" err="1">
                <a:cs typeface="Calibri"/>
              </a:rPr>
              <a:t>give</a:t>
            </a:r>
            <a:r>
              <a:rPr lang="de-DE" dirty="0">
                <a:cs typeface="Calibri"/>
              </a:rPr>
              <a:t> </a:t>
            </a:r>
            <a:r>
              <a:rPr lang="de-DE" dirty="0" err="1">
                <a:cs typeface="Calibri"/>
              </a:rPr>
              <a:t>you</a:t>
            </a:r>
            <a:r>
              <a:rPr lang="de-DE" dirty="0">
                <a:cs typeface="Calibri"/>
              </a:rPr>
              <a:t> </a:t>
            </a:r>
            <a:r>
              <a:rPr lang="de-DE" dirty="0" err="1">
                <a:cs typeface="Calibri"/>
              </a:rPr>
              <a:t>some</a:t>
            </a:r>
            <a:r>
              <a:rPr lang="de-DE" dirty="0">
                <a:cs typeface="Calibri"/>
              </a:rPr>
              <a:t> time </a:t>
            </a:r>
            <a:r>
              <a:rPr lang="de-DE" dirty="0" err="1">
                <a:cs typeface="Calibri"/>
              </a:rPr>
              <a:t>with</a:t>
            </a:r>
            <a:r>
              <a:rPr lang="de-DE" dirty="0">
                <a:cs typeface="Calibri"/>
              </a:rPr>
              <a:t> </a:t>
            </a:r>
            <a:r>
              <a:rPr lang="de-DE" dirty="0" err="1">
                <a:cs typeface="Calibri"/>
              </a:rPr>
              <a:t>two</a:t>
            </a:r>
            <a:r>
              <a:rPr lang="de-DE" dirty="0">
                <a:cs typeface="Calibri"/>
              </a:rPr>
              <a:t> </a:t>
            </a:r>
            <a:r>
              <a:rPr lang="de-DE" dirty="0" err="1">
                <a:cs typeface="Calibri"/>
              </a:rPr>
              <a:t>other</a:t>
            </a:r>
            <a:r>
              <a:rPr lang="de-DE" dirty="0">
                <a:cs typeface="Calibri"/>
              </a:rPr>
              <a:t> </a:t>
            </a:r>
            <a:r>
              <a:rPr lang="de-DE" dirty="0" err="1">
                <a:cs typeface="Calibri"/>
              </a:rPr>
              <a:t>peers</a:t>
            </a:r>
            <a:r>
              <a:rPr lang="de-DE" dirty="0">
                <a:cs typeface="Calibri"/>
              </a:rPr>
              <a:t> </a:t>
            </a:r>
            <a:r>
              <a:rPr lang="de-DE" dirty="0" err="1">
                <a:cs typeface="Calibri"/>
              </a:rPr>
              <a:t>to</a:t>
            </a:r>
            <a:r>
              <a:rPr lang="de-DE" dirty="0">
                <a:cs typeface="Calibri"/>
              </a:rPr>
              <a:t> </a:t>
            </a:r>
            <a:r>
              <a:rPr lang="de-DE" dirty="0" err="1">
                <a:cs typeface="Calibri"/>
              </a:rPr>
              <a:t>have</a:t>
            </a:r>
            <a:r>
              <a:rPr lang="de-DE" dirty="0">
                <a:cs typeface="Calibri"/>
              </a:rPr>
              <a:t> a </a:t>
            </a:r>
            <a:r>
              <a:rPr lang="de-DE" dirty="0" err="1">
                <a:cs typeface="Calibri"/>
              </a:rPr>
              <a:t>sparring</a:t>
            </a:r>
            <a:r>
              <a:rPr lang="de-DE" dirty="0">
                <a:cs typeface="Calibri"/>
              </a:rPr>
              <a:t> </a:t>
            </a:r>
            <a:r>
              <a:rPr lang="de-DE" dirty="0" err="1">
                <a:cs typeface="Calibri"/>
              </a:rPr>
              <a:t>with</a:t>
            </a:r>
            <a:r>
              <a:rPr lang="de-DE" dirty="0">
                <a:cs typeface="Calibri"/>
              </a:rPr>
              <a:t> </a:t>
            </a:r>
            <a:r>
              <a:rPr lang="de-DE" dirty="0" err="1">
                <a:cs typeface="Calibri"/>
              </a:rPr>
              <a:t>each</a:t>
            </a:r>
            <a:r>
              <a:rPr lang="de-DE" dirty="0">
                <a:cs typeface="Calibri"/>
              </a:rPr>
              <a:t> </a:t>
            </a:r>
            <a:r>
              <a:rPr lang="de-DE" dirty="0" err="1">
                <a:cs typeface="Calibri"/>
              </a:rPr>
              <a:t>other</a:t>
            </a:r>
            <a:r>
              <a:rPr lang="de-DE" dirty="0">
                <a:cs typeface="Calibri"/>
              </a:rPr>
              <a:t>. Use </a:t>
            </a:r>
            <a:r>
              <a:rPr lang="de-DE" dirty="0" err="1">
                <a:cs typeface="Calibri"/>
              </a:rPr>
              <a:t>this</a:t>
            </a:r>
            <a:r>
              <a:rPr lang="de-DE" dirty="0">
                <a:cs typeface="Calibri"/>
              </a:rPr>
              <a:t> time </a:t>
            </a:r>
            <a:r>
              <a:rPr lang="de-DE" dirty="0" err="1">
                <a:cs typeface="Calibri"/>
              </a:rPr>
              <a:t>as</a:t>
            </a:r>
            <a:r>
              <a:rPr lang="de-DE" dirty="0">
                <a:cs typeface="Calibri"/>
              </a:rPr>
              <a:t> </a:t>
            </a:r>
            <a:r>
              <a:rPr lang="de-DE" dirty="0" err="1">
                <a:cs typeface="Calibri"/>
              </a:rPr>
              <a:t>you</a:t>
            </a:r>
            <a:r>
              <a:rPr lang="de-DE" dirty="0">
                <a:cs typeface="Calibri"/>
              </a:rPr>
              <a:t> </a:t>
            </a:r>
            <a:r>
              <a:rPr lang="de-DE" dirty="0" err="1">
                <a:cs typeface="Calibri"/>
              </a:rPr>
              <a:t>feel</a:t>
            </a:r>
            <a:r>
              <a:rPr lang="de-DE" dirty="0">
                <a:cs typeface="Calibri"/>
              </a:rPr>
              <a:t> </a:t>
            </a:r>
            <a:r>
              <a:rPr lang="de-DE" dirty="0" err="1">
                <a:cs typeface="Calibri"/>
              </a:rPr>
              <a:t>is</a:t>
            </a:r>
            <a:r>
              <a:rPr lang="de-DE" dirty="0">
                <a:cs typeface="Calibri"/>
              </a:rPr>
              <a:t> </a:t>
            </a:r>
            <a:r>
              <a:rPr lang="de-DE" dirty="0" err="1">
                <a:cs typeface="Calibri"/>
              </a:rPr>
              <a:t>most</a:t>
            </a:r>
            <a:r>
              <a:rPr lang="de-DE" dirty="0">
                <a:cs typeface="Calibri"/>
              </a:rPr>
              <a:t> </a:t>
            </a:r>
            <a:r>
              <a:rPr lang="de-DE" dirty="0" err="1">
                <a:cs typeface="Calibri"/>
              </a:rPr>
              <a:t>beneficial</a:t>
            </a:r>
            <a:r>
              <a:rPr lang="de-DE" dirty="0">
                <a:cs typeface="Calibri"/>
              </a:rPr>
              <a:t> </a:t>
            </a:r>
            <a:r>
              <a:rPr lang="de-DE" dirty="0" err="1">
                <a:cs typeface="Calibri"/>
              </a:rPr>
              <a:t>for</a:t>
            </a:r>
            <a:r>
              <a:rPr lang="de-DE" dirty="0">
                <a:cs typeface="Calibri"/>
              </a:rPr>
              <a:t> </a:t>
            </a:r>
            <a:r>
              <a:rPr lang="de-DE" dirty="0" err="1">
                <a:cs typeface="Calibri"/>
              </a:rPr>
              <a:t>you</a:t>
            </a:r>
            <a:r>
              <a:rPr lang="de-DE" dirty="0">
                <a:cs typeface="Calibri"/>
              </a:rPr>
              <a:t>. </a:t>
            </a:r>
            <a:r>
              <a:rPr lang="de-DE" dirty="0" err="1">
                <a:cs typeface="Calibri"/>
              </a:rPr>
              <a:t>You</a:t>
            </a:r>
            <a:r>
              <a:rPr lang="de-DE" dirty="0">
                <a:cs typeface="Calibri"/>
              </a:rPr>
              <a:t> </a:t>
            </a:r>
            <a:r>
              <a:rPr lang="de-DE" dirty="0" err="1">
                <a:cs typeface="Calibri"/>
              </a:rPr>
              <a:t>could</a:t>
            </a:r>
            <a:r>
              <a:rPr lang="de-DE" dirty="0">
                <a:cs typeface="Calibri"/>
              </a:rPr>
              <a:t> </a:t>
            </a:r>
            <a:r>
              <a:rPr lang="de-DE" dirty="0" err="1">
                <a:cs typeface="Calibri"/>
              </a:rPr>
              <a:t>use</a:t>
            </a:r>
            <a:r>
              <a:rPr lang="de-DE" dirty="0">
                <a:cs typeface="Calibri"/>
              </a:rPr>
              <a:t> </a:t>
            </a:r>
            <a:r>
              <a:rPr lang="de-DE" dirty="0" err="1">
                <a:cs typeface="Calibri"/>
              </a:rPr>
              <a:t>it</a:t>
            </a:r>
            <a:r>
              <a:rPr lang="de-DE" dirty="0">
                <a:cs typeface="Calibri"/>
              </a:rPr>
              <a:t>…</a:t>
            </a:r>
            <a:endParaRPr lang="de-DE" dirty="0">
              <a:cs typeface="+mn-lt"/>
            </a:endParaRPr>
          </a:p>
          <a:p>
            <a:pPr marL="914400" lvl="1" indent="-298450">
              <a:buFont typeface="Arial" panose="020B0604020202020204" pitchFamily="34" charset="0"/>
              <a:buChar char="•"/>
            </a:pPr>
            <a:r>
              <a:rPr lang="de-DE" dirty="0" err="1">
                <a:cs typeface="Calibri"/>
              </a:rPr>
              <a:t>to</a:t>
            </a:r>
            <a:r>
              <a:rPr lang="de-DE" dirty="0">
                <a:cs typeface="Calibri"/>
              </a:rPr>
              <a:t> </a:t>
            </a:r>
            <a:r>
              <a:rPr lang="de-DE" dirty="0" err="1">
                <a:cs typeface="Calibri"/>
              </a:rPr>
              <a:t>get</a:t>
            </a:r>
            <a:r>
              <a:rPr lang="de-DE" dirty="0">
                <a:cs typeface="Calibri"/>
              </a:rPr>
              <a:t> </a:t>
            </a:r>
            <a:r>
              <a:rPr lang="de-DE" dirty="0" err="1">
                <a:cs typeface="Calibri"/>
              </a:rPr>
              <a:t>feedback</a:t>
            </a:r>
            <a:r>
              <a:rPr lang="de-DE" dirty="0">
                <a:cs typeface="Calibri"/>
              </a:rPr>
              <a:t> </a:t>
            </a:r>
            <a:r>
              <a:rPr lang="de-DE" dirty="0" err="1">
                <a:cs typeface="Calibri"/>
              </a:rPr>
              <a:t>to</a:t>
            </a:r>
            <a:r>
              <a:rPr lang="de-DE" dirty="0">
                <a:cs typeface="Calibri"/>
              </a:rPr>
              <a:t> </a:t>
            </a:r>
            <a:r>
              <a:rPr lang="de-DE" dirty="0" err="1">
                <a:cs typeface="Calibri"/>
              </a:rPr>
              <a:t>your</a:t>
            </a:r>
            <a:r>
              <a:rPr lang="de-DE" dirty="0">
                <a:cs typeface="Calibri"/>
              </a:rPr>
              <a:t> </a:t>
            </a:r>
            <a:r>
              <a:rPr lang="de-DE" dirty="0" err="1">
                <a:cs typeface="Calibri"/>
              </a:rPr>
              <a:t>ideas</a:t>
            </a:r>
            <a:endParaRPr lang="de-DE" dirty="0">
              <a:cs typeface="Calibri"/>
            </a:endParaRPr>
          </a:p>
          <a:p>
            <a:pPr marL="914400" lvl="1" indent="-298450">
              <a:buFont typeface="Arial" panose="020B0604020202020204" pitchFamily="34" charset="0"/>
              <a:buChar char="•"/>
            </a:pPr>
            <a:r>
              <a:rPr lang="de-DE" dirty="0" err="1">
                <a:cs typeface="Calibri"/>
              </a:rPr>
              <a:t>to</a:t>
            </a:r>
            <a:r>
              <a:rPr lang="de-DE" dirty="0">
                <a:cs typeface="Calibri"/>
              </a:rPr>
              <a:t> </a:t>
            </a:r>
            <a:r>
              <a:rPr lang="de-DE" dirty="0" err="1">
                <a:cs typeface="Calibri"/>
              </a:rPr>
              <a:t>build</a:t>
            </a:r>
            <a:r>
              <a:rPr lang="de-DE" dirty="0">
                <a:cs typeface="Calibri"/>
              </a:rPr>
              <a:t> on </a:t>
            </a:r>
            <a:r>
              <a:rPr lang="de-DE" dirty="0" err="1">
                <a:cs typeface="Calibri"/>
              </a:rPr>
              <a:t>each</a:t>
            </a:r>
            <a:r>
              <a:rPr lang="de-DE" dirty="0">
                <a:cs typeface="Calibri"/>
              </a:rPr>
              <a:t> </a:t>
            </a:r>
            <a:r>
              <a:rPr lang="de-DE" dirty="0" err="1">
                <a:cs typeface="Calibri"/>
              </a:rPr>
              <a:t>other's</a:t>
            </a:r>
            <a:r>
              <a:rPr lang="de-DE" dirty="0">
                <a:cs typeface="Calibri"/>
              </a:rPr>
              <a:t> </a:t>
            </a:r>
            <a:r>
              <a:rPr lang="de-DE" dirty="0" err="1">
                <a:cs typeface="Calibri"/>
              </a:rPr>
              <a:t>ideas</a:t>
            </a:r>
            <a:r>
              <a:rPr lang="de-DE" dirty="0">
                <a:cs typeface="Calibri"/>
              </a:rPr>
              <a:t> and </a:t>
            </a:r>
            <a:r>
              <a:rPr lang="de-DE" dirty="0" err="1">
                <a:cs typeface="Calibri"/>
              </a:rPr>
              <a:t>brainstorm</a:t>
            </a:r>
            <a:r>
              <a:rPr lang="de-DE" dirty="0">
                <a:cs typeface="Calibri"/>
              </a:rPr>
              <a:t> </a:t>
            </a:r>
            <a:r>
              <a:rPr lang="de-DE" dirty="0" err="1">
                <a:cs typeface="Calibri"/>
              </a:rPr>
              <a:t>together</a:t>
            </a:r>
            <a:endParaRPr lang="de-DE" dirty="0">
              <a:cs typeface="Calibri"/>
            </a:endParaRPr>
          </a:p>
          <a:p>
            <a:pPr marL="914400" lvl="1" indent="-298450">
              <a:buFont typeface="Arial" panose="020B0604020202020204" pitchFamily="34" charset="0"/>
              <a:buChar char="•"/>
            </a:pPr>
            <a:r>
              <a:rPr lang="de-DE" dirty="0" err="1">
                <a:cs typeface="Calibri"/>
              </a:rPr>
              <a:t>to</a:t>
            </a:r>
            <a:r>
              <a:rPr lang="de-DE" dirty="0">
                <a:cs typeface="Calibri"/>
              </a:rPr>
              <a:t> </a:t>
            </a:r>
            <a:r>
              <a:rPr lang="de-DE" dirty="0" err="1">
                <a:cs typeface="Calibri"/>
              </a:rPr>
              <a:t>ask</a:t>
            </a:r>
            <a:r>
              <a:rPr lang="de-DE" dirty="0">
                <a:cs typeface="Calibri"/>
              </a:rPr>
              <a:t> </a:t>
            </a:r>
            <a:r>
              <a:rPr lang="de-DE" dirty="0" err="1">
                <a:cs typeface="Calibri"/>
              </a:rPr>
              <a:t>questions</a:t>
            </a:r>
            <a:r>
              <a:rPr lang="de-DE" dirty="0">
                <a:cs typeface="Calibri"/>
              </a:rPr>
              <a:t> </a:t>
            </a:r>
            <a:r>
              <a:rPr lang="de-DE" dirty="0" err="1">
                <a:cs typeface="Calibri"/>
              </a:rPr>
              <a:t>to</a:t>
            </a:r>
            <a:r>
              <a:rPr lang="de-DE" dirty="0">
                <a:cs typeface="Calibri"/>
              </a:rPr>
              <a:t> </a:t>
            </a:r>
            <a:r>
              <a:rPr lang="de-DE" dirty="0" err="1">
                <a:cs typeface="Calibri"/>
              </a:rPr>
              <a:t>each</a:t>
            </a:r>
            <a:r>
              <a:rPr lang="de-DE" dirty="0">
                <a:cs typeface="Calibri"/>
              </a:rPr>
              <a:t> </a:t>
            </a:r>
            <a:r>
              <a:rPr lang="de-DE" dirty="0" err="1">
                <a:cs typeface="Calibri"/>
              </a:rPr>
              <a:t>other</a:t>
            </a:r>
            <a:endParaRPr lang="de-DE" dirty="0">
              <a:cs typeface="Calibri"/>
            </a:endParaRPr>
          </a:p>
          <a:p>
            <a:pPr marL="457200" indent="-298450">
              <a:buFont typeface="Arial" panose="020B0604020202020204" pitchFamily="34" charset="0"/>
              <a:buChar char="•"/>
            </a:pPr>
            <a:endParaRPr lang="de-DE" dirty="0">
              <a:cs typeface="Arial"/>
            </a:endParaRPr>
          </a:p>
          <a:p>
            <a:pPr marL="158750" indent="0">
              <a:buFont typeface="Arial" panose="020B0604020202020204" pitchFamily="34" charset="0"/>
              <a:buNone/>
            </a:pPr>
            <a:r>
              <a:rPr lang="de-DE" dirty="0" err="1">
                <a:cs typeface="Calibri" panose="020F0502020204030204"/>
              </a:rPr>
              <a:t>We</a:t>
            </a:r>
            <a:r>
              <a:rPr lang="de-DE" dirty="0">
                <a:cs typeface="Calibri" panose="020F0502020204030204"/>
              </a:rPr>
              <a:t> </a:t>
            </a:r>
            <a:r>
              <a:rPr lang="de-DE" dirty="0" err="1">
                <a:cs typeface="Calibri" panose="020F0502020204030204"/>
              </a:rPr>
              <a:t>hope</a:t>
            </a:r>
            <a:r>
              <a:rPr lang="de-DE" dirty="0">
                <a:cs typeface="Calibri" panose="020F0502020204030204"/>
              </a:rPr>
              <a:t> </a:t>
            </a:r>
            <a:r>
              <a:rPr lang="de-DE" dirty="0" err="1">
                <a:cs typeface="Calibri" panose="020F0502020204030204"/>
              </a:rPr>
              <a:t>you</a:t>
            </a:r>
            <a:r>
              <a:rPr lang="de-DE" dirty="0">
                <a:cs typeface="Calibri" panose="020F0502020204030204"/>
              </a:rPr>
              <a:t> will </a:t>
            </a:r>
            <a:r>
              <a:rPr lang="de-DE" dirty="0" err="1">
                <a:cs typeface="Calibri" panose="020F0502020204030204"/>
              </a:rPr>
              <a:t>receive</a:t>
            </a:r>
            <a:r>
              <a:rPr lang="de-DE" dirty="0">
                <a:cs typeface="Calibri" panose="020F0502020204030204"/>
              </a:rPr>
              <a:t> </a:t>
            </a:r>
            <a:r>
              <a:rPr lang="de-DE" dirty="0" err="1">
                <a:cs typeface="Calibri" panose="020F0502020204030204"/>
              </a:rPr>
              <a:t>new</a:t>
            </a:r>
            <a:r>
              <a:rPr lang="de-DE" dirty="0">
                <a:cs typeface="Calibri" panose="020F0502020204030204"/>
              </a:rPr>
              <a:t> </a:t>
            </a:r>
            <a:r>
              <a:rPr lang="de-DE" dirty="0" err="1">
                <a:cs typeface="Calibri" panose="020F0502020204030204"/>
              </a:rPr>
              <a:t>impulses</a:t>
            </a:r>
            <a:r>
              <a:rPr lang="de-DE" dirty="0">
                <a:cs typeface="Calibri" panose="020F0502020204030204"/>
              </a:rPr>
              <a:t> </a:t>
            </a:r>
            <a:r>
              <a:rPr lang="de-DE" dirty="0" err="1">
                <a:cs typeface="Calibri" panose="020F0502020204030204"/>
              </a:rPr>
              <a:t>from</a:t>
            </a:r>
            <a:r>
              <a:rPr lang="de-DE" dirty="0">
                <a:cs typeface="Calibri" panose="020F0502020204030204"/>
              </a:rPr>
              <a:t> </a:t>
            </a:r>
            <a:r>
              <a:rPr lang="de-DE" dirty="0" err="1">
                <a:cs typeface="Calibri" panose="020F0502020204030204"/>
              </a:rPr>
              <a:t>this</a:t>
            </a:r>
            <a:r>
              <a:rPr lang="de-DE" dirty="0">
                <a:cs typeface="Calibri" panose="020F0502020204030204"/>
              </a:rPr>
              <a:t> </a:t>
            </a:r>
            <a:r>
              <a:rPr lang="de-DE" dirty="0" err="1">
                <a:cs typeface="Calibri" panose="020F0502020204030204"/>
              </a:rPr>
              <a:t>exchange</a:t>
            </a:r>
            <a:r>
              <a:rPr lang="de-DE" dirty="0">
                <a:cs typeface="Calibri" panose="020F0502020204030204"/>
              </a:rPr>
              <a:t>!</a:t>
            </a:r>
          </a:p>
        </p:txBody>
      </p:sp>
    </p:spTree>
    <p:extLst>
      <p:ext uri="{BB962C8B-B14F-4D97-AF65-F5344CB8AC3E}">
        <p14:creationId xmlns:p14="http://schemas.microsoft.com/office/powerpoint/2010/main" val="42732040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dirty="0" err="1"/>
              <a:t>How</a:t>
            </a:r>
            <a:r>
              <a:rPr lang="de-DE" dirty="0"/>
              <a:t> </a:t>
            </a:r>
            <a:r>
              <a:rPr lang="de-DE" dirty="0" err="1"/>
              <a:t>does</a:t>
            </a:r>
            <a:r>
              <a:rPr lang="de-DE" dirty="0"/>
              <a:t> </a:t>
            </a:r>
            <a:r>
              <a:rPr lang="de-DE" dirty="0" err="1"/>
              <a:t>it</a:t>
            </a:r>
            <a:r>
              <a:rPr lang="de-DE" dirty="0"/>
              <a:t> </a:t>
            </a:r>
            <a:r>
              <a:rPr lang="de-DE" dirty="0" err="1"/>
              <a:t>work</a:t>
            </a:r>
            <a:r>
              <a:rPr lang="de-DE" dirty="0"/>
              <a:t>?</a:t>
            </a:r>
          </a:p>
          <a:p>
            <a:pPr marL="158750" indent="0">
              <a:buNone/>
            </a:pPr>
            <a:endParaRPr lang="de-DE" dirty="0"/>
          </a:p>
          <a:p>
            <a:pPr marL="457200" indent="-298450" algn="l" rtl="0" fontAlgn="base">
              <a:lnSpc>
                <a:spcPts val="1395"/>
              </a:lnSpc>
              <a:buFont typeface="Arial" panose="020B0604020202020204" pitchFamily="34" charset="0"/>
              <a:buChar char="•"/>
            </a:pPr>
            <a:r>
              <a:rPr lang="de-DE" sz="1800" b="0" i="0" u="none" strike="noStrike" dirty="0" err="1">
                <a:solidFill>
                  <a:srgbClr val="000000"/>
                </a:solidFill>
                <a:effectLst/>
                <a:latin typeface="Arial" panose="020B0604020202020204" pitchFamily="34" charset="0"/>
              </a:rPr>
              <a:t>We</a:t>
            </a:r>
            <a:r>
              <a:rPr lang="de-DE" sz="1800" b="0" i="0" u="none" strike="noStrike" dirty="0">
                <a:solidFill>
                  <a:srgbClr val="000000"/>
                </a:solidFill>
                <a:effectLst/>
                <a:latin typeface="Arial" panose="020B0604020202020204" pitchFamily="34" charset="0"/>
              </a:rPr>
              <a:t> will </a:t>
            </a:r>
            <a:r>
              <a:rPr lang="de-DE" sz="1800" b="1" i="0" u="none" strike="noStrike" dirty="0">
                <a:solidFill>
                  <a:srgbClr val="000000"/>
                </a:solidFill>
                <a:effectLst/>
                <a:latin typeface="Arial" panose="020B0604020202020204" pitchFamily="34" charset="0"/>
              </a:rPr>
              <a:t>send </a:t>
            </a:r>
            <a:r>
              <a:rPr lang="de-DE" sz="1800" b="1" i="0" u="none" strike="noStrike" dirty="0" err="1">
                <a:solidFill>
                  <a:srgbClr val="000000"/>
                </a:solidFill>
                <a:effectLst/>
                <a:latin typeface="Arial" panose="020B0604020202020204" pitchFamily="34" charset="0"/>
              </a:rPr>
              <a:t>you</a:t>
            </a:r>
            <a:r>
              <a:rPr lang="de-DE" sz="1800" b="1"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into</a:t>
            </a:r>
            <a:r>
              <a:rPr lang="de-DE" sz="1800" b="1"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the</a:t>
            </a:r>
            <a:r>
              <a:rPr lang="de-DE" sz="1800" b="1"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breakout</a:t>
            </a:r>
            <a:r>
              <a:rPr lang="de-DE" sz="1800" b="1"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rooms</a:t>
            </a:r>
            <a:r>
              <a:rPr lang="de-DE" sz="1800" b="1" i="0" u="none" strike="noStrike" dirty="0">
                <a:solidFill>
                  <a:srgbClr val="000000"/>
                </a:solidFill>
                <a:effectLst/>
                <a:latin typeface="Arial" panose="020B0604020202020204" pitchFamily="34" charset="0"/>
              </a:rPr>
              <a:t> </a:t>
            </a:r>
            <a:r>
              <a:rPr lang="de-DE" sz="1800" b="0" i="0" u="none" strike="noStrike" dirty="0">
                <a:solidFill>
                  <a:srgbClr val="000000"/>
                </a:solidFill>
                <a:effectLst/>
                <a:latin typeface="Arial" panose="020B0604020202020204" pitchFamily="34" charset="0"/>
              </a:rPr>
              <a:t>and </a:t>
            </a:r>
            <a:r>
              <a:rPr lang="de-DE" sz="1800" b="0" i="0" u="none" strike="noStrike" dirty="0" err="1">
                <a:solidFill>
                  <a:srgbClr val="000000"/>
                </a:solidFill>
                <a:effectLst/>
                <a:latin typeface="Arial" panose="020B0604020202020204" pitchFamily="34" charset="0"/>
              </a:rPr>
              <a:t>you</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can</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meet</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each</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other</a:t>
            </a:r>
            <a:r>
              <a:rPr lang="de-DE" sz="1800" b="0" i="0" u="none" strike="noStrike" dirty="0">
                <a:solidFill>
                  <a:srgbClr val="000000"/>
                </a:solidFill>
                <a:effectLst/>
                <a:latin typeface="Arial" panose="020B0604020202020204" pitchFamily="34" charset="0"/>
              </a:rPr>
              <a:t>. Take a </a:t>
            </a:r>
            <a:r>
              <a:rPr lang="de-DE" sz="1800" b="0" i="0" u="none" strike="noStrike" dirty="0" err="1">
                <a:solidFill>
                  <a:srgbClr val="000000"/>
                </a:solidFill>
                <a:effectLst/>
                <a:latin typeface="Arial" panose="020B0604020202020204" pitchFamily="34" charset="0"/>
              </a:rPr>
              <a:t>moment</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to</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say</a:t>
            </a:r>
            <a:r>
              <a:rPr lang="de-DE" sz="1800" b="0" i="0" u="none" strike="noStrike" dirty="0">
                <a:solidFill>
                  <a:srgbClr val="000000"/>
                </a:solidFill>
                <a:effectLst/>
                <a:latin typeface="Arial" panose="020B0604020202020204" pitchFamily="34" charset="0"/>
              </a:rPr>
              <a:t> „hi“</a:t>
            </a:r>
          </a:p>
          <a:p>
            <a:pPr marL="158750" indent="0" algn="l" rtl="0" fontAlgn="base">
              <a:lnSpc>
                <a:spcPts val="1395"/>
              </a:lnSpc>
              <a:buNone/>
            </a:pPr>
            <a:endParaRPr lang="de-DE" sz="1800" b="0" i="0" u="none" strike="noStrike" dirty="0">
              <a:solidFill>
                <a:srgbClr val="000000"/>
              </a:solidFill>
              <a:effectLst/>
              <a:latin typeface="Arial" panose="020B0604020202020204" pitchFamily="34" charset="0"/>
            </a:endParaRPr>
          </a:p>
          <a:p>
            <a:pPr marL="457200" indent="-298450" algn="l" rtl="0" fontAlgn="base">
              <a:lnSpc>
                <a:spcPts val="1395"/>
              </a:lnSpc>
              <a:buFont typeface="Arial" panose="020B0604020202020204" pitchFamily="34" charset="0"/>
              <a:buChar char="•"/>
            </a:pPr>
            <a:r>
              <a:rPr lang="de-DE" b="0" i="0" u="none" strike="noStrike" dirty="0">
                <a:effectLst/>
                <a:latin typeface="Segoe UI" panose="020B0502040204020203" pitchFamily="34" charset="0"/>
              </a:rPr>
              <a:t>Like I just </a:t>
            </a:r>
            <a:r>
              <a:rPr lang="de-DE" b="0" i="0" u="none" strike="noStrike" dirty="0" err="1">
                <a:effectLst/>
                <a:latin typeface="Segoe UI" panose="020B0502040204020203" pitchFamily="34" charset="0"/>
              </a:rPr>
              <a:t>said</a:t>
            </a:r>
            <a:r>
              <a:rPr lang="de-DE" b="0" i="0" u="none" strike="noStrike" dirty="0">
                <a:effectLst/>
                <a:latin typeface="Segoe UI" panose="020B0502040204020203" pitchFamily="34" charset="0"/>
              </a:rPr>
              <a:t>: This time </a:t>
            </a:r>
            <a:r>
              <a:rPr lang="de-DE" b="0" i="0" u="none" strike="noStrike" dirty="0" err="1">
                <a:effectLst/>
                <a:latin typeface="Segoe UI" panose="020B0502040204020203" pitchFamily="34" charset="0"/>
              </a:rPr>
              <a:t>is</a:t>
            </a:r>
            <a:r>
              <a:rPr lang="de-DE" b="0" i="0" u="none" strike="noStrike" dirty="0">
                <a:effectLst/>
                <a:latin typeface="Segoe UI" panose="020B0502040204020203" pitchFamily="34" charset="0"/>
              </a:rPr>
              <a:t> </a:t>
            </a:r>
            <a:r>
              <a:rPr lang="de-DE" b="0" i="0" u="none" strike="noStrike" dirty="0" err="1">
                <a:effectLst/>
                <a:latin typeface="Segoe UI" panose="020B0502040204020203" pitchFamily="34" charset="0"/>
              </a:rPr>
              <a:t>yours</a:t>
            </a:r>
            <a:r>
              <a:rPr lang="de-DE" b="0" i="0" u="none" strike="noStrike" dirty="0">
                <a:effectLst/>
                <a:latin typeface="Segoe UI" panose="020B0502040204020203" pitchFamily="34" charset="0"/>
              </a:rPr>
              <a:t>. </a:t>
            </a:r>
          </a:p>
          <a:p>
            <a:pPr marL="914400" lvl="1" indent="-298450" algn="l" rtl="0" fontAlgn="base">
              <a:lnSpc>
                <a:spcPts val="1395"/>
              </a:lnSpc>
              <a:buFont typeface="Arial" panose="020B0604020202020204" pitchFamily="34" charset="0"/>
              <a:buChar char="•"/>
            </a:pPr>
            <a:r>
              <a:rPr lang="de-DE" dirty="0" err="1">
                <a:solidFill>
                  <a:schemeClr val="tx1"/>
                </a:solidFill>
              </a:rPr>
              <a:t>Present</a:t>
            </a:r>
            <a:r>
              <a:rPr lang="de-DE" dirty="0">
                <a:solidFill>
                  <a:schemeClr val="tx1"/>
                </a:solidFill>
              </a:rPr>
              <a:t> </a:t>
            </a:r>
            <a:r>
              <a:rPr lang="de-DE" dirty="0" err="1">
                <a:solidFill>
                  <a:schemeClr val="tx1"/>
                </a:solidFill>
              </a:rPr>
              <a:t>your</a:t>
            </a:r>
            <a:r>
              <a:rPr lang="de-DE" dirty="0">
                <a:solidFill>
                  <a:schemeClr val="tx1"/>
                </a:solidFill>
              </a:rPr>
              <a:t> </a:t>
            </a:r>
            <a:r>
              <a:rPr lang="de-DE" dirty="0" err="1">
                <a:solidFill>
                  <a:schemeClr val="tx1"/>
                </a:solidFill>
              </a:rPr>
              <a:t>canvas</a:t>
            </a:r>
            <a:r>
              <a:rPr lang="de-DE" dirty="0">
                <a:solidFill>
                  <a:schemeClr val="tx1"/>
                </a:solidFill>
              </a:rPr>
              <a:t> </a:t>
            </a:r>
            <a:r>
              <a:rPr lang="de-DE" dirty="0" err="1">
                <a:solidFill>
                  <a:schemeClr val="tx1"/>
                </a:solidFill>
              </a:rPr>
              <a:t>to</a:t>
            </a:r>
            <a:r>
              <a:rPr lang="de-DE" dirty="0">
                <a:solidFill>
                  <a:schemeClr val="tx1"/>
                </a:solidFill>
              </a:rPr>
              <a:t> </a:t>
            </a:r>
            <a:r>
              <a:rPr lang="de-DE" dirty="0" err="1">
                <a:solidFill>
                  <a:schemeClr val="tx1"/>
                </a:solidFill>
              </a:rPr>
              <a:t>each</a:t>
            </a:r>
            <a:r>
              <a:rPr lang="de-DE" dirty="0">
                <a:solidFill>
                  <a:schemeClr val="tx1"/>
                </a:solidFill>
              </a:rPr>
              <a:t> </a:t>
            </a:r>
            <a:r>
              <a:rPr lang="de-DE" dirty="0" err="1">
                <a:solidFill>
                  <a:schemeClr val="tx1"/>
                </a:solidFill>
              </a:rPr>
              <a:t>other</a:t>
            </a:r>
            <a:r>
              <a:rPr lang="de-DE" dirty="0"/>
              <a:t>:</a:t>
            </a:r>
            <a:endParaRPr lang="de-DE" dirty="0">
              <a:solidFill>
                <a:schemeClr val="tx1"/>
              </a:solidFill>
            </a:endParaRPr>
          </a:p>
          <a:p>
            <a:pPr marL="914400" lvl="1" indent="-298450" algn="l" rtl="0" fontAlgn="base">
              <a:lnSpc>
                <a:spcPts val="1395"/>
              </a:lnSpc>
              <a:buFont typeface="Arial" panose="020B0604020202020204" pitchFamily="34" charset="0"/>
              <a:buChar char="•"/>
            </a:pPr>
            <a:r>
              <a:rPr lang="de-DE" dirty="0"/>
              <a:t>Ask &amp; </a:t>
            </a:r>
            <a:r>
              <a:rPr lang="de-DE" dirty="0" err="1"/>
              <a:t>discuss</a:t>
            </a:r>
            <a:r>
              <a:rPr lang="de-DE" dirty="0"/>
              <a:t> </a:t>
            </a:r>
            <a:r>
              <a:rPr lang="de-DE" dirty="0" err="1"/>
              <a:t>questions</a:t>
            </a:r>
            <a:endParaRPr lang="de-DE" b="0" dirty="0"/>
          </a:p>
          <a:p>
            <a:pPr marL="914400" lvl="1" indent="-298450" algn="l" rtl="0" fontAlgn="base">
              <a:lnSpc>
                <a:spcPts val="1395"/>
              </a:lnSpc>
              <a:buFont typeface="Arial" panose="020B0604020202020204" pitchFamily="34" charset="0"/>
              <a:buChar char="•"/>
            </a:pPr>
            <a:r>
              <a:rPr lang="de-DE" b="0" dirty="0" err="1"/>
              <a:t>Brainstorm</a:t>
            </a:r>
            <a:r>
              <a:rPr lang="de-DE" b="0" dirty="0"/>
              <a:t> </a:t>
            </a:r>
            <a:r>
              <a:rPr lang="de-DE" b="0" dirty="0" err="1"/>
              <a:t>new</a:t>
            </a:r>
            <a:r>
              <a:rPr lang="de-DE" b="0" dirty="0"/>
              <a:t> </a:t>
            </a:r>
            <a:r>
              <a:rPr lang="de-DE" b="0" dirty="0" err="1"/>
              <a:t>ideas</a:t>
            </a:r>
            <a:r>
              <a:rPr lang="de-DE" b="0" dirty="0"/>
              <a:t> </a:t>
            </a:r>
            <a:r>
              <a:rPr lang="de-DE" b="0" dirty="0" err="1"/>
              <a:t>based</a:t>
            </a:r>
            <a:r>
              <a:rPr lang="de-DE" b="0" dirty="0"/>
              <a:t> on </a:t>
            </a:r>
            <a:r>
              <a:rPr lang="de-DE" b="0" dirty="0" err="1"/>
              <a:t>what</a:t>
            </a:r>
            <a:r>
              <a:rPr lang="de-DE" b="0" dirty="0"/>
              <a:t> </a:t>
            </a:r>
            <a:r>
              <a:rPr lang="de-DE" b="0" dirty="0" err="1"/>
              <a:t>you</a:t>
            </a:r>
            <a:r>
              <a:rPr lang="de-DE" b="0" dirty="0"/>
              <a:t> </a:t>
            </a:r>
            <a:r>
              <a:rPr lang="de-DE" b="0" dirty="0" err="1"/>
              <a:t>have</a:t>
            </a:r>
            <a:r>
              <a:rPr lang="de-DE" b="0" dirty="0"/>
              <a:t> </a:t>
            </a:r>
            <a:r>
              <a:rPr lang="de-DE" b="0" dirty="0" err="1"/>
              <a:t>understood</a:t>
            </a:r>
            <a:endParaRPr lang="de-DE" b="0" dirty="0"/>
          </a:p>
          <a:p>
            <a:pPr marL="914400" lvl="1" indent="-298450" algn="l" rtl="0" fontAlgn="base">
              <a:lnSpc>
                <a:spcPts val="1395"/>
              </a:lnSpc>
              <a:buFont typeface="Arial" panose="020B0604020202020204" pitchFamily="34" charset="0"/>
              <a:buChar char="•"/>
            </a:pPr>
            <a:endParaRPr lang="de-DE" b="0" dirty="0"/>
          </a:p>
          <a:p>
            <a:pPr marL="457200" lvl="0" indent="-298450" algn="l" rtl="0" fontAlgn="base">
              <a:lnSpc>
                <a:spcPts val="1395"/>
              </a:lnSpc>
              <a:buFont typeface="Arial" panose="020B0604020202020204" pitchFamily="34" charset="0"/>
              <a:buChar char="•"/>
            </a:pPr>
            <a:r>
              <a:rPr lang="de-DE" b="0" dirty="0" err="1"/>
              <a:t>You</a:t>
            </a:r>
            <a:r>
              <a:rPr lang="de-DE" b="0" dirty="0"/>
              <a:t> </a:t>
            </a:r>
            <a:r>
              <a:rPr lang="de-DE" b="0" dirty="0" err="1"/>
              <a:t>have</a:t>
            </a:r>
            <a:r>
              <a:rPr lang="de-DE" b="0" dirty="0"/>
              <a:t> [time] in total. </a:t>
            </a:r>
            <a:r>
              <a:rPr lang="de-DE" b="0" dirty="0" err="1"/>
              <a:t>Make</a:t>
            </a:r>
            <a:r>
              <a:rPr lang="de-DE" b="0" dirty="0"/>
              <a:t> </a:t>
            </a:r>
            <a:r>
              <a:rPr lang="de-DE" b="0" dirty="0" err="1"/>
              <a:t>sure</a:t>
            </a:r>
            <a:r>
              <a:rPr lang="de-DE" b="0" dirty="0"/>
              <a:t> </a:t>
            </a:r>
            <a:r>
              <a:rPr lang="de-DE" b="1" dirty="0" err="1"/>
              <a:t>everyone</a:t>
            </a:r>
            <a:r>
              <a:rPr lang="de-DE" b="1" dirty="0"/>
              <a:t> </a:t>
            </a:r>
            <a:r>
              <a:rPr lang="de-DE" b="1" dirty="0" err="1"/>
              <a:t>has</a:t>
            </a:r>
            <a:r>
              <a:rPr lang="de-DE" b="1" dirty="0"/>
              <a:t> an </a:t>
            </a:r>
            <a:r>
              <a:rPr lang="de-DE" b="1" dirty="0" err="1"/>
              <a:t>equal</a:t>
            </a:r>
            <a:r>
              <a:rPr lang="de-DE" b="1" dirty="0"/>
              <a:t> </a:t>
            </a:r>
            <a:r>
              <a:rPr lang="de-DE" b="1" dirty="0" err="1"/>
              <a:t>amount</a:t>
            </a:r>
            <a:r>
              <a:rPr lang="de-DE" b="1" dirty="0"/>
              <a:t> </a:t>
            </a:r>
            <a:r>
              <a:rPr lang="de-DE" b="1" dirty="0" err="1"/>
              <a:t>of</a:t>
            </a:r>
            <a:r>
              <a:rPr lang="de-DE" b="1" dirty="0"/>
              <a:t> time </a:t>
            </a:r>
            <a:r>
              <a:rPr lang="de-DE" b="0" dirty="0" err="1"/>
              <a:t>to</a:t>
            </a:r>
            <a:r>
              <a:rPr lang="de-DE" b="0" dirty="0"/>
              <a:t> </a:t>
            </a:r>
            <a:r>
              <a:rPr lang="de-DE" b="0" dirty="0" err="1"/>
              <a:t>share</a:t>
            </a:r>
            <a:r>
              <a:rPr lang="de-DE" b="0" dirty="0"/>
              <a:t> and </a:t>
            </a:r>
            <a:r>
              <a:rPr lang="de-DE" b="0" dirty="0" err="1"/>
              <a:t>receive</a:t>
            </a:r>
            <a:r>
              <a:rPr lang="de-DE" b="0" dirty="0"/>
              <a:t> </a:t>
            </a:r>
            <a:r>
              <a:rPr lang="de-DE" b="0" dirty="0" err="1"/>
              <a:t>feedback</a:t>
            </a:r>
            <a:r>
              <a:rPr lang="de-DE" b="0" dirty="0"/>
              <a:t>!</a:t>
            </a:r>
          </a:p>
          <a:p>
            <a:pPr marL="914400" lvl="1" indent="-298450" algn="l" rtl="0" fontAlgn="base">
              <a:lnSpc>
                <a:spcPts val="1395"/>
              </a:lnSpc>
              <a:buFont typeface="Arial" panose="020B0604020202020204" pitchFamily="34" charset="0"/>
              <a:buChar char="•"/>
            </a:pPr>
            <a:endParaRPr lang="de-DE" b="0" i="0" u="none" strike="noStrike" dirty="0">
              <a:effectLst/>
              <a:latin typeface="Segoe UI" panose="020B0502040204020203" pitchFamily="34" charset="0"/>
            </a:endParaRPr>
          </a:p>
          <a:p>
            <a:pPr marL="457200" indent="-298450" algn="l" rtl="0" fontAlgn="base">
              <a:lnSpc>
                <a:spcPts val="1395"/>
              </a:lnSpc>
              <a:buFont typeface="Arial" panose="020B0604020202020204" pitchFamily="34" charset="0"/>
              <a:buChar char="•"/>
            </a:pPr>
            <a:r>
              <a:rPr lang="de-DE" sz="1800" b="0" i="0" u="none" strike="noStrike" dirty="0" err="1">
                <a:solidFill>
                  <a:srgbClr val="000000"/>
                </a:solidFill>
                <a:effectLst/>
                <a:latin typeface="Arial" panose="020B0604020202020204" pitchFamily="34" charset="0"/>
              </a:rPr>
              <a:t>We</a:t>
            </a:r>
            <a:r>
              <a:rPr lang="de-DE" sz="1800" b="0" i="0" u="none" strike="noStrike" dirty="0">
                <a:solidFill>
                  <a:srgbClr val="000000"/>
                </a:solidFill>
                <a:effectLst/>
                <a:latin typeface="Arial" panose="020B0604020202020204" pitchFamily="34" charset="0"/>
              </a:rPr>
              <a:t> will </a:t>
            </a:r>
            <a:r>
              <a:rPr lang="de-DE" sz="1800" b="1" i="0" u="none" strike="noStrike" dirty="0" err="1">
                <a:solidFill>
                  <a:srgbClr val="000000"/>
                </a:solidFill>
                <a:effectLst/>
                <a:latin typeface="Arial" panose="020B0604020202020204" pitchFamily="34" charset="0"/>
              </a:rPr>
              <a:t>automatically</a:t>
            </a:r>
            <a:r>
              <a:rPr lang="de-DE" sz="1800" b="1"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transfer</a:t>
            </a:r>
            <a:r>
              <a:rPr lang="de-DE" sz="1800" b="1"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you</a:t>
            </a:r>
            <a:r>
              <a:rPr lang="de-DE" sz="1800" b="1"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into</a:t>
            </a:r>
            <a:r>
              <a:rPr lang="de-DE" sz="1800" b="1"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the</a:t>
            </a:r>
            <a:r>
              <a:rPr lang="de-DE" sz="1800" b="1"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rooms</a:t>
            </a:r>
            <a:r>
              <a:rPr lang="de-DE" sz="1800" b="1" i="0" u="none" strike="noStrike" dirty="0">
                <a:solidFill>
                  <a:srgbClr val="000000"/>
                </a:solidFill>
                <a:effectLst/>
                <a:latin typeface="Arial" panose="020B0604020202020204" pitchFamily="34" charset="0"/>
              </a:rPr>
              <a:t> </a:t>
            </a:r>
            <a:r>
              <a:rPr lang="de-DE" sz="1800" b="0" i="0" u="none" strike="noStrike" dirty="0">
                <a:solidFill>
                  <a:srgbClr val="000000"/>
                </a:solidFill>
                <a:effectLst/>
                <a:latin typeface="Arial" panose="020B0604020202020204" pitchFamily="34" charset="0"/>
              </a:rPr>
              <a:t>and also </a:t>
            </a:r>
            <a:r>
              <a:rPr lang="de-DE" sz="1800" b="0" i="0" u="none" strike="noStrike" dirty="0" err="1">
                <a:solidFill>
                  <a:srgbClr val="000000"/>
                </a:solidFill>
                <a:effectLst/>
                <a:latin typeface="Arial" panose="020B0604020202020204" pitchFamily="34" charset="0"/>
              </a:rPr>
              <a:t>close</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them</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automatically</a:t>
            </a:r>
            <a:r>
              <a:rPr lang="de-DE" sz="1800" b="0" i="0" u="none" strike="noStrike" dirty="0">
                <a:solidFill>
                  <a:srgbClr val="000000"/>
                </a:solidFill>
                <a:effectLst/>
                <a:latin typeface="Arial" panose="020B0604020202020204" pitchFamily="34" charset="0"/>
              </a:rPr>
              <a:t>. </a:t>
            </a:r>
            <a:endParaRPr lang="de-DE" b="0" i="0" u="none" strike="noStrike" dirty="0">
              <a:effectLst/>
              <a:latin typeface="Segoe UI" panose="020B0502040204020203" pitchFamily="34" charset="0"/>
            </a:endParaRPr>
          </a:p>
          <a:p>
            <a:pPr marL="457200" indent="-298450" algn="l" rtl="0" fontAlgn="base">
              <a:lnSpc>
                <a:spcPts val="1395"/>
              </a:lnSpc>
              <a:buFont typeface="Arial" panose="020B0604020202020204" pitchFamily="34" charset="0"/>
              <a:buChar char="•"/>
            </a:pPr>
            <a:r>
              <a:rPr lang="de-DE" sz="1800" b="0" i="0" u="none" strike="noStrike" dirty="0" err="1">
                <a:solidFill>
                  <a:srgbClr val="000000"/>
                </a:solidFill>
                <a:effectLst/>
                <a:latin typeface="Arial" panose="020B0604020202020204" pitchFamily="34" charset="0"/>
              </a:rPr>
              <a:t>We‘ll</a:t>
            </a:r>
            <a:r>
              <a:rPr lang="de-DE" sz="1800" b="0"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leave</a:t>
            </a:r>
            <a:r>
              <a:rPr lang="de-DE" sz="1800" b="1"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you</a:t>
            </a:r>
            <a:r>
              <a:rPr lang="de-DE" sz="1800" b="1"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alone</a:t>
            </a:r>
            <a:r>
              <a:rPr lang="de-DE" sz="1800" b="1" i="0" u="none" strike="noStrike" dirty="0">
                <a:solidFill>
                  <a:srgbClr val="000000"/>
                </a:solidFill>
                <a:effectLst/>
                <a:latin typeface="Arial" panose="020B0604020202020204" pitchFamily="34" charset="0"/>
              </a:rPr>
              <a:t> in </a:t>
            </a:r>
            <a:r>
              <a:rPr lang="de-DE" sz="1800" b="1" i="0" u="none" strike="noStrike" dirty="0" err="1">
                <a:solidFill>
                  <a:srgbClr val="000000"/>
                </a:solidFill>
                <a:effectLst/>
                <a:latin typeface="Arial" panose="020B0604020202020204" pitchFamily="34" charset="0"/>
              </a:rPr>
              <a:t>the</a:t>
            </a:r>
            <a:r>
              <a:rPr lang="de-DE" sz="1800" b="1"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rooms</a:t>
            </a:r>
            <a:r>
              <a:rPr lang="de-DE" sz="1800" b="1" i="0" u="none" strike="noStrike" dirty="0">
                <a:solidFill>
                  <a:srgbClr val="000000"/>
                </a:solidFill>
                <a:effectLst/>
                <a:latin typeface="Arial" panose="020B0604020202020204" pitchFamily="34" charset="0"/>
              </a:rPr>
              <a:t> </a:t>
            </a:r>
            <a:r>
              <a:rPr lang="de-DE" sz="1800" b="0" i="0" u="none" strike="noStrike" dirty="0">
                <a:solidFill>
                  <a:srgbClr val="000000"/>
                </a:solidFill>
                <a:effectLst/>
                <a:latin typeface="Arial" panose="020B0604020202020204" pitchFamily="34" charset="0"/>
              </a:rPr>
              <a:t>but </a:t>
            </a:r>
            <a:r>
              <a:rPr lang="de-DE" sz="1800" b="0" i="0" u="none" strike="noStrike" dirty="0" err="1">
                <a:solidFill>
                  <a:srgbClr val="000000"/>
                </a:solidFill>
                <a:effectLst/>
                <a:latin typeface="Arial" panose="020B0604020202020204" pitchFamily="34" charset="0"/>
              </a:rPr>
              <a:t>if</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you</a:t>
            </a:r>
            <a:r>
              <a:rPr lang="de-DE" sz="1800" b="0"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have</a:t>
            </a:r>
            <a:r>
              <a:rPr lang="de-DE" sz="1800" b="1"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any</a:t>
            </a:r>
            <a:r>
              <a:rPr lang="de-DE" sz="1800" b="1"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questions</a:t>
            </a:r>
            <a:r>
              <a:rPr lang="de-DE" sz="1800" b="1"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or</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need</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help</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please</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go</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to</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the</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bottom</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of</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the</a:t>
            </a:r>
            <a:r>
              <a:rPr lang="de-DE" sz="1800" b="0" i="0" u="none" strike="noStrike" dirty="0">
                <a:solidFill>
                  <a:srgbClr val="000000"/>
                </a:solidFill>
                <a:effectLst/>
                <a:latin typeface="Arial" panose="020B0604020202020204" pitchFamily="34" charset="0"/>
              </a:rPr>
              <a:t> zoom </a:t>
            </a:r>
            <a:r>
              <a:rPr lang="de-DE" sz="1800" b="0" i="0" u="none" strike="noStrike" dirty="0" err="1">
                <a:solidFill>
                  <a:srgbClr val="000000"/>
                </a:solidFill>
                <a:effectLst/>
                <a:latin typeface="Arial" panose="020B0604020202020204" pitchFamily="34" charset="0"/>
              </a:rPr>
              <a:t>panel</a:t>
            </a:r>
            <a:r>
              <a:rPr lang="de-DE" sz="1800" b="0" i="0" u="none" strike="noStrike" dirty="0">
                <a:solidFill>
                  <a:srgbClr val="000000"/>
                </a:solidFill>
                <a:effectLst/>
                <a:latin typeface="Arial" panose="020B0604020202020204" pitchFamily="34" charset="0"/>
              </a:rPr>
              <a:t> and </a:t>
            </a:r>
            <a:r>
              <a:rPr lang="de-DE" sz="1800" b="0" i="0" u="none" strike="noStrike" dirty="0" err="1">
                <a:solidFill>
                  <a:srgbClr val="000000"/>
                </a:solidFill>
                <a:effectLst/>
                <a:latin typeface="Arial" panose="020B0604020202020204" pitchFamily="34" charset="0"/>
              </a:rPr>
              <a:t>click</a:t>
            </a:r>
            <a:r>
              <a:rPr lang="de-DE" sz="1800" b="0" i="0" u="none" strike="noStrike" dirty="0">
                <a:solidFill>
                  <a:srgbClr val="000000"/>
                </a:solidFill>
                <a:effectLst/>
                <a:latin typeface="Arial" panose="020B0604020202020204" pitchFamily="34" charset="0"/>
              </a:rPr>
              <a:t> on </a:t>
            </a:r>
            <a:r>
              <a:rPr lang="de-DE" sz="1800" b="0" i="0" u="none" strike="noStrike" dirty="0" err="1">
                <a:solidFill>
                  <a:srgbClr val="000000"/>
                </a:solidFill>
                <a:effectLst/>
                <a:latin typeface="Arial" panose="020B0604020202020204" pitchFamily="34" charset="0"/>
              </a:rPr>
              <a:t>the</a:t>
            </a:r>
            <a:r>
              <a:rPr lang="de-DE" sz="1800" b="0"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help</a:t>
            </a:r>
            <a:r>
              <a:rPr lang="de-DE" sz="1800" b="1"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button</a:t>
            </a:r>
            <a:r>
              <a:rPr lang="de-DE" sz="1800" b="0"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We‘ll</a:t>
            </a:r>
            <a:r>
              <a:rPr lang="de-DE" sz="1800" b="1"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come</a:t>
            </a:r>
            <a:r>
              <a:rPr lang="de-DE" sz="1800" b="1" i="0" u="none" strike="noStrike" dirty="0">
                <a:solidFill>
                  <a:srgbClr val="000000"/>
                </a:solidFill>
                <a:effectLst/>
                <a:latin typeface="Arial" panose="020B0604020202020204" pitchFamily="34" charset="0"/>
              </a:rPr>
              <a:t> and support. </a:t>
            </a:r>
            <a:endParaRPr lang="de-DE" b="1" i="0" u="none" strike="noStrike" dirty="0">
              <a:effectLst/>
              <a:latin typeface="Segoe UI" panose="020B0502040204020203" pitchFamily="34" charset="0"/>
            </a:endParaRPr>
          </a:p>
          <a:p>
            <a:pPr marL="457200" indent="-298450" algn="l" rtl="0" fontAlgn="base">
              <a:lnSpc>
                <a:spcPts val="1395"/>
              </a:lnSpc>
              <a:buFont typeface="Arial" panose="020B0604020202020204" pitchFamily="34" charset="0"/>
              <a:buChar char="•"/>
            </a:pPr>
            <a:r>
              <a:rPr lang="de-DE" sz="1800" b="0" i="0" u="none" strike="noStrike" dirty="0" err="1">
                <a:solidFill>
                  <a:srgbClr val="000000"/>
                </a:solidFill>
                <a:effectLst/>
                <a:latin typeface="Arial" panose="020B0604020202020204" pitchFamily="34" charset="0"/>
              </a:rPr>
              <a:t>Which</a:t>
            </a:r>
            <a:r>
              <a:rPr lang="de-DE" sz="1800" b="0" i="0" u="none" strike="noStrike" dirty="0">
                <a:solidFill>
                  <a:srgbClr val="000000"/>
                </a:solidFill>
                <a:effectLst/>
                <a:latin typeface="Arial" panose="020B0604020202020204" pitchFamily="34" charset="0"/>
              </a:rPr>
              <a:t> </a:t>
            </a:r>
            <a:r>
              <a:rPr lang="de-DE" sz="1800" b="1" i="0" u="none" strike="noStrike" dirty="0">
                <a:solidFill>
                  <a:srgbClr val="000000"/>
                </a:solidFill>
                <a:effectLst/>
                <a:latin typeface="Arial" panose="020B0604020202020204" pitchFamily="34" charset="0"/>
              </a:rPr>
              <a:t>open </a:t>
            </a:r>
            <a:r>
              <a:rPr lang="de-DE" sz="1800" b="1" i="0" u="none" strike="noStrike" dirty="0" err="1">
                <a:solidFill>
                  <a:srgbClr val="000000"/>
                </a:solidFill>
                <a:effectLst/>
                <a:latin typeface="Arial" panose="020B0604020202020204" pitchFamily="34" charset="0"/>
              </a:rPr>
              <a:t>questions</a:t>
            </a:r>
            <a:r>
              <a:rPr lang="de-DE" sz="1800" b="1"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are</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there</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before</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we</a:t>
            </a:r>
            <a:r>
              <a:rPr lang="de-DE" sz="1800" b="0" i="0" u="none" strike="noStrike" dirty="0">
                <a:solidFill>
                  <a:srgbClr val="000000"/>
                </a:solidFill>
                <a:effectLst/>
                <a:latin typeface="Arial" panose="020B0604020202020204" pitchFamily="34" charset="0"/>
              </a:rPr>
              <a:t> </a:t>
            </a:r>
            <a:r>
              <a:rPr lang="de-DE" sz="1800" b="0" i="0" u="none" strike="noStrike" dirty="0" err="1">
                <a:solidFill>
                  <a:srgbClr val="000000"/>
                </a:solidFill>
                <a:effectLst/>
                <a:latin typeface="Arial" panose="020B0604020202020204" pitchFamily="34" charset="0"/>
              </a:rPr>
              <a:t>start</a:t>
            </a:r>
            <a:r>
              <a:rPr lang="de-DE" sz="1800" b="0" i="0" u="none" strike="noStrike" dirty="0">
                <a:solidFill>
                  <a:srgbClr val="000000"/>
                </a:solidFill>
                <a:effectLst/>
                <a:latin typeface="Arial" panose="020B0604020202020204" pitchFamily="34" charset="0"/>
              </a:rPr>
              <a:t>?  </a:t>
            </a:r>
          </a:p>
          <a:p>
            <a:pPr marL="457200" indent="-298450" algn="l" rtl="0" fontAlgn="base">
              <a:lnSpc>
                <a:spcPts val="1395"/>
              </a:lnSpc>
              <a:buFont typeface="Arial" panose="020B0604020202020204" pitchFamily="34" charset="0"/>
              <a:buChar char="•"/>
            </a:pPr>
            <a:endParaRPr lang="de-DE" b="0" i="0" u="none" strike="noStrike" dirty="0">
              <a:effectLst/>
              <a:latin typeface="Segoe UI" panose="020B0502040204020203" pitchFamily="34" charset="0"/>
            </a:endParaRPr>
          </a:p>
          <a:p>
            <a:pPr marL="457200" indent="-298450" algn="l" rtl="0" fontAlgn="base">
              <a:lnSpc>
                <a:spcPts val="1395"/>
              </a:lnSpc>
              <a:buFont typeface="Arial" panose="020B0604020202020204" pitchFamily="34" charset="0"/>
              <a:buChar char="•"/>
            </a:pPr>
            <a:r>
              <a:rPr lang="de-DE" sz="1800" b="0" i="0" u="none" strike="noStrike" dirty="0">
                <a:solidFill>
                  <a:srgbClr val="000000"/>
                </a:solidFill>
                <a:effectLst/>
                <a:latin typeface="Arial" panose="020B0604020202020204" pitchFamily="34" charset="0"/>
              </a:rPr>
              <a:t>Great! </a:t>
            </a:r>
            <a:r>
              <a:rPr lang="de-DE" sz="1800" b="0" i="0" u="none" strike="noStrike" dirty="0" err="1">
                <a:solidFill>
                  <a:srgbClr val="000000"/>
                </a:solidFill>
                <a:effectLst/>
                <a:latin typeface="Arial" panose="020B0604020202020204" pitchFamily="34" charset="0"/>
              </a:rPr>
              <a:t>Then</a:t>
            </a:r>
            <a:r>
              <a:rPr lang="de-DE" sz="1800" b="0"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let‘s</a:t>
            </a:r>
            <a:r>
              <a:rPr lang="de-DE" sz="1800" b="1" i="0" u="none" strike="noStrike" dirty="0">
                <a:solidFill>
                  <a:srgbClr val="000000"/>
                </a:solidFill>
                <a:effectLst/>
                <a:latin typeface="Arial" panose="020B0604020202020204" pitchFamily="34" charset="0"/>
              </a:rPr>
              <a:t> </a:t>
            </a:r>
            <a:r>
              <a:rPr lang="de-DE" sz="1800" b="1" i="0" u="none" strike="noStrike" dirty="0" err="1">
                <a:solidFill>
                  <a:srgbClr val="000000"/>
                </a:solidFill>
                <a:effectLst/>
                <a:latin typeface="Arial" panose="020B0604020202020204" pitchFamily="34" charset="0"/>
              </a:rPr>
              <a:t>go</a:t>
            </a:r>
            <a:r>
              <a:rPr lang="de-DE" sz="1800" b="1" i="0" u="none" strike="noStrike" dirty="0">
                <a:solidFill>
                  <a:srgbClr val="000000"/>
                </a:solidFill>
                <a:effectLst/>
                <a:latin typeface="Arial" panose="020B0604020202020204" pitchFamily="34" charset="0"/>
              </a:rPr>
              <a:t>!</a:t>
            </a:r>
            <a:r>
              <a:rPr lang="de-DE" sz="1800" b="0" i="0" u="none" strike="noStrike" dirty="0">
                <a:solidFill>
                  <a:srgbClr val="000000"/>
                </a:solidFill>
                <a:effectLst/>
                <a:latin typeface="Arial" panose="020B0604020202020204" pitchFamily="34" charset="0"/>
              </a:rPr>
              <a:t> </a:t>
            </a:r>
            <a:endParaRPr lang="de-DE" b="0" i="0" u="none" strike="noStrike" dirty="0">
              <a:effectLst/>
              <a:latin typeface="Segoe UI" panose="020B0502040204020203" pitchFamily="34" charset="0"/>
            </a:endParaRPr>
          </a:p>
        </p:txBody>
      </p:sp>
    </p:spTree>
    <p:extLst>
      <p:ext uri="{BB962C8B-B14F-4D97-AF65-F5344CB8AC3E}">
        <p14:creationId xmlns:p14="http://schemas.microsoft.com/office/powerpoint/2010/main" val="11025763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indent="-298450" algn="l" rtl="0" fontAlgn="base">
              <a:lnSpc>
                <a:spcPts val="1221"/>
              </a:lnSpc>
              <a:buFont typeface="Arial" panose="020B0604020202020204" pitchFamily="34" charset="0"/>
              <a:buChar char="•"/>
            </a:pPr>
            <a:r>
              <a:rPr lang="de-DE" sz="1100" b="0" i="0" u="none" strike="noStrike" dirty="0">
                <a:solidFill>
                  <a:srgbClr val="000000"/>
                </a:solidFill>
                <a:effectLst/>
                <a:latin typeface="Calibri" panose="020F0502020204030204" pitchFamily="34" charset="0"/>
              </a:rPr>
              <a:t>Welcome back! </a:t>
            </a:r>
            <a:endParaRPr lang="de-DE" b="0" i="0" u="none" strike="noStrike" dirty="0">
              <a:effectLst/>
              <a:latin typeface="Segoe UI" panose="020F0502020204030204" pitchFamily="34" charset="0"/>
            </a:endParaRPr>
          </a:p>
          <a:p>
            <a:pPr marL="457200" indent="-298450" algn="l" rtl="0" fontAlgn="base">
              <a:lnSpc>
                <a:spcPts val="1221"/>
              </a:lnSpc>
              <a:buFont typeface="Arial" panose="020B0604020202020204" pitchFamily="34" charset="0"/>
              <a:buChar char="•"/>
            </a:pPr>
            <a:r>
              <a:rPr lang="de-DE" sz="1100" b="0" i="0" u="none" strike="noStrike" dirty="0" err="1">
                <a:solidFill>
                  <a:srgbClr val="000000"/>
                </a:solidFill>
                <a:effectLst/>
                <a:latin typeface="Calibri" panose="020F0502020204030204" pitchFamily="34" charset="0"/>
              </a:rPr>
              <a:t>Everything</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went</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well</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Everybody</a:t>
            </a:r>
            <a:r>
              <a:rPr lang="de-DE" sz="1100" b="0" i="0" u="none" strike="noStrike" dirty="0">
                <a:solidFill>
                  <a:srgbClr val="000000"/>
                </a:solidFill>
                <a:effectLst/>
                <a:latin typeface="Calibri" panose="020F0502020204030204" pitchFamily="34" charset="0"/>
              </a:rPr>
              <a:t> back </a:t>
            </a:r>
            <a:r>
              <a:rPr lang="de-DE" sz="1100" b="0" i="0" u="none" strike="noStrike" dirty="0" err="1">
                <a:solidFill>
                  <a:srgbClr val="000000"/>
                </a:solidFill>
                <a:effectLst/>
                <a:latin typeface="Calibri" panose="020F0502020204030204" pitchFamily="34" charset="0"/>
              </a:rPr>
              <a:t>with</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us</a:t>
            </a:r>
            <a:r>
              <a:rPr lang="de-DE" sz="1100" b="0" i="0" u="none" strike="noStrike" dirty="0">
                <a:solidFill>
                  <a:srgbClr val="000000"/>
                </a:solidFill>
                <a:effectLst/>
                <a:latin typeface="Calibri" panose="020F0502020204030204" pitchFamily="34" charset="0"/>
              </a:rPr>
              <a:t>? </a:t>
            </a:r>
            <a:endParaRPr lang="de-DE" b="0" i="0" u="none" strike="noStrike" dirty="0">
              <a:effectLst/>
              <a:latin typeface="Segoe UI" panose="020B0502040204020203" pitchFamily="34" charset="0"/>
            </a:endParaRPr>
          </a:p>
          <a:p>
            <a:pPr marL="457200" indent="-298450" algn="l" rtl="0" fontAlgn="base">
              <a:lnSpc>
                <a:spcPts val="1221"/>
              </a:lnSpc>
              <a:buFont typeface="Arial" panose="020B0604020202020204" pitchFamily="34" charset="0"/>
              <a:buChar char="•"/>
            </a:pPr>
            <a:r>
              <a:rPr lang="de-DE" sz="1100" b="0" i="0" u="none" strike="noStrike" dirty="0">
                <a:solidFill>
                  <a:srgbClr val="000000"/>
                </a:solidFill>
                <a:effectLst/>
                <a:latin typeface="Calibri" panose="020F0502020204030204" pitchFamily="34" charset="0"/>
              </a:rPr>
              <a:t>Thumbs </a:t>
            </a:r>
            <a:r>
              <a:rPr lang="de-DE" sz="1100" b="0" i="0" u="none" strike="noStrike" dirty="0" err="1">
                <a:solidFill>
                  <a:srgbClr val="000000"/>
                </a:solidFill>
                <a:effectLst/>
                <a:latin typeface="Calibri" panose="020F0502020204030204" pitchFamily="34" charset="0"/>
              </a:rPr>
              <a:t>up</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please</a:t>
            </a:r>
            <a:r>
              <a:rPr lang="de-DE" sz="1100" b="0" i="0" u="none" strike="noStrike" dirty="0">
                <a:solidFill>
                  <a:srgbClr val="000000"/>
                </a:solidFill>
                <a:effectLst/>
                <a:latin typeface="Calibri" panose="020F0502020204030204" pitchFamily="34" charset="0"/>
              </a:rPr>
              <a:t>!</a:t>
            </a:r>
            <a:endParaRPr lang="en-GB" dirty="0"/>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6229FC2-6A83-4948-B60F-F7D518252D2F}" type="slidenum">
              <a:rPr kumimoji="0" lang="de-DE"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395076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Font typeface="Arial" panose="020B0604020202020204" pitchFamily="34" charset="0"/>
              <a:buNone/>
            </a:pPr>
            <a:r>
              <a:rPr lang="de-DE" dirty="0" err="1">
                <a:cs typeface="Calibri"/>
              </a:rPr>
              <a:t>Now</a:t>
            </a:r>
            <a:r>
              <a:rPr lang="de-DE" dirty="0">
                <a:cs typeface="Calibri"/>
              </a:rPr>
              <a:t> </a:t>
            </a:r>
            <a:r>
              <a:rPr lang="de-DE" dirty="0" err="1">
                <a:cs typeface="Calibri"/>
              </a:rPr>
              <a:t>that</a:t>
            </a:r>
            <a:r>
              <a:rPr lang="de-DE" dirty="0">
                <a:cs typeface="Calibri"/>
              </a:rPr>
              <a:t> </a:t>
            </a:r>
            <a:r>
              <a:rPr lang="de-DE" dirty="0" err="1">
                <a:cs typeface="Calibri"/>
              </a:rPr>
              <a:t>you‘ve</a:t>
            </a:r>
            <a:r>
              <a:rPr lang="de-DE" dirty="0">
                <a:cs typeface="Calibri"/>
              </a:rPr>
              <a:t> </a:t>
            </a:r>
            <a:r>
              <a:rPr lang="de-DE" dirty="0" err="1">
                <a:cs typeface="Calibri"/>
              </a:rPr>
              <a:t>come</a:t>
            </a:r>
            <a:r>
              <a:rPr lang="de-DE" dirty="0">
                <a:cs typeface="Calibri"/>
              </a:rPr>
              <a:t> </a:t>
            </a:r>
            <a:r>
              <a:rPr lang="de-DE" dirty="0" err="1">
                <a:cs typeface="Calibri"/>
              </a:rPr>
              <a:t>that</a:t>
            </a:r>
            <a:r>
              <a:rPr lang="de-DE" dirty="0">
                <a:cs typeface="Calibri"/>
              </a:rPr>
              <a:t> </a:t>
            </a:r>
            <a:r>
              <a:rPr lang="de-DE" dirty="0" err="1">
                <a:cs typeface="Calibri"/>
              </a:rPr>
              <a:t>far</a:t>
            </a:r>
            <a:r>
              <a:rPr lang="de-DE" dirty="0">
                <a:cs typeface="Calibri"/>
              </a:rPr>
              <a:t>, </a:t>
            </a:r>
            <a:r>
              <a:rPr lang="de-DE" dirty="0" err="1">
                <a:cs typeface="Calibri"/>
              </a:rPr>
              <a:t>what</a:t>
            </a:r>
            <a:r>
              <a:rPr lang="de-DE" dirty="0">
                <a:cs typeface="Calibri"/>
              </a:rPr>
              <a:t> </a:t>
            </a:r>
            <a:r>
              <a:rPr lang="de-DE" dirty="0" err="1">
                <a:cs typeface="Calibri"/>
              </a:rPr>
              <a:t>could</a:t>
            </a:r>
            <a:r>
              <a:rPr lang="de-DE" dirty="0">
                <a:cs typeface="Calibri"/>
              </a:rPr>
              <a:t> </a:t>
            </a:r>
            <a:r>
              <a:rPr lang="de-DE" dirty="0" err="1">
                <a:cs typeface="Calibri"/>
              </a:rPr>
              <a:t>be</a:t>
            </a:r>
            <a:r>
              <a:rPr lang="de-DE" dirty="0">
                <a:cs typeface="Calibri"/>
              </a:rPr>
              <a:t> potential </a:t>
            </a:r>
            <a:r>
              <a:rPr lang="de-DE" dirty="0" err="1">
                <a:cs typeface="Calibri"/>
              </a:rPr>
              <a:t>next</a:t>
            </a:r>
            <a:r>
              <a:rPr lang="de-DE" dirty="0">
                <a:cs typeface="Calibri"/>
              </a:rPr>
              <a:t> </a:t>
            </a:r>
            <a:r>
              <a:rPr lang="de-DE" dirty="0" err="1">
                <a:cs typeface="Calibri"/>
              </a:rPr>
              <a:t>steps</a:t>
            </a:r>
            <a:r>
              <a:rPr lang="de-DE" dirty="0">
                <a:cs typeface="Calibri"/>
              </a:rPr>
              <a:t>? Are </a:t>
            </a:r>
            <a:r>
              <a:rPr lang="de-DE" dirty="0" err="1">
                <a:cs typeface="Calibri"/>
              </a:rPr>
              <a:t>there</a:t>
            </a:r>
            <a:r>
              <a:rPr lang="de-DE" dirty="0">
                <a:cs typeface="Calibri"/>
              </a:rPr>
              <a:t> </a:t>
            </a:r>
            <a:r>
              <a:rPr lang="de-DE" dirty="0" err="1">
                <a:cs typeface="Calibri"/>
              </a:rPr>
              <a:t>any</a:t>
            </a:r>
            <a:r>
              <a:rPr lang="de-DE" dirty="0">
                <a:cs typeface="Calibri"/>
              </a:rPr>
              <a:t> </a:t>
            </a:r>
            <a:r>
              <a:rPr lang="de-DE" dirty="0" err="1">
                <a:cs typeface="Calibri"/>
              </a:rPr>
              <a:t>ideas</a:t>
            </a:r>
            <a:r>
              <a:rPr lang="de-DE" dirty="0">
                <a:cs typeface="Calibri"/>
              </a:rPr>
              <a:t> </a:t>
            </a:r>
            <a:r>
              <a:rPr lang="de-DE" dirty="0" err="1">
                <a:cs typeface="Calibri"/>
              </a:rPr>
              <a:t>how</a:t>
            </a:r>
            <a:r>
              <a:rPr lang="de-DE" dirty="0">
                <a:cs typeface="Calibri"/>
              </a:rPr>
              <a:t> </a:t>
            </a:r>
            <a:r>
              <a:rPr lang="de-DE" dirty="0" err="1">
                <a:cs typeface="Calibri"/>
              </a:rPr>
              <a:t>to</a:t>
            </a:r>
            <a:r>
              <a:rPr lang="de-DE" dirty="0">
                <a:cs typeface="Calibri"/>
              </a:rPr>
              <a:t> </a:t>
            </a:r>
            <a:r>
              <a:rPr lang="de-DE" dirty="0" err="1">
                <a:cs typeface="Calibri"/>
              </a:rPr>
              <a:t>continue</a:t>
            </a:r>
            <a:r>
              <a:rPr lang="de-DE" dirty="0">
                <a:cs typeface="Calibri"/>
              </a:rPr>
              <a:t> </a:t>
            </a:r>
            <a:r>
              <a:rPr lang="de-DE" dirty="0" err="1">
                <a:cs typeface="Calibri"/>
              </a:rPr>
              <a:t>with</a:t>
            </a:r>
            <a:r>
              <a:rPr lang="de-DE" dirty="0">
                <a:cs typeface="Calibri"/>
              </a:rPr>
              <a:t> </a:t>
            </a:r>
            <a:r>
              <a:rPr lang="de-DE" dirty="0" err="1">
                <a:cs typeface="Calibri"/>
              </a:rPr>
              <a:t>what</a:t>
            </a:r>
            <a:r>
              <a:rPr lang="de-DE" dirty="0">
                <a:cs typeface="Calibri"/>
              </a:rPr>
              <a:t> </a:t>
            </a:r>
            <a:r>
              <a:rPr lang="de-DE" dirty="0" err="1">
                <a:cs typeface="Calibri"/>
              </a:rPr>
              <a:t>you</a:t>
            </a:r>
            <a:r>
              <a:rPr lang="de-DE" dirty="0">
                <a:cs typeface="Calibri"/>
              </a:rPr>
              <a:t> </a:t>
            </a:r>
            <a:r>
              <a:rPr lang="de-DE" dirty="0" err="1">
                <a:cs typeface="Calibri"/>
              </a:rPr>
              <a:t>worked</a:t>
            </a:r>
            <a:r>
              <a:rPr lang="de-DE" dirty="0">
                <a:cs typeface="Calibri"/>
              </a:rPr>
              <a:t> on? </a:t>
            </a:r>
          </a:p>
          <a:p>
            <a:pPr marL="158750" indent="0">
              <a:buFont typeface="Arial" panose="020B0604020202020204" pitchFamily="34" charset="0"/>
              <a:buNone/>
            </a:pPr>
            <a:r>
              <a:rPr lang="de-DE" dirty="0" err="1">
                <a:cs typeface="Calibri"/>
              </a:rPr>
              <a:t>We‘d</a:t>
            </a:r>
            <a:r>
              <a:rPr lang="de-DE" dirty="0">
                <a:cs typeface="Calibri"/>
              </a:rPr>
              <a:t> like </a:t>
            </a:r>
            <a:r>
              <a:rPr lang="de-DE" dirty="0" err="1">
                <a:cs typeface="Calibri"/>
              </a:rPr>
              <a:t>to</a:t>
            </a:r>
            <a:r>
              <a:rPr lang="de-DE" dirty="0">
                <a:cs typeface="Calibri"/>
              </a:rPr>
              <a:t> </a:t>
            </a:r>
            <a:r>
              <a:rPr lang="de-DE" dirty="0" err="1">
                <a:cs typeface="Calibri"/>
              </a:rPr>
              <a:t>give</a:t>
            </a:r>
            <a:r>
              <a:rPr lang="de-DE" dirty="0">
                <a:cs typeface="Calibri"/>
              </a:rPr>
              <a:t> </a:t>
            </a:r>
            <a:r>
              <a:rPr lang="de-DE" dirty="0" err="1">
                <a:cs typeface="Calibri"/>
              </a:rPr>
              <a:t>you</a:t>
            </a:r>
            <a:r>
              <a:rPr lang="de-DE" dirty="0">
                <a:cs typeface="Calibri"/>
              </a:rPr>
              <a:t> </a:t>
            </a:r>
            <a:r>
              <a:rPr lang="de-DE" dirty="0" err="1">
                <a:cs typeface="Calibri"/>
              </a:rPr>
              <a:t>some</a:t>
            </a:r>
            <a:r>
              <a:rPr lang="de-DE" dirty="0">
                <a:cs typeface="Calibri"/>
              </a:rPr>
              <a:t> </a:t>
            </a:r>
            <a:r>
              <a:rPr lang="de-DE" dirty="0" err="1">
                <a:cs typeface="Calibri"/>
              </a:rPr>
              <a:t>ideas</a:t>
            </a:r>
            <a:r>
              <a:rPr lang="de-DE" dirty="0">
                <a:cs typeface="Calibri"/>
              </a:rPr>
              <a:t>:</a:t>
            </a:r>
          </a:p>
          <a:p>
            <a:endParaRPr lang="de-DE" dirty="0">
              <a:cs typeface="Calibri"/>
            </a:endParaRPr>
          </a:p>
          <a:p>
            <a:pPr marL="158750" indent="0">
              <a:buNone/>
            </a:pPr>
            <a:r>
              <a:rPr lang="de-DE" dirty="0" err="1">
                <a:cs typeface="Calibri"/>
              </a:rPr>
              <a:t>You</a:t>
            </a:r>
            <a:r>
              <a:rPr lang="de-DE" dirty="0">
                <a:cs typeface="Calibri"/>
              </a:rPr>
              <a:t> </a:t>
            </a:r>
            <a:r>
              <a:rPr lang="de-DE" dirty="0" err="1">
                <a:cs typeface="Calibri"/>
              </a:rPr>
              <a:t>could</a:t>
            </a:r>
            <a:r>
              <a:rPr lang="de-DE" dirty="0">
                <a:cs typeface="Calibri"/>
              </a:rPr>
              <a:t>…</a:t>
            </a:r>
          </a:p>
          <a:p>
            <a:pPr marL="171450" indent="-171450">
              <a:buFont typeface="Arial" panose="020B0604020202020204" pitchFamily="34" charset="0"/>
              <a:buChar char="•"/>
            </a:pPr>
            <a:r>
              <a:rPr lang="de-DE" dirty="0" err="1">
                <a:cs typeface="Calibri"/>
              </a:rPr>
              <a:t>Build</a:t>
            </a:r>
            <a:r>
              <a:rPr lang="de-DE" dirty="0">
                <a:cs typeface="Calibri"/>
              </a:rPr>
              <a:t> </a:t>
            </a:r>
            <a:r>
              <a:rPr lang="de-DE" dirty="0" err="1">
                <a:cs typeface="Calibri"/>
              </a:rPr>
              <a:t>up</a:t>
            </a:r>
            <a:r>
              <a:rPr lang="de-DE" dirty="0">
                <a:cs typeface="Calibri"/>
              </a:rPr>
              <a:t> a network: </a:t>
            </a:r>
            <a:r>
              <a:rPr lang="de-DE" dirty="0" err="1">
                <a:cs typeface="Calibri"/>
              </a:rPr>
              <a:t>stay</a:t>
            </a:r>
            <a:r>
              <a:rPr lang="de-DE" dirty="0">
                <a:cs typeface="Calibri"/>
              </a:rPr>
              <a:t> in </a:t>
            </a:r>
            <a:r>
              <a:rPr lang="de-DE" dirty="0" err="1">
                <a:cs typeface="Calibri"/>
              </a:rPr>
              <a:t>touch</a:t>
            </a:r>
            <a:r>
              <a:rPr lang="de-DE" dirty="0">
                <a:cs typeface="Calibri"/>
              </a:rPr>
              <a:t> </a:t>
            </a:r>
            <a:r>
              <a:rPr lang="de-DE" dirty="0" err="1">
                <a:cs typeface="Calibri"/>
              </a:rPr>
              <a:t>with</a:t>
            </a:r>
            <a:r>
              <a:rPr lang="de-DE" dirty="0">
                <a:cs typeface="Calibri"/>
              </a:rPr>
              <a:t> </a:t>
            </a:r>
            <a:r>
              <a:rPr lang="de-DE" dirty="0" err="1">
                <a:cs typeface="Calibri"/>
              </a:rPr>
              <a:t>each</a:t>
            </a:r>
            <a:r>
              <a:rPr lang="de-DE" dirty="0">
                <a:cs typeface="Calibri"/>
              </a:rPr>
              <a:t> </a:t>
            </a:r>
            <a:r>
              <a:rPr lang="de-DE" dirty="0" err="1">
                <a:cs typeface="Calibri"/>
              </a:rPr>
              <a:t>other</a:t>
            </a:r>
            <a:r>
              <a:rPr lang="de-DE" dirty="0">
                <a:cs typeface="Calibri"/>
              </a:rPr>
              <a:t>; </a:t>
            </a:r>
            <a:r>
              <a:rPr lang="de-DE" dirty="0" err="1">
                <a:cs typeface="Calibri"/>
              </a:rPr>
              <a:t>exchange</a:t>
            </a:r>
            <a:r>
              <a:rPr lang="de-DE" dirty="0">
                <a:cs typeface="Calibri"/>
              </a:rPr>
              <a:t> </a:t>
            </a:r>
            <a:r>
              <a:rPr lang="de-DE" dirty="0" err="1">
                <a:cs typeface="Calibri"/>
              </a:rPr>
              <a:t>contact</a:t>
            </a:r>
            <a:r>
              <a:rPr lang="de-DE" dirty="0">
                <a:cs typeface="Calibri"/>
              </a:rPr>
              <a:t> </a:t>
            </a:r>
            <a:r>
              <a:rPr lang="de-DE" dirty="0" err="1">
                <a:cs typeface="Calibri"/>
              </a:rPr>
              <a:t>details</a:t>
            </a:r>
            <a:r>
              <a:rPr lang="de-DE" dirty="0">
                <a:cs typeface="Calibri"/>
              </a:rPr>
              <a:t>; </a:t>
            </a:r>
            <a:r>
              <a:rPr lang="de-DE" dirty="0" err="1">
                <a:cs typeface="Calibri"/>
              </a:rPr>
              <a:t>become</a:t>
            </a:r>
            <a:r>
              <a:rPr lang="de-DE" dirty="0">
                <a:cs typeface="Calibri"/>
              </a:rPr>
              <a:t> </a:t>
            </a:r>
            <a:r>
              <a:rPr lang="de-DE" dirty="0" err="1">
                <a:cs typeface="Calibri"/>
              </a:rPr>
              <a:t>part</a:t>
            </a:r>
            <a:r>
              <a:rPr lang="de-DE" dirty="0">
                <a:cs typeface="Calibri"/>
              </a:rPr>
              <a:t> </a:t>
            </a:r>
            <a:r>
              <a:rPr lang="de-DE" dirty="0" err="1">
                <a:cs typeface="Calibri"/>
              </a:rPr>
              <a:t>of</a:t>
            </a:r>
            <a:r>
              <a:rPr lang="de-DE" dirty="0">
                <a:cs typeface="Calibri"/>
              </a:rPr>
              <a:t> </a:t>
            </a:r>
            <a:r>
              <a:rPr lang="de-DE" dirty="0" err="1">
                <a:cs typeface="Calibri"/>
              </a:rPr>
              <a:t>the</a:t>
            </a:r>
            <a:r>
              <a:rPr lang="de-DE" dirty="0">
                <a:cs typeface="Calibri"/>
              </a:rPr>
              <a:t> YES </a:t>
            </a:r>
            <a:r>
              <a:rPr lang="de-DE" dirty="0" err="1">
                <a:cs typeface="Calibri"/>
              </a:rPr>
              <a:t>alumni</a:t>
            </a:r>
            <a:r>
              <a:rPr lang="de-DE" dirty="0">
                <a:cs typeface="Calibri"/>
              </a:rPr>
              <a:t> </a:t>
            </a:r>
            <a:r>
              <a:rPr lang="de-DE" dirty="0" err="1">
                <a:cs typeface="Calibri"/>
              </a:rPr>
              <a:t>community</a:t>
            </a:r>
            <a:r>
              <a:rPr lang="de-DE" dirty="0">
                <a:cs typeface="Calibri"/>
              </a:rPr>
              <a:t>; </a:t>
            </a:r>
            <a:r>
              <a:rPr lang="en-US">
                <a:cs typeface="Calibri"/>
              </a:rPr>
              <a:t>v</a:t>
            </a:r>
            <a:r>
              <a:rPr lang="en-US"/>
              <a:t>isit </a:t>
            </a:r>
            <a:r>
              <a:rPr lang="en-US" dirty="0"/>
              <a:t>meetups or other start-up events</a:t>
            </a:r>
            <a:endParaRPr lang="de-DE" dirty="0">
              <a:cs typeface="Calibri"/>
            </a:endParaRPr>
          </a:p>
          <a:p>
            <a:pPr marL="171450" indent="-171450">
              <a:buFont typeface="Arial" panose="020B0604020202020204" pitchFamily="34" charset="0"/>
              <a:buChar char="•"/>
            </a:pPr>
            <a:r>
              <a:rPr lang="de-DE" dirty="0" err="1">
                <a:cs typeface="Calibri"/>
              </a:rPr>
              <a:t>Get</a:t>
            </a:r>
            <a:r>
              <a:rPr lang="de-DE" dirty="0">
                <a:cs typeface="Calibri"/>
              </a:rPr>
              <a:t> professional support: </a:t>
            </a:r>
            <a:r>
              <a:rPr lang="de-DE" dirty="0" err="1">
                <a:cs typeface="Calibri"/>
              </a:rPr>
              <a:t>You</a:t>
            </a:r>
            <a:r>
              <a:rPr lang="de-DE" dirty="0">
                <a:cs typeface="Calibri"/>
              </a:rPr>
              <a:t> </a:t>
            </a:r>
            <a:r>
              <a:rPr lang="de-DE" dirty="0" err="1">
                <a:cs typeface="Calibri"/>
              </a:rPr>
              <a:t>don't</a:t>
            </a:r>
            <a:r>
              <a:rPr lang="de-DE" dirty="0">
                <a:cs typeface="Calibri"/>
              </a:rPr>
              <a:t> </a:t>
            </a:r>
            <a:r>
              <a:rPr lang="de-DE" dirty="0" err="1">
                <a:cs typeface="Calibri"/>
              </a:rPr>
              <a:t>need</a:t>
            </a:r>
            <a:r>
              <a:rPr lang="de-DE" dirty="0">
                <a:cs typeface="Calibri"/>
              </a:rPr>
              <a:t> </a:t>
            </a:r>
            <a:r>
              <a:rPr lang="de-DE" dirty="0" err="1">
                <a:cs typeface="Calibri"/>
              </a:rPr>
              <a:t>to</a:t>
            </a:r>
            <a:r>
              <a:rPr lang="de-DE" dirty="0">
                <a:cs typeface="Calibri"/>
              </a:rPr>
              <a:t> </a:t>
            </a:r>
            <a:r>
              <a:rPr lang="de-DE" dirty="0" err="1">
                <a:cs typeface="Calibri"/>
              </a:rPr>
              <a:t>have</a:t>
            </a:r>
            <a:r>
              <a:rPr lang="de-DE" dirty="0">
                <a:cs typeface="Calibri"/>
              </a:rPr>
              <a:t> a </a:t>
            </a:r>
            <a:r>
              <a:rPr lang="de-DE" dirty="0" err="1">
                <a:cs typeface="Calibri"/>
              </a:rPr>
              <a:t>finalized</a:t>
            </a:r>
            <a:r>
              <a:rPr lang="de-DE" dirty="0">
                <a:cs typeface="Calibri"/>
              </a:rPr>
              <a:t> </a:t>
            </a:r>
            <a:r>
              <a:rPr lang="de-DE" dirty="0" err="1">
                <a:cs typeface="Calibri"/>
              </a:rPr>
              <a:t>product</a:t>
            </a:r>
            <a:r>
              <a:rPr lang="de-DE" dirty="0">
                <a:cs typeface="Calibri"/>
              </a:rPr>
              <a:t> in </a:t>
            </a:r>
            <a:r>
              <a:rPr lang="de-DE" dirty="0" err="1">
                <a:cs typeface="Calibri"/>
              </a:rPr>
              <a:t>order</a:t>
            </a:r>
            <a:r>
              <a:rPr lang="de-DE" dirty="0">
                <a:cs typeface="Calibri"/>
              </a:rPr>
              <a:t> </a:t>
            </a:r>
            <a:r>
              <a:rPr lang="de-DE" dirty="0" err="1">
                <a:cs typeface="Calibri"/>
              </a:rPr>
              <a:t>to</a:t>
            </a:r>
            <a:r>
              <a:rPr lang="de-DE" dirty="0">
                <a:cs typeface="Calibri"/>
              </a:rPr>
              <a:t> </a:t>
            </a:r>
            <a:r>
              <a:rPr lang="de-DE" dirty="0" err="1">
                <a:cs typeface="Calibri"/>
              </a:rPr>
              <a:t>talk</a:t>
            </a:r>
            <a:r>
              <a:rPr lang="de-DE" dirty="0">
                <a:cs typeface="Calibri"/>
              </a:rPr>
              <a:t> </a:t>
            </a:r>
            <a:r>
              <a:rPr lang="de-DE" dirty="0" err="1">
                <a:cs typeface="Calibri"/>
              </a:rPr>
              <a:t>to</a:t>
            </a:r>
            <a:r>
              <a:rPr lang="de-DE" dirty="0">
                <a:cs typeface="Calibri"/>
              </a:rPr>
              <a:t> </a:t>
            </a:r>
            <a:r>
              <a:rPr lang="de-DE" dirty="0" err="1">
                <a:cs typeface="Calibri"/>
              </a:rPr>
              <a:t>your</a:t>
            </a:r>
            <a:r>
              <a:rPr lang="de-DE" dirty="0">
                <a:cs typeface="Calibri"/>
              </a:rPr>
              <a:t> </a:t>
            </a:r>
            <a:r>
              <a:rPr lang="de-DE" dirty="0" err="1">
                <a:cs typeface="Calibri"/>
              </a:rPr>
              <a:t>startup</a:t>
            </a:r>
            <a:r>
              <a:rPr lang="de-DE" dirty="0">
                <a:cs typeface="Calibri"/>
              </a:rPr>
              <a:t> </a:t>
            </a:r>
            <a:r>
              <a:rPr lang="de-DE" dirty="0" err="1">
                <a:cs typeface="Calibri"/>
              </a:rPr>
              <a:t>centre</a:t>
            </a:r>
            <a:r>
              <a:rPr lang="de-DE" dirty="0">
                <a:cs typeface="Calibri"/>
              </a:rPr>
              <a:t>, </a:t>
            </a:r>
            <a:r>
              <a:rPr lang="de-DE" dirty="0" err="1">
                <a:cs typeface="Calibri"/>
              </a:rPr>
              <a:t>for</a:t>
            </a:r>
            <a:r>
              <a:rPr lang="de-DE" dirty="0">
                <a:cs typeface="Calibri"/>
              </a:rPr>
              <a:t> </a:t>
            </a:r>
            <a:r>
              <a:rPr lang="de-DE" dirty="0" err="1">
                <a:cs typeface="Calibri"/>
              </a:rPr>
              <a:t>instance</a:t>
            </a:r>
            <a:r>
              <a:rPr lang="de-DE" dirty="0">
                <a:cs typeface="Calibri"/>
              </a:rPr>
              <a:t> </a:t>
            </a:r>
          </a:p>
          <a:p>
            <a:pPr marL="171450" indent="-171450">
              <a:buFont typeface="Arial" panose="020B0604020202020204" pitchFamily="34" charset="0"/>
              <a:buChar char="•"/>
            </a:pPr>
            <a:r>
              <a:rPr lang="de-DE" dirty="0">
                <a:cs typeface="Calibri"/>
              </a:rPr>
              <a:t>Train </a:t>
            </a:r>
            <a:r>
              <a:rPr lang="de-DE" dirty="0" err="1">
                <a:cs typeface="Calibri"/>
              </a:rPr>
              <a:t>your</a:t>
            </a:r>
            <a:r>
              <a:rPr lang="de-DE" dirty="0">
                <a:cs typeface="Calibri"/>
              </a:rPr>
              <a:t> </a:t>
            </a:r>
            <a:r>
              <a:rPr lang="de-DE" dirty="0" err="1">
                <a:cs typeface="Calibri"/>
              </a:rPr>
              <a:t>entrepreneurial</a:t>
            </a:r>
            <a:r>
              <a:rPr lang="de-DE" dirty="0">
                <a:cs typeface="Calibri"/>
              </a:rPr>
              <a:t> </a:t>
            </a:r>
            <a:r>
              <a:rPr lang="de-DE" dirty="0" err="1">
                <a:cs typeface="Calibri"/>
              </a:rPr>
              <a:t>mindset</a:t>
            </a:r>
            <a:r>
              <a:rPr lang="de-DE" dirty="0">
                <a:cs typeface="Calibri"/>
              </a:rPr>
              <a:t>: check out </a:t>
            </a:r>
            <a:r>
              <a:rPr lang="de-DE" dirty="0" err="1">
                <a:cs typeface="Calibri"/>
              </a:rPr>
              <a:t>other</a:t>
            </a:r>
            <a:r>
              <a:rPr lang="de-DE" dirty="0">
                <a:cs typeface="Calibri"/>
              </a:rPr>
              <a:t> YES </a:t>
            </a:r>
            <a:r>
              <a:rPr lang="de-DE" dirty="0" err="1">
                <a:cs typeface="Calibri"/>
              </a:rPr>
              <a:t>workshops</a:t>
            </a:r>
            <a:r>
              <a:rPr lang="de-DE" dirty="0">
                <a:cs typeface="Calibri"/>
              </a:rPr>
              <a:t>, </a:t>
            </a:r>
            <a:r>
              <a:rPr lang="de-DE" dirty="0" err="1">
                <a:cs typeface="Calibri"/>
              </a:rPr>
              <a:t>for</a:t>
            </a:r>
            <a:r>
              <a:rPr lang="de-DE" dirty="0">
                <a:cs typeface="Calibri"/>
              </a:rPr>
              <a:t> </a:t>
            </a:r>
            <a:r>
              <a:rPr lang="de-DE" dirty="0" err="1">
                <a:cs typeface="Calibri"/>
              </a:rPr>
              <a:t>example</a:t>
            </a:r>
            <a:r>
              <a:rPr lang="de-DE" dirty="0">
                <a:cs typeface="Calibri"/>
              </a:rPr>
              <a:t> </a:t>
            </a:r>
            <a:r>
              <a:rPr lang="de-DE" dirty="0" err="1">
                <a:cs typeface="Calibri"/>
              </a:rPr>
              <a:t>ideation</a:t>
            </a:r>
            <a:r>
              <a:rPr lang="de-DE" dirty="0">
                <a:cs typeface="Calibri"/>
              </a:rPr>
              <a:t> &gt; Design </a:t>
            </a:r>
            <a:r>
              <a:rPr lang="de-DE" dirty="0" err="1">
                <a:cs typeface="Calibri"/>
              </a:rPr>
              <a:t>Thinking</a:t>
            </a:r>
            <a:r>
              <a:rPr lang="de-DE" dirty="0">
                <a:cs typeface="Calibri"/>
              </a:rPr>
              <a:t> etc., check out relevant </a:t>
            </a:r>
            <a:r>
              <a:rPr lang="de-DE" dirty="0" err="1">
                <a:cs typeface="Calibri"/>
              </a:rPr>
              <a:t>literature</a:t>
            </a:r>
            <a:endParaRPr lang="de-DE" dirty="0">
              <a:cs typeface="Calibri"/>
            </a:endParaRPr>
          </a:p>
          <a:p>
            <a:pPr marL="171450" indent="-171450">
              <a:buFont typeface="Arial" panose="020B0604020202020204" pitchFamily="34" charset="0"/>
              <a:buChar char="•"/>
            </a:pPr>
            <a:r>
              <a:rPr lang="de-DE" dirty="0">
                <a:cs typeface="Calibri"/>
              </a:rPr>
              <a:t>Exchange </a:t>
            </a:r>
            <a:r>
              <a:rPr lang="de-DE" dirty="0" err="1">
                <a:cs typeface="Calibri"/>
              </a:rPr>
              <a:t>with</a:t>
            </a:r>
            <a:r>
              <a:rPr lang="de-DE" dirty="0">
                <a:cs typeface="Calibri"/>
              </a:rPr>
              <a:t> </a:t>
            </a:r>
            <a:r>
              <a:rPr lang="de-DE" dirty="0" err="1">
                <a:cs typeface="Calibri"/>
              </a:rPr>
              <a:t>role</a:t>
            </a:r>
            <a:r>
              <a:rPr lang="de-DE" dirty="0">
                <a:cs typeface="Calibri"/>
              </a:rPr>
              <a:t> </a:t>
            </a:r>
            <a:r>
              <a:rPr lang="de-DE" dirty="0" err="1">
                <a:cs typeface="Calibri"/>
              </a:rPr>
              <a:t>models</a:t>
            </a:r>
            <a:r>
              <a:rPr lang="de-DE" dirty="0">
                <a:cs typeface="Calibri"/>
              </a:rPr>
              <a:t>: </a:t>
            </a:r>
            <a:r>
              <a:rPr lang="de-DE" dirty="0" err="1">
                <a:cs typeface="Calibri"/>
              </a:rPr>
              <a:t>for</a:t>
            </a:r>
            <a:r>
              <a:rPr lang="de-DE" dirty="0">
                <a:cs typeface="Calibri"/>
              </a:rPr>
              <a:t> </a:t>
            </a:r>
            <a:r>
              <a:rPr lang="de-DE" dirty="0" err="1">
                <a:cs typeface="Calibri"/>
              </a:rPr>
              <a:t>instance</a:t>
            </a:r>
            <a:r>
              <a:rPr lang="de-DE" dirty="0">
                <a:cs typeface="Calibri"/>
              </a:rPr>
              <a:t> in </a:t>
            </a:r>
            <a:r>
              <a:rPr lang="de-DE" dirty="0" err="1">
                <a:cs typeface="Calibri"/>
              </a:rPr>
              <a:t>our</a:t>
            </a:r>
            <a:r>
              <a:rPr lang="de-DE" dirty="0">
                <a:cs typeface="Calibri"/>
              </a:rPr>
              <a:t> YES </a:t>
            </a:r>
            <a:r>
              <a:rPr lang="de-DE" dirty="0" err="1">
                <a:cs typeface="Calibri"/>
              </a:rPr>
              <a:t>workshops</a:t>
            </a:r>
            <a:r>
              <a:rPr lang="de-DE" dirty="0">
                <a:cs typeface="Calibri"/>
              </a:rPr>
              <a:t>; </a:t>
            </a:r>
            <a:r>
              <a:rPr lang="de-DE" dirty="0" err="1">
                <a:cs typeface="Calibri"/>
              </a:rPr>
              <a:t>visit</a:t>
            </a:r>
            <a:r>
              <a:rPr lang="de-DE" dirty="0">
                <a:cs typeface="Calibri"/>
              </a:rPr>
              <a:t> </a:t>
            </a:r>
            <a:r>
              <a:rPr lang="de-DE" dirty="0" err="1">
                <a:cs typeface="Calibri"/>
              </a:rPr>
              <a:t>startup</a:t>
            </a:r>
            <a:r>
              <a:rPr lang="de-DE" dirty="0">
                <a:cs typeface="Calibri"/>
              </a:rPr>
              <a:t> </a:t>
            </a:r>
            <a:r>
              <a:rPr lang="de-DE" dirty="0" err="1">
                <a:cs typeface="Calibri"/>
              </a:rPr>
              <a:t>talks</a:t>
            </a:r>
            <a:endParaRPr lang="de-DE" dirty="0">
              <a:cs typeface="Calibri"/>
            </a:endParaRPr>
          </a:p>
          <a:p>
            <a:pPr marL="171450" indent="-171450">
              <a:buFont typeface="Arial" panose="020B0604020202020204" pitchFamily="34" charset="0"/>
              <a:buChar char="•"/>
            </a:pPr>
            <a:r>
              <a:rPr lang="en-US" dirty="0"/>
              <a:t>Take it step by step: don't get stuck in a big future vision, start where you are and with what you have, invest as much time and resources as you're willing to lose right now</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Which other ideas do you have for a next step?</a:t>
            </a:r>
            <a:endParaRPr lang="de-DE" dirty="0"/>
          </a:p>
          <a:p>
            <a:endParaRPr lang="de-DE" dirty="0">
              <a:cs typeface="Calibri"/>
            </a:endParaRPr>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55A7CE0-DEB5-D643-B4EF-FF45ED1E317C}" type="slidenum">
              <a:rPr kumimoji="0" lang="de-D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754653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71450" marR="0" lvl="0" indent="-171450" algn="l" rtl="0">
              <a:lnSpc>
                <a:spcPct val="100000"/>
              </a:lnSpc>
              <a:spcBef>
                <a:spcPts val="0"/>
              </a:spcBef>
              <a:spcAft>
                <a:spcPts val="0"/>
              </a:spcAft>
              <a:buClr>
                <a:srgbClr val="000000"/>
              </a:buClr>
              <a:buSzPts val="1100"/>
              <a:buFont typeface="Calibri"/>
              <a:buNone/>
            </a:pPr>
            <a:r>
              <a:rPr lang="de-DE"/>
              <a:t>Voting Link:</a:t>
            </a:r>
          </a:p>
          <a:p>
            <a:pPr marL="171450" marR="0" lvl="0" indent="-171450" algn="l" rtl="0">
              <a:lnSpc>
                <a:spcPct val="100000"/>
              </a:lnSpc>
              <a:spcBef>
                <a:spcPts val="0"/>
              </a:spcBef>
              <a:spcAft>
                <a:spcPts val="0"/>
              </a:spcAft>
              <a:buClr>
                <a:srgbClr val="000000"/>
              </a:buClr>
              <a:buSzPts val="1100"/>
              <a:buFont typeface="Calibri"/>
              <a:buNone/>
            </a:pPr>
            <a:r>
              <a:rPr lang="de-DE"/>
              <a:t>https://</a:t>
            </a:r>
            <a:r>
              <a:rPr lang="de-DE" err="1"/>
              <a:t>www.menti.com</a:t>
            </a:r>
            <a:r>
              <a:rPr lang="de-DE"/>
              <a:t>/v9peuuzor4</a:t>
            </a:r>
          </a:p>
          <a:p>
            <a:pPr marL="171450" marR="0" lvl="0" indent="-171450" algn="l" rtl="0">
              <a:lnSpc>
                <a:spcPct val="100000"/>
              </a:lnSpc>
              <a:spcBef>
                <a:spcPts val="0"/>
              </a:spcBef>
              <a:spcAft>
                <a:spcPts val="0"/>
              </a:spcAft>
              <a:buClr>
                <a:srgbClr val="000000"/>
              </a:buClr>
              <a:buSzPts val="1100"/>
              <a:buFont typeface="Calibri"/>
              <a:buNone/>
            </a:pPr>
            <a:endParaRPr lang="de-DE"/>
          </a:p>
          <a:p>
            <a:pPr marL="171450" marR="0" lvl="0" indent="-171450" algn="l" rtl="0">
              <a:lnSpc>
                <a:spcPct val="100000"/>
              </a:lnSpc>
              <a:spcBef>
                <a:spcPts val="0"/>
              </a:spcBef>
              <a:spcAft>
                <a:spcPts val="0"/>
              </a:spcAft>
              <a:buClr>
                <a:srgbClr val="000000"/>
              </a:buClr>
              <a:buSzPts val="1100"/>
              <a:buFont typeface="Calibri"/>
              <a:buNone/>
            </a:pPr>
            <a:r>
              <a:rPr lang="de-DE"/>
              <a:t>Live </a:t>
            </a:r>
            <a:r>
              <a:rPr lang="de-DE" err="1"/>
              <a:t>Results</a:t>
            </a:r>
            <a:r>
              <a:rPr lang="de-DE"/>
              <a:t>:</a:t>
            </a:r>
          </a:p>
          <a:p>
            <a:pPr marL="171450" marR="0" lvl="0" indent="-171450" algn="l" rtl="0">
              <a:lnSpc>
                <a:spcPct val="100000"/>
              </a:lnSpc>
              <a:spcBef>
                <a:spcPts val="0"/>
              </a:spcBef>
              <a:spcAft>
                <a:spcPts val="0"/>
              </a:spcAft>
              <a:buClr>
                <a:srgbClr val="000000"/>
              </a:buClr>
              <a:buSzPts val="1100"/>
              <a:buFont typeface="Calibri"/>
              <a:buNone/>
            </a:pPr>
            <a:r>
              <a:rPr lang="de-DE"/>
              <a:t>https://</a:t>
            </a:r>
            <a:r>
              <a:rPr lang="de-DE" err="1"/>
              <a:t>www.mentimeter.com</a:t>
            </a:r>
            <a:r>
              <a:rPr lang="de-DE"/>
              <a:t>/s/d2103d5f8c21f37ba61c7f97bf8930ef/b2a82eab8ce3</a:t>
            </a:r>
          </a:p>
        </p:txBody>
      </p:sp>
    </p:spTree>
    <p:extLst>
      <p:ext uri="{BB962C8B-B14F-4D97-AF65-F5344CB8AC3E}">
        <p14:creationId xmlns:p14="http://schemas.microsoft.com/office/powerpoint/2010/main" val="26066605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de-DE" sz="1100" b="1" u="none" strike="noStrike" cap="none" spc="0" normalizeH="0" baseline="0">
                <a:ln>
                  <a:noFill/>
                </a:ln>
                <a:solidFill>
                  <a:schemeClr val="tx1"/>
                </a:solidFill>
                <a:effectLst/>
                <a:uFillTx/>
                <a:latin typeface="DINOT-Bold" panose="020B0504020101020102" pitchFamily="34" charset="77"/>
                <a:sym typeface="Calibri"/>
              </a:rPr>
              <a:t>Ggf. Menti-Link für Teilnehmende: https://</a:t>
            </a:r>
            <a:r>
              <a:rPr kumimoji="0" lang="de-DE" sz="1100" b="1" u="none" strike="noStrike" cap="none" spc="0" normalizeH="0" baseline="0" err="1">
                <a:ln>
                  <a:noFill/>
                </a:ln>
                <a:solidFill>
                  <a:schemeClr val="tx1"/>
                </a:solidFill>
                <a:effectLst/>
                <a:uFillTx/>
                <a:latin typeface="DINOT-Bold" panose="020B0504020101020102" pitchFamily="34" charset="77"/>
                <a:sym typeface="Calibri"/>
              </a:rPr>
              <a:t>www.menti.com</a:t>
            </a:r>
            <a:r>
              <a:rPr kumimoji="0" lang="de-DE" sz="1100" b="1" u="none" strike="noStrike" cap="none" spc="0" normalizeH="0" baseline="0">
                <a:ln>
                  <a:noFill/>
                </a:ln>
                <a:solidFill>
                  <a:schemeClr val="tx1"/>
                </a:solidFill>
                <a:effectLst/>
                <a:uFillTx/>
                <a:latin typeface="DINOT-Bold" panose="020B0504020101020102" pitchFamily="34" charset="77"/>
                <a:sym typeface="Calibri"/>
              </a:rPr>
              <a:t>/</a:t>
            </a:r>
            <a:r>
              <a:rPr kumimoji="0" lang="de-DE" sz="1100" b="1" u="none" strike="noStrike" cap="none" spc="0" normalizeH="0" baseline="0" err="1">
                <a:ln>
                  <a:noFill/>
                </a:ln>
                <a:solidFill>
                  <a:schemeClr val="tx1"/>
                </a:solidFill>
                <a:effectLst/>
                <a:uFillTx/>
                <a:latin typeface="DINOT-Bold" panose="020B0504020101020102" pitchFamily="34" charset="77"/>
                <a:sym typeface="Calibri"/>
              </a:rPr>
              <a:t>alaxnctncdyz</a:t>
            </a:r>
            <a:endParaRPr lang="de-DE"/>
          </a:p>
          <a:p>
            <a:pPr marL="158750" indent="0">
              <a:buNone/>
            </a:pPr>
            <a:endParaRPr lang="de-DE"/>
          </a:p>
        </p:txBody>
      </p:sp>
    </p:spTree>
    <p:extLst>
      <p:ext uri="{BB962C8B-B14F-4D97-AF65-F5344CB8AC3E}">
        <p14:creationId xmlns:p14="http://schemas.microsoft.com/office/powerpoint/2010/main" val="19892438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319279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B82B3-825E-EDDB-A490-91547E44005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A0477B7-D34A-6196-3A24-9DECF894FE35}"/>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FA05F4E1-62A8-6B78-7883-DC3BCE23B7A9}"/>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C2BF1CCB-0F5A-DE2B-D104-11A34E99784D}"/>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CD70EC9-9332-F443-A447-1F4D5A8CBDA6}" type="slidenum">
              <a:rPr kumimoji="0" lang="de-D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84560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BD19C-408A-0BF7-73AA-23CB6D9B4AD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C5F35C2-ED5D-33C4-CF31-5B49A8D6EF77}"/>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4B3F7D8C-92C3-E1F1-6594-6AA646A893A9}"/>
              </a:ext>
            </a:extLst>
          </p:cNvPr>
          <p:cNvSpPr>
            <a:spLocks noGrp="1"/>
          </p:cNvSpPr>
          <p:nvPr>
            <p:ph type="body" idx="1"/>
          </p:nvPr>
        </p:nvSpPr>
        <p:spPr/>
        <p:txBody>
          <a:bodyPr/>
          <a:lstStyle/>
          <a:p>
            <a:r>
              <a:rPr lang="de-DE"/>
              <a:t>Hinweis für die Coaches: </a:t>
            </a:r>
          </a:p>
          <a:p>
            <a:r>
              <a:rPr lang="de-DE"/>
              <a:t>Die Einladung zu dem </a:t>
            </a:r>
            <a:r>
              <a:rPr lang="de-DE" err="1"/>
              <a:t>netzwerk</a:t>
            </a:r>
            <a:r>
              <a:rPr lang="de-DE"/>
              <a:t> FW Connect erhalten die TN nach dem Workshop in einer Email, genauso wie alle weiteren, genaueren Infos, wie sie sich connecten können und Teil unserer Community werden können. </a:t>
            </a:r>
          </a:p>
          <a:p>
            <a:pPr marL="158750" indent="0">
              <a:buNone/>
            </a:pPr>
            <a:endParaRPr lang="de-DE"/>
          </a:p>
        </p:txBody>
      </p:sp>
    </p:spTree>
    <p:extLst>
      <p:ext uri="{BB962C8B-B14F-4D97-AF65-F5344CB8AC3E}">
        <p14:creationId xmlns:p14="http://schemas.microsoft.com/office/powerpoint/2010/main" val="11735629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06496-1D6F-FD65-0E8B-90BA2643C95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50C643D-6937-368F-BED6-290E7DBFF160}"/>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541F4016-E888-1A76-7C47-AC225E831BEF}"/>
              </a:ext>
            </a:extLst>
          </p:cNvPr>
          <p:cNvSpPr>
            <a:spLocks noGrp="1"/>
          </p:cNvSpPr>
          <p:nvPr>
            <p:ph type="body" idx="1"/>
          </p:nvPr>
        </p:nvSpPr>
        <p:spPr/>
        <p:txBody>
          <a:bodyPr/>
          <a:lstStyle/>
          <a:p>
            <a:pPr marL="158750" indent="0">
              <a:buNone/>
            </a:pPr>
            <a:r>
              <a:rPr lang="de-DE"/>
              <a:t>Hinweis für die Coaches: </a:t>
            </a:r>
          </a:p>
          <a:p>
            <a:pPr marL="158750" indent="0">
              <a:buNone/>
            </a:pPr>
            <a:r>
              <a:rPr lang="de-DE"/>
              <a:t>Die Einladung zu dem </a:t>
            </a:r>
            <a:r>
              <a:rPr lang="de-DE" err="1"/>
              <a:t>netzwerk</a:t>
            </a:r>
            <a:r>
              <a:rPr lang="de-DE"/>
              <a:t> FW Connect erhalten die TN nach dem Workshop in einer Email, genauso wie alle weiteren, genaueren Infos, wie sie sich connecten können und Teil unserer Community werden können. </a:t>
            </a:r>
          </a:p>
          <a:p>
            <a:pPr marL="158750" indent="0">
              <a:buNone/>
            </a:pPr>
            <a:endParaRPr lang="de-DE"/>
          </a:p>
        </p:txBody>
      </p:sp>
    </p:spTree>
    <p:extLst>
      <p:ext uri="{BB962C8B-B14F-4D97-AF65-F5344CB8AC3E}">
        <p14:creationId xmlns:p14="http://schemas.microsoft.com/office/powerpoint/2010/main" val="28318533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B7500-F351-F004-F438-43DDDF36F54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55BBA6B-17FB-F766-A43A-48AE44D690A2}"/>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3484B183-6C63-3798-7E60-DAB0F3AB36DF}"/>
              </a:ext>
            </a:extLst>
          </p:cNvPr>
          <p:cNvSpPr>
            <a:spLocks noGrp="1"/>
          </p:cNvSpPr>
          <p:nvPr>
            <p:ph type="body" idx="1"/>
          </p:nvPr>
        </p:nvSpPr>
        <p:spPr/>
        <p:txBody>
          <a:bodyPr/>
          <a:lstStyle/>
          <a:p>
            <a:pPr marL="158750" indent="0">
              <a:buNone/>
            </a:pPr>
            <a:r>
              <a:rPr lang="de-DE" b="1" dirty="0"/>
              <a:t>Hinweis für Coaches:</a:t>
            </a:r>
          </a:p>
          <a:p>
            <a:pPr marL="158750" indent="0">
              <a:buNone/>
            </a:pPr>
            <a:r>
              <a:rPr lang="de-DE" b="0" dirty="0"/>
              <a:t>Bitte die </a:t>
            </a:r>
            <a:r>
              <a:rPr lang="de-DE" b="0" dirty="0" err="1"/>
              <a:t>Teilnehmer:innen</a:t>
            </a:r>
            <a:r>
              <a:rPr lang="de-DE" b="0" dirty="0"/>
              <a:t> auf das neue Programm „Top-Talents-Track“ hinweisen  Die Bewerbung startet am 15. Mai und endet am 16. Juni</a:t>
            </a:r>
          </a:p>
        </p:txBody>
      </p:sp>
    </p:spTree>
    <p:extLst>
      <p:ext uri="{BB962C8B-B14F-4D97-AF65-F5344CB8AC3E}">
        <p14:creationId xmlns:p14="http://schemas.microsoft.com/office/powerpoint/2010/main" val="41031472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89494-BEA4-7940-4913-55E2391E7E0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028D3FD-5F5D-60E6-1BE8-CBE5CDD5EAC0}"/>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D8E686CB-0AA3-23D6-FCCA-7E31D1DDE90D}"/>
              </a:ext>
            </a:extLst>
          </p:cNvPr>
          <p:cNvSpPr>
            <a:spLocks noGrp="1"/>
          </p:cNvSpPr>
          <p:nvPr>
            <p:ph type="body" idx="1"/>
          </p:nvPr>
        </p:nvSpPr>
        <p:spPr/>
        <p:txBody>
          <a:bodyPr/>
          <a:lstStyle/>
          <a:p>
            <a:pPr marL="171450" lvl="0" indent="-171450" algn="l" rtl="0">
              <a:spcBef>
                <a:spcPts val="0"/>
              </a:spcBef>
              <a:spcAft>
                <a:spcPts val="0"/>
              </a:spcAft>
              <a:buNone/>
            </a:pPr>
            <a:r>
              <a:rPr lang="de-DE" b="0"/>
              <a:t>Link</a:t>
            </a:r>
            <a:endParaRPr lang="de-DE"/>
          </a:p>
          <a:p>
            <a:pPr marL="171450" lvl="0" indent="-171450" algn="l" rtl="0">
              <a:spcBef>
                <a:spcPts val="0"/>
              </a:spcBef>
              <a:spcAft>
                <a:spcPts val="0"/>
              </a:spcAft>
              <a:buNone/>
            </a:pPr>
            <a:endParaRPr lang="de-DE" b="0"/>
          </a:p>
          <a:p>
            <a:pPr marL="171450" lvl="0" indent="-171450" algn="l" rtl="0">
              <a:spcBef>
                <a:spcPts val="0"/>
              </a:spcBef>
              <a:spcAft>
                <a:spcPts val="0"/>
              </a:spcAft>
              <a:buNone/>
            </a:pPr>
            <a:r>
              <a:rPr lang="de-DE" b="1"/>
              <a:t>Bitte auf folgendes bei der Tonspur eingehen, um die Notwendigkeit der Evaluation zu betonen (Anmerkungen von YES):</a:t>
            </a:r>
            <a:endParaRPr lang="de-DE"/>
          </a:p>
          <a:p>
            <a:pPr marL="171450" lvl="0" indent="-171450" algn="l" rtl="0">
              <a:spcBef>
                <a:spcPts val="0"/>
              </a:spcBef>
              <a:spcAft>
                <a:spcPts val="0"/>
              </a:spcAft>
              <a:buClr>
                <a:schemeClr val="dk1"/>
              </a:buClr>
              <a:buSzPts val="1200"/>
              <a:buFont typeface="Calibri"/>
              <a:buChar char="-"/>
            </a:pPr>
            <a:r>
              <a:rPr lang="de-DE" b="0" err="1"/>
              <a:t>Your</a:t>
            </a:r>
            <a:r>
              <a:rPr lang="de-DE" b="0"/>
              <a:t> </a:t>
            </a:r>
            <a:r>
              <a:rPr lang="de-DE" b="0" err="1"/>
              <a:t>feedback</a:t>
            </a:r>
            <a:r>
              <a:rPr lang="de-DE" b="0"/>
              <a:t> </a:t>
            </a:r>
            <a:r>
              <a:rPr lang="de-DE" b="0" err="1"/>
              <a:t>is</a:t>
            </a:r>
            <a:r>
              <a:rPr lang="de-DE" b="0"/>
              <a:t> </a:t>
            </a:r>
            <a:r>
              <a:rPr lang="de-DE" b="0" err="1"/>
              <a:t>key</a:t>
            </a:r>
            <a:r>
              <a:rPr lang="de-DE" b="0"/>
              <a:t>/</a:t>
            </a:r>
            <a:r>
              <a:rPr lang="de-DE" sz="1100" b="0" i="0" u="none" strike="noStrike" err="1">
                <a:solidFill>
                  <a:schemeClr val="dk1"/>
                </a:solidFill>
                <a:latin typeface="Calibri"/>
                <a:ea typeface="Calibri"/>
                <a:cs typeface="Calibri"/>
                <a:sym typeface="Calibri"/>
              </a:rPr>
              <a:t>We</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highly</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appreciate</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your</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feedback</a:t>
            </a:r>
            <a:r>
              <a:rPr lang="de-DE" sz="1100" b="0" i="0" u="none" strike="noStrike">
                <a:solidFill>
                  <a:schemeClr val="dk1"/>
                </a:solidFill>
                <a:latin typeface="Calibri"/>
                <a:ea typeface="Calibri"/>
                <a:cs typeface="Calibri"/>
                <a:sym typeface="Calibri"/>
              </a:rPr>
              <a:t>! </a:t>
            </a:r>
            <a:endParaRPr lang="de-DE"/>
          </a:p>
          <a:p>
            <a:pPr marL="171450" lvl="0" indent="-171450" algn="l" rtl="0">
              <a:spcBef>
                <a:spcPts val="0"/>
              </a:spcBef>
              <a:spcAft>
                <a:spcPts val="0"/>
              </a:spcAft>
              <a:buClr>
                <a:schemeClr val="dk1"/>
              </a:buClr>
              <a:buSzPts val="1200"/>
              <a:buFont typeface="Calibri"/>
              <a:buChar char="-"/>
            </a:pPr>
            <a:r>
              <a:rPr lang="de-DE" sz="1100" b="0" i="0" u="none" strike="noStrike" err="1">
                <a:solidFill>
                  <a:schemeClr val="dk1"/>
                </a:solidFill>
                <a:latin typeface="Calibri"/>
                <a:ea typeface="Calibri"/>
                <a:cs typeface="Calibri"/>
                <a:sym typeface="Calibri"/>
              </a:rPr>
              <a:t>It</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is</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crucial</a:t>
            </a:r>
            <a:r>
              <a:rPr lang="de-DE" sz="1100" b="0" i="0" u="none" strike="noStrike">
                <a:solidFill>
                  <a:schemeClr val="dk1"/>
                </a:solidFill>
                <a:latin typeface="Calibri"/>
                <a:ea typeface="Calibri"/>
                <a:cs typeface="Calibri"/>
                <a:sym typeface="Calibri"/>
              </a:rPr>
              <a:t> not </a:t>
            </a:r>
            <a:r>
              <a:rPr lang="de-DE" sz="1100" b="0" i="0" u="none" strike="noStrike" err="1">
                <a:solidFill>
                  <a:schemeClr val="dk1"/>
                </a:solidFill>
                <a:latin typeface="Calibri"/>
                <a:ea typeface="Calibri"/>
                <a:cs typeface="Calibri"/>
                <a:sym typeface="Calibri"/>
              </a:rPr>
              <a:t>only</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for</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the</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constant</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improvement</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of</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our</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workshops</a:t>
            </a:r>
            <a:r>
              <a:rPr lang="de-DE" sz="1100" b="0" i="0" u="none" strike="noStrike">
                <a:solidFill>
                  <a:schemeClr val="dk1"/>
                </a:solidFill>
                <a:latin typeface="Calibri"/>
                <a:ea typeface="Calibri"/>
                <a:cs typeface="Calibri"/>
                <a:sym typeface="Calibri"/>
              </a:rPr>
              <a:t>, but also </a:t>
            </a:r>
            <a:r>
              <a:rPr lang="de-DE" sz="1100" b="0" i="0" u="none" strike="noStrike" err="1">
                <a:solidFill>
                  <a:schemeClr val="dk1"/>
                </a:solidFill>
                <a:latin typeface="Calibri"/>
                <a:ea typeface="Calibri"/>
                <a:cs typeface="Calibri"/>
                <a:sym typeface="Calibri"/>
              </a:rPr>
              <a:t>with</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regards</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to</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the</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future</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funding</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of</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our</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programme</a:t>
            </a:r>
            <a:r>
              <a:rPr lang="de-DE" sz="1100" b="0" i="0" u="none" strike="noStrike">
                <a:solidFill>
                  <a:schemeClr val="dk1"/>
                </a:solidFill>
                <a:latin typeface="Calibri"/>
                <a:ea typeface="Calibri"/>
                <a:cs typeface="Calibri"/>
                <a:sym typeface="Calibri"/>
              </a:rPr>
              <a:t>.</a:t>
            </a:r>
            <a:endParaRPr lang="de-DE"/>
          </a:p>
          <a:p>
            <a:pPr marL="171450" lvl="0" indent="-171450" algn="l" rtl="0">
              <a:spcBef>
                <a:spcPts val="0"/>
              </a:spcBef>
              <a:spcAft>
                <a:spcPts val="0"/>
              </a:spcAft>
              <a:buClr>
                <a:schemeClr val="dk1"/>
              </a:buClr>
              <a:buSzPts val="1200"/>
              <a:buFont typeface="Calibri"/>
              <a:buChar char="-"/>
            </a:pPr>
            <a:r>
              <a:rPr lang="de-DE" sz="1100" b="0" i="0" u="none" strike="noStrike">
                <a:solidFill>
                  <a:schemeClr val="dk1"/>
                </a:solidFill>
                <a:latin typeface="Calibri"/>
                <a:ea typeface="Calibri"/>
                <a:cs typeface="Calibri"/>
                <a:sym typeface="Calibri"/>
              </a:rPr>
              <a:t>Future </a:t>
            </a:r>
            <a:r>
              <a:rPr lang="de-DE" sz="1100" b="0" i="0" u="none" strike="noStrike" err="1">
                <a:solidFill>
                  <a:schemeClr val="dk1"/>
                </a:solidFill>
                <a:latin typeface="Calibri"/>
                <a:ea typeface="Calibri"/>
                <a:cs typeface="Calibri"/>
                <a:sym typeface="Calibri"/>
              </a:rPr>
              <a:t>funding</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means</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more</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offers</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for</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you</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as</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alumni</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community</a:t>
            </a:r>
            <a:r>
              <a:rPr lang="de-DE" sz="1100" b="0" i="0" u="none" strike="noStrike">
                <a:solidFill>
                  <a:schemeClr val="dk1"/>
                </a:solidFill>
                <a:latin typeface="Calibri"/>
                <a:ea typeface="Calibri"/>
                <a:cs typeface="Calibri"/>
                <a:sym typeface="Calibri"/>
              </a:rPr>
              <a:t> (additional </a:t>
            </a:r>
            <a:r>
              <a:rPr lang="de-DE" sz="1100" b="0" i="0" u="none" strike="noStrike" err="1">
                <a:solidFill>
                  <a:schemeClr val="dk1"/>
                </a:solidFill>
                <a:latin typeface="Calibri"/>
                <a:ea typeface="Calibri"/>
                <a:cs typeface="Calibri"/>
                <a:sym typeface="Calibri"/>
              </a:rPr>
              <a:t>workshops</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webinars</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networking</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opportunities</a:t>
            </a:r>
            <a:r>
              <a:rPr lang="de-DE" sz="1100" b="0" i="0" u="none" strike="noStrike">
                <a:solidFill>
                  <a:schemeClr val="dk1"/>
                </a:solidFill>
                <a:latin typeface="Calibri"/>
                <a:ea typeface="Calibri"/>
                <a:cs typeface="Calibri"/>
                <a:sym typeface="Calibri"/>
              </a:rPr>
              <a:t>)</a:t>
            </a:r>
            <a:endParaRPr lang="de-DE"/>
          </a:p>
          <a:p>
            <a:pPr marL="171450" lvl="0" indent="-171450" algn="l" rtl="0">
              <a:spcBef>
                <a:spcPts val="0"/>
              </a:spcBef>
              <a:spcAft>
                <a:spcPts val="0"/>
              </a:spcAft>
              <a:buClr>
                <a:schemeClr val="dk1"/>
              </a:buClr>
              <a:buSzPts val="1200"/>
              <a:buFont typeface="Calibri"/>
              <a:buChar char="-"/>
            </a:pPr>
            <a:r>
              <a:rPr lang="de-DE" sz="1100" b="0" i="0" u="none" strike="noStrike" err="1">
                <a:solidFill>
                  <a:schemeClr val="dk1"/>
                </a:solidFill>
                <a:latin typeface="Calibri"/>
                <a:ea typeface="Calibri"/>
                <a:cs typeface="Calibri"/>
                <a:sym typeface="Calibri"/>
              </a:rPr>
              <a:t>Thank</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you</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for</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taking</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the</a:t>
            </a:r>
            <a:r>
              <a:rPr lang="de-DE" sz="1100" b="0" i="0" u="none" strike="noStrike">
                <a:solidFill>
                  <a:schemeClr val="dk1"/>
                </a:solidFill>
                <a:latin typeface="Calibri"/>
                <a:ea typeface="Calibri"/>
                <a:cs typeface="Calibri"/>
                <a:sym typeface="Calibri"/>
              </a:rPr>
              <a:t> time (</a:t>
            </a:r>
            <a:r>
              <a:rPr lang="de-DE" sz="1100" b="0" i="0" u="none" strike="noStrike" err="1">
                <a:solidFill>
                  <a:schemeClr val="dk1"/>
                </a:solidFill>
                <a:latin typeface="Calibri"/>
                <a:ea typeface="Calibri"/>
                <a:cs typeface="Calibri"/>
                <a:sym typeface="Calibri"/>
              </a:rPr>
              <a:t>approx</a:t>
            </a:r>
            <a:r>
              <a:rPr lang="de-DE" sz="1100" b="0" i="0" u="none" strike="noStrike">
                <a:solidFill>
                  <a:schemeClr val="dk1"/>
                </a:solidFill>
                <a:latin typeface="Calibri"/>
                <a:ea typeface="Calibri"/>
                <a:cs typeface="Calibri"/>
                <a:sym typeface="Calibri"/>
              </a:rPr>
              <a:t>. 4 min)!</a:t>
            </a:r>
            <a:endParaRPr lang="de-DE" b="0"/>
          </a:p>
        </p:txBody>
      </p:sp>
    </p:spTree>
    <p:extLst>
      <p:ext uri="{BB962C8B-B14F-4D97-AF65-F5344CB8AC3E}">
        <p14:creationId xmlns:p14="http://schemas.microsoft.com/office/powerpoint/2010/main" val="21253885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3476B-5AAC-D476-5606-BE6EE316002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7169C03-774C-362C-59F7-527321D6E5C3}"/>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4E38DA71-73F2-8FF3-7134-719C408A130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err="1">
                <a:solidFill>
                  <a:srgbClr val="595959"/>
                </a:solidFill>
              </a:rPr>
              <a:t>That‘s</a:t>
            </a:r>
            <a:r>
              <a:rPr lang="de-DE" sz="1100">
                <a:solidFill>
                  <a:srgbClr val="595959"/>
                </a:solidFill>
              </a:rPr>
              <a:t> </a:t>
            </a:r>
            <a:r>
              <a:rPr lang="de-DE" sz="1100" err="1">
                <a:solidFill>
                  <a:srgbClr val="595959"/>
                </a:solidFill>
              </a:rPr>
              <a:t>it!</a:t>
            </a:r>
            <a:endParaRPr lang="de-DE" sz="110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err="1">
                <a:solidFill>
                  <a:srgbClr val="595959"/>
                </a:solidFill>
              </a:rPr>
              <a:t>Thanks</a:t>
            </a:r>
            <a:r>
              <a:rPr lang="de-DE" sz="1100">
                <a:solidFill>
                  <a:srgbClr val="595959"/>
                </a:solidFill>
              </a:rPr>
              <a:t> a </a:t>
            </a:r>
            <a:r>
              <a:rPr lang="de-DE" sz="1100" err="1">
                <a:solidFill>
                  <a:srgbClr val="595959"/>
                </a:solidFill>
              </a:rPr>
              <a:t>lot</a:t>
            </a:r>
            <a:r>
              <a:rPr lang="de-DE" sz="1100">
                <a:solidFill>
                  <a:srgbClr val="595959"/>
                </a:solidFill>
              </a:rPr>
              <a:t> </a:t>
            </a:r>
            <a:r>
              <a:rPr lang="de-DE" sz="1100" err="1">
                <a:solidFill>
                  <a:srgbClr val="595959"/>
                </a:solidFill>
              </a:rPr>
              <a:t>for</a:t>
            </a:r>
            <a:r>
              <a:rPr lang="de-DE" sz="1100">
                <a:solidFill>
                  <a:srgbClr val="595959"/>
                </a:solidFill>
              </a:rPr>
              <a:t> </a:t>
            </a:r>
            <a:r>
              <a:rPr lang="de-DE" sz="1100" err="1">
                <a:solidFill>
                  <a:srgbClr val="595959"/>
                </a:solidFill>
              </a:rPr>
              <a:t>participating</a:t>
            </a:r>
            <a:endParaRPr lang="de-DE" sz="110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err="1">
                <a:solidFill>
                  <a:srgbClr val="595959"/>
                </a:solidFill>
              </a:rPr>
              <a:t>We</a:t>
            </a:r>
            <a:r>
              <a:rPr lang="de-DE" sz="1100">
                <a:solidFill>
                  <a:srgbClr val="595959"/>
                </a:solidFill>
              </a:rPr>
              <a:t> </a:t>
            </a:r>
            <a:r>
              <a:rPr lang="de-DE" sz="1100" err="1">
                <a:solidFill>
                  <a:srgbClr val="595959"/>
                </a:solidFill>
              </a:rPr>
              <a:t>hope</a:t>
            </a:r>
            <a:r>
              <a:rPr lang="de-DE" sz="1100">
                <a:solidFill>
                  <a:srgbClr val="595959"/>
                </a:solidFill>
              </a:rPr>
              <a:t> </a:t>
            </a:r>
            <a:r>
              <a:rPr lang="de-DE" sz="1100" err="1">
                <a:solidFill>
                  <a:srgbClr val="595959"/>
                </a:solidFill>
              </a:rPr>
              <a:t>you</a:t>
            </a:r>
            <a:r>
              <a:rPr lang="de-DE" sz="1100">
                <a:solidFill>
                  <a:srgbClr val="595959"/>
                </a:solidFill>
              </a:rPr>
              <a:t> </a:t>
            </a:r>
            <a:r>
              <a:rPr lang="de-DE" sz="1100" err="1">
                <a:solidFill>
                  <a:srgbClr val="595959"/>
                </a:solidFill>
              </a:rPr>
              <a:t>had</a:t>
            </a:r>
            <a:r>
              <a:rPr lang="de-DE" sz="1100">
                <a:solidFill>
                  <a:srgbClr val="595959"/>
                </a:solidFill>
              </a:rPr>
              <a:t> </a:t>
            </a:r>
            <a:r>
              <a:rPr lang="de-DE" sz="1100" err="1">
                <a:solidFill>
                  <a:srgbClr val="595959"/>
                </a:solidFill>
              </a:rPr>
              <a:t>fun</a:t>
            </a:r>
            <a:endParaRPr lang="de-DE" sz="110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de-DE" sz="110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err="1">
                <a:solidFill>
                  <a:srgbClr val="595959"/>
                </a:solidFill>
              </a:rPr>
              <a:t>You</a:t>
            </a:r>
            <a:r>
              <a:rPr lang="de-DE" sz="1100">
                <a:solidFill>
                  <a:srgbClr val="595959"/>
                </a:solidFill>
              </a:rPr>
              <a:t> will </a:t>
            </a:r>
            <a:r>
              <a:rPr lang="de-DE" sz="1100" err="1">
                <a:solidFill>
                  <a:srgbClr val="595959"/>
                </a:solidFill>
              </a:rPr>
              <a:t>be</a:t>
            </a:r>
            <a:r>
              <a:rPr lang="de-DE" sz="1100">
                <a:solidFill>
                  <a:srgbClr val="595959"/>
                </a:solidFill>
              </a:rPr>
              <a:t> </a:t>
            </a:r>
            <a:r>
              <a:rPr lang="de-DE" sz="1100" err="1">
                <a:solidFill>
                  <a:srgbClr val="595959"/>
                </a:solidFill>
              </a:rPr>
              <a:t>added</a:t>
            </a:r>
            <a:r>
              <a:rPr lang="de-DE" sz="1100">
                <a:solidFill>
                  <a:srgbClr val="595959"/>
                </a:solidFill>
              </a:rPr>
              <a:t> </a:t>
            </a:r>
            <a:r>
              <a:rPr lang="de-DE" sz="1100" err="1">
                <a:solidFill>
                  <a:srgbClr val="595959"/>
                </a:solidFill>
              </a:rPr>
              <a:t>to</a:t>
            </a:r>
            <a:r>
              <a:rPr lang="de-DE" sz="1100">
                <a:solidFill>
                  <a:srgbClr val="595959"/>
                </a:solidFill>
              </a:rPr>
              <a:t> </a:t>
            </a:r>
            <a:r>
              <a:rPr lang="de-DE" sz="1100" err="1">
                <a:solidFill>
                  <a:srgbClr val="595959"/>
                </a:solidFill>
              </a:rPr>
              <a:t>the</a:t>
            </a:r>
            <a:r>
              <a:rPr lang="de-DE" sz="1100">
                <a:solidFill>
                  <a:srgbClr val="595959"/>
                </a:solidFill>
              </a:rPr>
              <a:t> YES </a:t>
            </a:r>
            <a:r>
              <a:rPr lang="de-DE" sz="1100" err="1">
                <a:solidFill>
                  <a:srgbClr val="595959"/>
                </a:solidFill>
              </a:rPr>
              <a:t>newsletter</a:t>
            </a:r>
            <a:r>
              <a:rPr lang="de-DE" sz="1100">
                <a:solidFill>
                  <a:srgbClr val="595959"/>
                </a:solidFill>
              </a:rPr>
              <a:t> </a:t>
            </a:r>
            <a:r>
              <a:rPr lang="de-DE" sz="1100" err="1">
                <a:solidFill>
                  <a:srgbClr val="595959"/>
                </a:solidFill>
              </a:rPr>
              <a:t>list</a:t>
            </a:r>
            <a:r>
              <a:rPr lang="de-DE" sz="1100">
                <a:solidFill>
                  <a:srgbClr val="595959"/>
                </a:solidFill>
              </a:rPr>
              <a:t> </a:t>
            </a:r>
            <a:r>
              <a:rPr lang="de-DE" sz="1100" err="1">
                <a:solidFill>
                  <a:srgbClr val="595959"/>
                </a:solidFill>
              </a:rPr>
              <a:t>to</a:t>
            </a:r>
            <a:r>
              <a:rPr lang="de-DE" sz="1100">
                <a:solidFill>
                  <a:srgbClr val="595959"/>
                </a:solidFill>
              </a:rPr>
              <a:t> </a:t>
            </a:r>
            <a:r>
              <a:rPr lang="de-DE" sz="1100" err="1">
                <a:solidFill>
                  <a:srgbClr val="595959"/>
                </a:solidFill>
              </a:rPr>
              <a:t>stay</a:t>
            </a:r>
            <a:r>
              <a:rPr lang="de-DE" sz="1100">
                <a:solidFill>
                  <a:srgbClr val="595959"/>
                </a:solidFill>
              </a:rPr>
              <a:t> </a:t>
            </a:r>
            <a:r>
              <a:rPr lang="de-DE" sz="1100" err="1">
                <a:solidFill>
                  <a:srgbClr val="595959"/>
                </a:solidFill>
              </a:rPr>
              <a:t>updated</a:t>
            </a:r>
            <a:r>
              <a:rPr lang="de-DE" sz="1100">
                <a:solidFill>
                  <a:srgbClr val="595959"/>
                </a:solidFill>
              </a:rPr>
              <a:t> </a:t>
            </a:r>
            <a:r>
              <a:rPr lang="de-DE" sz="1100" err="1">
                <a:solidFill>
                  <a:srgbClr val="595959"/>
                </a:solidFill>
              </a:rPr>
              <a:t>with</a:t>
            </a:r>
            <a:r>
              <a:rPr lang="de-DE" sz="1100">
                <a:solidFill>
                  <a:srgbClr val="595959"/>
                </a:solidFill>
              </a:rPr>
              <a:t> </a:t>
            </a:r>
            <a:r>
              <a:rPr lang="de-DE" sz="1100" err="1">
                <a:solidFill>
                  <a:srgbClr val="595959"/>
                </a:solidFill>
              </a:rPr>
              <a:t>the</a:t>
            </a:r>
            <a:r>
              <a:rPr lang="de-DE" sz="1100">
                <a:solidFill>
                  <a:srgbClr val="595959"/>
                </a:solidFill>
              </a:rPr>
              <a:t> </a:t>
            </a:r>
            <a:r>
              <a:rPr lang="de-DE" sz="1100" err="1">
                <a:solidFill>
                  <a:srgbClr val="595959"/>
                </a:solidFill>
              </a:rPr>
              <a:t>project</a:t>
            </a:r>
            <a:r>
              <a:rPr lang="de-DE" sz="1100">
                <a:solidFill>
                  <a:srgbClr val="595959"/>
                </a:solidFill>
              </a:rPr>
              <a:t> and </a:t>
            </a:r>
            <a:r>
              <a:rPr lang="de-DE" sz="1100" err="1">
                <a:solidFill>
                  <a:srgbClr val="595959"/>
                </a:solidFill>
              </a:rPr>
              <a:t>to</a:t>
            </a:r>
            <a:r>
              <a:rPr lang="de-DE" sz="1100">
                <a:solidFill>
                  <a:srgbClr val="595959"/>
                </a:solidFill>
              </a:rPr>
              <a:t> </a:t>
            </a:r>
            <a:r>
              <a:rPr lang="de-DE" sz="1100" err="1">
                <a:solidFill>
                  <a:srgbClr val="595959"/>
                </a:solidFill>
              </a:rPr>
              <a:t>read</a:t>
            </a:r>
            <a:r>
              <a:rPr lang="de-DE" sz="1100">
                <a:solidFill>
                  <a:srgbClr val="595959"/>
                </a:solidFill>
              </a:rPr>
              <a:t> </a:t>
            </a:r>
            <a:r>
              <a:rPr lang="de-DE" sz="1100" err="1">
                <a:solidFill>
                  <a:srgbClr val="595959"/>
                </a:solidFill>
              </a:rPr>
              <a:t>exciting</a:t>
            </a:r>
            <a:r>
              <a:rPr lang="de-DE" sz="1100">
                <a:solidFill>
                  <a:srgbClr val="595959"/>
                </a:solidFill>
              </a:rPr>
              <a:t> </a:t>
            </a:r>
            <a:r>
              <a:rPr lang="de-DE" sz="1100" err="1">
                <a:solidFill>
                  <a:srgbClr val="595959"/>
                </a:solidFill>
              </a:rPr>
              <a:t>alumni</a:t>
            </a:r>
            <a:r>
              <a:rPr lang="de-DE" sz="1100">
                <a:solidFill>
                  <a:srgbClr val="595959"/>
                </a:solidFill>
              </a:rPr>
              <a:t> </a:t>
            </a:r>
            <a:r>
              <a:rPr lang="de-DE" sz="1100" err="1">
                <a:solidFill>
                  <a:srgbClr val="595959"/>
                </a:solidFill>
              </a:rPr>
              <a:t>stories</a:t>
            </a:r>
            <a:r>
              <a:rPr lang="de-DE" sz="1100">
                <a:solidFill>
                  <a:srgbClr val="595959"/>
                </a:solidFill>
              </a:rPr>
              <a:t> </a:t>
            </a:r>
            <a:r>
              <a:rPr lang="de-DE" sz="1100" err="1">
                <a:solidFill>
                  <a:srgbClr val="595959"/>
                </a:solidFill>
              </a:rPr>
              <a:t>as</a:t>
            </a:r>
            <a:r>
              <a:rPr lang="de-DE" sz="1100">
                <a:solidFill>
                  <a:srgbClr val="595959"/>
                </a:solidFill>
              </a:rPr>
              <a:t> </a:t>
            </a:r>
            <a:r>
              <a:rPr lang="de-DE" sz="1100" err="1">
                <a:solidFill>
                  <a:srgbClr val="595959"/>
                </a:solidFill>
              </a:rPr>
              <a:t>well</a:t>
            </a:r>
            <a:r>
              <a:rPr lang="de-DE" sz="1100">
                <a:solidFill>
                  <a:srgbClr val="595959"/>
                </a:solidFill>
              </a:rPr>
              <a:t> </a:t>
            </a:r>
            <a:r>
              <a:rPr lang="de-DE" sz="1100" err="1">
                <a:solidFill>
                  <a:srgbClr val="595959"/>
                </a:solidFill>
              </a:rPr>
              <a:t>as</a:t>
            </a:r>
            <a:r>
              <a:rPr lang="de-DE" sz="1100">
                <a:solidFill>
                  <a:srgbClr val="595959"/>
                </a:solidFill>
              </a:rPr>
              <a:t> </a:t>
            </a:r>
            <a:r>
              <a:rPr lang="de-DE" sz="1100" err="1">
                <a:solidFill>
                  <a:srgbClr val="595959"/>
                </a:solidFill>
              </a:rPr>
              <a:t>get</a:t>
            </a:r>
            <a:r>
              <a:rPr lang="de-DE" sz="1100">
                <a:solidFill>
                  <a:srgbClr val="595959"/>
                </a:solidFill>
              </a:rPr>
              <a:t> </a:t>
            </a:r>
            <a:r>
              <a:rPr lang="de-DE" sz="1100" err="1">
                <a:solidFill>
                  <a:srgbClr val="595959"/>
                </a:solidFill>
              </a:rPr>
              <a:t>invited</a:t>
            </a:r>
            <a:r>
              <a:rPr lang="de-DE" sz="1100">
                <a:solidFill>
                  <a:srgbClr val="595959"/>
                </a:solidFill>
              </a:rPr>
              <a:t> </a:t>
            </a:r>
            <a:r>
              <a:rPr lang="de-DE" sz="1100" err="1">
                <a:solidFill>
                  <a:srgbClr val="595959"/>
                </a:solidFill>
              </a:rPr>
              <a:t>to</a:t>
            </a:r>
            <a:r>
              <a:rPr lang="de-DE" sz="1100">
                <a:solidFill>
                  <a:srgbClr val="595959"/>
                </a:solidFill>
              </a:rPr>
              <a:t> </a:t>
            </a:r>
            <a:r>
              <a:rPr lang="de-DE" sz="1100" err="1">
                <a:solidFill>
                  <a:srgbClr val="595959"/>
                </a:solidFill>
              </a:rPr>
              <a:t>our</a:t>
            </a:r>
            <a:r>
              <a:rPr lang="de-DE" sz="1100">
                <a:solidFill>
                  <a:srgbClr val="595959"/>
                </a:solidFill>
              </a:rPr>
              <a:t> network </a:t>
            </a:r>
            <a:r>
              <a:rPr lang="de-DE" sz="1100" err="1">
                <a:solidFill>
                  <a:srgbClr val="595959"/>
                </a:solidFill>
              </a:rPr>
              <a:t>Falling</a:t>
            </a:r>
            <a:r>
              <a:rPr lang="de-DE" sz="1100">
                <a:solidFill>
                  <a:srgbClr val="595959"/>
                </a:solidFill>
              </a:rPr>
              <a:t> Walls Connect, </a:t>
            </a:r>
            <a:r>
              <a:rPr lang="de-DE" sz="1100" err="1">
                <a:solidFill>
                  <a:srgbClr val="595959"/>
                </a:solidFill>
              </a:rPr>
              <a:t>to</a:t>
            </a:r>
            <a:r>
              <a:rPr lang="de-DE" sz="1100">
                <a:solidFill>
                  <a:srgbClr val="595959"/>
                </a:solidFill>
              </a:rPr>
              <a:t> </a:t>
            </a:r>
            <a:r>
              <a:rPr lang="de-DE" sz="1100" err="1">
                <a:solidFill>
                  <a:srgbClr val="595959"/>
                </a:solidFill>
              </a:rPr>
              <a:t>make</a:t>
            </a:r>
            <a:r>
              <a:rPr lang="de-DE" sz="1100">
                <a:solidFill>
                  <a:srgbClr val="595959"/>
                </a:solidFill>
              </a:rPr>
              <a:t> </a:t>
            </a:r>
            <a:r>
              <a:rPr lang="de-DE" sz="1100" err="1">
                <a:solidFill>
                  <a:srgbClr val="595959"/>
                </a:solidFill>
              </a:rPr>
              <a:t>contact</a:t>
            </a:r>
            <a:r>
              <a:rPr lang="de-DE" sz="1100">
                <a:solidFill>
                  <a:srgbClr val="595959"/>
                </a:solidFill>
              </a:rPr>
              <a:t> </a:t>
            </a:r>
            <a:r>
              <a:rPr lang="de-DE" sz="1100" err="1">
                <a:solidFill>
                  <a:srgbClr val="595959"/>
                </a:solidFill>
              </a:rPr>
              <a:t>with</a:t>
            </a:r>
            <a:r>
              <a:rPr lang="de-DE" sz="1100">
                <a:solidFill>
                  <a:srgbClr val="595959"/>
                </a:solidFill>
              </a:rPr>
              <a:t> </a:t>
            </a:r>
            <a:r>
              <a:rPr lang="de-DE" sz="1100" err="1">
                <a:solidFill>
                  <a:srgbClr val="595959"/>
                </a:solidFill>
              </a:rPr>
              <a:t>each</a:t>
            </a:r>
            <a:r>
              <a:rPr lang="de-DE" sz="1100">
                <a:solidFill>
                  <a:srgbClr val="595959"/>
                </a:solidFill>
              </a:rPr>
              <a:t> </a:t>
            </a:r>
            <a:r>
              <a:rPr lang="de-DE" sz="1100" err="1">
                <a:solidFill>
                  <a:srgbClr val="595959"/>
                </a:solidFill>
              </a:rPr>
              <a:t>other</a:t>
            </a:r>
            <a:r>
              <a:rPr lang="de-DE" sz="1100">
                <a:solidFill>
                  <a:srgbClr val="595959"/>
                </a:solidFill>
              </a:rPr>
              <a:t> and </a:t>
            </a:r>
            <a:r>
              <a:rPr lang="de-DE" sz="1100" err="1">
                <a:solidFill>
                  <a:srgbClr val="595959"/>
                </a:solidFill>
              </a:rPr>
              <a:t>take</a:t>
            </a:r>
            <a:r>
              <a:rPr lang="de-DE" sz="1100">
                <a:solidFill>
                  <a:srgbClr val="595959"/>
                </a:solidFill>
              </a:rPr>
              <a:t> </a:t>
            </a:r>
            <a:r>
              <a:rPr lang="de-DE" sz="1100" err="1">
                <a:solidFill>
                  <a:srgbClr val="595959"/>
                </a:solidFill>
              </a:rPr>
              <a:t>part</a:t>
            </a:r>
            <a:r>
              <a:rPr lang="de-DE" sz="1100">
                <a:solidFill>
                  <a:srgbClr val="595959"/>
                </a:solidFill>
              </a:rPr>
              <a:t> in </a:t>
            </a:r>
            <a:r>
              <a:rPr lang="de-DE" sz="1100" err="1">
                <a:solidFill>
                  <a:srgbClr val="595959"/>
                </a:solidFill>
              </a:rPr>
              <a:t>alumni</a:t>
            </a:r>
            <a:r>
              <a:rPr lang="de-DE" sz="1100">
                <a:solidFill>
                  <a:srgbClr val="595959"/>
                </a:solidFill>
              </a:rPr>
              <a:t> </a:t>
            </a:r>
            <a:r>
              <a:rPr lang="de-DE" sz="1100" err="1">
                <a:solidFill>
                  <a:srgbClr val="595959"/>
                </a:solidFill>
              </a:rPr>
              <a:t>webinars</a:t>
            </a:r>
            <a:r>
              <a:rPr lang="de-DE" sz="1100">
                <a:solidFill>
                  <a:srgbClr val="595959"/>
                </a:solidFill>
              </a:rPr>
              <a: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de-DE" sz="110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err="1">
                <a:solidFill>
                  <a:srgbClr val="595959"/>
                </a:solidFill>
              </a:rPr>
              <a:t>Please</a:t>
            </a:r>
            <a:r>
              <a:rPr lang="de-DE" sz="1100">
                <a:solidFill>
                  <a:srgbClr val="595959"/>
                </a:solidFill>
              </a:rPr>
              <a:t> </a:t>
            </a:r>
            <a:r>
              <a:rPr lang="de-DE" sz="1100" err="1">
                <a:solidFill>
                  <a:srgbClr val="595959"/>
                </a:solidFill>
              </a:rPr>
              <a:t>spread</a:t>
            </a:r>
            <a:r>
              <a:rPr lang="de-DE" sz="1100">
                <a:solidFill>
                  <a:srgbClr val="595959"/>
                </a:solidFill>
              </a:rPr>
              <a:t> </a:t>
            </a:r>
            <a:r>
              <a:rPr lang="de-DE" sz="1100" err="1">
                <a:solidFill>
                  <a:srgbClr val="595959"/>
                </a:solidFill>
              </a:rPr>
              <a:t>the</a:t>
            </a:r>
            <a:r>
              <a:rPr lang="de-DE" sz="1100">
                <a:solidFill>
                  <a:srgbClr val="595959"/>
                </a:solidFill>
              </a:rPr>
              <a:t> </a:t>
            </a:r>
            <a:r>
              <a:rPr lang="de-DE" sz="1100" err="1">
                <a:solidFill>
                  <a:srgbClr val="595959"/>
                </a:solidFill>
              </a:rPr>
              <a:t>word</a:t>
            </a:r>
            <a:r>
              <a:rPr lang="de-DE" sz="1100">
                <a:solidFill>
                  <a:srgbClr val="595959"/>
                </a:solidFill>
              </a:rPr>
              <a:t>!!!</a:t>
            </a:r>
          </a:p>
          <a:p>
            <a:pPr marL="158750" indent="0">
              <a:buNone/>
            </a:pPr>
            <a:endParaRPr lang="de-DE" sz="1100" b="0" i="0" u="none" strike="noStrike" kern="1200" cap="none">
              <a:solidFill>
                <a:schemeClr val="tx1"/>
              </a:solidFill>
              <a:effectLst/>
              <a:latin typeface="Arial"/>
              <a:ea typeface="Arial"/>
              <a:cs typeface="Arial"/>
              <a:sym typeface="Arial"/>
            </a:endParaRPr>
          </a:p>
          <a:p>
            <a:pPr marL="158750" indent="0">
              <a:buNone/>
            </a:pPr>
            <a:r>
              <a:rPr lang="de-DE" sz="1100" b="1" i="0" u="none" strike="noStrike" kern="1200" cap="none">
                <a:solidFill>
                  <a:schemeClr val="tx1"/>
                </a:solidFill>
                <a:effectLst/>
                <a:latin typeface="Arial"/>
                <a:ea typeface="Arial"/>
                <a:cs typeface="Arial"/>
                <a:sym typeface="Arial"/>
              </a:rPr>
              <a:t>Instagram</a:t>
            </a:r>
            <a:endParaRPr lang="de-DE" sz="1100" b="0" i="0" u="none" strike="noStrike" kern="1200" cap="none">
              <a:solidFill>
                <a:schemeClr val="tx1"/>
              </a:solidFill>
              <a:effectLst/>
              <a:latin typeface="Arial"/>
              <a:ea typeface="Arial"/>
              <a:cs typeface="Arial"/>
              <a:sym typeface="Arial"/>
            </a:endParaRPr>
          </a:p>
          <a:p>
            <a:pPr marL="158750" indent="0">
              <a:buNone/>
            </a:pPr>
            <a:r>
              <a:rPr lang="de-DE" sz="1100" b="0" i="0" u="none" strike="noStrike" kern="1200" cap="none">
                <a:solidFill>
                  <a:schemeClr val="tx1"/>
                </a:solidFill>
                <a:effectLst/>
                <a:latin typeface="Arial"/>
                <a:ea typeface="Arial"/>
                <a:cs typeface="Arial"/>
                <a:sym typeface="Arial"/>
              </a:rPr>
              <a:t>https://</a:t>
            </a:r>
            <a:r>
              <a:rPr lang="de-DE" sz="1100" b="0" i="0" u="none" strike="noStrike" kern="1200" cap="none" err="1">
                <a:solidFill>
                  <a:schemeClr val="tx1"/>
                </a:solidFill>
                <a:effectLst/>
                <a:latin typeface="Arial"/>
                <a:ea typeface="Arial"/>
                <a:cs typeface="Arial"/>
                <a:sym typeface="Arial"/>
              </a:rPr>
              <a:t>www.instagram.com</a:t>
            </a:r>
            <a:r>
              <a:rPr lang="de-DE" sz="1100" b="0" i="0" u="none" strike="noStrike" kern="1200" cap="none">
                <a:solidFill>
                  <a:schemeClr val="tx1"/>
                </a:solidFill>
                <a:effectLst/>
                <a:latin typeface="Arial"/>
                <a:ea typeface="Arial"/>
                <a:cs typeface="Arial"/>
                <a:sym typeface="Arial"/>
              </a:rPr>
              <a:t>/sciencepreneurs/</a:t>
            </a:r>
            <a:br>
              <a:rPr lang="de-DE" sz="1100" b="0" i="0" u="none" strike="noStrike" kern="1200" cap="none">
                <a:solidFill>
                  <a:schemeClr val="tx1"/>
                </a:solidFill>
                <a:effectLst/>
                <a:latin typeface="Arial"/>
                <a:ea typeface="Arial"/>
                <a:cs typeface="Arial"/>
                <a:sym typeface="Arial"/>
              </a:rPr>
            </a:br>
            <a:endParaRPr lang="de-DE" sz="1100" b="0" i="0" u="none" strike="noStrike" kern="1200" cap="none">
              <a:solidFill>
                <a:schemeClr val="tx1"/>
              </a:solidFill>
              <a:effectLst/>
              <a:latin typeface="Arial"/>
              <a:ea typeface="Arial"/>
              <a:cs typeface="Arial"/>
              <a:sym typeface="Arial"/>
            </a:endParaRPr>
          </a:p>
          <a:p>
            <a:pPr marL="158750" indent="0">
              <a:buNone/>
            </a:pPr>
            <a:r>
              <a:rPr lang="de-DE" sz="1100" b="1" i="0" u="none" strike="noStrike" kern="1200" cap="none">
                <a:solidFill>
                  <a:schemeClr val="tx1"/>
                </a:solidFill>
                <a:effectLst/>
                <a:latin typeface="Arial"/>
                <a:ea typeface="Arial"/>
                <a:cs typeface="Arial"/>
                <a:sym typeface="Arial"/>
              </a:rPr>
              <a:t>LinkedIn Seite</a:t>
            </a:r>
            <a:endParaRPr lang="de-DE" sz="1100" b="0" i="0" u="none" strike="noStrike" kern="1200" cap="none">
              <a:solidFill>
                <a:schemeClr val="tx1"/>
              </a:solidFill>
              <a:effectLst/>
              <a:latin typeface="Arial"/>
              <a:ea typeface="Arial"/>
              <a:cs typeface="Arial"/>
              <a:sym typeface="Arial"/>
            </a:endParaRPr>
          </a:p>
          <a:p>
            <a:pPr marL="158750" indent="0">
              <a:buNone/>
            </a:pPr>
            <a:r>
              <a:rPr lang="de-DE" sz="1100" b="0" i="0" u="none" strike="noStrike" kern="1200" cap="none">
                <a:solidFill>
                  <a:schemeClr val="tx1"/>
                </a:solidFill>
                <a:effectLst/>
                <a:latin typeface="Arial"/>
                <a:ea typeface="Arial"/>
                <a:cs typeface="Arial"/>
                <a:sym typeface="Arial"/>
                <a:hlinkClick r:id="rId3"/>
              </a:rPr>
              <a:t>https://www.linkedin.com/company/young-entrepreneurs-in-science/</a:t>
            </a:r>
            <a:endParaRPr lang="de-DE" sz="1100" b="0" i="0" u="none" strike="noStrike" kern="1200" cap="none">
              <a:solidFill>
                <a:schemeClr val="tx1"/>
              </a:solidFill>
              <a:effectLst/>
              <a:latin typeface="Arial"/>
              <a:ea typeface="Arial"/>
              <a:cs typeface="Arial"/>
              <a:sym typeface="Arial"/>
            </a:endParaRPr>
          </a:p>
          <a:p>
            <a:pPr marL="158750" indent="0">
              <a:buNone/>
            </a:pPr>
            <a:endParaRPr lang="de-DE" sz="1100" b="0" i="0" u="none" strike="noStrike" kern="1200" cap="none">
              <a:solidFill>
                <a:schemeClr val="tx1"/>
              </a:solidFill>
              <a:effectLst/>
              <a:latin typeface="Arial"/>
              <a:ea typeface="Arial"/>
              <a:cs typeface="Arial"/>
              <a:sym typeface="Arial"/>
            </a:endParaRPr>
          </a:p>
          <a:p>
            <a:pPr marL="158750" indent="0">
              <a:buNone/>
            </a:pPr>
            <a:r>
              <a:rPr lang="de-DE" sz="1100" b="1" i="0" u="none" strike="noStrike" kern="1200" cap="none">
                <a:solidFill>
                  <a:schemeClr val="tx1"/>
                </a:solidFill>
                <a:effectLst/>
                <a:latin typeface="Arial"/>
                <a:ea typeface="Arial"/>
                <a:cs typeface="Arial"/>
                <a:sym typeface="Arial"/>
              </a:rPr>
              <a:t>LinkedIn Gruppe</a:t>
            </a:r>
            <a:endParaRPr lang="de-DE" sz="1100" b="0" i="0" u="none" strike="noStrike" kern="1200" cap="none">
              <a:solidFill>
                <a:schemeClr val="tx1"/>
              </a:solidFill>
              <a:effectLst/>
              <a:latin typeface="Arial"/>
              <a:ea typeface="Arial"/>
              <a:cs typeface="Arial"/>
              <a:sym typeface="Arial"/>
            </a:endParaRPr>
          </a:p>
          <a:p>
            <a:pPr marL="158750" indent="0">
              <a:buNone/>
            </a:pPr>
            <a:r>
              <a:rPr lang="de-DE" sz="1100" b="0" i="0" u="sng" strike="noStrike" kern="1200" cap="none">
                <a:solidFill>
                  <a:schemeClr val="tx1"/>
                </a:solidFill>
                <a:effectLst/>
                <a:latin typeface="Arial"/>
                <a:ea typeface="Arial"/>
                <a:cs typeface="Arial"/>
                <a:sym typeface="Arial"/>
                <a:hlinkClick r:id="rId4"/>
              </a:rPr>
              <a:t>https://www.linkedin.com/groups/8902012/</a:t>
            </a:r>
            <a:endParaRPr lang="de-DE" sz="1100" b="0" i="0" u="sng" strike="noStrike" kern="1200" cap="none">
              <a:solidFill>
                <a:schemeClr val="tx1"/>
              </a:solidFill>
              <a:effectLst/>
              <a:latin typeface="Arial"/>
              <a:ea typeface="Arial"/>
              <a:cs typeface="Arial"/>
              <a:sym typeface="Arial"/>
            </a:endParaRPr>
          </a:p>
          <a:p>
            <a:pPr marL="158750" indent="0">
              <a:buNone/>
            </a:pPr>
            <a:endParaRPr lang="de-DE" sz="1100" b="0" i="0" u="sng" strike="noStrike" kern="1200" cap="none">
              <a:solidFill>
                <a:schemeClr val="tx1"/>
              </a:solidFill>
              <a:effectLst/>
              <a:latin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b="1" i="0" u="none" strike="noStrike" kern="1200" cap="none">
                <a:solidFill>
                  <a:schemeClr val="tx1"/>
                </a:solidFill>
                <a:effectLst/>
                <a:latin typeface="Arial"/>
                <a:ea typeface="Arial"/>
                <a:cs typeface="Arial"/>
                <a:sym typeface="Arial"/>
              </a:rPr>
              <a:t>Newsletter</a:t>
            </a:r>
            <a:endParaRPr lang="de-DE" sz="1100" b="0" i="0" u="sng" strike="noStrike" kern="1200" cap="none">
              <a:solidFill>
                <a:schemeClr val="tx1"/>
              </a:solidFill>
              <a:effectLst/>
              <a:latin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600">
                <a:hlinkClick r:id="rId5"/>
              </a:rPr>
              <a:t>https://youngentrepreneursinscience.com/newsletter-registration/</a:t>
            </a:r>
            <a:endParaRPr lang="de-DE" sz="105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de-DE" sz="110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err="1">
                <a:solidFill>
                  <a:srgbClr val="595959"/>
                </a:solidFill>
              </a:rPr>
              <a:t>Everybody</a:t>
            </a:r>
            <a:r>
              <a:rPr lang="de-DE" sz="1100">
                <a:solidFill>
                  <a:srgbClr val="595959"/>
                </a:solidFill>
              </a:rPr>
              <a:t> </a:t>
            </a:r>
            <a:r>
              <a:rPr lang="de-DE" sz="1100" err="1">
                <a:solidFill>
                  <a:srgbClr val="595959"/>
                </a:solidFill>
              </a:rPr>
              <a:t>else</a:t>
            </a:r>
            <a:r>
              <a:rPr lang="de-DE" sz="1100">
                <a:solidFill>
                  <a:srgbClr val="595959"/>
                </a:solidFill>
              </a:rPr>
              <a:t>: Goodbye, </a:t>
            </a:r>
            <a:r>
              <a:rPr lang="de-DE" sz="1100" err="1">
                <a:solidFill>
                  <a:srgbClr val="595959"/>
                </a:solidFill>
              </a:rPr>
              <a:t>have</a:t>
            </a:r>
            <a:r>
              <a:rPr lang="de-DE" sz="1100">
                <a:solidFill>
                  <a:srgbClr val="595959"/>
                </a:solidFill>
              </a:rPr>
              <a:t> a nice </a:t>
            </a:r>
            <a:r>
              <a:rPr lang="de-DE" sz="1100" err="1">
                <a:solidFill>
                  <a:srgbClr val="595959"/>
                </a:solidFill>
              </a:rPr>
              <a:t>day</a:t>
            </a:r>
            <a:r>
              <a:rPr lang="de-DE" sz="1100">
                <a:solidFill>
                  <a:srgbClr val="595959"/>
                </a:solidFill>
              </a:rPr>
              <a:t> and </a:t>
            </a:r>
            <a:r>
              <a:rPr lang="de-DE" sz="1100" err="1">
                <a:solidFill>
                  <a:srgbClr val="595959"/>
                </a:solidFill>
              </a:rPr>
              <a:t>see</a:t>
            </a:r>
            <a:r>
              <a:rPr lang="de-DE" sz="1100">
                <a:solidFill>
                  <a:srgbClr val="595959"/>
                </a:solidFill>
              </a:rPr>
              <a:t> </a:t>
            </a:r>
            <a:r>
              <a:rPr lang="de-DE" sz="1100" err="1">
                <a:solidFill>
                  <a:srgbClr val="595959"/>
                </a:solidFill>
              </a:rPr>
              <a:t>you</a:t>
            </a:r>
            <a:r>
              <a:rPr lang="de-DE" sz="1100">
                <a:solidFill>
                  <a:srgbClr val="595959"/>
                </a:solidFill>
              </a:rPr>
              <a:t> </a:t>
            </a:r>
            <a:r>
              <a:rPr lang="de-DE" sz="1100" err="1">
                <a:solidFill>
                  <a:srgbClr val="595959"/>
                </a:solidFill>
              </a:rPr>
              <a:t>soon</a:t>
            </a:r>
            <a:r>
              <a:rPr lang="de-DE" sz="1100">
                <a:solidFill>
                  <a:srgbClr val="595959"/>
                </a:solidFill>
              </a:rPr>
              <a:t>!</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de-DE" sz="1100">
              <a:solidFill>
                <a:srgbClr val="595959"/>
              </a:solidFill>
            </a:endParaRPr>
          </a:p>
          <a:p>
            <a:pPr marL="158750" indent="0">
              <a:buNone/>
            </a:pPr>
            <a:endParaRPr lang="de-DE"/>
          </a:p>
        </p:txBody>
      </p:sp>
    </p:spTree>
    <p:extLst>
      <p:ext uri="{BB962C8B-B14F-4D97-AF65-F5344CB8AC3E}">
        <p14:creationId xmlns:p14="http://schemas.microsoft.com/office/powerpoint/2010/main" val="40204808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5269D-5486-960A-EAC0-8AB20EFD1DF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D882826-E7DA-A71F-2ADE-E6FAA92B37D3}"/>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49F0287C-6916-F0C4-CBA9-5779C80421C3}"/>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3349666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indent="-298450">
              <a:buFont typeface="Arial" panose="020B0604020202020204" pitchFamily="34" charset="0"/>
              <a:buChar char="•"/>
            </a:pPr>
            <a:r>
              <a:rPr lang="de-DE" dirty="0">
                <a:cs typeface="Calibri"/>
              </a:rPr>
              <a:t>Welcome </a:t>
            </a:r>
            <a:r>
              <a:rPr lang="de-DE" dirty="0" err="1">
                <a:cs typeface="Calibri"/>
              </a:rPr>
              <a:t>everyone</a:t>
            </a:r>
            <a:r>
              <a:rPr lang="de-DE" dirty="0">
                <a:cs typeface="Calibri"/>
              </a:rPr>
              <a:t>! [</a:t>
            </a:r>
            <a:r>
              <a:rPr lang="de-DE" dirty="0" err="1">
                <a:cs typeface="Calibri"/>
              </a:rPr>
              <a:t>interaction</a:t>
            </a:r>
            <a:r>
              <a:rPr lang="de-DE" dirty="0">
                <a:cs typeface="Calibri"/>
              </a:rPr>
              <a:t> </a:t>
            </a:r>
            <a:r>
              <a:rPr lang="de-DE" dirty="0" err="1">
                <a:cs typeface="Calibri"/>
              </a:rPr>
              <a:t>with</a:t>
            </a:r>
            <a:r>
              <a:rPr lang="de-DE" dirty="0">
                <a:cs typeface="Calibri"/>
              </a:rPr>
              <a:t> </a:t>
            </a:r>
            <a:r>
              <a:rPr lang="de-DE" dirty="0" err="1">
                <a:cs typeface="Calibri"/>
              </a:rPr>
              <a:t>the</a:t>
            </a:r>
            <a:r>
              <a:rPr lang="de-DE" dirty="0">
                <a:cs typeface="Calibri"/>
              </a:rPr>
              <a:t> </a:t>
            </a:r>
            <a:r>
              <a:rPr lang="de-DE" dirty="0" err="1">
                <a:cs typeface="Calibri"/>
              </a:rPr>
              <a:t>participants</a:t>
            </a:r>
            <a:r>
              <a:rPr lang="de-DE" dirty="0">
                <a:cs typeface="Calibri"/>
              </a:rPr>
              <a:t> </a:t>
            </a:r>
            <a:r>
              <a:rPr lang="de-DE" dirty="0" err="1">
                <a:cs typeface="Calibri"/>
              </a:rPr>
              <a:t>until</a:t>
            </a:r>
            <a:r>
              <a:rPr lang="de-DE" dirty="0">
                <a:cs typeface="Calibri"/>
              </a:rPr>
              <a:t> </a:t>
            </a:r>
            <a:r>
              <a:rPr lang="de-DE" dirty="0" err="1">
                <a:cs typeface="Calibri"/>
              </a:rPr>
              <a:t>everyone</a:t>
            </a:r>
            <a:r>
              <a:rPr lang="de-DE" dirty="0">
                <a:cs typeface="Calibri"/>
              </a:rPr>
              <a:t> </a:t>
            </a:r>
            <a:r>
              <a:rPr lang="de-DE" dirty="0" err="1">
                <a:cs typeface="Calibri"/>
              </a:rPr>
              <a:t>is</a:t>
            </a:r>
            <a:r>
              <a:rPr lang="de-DE" dirty="0">
                <a:cs typeface="Calibri"/>
              </a:rPr>
              <a:t> </a:t>
            </a:r>
            <a:r>
              <a:rPr lang="de-DE" dirty="0" err="1">
                <a:cs typeface="Calibri"/>
              </a:rPr>
              <a:t>there</a:t>
            </a:r>
            <a:r>
              <a:rPr lang="de-DE" dirty="0">
                <a:cs typeface="Calibri"/>
              </a:rPr>
              <a:t>]</a:t>
            </a:r>
          </a:p>
          <a:p>
            <a:pPr marL="158750" indent="0">
              <a:buFont typeface="Arial" panose="020B0604020202020204" pitchFamily="34" charset="0"/>
              <a:buNone/>
            </a:pPr>
            <a:endParaRPr lang="de-DE" dirty="0">
              <a:cs typeface="Calibri"/>
            </a:endParaRPr>
          </a:p>
          <a:p>
            <a:pPr marL="457200" indent="-298450">
              <a:buFont typeface="Arial" panose="020B0604020202020204" pitchFamily="34" charset="0"/>
              <a:buChar char="•"/>
            </a:pPr>
            <a:r>
              <a:rPr lang="de-DE" dirty="0" err="1">
                <a:cs typeface="Calibri"/>
              </a:rPr>
              <a:t>Let‘s</a:t>
            </a:r>
            <a:r>
              <a:rPr lang="de-DE" dirty="0">
                <a:cs typeface="Calibri"/>
              </a:rPr>
              <a:t> </a:t>
            </a:r>
            <a:r>
              <a:rPr lang="de-DE" dirty="0" err="1">
                <a:cs typeface="Calibri"/>
              </a:rPr>
              <a:t>dive</a:t>
            </a:r>
            <a:r>
              <a:rPr lang="de-DE" dirty="0">
                <a:cs typeface="Calibri"/>
              </a:rPr>
              <a:t> </a:t>
            </a:r>
            <a:r>
              <a:rPr lang="de-DE" dirty="0" err="1">
                <a:cs typeface="Calibri"/>
              </a:rPr>
              <a:t>into</a:t>
            </a:r>
            <a:r>
              <a:rPr lang="de-DE" dirty="0">
                <a:cs typeface="Calibri"/>
              </a:rPr>
              <a:t> </a:t>
            </a:r>
            <a:r>
              <a:rPr lang="de-DE" dirty="0" err="1">
                <a:cs typeface="Calibri"/>
              </a:rPr>
              <a:t>our</a:t>
            </a:r>
            <a:r>
              <a:rPr lang="de-DE" dirty="0">
                <a:cs typeface="Calibri"/>
              </a:rPr>
              <a:t> </a:t>
            </a:r>
            <a:r>
              <a:rPr lang="de-DE" dirty="0" err="1">
                <a:cs typeface="Calibri"/>
              </a:rPr>
              <a:t>topic</a:t>
            </a:r>
            <a:r>
              <a:rPr lang="de-DE" dirty="0">
                <a:cs typeface="Calibri"/>
              </a:rPr>
              <a:t> </a:t>
            </a:r>
            <a:r>
              <a:rPr lang="de-DE" dirty="0" err="1">
                <a:cs typeface="Calibri"/>
              </a:rPr>
              <a:t>for</a:t>
            </a:r>
            <a:r>
              <a:rPr lang="de-DE" dirty="0">
                <a:cs typeface="Calibri"/>
              </a:rPr>
              <a:t> </a:t>
            </a:r>
            <a:r>
              <a:rPr lang="de-DE" dirty="0" err="1">
                <a:cs typeface="Calibri"/>
              </a:rPr>
              <a:t>today</a:t>
            </a:r>
            <a:r>
              <a:rPr lang="de-DE" dirty="0">
                <a:cs typeface="Calibri"/>
              </a:rPr>
              <a:t> </a:t>
            </a:r>
            <a:r>
              <a:rPr lang="de-DE" dirty="0" err="1">
                <a:cs typeface="Calibri"/>
              </a:rPr>
              <a:t>called</a:t>
            </a:r>
            <a:r>
              <a:rPr lang="de-DE" dirty="0">
                <a:cs typeface="Calibri"/>
              </a:rPr>
              <a:t>: </a:t>
            </a:r>
            <a:r>
              <a:rPr lang="de-DE" b="1" i="1" dirty="0" err="1">
                <a:cs typeface="Calibri"/>
              </a:rPr>
              <a:t>Your</a:t>
            </a:r>
            <a:r>
              <a:rPr lang="de-DE" b="1" i="1" dirty="0">
                <a:cs typeface="Calibri"/>
              </a:rPr>
              <a:t> </a:t>
            </a:r>
            <a:r>
              <a:rPr lang="de-DE" b="1" i="1" dirty="0" err="1">
                <a:cs typeface="Calibri"/>
              </a:rPr>
              <a:t>research</a:t>
            </a:r>
            <a:r>
              <a:rPr lang="de-DE" b="1" i="1" dirty="0">
                <a:cs typeface="Calibri"/>
              </a:rPr>
              <a:t> </a:t>
            </a:r>
            <a:r>
              <a:rPr lang="de-DE" b="1" i="1" dirty="0" err="1">
                <a:cs typeface="Calibri"/>
              </a:rPr>
              <a:t>canvas</a:t>
            </a:r>
            <a:endParaRPr lang="de-DE" b="1" dirty="0">
              <a:cs typeface="Calibri"/>
            </a:endParaRPr>
          </a:p>
          <a:p>
            <a:pPr marL="457200" indent="-298450">
              <a:buFont typeface="Arial" panose="020B0604020202020204" pitchFamily="34" charset="0"/>
              <a:buChar char="•"/>
            </a:pPr>
            <a:endParaRPr lang="de-DE" dirty="0">
              <a:cs typeface="Calibri"/>
            </a:endParaRPr>
          </a:p>
          <a:p>
            <a:pPr marL="457200" indent="-298450">
              <a:buFont typeface="Arial" panose="020B0604020202020204" pitchFamily="34" charset="0"/>
              <a:buChar char="•"/>
            </a:pPr>
            <a:endParaRPr lang="de-DE" dirty="0">
              <a:cs typeface="Calibri"/>
            </a:endParaRPr>
          </a:p>
          <a:p>
            <a:pPr marL="158750" indent="0">
              <a:buNone/>
            </a:pPr>
            <a:endParaRPr lang="de-DE" dirty="0">
              <a:cs typeface="Calibri"/>
            </a:endParaRPr>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55A7CE0-DEB5-D643-B4EF-FF45ED1E317C}" type="slidenum">
              <a:rPr kumimoji="0" lang="de-D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de-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19246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indent="-298450">
              <a:buFont typeface="Arial" panose="020B0604020202020204" pitchFamily="34" charset="0"/>
              <a:buChar char="•"/>
            </a:pPr>
            <a:r>
              <a:rPr lang="de-DE" dirty="0" err="1"/>
              <a:t>Our</a:t>
            </a:r>
            <a:r>
              <a:rPr lang="de-DE" dirty="0"/>
              <a:t> </a:t>
            </a:r>
            <a:r>
              <a:rPr lang="de-DE" dirty="0" err="1"/>
              <a:t>idea</a:t>
            </a:r>
            <a:r>
              <a:rPr lang="de-DE" dirty="0"/>
              <a:t> </a:t>
            </a:r>
            <a:r>
              <a:rPr lang="de-DE" dirty="0" err="1"/>
              <a:t>with</a:t>
            </a:r>
            <a:r>
              <a:rPr lang="de-DE" dirty="0"/>
              <a:t> </a:t>
            </a:r>
            <a:r>
              <a:rPr lang="de-DE" dirty="0" err="1"/>
              <a:t>this</a:t>
            </a:r>
            <a:r>
              <a:rPr lang="de-DE" dirty="0"/>
              <a:t> </a:t>
            </a:r>
            <a:r>
              <a:rPr lang="de-DE" dirty="0" err="1"/>
              <a:t>workshop</a:t>
            </a:r>
            <a:r>
              <a:rPr lang="de-DE" dirty="0"/>
              <a:t> </a:t>
            </a:r>
            <a:r>
              <a:rPr lang="de-DE" dirty="0" err="1"/>
              <a:t>is</a:t>
            </a:r>
            <a:r>
              <a:rPr lang="de-DE" dirty="0"/>
              <a:t> </a:t>
            </a:r>
            <a:r>
              <a:rPr lang="de-DE" dirty="0" err="1"/>
              <a:t>to</a:t>
            </a:r>
            <a:r>
              <a:rPr lang="de-DE" dirty="0"/>
              <a:t> </a:t>
            </a:r>
            <a:r>
              <a:rPr lang="de-DE" b="1" dirty="0" err="1"/>
              <a:t>close</a:t>
            </a:r>
            <a:r>
              <a:rPr lang="de-DE" b="1" dirty="0"/>
              <a:t> </a:t>
            </a:r>
            <a:r>
              <a:rPr lang="de-DE" b="1" dirty="0" err="1"/>
              <a:t>the</a:t>
            </a:r>
            <a:r>
              <a:rPr lang="de-DE" b="1" dirty="0"/>
              <a:t> </a:t>
            </a:r>
            <a:r>
              <a:rPr lang="de-DE" b="1" dirty="0" err="1"/>
              <a:t>gap</a:t>
            </a:r>
            <a:r>
              <a:rPr lang="de-DE" b="1" dirty="0"/>
              <a:t> </a:t>
            </a:r>
            <a:r>
              <a:rPr lang="de-DE" b="1" dirty="0" err="1"/>
              <a:t>between</a:t>
            </a:r>
            <a:r>
              <a:rPr lang="de-DE" b="1" dirty="0"/>
              <a:t> </a:t>
            </a:r>
            <a:r>
              <a:rPr lang="de-DE" b="1" dirty="0" err="1"/>
              <a:t>research</a:t>
            </a:r>
            <a:r>
              <a:rPr lang="de-DE" b="1" dirty="0"/>
              <a:t> and </a:t>
            </a:r>
            <a:r>
              <a:rPr lang="de-DE" b="1" dirty="0" err="1"/>
              <a:t>business</a:t>
            </a:r>
            <a:r>
              <a:rPr lang="de-DE" b="1" dirty="0"/>
              <a:t> </a:t>
            </a:r>
            <a:r>
              <a:rPr lang="de-DE" b="1" dirty="0" err="1"/>
              <a:t>idea</a:t>
            </a:r>
            <a:r>
              <a:rPr lang="de-DE" b="1" dirty="0"/>
              <a:t> </a:t>
            </a:r>
            <a:r>
              <a:rPr lang="de-DE" b="1" dirty="0" err="1"/>
              <a:t>or</a:t>
            </a:r>
            <a:r>
              <a:rPr lang="de-DE" b="1" dirty="0"/>
              <a:t> </a:t>
            </a:r>
            <a:r>
              <a:rPr lang="de-DE" b="1" dirty="0" err="1"/>
              <a:t>use</a:t>
            </a:r>
            <a:r>
              <a:rPr lang="de-DE" b="1" dirty="0"/>
              <a:t> </a:t>
            </a:r>
            <a:r>
              <a:rPr lang="de-DE" b="1" dirty="0" err="1"/>
              <a:t>case</a:t>
            </a:r>
            <a:r>
              <a:rPr lang="de-DE" dirty="0"/>
              <a:t>.</a:t>
            </a:r>
          </a:p>
          <a:p>
            <a:pPr marL="457200" indent="-298450">
              <a:buFont typeface="Arial" panose="020B0604020202020204" pitchFamily="34" charset="0"/>
              <a:buChar char="•"/>
            </a:pPr>
            <a:r>
              <a:rPr lang="de-DE" dirty="0" err="1"/>
              <a:t>How</a:t>
            </a:r>
            <a:r>
              <a:rPr lang="de-DE" dirty="0"/>
              <a:t> </a:t>
            </a:r>
            <a:r>
              <a:rPr lang="de-DE" dirty="0" err="1"/>
              <a:t>can</a:t>
            </a:r>
            <a:r>
              <a:rPr lang="de-DE" dirty="0"/>
              <a:t> </a:t>
            </a:r>
            <a:r>
              <a:rPr lang="de-DE" dirty="0" err="1"/>
              <a:t>we</a:t>
            </a:r>
            <a:r>
              <a:rPr lang="de-DE" dirty="0"/>
              <a:t> </a:t>
            </a:r>
            <a:r>
              <a:rPr lang="de-DE" dirty="0" err="1"/>
              <a:t>help</a:t>
            </a:r>
            <a:r>
              <a:rPr lang="de-DE" dirty="0"/>
              <a:t> </a:t>
            </a:r>
            <a:r>
              <a:rPr lang="de-DE" dirty="0" err="1"/>
              <a:t>you</a:t>
            </a:r>
            <a:r>
              <a:rPr lang="de-DE" dirty="0"/>
              <a:t> </a:t>
            </a:r>
            <a:r>
              <a:rPr lang="de-DE" b="1" dirty="0" err="1"/>
              <a:t>translate</a:t>
            </a:r>
            <a:r>
              <a:rPr lang="de-DE" b="1" dirty="0"/>
              <a:t> </a:t>
            </a:r>
            <a:r>
              <a:rPr lang="de-DE" b="1" dirty="0" err="1"/>
              <a:t>your</a:t>
            </a:r>
            <a:r>
              <a:rPr lang="de-DE" b="1" dirty="0"/>
              <a:t> </a:t>
            </a:r>
            <a:r>
              <a:rPr lang="de-DE" b="1" dirty="0" err="1"/>
              <a:t>research</a:t>
            </a:r>
            <a:r>
              <a:rPr lang="de-DE" b="1" dirty="0"/>
              <a:t> </a:t>
            </a:r>
            <a:r>
              <a:rPr lang="de-DE" dirty="0" err="1"/>
              <a:t>into</a:t>
            </a:r>
            <a:r>
              <a:rPr lang="de-DE" dirty="0"/>
              <a:t> </a:t>
            </a:r>
            <a:r>
              <a:rPr lang="de-DE" dirty="0" err="1"/>
              <a:t>contexts</a:t>
            </a:r>
            <a:r>
              <a:rPr lang="de-DE" dirty="0"/>
              <a:t> </a:t>
            </a:r>
            <a:r>
              <a:rPr lang="de-DE" dirty="0" err="1"/>
              <a:t>for</a:t>
            </a:r>
            <a:r>
              <a:rPr lang="de-DE" dirty="0"/>
              <a:t> </a:t>
            </a:r>
            <a:r>
              <a:rPr lang="de-DE" dirty="0" err="1"/>
              <a:t>application</a:t>
            </a:r>
            <a:r>
              <a:rPr lang="de-DE" dirty="0"/>
              <a:t>.</a:t>
            </a:r>
          </a:p>
          <a:p>
            <a:pPr marL="457200" indent="-298450">
              <a:buFont typeface="Arial" panose="020B0604020202020204" pitchFamily="34" charset="0"/>
              <a:buChar char="•"/>
            </a:pPr>
            <a:endParaRPr lang="de-DE" dirty="0"/>
          </a:p>
          <a:p>
            <a:pPr marL="158750" indent="0">
              <a:buFont typeface="Arial" panose="020B0604020202020204" pitchFamily="34" charset="0"/>
              <a:buNone/>
            </a:pPr>
            <a:r>
              <a:rPr lang="de-DE" dirty="0"/>
              <a:t>[</a:t>
            </a:r>
            <a:r>
              <a:rPr lang="de-DE" dirty="0" err="1"/>
              <a:t>address</a:t>
            </a:r>
            <a:r>
              <a:rPr lang="de-DE" dirty="0"/>
              <a:t> </a:t>
            </a:r>
            <a:r>
              <a:rPr lang="de-DE" dirty="0" err="1"/>
              <a:t>the</a:t>
            </a:r>
            <a:r>
              <a:rPr lang="de-DE" dirty="0"/>
              <a:t> </a:t>
            </a:r>
            <a:r>
              <a:rPr lang="de-DE" dirty="0" err="1"/>
              <a:t>points</a:t>
            </a:r>
            <a:r>
              <a:rPr lang="de-DE" dirty="0"/>
              <a:t> on </a:t>
            </a:r>
            <a:r>
              <a:rPr lang="de-DE" dirty="0" err="1"/>
              <a:t>the</a:t>
            </a:r>
            <a:r>
              <a:rPr lang="de-DE" dirty="0"/>
              <a:t> </a:t>
            </a:r>
            <a:r>
              <a:rPr lang="de-DE" dirty="0" err="1"/>
              <a:t>slide</a:t>
            </a:r>
            <a:r>
              <a:rPr lang="de-DE" dirty="0"/>
              <a:t>]</a:t>
            </a:r>
          </a:p>
          <a:p>
            <a:pPr marL="457200" indent="-298450">
              <a:buFont typeface="Arial" panose="020B0604020202020204" pitchFamily="34" charset="0"/>
              <a:buChar char="•"/>
            </a:pPr>
            <a:endParaRPr lang="de-DE" dirty="0"/>
          </a:p>
          <a:p>
            <a:pPr marL="457200" indent="-298450">
              <a:buFont typeface="Arial" panose="020B0604020202020204" pitchFamily="34" charset="0"/>
              <a:buChar char="•"/>
            </a:pPr>
            <a:r>
              <a:rPr lang="de-DE" dirty="0"/>
              <a:t>The </a:t>
            </a:r>
            <a:r>
              <a:rPr lang="de-DE" dirty="0" err="1"/>
              <a:t>focus</a:t>
            </a:r>
            <a:r>
              <a:rPr lang="de-DE" dirty="0"/>
              <a:t> </a:t>
            </a:r>
            <a:r>
              <a:rPr lang="de-DE" dirty="0" err="1"/>
              <a:t>for</a:t>
            </a:r>
            <a:r>
              <a:rPr lang="de-DE" dirty="0"/>
              <a:t> </a:t>
            </a:r>
            <a:r>
              <a:rPr lang="de-DE" dirty="0" err="1"/>
              <a:t>this</a:t>
            </a:r>
            <a:r>
              <a:rPr lang="de-DE" dirty="0"/>
              <a:t> </a:t>
            </a:r>
            <a:r>
              <a:rPr lang="de-DE" dirty="0" err="1"/>
              <a:t>workshop</a:t>
            </a:r>
            <a:r>
              <a:rPr lang="de-DE" dirty="0"/>
              <a:t> </a:t>
            </a:r>
            <a:r>
              <a:rPr lang="de-DE" dirty="0" err="1"/>
              <a:t>is</a:t>
            </a:r>
            <a:r>
              <a:rPr lang="de-DE" dirty="0"/>
              <a:t> </a:t>
            </a:r>
            <a:r>
              <a:rPr lang="de-DE" dirty="0" err="1"/>
              <a:t>to</a:t>
            </a:r>
            <a:r>
              <a:rPr lang="de-DE" dirty="0"/>
              <a:t> </a:t>
            </a:r>
            <a:r>
              <a:rPr lang="de-DE" dirty="0" err="1"/>
              <a:t>work</a:t>
            </a:r>
            <a:r>
              <a:rPr lang="de-DE" dirty="0"/>
              <a:t> on </a:t>
            </a:r>
            <a:r>
              <a:rPr lang="de-DE" b="1" dirty="0" err="1"/>
              <a:t>your</a:t>
            </a:r>
            <a:r>
              <a:rPr lang="de-DE" b="1" dirty="0"/>
              <a:t> own </a:t>
            </a:r>
            <a:r>
              <a:rPr lang="de-DE" b="1" dirty="0" err="1"/>
              <a:t>research</a:t>
            </a:r>
            <a:r>
              <a:rPr lang="de-DE" b="1" dirty="0"/>
              <a:t> </a:t>
            </a:r>
            <a:r>
              <a:rPr lang="de-DE" b="1" dirty="0" err="1"/>
              <a:t>topic</a:t>
            </a:r>
            <a:r>
              <a:rPr lang="de-DE" dirty="0"/>
              <a:t>!! Time </a:t>
            </a:r>
            <a:r>
              <a:rPr lang="de-DE" dirty="0" err="1"/>
              <a:t>to</a:t>
            </a:r>
            <a:r>
              <a:rPr lang="de-DE" dirty="0"/>
              <a:t> </a:t>
            </a:r>
            <a:r>
              <a:rPr lang="de-DE" b="1" dirty="0" err="1"/>
              <a:t>reflect</a:t>
            </a:r>
            <a:r>
              <a:rPr lang="de-DE" b="1" dirty="0"/>
              <a:t> </a:t>
            </a:r>
            <a:r>
              <a:rPr lang="de-DE" b="1" dirty="0" err="1"/>
              <a:t>about</a:t>
            </a:r>
            <a:r>
              <a:rPr lang="de-DE" b="1" dirty="0"/>
              <a:t> </a:t>
            </a:r>
            <a:r>
              <a:rPr lang="de-DE" b="1" dirty="0" err="1"/>
              <a:t>it‘s</a:t>
            </a:r>
            <a:r>
              <a:rPr lang="de-DE" b="1" dirty="0"/>
              <a:t> potential </a:t>
            </a:r>
            <a:r>
              <a:rPr lang="de-DE" dirty="0"/>
              <a:t>and </a:t>
            </a:r>
            <a:r>
              <a:rPr lang="de-DE" b="1" dirty="0" err="1"/>
              <a:t>share</a:t>
            </a:r>
            <a:r>
              <a:rPr lang="de-DE" b="1" dirty="0"/>
              <a:t> </a:t>
            </a:r>
            <a:r>
              <a:rPr lang="de-DE" b="1" dirty="0" err="1"/>
              <a:t>thoughts</a:t>
            </a:r>
            <a:r>
              <a:rPr lang="de-DE" b="1" dirty="0"/>
              <a:t> </a:t>
            </a:r>
            <a:r>
              <a:rPr lang="de-DE" b="1" dirty="0" err="1"/>
              <a:t>with</a:t>
            </a:r>
            <a:r>
              <a:rPr lang="de-DE" b="1" dirty="0"/>
              <a:t> </a:t>
            </a:r>
            <a:r>
              <a:rPr lang="de-DE" b="1" dirty="0" err="1"/>
              <a:t>your</a:t>
            </a:r>
            <a:r>
              <a:rPr lang="de-DE" b="1" dirty="0"/>
              <a:t> </a:t>
            </a:r>
            <a:r>
              <a:rPr lang="de-DE" b="1" dirty="0" err="1"/>
              <a:t>peers</a:t>
            </a:r>
            <a:r>
              <a:rPr lang="de-DE" dirty="0"/>
              <a:t>!</a:t>
            </a:r>
          </a:p>
          <a:p>
            <a:pPr marL="457200" indent="-298450">
              <a:buFont typeface="Arial" panose="020B0604020202020204" pitchFamily="34" charset="0"/>
              <a:buChar char="•"/>
            </a:pPr>
            <a:r>
              <a:rPr lang="de-DE" dirty="0" err="1">
                <a:cs typeface="Calibri"/>
              </a:rPr>
              <a:t>We</a:t>
            </a:r>
            <a:r>
              <a:rPr lang="de-DE" dirty="0">
                <a:cs typeface="Calibri"/>
              </a:rPr>
              <a:t> </a:t>
            </a:r>
            <a:r>
              <a:rPr lang="de-DE" dirty="0" err="1">
                <a:cs typeface="Calibri"/>
              </a:rPr>
              <a:t>know</a:t>
            </a:r>
            <a:r>
              <a:rPr lang="de-DE" dirty="0">
                <a:cs typeface="Calibri"/>
              </a:rPr>
              <a:t> </a:t>
            </a:r>
            <a:r>
              <a:rPr lang="de-DE" dirty="0" err="1">
                <a:cs typeface="Calibri"/>
              </a:rPr>
              <a:t>from</a:t>
            </a:r>
            <a:r>
              <a:rPr lang="de-DE" dirty="0">
                <a:cs typeface="Calibri"/>
              </a:rPr>
              <a:t> </a:t>
            </a:r>
            <a:r>
              <a:rPr lang="de-DE" dirty="0" err="1">
                <a:cs typeface="Calibri"/>
              </a:rPr>
              <a:t>our</a:t>
            </a:r>
            <a:r>
              <a:rPr lang="de-DE" dirty="0">
                <a:cs typeface="Calibri"/>
              </a:rPr>
              <a:t> </a:t>
            </a:r>
            <a:r>
              <a:rPr lang="de-DE" dirty="0" err="1">
                <a:cs typeface="Calibri"/>
              </a:rPr>
              <a:t>experience</a:t>
            </a:r>
            <a:r>
              <a:rPr lang="de-DE" dirty="0">
                <a:cs typeface="Calibri"/>
              </a:rPr>
              <a:t> </a:t>
            </a:r>
            <a:r>
              <a:rPr lang="de-DE" dirty="0" err="1">
                <a:cs typeface="Calibri"/>
              </a:rPr>
              <a:t>that</a:t>
            </a:r>
            <a:r>
              <a:rPr lang="de-DE" dirty="0">
                <a:cs typeface="Calibri"/>
              </a:rPr>
              <a:t> </a:t>
            </a:r>
            <a:r>
              <a:rPr lang="de-DE" dirty="0" err="1">
                <a:cs typeface="Calibri"/>
              </a:rPr>
              <a:t>if</a:t>
            </a:r>
            <a:r>
              <a:rPr lang="de-DE" dirty="0">
                <a:cs typeface="Calibri"/>
              </a:rPr>
              <a:t> </a:t>
            </a:r>
            <a:r>
              <a:rPr lang="de-DE" dirty="0" err="1">
                <a:cs typeface="Calibri"/>
              </a:rPr>
              <a:t>you‘re</a:t>
            </a:r>
            <a:r>
              <a:rPr lang="de-DE" dirty="0">
                <a:cs typeface="Calibri"/>
              </a:rPr>
              <a:t> </a:t>
            </a:r>
            <a:r>
              <a:rPr lang="de-DE" dirty="0" err="1">
                <a:cs typeface="Calibri"/>
              </a:rPr>
              <a:t>working</a:t>
            </a:r>
            <a:r>
              <a:rPr lang="de-DE" dirty="0">
                <a:cs typeface="Calibri"/>
              </a:rPr>
              <a:t> in </a:t>
            </a:r>
            <a:r>
              <a:rPr lang="de-DE" dirty="0" err="1">
                <a:cs typeface="Calibri"/>
              </a:rPr>
              <a:t>the</a:t>
            </a:r>
            <a:r>
              <a:rPr lang="de-DE" dirty="0">
                <a:cs typeface="Calibri"/>
              </a:rPr>
              <a:t> </a:t>
            </a:r>
            <a:r>
              <a:rPr lang="de-DE" dirty="0" err="1">
                <a:cs typeface="Calibri"/>
              </a:rPr>
              <a:t>field</a:t>
            </a:r>
            <a:r>
              <a:rPr lang="de-DE" dirty="0">
                <a:cs typeface="Calibri"/>
              </a:rPr>
              <a:t> </a:t>
            </a:r>
            <a:r>
              <a:rPr lang="de-DE" dirty="0" err="1">
                <a:cs typeface="Calibri"/>
              </a:rPr>
              <a:t>of</a:t>
            </a:r>
            <a:r>
              <a:rPr lang="de-DE" dirty="0">
                <a:cs typeface="Calibri"/>
              </a:rPr>
              <a:t> „</a:t>
            </a:r>
            <a:r>
              <a:rPr lang="de-DE" b="1" dirty="0" err="1">
                <a:cs typeface="Calibri"/>
              </a:rPr>
              <a:t>basic</a:t>
            </a:r>
            <a:r>
              <a:rPr lang="de-DE" b="1" dirty="0">
                <a:cs typeface="Calibri"/>
              </a:rPr>
              <a:t> </a:t>
            </a:r>
            <a:r>
              <a:rPr lang="de-DE" b="1" dirty="0" err="1">
                <a:cs typeface="Calibri"/>
              </a:rPr>
              <a:t>research</a:t>
            </a:r>
            <a:r>
              <a:rPr lang="de-DE" dirty="0">
                <a:cs typeface="Calibri"/>
              </a:rPr>
              <a:t>/Grundlagenforschung“ </a:t>
            </a:r>
            <a:r>
              <a:rPr lang="de-DE" b="1" dirty="0" err="1">
                <a:cs typeface="Calibri"/>
              </a:rPr>
              <a:t>sometimes</a:t>
            </a:r>
            <a:r>
              <a:rPr lang="de-DE" b="1" dirty="0">
                <a:cs typeface="Calibri"/>
              </a:rPr>
              <a:t> </a:t>
            </a:r>
            <a:r>
              <a:rPr lang="de-DE" b="1" dirty="0" err="1">
                <a:cs typeface="Calibri"/>
              </a:rPr>
              <a:t>it</a:t>
            </a:r>
            <a:r>
              <a:rPr lang="de-DE" b="1" dirty="0">
                <a:cs typeface="Calibri"/>
              </a:rPr>
              <a:t> </a:t>
            </a:r>
            <a:r>
              <a:rPr lang="de-DE" b="1" dirty="0" err="1">
                <a:cs typeface="Calibri"/>
              </a:rPr>
              <a:t>can</a:t>
            </a:r>
            <a:r>
              <a:rPr lang="de-DE" b="1" dirty="0">
                <a:cs typeface="Calibri"/>
              </a:rPr>
              <a:t> </a:t>
            </a:r>
            <a:r>
              <a:rPr lang="de-DE" b="1" dirty="0" err="1">
                <a:cs typeface="Calibri"/>
              </a:rPr>
              <a:t>be</a:t>
            </a:r>
            <a:r>
              <a:rPr lang="de-DE" b="1" dirty="0">
                <a:cs typeface="Calibri"/>
              </a:rPr>
              <a:t> a </a:t>
            </a:r>
            <a:r>
              <a:rPr lang="de-DE" b="1" dirty="0" err="1">
                <a:cs typeface="Calibri"/>
              </a:rPr>
              <a:t>bit</a:t>
            </a:r>
            <a:r>
              <a:rPr lang="de-DE" b="1" dirty="0">
                <a:cs typeface="Calibri"/>
              </a:rPr>
              <a:t> </a:t>
            </a:r>
            <a:r>
              <a:rPr lang="de-DE" b="1" dirty="0" err="1">
                <a:cs typeface="Calibri"/>
              </a:rPr>
              <a:t>tricky</a:t>
            </a:r>
            <a:r>
              <a:rPr lang="de-DE" dirty="0">
                <a:cs typeface="Calibri"/>
              </a:rPr>
              <a:t> </a:t>
            </a:r>
            <a:r>
              <a:rPr lang="de-DE" dirty="0" err="1">
                <a:cs typeface="Calibri"/>
              </a:rPr>
              <a:t>to</a:t>
            </a:r>
            <a:r>
              <a:rPr lang="de-DE" dirty="0">
                <a:cs typeface="Calibri"/>
              </a:rPr>
              <a:t> find </a:t>
            </a:r>
            <a:r>
              <a:rPr lang="de-DE" dirty="0" err="1">
                <a:cs typeface="Calibri"/>
              </a:rPr>
              <a:t>fields</a:t>
            </a:r>
            <a:r>
              <a:rPr lang="de-DE" dirty="0">
                <a:cs typeface="Calibri"/>
              </a:rPr>
              <a:t> </a:t>
            </a:r>
            <a:r>
              <a:rPr lang="de-DE" dirty="0" err="1">
                <a:cs typeface="Calibri"/>
              </a:rPr>
              <a:t>for</a:t>
            </a:r>
            <a:r>
              <a:rPr lang="de-DE" dirty="0">
                <a:cs typeface="Calibri"/>
              </a:rPr>
              <a:t> </a:t>
            </a:r>
            <a:r>
              <a:rPr lang="de-DE" dirty="0" err="1">
                <a:cs typeface="Calibri"/>
              </a:rPr>
              <a:t>application</a:t>
            </a:r>
            <a:r>
              <a:rPr lang="de-DE" dirty="0">
                <a:cs typeface="Calibri"/>
              </a:rPr>
              <a:t>.</a:t>
            </a:r>
          </a:p>
          <a:p>
            <a:pPr marL="457200" indent="-298450">
              <a:buFont typeface="Arial" panose="020B0604020202020204" pitchFamily="34" charset="0"/>
              <a:buChar char="•"/>
            </a:pPr>
            <a:r>
              <a:rPr lang="de-DE" dirty="0">
                <a:cs typeface="Calibri"/>
              </a:rPr>
              <a:t>So </a:t>
            </a:r>
            <a:r>
              <a:rPr lang="de-DE" dirty="0" err="1">
                <a:cs typeface="Calibri"/>
              </a:rPr>
              <a:t>if</a:t>
            </a:r>
            <a:r>
              <a:rPr lang="de-DE" dirty="0">
                <a:cs typeface="Calibri"/>
              </a:rPr>
              <a:t> </a:t>
            </a:r>
            <a:r>
              <a:rPr lang="de-DE" b="1" dirty="0" err="1">
                <a:cs typeface="Calibri"/>
              </a:rPr>
              <a:t>you</a:t>
            </a:r>
            <a:r>
              <a:rPr lang="de-DE" b="1" dirty="0">
                <a:cs typeface="Calibri"/>
              </a:rPr>
              <a:t> </a:t>
            </a:r>
            <a:r>
              <a:rPr lang="de-DE" b="1" dirty="0" err="1">
                <a:cs typeface="Calibri"/>
              </a:rPr>
              <a:t>get</a:t>
            </a:r>
            <a:r>
              <a:rPr lang="de-DE" b="1" dirty="0">
                <a:cs typeface="Calibri"/>
              </a:rPr>
              <a:t> stuck</a:t>
            </a:r>
            <a:r>
              <a:rPr lang="de-DE" dirty="0">
                <a:cs typeface="Calibri"/>
              </a:rPr>
              <a:t> – </a:t>
            </a:r>
            <a:r>
              <a:rPr lang="de-DE" dirty="0" err="1">
                <a:cs typeface="Calibri"/>
              </a:rPr>
              <a:t>please</a:t>
            </a:r>
            <a:r>
              <a:rPr lang="de-DE" dirty="0">
                <a:cs typeface="Calibri"/>
              </a:rPr>
              <a:t> check in </a:t>
            </a:r>
            <a:r>
              <a:rPr lang="de-DE" dirty="0" err="1">
                <a:cs typeface="Calibri"/>
              </a:rPr>
              <a:t>with</a:t>
            </a:r>
            <a:r>
              <a:rPr lang="de-DE" dirty="0">
                <a:cs typeface="Calibri"/>
              </a:rPr>
              <a:t> </a:t>
            </a:r>
            <a:r>
              <a:rPr lang="de-DE" dirty="0" err="1">
                <a:cs typeface="Calibri"/>
              </a:rPr>
              <a:t>us</a:t>
            </a:r>
            <a:r>
              <a:rPr lang="de-DE" dirty="0">
                <a:cs typeface="Calibri"/>
              </a:rPr>
              <a:t> – </a:t>
            </a:r>
            <a:r>
              <a:rPr lang="de-DE" b="1" dirty="0" err="1">
                <a:cs typeface="Calibri"/>
              </a:rPr>
              <a:t>we</a:t>
            </a:r>
            <a:r>
              <a:rPr lang="de-DE" dirty="0">
                <a:cs typeface="Calibri"/>
              </a:rPr>
              <a:t> </a:t>
            </a:r>
            <a:r>
              <a:rPr lang="de-DE" b="1" dirty="0" err="1">
                <a:cs typeface="Calibri"/>
              </a:rPr>
              <a:t>are</a:t>
            </a:r>
            <a:r>
              <a:rPr lang="de-DE" b="1" dirty="0">
                <a:cs typeface="Calibri"/>
              </a:rPr>
              <a:t> happy </a:t>
            </a:r>
            <a:r>
              <a:rPr lang="de-DE" b="1" dirty="0" err="1">
                <a:cs typeface="Calibri"/>
              </a:rPr>
              <a:t>to</a:t>
            </a:r>
            <a:r>
              <a:rPr lang="de-DE" b="1" dirty="0">
                <a:cs typeface="Calibri"/>
              </a:rPr>
              <a:t> support</a:t>
            </a:r>
            <a:r>
              <a:rPr lang="de-DE" dirty="0">
                <a:cs typeface="Calibri"/>
              </a:rPr>
              <a:t>!</a:t>
            </a:r>
          </a:p>
          <a:p>
            <a:pPr marL="457200" indent="-298450">
              <a:buFont typeface="Arial" panose="020B0604020202020204" pitchFamily="34" charset="0"/>
              <a:buChar char="•"/>
            </a:pPr>
            <a:r>
              <a:rPr lang="de-DE" dirty="0">
                <a:cs typeface="Calibri"/>
              </a:rPr>
              <a:t>And </a:t>
            </a:r>
            <a:r>
              <a:rPr lang="de-DE" dirty="0" err="1">
                <a:cs typeface="Calibri"/>
              </a:rPr>
              <a:t>once</a:t>
            </a:r>
            <a:r>
              <a:rPr lang="de-DE" dirty="0">
                <a:cs typeface="Calibri"/>
              </a:rPr>
              <a:t> </a:t>
            </a:r>
            <a:r>
              <a:rPr lang="de-DE" dirty="0" err="1">
                <a:cs typeface="Calibri"/>
              </a:rPr>
              <a:t>again</a:t>
            </a:r>
            <a:r>
              <a:rPr lang="de-DE" dirty="0">
                <a:cs typeface="Calibri"/>
              </a:rPr>
              <a:t> – in </a:t>
            </a:r>
            <a:r>
              <a:rPr lang="de-DE" dirty="0" err="1">
                <a:cs typeface="Calibri"/>
              </a:rPr>
              <a:t>this</a:t>
            </a:r>
            <a:r>
              <a:rPr lang="de-DE" dirty="0">
                <a:cs typeface="Calibri"/>
              </a:rPr>
              <a:t> </a:t>
            </a:r>
            <a:r>
              <a:rPr lang="de-DE" dirty="0" err="1">
                <a:cs typeface="Calibri"/>
              </a:rPr>
              <a:t>part</a:t>
            </a:r>
            <a:r>
              <a:rPr lang="de-DE" dirty="0">
                <a:cs typeface="Calibri"/>
              </a:rPr>
              <a:t> </a:t>
            </a:r>
            <a:r>
              <a:rPr lang="de-DE" dirty="0" err="1">
                <a:cs typeface="Calibri"/>
              </a:rPr>
              <a:t>of</a:t>
            </a:r>
            <a:r>
              <a:rPr lang="de-DE" dirty="0">
                <a:cs typeface="Calibri"/>
              </a:rPr>
              <a:t> </a:t>
            </a:r>
            <a:r>
              <a:rPr lang="de-DE" dirty="0" err="1">
                <a:cs typeface="Calibri"/>
              </a:rPr>
              <a:t>the</a:t>
            </a:r>
            <a:r>
              <a:rPr lang="de-DE" dirty="0">
                <a:cs typeface="Calibri"/>
              </a:rPr>
              <a:t> </a:t>
            </a:r>
            <a:r>
              <a:rPr lang="de-DE" dirty="0" err="1">
                <a:cs typeface="Calibri"/>
              </a:rPr>
              <a:t>workshop</a:t>
            </a:r>
            <a:r>
              <a:rPr lang="de-DE" dirty="0">
                <a:cs typeface="Calibri"/>
              </a:rPr>
              <a:t> </a:t>
            </a:r>
            <a:r>
              <a:rPr lang="de-DE" b="1" dirty="0" err="1">
                <a:cs typeface="Calibri"/>
              </a:rPr>
              <a:t>you</a:t>
            </a:r>
            <a:r>
              <a:rPr lang="de-DE" b="1" dirty="0">
                <a:cs typeface="Calibri"/>
              </a:rPr>
              <a:t> </a:t>
            </a:r>
            <a:r>
              <a:rPr lang="de-DE" b="1" dirty="0" err="1">
                <a:cs typeface="Calibri"/>
              </a:rPr>
              <a:t>can</a:t>
            </a:r>
            <a:r>
              <a:rPr lang="de-DE" b="1" dirty="0">
                <a:cs typeface="Calibri"/>
              </a:rPr>
              <a:t> </a:t>
            </a:r>
            <a:r>
              <a:rPr lang="de-DE" b="1" dirty="0" err="1">
                <a:cs typeface="Calibri"/>
              </a:rPr>
              <a:t>work</a:t>
            </a:r>
            <a:r>
              <a:rPr lang="de-DE" b="1" dirty="0">
                <a:cs typeface="Calibri"/>
              </a:rPr>
              <a:t> </a:t>
            </a:r>
            <a:r>
              <a:rPr lang="de-DE" b="1" dirty="0" err="1">
                <a:cs typeface="Calibri"/>
              </a:rPr>
              <a:t>hands</a:t>
            </a:r>
            <a:r>
              <a:rPr lang="de-DE" b="1" dirty="0">
                <a:cs typeface="Calibri"/>
              </a:rPr>
              <a:t> on</a:t>
            </a:r>
            <a:r>
              <a:rPr lang="de-DE" dirty="0">
                <a:cs typeface="Calibri"/>
              </a:rPr>
              <a:t>!</a:t>
            </a:r>
          </a:p>
        </p:txBody>
      </p:sp>
    </p:spTree>
    <p:extLst>
      <p:ext uri="{BB962C8B-B14F-4D97-AF65-F5344CB8AC3E}">
        <p14:creationId xmlns:p14="http://schemas.microsoft.com/office/powerpoint/2010/main" val="3263073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726494fd45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726494fd45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buFont typeface="Arial" panose="020B0604020202020204" pitchFamily="34" charset="0"/>
              <a:buChar char="•"/>
            </a:pPr>
            <a:r>
              <a:rPr lang="de-DE" dirty="0" err="1">
                <a:cs typeface="Calibri"/>
              </a:rPr>
              <a:t>Let‘s</a:t>
            </a:r>
            <a:r>
              <a:rPr lang="de-DE" dirty="0">
                <a:cs typeface="Calibri"/>
              </a:rPr>
              <a:t> </a:t>
            </a:r>
            <a:r>
              <a:rPr lang="de-DE" dirty="0" err="1">
                <a:cs typeface="Calibri"/>
              </a:rPr>
              <a:t>get</a:t>
            </a:r>
            <a:r>
              <a:rPr lang="de-DE" dirty="0">
                <a:cs typeface="Calibri"/>
              </a:rPr>
              <a:t> </a:t>
            </a:r>
            <a:r>
              <a:rPr lang="de-DE" dirty="0" err="1">
                <a:cs typeface="Calibri"/>
              </a:rPr>
              <a:t>started</a:t>
            </a:r>
            <a:r>
              <a:rPr lang="de-DE" dirty="0">
                <a:cs typeface="Calibri"/>
              </a:rPr>
              <a:t>. </a:t>
            </a:r>
          </a:p>
          <a:p>
            <a:pPr marL="171450" indent="-171450">
              <a:buFont typeface="Arial" panose="020B0604020202020204" pitchFamily="34" charset="0"/>
              <a:buChar char="•"/>
            </a:pPr>
            <a:r>
              <a:rPr lang="de-DE" dirty="0">
                <a:cs typeface="Calibri"/>
              </a:rPr>
              <a:t>Today </a:t>
            </a:r>
            <a:r>
              <a:rPr lang="de-DE" dirty="0" err="1">
                <a:cs typeface="Calibri"/>
              </a:rPr>
              <a:t>we‘ll</a:t>
            </a:r>
            <a:r>
              <a:rPr lang="de-DE" dirty="0">
                <a:cs typeface="Calibri"/>
              </a:rPr>
              <a:t> </a:t>
            </a:r>
            <a:r>
              <a:rPr lang="de-DE" dirty="0" err="1">
                <a:cs typeface="Calibri"/>
              </a:rPr>
              <a:t>work</a:t>
            </a:r>
            <a:r>
              <a:rPr lang="de-DE" dirty="0">
                <a:cs typeface="Calibri"/>
              </a:rPr>
              <a:t> on MIRO.</a:t>
            </a:r>
          </a:p>
          <a:p>
            <a:pPr marL="171450" indent="-171450">
              <a:buFont typeface="Arial" panose="020B0604020202020204" pitchFamily="34" charset="0"/>
              <a:buChar char="•"/>
            </a:pPr>
            <a:r>
              <a:rPr lang="de-DE" dirty="0">
                <a:cs typeface="Calibri"/>
              </a:rPr>
              <a:t>Who </a:t>
            </a:r>
            <a:r>
              <a:rPr lang="de-DE" dirty="0" err="1">
                <a:cs typeface="Calibri"/>
              </a:rPr>
              <a:t>has</a:t>
            </a:r>
            <a:r>
              <a:rPr lang="de-DE" dirty="0">
                <a:cs typeface="Calibri"/>
              </a:rPr>
              <a:t> </a:t>
            </a:r>
            <a:r>
              <a:rPr lang="de-DE" dirty="0" err="1">
                <a:cs typeface="Calibri"/>
              </a:rPr>
              <a:t>worked</a:t>
            </a:r>
            <a:r>
              <a:rPr lang="de-DE" dirty="0">
                <a:cs typeface="Calibri"/>
              </a:rPr>
              <a:t> </a:t>
            </a:r>
            <a:r>
              <a:rPr lang="de-DE" dirty="0" err="1">
                <a:cs typeface="Calibri"/>
              </a:rPr>
              <a:t>with</a:t>
            </a:r>
            <a:r>
              <a:rPr lang="de-DE" dirty="0">
                <a:cs typeface="Calibri"/>
              </a:rPr>
              <a:t> </a:t>
            </a:r>
            <a:r>
              <a:rPr lang="de-DE" dirty="0" err="1">
                <a:cs typeface="Calibri"/>
              </a:rPr>
              <a:t>this</a:t>
            </a:r>
            <a:r>
              <a:rPr lang="de-DE" dirty="0">
                <a:cs typeface="Calibri"/>
              </a:rPr>
              <a:t> </a:t>
            </a:r>
            <a:r>
              <a:rPr lang="de-DE" dirty="0" err="1">
                <a:cs typeface="Calibri"/>
              </a:rPr>
              <a:t>tool</a:t>
            </a:r>
            <a:r>
              <a:rPr lang="de-DE" dirty="0">
                <a:cs typeface="Calibri"/>
              </a:rPr>
              <a:t> </a:t>
            </a:r>
            <a:r>
              <a:rPr lang="de-DE" dirty="0" err="1">
                <a:cs typeface="Calibri"/>
              </a:rPr>
              <a:t>before</a:t>
            </a:r>
            <a:r>
              <a:rPr lang="de-DE" dirty="0">
                <a:cs typeface="Calibri"/>
              </a:rPr>
              <a:t>?</a:t>
            </a:r>
          </a:p>
          <a:p>
            <a:pPr marL="171450" indent="-171450">
              <a:buFont typeface="Arial" panose="020B0604020202020204" pitchFamily="34" charset="0"/>
              <a:buChar char="•"/>
            </a:pPr>
            <a:endParaRPr lang="de-DE" dirty="0">
              <a:cs typeface="Calibri"/>
            </a:endParaRPr>
          </a:p>
        </p:txBody>
      </p:sp>
    </p:spTree>
    <p:extLst>
      <p:ext uri="{BB962C8B-B14F-4D97-AF65-F5344CB8AC3E}">
        <p14:creationId xmlns:p14="http://schemas.microsoft.com/office/powerpoint/2010/main" val="23915366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2.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ptos_Workshop Titl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4CB98BD-1684-06D6-D44D-7A166AF5A6DB}"/>
              </a:ext>
            </a:extLst>
          </p:cNvPr>
          <p:cNvSpPr/>
          <p:nvPr userDrawn="1"/>
        </p:nvSpPr>
        <p:spPr>
          <a:xfrm>
            <a:off x="0" y="0"/>
            <a:ext cx="4572000" cy="3832412"/>
          </a:xfrm>
          <a:prstGeom prst="rect">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anchor="ctr">
            <a:noAutofit/>
          </a:bodyPr>
          <a:lstStyle/>
          <a:p>
            <a:pPr marL="0" marR="0" indent="0" algn="l" defTabSz="514350" rtl="0" fontAlgn="auto" latinLnBrk="0" hangingPunct="0">
              <a:lnSpc>
                <a:spcPct val="100000"/>
              </a:lnSpc>
              <a:spcBef>
                <a:spcPts val="0"/>
              </a:spcBef>
              <a:spcAft>
                <a:spcPts val="0"/>
              </a:spcAft>
              <a:buClrTx/>
              <a:buSzTx/>
              <a:buFontTx/>
              <a:buNone/>
              <a:tabLst/>
            </a:pPr>
            <a:endParaRPr kumimoji="0" lang="en-GB" sz="1013" b="0" i="0" u="none" strike="noStrike" cap="none" spc="0" normalizeH="0" baseline="0">
              <a:ln>
                <a:noFill/>
              </a:ln>
              <a:solidFill>
                <a:srgbClr val="000000"/>
              </a:solidFill>
              <a:effectLst/>
              <a:uFillTx/>
              <a:latin typeface="Aptos" panose="020B0004020202020204" pitchFamily="34" charset="0"/>
              <a:ea typeface="+mn-ea"/>
              <a:cs typeface="+mn-cs"/>
              <a:sym typeface="Calibri"/>
            </a:endParaRPr>
          </a:p>
        </p:txBody>
      </p:sp>
      <p:sp>
        <p:nvSpPr>
          <p:cNvPr id="4" name="Bildplatzhalter 3">
            <a:extLst>
              <a:ext uri="{FF2B5EF4-FFF2-40B4-BE49-F238E27FC236}">
                <a16:creationId xmlns:a16="http://schemas.microsoft.com/office/drawing/2014/main" id="{5E60A402-F1DB-7B04-AF73-B53E371BF553}"/>
              </a:ext>
            </a:extLst>
          </p:cNvPr>
          <p:cNvSpPr>
            <a:spLocks noGrp="1"/>
          </p:cNvSpPr>
          <p:nvPr>
            <p:ph type="pic" sz="quarter" idx="10"/>
          </p:nvPr>
        </p:nvSpPr>
        <p:spPr>
          <a:xfrm>
            <a:off x="4572000" y="0"/>
            <a:ext cx="4572000" cy="3832412"/>
          </a:xfrm>
          <a:prstGeom prst="rect">
            <a:avLst/>
          </a:prstGeom>
        </p:spPr>
        <p:txBody>
          <a:bodyPr/>
          <a:lstStyle/>
          <a:p>
            <a:r>
              <a:rPr lang="de-DE"/>
              <a:t>Bild durch Klicken auf Symbol hinzufügen</a:t>
            </a:r>
          </a:p>
        </p:txBody>
      </p:sp>
      <p:sp>
        <p:nvSpPr>
          <p:cNvPr id="9" name="Google Shape;38;p80">
            <a:extLst>
              <a:ext uri="{FF2B5EF4-FFF2-40B4-BE49-F238E27FC236}">
                <a16:creationId xmlns:a16="http://schemas.microsoft.com/office/drawing/2014/main" id="{B1AA85AB-0B26-9731-7A72-6BADE4AE71BE}"/>
              </a:ext>
            </a:extLst>
          </p:cNvPr>
          <p:cNvSpPr txBox="1">
            <a:spLocks noGrp="1"/>
          </p:cNvSpPr>
          <p:nvPr>
            <p:ph type="body" idx="1" hasCustomPrompt="1"/>
          </p:nvPr>
        </p:nvSpPr>
        <p:spPr>
          <a:xfrm>
            <a:off x="411351" y="333783"/>
            <a:ext cx="3903200"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Workshop title</a:t>
            </a:r>
          </a:p>
        </p:txBody>
      </p:sp>
      <p:grpSp>
        <p:nvGrpSpPr>
          <p:cNvPr id="3" name="Gruppieren 2">
            <a:extLst>
              <a:ext uri="{FF2B5EF4-FFF2-40B4-BE49-F238E27FC236}">
                <a16:creationId xmlns:a16="http://schemas.microsoft.com/office/drawing/2014/main" id="{F17A7CA0-C03D-633D-6041-3B4A0E61FDBF}"/>
              </a:ext>
            </a:extLst>
          </p:cNvPr>
          <p:cNvGrpSpPr/>
          <p:nvPr userDrawn="1"/>
        </p:nvGrpSpPr>
        <p:grpSpPr>
          <a:xfrm>
            <a:off x="240253" y="3940014"/>
            <a:ext cx="8620106" cy="1085886"/>
            <a:chOff x="294684" y="3771966"/>
            <a:chExt cx="8780351" cy="1106072"/>
          </a:xfrm>
        </p:grpSpPr>
        <p:sp>
          <p:nvSpPr>
            <p:cNvPr id="6" name="Titel 1">
              <a:extLst>
                <a:ext uri="{FF2B5EF4-FFF2-40B4-BE49-F238E27FC236}">
                  <a16:creationId xmlns:a16="http://schemas.microsoft.com/office/drawing/2014/main" id="{8A4B9671-3058-E861-E84A-A73312D0F128}"/>
                </a:ext>
              </a:extLst>
            </p:cNvPr>
            <p:cNvSpPr txBox="1"/>
            <p:nvPr userDrawn="1"/>
          </p:nvSpPr>
          <p:spPr>
            <a:xfrm>
              <a:off x="5150763" y="3882074"/>
              <a:ext cx="1275615" cy="171263"/>
            </a:xfrm>
            <a:prstGeom prst="rect">
              <a:avLst/>
            </a:prstGeom>
            <a:ln w="12700">
              <a:miter lim="400000"/>
            </a:ln>
          </p:spPr>
          <p:txBody>
            <a:bodyPr lIns="45719" rIns="45719" anchor="b"/>
            <a:lstStyle>
              <a:lvl1pPr marL="0" marR="0" indent="0" algn="ctr" defTabSz="914400"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a:lstStyle>
            <a:p>
              <a:pPr algn="l" hangingPunct="1"/>
              <a:r>
                <a:rPr lang="de-DE" sz="525" b="1" i="0">
                  <a:latin typeface="Aptos" panose="020B0004020202020204" pitchFamily="34" charset="0"/>
                </a:rPr>
                <a:t>THIS PROGRAMME IS SUPPORTED BY:</a:t>
              </a:r>
            </a:p>
          </p:txBody>
        </p:sp>
        <p:pic>
          <p:nvPicPr>
            <p:cNvPr id="7" name="Grafik 6">
              <a:extLst>
                <a:ext uri="{FF2B5EF4-FFF2-40B4-BE49-F238E27FC236}">
                  <a16:creationId xmlns:a16="http://schemas.microsoft.com/office/drawing/2014/main" id="{0D8ED7D5-388D-8207-D367-B8EEFDA9DA5F}"/>
                </a:ext>
              </a:extLst>
            </p:cNvPr>
            <p:cNvPicPr/>
            <p:nvPr userDrawn="1"/>
          </p:nvPicPr>
          <p:blipFill>
            <a:blip r:embed="rId2">
              <a:extLst>
                <a:ext uri="{96DAC541-7B7A-43D3-8B79-37D633B846F1}">
                  <asvg:svgBlip xmlns:asvg="http://schemas.microsoft.com/office/drawing/2016/SVG/main" r:embed="rId3"/>
                </a:ext>
              </a:extLst>
            </a:blip>
            <a:srcRect/>
            <a:stretch/>
          </p:blipFill>
          <p:spPr>
            <a:xfrm>
              <a:off x="7987280" y="4236928"/>
              <a:ext cx="1087755" cy="327776"/>
            </a:xfrm>
            <a:prstGeom prst="rect">
              <a:avLst/>
            </a:prstGeom>
          </p:spPr>
        </p:pic>
        <p:pic>
          <p:nvPicPr>
            <p:cNvPr id="8" name="Grafik 7">
              <a:extLst>
                <a:ext uri="{FF2B5EF4-FFF2-40B4-BE49-F238E27FC236}">
                  <a16:creationId xmlns:a16="http://schemas.microsoft.com/office/drawing/2014/main" id="{87705E5A-4C2C-D2A4-BCAC-C6DC92884D1B}"/>
                </a:ext>
              </a:extLst>
            </p:cNvPr>
            <p:cNvPicPr/>
            <p:nvPr userDrawn="1"/>
          </p:nvPicPr>
          <p:blipFill>
            <a:blip r:embed="rId4"/>
            <a:srcRect/>
            <a:stretch/>
          </p:blipFill>
          <p:spPr>
            <a:xfrm>
              <a:off x="294684" y="3771966"/>
              <a:ext cx="4612192" cy="1106072"/>
            </a:xfrm>
            <a:prstGeom prst="rect">
              <a:avLst/>
            </a:prstGeom>
          </p:spPr>
        </p:pic>
      </p:grpSp>
      <p:pic>
        <p:nvPicPr>
          <p:cNvPr id="11" name="Grafik 10" descr="Ein Bild, das Schrift, Logo, Grafiken, Typografie enthält.&#10;&#10;KI-generierte Inhalte können fehlerhaft sein.">
            <a:extLst>
              <a:ext uri="{FF2B5EF4-FFF2-40B4-BE49-F238E27FC236}">
                <a16:creationId xmlns:a16="http://schemas.microsoft.com/office/drawing/2014/main" id="{C51FCE3F-2127-A9A5-28A8-D4D5D5537A97}"/>
              </a:ext>
            </a:extLst>
          </p:cNvPr>
          <p:cNvPicPr>
            <a:picLocks noChangeAspect="1"/>
          </p:cNvPicPr>
          <p:nvPr userDrawn="1"/>
        </p:nvPicPr>
        <p:blipFill>
          <a:blip r:embed="rId5"/>
          <a:stretch>
            <a:fillRect/>
          </a:stretch>
        </p:blipFill>
        <p:spPr>
          <a:xfrm>
            <a:off x="6315049" y="4422453"/>
            <a:ext cx="1208115" cy="223831"/>
          </a:xfrm>
          <a:prstGeom prst="rect">
            <a:avLst/>
          </a:prstGeom>
        </p:spPr>
      </p:pic>
      <p:pic>
        <p:nvPicPr>
          <p:cNvPr id="17" name="Grafik 16" descr="Ein Bild, das Text, Schrift, Logo, Grafiken enthält.&#10;&#10;KI-generierte Inhalte können fehlerhaft sein.">
            <a:extLst>
              <a:ext uri="{FF2B5EF4-FFF2-40B4-BE49-F238E27FC236}">
                <a16:creationId xmlns:a16="http://schemas.microsoft.com/office/drawing/2014/main" id="{B5EA6A44-E925-57BE-0B4A-31F17E4A2A73}"/>
              </a:ext>
            </a:extLst>
          </p:cNvPr>
          <p:cNvPicPr>
            <a:picLocks noChangeAspect="1"/>
          </p:cNvPicPr>
          <p:nvPr userDrawn="1"/>
        </p:nvPicPr>
        <p:blipFill>
          <a:blip r:embed="rId6"/>
          <a:stretch>
            <a:fillRect/>
          </a:stretch>
        </p:blipFill>
        <p:spPr>
          <a:xfrm>
            <a:off x="5007708" y="4306752"/>
            <a:ext cx="1067904" cy="533952"/>
          </a:xfrm>
          <a:prstGeom prst="rect">
            <a:avLst/>
          </a:prstGeom>
        </p:spPr>
      </p:pic>
    </p:spTree>
    <p:extLst>
      <p:ext uri="{BB962C8B-B14F-4D97-AF65-F5344CB8AC3E}">
        <p14:creationId xmlns:p14="http://schemas.microsoft.com/office/powerpoint/2010/main" val="5713865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Aptos_Infofoli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62FC91-5A4F-722C-B155-F17334BCDA8A}"/>
              </a:ext>
            </a:extLst>
          </p:cNvPr>
          <p:cNvSpPr>
            <a:spLocks noGrp="1"/>
          </p:cNvSpPr>
          <p:nvPr>
            <p:ph type="body" sz="quarter" idx="13"/>
          </p:nvPr>
        </p:nvSpPr>
        <p:spPr>
          <a:xfrm>
            <a:off x="428625" y="1743076"/>
            <a:ext cx="8251031" cy="2687240"/>
          </a:xfrm>
          <a:prstGeom prst="rect">
            <a:avLst/>
          </a:prstGeom>
        </p:spPr>
        <p:txBody>
          <a:bodyPr lIns="0" tIns="0" rIns="0" bIns="0"/>
          <a:lstStyle>
            <a:lvl1pPr marL="182880" indent="-182880">
              <a:spcBef>
                <a:spcPts val="0"/>
              </a:spcBef>
              <a:spcAft>
                <a:spcPts val="450"/>
              </a:spcAft>
              <a:buFont typeface="Arial" panose="020B0604020202020204" pitchFamily="34" charset="0"/>
              <a:buChar char="•"/>
              <a:defRPr sz="1400"/>
            </a:lvl1pPr>
            <a:lvl2pPr marL="457200" indent="-274320">
              <a:spcBef>
                <a:spcPts val="0"/>
              </a:spcBef>
              <a:spcAft>
                <a:spcPts val="450"/>
              </a:spcAft>
              <a:buSzPct val="100000"/>
              <a:buFont typeface="System Font Regular"/>
              <a:buChar char="・"/>
              <a:defRPr sz="1400"/>
            </a:lvl2pPr>
            <a:lvl3pPr marL="685800" indent="0">
              <a:spcAft>
                <a:spcPts val="450"/>
              </a:spcAft>
              <a:buNone/>
              <a:defRPr sz="1350"/>
            </a:lvl3pPr>
            <a:lvl4pPr>
              <a:spcAft>
                <a:spcPts val="450"/>
              </a:spcAft>
              <a:defRPr sz="1350"/>
            </a:lvl4pPr>
            <a:lvl5pPr>
              <a:spcAft>
                <a:spcPts val="450"/>
              </a:spcAft>
              <a:defRPr sz="1350"/>
            </a:lvl5pPr>
          </a:lstStyle>
          <a:p>
            <a:pPr lvl="0"/>
            <a:r>
              <a:rPr lang="de-DE"/>
              <a:t>Mastertextformat bearbeiten</a:t>
            </a:r>
          </a:p>
          <a:p>
            <a:pPr lvl="1"/>
            <a:r>
              <a:rPr lang="de-DE"/>
              <a:t>Zweite Ebene</a:t>
            </a:r>
          </a:p>
        </p:txBody>
      </p:sp>
      <p:sp>
        <p:nvSpPr>
          <p:cNvPr id="3" name="Google Shape;38;p80">
            <a:extLst>
              <a:ext uri="{FF2B5EF4-FFF2-40B4-BE49-F238E27FC236}">
                <a16:creationId xmlns:a16="http://schemas.microsoft.com/office/drawing/2014/main" id="{C4E6EB72-1D3C-F2DE-4C77-F8B3E909A109}"/>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1204863351"/>
      </p:ext>
    </p:extLst>
  </p:cSld>
  <p:clrMapOvr>
    <a:masterClrMapping/>
  </p:clrMapOvr>
  <p:extLst>
    <p:ext uri="{DCECCB84-F9BA-43D5-87BE-67443E8EF086}">
      <p15:sldGuideLst xmlns:p15="http://schemas.microsoft.com/office/powerpoint/2012/main">
        <p15:guide id="1" orient="horz" pos="109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Aptos_Infofolie eingerückt">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7685E9CC-4B84-F102-75E1-04AB3C79B9F9}"/>
              </a:ext>
            </a:extLst>
          </p:cNvPr>
          <p:cNvSpPr>
            <a:spLocks noGrp="1"/>
          </p:cNvSpPr>
          <p:nvPr>
            <p:ph type="body" sz="quarter" idx="13"/>
          </p:nvPr>
        </p:nvSpPr>
        <p:spPr>
          <a:xfrm>
            <a:off x="1371600" y="1743076"/>
            <a:ext cx="7308056" cy="2687240"/>
          </a:xfrm>
          <a:prstGeom prst="rect">
            <a:avLst/>
          </a:prstGeom>
        </p:spPr>
        <p:txBody>
          <a:bodyPr/>
          <a:lstStyle>
            <a:lvl1pPr marL="182880" indent="-182880">
              <a:spcBef>
                <a:spcPts val="0"/>
              </a:spcBef>
              <a:spcAft>
                <a:spcPts val="450"/>
              </a:spcAft>
              <a:buFont typeface="Arial" panose="020B0604020202020204" pitchFamily="34" charset="0"/>
              <a:buChar char="•"/>
              <a:defRPr sz="1400"/>
            </a:lvl1pPr>
            <a:lvl2pPr marL="457200" indent="-274320">
              <a:spcBef>
                <a:spcPts val="0"/>
              </a:spcBef>
              <a:spcAft>
                <a:spcPts val="450"/>
              </a:spcAft>
              <a:buSzPct val="100000"/>
              <a:buFont typeface="System Font Regular"/>
              <a:buChar char="・"/>
              <a:defRPr sz="1400"/>
            </a:lvl2pPr>
            <a:lvl3pPr marL="685800" indent="0">
              <a:spcAft>
                <a:spcPts val="450"/>
              </a:spcAft>
              <a:buNone/>
              <a:defRPr sz="1350"/>
            </a:lvl3pPr>
            <a:lvl4pPr>
              <a:spcAft>
                <a:spcPts val="450"/>
              </a:spcAft>
              <a:defRPr sz="1350"/>
            </a:lvl4pPr>
            <a:lvl5pPr>
              <a:spcAft>
                <a:spcPts val="450"/>
              </a:spcAft>
              <a:defRPr sz="1350"/>
            </a:lvl5pPr>
          </a:lstStyle>
          <a:p>
            <a:pPr lvl="0"/>
            <a:r>
              <a:rPr lang="de-DE"/>
              <a:t>Mastertextformat bearbeiten</a:t>
            </a:r>
          </a:p>
          <a:p>
            <a:pPr lvl="1"/>
            <a:r>
              <a:rPr lang="de-DE"/>
              <a:t>Zweite Ebene</a:t>
            </a:r>
          </a:p>
        </p:txBody>
      </p:sp>
      <p:sp>
        <p:nvSpPr>
          <p:cNvPr id="3" name="Google Shape;38;p80">
            <a:extLst>
              <a:ext uri="{FF2B5EF4-FFF2-40B4-BE49-F238E27FC236}">
                <a16:creationId xmlns:a16="http://schemas.microsoft.com/office/drawing/2014/main" id="{8B780FD7-B5C4-96C3-56DF-6A1F7FE47125}"/>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3665105689"/>
      </p:ext>
    </p:extLst>
  </p:cSld>
  <p:clrMapOvr>
    <a:masterClrMapping/>
  </p:clrMapOvr>
  <p:extLst>
    <p:ext uri="{DCECCB84-F9BA-43D5-87BE-67443E8EF086}">
      <p15:sldGuideLst xmlns:p15="http://schemas.microsoft.com/office/powerpoint/2012/main">
        <p15:guide id="1" orient="horz" pos="1098">
          <p15:clr>
            <a:srgbClr val="FBAE40"/>
          </p15:clr>
        </p15:guide>
        <p15:guide id="2" pos="86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ptos_Quot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9CCCD59-A239-E54B-BAD3-B21C0F6A8901}"/>
              </a:ext>
            </a:extLst>
          </p:cNvPr>
          <p:cNvPicPr>
            <a:picLocks noChangeAspect="1"/>
          </p:cNvPicPr>
          <p:nvPr userDrawn="1"/>
        </p:nvPicPr>
        <p:blipFill>
          <a:blip r:embed="rId2"/>
          <a:stretch>
            <a:fillRect/>
          </a:stretch>
        </p:blipFill>
        <p:spPr>
          <a:xfrm flipH="1">
            <a:off x="4307223" y="1564638"/>
            <a:ext cx="529554" cy="430456"/>
          </a:xfrm>
          <a:prstGeom prst="rect">
            <a:avLst/>
          </a:prstGeom>
        </p:spPr>
      </p:pic>
      <p:sp>
        <p:nvSpPr>
          <p:cNvPr id="6" name="Textplatzhalter 5">
            <a:extLst>
              <a:ext uri="{FF2B5EF4-FFF2-40B4-BE49-F238E27FC236}">
                <a16:creationId xmlns:a16="http://schemas.microsoft.com/office/drawing/2014/main" id="{0F98CD47-3919-B8FF-2925-CA676CC68998}"/>
              </a:ext>
            </a:extLst>
          </p:cNvPr>
          <p:cNvSpPr>
            <a:spLocks noGrp="1"/>
          </p:cNvSpPr>
          <p:nvPr>
            <p:ph type="body" sz="quarter" idx="13" hasCustomPrompt="1"/>
          </p:nvPr>
        </p:nvSpPr>
        <p:spPr>
          <a:xfrm>
            <a:off x="1392187" y="2447725"/>
            <a:ext cx="6359626" cy="1401365"/>
          </a:xfrm>
          <a:prstGeom prst="rect">
            <a:avLst/>
          </a:prstGeom>
        </p:spPr>
        <p:txBody>
          <a:bodyPr/>
          <a:lstStyle>
            <a:lvl1pPr marL="0" indent="0" algn="ctr">
              <a:buNone/>
              <a:defRPr sz="1800" b="1" i="0">
                <a:latin typeface="Aptos" panose="020B0004020202020204" pitchFamily="34" charset="0"/>
              </a:defRPr>
            </a:lvl1pPr>
            <a:lvl2pPr marL="342900" indent="0" algn="ctr">
              <a:buNone/>
              <a:defRPr b="1" i="0">
                <a:latin typeface="Aptos" panose="020B0004020202020204" pitchFamily="34" charset="0"/>
              </a:defRPr>
            </a:lvl2pPr>
            <a:lvl3pPr marL="685800" indent="0" algn="ctr">
              <a:buNone/>
              <a:defRPr b="1" i="0">
                <a:latin typeface="Aptos" panose="020B0004020202020204" pitchFamily="34" charset="0"/>
              </a:defRPr>
            </a:lvl3pPr>
            <a:lvl4pPr marL="1028700" indent="0" algn="ctr">
              <a:buNone/>
              <a:defRPr b="1" i="0">
                <a:latin typeface="Aptos" panose="020B0004020202020204" pitchFamily="34" charset="0"/>
              </a:defRPr>
            </a:lvl4pPr>
            <a:lvl5pPr marL="1371600" indent="0" algn="ctr">
              <a:buNone/>
              <a:defRPr b="1" i="0">
                <a:latin typeface="Aptos" panose="020B0004020202020204" pitchFamily="34" charset="0"/>
              </a:defRPr>
            </a:lvl5pPr>
          </a:lstStyle>
          <a:p>
            <a:pPr lvl="0"/>
            <a:r>
              <a:rPr lang="de-DE"/>
              <a:t>Zitat</a:t>
            </a:r>
          </a:p>
        </p:txBody>
      </p:sp>
      <p:sp>
        <p:nvSpPr>
          <p:cNvPr id="2" name="Google Shape;38;p80">
            <a:extLst>
              <a:ext uri="{FF2B5EF4-FFF2-40B4-BE49-F238E27FC236}">
                <a16:creationId xmlns:a16="http://schemas.microsoft.com/office/drawing/2014/main" id="{5D89B8D0-0ABD-1745-26F5-B720694C9592}"/>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Zitate</a:t>
            </a:r>
          </a:p>
        </p:txBody>
      </p:sp>
    </p:spTree>
    <p:extLst>
      <p:ext uri="{BB962C8B-B14F-4D97-AF65-F5344CB8AC3E}">
        <p14:creationId xmlns:p14="http://schemas.microsoft.com/office/powerpoint/2010/main" val="519736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009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ptos_Exercise+Paus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4CB98BD-1684-06D6-D44D-7A166AF5A6DB}"/>
              </a:ext>
            </a:extLst>
          </p:cNvPr>
          <p:cNvSpPr/>
          <p:nvPr userDrawn="1"/>
        </p:nvSpPr>
        <p:spPr>
          <a:xfrm>
            <a:off x="0" y="0"/>
            <a:ext cx="4572000" cy="5143500"/>
          </a:xfrm>
          <a:prstGeom prst="rect">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anchor="ctr">
            <a:noAutofit/>
          </a:bodyPr>
          <a:lstStyle/>
          <a:p>
            <a:pPr marL="0" marR="0" indent="0" algn="l" defTabSz="514350" rtl="0" fontAlgn="auto" latinLnBrk="0" hangingPunct="0">
              <a:lnSpc>
                <a:spcPct val="100000"/>
              </a:lnSpc>
              <a:spcBef>
                <a:spcPts val="0"/>
              </a:spcBef>
              <a:spcAft>
                <a:spcPts val="0"/>
              </a:spcAft>
              <a:buClrTx/>
              <a:buSzTx/>
              <a:buFontTx/>
              <a:buNone/>
              <a:tabLst/>
            </a:pPr>
            <a:endParaRPr kumimoji="0" lang="en-GB" sz="1013" b="0" i="0" u="none" strike="noStrike" cap="none" spc="0" normalizeH="0" baseline="0">
              <a:ln>
                <a:noFill/>
              </a:ln>
              <a:solidFill>
                <a:srgbClr val="000000"/>
              </a:solidFill>
              <a:effectLst/>
              <a:uFillTx/>
              <a:latin typeface="Aptos" panose="020B0004020202020204" pitchFamily="34" charset="0"/>
              <a:ea typeface="+mn-ea"/>
              <a:cs typeface="+mn-cs"/>
              <a:sym typeface="Calibri"/>
            </a:endParaRPr>
          </a:p>
        </p:txBody>
      </p:sp>
      <p:sp>
        <p:nvSpPr>
          <p:cNvPr id="4" name="Bildplatzhalter 3">
            <a:extLst>
              <a:ext uri="{FF2B5EF4-FFF2-40B4-BE49-F238E27FC236}">
                <a16:creationId xmlns:a16="http://schemas.microsoft.com/office/drawing/2014/main" id="{5E60A402-F1DB-7B04-AF73-B53E371BF553}"/>
              </a:ext>
            </a:extLst>
          </p:cNvPr>
          <p:cNvSpPr>
            <a:spLocks noGrp="1"/>
          </p:cNvSpPr>
          <p:nvPr>
            <p:ph type="pic" sz="quarter" idx="10"/>
          </p:nvPr>
        </p:nvSpPr>
        <p:spPr>
          <a:xfrm>
            <a:off x="4572000" y="0"/>
            <a:ext cx="4572000" cy="5143500"/>
          </a:xfrm>
          <a:prstGeom prst="rect">
            <a:avLst/>
          </a:prstGeom>
        </p:spPr>
        <p:txBody>
          <a:bodyPr/>
          <a:lstStyle/>
          <a:p>
            <a:r>
              <a:rPr lang="de-DE"/>
              <a:t>Bild durch Klicken auf Symbol hinzufügen</a:t>
            </a:r>
          </a:p>
        </p:txBody>
      </p:sp>
      <p:sp>
        <p:nvSpPr>
          <p:cNvPr id="3" name="Google Shape;38;p80">
            <a:extLst>
              <a:ext uri="{FF2B5EF4-FFF2-40B4-BE49-F238E27FC236}">
                <a16:creationId xmlns:a16="http://schemas.microsoft.com/office/drawing/2014/main" id="{F02C7B26-30B4-F5FE-674B-8B83F5E5F1A1}"/>
              </a:ext>
            </a:extLst>
          </p:cNvPr>
          <p:cNvSpPr txBox="1">
            <a:spLocks noGrp="1"/>
          </p:cNvSpPr>
          <p:nvPr>
            <p:ph type="body" idx="1" hasCustomPrompt="1"/>
          </p:nvPr>
        </p:nvSpPr>
        <p:spPr>
          <a:xfrm>
            <a:off x="428626" y="336593"/>
            <a:ext cx="3897965"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1657785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ptos_HIW_SOLO">
    <p:spTree>
      <p:nvGrpSpPr>
        <p:cNvPr id="1" name=""/>
        <p:cNvGrpSpPr/>
        <p:nvPr/>
      </p:nvGrpSpPr>
      <p:grpSpPr>
        <a:xfrm>
          <a:off x="0" y="0"/>
          <a:ext cx="0" cy="0"/>
          <a:chOff x="0" y="0"/>
          <a:chExt cx="0" cy="0"/>
        </a:xfrm>
      </p:grpSpPr>
      <p:pic>
        <p:nvPicPr>
          <p:cNvPr id="5" name="Graphic 7">
            <a:extLst>
              <a:ext uri="{FF2B5EF4-FFF2-40B4-BE49-F238E27FC236}">
                <a16:creationId xmlns:a16="http://schemas.microsoft.com/office/drawing/2014/main" id="{EA0D0FC1-723E-0E28-DFE8-FE6AA060DA77}"/>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40738"/>
          <a:stretch/>
        </p:blipFill>
        <p:spPr>
          <a:xfrm>
            <a:off x="1067428" y="960737"/>
            <a:ext cx="989972" cy="733349"/>
          </a:xfrm>
          <a:prstGeom prst="rect">
            <a:avLst/>
          </a:prstGeom>
        </p:spPr>
      </p:pic>
      <p:pic>
        <p:nvPicPr>
          <p:cNvPr id="6" name="Grafik 5">
            <a:extLst>
              <a:ext uri="{FF2B5EF4-FFF2-40B4-BE49-F238E27FC236}">
                <a16:creationId xmlns:a16="http://schemas.microsoft.com/office/drawing/2014/main" id="{62FCE6D7-3961-D5A7-13B8-8C33653ACD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42919" y="1200275"/>
            <a:ext cx="444690" cy="444690"/>
          </a:xfrm>
          <a:prstGeom prst="rect">
            <a:avLst/>
          </a:prstGeom>
        </p:spPr>
      </p:pic>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hasCustomPrompt="1"/>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Solo </a:t>
            </a:r>
            <a:r>
              <a:rPr lang="de-DE" err="1"/>
              <a:t>work</a:t>
            </a:r>
            <a:endParaRPr lang="de-DE"/>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hasCustomPrompt="1"/>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Headline Template / </a:t>
            </a:r>
            <a:r>
              <a:rPr lang="de-DE" err="1"/>
              <a:t>Exercise</a:t>
            </a:r>
            <a:endParaRPr lang="de-DE"/>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err="1"/>
              <a:t>minutes</a:t>
            </a:r>
            <a:endParaRPr lang="de-DE"/>
          </a:p>
        </p:txBody>
      </p:sp>
      <p:pic>
        <p:nvPicPr>
          <p:cNvPr id="13" name="Graphic 14">
            <a:extLst>
              <a:ext uri="{FF2B5EF4-FFF2-40B4-BE49-F238E27FC236}">
                <a16:creationId xmlns:a16="http://schemas.microsoft.com/office/drawing/2014/main" id="{9FC8ED65-64FD-A894-7FA4-59716B3ED1F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243927" y="1200275"/>
            <a:ext cx="444690" cy="444690"/>
          </a:xfrm>
          <a:prstGeom prst="rect">
            <a:avLst/>
          </a:prstGeom>
        </p:spPr>
      </p:pic>
      <p:sp>
        <p:nvSpPr>
          <p:cNvPr id="3" name="Text Placeholder 10">
            <a:extLst>
              <a:ext uri="{FF2B5EF4-FFF2-40B4-BE49-F238E27FC236}">
                <a16:creationId xmlns:a16="http://schemas.microsoft.com/office/drawing/2014/main" id="{4A4163AD-EEB4-10A4-6F71-0CC0CCF8C267}"/>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7" name="Text Placeholder 10">
            <a:extLst>
              <a:ext uri="{FF2B5EF4-FFF2-40B4-BE49-F238E27FC236}">
                <a16:creationId xmlns:a16="http://schemas.microsoft.com/office/drawing/2014/main" id="{D95B7A52-5362-3A78-9904-71CCB2B4F2CA}"/>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11" name="Text Placeholder 10">
            <a:extLst>
              <a:ext uri="{FF2B5EF4-FFF2-40B4-BE49-F238E27FC236}">
                <a16:creationId xmlns:a16="http://schemas.microsoft.com/office/drawing/2014/main" id="{42E23030-30D1-F661-A082-EA2C0C4D0D0A}"/>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4" name="Textfeld 2">
            <a:extLst>
              <a:ext uri="{FF2B5EF4-FFF2-40B4-BE49-F238E27FC236}">
                <a16:creationId xmlns:a16="http://schemas.microsoft.com/office/drawing/2014/main" id="{B757743A-D75E-692B-CDA8-3811E65C67DA}"/>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err="1">
                <a:solidFill>
                  <a:srgbClr val="E30613"/>
                </a:solidFill>
                <a:latin typeface="Aptos" panose="020B0004020202020204" pitchFamily="34" charset="0"/>
              </a:rPr>
              <a:t>How</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it</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works</a:t>
            </a:r>
            <a:r>
              <a:rPr lang="de-DE" sz="3200" b="1" i="0">
                <a:solidFill>
                  <a:srgbClr val="E30613"/>
                </a:solidFill>
                <a:latin typeface="Aptos" panose="020B0004020202020204" pitchFamily="34" charset="0"/>
              </a:rPr>
              <a:t> …</a:t>
            </a:r>
          </a:p>
        </p:txBody>
      </p:sp>
    </p:spTree>
    <p:extLst>
      <p:ext uri="{BB962C8B-B14F-4D97-AF65-F5344CB8AC3E}">
        <p14:creationId xmlns:p14="http://schemas.microsoft.com/office/powerpoint/2010/main" val="3534512240"/>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ptos_HIW_TEAM">
    <p:spTree>
      <p:nvGrpSpPr>
        <p:cNvPr id="1" name=""/>
        <p:cNvGrpSpPr/>
        <p:nvPr/>
      </p:nvGrpSpPr>
      <p:grpSpPr>
        <a:xfrm>
          <a:off x="0" y="0"/>
          <a:ext cx="0" cy="0"/>
          <a:chOff x="0" y="0"/>
          <a:chExt cx="0" cy="0"/>
        </a:xfrm>
      </p:grpSpPr>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hasCustomPrompt="1"/>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Team Work</a:t>
            </a:r>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hasCustomPrompt="1"/>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Headline Template / </a:t>
            </a:r>
            <a:r>
              <a:rPr lang="de-DE" err="1"/>
              <a:t>Exercise</a:t>
            </a:r>
            <a:endParaRPr lang="de-DE"/>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err="1"/>
              <a:t>minutes</a:t>
            </a:r>
            <a:endParaRPr lang="de-DE"/>
          </a:p>
        </p:txBody>
      </p:sp>
      <p:pic>
        <p:nvPicPr>
          <p:cNvPr id="4" name="Graphic 14">
            <a:extLst>
              <a:ext uri="{FF2B5EF4-FFF2-40B4-BE49-F238E27FC236}">
                <a16:creationId xmlns:a16="http://schemas.microsoft.com/office/drawing/2014/main" id="{951D727A-6346-9B28-B351-A95028D54E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4581" y="1200275"/>
            <a:ext cx="444690" cy="444690"/>
          </a:xfrm>
          <a:prstGeom prst="rect">
            <a:avLst/>
          </a:prstGeom>
        </p:spPr>
      </p:pic>
      <p:pic>
        <p:nvPicPr>
          <p:cNvPr id="10" name="Grafik 2">
            <a:extLst>
              <a:ext uri="{FF2B5EF4-FFF2-40B4-BE49-F238E27FC236}">
                <a16:creationId xmlns:a16="http://schemas.microsoft.com/office/drawing/2014/main" id="{8F6B839E-E35F-0799-57D1-8C4681788D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3000" y="1148265"/>
            <a:ext cx="503131" cy="503131"/>
          </a:xfrm>
          <a:prstGeom prst="rect">
            <a:avLst/>
          </a:prstGeom>
        </p:spPr>
      </p:pic>
      <p:pic>
        <p:nvPicPr>
          <p:cNvPr id="14" name="Grafik 6">
            <a:extLst>
              <a:ext uri="{FF2B5EF4-FFF2-40B4-BE49-F238E27FC236}">
                <a16:creationId xmlns:a16="http://schemas.microsoft.com/office/drawing/2014/main" id="{07E21122-B9DB-B729-6794-99FAF64A9C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40810" y="1148265"/>
            <a:ext cx="503131" cy="503131"/>
          </a:xfrm>
          <a:prstGeom prst="rect">
            <a:avLst/>
          </a:prstGeom>
        </p:spPr>
      </p:pic>
      <p:sp>
        <p:nvSpPr>
          <p:cNvPr id="5" name="Text Placeholder 10">
            <a:extLst>
              <a:ext uri="{FF2B5EF4-FFF2-40B4-BE49-F238E27FC236}">
                <a16:creationId xmlns:a16="http://schemas.microsoft.com/office/drawing/2014/main" id="{95FE5569-3813-C41C-462F-916A22722089}"/>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6" name="Text Placeholder 10">
            <a:extLst>
              <a:ext uri="{FF2B5EF4-FFF2-40B4-BE49-F238E27FC236}">
                <a16:creationId xmlns:a16="http://schemas.microsoft.com/office/drawing/2014/main" id="{CD2E5AEC-53A9-D8CA-2E18-8530DBAD369B}"/>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13" name="Text Placeholder 10">
            <a:extLst>
              <a:ext uri="{FF2B5EF4-FFF2-40B4-BE49-F238E27FC236}">
                <a16:creationId xmlns:a16="http://schemas.microsoft.com/office/drawing/2014/main" id="{D9479026-89E3-67D7-0085-2181F9133B17}"/>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2" name="Textfeld 2">
            <a:extLst>
              <a:ext uri="{FF2B5EF4-FFF2-40B4-BE49-F238E27FC236}">
                <a16:creationId xmlns:a16="http://schemas.microsoft.com/office/drawing/2014/main" id="{9C709CF1-4E2A-49F5-EC95-5ABF0B88FF32}"/>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err="1">
                <a:solidFill>
                  <a:srgbClr val="E30613"/>
                </a:solidFill>
                <a:latin typeface="Aptos" panose="020B0004020202020204" pitchFamily="34" charset="0"/>
              </a:rPr>
              <a:t>How</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it</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works</a:t>
            </a:r>
            <a:r>
              <a:rPr lang="de-DE" sz="3200" b="1" i="0">
                <a:solidFill>
                  <a:srgbClr val="E30613"/>
                </a:solidFill>
                <a:latin typeface="Aptos" panose="020B0004020202020204" pitchFamily="34" charset="0"/>
              </a:rPr>
              <a:t> …</a:t>
            </a:r>
          </a:p>
        </p:txBody>
      </p:sp>
    </p:spTree>
    <p:extLst>
      <p:ext uri="{BB962C8B-B14F-4D97-AF65-F5344CB8AC3E}">
        <p14:creationId xmlns:p14="http://schemas.microsoft.com/office/powerpoint/2010/main" val="602834806"/>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Aptos_HIW_TEAM">
    <p:spTree>
      <p:nvGrpSpPr>
        <p:cNvPr id="1" name=""/>
        <p:cNvGrpSpPr/>
        <p:nvPr/>
      </p:nvGrpSpPr>
      <p:grpSpPr>
        <a:xfrm>
          <a:off x="0" y="0"/>
          <a:ext cx="0" cy="0"/>
          <a:chOff x="0" y="0"/>
          <a:chExt cx="0" cy="0"/>
        </a:xfrm>
      </p:grpSpPr>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err="1"/>
              <a:t>minutes</a:t>
            </a:r>
            <a:endParaRPr lang="de-DE"/>
          </a:p>
        </p:txBody>
      </p:sp>
      <p:pic>
        <p:nvPicPr>
          <p:cNvPr id="4" name="Graphic 14">
            <a:extLst>
              <a:ext uri="{FF2B5EF4-FFF2-40B4-BE49-F238E27FC236}">
                <a16:creationId xmlns:a16="http://schemas.microsoft.com/office/drawing/2014/main" id="{951D727A-6346-9B28-B351-A95028D54E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4581" y="1200275"/>
            <a:ext cx="444690" cy="444690"/>
          </a:xfrm>
          <a:prstGeom prst="rect">
            <a:avLst/>
          </a:prstGeom>
        </p:spPr>
      </p:pic>
      <p:sp>
        <p:nvSpPr>
          <p:cNvPr id="5" name="Text Placeholder 10">
            <a:extLst>
              <a:ext uri="{FF2B5EF4-FFF2-40B4-BE49-F238E27FC236}">
                <a16:creationId xmlns:a16="http://schemas.microsoft.com/office/drawing/2014/main" id="{95FE5569-3813-C41C-462F-916A22722089}"/>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6" name="Text Placeholder 10">
            <a:extLst>
              <a:ext uri="{FF2B5EF4-FFF2-40B4-BE49-F238E27FC236}">
                <a16:creationId xmlns:a16="http://schemas.microsoft.com/office/drawing/2014/main" id="{CD2E5AEC-53A9-D8CA-2E18-8530DBAD369B}"/>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13" name="Text Placeholder 10">
            <a:extLst>
              <a:ext uri="{FF2B5EF4-FFF2-40B4-BE49-F238E27FC236}">
                <a16:creationId xmlns:a16="http://schemas.microsoft.com/office/drawing/2014/main" id="{D9479026-89E3-67D7-0085-2181F9133B17}"/>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2" name="Textfeld 2">
            <a:extLst>
              <a:ext uri="{FF2B5EF4-FFF2-40B4-BE49-F238E27FC236}">
                <a16:creationId xmlns:a16="http://schemas.microsoft.com/office/drawing/2014/main" id="{9C709CF1-4E2A-49F5-EC95-5ABF0B88FF32}"/>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err="1">
                <a:solidFill>
                  <a:srgbClr val="E30613"/>
                </a:solidFill>
                <a:latin typeface="Aptos" panose="020B0004020202020204" pitchFamily="34" charset="0"/>
              </a:rPr>
              <a:t>How</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it</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works</a:t>
            </a:r>
            <a:r>
              <a:rPr lang="de-DE" sz="3200" b="1" i="0">
                <a:solidFill>
                  <a:srgbClr val="E30613"/>
                </a:solidFill>
                <a:latin typeface="Aptos" panose="020B0004020202020204" pitchFamily="34" charset="0"/>
              </a:rPr>
              <a:t> …</a:t>
            </a:r>
          </a:p>
        </p:txBody>
      </p:sp>
    </p:spTree>
    <p:extLst>
      <p:ext uri="{BB962C8B-B14F-4D97-AF65-F5344CB8AC3E}">
        <p14:creationId xmlns:p14="http://schemas.microsoft.com/office/powerpoint/2010/main" val="1693257572"/>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ptos_Checkin_SOLO">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6B5BE86-9513-0232-F32B-E18553DD1E7B}"/>
              </a:ext>
            </a:extLst>
          </p:cNvPr>
          <p:cNvSpPr>
            <a:spLocks noGrp="1"/>
          </p:cNvSpPr>
          <p:nvPr>
            <p:ph type="body" sz="quarter" idx="19" hasCustomPrompt="1"/>
          </p:nvPr>
        </p:nvSpPr>
        <p:spPr>
          <a:xfrm>
            <a:off x="1143000" y="2286000"/>
            <a:ext cx="2353866" cy="2103835"/>
          </a:xfrm>
          <a:prstGeom prst="rect">
            <a:avLst/>
          </a:prstGeom>
        </p:spPr>
        <p:txBody>
          <a:bodyPr lIns="0" tIns="0" rIns="0" bIns="0"/>
          <a:lstStyle>
            <a:lvl1pPr marL="0" indent="0">
              <a:buNone/>
              <a:defRPr sz="1400"/>
            </a:lvl1pPr>
          </a:lstStyle>
          <a:p>
            <a:pPr lvl="0"/>
            <a:r>
              <a:rPr lang="en-US"/>
              <a:t>Instructions</a:t>
            </a:r>
          </a:p>
        </p:txBody>
      </p:sp>
      <p:sp>
        <p:nvSpPr>
          <p:cNvPr id="15" name="Text Placeholder 10">
            <a:extLst>
              <a:ext uri="{FF2B5EF4-FFF2-40B4-BE49-F238E27FC236}">
                <a16:creationId xmlns:a16="http://schemas.microsoft.com/office/drawing/2014/main" id="{6F6C7D99-D02B-FB2A-38DB-CAD593B0073D}"/>
              </a:ext>
            </a:extLst>
          </p:cNvPr>
          <p:cNvSpPr>
            <a:spLocks noGrp="1"/>
          </p:cNvSpPr>
          <p:nvPr>
            <p:ph type="body" sz="quarter" idx="20" hasCustomPrompt="1"/>
          </p:nvPr>
        </p:nvSpPr>
        <p:spPr>
          <a:xfrm>
            <a:off x="3943350" y="2286000"/>
            <a:ext cx="2652432" cy="2103835"/>
          </a:xfrm>
          <a:prstGeom prst="rect">
            <a:avLst/>
          </a:prstGeom>
        </p:spPr>
        <p:txBody>
          <a:bodyPr lIns="0" tIns="0" rIns="0" bIns="0"/>
          <a:lstStyle>
            <a:lvl1pPr marL="0" indent="-171450">
              <a:spcBef>
                <a:spcPts val="0"/>
              </a:spcBef>
              <a:spcAft>
                <a:spcPts val="900"/>
              </a:spcAft>
              <a:buFont typeface="+mj-lt"/>
              <a:buAutoNum type="arabicPeriod"/>
              <a:defRPr sz="1400"/>
            </a:lvl1pPr>
          </a:lstStyle>
          <a:p>
            <a:pPr lvl="0"/>
            <a:r>
              <a:rPr lang="en-US"/>
              <a:t>Instructions</a:t>
            </a:r>
          </a:p>
          <a:p>
            <a:pPr lvl="0"/>
            <a:r>
              <a:rPr lang="en-US"/>
              <a:t>…</a:t>
            </a:r>
          </a:p>
          <a:p>
            <a:pPr lvl="0"/>
            <a:r>
              <a:rPr lang="en-US"/>
              <a:t>…</a:t>
            </a:r>
          </a:p>
          <a:p>
            <a:pPr lvl="0"/>
            <a:endParaRPr lang="en-US"/>
          </a:p>
        </p:txBody>
      </p:sp>
      <p:pic>
        <p:nvPicPr>
          <p:cNvPr id="6" name="Grafik 4">
            <a:extLst>
              <a:ext uri="{FF2B5EF4-FFF2-40B4-BE49-F238E27FC236}">
                <a16:creationId xmlns:a16="http://schemas.microsoft.com/office/drawing/2014/main" id="{4DF4D8CD-DA08-8BB4-0750-E60E5BAE21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3521" y="1200275"/>
            <a:ext cx="444690" cy="444690"/>
          </a:xfrm>
          <a:prstGeom prst="rect">
            <a:avLst/>
          </a:prstGeom>
        </p:spPr>
      </p:pic>
      <p:sp>
        <p:nvSpPr>
          <p:cNvPr id="10" name="Textplatzhalter 33">
            <a:extLst>
              <a:ext uri="{FF2B5EF4-FFF2-40B4-BE49-F238E27FC236}">
                <a16:creationId xmlns:a16="http://schemas.microsoft.com/office/drawing/2014/main" id="{8DC1CBBA-E58A-A896-1257-160C99E1FD31}"/>
              </a:ext>
            </a:extLst>
          </p:cNvPr>
          <p:cNvSpPr txBox="1">
            <a:spLocks/>
          </p:cNvSpPr>
          <p:nvPr userDrawn="1"/>
        </p:nvSpPr>
        <p:spPr>
          <a:xfrm>
            <a:off x="1143000" y="1772715"/>
            <a:ext cx="1924050" cy="30360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E30613"/>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sz="1400"/>
              <a:t>Solo </a:t>
            </a:r>
            <a:r>
              <a:rPr lang="de-DE" sz="1400" err="1"/>
              <a:t>work</a:t>
            </a:r>
            <a:endParaRPr lang="de-DE" sz="1400"/>
          </a:p>
        </p:txBody>
      </p:sp>
      <p:sp>
        <p:nvSpPr>
          <p:cNvPr id="14" name="Textplatzhalter 33">
            <a:extLst>
              <a:ext uri="{FF2B5EF4-FFF2-40B4-BE49-F238E27FC236}">
                <a16:creationId xmlns:a16="http://schemas.microsoft.com/office/drawing/2014/main" id="{D983E983-A2AA-AC90-DD81-0EBF7BC33777}"/>
              </a:ext>
            </a:extLst>
          </p:cNvPr>
          <p:cNvSpPr txBox="1">
            <a:spLocks/>
          </p:cNvSpPr>
          <p:nvPr userDrawn="1"/>
        </p:nvSpPr>
        <p:spPr>
          <a:xfrm>
            <a:off x="3943350" y="1772715"/>
            <a:ext cx="1924050" cy="30360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E30613"/>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sz="1400"/>
              <a:t>Check-in</a:t>
            </a:r>
          </a:p>
        </p:txBody>
      </p:sp>
      <p:sp>
        <p:nvSpPr>
          <p:cNvPr id="17" name="Textplatzhalter 33">
            <a:extLst>
              <a:ext uri="{FF2B5EF4-FFF2-40B4-BE49-F238E27FC236}">
                <a16:creationId xmlns:a16="http://schemas.microsoft.com/office/drawing/2014/main" id="{342147A0-4756-E309-8BD8-0B9446C913C2}"/>
              </a:ext>
            </a:extLst>
          </p:cNvPr>
          <p:cNvSpPr txBox="1">
            <a:spLocks/>
          </p:cNvSpPr>
          <p:nvPr userDrawn="1"/>
        </p:nvSpPr>
        <p:spPr>
          <a:xfrm>
            <a:off x="6828305" y="1772715"/>
            <a:ext cx="1924050" cy="30360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E30613"/>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sz="1400"/>
              <a:t>20 </a:t>
            </a:r>
            <a:r>
              <a:rPr lang="de-DE" sz="1400" err="1"/>
              <a:t>minutes</a:t>
            </a:r>
            <a:endParaRPr lang="de-DE" sz="1400"/>
          </a:p>
        </p:txBody>
      </p:sp>
      <p:pic>
        <p:nvPicPr>
          <p:cNvPr id="18" name="Graphic 14">
            <a:extLst>
              <a:ext uri="{FF2B5EF4-FFF2-40B4-BE49-F238E27FC236}">
                <a16:creationId xmlns:a16="http://schemas.microsoft.com/office/drawing/2014/main" id="{6183CD05-8744-E949-DC16-6B9960B4487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57708" y="1200275"/>
            <a:ext cx="444690" cy="444690"/>
          </a:xfrm>
          <a:prstGeom prst="rect">
            <a:avLst/>
          </a:prstGeom>
        </p:spPr>
      </p:pic>
      <p:pic>
        <p:nvPicPr>
          <p:cNvPr id="3" name="Graphic 7">
            <a:extLst>
              <a:ext uri="{FF2B5EF4-FFF2-40B4-BE49-F238E27FC236}">
                <a16:creationId xmlns:a16="http://schemas.microsoft.com/office/drawing/2014/main" id="{07DF8E94-8592-B3A5-7530-ADA4A17E7E18}"/>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40738"/>
          <a:stretch/>
        </p:blipFill>
        <p:spPr>
          <a:xfrm>
            <a:off x="1067428" y="960737"/>
            <a:ext cx="989972" cy="733349"/>
          </a:xfrm>
          <a:prstGeom prst="rect">
            <a:avLst/>
          </a:prstGeom>
        </p:spPr>
      </p:pic>
      <p:sp>
        <p:nvSpPr>
          <p:cNvPr id="4" name="Textfeld 2">
            <a:extLst>
              <a:ext uri="{FF2B5EF4-FFF2-40B4-BE49-F238E27FC236}">
                <a16:creationId xmlns:a16="http://schemas.microsoft.com/office/drawing/2014/main" id="{C6A0F136-8C2B-BF23-F531-76147A884B66}"/>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a:solidFill>
                  <a:srgbClr val="E30613"/>
                </a:solidFill>
                <a:latin typeface="Aptos" panose="020B0004020202020204" pitchFamily="34" charset="0"/>
              </a:rPr>
              <a:t>Check-in</a:t>
            </a:r>
          </a:p>
        </p:txBody>
      </p:sp>
    </p:spTree>
    <p:extLst>
      <p:ext uri="{BB962C8B-B14F-4D97-AF65-F5344CB8AC3E}">
        <p14:creationId xmlns:p14="http://schemas.microsoft.com/office/powerpoint/2010/main" val="1108663942"/>
      </p:ext>
    </p:extLst>
  </p:cSld>
  <p:clrMapOvr>
    <a:masterClrMapping/>
  </p:clrMapOvr>
  <p:extLst>
    <p:ext uri="{DCECCB84-F9BA-43D5-87BE-67443E8EF086}">
      <p15:sldGuideLst xmlns:p15="http://schemas.microsoft.com/office/powerpoint/2012/main">
        <p15:guide id="1" orient="horz" pos="1212">
          <p15:clr>
            <a:srgbClr val="FBAE40"/>
          </p15:clr>
        </p15:guide>
        <p15:guide id="2" pos="2472">
          <p15:clr>
            <a:srgbClr val="FBAE40"/>
          </p15:clr>
        </p15:guide>
        <p15:guide id="3" pos="72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Headline" preserve="1" userDrawn="1">
  <p:cSld name="3_Headline">
    <p:spTree>
      <p:nvGrpSpPr>
        <p:cNvPr id="1" name="Shape 59"/>
        <p:cNvGrpSpPr/>
        <p:nvPr/>
      </p:nvGrpSpPr>
      <p:grpSpPr>
        <a:xfrm>
          <a:off x="0" y="0"/>
          <a:ext cx="0" cy="0"/>
          <a:chOff x="0" y="0"/>
          <a:chExt cx="0" cy="0"/>
        </a:xfrm>
      </p:grpSpPr>
      <p:sp>
        <p:nvSpPr>
          <p:cNvPr id="61" name="Google Shape;61;p78"/>
          <p:cNvSpPr txBox="1">
            <a:spLocks noGrp="1"/>
          </p:cNvSpPr>
          <p:nvPr>
            <p:ph type="body" idx="2"/>
          </p:nvPr>
        </p:nvSpPr>
        <p:spPr>
          <a:xfrm>
            <a:off x="428625" y="2000250"/>
            <a:ext cx="3905482" cy="1480608"/>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600"/>
              <a:buFont typeface="Arial"/>
              <a:buNone/>
              <a:defRPr sz="2100" b="1" i="0" u="none" strike="noStrike" cap="none">
                <a:solidFill>
                  <a:srgbClr val="E30613"/>
                </a:solidFill>
                <a:latin typeface="+mn-lt"/>
                <a:ea typeface="Aptos" panose="020B0004020202020204" pitchFamily="34" charset="0"/>
                <a:cs typeface="Arial"/>
                <a:sym typeface="Arial"/>
              </a:defRPr>
            </a:lvl1pPr>
            <a:lvl2pPr marL="914400" marR="0" lvl="1" indent="-317500" algn="l" rtl="0">
              <a:lnSpc>
                <a:spcPct val="128571"/>
              </a:lnSpc>
              <a:spcBef>
                <a:spcPts val="900"/>
              </a:spcBef>
              <a:spcAft>
                <a:spcPts val="0"/>
              </a:spcAft>
              <a:buClr>
                <a:srgbClr val="000000"/>
              </a:buClr>
              <a:buSzPts val="1400"/>
              <a:buFont typeface="Helvetica Neue"/>
              <a:buAutoNum type="arabicPeriod"/>
              <a:defRPr sz="1400" b="0" i="0" u="none" strike="noStrike" cap="none">
                <a:solidFill>
                  <a:srgbClr val="000000"/>
                </a:solidFill>
                <a:latin typeface="Noticia Text"/>
                <a:ea typeface="Noticia Text"/>
                <a:cs typeface="Noticia Text"/>
                <a:sym typeface="Noticia Text"/>
              </a:defRPr>
            </a:lvl2pPr>
            <a:lvl3pPr marL="1371600" marR="0" lvl="2" indent="-361950" algn="l" rtl="0">
              <a:lnSpc>
                <a:spcPct val="90000"/>
              </a:lnSpc>
              <a:spcBef>
                <a:spcPts val="9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pPr lvl="0"/>
            <a:r>
              <a:rPr lang="de-DE"/>
              <a:t>Mastertextformat bearbeiten</a:t>
            </a:r>
          </a:p>
        </p:txBody>
      </p:sp>
      <p:sp>
        <p:nvSpPr>
          <p:cNvPr id="63" name="Google Shape;63;p78"/>
          <p:cNvSpPr/>
          <p:nvPr/>
        </p:nvSpPr>
        <p:spPr>
          <a:xfrm>
            <a:off x="5092971" y="1393031"/>
            <a:ext cx="3181350" cy="3181350"/>
          </a:xfrm>
          <a:prstGeom prst="ellipse">
            <a:avLst/>
          </a:prstGeom>
          <a:solidFill>
            <a:srgbClr val="DFE8F0"/>
          </a:solid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 name="Google Shape;38;p80">
            <a:extLst>
              <a:ext uri="{FF2B5EF4-FFF2-40B4-BE49-F238E27FC236}">
                <a16:creationId xmlns:a16="http://schemas.microsoft.com/office/drawing/2014/main" id="{CC8106BF-70E1-4A4C-59BD-E3ABA307A0BE}"/>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1420497577"/>
      </p:ext>
    </p:extLst>
  </p:cSld>
  <p:clrMapOvr>
    <a:masterClrMapping/>
  </p:clrMapOvr>
  <p:extLst>
    <p:ext uri="{DCECCB84-F9BA-43D5-87BE-67443E8EF086}">
      <p15:sldGuideLst xmlns:p15="http://schemas.microsoft.com/office/powerpoint/2012/main">
        <p15:guide id="1" orient="horz" pos="12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ptos_Headline+BIld">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69BC86AF-FABD-A7E5-B1E4-3CF946EA1360}"/>
              </a:ext>
            </a:extLst>
          </p:cNvPr>
          <p:cNvSpPr>
            <a:spLocks noGrp="1"/>
          </p:cNvSpPr>
          <p:nvPr>
            <p:ph type="pic" sz="quarter" idx="10"/>
          </p:nvPr>
        </p:nvSpPr>
        <p:spPr>
          <a:xfrm>
            <a:off x="0" y="0"/>
            <a:ext cx="9144000" cy="5143500"/>
          </a:xfrm>
          <a:prstGeom prst="rect">
            <a:avLst/>
          </a:prstGeom>
        </p:spPr>
        <p:txBody>
          <a:bodyPr/>
          <a:lstStyle/>
          <a:p>
            <a:r>
              <a:rPr lang="de-DE"/>
              <a:t>Bild durch Klicken auf Symbol hinzufügen</a:t>
            </a:r>
          </a:p>
        </p:txBody>
      </p:sp>
      <p:sp>
        <p:nvSpPr>
          <p:cNvPr id="4" name="Text Placeholder 2">
            <a:extLst>
              <a:ext uri="{FF2B5EF4-FFF2-40B4-BE49-F238E27FC236}">
                <a16:creationId xmlns:a16="http://schemas.microsoft.com/office/drawing/2014/main" id="{19B67AAC-B3D6-6FAF-A2B9-12110022D9A7}"/>
              </a:ext>
            </a:extLst>
          </p:cNvPr>
          <p:cNvSpPr>
            <a:spLocks noGrp="1"/>
          </p:cNvSpPr>
          <p:nvPr>
            <p:ph type="body" sz="quarter" idx="11" hasCustomPrompt="1"/>
          </p:nvPr>
        </p:nvSpPr>
        <p:spPr>
          <a:xfrm>
            <a:off x="304800" y="285263"/>
            <a:ext cx="6900334" cy="485204"/>
          </a:xfrm>
          <a:prstGeom prst="rect">
            <a:avLst/>
          </a:prstGeom>
          <a:solidFill>
            <a:srgbClr val="E50818"/>
          </a:solidFill>
        </p:spPr>
        <p:txBody>
          <a:bodyPr wrap="square" lIns="0" tIns="0" rIns="0" bIns="0" anchor="b" anchorCtr="0">
            <a:noAutofit/>
          </a:bodyPr>
          <a:lstStyle>
            <a:lvl1pPr marL="91440" indent="0">
              <a:lnSpc>
                <a:spcPct val="100000"/>
              </a:lnSpc>
              <a:spcBef>
                <a:spcPts val="0"/>
              </a:spcBef>
              <a:buNone/>
              <a:defRPr sz="3200" b="1" spc="40" baseline="0">
                <a:ln>
                  <a:noFill/>
                </a:ln>
                <a:solidFill>
                  <a:schemeClr val="bg1"/>
                </a:solidFill>
              </a:defRPr>
            </a:lvl1pPr>
            <a:lvl2pPr marL="342900" indent="0">
              <a:buNone/>
              <a:defRPr/>
            </a:lvl2pPr>
          </a:lstStyle>
          <a:p>
            <a:pPr lvl="0"/>
            <a:r>
              <a:rPr lang="en-US"/>
              <a:t>CLICK TO EDIT MASTER TEXT </a:t>
            </a:r>
          </a:p>
        </p:txBody>
      </p:sp>
    </p:spTree>
    <p:extLst>
      <p:ext uri="{BB962C8B-B14F-4D97-AF65-F5344CB8AC3E}">
        <p14:creationId xmlns:p14="http://schemas.microsoft.com/office/powerpoint/2010/main" val="368065010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Headline" preserve="1" userDrawn="1">
  <p:cSld name="4_Headline">
    <p:spTree>
      <p:nvGrpSpPr>
        <p:cNvPr id="1" name="Shape 59"/>
        <p:cNvGrpSpPr/>
        <p:nvPr/>
      </p:nvGrpSpPr>
      <p:grpSpPr>
        <a:xfrm>
          <a:off x="0" y="0"/>
          <a:ext cx="0" cy="0"/>
          <a:chOff x="0" y="0"/>
          <a:chExt cx="0" cy="0"/>
        </a:xfrm>
      </p:grpSpPr>
      <p:sp>
        <p:nvSpPr>
          <p:cNvPr id="61" name="Google Shape;61;p78"/>
          <p:cNvSpPr txBox="1">
            <a:spLocks noGrp="1"/>
          </p:cNvSpPr>
          <p:nvPr>
            <p:ph type="body" idx="2"/>
          </p:nvPr>
        </p:nvSpPr>
        <p:spPr>
          <a:xfrm>
            <a:off x="428625" y="2000250"/>
            <a:ext cx="4693502" cy="1480608"/>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600"/>
              <a:buFont typeface="Arial"/>
              <a:buNone/>
              <a:defRPr sz="2400" b="1" i="0" u="none" strike="noStrike" cap="none">
                <a:solidFill>
                  <a:srgbClr val="E30613"/>
                </a:solidFill>
                <a:latin typeface="+mn-lt"/>
                <a:ea typeface="Aptos" panose="020B0004020202020204" pitchFamily="34" charset="0"/>
                <a:cs typeface="Arial"/>
                <a:sym typeface="Arial"/>
              </a:defRPr>
            </a:lvl1pPr>
            <a:lvl2pPr marL="914400" marR="0" lvl="1" indent="-317500" algn="l" rtl="0">
              <a:lnSpc>
                <a:spcPct val="128571"/>
              </a:lnSpc>
              <a:spcBef>
                <a:spcPts val="900"/>
              </a:spcBef>
              <a:spcAft>
                <a:spcPts val="0"/>
              </a:spcAft>
              <a:buClr>
                <a:srgbClr val="000000"/>
              </a:buClr>
              <a:buSzPts val="1400"/>
              <a:buFont typeface="Helvetica Neue"/>
              <a:buAutoNum type="arabicPeriod"/>
              <a:defRPr sz="1400" b="0" i="0" u="none" strike="noStrike" cap="none">
                <a:solidFill>
                  <a:srgbClr val="000000"/>
                </a:solidFill>
                <a:latin typeface="Noticia Text"/>
                <a:ea typeface="Noticia Text"/>
                <a:cs typeface="Noticia Text"/>
                <a:sym typeface="Noticia Text"/>
              </a:defRPr>
            </a:lvl2pPr>
            <a:lvl3pPr marL="1371600" marR="0" lvl="2" indent="-361950" algn="l" rtl="0">
              <a:lnSpc>
                <a:spcPct val="90000"/>
              </a:lnSpc>
              <a:spcBef>
                <a:spcPts val="9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pPr lvl="0"/>
            <a:r>
              <a:rPr lang="de-DE"/>
              <a:t>Mastertextformat bearbeiten</a:t>
            </a:r>
          </a:p>
        </p:txBody>
      </p:sp>
      <p:sp>
        <p:nvSpPr>
          <p:cNvPr id="3" name="Google Shape;38;p80">
            <a:extLst>
              <a:ext uri="{FF2B5EF4-FFF2-40B4-BE49-F238E27FC236}">
                <a16:creationId xmlns:a16="http://schemas.microsoft.com/office/drawing/2014/main" id="{CC8106BF-70E1-4A4C-59BD-E3ABA307A0BE}"/>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1125035124"/>
      </p:ext>
    </p:extLst>
  </p:cSld>
  <p:clrMapOvr>
    <a:masterClrMapping/>
  </p:clrMapOvr>
  <p:extLst>
    <p:ext uri="{DCECCB84-F9BA-43D5-87BE-67443E8EF086}">
      <p15:sldGuideLst xmlns:p15="http://schemas.microsoft.com/office/powerpoint/2012/main">
        <p15:guide id="1" orient="horz" pos="12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4_Folie mit Template" preserve="1" userDrawn="1">
  <p:cSld name="4_Folie mit Template">
    <p:spTree>
      <p:nvGrpSpPr>
        <p:cNvPr id="1" name="Shape 151"/>
        <p:cNvGrpSpPr/>
        <p:nvPr/>
      </p:nvGrpSpPr>
      <p:grpSpPr>
        <a:xfrm>
          <a:off x="0" y="0"/>
          <a:ext cx="0" cy="0"/>
          <a:chOff x="0" y="0"/>
          <a:chExt cx="0" cy="0"/>
        </a:xfrm>
      </p:grpSpPr>
      <p:sp>
        <p:nvSpPr>
          <p:cNvPr id="152" name="Google Shape;152;p88"/>
          <p:cNvSpPr>
            <a:spLocks noGrp="1"/>
          </p:cNvSpPr>
          <p:nvPr>
            <p:ph type="pic" idx="2"/>
          </p:nvPr>
        </p:nvSpPr>
        <p:spPr>
          <a:xfrm>
            <a:off x="3009900" y="981307"/>
            <a:ext cx="5829300" cy="3876442"/>
          </a:xfrm>
          <a:prstGeom prst="rect">
            <a:avLst/>
          </a:prstGeom>
          <a:noFill/>
          <a:ln>
            <a:noFill/>
          </a:ln>
        </p:spPr>
        <p:txBody>
          <a:bodyPr/>
          <a:lstStyle/>
          <a:p>
            <a:endParaRPr/>
          </a:p>
        </p:txBody>
      </p:sp>
      <p:sp>
        <p:nvSpPr>
          <p:cNvPr id="154" name="Google Shape;154;p88"/>
          <p:cNvSpPr txBox="1">
            <a:spLocks noGrp="1"/>
          </p:cNvSpPr>
          <p:nvPr>
            <p:ph type="body" idx="3"/>
          </p:nvPr>
        </p:nvSpPr>
        <p:spPr>
          <a:xfrm>
            <a:off x="428625" y="1995489"/>
            <a:ext cx="2403785" cy="1723072"/>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800"/>
              <a:buFont typeface="Arial"/>
              <a:buNone/>
              <a:defRPr sz="1400" b="1" i="0" u="none" strike="noStrike" cap="none">
                <a:solidFill>
                  <a:srgbClr val="E30613"/>
                </a:solidFill>
                <a:latin typeface="+mn-lt"/>
                <a:ea typeface="Aptos" panose="020B0004020202020204" pitchFamily="34" charset="0"/>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pPr lvl="0"/>
            <a:r>
              <a:rPr lang="de-DE"/>
              <a:t>Mastertextformat bearbeiten</a:t>
            </a:r>
          </a:p>
        </p:txBody>
      </p:sp>
      <p:sp>
        <p:nvSpPr>
          <p:cNvPr id="3" name="Google Shape;38;p80">
            <a:extLst>
              <a:ext uri="{FF2B5EF4-FFF2-40B4-BE49-F238E27FC236}">
                <a16:creationId xmlns:a16="http://schemas.microsoft.com/office/drawing/2014/main" id="{2A6D13CF-BDA2-5F6B-21A0-D2F6CDCC7EF0}"/>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608908380"/>
      </p:ext>
    </p:extLst>
  </p:cSld>
  <p:clrMapOvr>
    <a:masterClrMapping/>
  </p:clrMapOvr>
  <p:extLst>
    <p:ext uri="{DCECCB84-F9BA-43D5-87BE-67443E8EF086}">
      <p15:sldGuideLst xmlns:p15="http://schemas.microsoft.com/office/powerpoint/2012/main">
        <p15:guide id="1" orient="horz" pos="1260">
          <p15:clr>
            <a:srgbClr val="FBAE40"/>
          </p15:clr>
        </p15:guide>
        <p15:guide id="2" pos="1896">
          <p15:clr>
            <a:srgbClr val="FBAE40"/>
          </p15:clr>
        </p15:guide>
        <p15:guide id="3" orient="horz" pos="61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5_Startup Beispiel" preserve="1" userDrawn="1">
  <p:cSld name="5_Startup Beispiel">
    <p:spTree>
      <p:nvGrpSpPr>
        <p:cNvPr id="1" name="Shape 141"/>
        <p:cNvGrpSpPr/>
        <p:nvPr/>
      </p:nvGrpSpPr>
      <p:grpSpPr>
        <a:xfrm>
          <a:off x="0" y="0"/>
          <a:ext cx="0" cy="0"/>
          <a:chOff x="0" y="0"/>
          <a:chExt cx="0" cy="0"/>
        </a:xfrm>
      </p:grpSpPr>
      <p:sp>
        <p:nvSpPr>
          <p:cNvPr id="142" name="Google Shape;142;p87"/>
          <p:cNvSpPr>
            <a:spLocks noGrp="1"/>
          </p:cNvSpPr>
          <p:nvPr>
            <p:ph type="pic" idx="2"/>
          </p:nvPr>
        </p:nvSpPr>
        <p:spPr>
          <a:xfrm>
            <a:off x="0" y="-8769"/>
            <a:ext cx="4572000" cy="5143500"/>
          </a:xfrm>
          <a:prstGeom prst="rect">
            <a:avLst/>
          </a:prstGeom>
          <a:noFill/>
          <a:ln>
            <a:noFill/>
          </a:ln>
        </p:spPr>
      </p:sp>
      <p:sp>
        <p:nvSpPr>
          <p:cNvPr id="144" name="Google Shape;144;p87"/>
          <p:cNvSpPr txBox="1"/>
          <p:nvPr/>
        </p:nvSpPr>
        <p:spPr>
          <a:xfrm>
            <a:off x="4899030" y="1580244"/>
            <a:ext cx="1418095" cy="284663"/>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None/>
            </a:pPr>
            <a:r>
              <a:rPr lang="de-DE" sz="1400" b="1" i="0" u="none" strike="noStrike" cap="none">
                <a:solidFill>
                  <a:srgbClr val="E30613"/>
                </a:solidFill>
                <a:latin typeface="+mn-lt"/>
                <a:ea typeface="Arial"/>
                <a:cs typeface="Arial"/>
                <a:sym typeface="Arial"/>
              </a:rPr>
              <a:t>Launched</a:t>
            </a:r>
            <a:endParaRPr b="1" i="0">
              <a:latin typeface="+mn-lt"/>
            </a:endParaRPr>
          </a:p>
        </p:txBody>
      </p:sp>
      <p:sp>
        <p:nvSpPr>
          <p:cNvPr id="145" name="Google Shape;145;p87"/>
          <p:cNvSpPr txBox="1"/>
          <p:nvPr/>
        </p:nvSpPr>
        <p:spPr>
          <a:xfrm>
            <a:off x="6938995" y="1580244"/>
            <a:ext cx="1418095" cy="284663"/>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None/>
            </a:pPr>
            <a:r>
              <a:rPr lang="de-DE" sz="1400" b="1" i="0" u="none" strike="noStrike" cap="none">
                <a:solidFill>
                  <a:srgbClr val="E30613"/>
                </a:solidFill>
                <a:latin typeface="+mn-lt"/>
                <a:ea typeface="Arial"/>
                <a:cs typeface="Arial"/>
                <a:sym typeface="Arial"/>
              </a:rPr>
              <a:t>Founders</a:t>
            </a:r>
            <a:endParaRPr b="1" i="0">
              <a:latin typeface="+mn-lt"/>
            </a:endParaRPr>
          </a:p>
        </p:txBody>
      </p:sp>
      <p:cxnSp>
        <p:nvCxnSpPr>
          <p:cNvPr id="146" name="Google Shape;146;p87"/>
          <p:cNvCxnSpPr>
            <a:cxnSpLocks/>
          </p:cNvCxnSpPr>
          <p:nvPr/>
        </p:nvCxnSpPr>
        <p:spPr>
          <a:xfrm>
            <a:off x="4899030" y="1921520"/>
            <a:ext cx="1418095" cy="0"/>
          </a:xfrm>
          <a:prstGeom prst="straightConnector1">
            <a:avLst/>
          </a:prstGeom>
          <a:noFill/>
          <a:ln w="9525" cap="flat" cmpd="sng">
            <a:solidFill>
              <a:srgbClr val="E30613"/>
            </a:solidFill>
            <a:prstDash val="solid"/>
            <a:miter lim="800000"/>
            <a:headEnd type="none" w="sm" len="sm"/>
            <a:tailEnd type="none" w="sm" len="sm"/>
          </a:ln>
        </p:spPr>
      </p:cxnSp>
      <p:cxnSp>
        <p:nvCxnSpPr>
          <p:cNvPr id="147" name="Google Shape;147;p87"/>
          <p:cNvCxnSpPr>
            <a:cxnSpLocks/>
          </p:cNvCxnSpPr>
          <p:nvPr/>
        </p:nvCxnSpPr>
        <p:spPr>
          <a:xfrm>
            <a:off x="6938995" y="1921520"/>
            <a:ext cx="1418095" cy="0"/>
          </a:xfrm>
          <a:prstGeom prst="straightConnector1">
            <a:avLst/>
          </a:prstGeom>
          <a:noFill/>
          <a:ln w="9525" cap="flat" cmpd="sng">
            <a:solidFill>
              <a:srgbClr val="E30613"/>
            </a:solidFill>
            <a:prstDash val="solid"/>
            <a:miter lim="800000"/>
            <a:headEnd type="none" w="sm" len="sm"/>
            <a:tailEnd type="none" w="sm" len="sm"/>
          </a:ln>
        </p:spPr>
      </p:cxnSp>
      <p:sp>
        <p:nvSpPr>
          <p:cNvPr id="148" name="Google Shape;148;p87"/>
          <p:cNvSpPr txBox="1">
            <a:spLocks noGrp="1"/>
          </p:cNvSpPr>
          <p:nvPr>
            <p:ph type="body" idx="3"/>
          </p:nvPr>
        </p:nvSpPr>
        <p:spPr>
          <a:xfrm>
            <a:off x="4899030" y="2004751"/>
            <a:ext cx="1422400" cy="236537"/>
          </a:xfrm>
          <a:prstGeom prst="rect">
            <a:avLst/>
          </a:prstGeom>
          <a:noFill/>
          <a:ln>
            <a:noFill/>
          </a:ln>
        </p:spPr>
        <p:txBody>
          <a:bodyPr spcFirstLastPara="1" wrap="square" lIns="0" tIns="0" rIns="0" bIns="0" anchor="t" anchorCtr="0">
            <a:noAutofit/>
          </a:bodyPr>
          <a:lstStyle>
            <a:lvl1pPr marL="0" marR="0" lvl="0" indent="0" algn="l" rtl="0">
              <a:lnSpc>
                <a:spcPct val="127272"/>
              </a:lnSpc>
              <a:spcBef>
                <a:spcPts val="0"/>
              </a:spcBef>
              <a:spcAft>
                <a:spcPts val="0"/>
              </a:spcAft>
              <a:buClr>
                <a:srgbClr val="000000"/>
              </a:buClr>
              <a:buSzPts val="1100"/>
              <a:buFont typeface="Arial"/>
              <a:buNone/>
              <a:defRPr sz="1100" b="0" i="0" u="none" strike="noStrike" cap="none">
                <a:solidFill>
                  <a:srgbClr val="000000"/>
                </a:solidFill>
                <a:latin typeface="+mn-lt"/>
                <a:ea typeface="Noticia Text"/>
                <a:cs typeface="Noticia Text"/>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pPr lvl="0"/>
            <a:r>
              <a:rPr lang="de-DE"/>
              <a:t>Mastertextformat bearbeiten</a:t>
            </a:r>
          </a:p>
        </p:txBody>
      </p:sp>
      <p:sp>
        <p:nvSpPr>
          <p:cNvPr id="149" name="Google Shape;149;p87"/>
          <p:cNvSpPr txBox="1">
            <a:spLocks noGrp="1"/>
          </p:cNvSpPr>
          <p:nvPr>
            <p:ph type="body" idx="4"/>
          </p:nvPr>
        </p:nvSpPr>
        <p:spPr>
          <a:xfrm>
            <a:off x="6938995" y="2004751"/>
            <a:ext cx="1422400" cy="236537"/>
          </a:xfrm>
          <a:prstGeom prst="rect">
            <a:avLst/>
          </a:prstGeom>
          <a:noFill/>
          <a:ln>
            <a:noFill/>
          </a:ln>
        </p:spPr>
        <p:txBody>
          <a:bodyPr spcFirstLastPara="1" wrap="square" lIns="0" tIns="0" rIns="0" bIns="0" anchor="t" anchorCtr="0">
            <a:noAutofit/>
          </a:bodyPr>
          <a:lstStyle>
            <a:lvl1pPr marL="0" marR="0" lvl="0" indent="0" algn="l" rtl="0">
              <a:lnSpc>
                <a:spcPct val="127272"/>
              </a:lnSpc>
              <a:spcBef>
                <a:spcPts val="0"/>
              </a:spcBef>
              <a:spcAft>
                <a:spcPts val="0"/>
              </a:spcAft>
              <a:buClr>
                <a:srgbClr val="000000"/>
              </a:buClr>
              <a:buSzPts val="1100"/>
              <a:buFont typeface="Arial"/>
              <a:buNone/>
              <a:defRPr sz="1100" b="0" i="0" u="none" strike="noStrike" cap="none">
                <a:solidFill>
                  <a:srgbClr val="000000"/>
                </a:solidFill>
                <a:latin typeface="+mn-lt"/>
                <a:ea typeface="Noticia Text"/>
                <a:cs typeface="Noticia Text"/>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pPr lvl="0"/>
            <a:r>
              <a:rPr lang="de-DE"/>
              <a:t>Mastertextformat bearbeiten</a:t>
            </a:r>
          </a:p>
        </p:txBody>
      </p:sp>
      <p:sp>
        <p:nvSpPr>
          <p:cNvPr id="150" name="Google Shape;150;p87"/>
          <p:cNvSpPr txBox="1">
            <a:spLocks noGrp="1"/>
          </p:cNvSpPr>
          <p:nvPr>
            <p:ph type="body" idx="5" hasCustomPrompt="1"/>
          </p:nvPr>
        </p:nvSpPr>
        <p:spPr>
          <a:xfrm>
            <a:off x="4899030" y="2880248"/>
            <a:ext cx="3484664" cy="1847383"/>
          </a:xfrm>
          <a:prstGeom prst="rect">
            <a:avLst/>
          </a:prstGeom>
          <a:noFill/>
          <a:ln>
            <a:noFill/>
          </a:ln>
        </p:spPr>
        <p:txBody>
          <a:bodyPr spcFirstLastPara="1" wrap="square" lIns="0" tIns="0" rIns="0" bIns="0" anchor="t" anchorCtr="0">
            <a:noAutofit/>
          </a:bodyPr>
          <a:lstStyle>
            <a:lvl1pPr marL="228600" marR="0" lvl="0" indent="-228600" algn="l" rtl="0">
              <a:lnSpc>
                <a:spcPct val="127272"/>
              </a:lnSpc>
              <a:spcBef>
                <a:spcPts val="0"/>
              </a:spcBef>
              <a:spcAft>
                <a:spcPts val="0"/>
              </a:spcAft>
              <a:buClr>
                <a:srgbClr val="000000"/>
              </a:buClr>
              <a:buSzPts val="1100"/>
              <a:buFont typeface="Arial" panose="020B0604020202020204" pitchFamily="34" charset="0"/>
              <a:buChar char="•"/>
              <a:defRPr sz="1100" b="0" i="0" u="none" strike="noStrike" cap="none">
                <a:solidFill>
                  <a:srgbClr val="000000"/>
                </a:solidFill>
                <a:latin typeface="Aptos" panose="020B0004020202020204" pitchFamily="34" charset="0"/>
                <a:ea typeface="Aptos" panose="020B0004020202020204" pitchFamily="34" charset="0"/>
                <a:cs typeface="Aptos" panose="020B0004020202020204" pitchFamily="34" charset="0"/>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r>
              <a:rPr lang="de-DE"/>
              <a:t>Bullet </a:t>
            </a:r>
            <a:r>
              <a:rPr lang="de-DE" err="1"/>
              <a:t>One</a:t>
            </a:r>
            <a:endParaRPr lang="de-DE"/>
          </a:p>
          <a:p>
            <a:r>
              <a:rPr lang="de-DE"/>
              <a:t>Bullet </a:t>
            </a:r>
            <a:r>
              <a:rPr lang="de-DE" err="1"/>
              <a:t>Two</a:t>
            </a:r>
            <a:endParaRPr lang="de-DE"/>
          </a:p>
        </p:txBody>
      </p:sp>
      <p:sp>
        <p:nvSpPr>
          <p:cNvPr id="2" name="Google Shape;38;p80">
            <a:extLst>
              <a:ext uri="{FF2B5EF4-FFF2-40B4-BE49-F238E27FC236}">
                <a16:creationId xmlns:a16="http://schemas.microsoft.com/office/drawing/2014/main" id="{81528308-4BAC-0446-0B2A-0A58195C3E08}"/>
              </a:ext>
            </a:extLst>
          </p:cNvPr>
          <p:cNvSpPr txBox="1">
            <a:spLocks noGrp="1"/>
          </p:cNvSpPr>
          <p:nvPr>
            <p:ph type="body" idx="10" hasCustomPrompt="1"/>
          </p:nvPr>
        </p:nvSpPr>
        <p:spPr>
          <a:xfrm>
            <a:off x="4899031" y="970652"/>
            <a:ext cx="3825870"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21008665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5_Startup Beispiel" preserve="1" userDrawn="1">
  <p:cSld name="6_Startup Beispiel">
    <p:spTree>
      <p:nvGrpSpPr>
        <p:cNvPr id="1" name="Shape 141"/>
        <p:cNvGrpSpPr/>
        <p:nvPr/>
      </p:nvGrpSpPr>
      <p:grpSpPr>
        <a:xfrm>
          <a:off x="0" y="0"/>
          <a:ext cx="0" cy="0"/>
          <a:chOff x="0" y="0"/>
          <a:chExt cx="0" cy="0"/>
        </a:xfrm>
      </p:grpSpPr>
      <p:sp>
        <p:nvSpPr>
          <p:cNvPr id="142" name="Google Shape;142;p87"/>
          <p:cNvSpPr>
            <a:spLocks noGrp="1"/>
          </p:cNvSpPr>
          <p:nvPr>
            <p:ph type="pic" idx="2"/>
          </p:nvPr>
        </p:nvSpPr>
        <p:spPr>
          <a:xfrm>
            <a:off x="4572000" y="0"/>
            <a:ext cx="4572000" cy="5143500"/>
          </a:xfrm>
          <a:prstGeom prst="rect">
            <a:avLst/>
          </a:prstGeom>
          <a:noFill/>
          <a:ln>
            <a:noFill/>
          </a:ln>
        </p:spPr>
      </p:sp>
      <p:sp>
        <p:nvSpPr>
          <p:cNvPr id="2" name="Google Shape;38;p80">
            <a:extLst>
              <a:ext uri="{FF2B5EF4-FFF2-40B4-BE49-F238E27FC236}">
                <a16:creationId xmlns:a16="http://schemas.microsoft.com/office/drawing/2014/main" id="{81528308-4BAC-0446-0B2A-0A58195C3E08}"/>
              </a:ext>
            </a:extLst>
          </p:cNvPr>
          <p:cNvSpPr txBox="1">
            <a:spLocks noGrp="1"/>
          </p:cNvSpPr>
          <p:nvPr>
            <p:ph type="body" idx="10" hasCustomPrompt="1"/>
          </p:nvPr>
        </p:nvSpPr>
        <p:spPr>
          <a:xfrm>
            <a:off x="419100" y="333829"/>
            <a:ext cx="3825870"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4139851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Headline+BIld">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69BC86AF-FABD-A7E5-B1E4-3CF946EA1360}"/>
              </a:ext>
            </a:extLst>
          </p:cNvPr>
          <p:cNvSpPr>
            <a:spLocks noGrp="1"/>
          </p:cNvSpPr>
          <p:nvPr>
            <p:ph type="pic" sz="quarter" idx="10"/>
          </p:nvPr>
        </p:nvSpPr>
        <p:spPr>
          <a:xfrm>
            <a:off x="0" y="0"/>
            <a:ext cx="9144000" cy="5143500"/>
          </a:xfrm>
          <a:prstGeom prst="rect">
            <a:avLst/>
          </a:prstGeom>
        </p:spPr>
        <p:txBody>
          <a:bodyPr/>
          <a:lstStyle/>
          <a:p>
            <a:endParaRPr lang="de-DE" dirty="0"/>
          </a:p>
        </p:txBody>
      </p:sp>
      <p:sp>
        <p:nvSpPr>
          <p:cNvPr id="4" name="Text Placeholder 2">
            <a:extLst>
              <a:ext uri="{FF2B5EF4-FFF2-40B4-BE49-F238E27FC236}">
                <a16:creationId xmlns:a16="http://schemas.microsoft.com/office/drawing/2014/main" id="{19B67AAC-B3D6-6FAF-A2B9-12110022D9A7}"/>
              </a:ext>
            </a:extLst>
          </p:cNvPr>
          <p:cNvSpPr>
            <a:spLocks noGrp="1"/>
          </p:cNvSpPr>
          <p:nvPr>
            <p:ph type="body" sz="quarter" idx="11" hasCustomPrompt="1"/>
          </p:nvPr>
        </p:nvSpPr>
        <p:spPr>
          <a:xfrm>
            <a:off x="304800" y="285263"/>
            <a:ext cx="6900334" cy="485204"/>
          </a:xfrm>
          <a:prstGeom prst="rect">
            <a:avLst/>
          </a:prstGeom>
          <a:solidFill>
            <a:srgbClr val="E50818"/>
          </a:solidFill>
        </p:spPr>
        <p:txBody>
          <a:bodyPr wrap="square" lIns="0" tIns="0" rIns="0" bIns="0" anchor="b" anchorCtr="0">
            <a:noAutofit/>
          </a:bodyPr>
          <a:lstStyle>
            <a:lvl1pPr marL="91440" indent="0">
              <a:lnSpc>
                <a:spcPct val="100000"/>
              </a:lnSpc>
              <a:spcBef>
                <a:spcPts val="0"/>
              </a:spcBef>
              <a:buNone/>
              <a:defRPr sz="3200" b="1" spc="40" baseline="0">
                <a:ln>
                  <a:noFill/>
                </a:ln>
                <a:solidFill>
                  <a:schemeClr val="bg1"/>
                </a:solidFill>
              </a:defRPr>
            </a:lvl1pPr>
            <a:lvl2pPr marL="342900" indent="0">
              <a:buNone/>
              <a:defRPr/>
            </a:lvl2pPr>
          </a:lstStyle>
          <a:p>
            <a:pPr lvl="0"/>
            <a:r>
              <a:rPr lang="en-US" dirty="0"/>
              <a:t>CLICK TO EDIT MASTER TEXT </a:t>
            </a:r>
          </a:p>
        </p:txBody>
      </p:sp>
    </p:spTree>
    <p:extLst>
      <p:ext uri="{BB962C8B-B14F-4D97-AF65-F5344CB8AC3E}">
        <p14:creationId xmlns:p14="http://schemas.microsoft.com/office/powerpoint/2010/main" val="543041051"/>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Infofolie eingerückt">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7685E9CC-4B84-F102-75E1-04AB3C79B9F9}"/>
              </a:ext>
            </a:extLst>
          </p:cNvPr>
          <p:cNvSpPr>
            <a:spLocks noGrp="1"/>
          </p:cNvSpPr>
          <p:nvPr>
            <p:ph type="body" sz="quarter" idx="13"/>
          </p:nvPr>
        </p:nvSpPr>
        <p:spPr>
          <a:xfrm>
            <a:off x="1371600" y="1743076"/>
            <a:ext cx="7308056" cy="2687240"/>
          </a:xfrm>
          <a:prstGeom prst="rect">
            <a:avLst/>
          </a:prstGeom>
        </p:spPr>
        <p:txBody>
          <a:bodyPr/>
          <a:lstStyle>
            <a:lvl1pPr marL="182880" indent="-182880">
              <a:spcBef>
                <a:spcPts val="0"/>
              </a:spcBef>
              <a:spcAft>
                <a:spcPts val="450"/>
              </a:spcAft>
              <a:buFont typeface="Arial" panose="020B0604020202020204" pitchFamily="34" charset="0"/>
              <a:buChar char="•"/>
              <a:defRPr sz="1400"/>
            </a:lvl1pPr>
            <a:lvl2pPr marL="457200" indent="-274320">
              <a:spcBef>
                <a:spcPts val="0"/>
              </a:spcBef>
              <a:spcAft>
                <a:spcPts val="450"/>
              </a:spcAft>
              <a:buSzPct val="100000"/>
              <a:buFont typeface="System Font Regular"/>
              <a:buChar char="・"/>
              <a:defRPr sz="1400"/>
            </a:lvl2pPr>
            <a:lvl3pPr marL="685800" indent="0">
              <a:spcAft>
                <a:spcPts val="450"/>
              </a:spcAft>
              <a:buNone/>
              <a:defRPr sz="1350"/>
            </a:lvl3pPr>
            <a:lvl4pPr>
              <a:spcAft>
                <a:spcPts val="450"/>
              </a:spcAft>
              <a:defRPr sz="1350"/>
            </a:lvl4pPr>
            <a:lvl5pPr>
              <a:spcAft>
                <a:spcPts val="450"/>
              </a:spcAft>
              <a:defRPr sz="1350"/>
            </a:lvl5pPr>
          </a:lstStyle>
          <a:p>
            <a:pPr lvl="0"/>
            <a:r>
              <a:rPr lang="en-US" dirty="0"/>
              <a:t>Click to edit Master text styles</a:t>
            </a:r>
          </a:p>
          <a:p>
            <a:pPr lvl="1"/>
            <a:r>
              <a:rPr lang="en-US" dirty="0"/>
              <a:t>Second level</a:t>
            </a:r>
          </a:p>
        </p:txBody>
      </p:sp>
      <p:sp>
        <p:nvSpPr>
          <p:cNvPr id="3" name="Google Shape;38;p80">
            <a:extLst>
              <a:ext uri="{FF2B5EF4-FFF2-40B4-BE49-F238E27FC236}">
                <a16:creationId xmlns:a16="http://schemas.microsoft.com/office/drawing/2014/main" id="{8B780FD7-B5C4-96C3-56DF-6A1F7FE47125}"/>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2241289115"/>
      </p:ext>
    </p:extLst>
  </p:cSld>
  <p:clrMapOvr>
    <a:masterClrMapping/>
  </p:clrMapOvr>
  <p:extLst>
    <p:ext uri="{DCECCB84-F9BA-43D5-87BE-67443E8EF086}">
      <p15:sldGuideLst xmlns:p15="http://schemas.microsoft.com/office/powerpoint/2012/main">
        <p15:guide id="1" orient="horz" pos="1098">
          <p15:clr>
            <a:srgbClr val="FBAE40"/>
          </p15:clr>
        </p15:guide>
        <p15:guide id="2" pos="86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Headlin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E404D292-AB57-B471-87DE-189E10C8C22D}"/>
              </a:ext>
            </a:extLst>
          </p:cNvPr>
          <p:cNvSpPr txBox="1">
            <a:spLocks noGrp="1"/>
          </p:cNvSpPr>
          <p:nvPr>
            <p:ph type="body" idx="1" hasCustomPrompt="1"/>
          </p:nvPr>
        </p:nvSpPr>
        <p:spPr>
          <a:xfrm>
            <a:off x="428625" y="290099"/>
            <a:ext cx="5099593"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20383543"/>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HIW_SOLO">
    <p:spTree>
      <p:nvGrpSpPr>
        <p:cNvPr id="1" name=""/>
        <p:cNvGrpSpPr/>
        <p:nvPr/>
      </p:nvGrpSpPr>
      <p:grpSpPr>
        <a:xfrm>
          <a:off x="0" y="0"/>
          <a:ext cx="0" cy="0"/>
          <a:chOff x="0" y="0"/>
          <a:chExt cx="0" cy="0"/>
        </a:xfrm>
      </p:grpSpPr>
      <p:pic>
        <p:nvPicPr>
          <p:cNvPr id="5" name="Graphic 7">
            <a:extLst>
              <a:ext uri="{FF2B5EF4-FFF2-40B4-BE49-F238E27FC236}">
                <a16:creationId xmlns:a16="http://schemas.microsoft.com/office/drawing/2014/main" id="{EA0D0FC1-723E-0E28-DFE8-FE6AA060DA77}"/>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40738"/>
          <a:stretch/>
        </p:blipFill>
        <p:spPr>
          <a:xfrm>
            <a:off x="1067428" y="960737"/>
            <a:ext cx="989972" cy="733349"/>
          </a:xfrm>
          <a:prstGeom prst="rect">
            <a:avLst/>
          </a:prstGeom>
        </p:spPr>
      </p:pic>
      <p:pic>
        <p:nvPicPr>
          <p:cNvPr id="6" name="Grafik 5">
            <a:extLst>
              <a:ext uri="{FF2B5EF4-FFF2-40B4-BE49-F238E27FC236}">
                <a16:creationId xmlns:a16="http://schemas.microsoft.com/office/drawing/2014/main" id="{62FCE6D7-3961-D5A7-13B8-8C33653ACD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42919" y="1200275"/>
            <a:ext cx="444690" cy="444690"/>
          </a:xfrm>
          <a:prstGeom prst="rect">
            <a:avLst/>
          </a:prstGeom>
        </p:spPr>
      </p:pic>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hasCustomPrompt="1"/>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Solo </a:t>
            </a:r>
            <a:r>
              <a:rPr lang="de-DE" dirty="0" err="1"/>
              <a:t>work</a:t>
            </a:r>
            <a:endParaRPr lang="de-DE" dirty="0"/>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hasCustomPrompt="1"/>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Headline Template / </a:t>
            </a:r>
            <a:r>
              <a:rPr lang="de-DE" dirty="0" err="1"/>
              <a:t>Exercise</a:t>
            </a:r>
            <a:endParaRPr lang="de-DE" dirty="0"/>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err="1"/>
              <a:t>minutes</a:t>
            </a:r>
            <a:endParaRPr lang="de-DE" dirty="0"/>
          </a:p>
        </p:txBody>
      </p:sp>
      <p:pic>
        <p:nvPicPr>
          <p:cNvPr id="13" name="Graphic 14">
            <a:extLst>
              <a:ext uri="{FF2B5EF4-FFF2-40B4-BE49-F238E27FC236}">
                <a16:creationId xmlns:a16="http://schemas.microsoft.com/office/drawing/2014/main" id="{9FC8ED65-64FD-A894-7FA4-59716B3ED1F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243927" y="1200275"/>
            <a:ext cx="444690" cy="444690"/>
          </a:xfrm>
          <a:prstGeom prst="rect">
            <a:avLst/>
          </a:prstGeom>
        </p:spPr>
      </p:pic>
      <p:sp>
        <p:nvSpPr>
          <p:cNvPr id="3" name="Text Placeholder 10">
            <a:extLst>
              <a:ext uri="{FF2B5EF4-FFF2-40B4-BE49-F238E27FC236}">
                <a16:creationId xmlns:a16="http://schemas.microsoft.com/office/drawing/2014/main" id="{4A4163AD-EEB4-10A4-6F71-0CC0CCF8C267}"/>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7" name="Text Placeholder 10">
            <a:extLst>
              <a:ext uri="{FF2B5EF4-FFF2-40B4-BE49-F238E27FC236}">
                <a16:creationId xmlns:a16="http://schemas.microsoft.com/office/drawing/2014/main" id="{D95B7A52-5362-3A78-9904-71CCB2B4F2CA}"/>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11" name="Text Placeholder 10">
            <a:extLst>
              <a:ext uri="{FF2B5EF4-FFF2-40B4-BE49-F238E27FC236}">
                <a16:creationId xmlns:a16="http://schemas.microsoft.com/office/drawing/2014/main" id="{42E23030-30D1-F661-A082-EA2C0C4D0D0A}"/>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4" name="Textfeld 2">
            <a:extLst>
              <a:ext uri="{FF2B5EF4-FFF2-40B4-BE49-F238E27FC236}">
                <a16:creationId xmlns:a16="http://schemas.microsoft.com/office/drawing/2014/main" id="{B757743A-D75E-692B-CDA8-3811E65C67DA}"/>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dirty="0" err="1">
                <a:solidFill>
                  <a:srgbClr val="E30613"/>
                </a:solidFill>
                <a:latin typeface="Aptos" panose="020B0004020202020204" pitchFamily="34" charset="0"/>
              </a:rPr>
              <a:t>How</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it</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works</a:t>
            </a:r>
            <a:r>
              <a:rPr lang="de-DE" sz="3200" b="1" i="0" dirty="0">
                <a:solidFill>
                  <a:srgbClr val="E30613"/>
                </a:solidFill>
                <a:latin typeface="Aptos" panose="020B0004020202020204" pitchFamily="34" charset="0"/>
              </a:rPr>
              <a:t> …</a:t>
            </a:r>
          </a:p>
        </p:txBody>
      </p:sp>
    </p:spTree>
    <p:extLst>
      <p:ext uri="{BB962C8B-B14F-4D97-AF65-F5344CB8AC3E}">
        <p14:creationId xmlns:p14="http://schemas.microsoft.com/office/powerpoint/2010/main" val="1319299538"/>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Welcome back">
    <p:spTree>
      <p:nvGrpSpPr>
        <p:cNvPr id="1" name=""/>
        <p:cNvGrpSpPr/>
        <p:nvPr/>
      </p:nvGrpSpPr>
      <p:grpSpPr>
        <a:xfrm>
          <a:off x="0" y="0"/>
          <a:ext cx="0" cy="0"/>
          <a:chOff x="0" y="0"/>
          <a:chExt cx="0" cy="0"/>
        </a:xfrm>
      </p:grpSpPr>
      <p:pic>
        <p:nvPicPr>
          <p:cNvPr id="11" name="Google Shape;86;p90">
            <a:extLst>
              <a:ext uri="{FF2B5EF4-FFF2-40B4-BE49-F238E27FC236}">
                <a16:creationId xmlns:a16="http://schemas.microsoft.com/office/drawing/2014/main" id="{10B8A881-2E65-301B-8CA0-4000440EB6C6}"/>
              </a:ext>
            </a:extLst>
          </p:cNvPr>
          <p:cNvPicPr preferRelativeResize="0"/>
          <p:nvPr userDrawn="1"/>
        </p:nvPicPr>
        <p:blipFill rotWithShape="1">
          <a:blip r:embed="rId2">
            <a:alphaModFix/>
          </a:blip>
          <a:srcRect/>
          <a:stretch/>
        </p:blipFill>
        <p:spPr>
          <a:xfrm>
            <a:off x="4237349" y="1863197"/>
            <a:ext cx="669302" cy="835289"/>
          </a:xfrm>
          <a:prstGeom prst="rect">
            <a:avLst/>
          </a:prstGeom>
          <a:noFill/>
          <a:ln>
            <a:noFill/>
          </a:ln>
        </p:spPr>
      </p:pic>
      <p:sp>
        <p:nvSpPr>
          <p:cNvPr id="2" name="Textfeld 15">
            <a:extLst>
              <a:ext uri="{FF2B5EF4-FFF2-40B4-BE49-F238E27FC236}">
                <a16:creationId xmlns:a16="http://schemas.microsoft.com/office/drawing/2014/main" id="{8CDD2B62-D010-BB07-9EE9-B47D965C0925}"/>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dirty="0">
                <a:solidFill>
                  <a:schemeClr val="bg1"/>
                </a:solidFill>
                <a:latin typeface="Aptos" panose="020B0004020202020204" pitchFamily="34" charset="0"/>
              </a:rPr>
              <a:t>Welcome back</a:t>
            </a:r>
          </a:p>
        </p:txBody>
      </p:sp>
      <p:sp>
        <p:nvSpPr>
          <p:cNvPr id="3" name="Textfeld 12">
            <a:extLst>
              <a:ext uri="{FF2B5EF4-FFF2-40B4-BE49-F238E27FC236}">
                <a16:creationId xmlns:a16="http://schemas.microsoft.com/office/drawing/2014/main" id="{3286FCC6-BCAA-DD7E-179E-368BD6494AC6}"/>
              </a:ext>
            </a:extLst>
          </p:cNvPr>
          <p:cNvSpPr txBox="1"/>
          <p:nvPr userDrawn="1"/>
        </p:nvSpPr>
        <p:spPr>
          <a:xfrm>
            <a:off x="0" y="2802868"/>
            <a:ext cx="9144000" cy="669414"/>
          </a:xfrm>
          <a:prstGeom prst="rect">
            <a:avLst/>
          </a:prstGeom>
          <a:noFill/>
        </p:spPr>
        <p:txBody>
          <a:bodyPr wrap="square" rtlCol="0">
            <a:spAutoFit/>
          </a:bodyPr>
          <a:lstStyle/>
          <a:p>
            <a:pPr marL="0" marR="0" lvl="0" indent="0" algn="ctr" rtl="0">
              <a:lnSpc>
                <a:spcPct val="100000"/>
              </a:lnSpc>
              <a:spcBef>
                <a:spcPts val="0"/>
              </a:spcBef>
              <a:spcAft>
                <a:spcPts val="0"/>
              </a:spcAft>
              <a:buNone/>
            </a:pPr>
            <a:r>
              <a:rPr lang="de-DE" sz="1800" b="1" i="0" u="none" strike="noStrike" cap="none" dirty="0" err="1">
                <a:solidFill>
                  <a:schemeClr val="lt1"/>
                </a:solidFill>
                <a:latin typeface="Aptos" panose="020B0004020202020204" pitchFamily="34" charset="0"/>
                <a:ea typeface="Arial"/>
                <a:cs typeface="Arial"/>
                <a:sym typeface="Arial"/>
              </a:rPr>
              <a:t>Let</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us</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know</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if</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you’re</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with</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us</a:t>
            </a:r>
            <a:r>
              <a:rPr lang="de-DE" sz="1800" b="1" i="0" u="none" strike="noStrike" cap="none" dirty="0">
                <a:solidFill>
                  <a:schemeClr val="lt1"/>
                </a:solidFill>
                <a:latin typeface="Aptos" panose="020B0004020202020204" pitchFamily="34" charset="0"/>
                <a:ea typeface="Arial"/>
                <a:cs typeface="Arial"/>
                <a:sym typeface="Arial"/>
              </a:rPr>
              <a:t>:</a:t>
            </a:r>
            <a:endParaRPr lang="de-DE" sz="1800" b="1" i="0" dirty="0">
              <a:latin typeface="Aptos" panose="020B0004020202020204" pitchFamily="34" charset="0"/>
            </a:endParaRPr>
          </a:p>
          <a:p>
            <a:pPr marL="0" marR="0" lvl="0" indent="0" algn="ctr" rtl="0">
              <a:lnSpc>
                <a:spcPct val="100000"/>
              </a:lnSpc>
              <a:spcBef>
                <a:spcPts val="0"/>
              </a:spcBef>
              <a:spcAft>
                <a:spcPts val="0"/>
              </a:spcAft>
              <a:buNone/>
            </a:pPr>
            <a:r>
              <a:rPr lang="de-DE" sz="1800" b="1" i="0" u="none" strike="noStrike" cap="none" dirty="0">
                <a:solidFill>
                  <a:schemeClr val="lt1"/>
                </a:solidFill>
                <a:latin typeface="Aptos" panose="020B0004020202020204" pitchFamily="34" charset="0"/>
                <a:ea typeface="Arial"/>
                <a:cs typeface="Arial"/>
                <a:sym typeface="Arial"/>
              </a:rPr>
              <a:t>Raise </a:t>
            </a:r>
            <a:r>
              <a:rPr lang="de-DE" sz="1800" b="1" i="0" u="none" strike="noStrike" cap="none" dirty="0" err="1">
                <a:solidFill>
                  <a:schemeClr val="lt1"/>
                </a:solidFill>
                <a:latin typeface="Aptos" panose="020B0004020202020204" pitchFamily="34" charset="0"/>
                <a:ea typeface="Arial"/>
                <a:cs typeface="Arial"/>
                <a:sym typeface="Arial"/>
              </a:rPr>
              <a:t>your</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emoji</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thumb</a:t>
            </a:r>
            <a:r>
              <a:rPr lang="de-DE" sz="1800" b="1" i="0" u="none" strike="noStrike" cap="none" dirty="0">
                <a:solidFill>
                  <a:schemeClr val="lt1"/>
                </a:solidFill>
                <a:latin typeface="Aptos" panose="020B0004020202020204" pitchFamily="34" charset="0"/>
                <a:ea typeface="Arial"/>
                <a:cs typeface="Arial"/>
                <a:sym typeface="Arial"/>
              </a:rPr>
              <a:t>!</a:t>
            </a:r>
            <a:endParaRPr lang="de-DE" sz="1800" b="1" i="0" dirty="0">
              <a:latin typeface="Aptos" panose="020B0004020202020204" pitchFamily="34" charset="0"/>
            </a:endParaRPr>
          </a:p>
        </p:txBody>
      </p:sp>
    </p:spTree>
    <p:extLst>
      <p:ext uri="{BB962C8B-B14F-4D97-AF65-F5344CB8AC3E}">
        <p14:creationId xmlns:p14="http://schemas.microsoft.com/office/powerpoint/2010/main" val="561447733"/>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Exercise+Paus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4CB98BD-1684-06D6-D44D-7A166AF5A6DB}"/>
              </a:ext>
            </a:extLst>
          </p:cNvPr>
          <p:cNvSpPr/>
          <p:nvPr userDrawn="1"/>
        </p:nvSpPr>
        <p:spPr>
          <a:xfrm>
            <a:off x="0" y="0"/>
            <a:ext cx="4572000" cy="5143500"/>
          </a:xfrm>
          <a:prstGeom prst="rect">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anchor="ctr">
            <a:noAutofit/>
          </a:bodyPr>
          <a:lstStyle/>
          <a:p>
            <a:pPr marL="0" marR="0" indent="0" algn="l" defTabSz="514350" rtl="0" fontAlgn="auto" latinLnBrk="0" hangingPunct="0">
              <a:lnSpc>
                <a:spcPct val="100000"/>
              </a:lnSpc>
              <a:spcBef>
                <a:spcPts val="0"/>
              </a:spcBef>
              <a:spcAft>
                <a:spcPts val="0"/>
              </a:spcAft>
              <a:buClrTx/>
              <a:buSzTx/>
              <a:buFontTx/>
              <a:buNone/>
              <a:tabLst/>
            </a:pPr>
            <a:endParaRPr kumimoji="0" lang="en-GB" sz="1013" b="0" i="0" u="none" strike="noStrike" cap="none" spc="0" normalizeH="0" baseline="0">
              <a:ln>
                <a:noFill/>
              </a:ln>
              <a:solidFill>
                <a:srgbClr val="000000"/>
              </a:solidFill>
              <a:effectLst/>
              <a:uFillTx/>
              <a:latin typeface="Aptos" panose="020B0004020202020204" pitchFamily="34" charset="0"/>
              <a:ea typeface="+mn-ea"/>
              <a:cs typeface="+mn-cs"/>
              <a:sym typeface="Calibri"/>
            </a:endParaRPr>
          </a:p>
        </p:txBody>
      </p:sp>
      <p:sp>
        <p:nvSpPr>
          <p:cNvPr id="4" name="Bildplatzhalter 3">
            <a:extLst>
              <a:ext uri="{FF2B5EF4-FFF2-40B4-BE49-F238E27FC236}">
                <a16:creationId xmlns:a16="http://schemas.microsoft.com/office/drawing/2014/main" id="{5E60A402-F1DB-7B04-AF73-B53E371BF553}"/>
              </a:ext>
            </a:extLst>
          </p:cNvPr>
          <p:cNvSpPr>
            <a:spLocks noGrp="1"/>
          </p:cNvSpPr>
          <p:nvPr>
            <p:ph type="pic" sz="quarter" idx="10"/>
          </p:nvPr>
        </p:nvSpPr>
        <p:spPr>
          <a:xfrm>
            <a:off x="4572000" y="0"/>
            <a:ext cx="4572000" cy="5143500"/>
          </a:xfrm>
          <a:prstGeom prst="rect">
            <a:avLst/>
          </a:prstGeom>
        </p:spPr>
        <p:txBody>
          <a:bodyPr/>
          <a:lstStyle/>
          <a:p>
            <a:endParaRPr lang="de-DE"/>
          </a:p>
        </p:txBody>
      </p:sp>
      <p:sp>
        <p:nvSpPr>
          <p:cNvPr id="3" name="Google Shape;38;p80">
            <a:extLst>
              <a:ext uri="{FF2B5EF4-FFF2-40B4-BE49-F238E27FC236}">
                <a16:creationId xmlns:a16="http://schemas.microsoft.com/office/drawing/2014/main" id="{F02C7B26-30B4-F5FE-674B-8B83F5E5F1A1}"/>
              </a:ext>
            </a:extLst>
          </p:cNvPr>
          <p:cNvSpPr txBox="1">
            <a:spLocks noGrp="1"/>
          </p:cNvSpPr>
          <p:nvPr>
            <p:ph type="body" idx="1" hasCustomPrompt="1"/>
          </p:nvPr>
        </p:nvSpPr>
        <p:spPr>
          <a:xfrm>
            <a:off x="428626" y="336593"/>
            <a:ext cx="3897965"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2922903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ptos_Todays-Agenda">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A0A10BA-7CB2-BBF3-5295-62F0AC403F52}"/>
              </a:ext>
            </a:extLst>
          </p:cNvPr>
          <p:cNvSpPr>
            <a:spLocks noGrp="1"/>
          </p:cNvSpPr>
          <p:nvPr>
            <p:ph type="body" sz="quarter" idx="12"/>
          </p:nvPr>
        </p:nvSpPr>
        <p:spPr>
          <a:xfrm>
            <a:off x="428625" y="1785939"/>
            <a:ext cx="4024027" cy="3096815"/>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de-DE"/>
              <a:t>Mastertextformat bearbeiten</a:t>
            </a:r>
          </a:p>
          <a:p>
            <a:pPr lvl="1"/>
            <a:r>
              <a:rPr lang="de-DE"/>
              <a:t>Zweite Ebene</a:t>
            </a:r>
          </a:p>
        </p:txBody>
      </p:sp>
      <p:sp>
        <p:nvSpPr>
          <p:cNvPr id="7" name="Text Placeholder 5">
            <a:extLst>
              <a:ext uri="{FF2B5EF4-FFF2-40B4-BE49-F238E27FC236}">
                <a16:creationId xmlns:a16="http://schemas.microsoft.com/office/drawing/2014/main" id="{B60D56A5-F35D-9998-A01E-0CD49131DD84}"/>
              </a:ext>
            </a:extLst>
          </p:cNvPr>
          <p:cNvSpPr>
            <a:spLocks noGrp="1"/>
          </p:cNvSpPr>
          <p:nvPr>
            <p:ph type="body" sz="quarter" idx="13"/>
          </p:nvPr>
        </p:nvSpPr>
        <p:spPr>
          <a:xfrm>
            <a:off x="4697888" y="1785938"/>
            <a:ext cx="4017488" cy="3096816"/>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de-DE"/>
              <a:t>Mastertextformat bearbeiten</a:t>
            </a:r>
          </a:p>
          <a:p>
            <a:pPr lvl="1"/>
            <a:r>
              <a:rPr lang="de-DE"/>
              <a:t>Zweite Ebene</a:t>
            </a:r>
          </a:p>
        </p:txBody>
      </p:sp>
      <p:sp>
        <p:nvSpPr>
          <p:cNvPr id="5" name="Google Shape;38;p80">
            <a:extLst>
              <a:ext uri="{FF2B5EF4-FFF2-40B4-BE49-F238E27FC236}">
                <a16:creationId xmlns:a16="http://schemas.microsoft.com/office/drawing/2014/main" id="{E09FEC7E-B391-351B-76A2-311256EED013}"/>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Morning</a:t>
            </a:r>
            <a:endParaRPr/>
          </a:p>
        </p:txBody>
      </p:sp>
      <p:sp>
        <p:nvSpPr>
          <p:cNvPr id="9" name="Google Shape;38;p80">
            <a:extLst>
              <a:ext uri="{FF2B5EF4-FFF2-40B4-BE49-F238E27FC236}">
                <a16:creationId xmlns:a16="http://schemas.microsoft.com/office/drawing/2014/main" id="{0B8AD1D7-6EDD-CCCF-7F2F-59463480B92B}"/>
              </a:ext>
            </a:extLst>
          </p:cNvPr>
          <p:cNvSpPr txBox="1">
            <a:spLocks noGrp="1"/>
          </p:cNvSpPr>
          <p:nvPr>
            <p:ph type="body" idx="11" hasCustomPrompt="1"/>
          </p:nvPr>
        </p:nvSpPr>
        <p:spPr>
          <a:xfrm>
            <a:off x="4697889"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err="1"/>
              <a:t>Afternoon</a:t>
            </a:r>
            <a:endParaRPr/>
          </a:p>
        </p:txBody>
      </p:sp>
      <p:cxnSp>
        <p:nvCxnSpPr>
          <p:cNvPr id="10" name="Google Shape;118;p97">
            <a:extLst>
              <a:ext uri="{FF2B5EF4-FFF2-40B4-BE49-F238E27FC236}">
                <a16:creationId xmlns:a16="http://schemas.microsoft.com/office/drawing/2014/main" id="{F938A17F-AA60-D037-3F65-6DB06401FD81}"/>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2" name="Google Shape;119;p97">
            <a:extLst>
              <a:ext uri="{FF2B5EF4-FFF2-40B4-BE49-F238E27FC236}">
                <a16:creationId xmlns:a16="http://schemas.microsoft.com/office/drawing/2014/main" id="{71B8A2AA-E227-0793-FBF4-477C3EA5F19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sp>
        <p:nvSpPr>
          <p:cNvPr id="2" name="Google Shape;38;p80">
            <a:extLst>
              <a:ext uri="{FF2B5EF4-FFF2-40B4-BE49-F238E27FC236}">
                <a16:creationId xmlns:a16="http://schemas.microsoft.com/office/drawing/2014/main" id="{F73D9355-8B92-1E1B-26DB-EB4B1252F3EE}"/>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err="1"/>
              <a:t>Today’s</a:t>
            </a:r>
            <a:r>
              <a:rPr lang="de-DE"/>
              <a:t> Agenda</a:t>
            </a:r>
            <a:endParaRPr/>
          </a:p>
        </p:txBody>
      </p:sp>
    </p:spTree>
    <p:extLst>
      <p:ext uri="{BB962C8B-B14F-4D97-AF65-F5344CB8AC3E}">
        <p14:creationId xmlns:p14="http://schemas.microsoft.com/office/powerpoint/2010/main" val="244815360"/>
      </p:ext>
    </p:extLst>
  </p:cSld>
  <p:clrMapOvr>
    <a:masterClrMapping/>
  </p:clrMapOvr>
  <p:extLst>
    <p:ext uri="{DCECCB84-F9BA-43D5-87BE-67443E8EF086}">
      <p15:sldGuideLst xmlns:p15="http://schemas.microsoft.com/office/powerpoint/2012/main">
        <p15:guide id="4" pos="26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4_Exercise">
  <p:cSld name="4_Exercise">
    <p:spTree>
      <p:nvGrpSpPr>
        <p:cNvPr id="1" name="Shape 33"/>
        <p:cNvGrpSpPr/>
        <p:nvPr/>
      </p:nvGrpSpPr>
      <p:grpSpPr>
        <a:xfrm>
          <a:off x="0" y="0"/>
          <a:ext cx="0" cy="0"/>
          <a:chOff x="0" y="0"/>
          <a:chExt cx="0" cy="0"/>
        </a:xfrm>
      </p:grpSpPr>
      <p:sp>
        <p:nvSpPr>
          <p:cNvPr id="34" name="Google Shape;34;p48"/>
          <p:cNvSpPr/>
          <p:nvPr/>
        </p:nvSpPr>
        <p:spPr>
          <a:xfrm>
            <a:off x="0" y="0"/>
            <a:ext cx="4572000" cy="5143500"/>
          </a:xfrm>
          <a:prstGeom prst="rect">
            <a:avLst/>
          </a:prstGeom>
          <a:solidFill>
            <a:srgbClr val="E30613"/>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chemeClr val="dk1"/>
              </a:buClr>
              <a:buSzPts val="1350"/>
              <a:buFont typeface="Calibri"/>
              <a:buNone/>
            </a:pPr>
            <a:endParaRPr sz="1350" b="0" i="0" u="none" strike="noStrike" cap="none">
              <a:solidFill>
                <a:srgbClr val="000000"/>
              </a:solidFill>
              <a:latin typeface="Calibri"/>
              <a:ea typeface="Calibri"/>
              <a:cs typeface="Calibri"/>
              <a:sym typeface="Calibri"/>
            </a:endParaRPr>
          </a:p>
        </p:txBody>
      </p:sp>
      <p:sp>
        <p:nvSpPr>
          <p:cNvPr id="35" name="Google Shape;35;p48"/>
          <p:cNvSpPr txBox="1">
            <a:spLocks noGrp="1"/>
          </p:cNvSpPr>
          <p:nvPr>
            <p:ph type="body" idx="1"/>
          </p:nvPr>
        </p:nvSpPr>
        <p:spPr>
          <a:xfrm>
            <a:off x="386954" y="373319"/>
            <a:ext cx="3812380" cy="1253597"/>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chemeClr val="lt1"/>
              </a:buClr>
              <a:buSzPts val="3800"/>
              <a:buFont typeface="Arial"/>
              <a:buNone/>
              <a:defRPr sz="3800" b="1" i="0" u="none" strike="noStrike" cap="none">
                <a:solidFill>
                  <a:schemeClr val="lt1"/>
                </a:solidFill>
                <a:latin typeface="DINOT-Bold" panose="020B0504020101020102" pitchFamily="34" charset="77"/>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36" name="Google Shape;36;p48"/>
          <p:cNvSpPr>
            <a:spLocks noGrp="1"/>
          </p:cNvSpPr>
          <p:nvPr>
            <p:ph type="pic" idx="2"/>
          </p:nvPr>
        </p:nvSpPr>
        <p:spPr>
          <a:xfrm>
            <a:off x="4572000" y="0"/>
            <a:ext cx="4572000" cy="5143500"/>
          </a:xfrm>
          <a:prstGeom prst="rect">
            <a:avLst/>
          </a:prstGeom>
          <a:noFill/>
          <a:ln>
            <a:noFill/>
          </a:ln>
        </p:spPr>
        <p:txBody>
          <a:bodyPr/>
          <a:lstStyle/>
          <a:p>
            <a:endParaRPr/>
          </a:p>
        </p:txBody>
      </p:sp>
    </p:spTree>
    <p:extLst>
      <p:ext uri="{BB962C8B-B14F-4D97-AF65-F5344CB8AC3E}">
        <p14:creationId xmlns:p14="http://schemas.microsoft.com/office/powerpoint/2010/main" val="40235455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_Folie">
  <p:cSld name="3_Folie">
    <p:spTree>
      <p:nvGrpSpPr>
        <p:cNvPr id="1" name="Shape 14"/>
        <p:cNvGrpSpPr/>
        <p:nvPr/>
      </p:nvGrpSpPr>
      <p:grpSpPr>
        <a:xfrm>
          <a:off x="0" y="0"/>
          <a:ext cx="0" cy="0"/>
          <a:chOff x="0" y="0"/>
          <a:chExt cx="0" cy="0"/>
        </a:xfrm>
      </p:grpSpPr>
      <p:sp>
        <p:nvSpPr>
          <p:cNvPr id="15" name="Google Shape;15;p45"/>
          <p:cNvSpPr txBox="1">
            <a:spLocks noGrp="1"/>
          </p:cNvSpPr>
          <p:nvPr>
            <p:ph type="body" idx="1"/>
          </p:nvPr>
        </p:nvSpPr>
        <p:spPr>
          <a:xfrm>
            <a:off x="357057" y="366979"/>
            <a:ext cx="6772937" cy="1253597"/>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rgbClr val="E30613"/>
              </a:buClr>
              <a:buSzPts val="3800"/>
              <a:buFont typeface="Arial"/>
              <a:buNone/>
              <a:defRPr sz="3800" b="1" i="0" u="none" strike="noStrike" cap="none">
                <a:solidFill>
                  <a:srgbClr val="E30613"/>
                </a:solidFill>
                <a:latin typeface="DINOT-Bold" panose="020B0504020101020102" pitchFamily="34" charset="77"/>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9340404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9CCCD59-A239-E54B-BAD3-B21C0F6A8901}"/>
              </a:ext>
            </a:extLst>
          </p:cNvPr>
          <p:cNvPicPr>
            <a:picLocks noChangeAspect="1"/>
          </p:cNvPicPr>
          <p:nvPr userDrawn="1"/>
        </p:nvPicPr>
        <p:blipFill>
          <a:blip r:embed="rId2"/>
          <a:stretch>
            <a:fillRect/>
          </a:stretch>
        </p:blipFill>
        <p:spPr>
          <a:xfrm flipH="1">
            <a:off x="4307223" y="1564638"/>
            <a:ext cx="529554" cy="430456"/>
          </a:xfrm>
          <a:prstGeom prst="rect">
            <a:avLst/>
          </a:prstGeom>
        </p:spPr>
      </p:pic>
      <p:sp>
        <p:nvSpPr>
          <p:cNvPr id="6" name="Textplatzhalter 5">
            <a:extLst>
              <a:ext uri="{FF2B5EF4-FFF2-40B4-BE49-F238E27FC236}">
                <a16:creationId xmlns:a16="http://schemas.microsoft.com/office/drawing/2014/main" id="{0F98CD47-3919-B8FF-2925-CA676CC68998}"/>
              </a:ext>
            </a:extLst>
          </p:cNvPr>
          <p:cNvSpPr>
            <a:spLocks noGrp="1"/>
          </p:cNvSpPr>
          <p:nvPr>
            <p:ph type="body" sz="quarter" idx="13" hasCustomPrompt="1"/>
          </p:nvPr>
        </p:nvSpPr>
        <p:spPr>
          <a:xfrm>
            <a:off x="1392187" y="2447725"/>
            <a:ext cx="6359626" cy="1401365"/>
          </a:xfrm>
          <a:prstGeom prst="rect">
            <a:avLst/>
          </a:prstGeom>
        </p:spPr>
        <p:txBody>
          <a:bodyPr/>
          <a:lstStyle>
            <a:lvl1pPr marL="0" indent="0" algn="ctr">
              <a:buNone/>
              <a:defRPr sz="1800" b="1" i="0">
                <a:latin typeface="Aptos" panose="020B0004020202020204" pitchFamily="34" charset="0"/>
              </a:defRPr>
            </a:lvl1pPr>
            <a:lvl2pPr marL="342900" indent="0" algn="ctr">
              <a:buNone/>
              <a:defRPr b="1" i="0">
                <a:latin typeface="Aptos" panose="020B0004020202020204" pitchFamily="34" charset="0"/>
              </a:defRPr>
            </a:lvl2pPr>
            <a:lvl3pPr marL="685800" indent="0" algn="ctr">
              <a:buNone/>
              <a:defRPr b="1" i="0">
                <a:latin typeface="Aptos" panose="020B0004020202020204" pitchFamily="34" charset="0"/>
              </a:defRPr>
            </a:lvl3pPr>
            <a:lvl4pPr marL="1028700" indent="0" algn="ctr">
              <a:buNone/>
              <a:defRPr b="1" i="0">
                <a:latin typeface="Aptos" panose="020B0004020202020204" pitchFamily="34" charset="0"/>
              </a:defRPr>
            </a:lvl4pPr>
            <a:lvl5pPr marL="1371600" indent="0" algn="ctr">
              <a:buNone/>
              <a:defRPr b="1" i="0">
                <a:latin typeface="Aptos" panose="020B0004020202020204" pitchFamily="34" charset="0"/>
              </a:defRPr>
            </a:lvl5pPr>
          </a:lstStyle>
          <a:p>
            <a:pPr lvl="0"/>
            <a:r>
              <a:rPr lang="de-DE" dirty="0"/>
              <a:t>Zitat</a:t>
            </a:r>
          </a:p>
        </p:txBody>
      </p:sp>
      <p:sp>
        <p:nvSpPr>
          <p:cNvPr id="2" name="Google Shape;38;p80">
            <a:extLst>
              <a:ext uri="{FF2B5EF4-FFF2-40B4-BE49-F238E27FC236}">
                <a16:creationId xmlns:a16="http://schemas.microsoft.com/office/drawing/2014/main" id="{5D89B8D0-0ABD-1745-26F5-B720694C9592}"/>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Zitate</a:t>
            </a:r>
          </a:p>
        </p:txBody>
      </p:sp>
    </p:spTree>
    <p:extLst>
      <p:ext uri="{BB962C8B-B14F-4D97-AF65-F5344CB8AC3E}">
        <p14:creationId xmlns:p14="http://schemas.microsoft.com/office/powerpoint/2010/main" val="13409909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HIW_TEAM">
    <p:spTree>
      <p:nvGrpSpPr>
        <p:cNvPr id="1" name=""/>
        <p:cNvGrpSpPr/>
        <p:nvPr/>
      </p:nvGrpSpPr>
      <p:grpSpPr>
        <a:xfrm>
          <a:off x="0" y="0"/>
          <a:ext cx="0" cy="0"/>
          <a:chOff x="0" y="0"/>
          <a:chExt cx="0" cy="0"/>
        </a:xfrm>
      </p:grpSpPr>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hasCustomPrompt="1"/>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Team Work</a:t>
            </a:r>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hasCustomPrompt="1"/>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Headline Template / </a:t>
            </a:r>
            <a:r>
              <a:rPr lang="de-DE" dirty="0" err="1"/>
              <a:t>Exercise</a:t>
            </a:r>
            <a:endParaRPr lang="de-DE" dirty="0"/>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err="1"/>
              <a:t>minutes</a:t>
            </a:r>
            <a:endParaRPr lang="de-DE" dirty="0"/>
          </a:p>
        </p:txBody>
      </p:sp>
      <p:pic>
        <p:nvPicPr>
          <p:cNvPr id="4" name="Graphic 14">
            <a:extLst>
              <a:ext uri="{FF2B5EF4-FFF2-40B4-BE49-F238E27FC236}">
                <a16:creationId xmlns:a16="http://schemas.microsoft.com/office/drawing/2014/main" id="{951D727A-6346-9B28-B351-A95028D54E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4581" y="1200275"/>
            <a:ext cx="444690" cy="444690"/>
          </a:xfrm>
          <a:prstGeom prst="rect">
            <a:avLst/>
          </a:prstGeom>
        </p:spPr>
      </p:pic>
      <p:pic>
        <p:nvPicPr>
          <p:cNvPr id="10" name="Grafik 2">
            <a:extLst>
              <a:ext uri="{FF2B5EF4-FFF2-40B4-BE49-F238E27FC236}">
                <a16:creationId xmlns:a16="http://schemas.microsoft.com/office/drawing/2014/main" id="{8F6B839E-E35F-0799-57D1-8C4681788D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3000" y="1148265"/>
            <a:ext cx="503131" cy="503131"/>
          </a:xfrm>
          <a:prstGeom prst="rect">
            <a:avLst/>
          </a:prstGeom>
        </p:spPr>
      </p:pic>
      <p:pic>
        <p:nvPicPr>
          <p:cNvPr id="14" name="Grafik 6">
            <a:extLst>
              <a:ext uri="{FF2B5EF4-FFF2-40B4-BE49-F238E27FC236}">
                <a16:creationId xmlns:a16="http://schemas.microsoft.com/office/drawing/2014/main" id="{07E21122-B9DB-B729-6794-99FAF64A9C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40810" y="1148265"/>
            <a:ext cx="503131" cy="503131"/>
          </a:xfrm>
          <a:prstGeom prst="rect">
            <a:avLst/>
          </a:prstGeom>
        </p:spPr>
      </p:pic>
      <p:sp>
        <p:nvSpPr>
          <p:cNvPr id="5" name="Text Placeholder 10">
            <a:extLst>
              <a:ext uri="{FF2B5EF4-FFF2-40B4-BE49-F238E27FC236}">
                <a16:creationId xmlns:a16="http://schemas.microsoft.com/office/drawing/2014/main" id="{95FE5569-3813-C41C-462F-916A22722089}"/>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6" name="Text Placeholder 10">
            <a:extLst>
              <a:ext uri="{FF2B5EF4-FFF2-40B4-BE49-F238E27FC236}">
                <a16:creationId xmlns:a16="http://schemas.microsoft.com/office/drawing/2014/main" id="{CD2E5AEC-53A9-D8CA-2E18-8530DBAD369B}"/>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13" name="Text Placeholder 10">
            <a:extLst>
              <a:ext uri="{FF2B5EF4-FFF2-40B4-BE49-F238E27FC236}">
                <a16:creationId xmlns:a16="http://schemas.microsoft.com/office/drawing/2014/main" id="{D9479026-89E3-67D7-0085-2181F9133B17}"/>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2" name="Textfeld 2">
            <a:extLst>
              <a:ext uri="{FF2B5EF4-FFF2-40B4-BE49-F238E27FC236}">
                <a16:creationId xmlns:a16="http://schemas.microsoft.com/office/drawing/2014/main" id="{9C709CF1-4E2A-49F5-EC95-5ABF0B88FF32}"/>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dirty="0" err="1">
                <a:solidFill>
                  <a:srgbClr val="E30613"/>
                </a:solidFill>
                <a:latin typeface="Aptos" panose="020B0004020202020204" pitchFamily="34" charset="0"/>
              </a:rPr>
              <a:t>How</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it</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works</a:t>
            </a:r>
            <a:r>
              <a:rPr lang="de-DE" sz="3200" b="1" i="0" dirty="0">
                <a:solidFill>
                  <a:srgbClr val="E30613"/>
                </a:solidFill>
                <a:latin typeface="Aptos" panose="020B0004020202020204" pitchFamily="34" charset="0"/>
              </a:rPr>
              <a:t> …</a:t>
            </a:r>
          </a:p>
        </p:txBody>
      </p:sp>
    </p:spTree>
    <p:extLst>
      <p:ext uri="{BB962C8B-B14F-4D97-AF65-F5344CB8AC3E}">
        <p14:creationId xmlns:p14="http://schemas.microsoft.com/office/powerpoint/2010/main" val="1210971984"/>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enutzerdefiniertes Layout" preserve="1">
  <p:cSld name="Benutzerdefiniertes Layout">
    <p:spTree>
      <p:nvGrpSpPr>
        <p:cNvPr id="1" name="Shape 228"/>
        <p:cNvGrpSpPr/>
        <p:nvPr/>
      </p:nvGrpSpPr>
      <p:grpSpPr>
        <a:xfrm>
          <a:off x="0" y="0"/>
          <a:ext cx="0" cy="0"/>
          <a:chOff x="0" y="0"/>
          <a:chExt cx="0" cy="0"/>
        </a:xfrm>
      </p:grpSpPr>
      <p:sp>
        <p:nvSpPr>
          <p:cNvPr id="230" name="Google Shape;230;p88"/>
          <p:cNvSpPr txBox="1"/>
          <p:nvPr/>
        </p:nvSpPr>
        <p:spPr>
          <a:xfrm>
            <a:off x="387351" y="3065724"/>
            <a:ext cx="2908524" cy="68322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de-DE" sz="1600" b="1" i="0" err="1">
                <a:solidFill>
                  <a:schemeClr val="lt1"/>
                </a:solidFill>
                <a:latin typeface="+mn-lt"/>
                <a:ea typeface="Arial"/>
                <a:cs typeface="Arial"/>
                <a:sym typeface="Arial"/>
              </a:rPr>
              <a:t>Everybody</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make</a:t>
            </a:r>
            <a:r>
              <a:rPr lang="de-DE" sz="1600" b="1" i="0">
                <a:solidFill>
                  <a:schemeClr val="lt1"/>
                </a:solidFill>
                <a:latin typeface="+mn-lt"/>
                <a:ea typeface="Arial"/>
                <a:cs typeface="Arial"/>
                <a:sym typeface="Arial"/>
              </a:rPr>
              <a:t> a </a:t>
            </a:r>
            <a:r>
              <a:rPr lang="de-DE" sz="1600" b="1" i="0" err="1">
                <a:solidFill>
                  <a:schemeClr val="lt1"/>
                </a:solidFill>
                <a:latin typeface="+mn-lt"/>
                <a:ea typeface="Arial"/>
                <a:cs typeface="Arial"/>
                <a:sym typeface="Arial"/>
              </a:rPr>
              <a:t>gesture</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how</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you</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are</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feeling</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today</a:t>
            </a:r>
            <a:r>
              <a:rPr lang="de-DE" sz="1600" b="1" i="0">
                <a:solidFill>
                  <a:schemeClr val="lt1"/>
                </a:solidFill>
                <a:latin typeface="+mn-lt"/>
                <a:ea typeface="Arial"/>
                <a:cs typeface="Arial"/>
                <a:sym typeface="Arial"/>
              </a:rPr>
              <a:t>! </a:t>
            </a:r>
            <a:endParaRPr b="1" i="0">
              <a:latin typeface="+mn-lt"/>
            </a:endParaRPr>
          </a:p>
        </p:txBody>
      </p:sp>
      <p:pic>
        <p:nvPicPr>
          <p:cNvPr id="232" name="Google Shape;232;p88"/>
          <p:cNvPicPr preferRelativeResize="0"/>
          <p:nvPr/>
        </p:nvPicPr>
        <p:blipFill rotWithShape="1">
          <a:blip r:embed="rId2">
            <a:alphaModFix/>
          </a:blip>
          <a:srcRect/>
          <a:stretch/>
        </p:blipFill>
        <p:spPr>
          <a:xfrm>
            <a:off x="814532" y="1737142"/>
            <a:ext cx="512317" cy="639371"/>
          </a:xfrm>
          <a:prstGeom prst="rect">
            <a:avLst/>
          </a:prstGeom>
          <a:noFill/>
          <a:ln>
            <a:noFill/>
          </a:ln>
        </p:spPr>
      </p:pic>
      <p:pic>
        <p:nvPicPr>
          <p:cNvPr id="233" name="Google Shape;233;p88"/>
          <p:cNvPicPr preferRelativeResize="0"/>
          <p:nvPr/>
        </p:nvPicPr>
        <p:blipFill rotWithShape="1">
          <a:blip r:embed="rId3">
            <a:alphaModFix/>
          </a:blip>
          <a:srcRect/>
          <a:stretch/>
        </p:blipFill>
        <p:spPr>
          <a:xfrm>
            <a:off x="1548653" y="1507218"/>
            <a:ext cx="426736" cy="426736"/>
          </a:xfrm>
          <a:prstGeom prst="rect">
            <a:avLst/>
          </a:prstGeom>
          <a:noFill/>
          <a:ln>
            <a:noFill/>
          </a:ln>
        </p:spPr>
      </p:pic>
      <p:pic>
        <p:nvPicPr>
          <p:cNvPr id="234" name="Google Shape;234;p88"/>
          <p:cNvPicPr preferRelativeResize="0"/>
          <p:nvPr/>
        </p:nvPicPr>
        <p:blipFill rotWithShape="1">
          <a:blip r:embed="rId4">
            <a:alphaModFix/>
          </a:blip>
          <a:srcRect/>
          <a:stretch/>
        </p:blipFill>
        <p:spPr>
          <a:xfrm>
            <a:off x="1604411" y="2235701"/>
            <a:ext cx="458874" cy="458874"/>
          </a:xfrm>
          <a:prstGeom prst="rect">
            <a:avLst/>
          </a:prstGeom>
          <a:noFill/>
          <a:ln>
            <a:noFill/>
          </a:ln>
        </p:spPr>
      </p:pic>
      <p:pic>
        <p:nvPicPr>
          <p:cNvPr id="235" name="Google Shape;235;p88"/>
          <p:cNvPicPr preferRelativeResize="0"/>
          <p:nvPr/>
        </p:nvPicPr>
        <p:blipFill rotWithShape="1">
          <a:blip r:embed="rId5">
            <a:alphaModFix/>
          </a:blip>
          <a:srcRect/>
          <a:stretch/>
        </p:blipFill>
        <p:spPr>
          <a:xfrm>
            <a:off x="6498717" y="2022333"/>
            <a:ext cx="426736" cy="426736"/>
          </a:xfrm>
          <a:prstGeom prst="rect">
            <a:avLst/>
          </a:prstGeom>
          <a:noFill/>
          <a:ln>
            <a:noFill/>
          </a:ln>
        </p:spPr>
      </p:pic>
      <p:sp>
        <p:nvSpPr>
          <p:cNvPr id="236" name="Google Shape;236;p88"/>
          <p:cNvSpPr txBox="1"/>
          <p:nvPr/>
        </p:nvSpPr>
        <p:spPr>
          <a:xfrm>
            <a:off x="4938435" y="3065724"/>
            <a:ext cx="3849965" cy="156962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de-DE" sz="1600" b="1" i="0" err="1">
                <a:solidFill>
                  <a:schemeClr val="lt1"/>
                </a:solidFill>
                <a:latin typeface="+mn-lt"/>
                <a:ea typeface="Arial"/>
                <a:cs typeface="Arial"/>
                <a:sym typeface="Arial"/>
              </a:rPr>
              <a:t>One</a:t>
            </a:r>
            <a:r>
              <a:rPr lang="de-DE" sz="1600" b="1" i="0">
                <a:solidFill>
                  <a:schemeClr val="lt1"/>
                </a:solidFill>
                <a:latin typeface="+mn-lt"/>
                <a:ea typeface="Arial"/>
                <a:cs typeface="Arial"/>
                <a:sym typeface="Arial"/>
              </a:rPr>
              <a:t> after </a:t>
            </a:r>
            <a:r>
              <a:rPr lang="de-DE" sz="1600" b="1" i="0" err="1">
                <a:solidFill>
                  <a:schemeClr val="lt1"/>
                </a:solidFill>
                <a:latin typeface="+mn-lt"/>
                <a:ea typeface="Arial"/>
                <a:cs typeface="Arial"/>
                <a:sym typeface="Arial"/>
              </a:rPr>
              <a:t>another</a:t>
            </a:r>
            <a:r>
              <a:rPr lang="de-DE" sz="1600" b="1" i="0">
                <a:solidFill>
                  <a:schemeClr val="lt1"/>
                </a:solidFill>
                <a:latin typeface="+mn-lt"/>
                <a:ea typeface="Arial"/>
                <a:cs typeface="Arial"/>
                <a:sym typeface="Arial"/>
              </a:rPr>
              <a:t>: </a:t>
            </a:r>
            <a:endParaRPr b="1" i="0">
              <a:latin typeface="+mn-lt"/>
            </a:endParaRPr>
          </a:p>
          <a:p>
            <a:pPr marL="0" marR="0" lvl="0" indent="0" algn="l" rtl="0">
              <a:lnSpc>
                <a:spcPct val="120000"/>
              </a:lnSpc>
              <a:spcBef>
                <a:spcPts val="0"/>
              </a:spcBef>
              <a:spcAft>
                <a:spcPts val="0"/>
              </a:spcAft>
              <a:buNone/>
            </a:pPr>
            <a:r>
              <a:rPr lang="de-DE" sz="1600" b="1" i="0" err="1">
                <a:solidFill>
                  <a:schemeClr val="lt1"/>
                </a:solidFill>
                <a:latin typeface="+mn-lt"/>
                <a:ea typeface="Arial"/>
                <a:cs typeface="Arial"/>
                <a:sym typeface="Arial"/>
              </a:rPr>
              <a:t>Introduce</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yourself</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with</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your</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name</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location</a:t>
            </a:r>
            <a:r>
              <a:rPr lang="de-DE" sz="1600" b="1" i="0">
                <a:solidFill>
                  <a:schemeClr val="lt1"/>
                </a:solidFill>
                <a:latin typeface="+mn-lt"/>
                <a:ea typeface="Arial"/>
                <a:cs typeface="Arial"/>
                <a:sym typeface="Arial"/>
              </a:rPr>
              <a:t>, and </a:t>
            </a:r>
            <a:r>
              <a:rPr lang="de-DE" sz="1600" b="1" i="0" err="1">
                <a:solidFill>
                  <a:schemeClr val="lt1"/>
                </a:solidFill>
                <a:latin typeface="+mn-lt"/>
                <a:ea typeface="Arial"/>
                <a:cs typeface="Arial"/>
                <a:sym typeface="Arial"/>
              </a:rPr>
              <a:t>research</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topic</a:t>
            </a:r>
            <a:r>
              <a:rPr lang="de-DE" sz="1600" b="1" i="0">
                <a:solidFill>
                  <a:schemeClr val="lt1"/>
                </a:solidFill>
                <a:latin typeface="+mn-lt"/>
                <a:ea typeface="Arial"/>
                <a:cs typeface="Arial"/>
                <a:sym typeface="Arial"/>
              </a:rPr>
              <a:t>. </a:t>
            </a:r>
            <a:br>
              <a:rPr lang="de-DE" sz="1600" b="1" i="0">
                <a:solidFill>
                  <a:schemeClr val="lt1"/>
                </a:solidFill>
                <a:latin typeface="+mn-lt"/>
                <a:ea typeface="Arial"/>
                <a:cs typeface="Arial"/>
                <a:sym typeface="Arial"/>
              </a:rPr>
            </a:br>
            <a:r>
              <a:rPr lang="de-DE" sz="1600" b="1" i="0" err="1">
                <a:solidFill>
                  <a:schemeClr val="lt1"/>
                </a:solidFill>
                <a:latin typeface="+mn-lt"/>
                <a:ea typeface="Arial"/>
                <a:cs typeface="Arial"/>
                <a:sym typeface="Arial"/>
              </a:rPr>
              <a:t>Then</a:t>
            </a:r>
            <a:r>
              <a:rPr lang="de-DE" sz="1600" b="1" i="0">
                <a:solidFill>
                  <a:schemeClr val="lt1"/>
                </a:solidFill>
                <a:latin typeface="+mn-lt"/>
                <a:ea typeface="Arial"/>
                <a:cs typeface="Arial"/>
                <a:sym typeface="Arial"/>
              </a:rPr>
              <a:t>, pass on </a:t>
            </a:r>
            <a:r>
              <a:rPr lang="de-DE" sz="1600" b="1" i="0" err="1">
                <a:solidFill>
                  <a:schemeClr val="lt1"/>
                </a:solidFill>
                <a:latin typeface="+mn-lt"/>
                <a:ea typeface="Arial"/>
                <a:cs typeface="Arial"/>
                <a:sym typeface="Arial"/>
              </a:rPr>
              <a:t>the</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speaking</a:t>
            </a:r>
            <a:r>
              <a:rPr lang="de-DE" sz="1600" b="1" i="0">
                <a:solidFill>
                  <a:schemeClr val="lt1"/>
                </a:solidFill>
                <a:latin typeface="+mn-lt"/>
                <a:ea typeface="Arial"/>
                <a:cs typeface="Arial"/>
                <a:sym typeface="Arial"/>
              </a:rPr>
              <a:t> ball </a:t>
            </a:r>
            <a:r>
              <a:rPr lang="de-DE" sz="1600" b="1" i="0" err="1">
                <a:solidFill>
                  <a:schemeClr val="lt1"/>
                </a:solidFill>
                <a:latin typeface="+mn-lt"/>
                <a:ea typeface="Arial"/>
                <a:cs typeface="Arial"/>
                <a:sym typeface="Arial"/>
              </a:rPr>
              <a:t>to</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somebody</a:t>
            </a:r>
            <a:r>
              <a:rPr lang="de-DE" sz="1600" b="1" i="0">
                <a:solidFill>
                  <a:schemeClr val="lt1"/>
                </a:solidFill>
                <a:latin typeface="+mn-lt"/>
                <a:ea typeface="Arial"/>
                <a:cs typeface="Arial"/>
                <a:sym typeface="Arial"/>
              </a:rPr>
              <a:t> </a:t>
            </a:r>
            <a:r>
              <a:rPr lang="de-DE" sz="1600" b="1" i="0" err="1">
                <a:solidFill>
                  <a:schemeClr val="lt1"/>
                </a:solidFill>
                <a:latin typeface="+mn-lt"/>
                <a:ea typeface="Arial"/>
                <a:cs typeface="Arial"/>
                <a:sym typeface="Arial"/>
              </a:rPr>
              <a:t>else</a:t>
            </a:r>
            <a:r>
              <a:rPr lang="de-DE" sz="1600" b="1" i="0">
                <a:solidFill>
                  <a:schemeClr val="lt1"/>
                </a:solidFill>
                <a:latin typeface="+mn-lt"/>
                <a:ea typeface="Arial"/>
                <a:cs typeface="Arial"/>
                <a:sym typeface="Arial"/>
              </a:rPr>
              <a:t>.</a:t>
            </a:r>
            <a:endParaRPr b="1" i="0">
              <a:latin typeface="+mn-lt"/>
            </a:endParaRPr>
          </a:p>
        </p:txBody>
      </p:sp>
      <p:sp>
        <p:nvSpPr>
          <p:cNvPr id="237" name="Google Shape;237;p88"/>
          <p:cNvSpPr/>
          <p:nvPr/>
        </p:nvSpPr>
        <p:spPr>
          <a:xfrm>
            <a:off x="5986400" y="1915726"/>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8" name="Google Shape;238;p88"/>
          <p:cNvSpPr/>
          <p:nvPr/>
        </p:nvSpPr>
        <p:spPr>
          <a:xfrm rot="-895287">
            <a:off x="5916952" y="2089348"/>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9" name="Google Shape;239;p88"/>
          <p:cNvSpPr/>
          <p:nvPr/>
        </p:nvSpPr>
        <p:spPr>
          <a:xfrm rot="-1049304">
            <a:off x="5916951" y="2273631"/>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40" name="Google Shape;240;p88"/>
          <p:cNvSpPr txBox="1"/>
          <p:nvPr/>
        </p:nvSpPr>
        <p:spPr>
          <a:xfrm>
            <a:off x="330129" y="2424496"/>
            <a:ext cx="8720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600" b="1" i="0">
                <a:solidFill>
                  <a:schemeClr val="lt1"/>
                </a:solidFill>
                <a:latin typeface="+mn-lt"/>
                <a:ea typeface="Arial"/>
                <a:cs typeface="Arial"/>
                <a:sym typeface="Arial"/>
              </a:rPr>
              <a:t>1.</a:t>
            </a:r>
            <a:endParaRPr b="1" i="0">
              <a:latin typeface="+mn-lt"/>
            </a:endParaRPr>
          </a:p>
        </p:txBody>
      </p:sp>
      <p:sp>
        <p:nvSpPr>
          <p:cNvPr id="241" name="Google Shape;241;p88"/>
          <p:cNvSpPr txBox="1"/>
          <p:nvPr/>
        </p:nvSpPr>
        <p:spPr>
          <a:xfrm>
            <a:off x="4930618" y="2424496"/>
            <a:ext cx="8720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600" b="1" i="0">
                <a:solidFill>
                  <a:schemeClr val="lt1"/>
                </a:solidFill>
                <a:latin typeface="+mn-lt"/>
                <a:ea typeface="Arial"/>
                <a:cs typeface="Arial"/>
                <a:sym typeface="Arial"/>
              </a:rPr>
              <a:t>2.</a:t>
            </a:r>
            <a:endParaRPr b="1" i="0">
              <a:latin typeface="+mn-lt"/>
            </a:endParaRPr>
          </a:p>
        </p:txBody>
      </p:sp>
      <p:pic>
        <p:nvPicPr>
          <p:cNvPr id="242" name="Google Shape;242;p88"/>
          <p:cNvPicPr preferRelativeResize="0"/>
          <p:nvPr/>
        </p:nvPicPr>
        <p:blipFill rotWithShape="1">
          <a:blip r:embed="rId6">
            <a:alphaModFix/>
          </a:blip>
          <a:srcRect t="27643" b="2815"/>
          <a:stretch/>
        </p:blipFill>
        <p:spPr>
          <a:xfrm flipH="1">
            <a:off x="7024297" y="2424497"/>
            <a:ext cx="610102" cy="426736"/>
          </a:xfrm>
          <a:prstGeom prst="rect">
            <a:avLst/>
          </a:prstGeom>
          <a:noFill/>
          <a:ln>
            <a:noFill/>
          </a:ln>
        </p:spPr>
      </p:pic>
      <p:sp>
        <p:nvSpPr>
          <p:cNvPr id="3" name="Textfeld 15">
            <a:extLst>
              <a:ext uri="{FF2B5EF4-FFF2-40B4-BE49-F238E27FC236}">
                <a16:creationId xmlns:a16="http://schemas.microsoft.com/office/drawing/2014/main" id="{CD506EDE-8C5F-1BDE-3508-360E24D1B791}"/>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a:solidFill>
                  <a:schemeClr val="bg1"/>
                </a:solidFill>
                <a:latin typeface="Aptos" panose="020B0004020202020204" pitchFamily="34" charset="0"/>
              </a:rPr>
              <a:t>Check-in</a:t>
            </a:r>
          </a:p>
        </p:txBody>
      </p:sp>
    </p:spTree>
    <p:extLst>
      <p:ext uri="{BB962C8B-B14F-4D97-AF65-F5344CB8AC3E}">
        <p14:creationId xmlns:p14="http://schemas.microsoft.com/office/powerpoint/2010/main" val="33751832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ptos_Welcome back">
    <p:spTree>
      <p:nvGrpSpPr>
        <p:cNvPr id="1" name=""/>
        <p:cNvGrpSpPr/>
        <p:nvPr/>
      </p:nvGrpSpPr>
      <p:grpSpPr>
        <a:xfrm>
          <a:off x="0" y="0"/>
          <a:ext cx="0" cy="0"/>
          <a:chOff x="0" y="0"/>
          <a:chExt cx="0" cy="0"/>
        </a:xfrm>
      </p:grpSpPr>
      <p:pic>
        <p:nvPicPr>
          <p:cNvPr id="11" name="Google Shape;86;p90">
            <a:extLst>
              <a:ext uri="{FF2B5EF4-FFF2-40B4-BE49-F238E27FC236}">
                <a16:creationId xmlns:a16="http://schemas.microsoft.com/office/drawing/2014/main" id="{10B8A881-2E65-301B-8CA0-4000440EB6C6}"/>
              </a:ext>
            </a:extLst>
          </p:cNvPr>
          <p:cNvPicPr preferRelativeResize="0"/>
          <p:nvPr userDrawn="1"/>
        </p:nvPicPr>
        <p:blipFill rotWithShape="1">
          <a:blip r:embed="rId2">
            <a:alphaModFix/>
          </a:blip>
          <a:srcRect/>
          <a:stretch/>
        </p:blipFill>
        <p:spPr>
          <a:xfrm>
            <a:off x="4237349" y="1863197"/>
            <a:ext cx="669302" cy="835289"/>
          </a:xfrm>
          <a:prstGeom prst="rect">
            <a:avLst/>
          </a:prstGeom>
          <a:noFill/>
          <a:ln>
            <a:noFill/>
          </a:ln>
        </p:spPr>
      </p:pic>
      <p:sp>
        <p:nvSpPr>
          <p:cNvPr id="2" name="Textfeld 15">
            <a:extLst>
              <a:ext uri="{FF2B5EF4-FFF2-40B4-BE49-F238E27FC236}">
                <a16:creationId xmlns:a16="http://schemas.microsoft.com/office/drawing/2014/main" id="{8CDD2B62-D010-BB07-9EE9-B47D965C0925}"/>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a:solidFill>
                  <a:schemeClr val="bg1"/>
                </a:solidFill>
                <a:latin typeface="Aptos" panose="020B0004020202020204" pitchFamily="34" charset="0"/>
              </a:rPr>
              <a:t>Welcome back</a:t>
            </a:r>
          </a:p>
        </p:txBody>
      </p:sp>
      <p:sp>
        <p:nvSpPr>
          <p:cNvPr id="3" name="Textfeld 12">
            <a:extLst>
              <a:ext uri="{FF2B5EF4-FFF2-40B4-BE49-F238E27FC236}">
                <a16:creationId xmlns:a16="http://schemas.microsoft.com/office/drawing/2014/main" id="{3286FCC6-BCAA-DD7E-179E-368BD6494AC6}"/>
              </a:ext>
            </a:extLst>
          </p:cNvPr>
          <p:cNvSpPr txBox="1"/>
          <p:nvPr userDrawn="1"/>
        </p:nvSpPr>
        <p:spPr>
          <a:xfrm>
            <a:off x="0" y="2802868"/>
            <a:ext cx="9144000" cy="669414"/>
          </a:xfrm>
          <a:prstGeom prst="rect">
            <a:avLst/>
          </a:prstGeom>
          <a:noFill/>
        </p:spPr>
        <p:txBody>
          <a:bodyPr wrap="square" rtlCol="0">
            <a:spAutoFit/>
          </a:bodyPr>
          <a:lstStyle/>
          <a:p>
            <a:pPr marL="0" marR="0" lvl="0" indent="0" algn="ctr" rtl="0">
              <a:lnSpc>
                <a:spcPct val="100000"/>
              </a:lnSpc>
              <a:spcBef>
                <a:spcPts val="0"/>
              </a:spcBef>
              <a:spcAft>
                <a:spcPts val="0"/>
              </a:spcAft>
              <a:buNone/>
            </a:pPr>
            <a:r>
              <a:rPr lang="de-DE" sz="1800" b="1" i="0" u="none" strike="noStrike" cap="none" err="1">
                <a:solidFill>
                  <a:schemeClr val="lt1"/>
                </a:solidFill>
                <a:latin typeface="Aptos" panose="020B0004020202020204" pitchFamily="34" charset="0"/>
                <a:ea typeface="Arial"/>
                <a:cs typeface="Arial"/>
                <a:sym typeface="Arial"/>
              </a:rPr>
              <a:t>Let</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us</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know</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if</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you’re</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with</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us</a:t>
            </a:r>
            <a:r>
              <a:rPr lang="de-DE" sz="1800" b="1" i="0" u="none" strike="noStrike" cap="none">
                <a:solidFill>
                  <a:schemeClr val="lt1"/>
                </a:solidFill>
                <a:latin typeface="Aptos" panose="020B0004020202020204" pitchFamily="34" charset="0"/>
                <a:ea typeface="Arial"/>
                <a:cs typeface="Arial"/>
                <a:sym typeface="Arial"/>
              </a:rPr>
              <a:t>:</a:t>
            </a:r>
            <a:endParaRPr lang="de-DE" sz="1800" b="1" i="0">
              <a:latin typeface="Aptos" panose="020B0004020202020204" pitchFamily="34" charset="0"/>
            </a:endParaRPr>
          </a:p>
          <a:p>
            <a:pPr marL="0" marR="0" lvl="0" indent="0" algn="ctr" rtl="0">
              <a:lnSpc>
                <a:spcPct val="100000"/>
              </a:lnSpc>
              <a:spcBef>
                <a:spcPts val="0"/>
              </a:spcBef>
              <a:spcAft>
                <a:spcPts val="0"/>
              </a:spcAft>
              <a:buNone/>
            </a:pPr>
            <a:r>
              <a:rPr lang="de-DE" sz="1800" b="1" i="0" u="none" strike="noStrike" cap="none">
                <a:solidFill>
                  <a:schemeClr val="lt1"/>
                </a:solidFill>
                <a:latin typeface="Aptos" panose="020B0004020202020204" pitchFamily="34" charset="0"/>
                <a:ea typeface="Arial"/>
                <a:cs typeface="Arial"/>
                <a:sym typeface="Arial"/>
              </a:rPr>
              <a:t>Raise </a:t>
            </a:r>
            <a:r>
              <a:rPr lang="de-DE" sz="1800" b="1" i="0" u="none" strike="noStrike" cap="none" err="1">
                <a:solidFill>
                  <a:schemeClr val="lt1"/>
                </a:solidFill>
                <a:latin typeface="Aptos" panose="020B0004020202020204" pitchFamily="34" charset="0"/>
                <a:ea typeface="Arial"/>
                <a:cs typeface="Arial"/>
                <a:sym typeface="Arial"/>
              </a:rPr>
              <a:t>your</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emoji</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thumb</a:t>
            </a:r>
            <a:r>
              <a:rPr lang="de-DE" sz="1800" b="1" i="0" u="none" strike="noStrike" cap="none">
                <a:solidFill>
                  <a:schemeClr val="lt1"/>
                </a:solidFill>
                <a:latin typeface="Aptos" panose="020B0004020202020204" pitchFamily="34" charset="0"/>
                <a:ea typeface="Arial"/>
                <a:cs typeface="Arial"/>
                <a:sym typeface="Arial"/>
              </a:rPr>
              <a:t>!</a:t>
            </a:r>
            <a:endParaRPr lang="de-DE" sz="1800" b="1" i="0">
              <a:latin typeface="Aptos" panose="020B0004020202020204" pitchFamily="34" charset="0"/>
            </a:endParaRPr>
          </a:p>
        </p:txBody>
      </p:sp>
    </p:spTree>
    <p:extLst>
      <p:ext uri="{BB962C8B-B14F-4D97-AF65-F5344CB8AC3E}">
        <p14:creationId xmlns:p14="http://schemas.microsoft.com/office/powerpoint/2010/main" val="3782023645"/>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ptos_Sharing_Speechbubble">
    <p:spTree>
      <p:nvGrpSpPr>
        <p:cNvPr id="1" name=""/>
        <p:cNvGrpSpPr/>
        <p:nvPr/>
      </p:nvGrpSpPr>
      <p:grpSpPr>
        <a:xfrm>
          <a:off x="0" y="0"/>
          <a:ext cx="0" cy="0"/>
          <a:chOff x="0" y="0"/>
          <a:chExt cx="0" cy="0"/>
        </a:xfrm>
      </p:grpSpPr>
      <p:sp>
        <p:nvSpPr>
          <p:cNvPr id="16" name="Textfeld 15">
            <a:extLst>
              <a:ext uri="{FF2B5EF4-FFF2-40B4-BE49-F238E27FC236}">
                <a16:creationId xmlns:a16="http://schemas.microsoft.com/office/drawing/2014/main" id="{9115217A-6B69-F0E1-8DC6-9FDCD756D0A9}"/>
              </a:ext>
            </a:extLst>
          </p:cNvPr>
          <p:cNvSpPr txBox="1"/>
          <p:nvPr userDrawn="1"/>
        </p:nvSpPr>
        <p:spPr>
          <a:xfrm>
            <a:off x="428625" y="290795"/>
            <a:ext cx="3468530" cy="492443"/>
          </a:xfrm>
          <a:prstGeom prst="rect">
            <a:avLst/>
          </a:prstGeom>
          <a:noFill/>
        </p:spPr>
        <p:txBody>
          <a:bodyPr wrap="square" lIns="0" tIns="0" rIns="0" bIns="0" rtlCol="0">
            <a:spAutoFit/>
          </a:bodyPr>
          <a:lstStyle/>
          <a:p>
            <a:pPr marL="0">
              <a:spcBef>
                <a:spcPts val="0"/>
              </a:spcBef>
            </a:pPr>
            <a:r>
              <a:rPr lang="de-DE" sz="3200" b="1" i="0" baseline="0">
                <a:solidFill>
                  <a:schemeClr val="bg1"/>
                </a:solidFill>
                <a:latin typeface="Aptos" panose="020B0004020202020204" pitchFamily="34" charset="0"/>
              </a:rPr>
              <a:t>Sharing …</a:t>
            </a:r>
          </a:p>
        </p:txBody>
      </p:sp>
      <p:pic>
        <p:nvPicPr>
          <p:cNvPr id="3" name="Grafik 2">
            <a:extLst>
              <a:ext uri="{FF2B5EF4-FFF2-40B4-BE49-F238E27FC236}">
                <a16:creationId xmlns:a16="http://schemas.microsoft.com/office/drawing/2014/main" id="{FF4C850B-2227-DBE2-0167-5B914A9222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37349" y="2017752"/>
            <a:ext cx="586863" cy="553998"/>
          </a:xfrm>
          <a:prstGeom prst="rect">
            <a:avLst/>
          </a:prstGeom>
        </p:spPr>
      </p:pic>
      <p:sp>
        <p:nvSpPr>
          <p:cNvPr id="2" name="Textfeld 12">
            <a:extLst>
              <a:ext uri="{FF2B5EF4-FFF2-40B4-BE49-F238E27FC236}">
                <a16:creationId xmlns:a16="http://schemas.microsoft.com/office/drawing/2014/main" id="{727B2E42-5AE8-A953-0BF5-6FC501472D11}"/>
              </a:ext>
            </a:extLst>
          </p:cNvPr>
          <p:cNvSpPr txBox="1"/>
          <p:nvPr userDrawn="1"/>
        </p:nvSpPr>
        <p:spPr>
          <a:xfrm>
            <a:off x="0" y="2880358"/>
            <a:ext cx="9144000" cy="500202"/>
          </a:xfrm>
          <a:prstGeom prst="rect">
            <a:avLst/>
          </a:prstGeom>
          <a:noFill/>
        </p:spPr>
        <p:txBody>
          <a:bodyPr wrap="square" lIns="0" tIns="0" rIns="0" bIns="0" rtlCol="0">
            <a:spAutoFit/>
          </a:bodyPr>
          <a:lstStyle/>
          <a:p>
            <a:pPr marL="0" marR="0" lvl="0" indent="0" algn="ctr" rtl="0">
              <a:lnSpc>
                <a:spcPct val="90000"/>
              </a:lnSpc>
              <a:spcBef>
                <a:spcPts val="0"/>
              </a:spcBef>
              <a:spcAft>
                <a:spcPts val="0"/>
              </a:spcAft>
              <a:buNone/>
            </a:pPr>
            <a:r>
              <a:rPr lang="de-DE" sz="1800" b="1" i="0" u="none" strike="noStrike" cap="none" err="1">
                <a:solidFill>
                  <a:schemeClr val="lt1"/>
                </a:solidFill>
                <a:latin typeface="Aptos" panose="020B0004020202020204" pitchFamily="34" charset="0"/>
                <a:ea typeface="Arial"/>
                <a:cs typeface="Arial"/>
                <a:sym typeface="Arial"/>
              </a:rPr>
              <a:t>How</a:t>
            </a:r>
            <a:r>
              <a:rPr lang="de-DE" sz="1800" b="1" i="0" u="none" strike="noStrike" cap="none">
                <a:solidFill>
                  <a:schemeClr val="lt1"/>
                </a:solidFill>
                <a:latin typeface="Aptos" panose="020B0004020202020204" pitchFamily="34" charset="0"/>
                <a:ea typeface="Arial"/>
                <a:cs typeface="Arial"/>
                <a:sym typeface="Arial"/>
              </a:rPr>
              <a:t> was </a:t>
            </a:r>
            <a:r>
              <a:rPr lang="de-DE" sz="1800" b="1" i="0" u="none" strike="noStrike" cap="none" err="1">
                <a:solidFill>
                  <a:schemeClr val="lt1"/>
                </a:solidFill>
                <a:latin typeface="Aptos" panose="020B0004020202020204" pitchFamily="34" charset="0"/>
                <a:ea typeface="Arial"/>
                <a:cs typeface="Arial"/>
                <a:sym typeface="Arial"/>
              </a:rPr>
              <a:t>the</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exercise</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for</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you</a:t>
            </a:r>
            <a:r>
              <a:rPr lang="de-DE" sz="1800" b="1" i="0" u="none" strike="noStrike" cap="none">
                <a:solidFill>
                  <a:schemeClr val="lt1"/>
                </a:solidFill>
                <a:latin typeface="Aptos" panose="020B0004020202020204" pitchFamily="34" charset="0"/>
                <a:ea typeface="Arial"/>
                <a:cs typeface="Arial"/>
                <a:sym typeface="Arial"/>
              </a:rPr>
              <a:t>?</a:t>
            </a:r>
          </a:p>
          <a:p>
            <a:pPr marL="0" marR="0" lvl="0" indent="0" algn="ctr" rtl="0">
              <a:lnSpc>
                <a:spcPct val="90000"/>
              </a:lnSpc>
              <a:spcBef>
                <a:spcPts val="0"/>
              </a:spcBef>
              <a:spcAft>
                <a:spcPts val="0"/>
              </a:spcAft>
              <a:buNone/>
            </a:pPr>
            <a:r>
              <a:rPr lang="de-DE" sz="1800" b="1" i="0" u="none" strike="noStrike" cap="none">
                <a:solidFill>
                  <a:schemeClr val="lt1"/>
                </a:solidFill>
                <a:latin typeface="Aptos" panose="020B0004020202020204" pitchFamily="34" charset="0"/>
                <a:ea typeface="Arial"/>
                <a:cs typeface="Arial"/>
                <a:sym typeface="Arial"/>
              </a:rPr>
              <a:t>Any </a:t>
            </a:r>
            <a:r>
              <a:rPr lang="de-DE" sz="1800" b="1" i="0" u="none" strike="noStrike" cap="none" err="1">
                <a:solidFill>
                  <a:schemeClr val="lt1"/>
                </a:solidFill>
                <a:latin typeface="Aptos" panose="020B0004020202020204" pitchFamily="34" charset="0"/>
                <a:ea typeface="Arial"/>
                <a:cs typeface="Arial"/>
                <a:sym typeface="Arial"/>
              </a:rPr>
              <a:t>insights</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questions</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you</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would</a:t>
            </a:r>
            <a:r>
              <a:rPr lang="de-DE" sz="1800" b="1" i="0" u="none" strike="noStrike" cap="none">
                <a:solidFill>
                  <a:schemeClr val="lt1"/>
                </a:solidFill>
                <a:latin typeface="Aptos" panose="020B0004020202020204" pitchFamily="34" charset="0"/>
                <a:ea typeface="Arial"/>
                <a:cs typeface="Arial"/>
                <a:sym typeface="Arial"/>
              </a:rPr>
              <a:t> like </a:t>
            </a:r>
            <a:r>
              <a:rPr lang="de-DE" sz="1800" b="1" i="0" u="none" strike="noStrike" cap="none" err="1">
                <a:solidFill>
                  <a:schemeClr val="lt1"/>
                </a:solidFill>
                <a:latin typeface="Aptos" panose="020B0004020202020204" pitchFamily="34" charset="0"/>
                <a:ea typeface="Arial"/>
                <a:cs typeface="Arial"/>
                <a:sym typeface="Arial"/>
              </a:rPr>
              <a:t>to</a:t>
            </a:r>
            <a:r>
              <a:rPr lang="de-DE" sz="1800" b="1" i="0" u="none" strike="noStrike" cap="none">
                <a:solidFill>
                  <a:schemeClr val="lt1"/>
                </a:solidFill>
                <a:latin typeface="Aptos" panose="020B0004020202020204" pitchFamily="34" charset="0"/>
                <a:ea typeface="Arial"/>
                <a:cs typeface="Arial"/>
                <a:sym typeface="Arial"/>
              </a:rPr>
              <a:t> </a:t>
            </a:r>
            <a:r>
              <a:rPr lang="de-DE" sz="1800" b="1" i="0" u="none" strike="noStrike" cap="none" err="1">
                <a:solidFill>
                  <a:schemeClr val="lt1"/>
                </a:solidFill>
                <a:latin typeface="Aptos" panose="020B0004020202020204" pitchFamily="34" charset="0"/>
                <a:ea typeface="Arial"/>
                <a:cs typeface="Arial"/>
                <a:sym typeface="Arial"/>
              </a:rPr>
              <a:t>share</a:t>
            </a:r>
            <a:r>
              <a:rPr lang="de-DE" sz="1800" b="1" i="0" u="none" strike="noStrike" cap="none">
                <a:solidFill>
                  <a:schemeClr val="lt1"/>
                </a:solidFill>
                <a:latin typeface="Aptos" panose="020B0004020202020204" pitchFamily="34" charset="0"/>
                <a:ea typeface="Arial"/>
                <a:cs typeface="Arial"/>
                <a:sym typeface="Arial"/>
              </a:rPr>
              <a:t>? </a:t>
            </a:r>
          </a:p>
        </p:txBody>
      </p:sp>
    </p:spTree>
    <p:extLst>
      <p:ext uri="{BB962C8B-B14F-4D97-AF65-F5344CB8AC3E}">
        <p14:creationId xmlns:p14="http://schemas.microsoft.com/office/powerpoint/2010/main" val="4163583323"/>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ptos_Sharing_Mic">
    <p:spTree>
      <p:nvGrpSpPr>
        <p:cNvPr id="1" name=""/>
        <p:cNvGrpSpPr/>
        <p:nvPr/>
      </p:nvGrpSpPr>
      <p:grpSpPr>
        <a:xfrm>
          <a:off x="0" y="0"/>
          <a:ext cx="0" cy="0"/>
          <a:chOff x="0" y="0"/>
          <a:chExt cx="0" cy="0"/>
        </a:xfrm>
      </p:grpSpPr>
      <p:pic>
        <p:nvPicPr>
          <p:cNvPr id="2" name="Google Shape;45;p76">
            <a:extLst>
              <a:ext uri="{FF2B5EF4-FFF2-40B4-BE49-F238E27FC236}">
                <a16:creationId xmlns:a16="http://schemas.microsoft.com/office/drawing/2014/main" id="{CF74B4A8-ED31-842B-B18A-033433C9D9E1}"/>
              </a:ext>
            </a:extLst>
          </p:cNvPr>
          <p:cNvPicPr preferRelativeResize="0"/>
          <p:nvPr userDrawn="1"/>
        </p:nvPicPr>
        <p:blipFill rotWithShape="1">
          <a:blip r:embed="rId2">
            <a:alphaModFix/>
          </a:blip>
          <a:srcRect/>
          <a:stretch/>
        </p:blipFill>
        <p:spPr>
          <a:xfrm>
            <a:off x="4289196" y="1928340"/>
            <a:ext cx="565606" cy="677219"/>
          </a:xfrm>
          <a:prstGeom prst="rect">
            <a:avLst/>
          </a:prstGeom>
          <a:noFill/>
          <a:ln>
            <a:noFill/>
          </a:ln>
        </p:spPr>
      </p:pic>
      <p:sp>
        <p:nvSpPr>
          <p:cNvPr id="4" name="Google Shape;47;p76">
            <a:extLst>
              <a:ext uri="{FF2B5EF4-FFF2-40B4-BE49-F238E27FC236}">
                <a16:creationId xmlns:a16="http://schemas.microsoft.com/office/drawing/2014/main" id="{A3D223A0-40FB-AC60-6405-19777C65FEC7}"/>
              </a:ext>
            </a:extLst>
          </p:cNvPr>
          <p:cNvSpPr txBox="1">
            <a:spLocks noGrp="1"/>
          </p:cNvSpPr>
          <p:nvPr>
            <p:ph type="body" idx="1"/>
          </p:nvPr>
        </p:nvSpPr>
        <p:spPr>
          <a:xfrm>
            <a:off x="2252662" y="2876550"/>
            <a:ext cx="4638675" cy="96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Clr>
                <a:schemeClr val="lt1"/>
              </a:buClr>
              <a:buSzPts val="1800"/>
              <a:buFont typeface="+mj-lt"/>
              <a:buNone/>
              <a:defRPr sz="1800" b="1" i="0" u="none" strike="noStrike" cap="none" baseline="0">
                <a:solidFill>
                  <a:schemeClr val="lt1"/>
                </a:solidFill>
                <a:latin typeface="+mj-lt"/>
                <a:ea typeface="Aptos" panose="020B0004020202020204" pitchFamily="34" charset="0"/>
                <a:cs typeface="Arial"/>
                <a:sym typeface="Arial"/>
              </a:defRPr>
            </a:lvl1pPr>
            <a:lvl2pPr marL="914400" marR="0" lvl="1" indent="-228600" algn="l" rtl="0">
              <a:lnSpc>
                <a:spcPct val="90000"/>
              </a:lnSpc>
              <a:spcBef>
                <a:spcPts val="75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3" name="Textfeld 15">
            <a:extLst>
              <a:ext uri="{FF2B5EF4-FFF2-40B4-BE49-F238E27FC236}">
                <a16:creationId xmlns:a16="http://schemas.microsoft.com/office/drawing/2014/main" id="{5459F6D0-B0E1-3EEC-F9F1-ADD2F207695D}"/>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a:solidFill>
                  <a:schemeClr val="bg1"/>
                </a:solidFill>
                <a:latin typeface="Aptos" panose="020B0004020202020204" pitchFamily="34" charset="0"/>
              </a:rPr>
              <a:t>Sharing</a:t>
            </a:r>
            <a:r>
              <a:rPr lang="de-DE" sz="3150" b="1" i="0">
                <a:solidFill>
                  <a:schemeClr val="bg1"/>
                </a:solidFill>
                <a:latin typeface="Aptos" panose="020B0004020202020204" pitchFamily="34" charset="0"/>
              </a:rPr>
              <a:t>…</a:t>
            </a:r>
          </a:p>
        </p:txBody>
      </p:sp>
    </p:spTree>
    <p:extLst>
      <p:ext uri="{BB962C8B-B14F-4D97-AF65-F5344CB8AC3E}">
        <p14:creationId xmlns:p14="http://schemas.microsoft.com/office/powerpoint/2010/main" val="3583542370"/>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Aptos_Sharing_Mic">
    <p:spTree>
      <p:nvGrpSpPr>
        <p:cNvPr id="1" name=""/>
        <p:cNvGrpSpPr/>
        <p:nvPr/>
      </p:nvGrpSpPr>
      <p:grpSpPr>
        <a:xfrm>
          <a:off x="0" y="0"/>
          <a:ext cx="0" cy="0"/>
          <a:chOff x="0" y="0"/>
          <a:chExt cx="0" cy="0"/>
        </a:xfrm>
      </p:grpSpPr>
      <p:sp>
        <p:nvSpPr>
          <p:cNvPr id="4" name="Google Shape;47;p76">
            <a:extLst>
              <a:ext uri="{FF2B5EF4-FFF2-40B4-BE49-F238E27FC236}">
                <a16:creationId xmlns:a16="http://schemas.microsoft.com/office/drawing/2014/main" id="{A3D223A0-40FB-AC60-6405-19777C65FEC7}"/>
              </a:ext>
            </a:extLst>
          </p:cNvPr>
          <p:cNvSpPr txBox="1">
            <a:spLocks noGrp="1"/>
          </p:cNvSpPr>
          <p:nvPr>
            <p:ph type="body" idx="1"/>
          </p:nvPr>
        </p:nvSpPr>
        <p:spPr>
          <a:xfrm>
            <a:off x="2252662" y="2876550"/>
            <a:ext cx="4638675" cy="96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Clr>
                <a:schemeClr val="lt1"/>
              </a:buClr>
              <a:buSzPts val="1800"/>
              <a:buFont typeface="+mj-lt"/>
              <a:buNone/>
              <a:defRPr sz="1800" b="1" i="0" u="none" strike="noStrike" cap="none" baseline="0">
                <a:solidFill>
                  <a:schemeClr val="lt1"/>
                </a:solidFill>
                <a:latin typeface="+mj-lt"/>
                <a:ea typeface="Aptos" panose="020B0004020202020204" pitchFamily="34" charset="0"/>
                <a:cs typeface="Arial"/>
                <a:sym typeface="Arial"/>
              </a:defRPr>
            </a:lvl1pPr>
            <a:lvl2pPr marL="914400" marR="0" lvl="1" indent="-228600" algn="l" rtl="0">
              <a:lnSpc>
                <a:spcPct val="90000"/>
              </a:lnSpc>
              <a:spcBef>
                <a:spcPts val="75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7" name="Google Shape;38;p80">
            <a:extLst>
              <a:ext uri="{FF2B5EF4-FFF2-40B4-BE49-F238E27FC236}">
                <a16:creationId xmlns:a16="http://schemas.microsoft.com/office/drawing/2014/main" id="{DFE264B8-D86D-B788-CAC3-11C1814E4C8F}"/>
              </a:ext>
            </a:extLst>
          </p:cNvPr>
          <p:cNvSpPr txBox="1">
            <a:spLocks noGrp="1"/>
          </p:cNvSpPr>
          <p:nvPr>
            <p:ph type="body" idx="10"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2263886482"/>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3_test-Folienheadline Open Sans" preserve="1" userDrawn="1">
  <p:cSld name="3_test-Folienheadline Open Sans">
    <p:spTree>
      <p:nvGrpSpPr>
        <p:cNvPr id="1" name="Shape 14"/>
        <p:cNvGrpSpPr/>
        <p:nvPr/>
      </p:nvGrpSpPr>
      <p:grpSpPr>
        <a:xfrm>
          <a:off x="0" y="0"/>
          <a:ext cx="0" cy="0"/>
          <a:chOff x="0" y="0"/>
          <a:chExt cx="0" cy="0"/>
        </a:xfrm>
      </p:grpSpPr>
      <p:sp>
        <p:nvSpPr>
          <p:cNvPr id="2" name="Google Shape;17;p71">
            <a:extLst>
              <a:ext uri="{FF2B5EF4-FFF2-40B4-BE49-F238E27FC236}">
                <a16:creationId xmlns:a16="http://schemas.microsoft.com/office/drawing/2014/main" id="{4194A1B3-1165-BD49-25F6-3AB1008C4D34}"/>
              </a:ext>
            </a:extLst>
          </p:cNvPr>
          <p:cNvSpPr txBox="1">
            <a:spLocks noGrp="1"/>
          </p:cNvSpPr>
          <p:nvPr>
            <p:ph type="body" idx="1"/>
          </p:nvPr>
        </p:nvSpPr>
        <p:spPr>
          <a:xfrm>
            <a:off x="437370" y="1520560"/>
            <a:ext cx="6772937" cy="1253597"/>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chemeClr val="lt1"/>
              </a:buClr>
              <a:buSzPts val="4200"/>
              <a:buFont typeface="+mj-lt"/>
              <a:buNone/>
              <a:defRPr sz="4200" b="1" i="0" u="none" strike="noStrike" cap="none">
                <a:solidFill>
                  <a:schemeClr val="lt1"/>
                </a:solidFill>
                <a:latin typeface="+mn-lt"/>
                <a:ea typeface="Aptos" panose="020B0004020202020204" pitchFamily="34" charset="0"/>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3" name="Google Shape;18;p71">
            <a:extLst>
              <a:ext uri="{FF2B5EF4-FFF2-40B4-BE49-F238E27FC236}">
                <a16:creationId xmlns:a16="http://schemas.microsoft.com/office/drawing/2014/main" id="{9076AF9A-0251-C82F-722B-DF4B7BA2499A}"/>
              </a:ext>
            </a:extLst>
          </p:cNvPr>
          <p:cNvSpPr txBox="1">
            <a:spLocks noGrp="1"/>
          </p:cNvSpPr>
          <p:nvPr>
            <p:ph type="body" idx="2"/>
          </p:nvPr>
        </p:nvSpPr>
        <p:spPr>
          <a:xfrm>
            <a:off x="430349" y="404687"/>
            <a:ext cx="6730404" cy="254361"/>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chemeClr val="lt1"/>
              </a:buClr>
              <a:buSzPts val="1350"/>
              <a:buFont typeface="+mj-lt"/>
              <a:buNone/>
              <a:defRPr sz="1400" b="1" i="0" u="none" strike="noStrike" cap="none">
                <a:solidFill>
                  <a:schemeClr val="lt1"/>
                </a:solidFill>
                <a:latin typeface="+mn-lt"/>
                <a:ea typeface="Aptos" panose="020B0004020202020204" pitchFamily="34" charset="0"/>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58397852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ptos_Todays-Agenda_Parts">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3B1DF90C-B73E-472E-C982-71D3C2E3C092}"/>
              </a:ext>
            </a:extLst>
          </p:cNvPr>
          <p:cNvSpPr>
            <a:spLocks noGrp="1"/>
          </p:cNvSpPr>
          <p:nvPr>
            <p:ph type="body" sz="quarter" idx="12"/>
          </p:nvPr>
        </p:nvSpPr>
        <p:spPr>
          <a:xfrm>
            <a:off x="428625" y="1785939"/>
            <a:ext cx="4024027" cy="3096815"/>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de-DE"/>
              <a:t>Mastertextformat bearbeiten</a:t>
            </a:r>
          </a:p>
          <a:p>
            <a:pPr lvl="1"/>
            <a:r>
              <a:rPr lang="de-DE"/>
              <a:t>Zweite Ebene</a:t>
            </a:r>
          </a:p>
        </p:txBody>
      </p:sp>
      <p:sp>
        <p:nvSpPr>
          <p:cNvPr id="5" name="Text Placeholder 5">
            <a:extLst>
              <a:ext uri="{FF2B5EF4-FFF2-40B4-BE49-F238E27FC236}">
                <a16:creationId xmlns:a16="http://schemas.microsoft.com/office/drawing/2014/main" id="{EB259111-5BAC-F379-C3D7-0EDBED3F19BF}"/>
              </a:ext>
            </a:extLst>
          </p:cNvPr>
          <p:cNvSpPr>
            <a:spLocks noGrp="1"/>
          </p:cNvSpPr>
          <p:nvPr>
            <p:ph type="body" sz="quarter" idx="13"/>
          </p:nvPr>
        </p:nvSpPr>
        <p:spPr>
          <a:xfrm>
            <a:off x="4697888" y="1785938"/>
            <a:ext cx="4017488" cy="3096816"/>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de-DE"/>
              <a:t>Mastertextformat bearbeiten</a:t>
            </a:r>
          </a:p>
          <a:p>
            <a:pPr lvl="1"/>
            <a:r>
              <a:rPr lang="de-DE"/>
              <a:t>Zweite Ebene</a:t>
            </a:r>
          </a:p>
        </p:txBody>
      </p:sp>
      <p:sp>
        <p:nvSpPr>
          <p:cNvPr id="6" name="Google Shape;38;p80">
            <a:extLst>
              <a:ext uri="{FF2B5EF4-FFF2-40B4-BE49-F238E27FC236}">
                <a16:creationId xmlns:a16="http://schemas.microsoft.com/office/drawing/2014/main" id="{1916FF60-8082-553E-43AA-997982AD37A2}"/>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Part I</a:t>
            </a:r>
            <a:endParaRPr/>
          </a:p>
        </p:txBody>
      </p:sp>
      <p:sp>
        <p:nvSpPr>
          <p:cNvPr id="7" name="Google Shape;38;p80">
            <a:extLst>
              <a:ext uri="{FF2B5EF4-FFF2-40B4-BE49-F238E27FC236}">
                <a16:creationId xmlns:a16="http://schemas.microsoft.com/office/drawing/2014/main" id="{5B727AB5-FBFD-ECBF-47E6-15C3D54CB507}"/>
              </a:ext>
            </a:extLst>
          </p:cNvPr>
          <p:cNvSpPr txBox="1">
            <a:spLocks noGrp="1"/>
          </p:cNvSpPr>
          <p:nvPr>
            <p:ph type="body" idx="11" hasCustomPrompt="1"/>
          </p:nvPr>
        </p:nvSpPr>
        <p:spPr>
          <a:xfrm>
            <a:off x="4697889"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Part II</a:t>
            </a:r>
            <a:endParaRPr/>
          </a:p>
        </p:txBody>
      </p:sp>
      <p:cxnSp>
        <p:nvCxnSpPr>
          <p:cNvPr id="8" name="Google Shape;118;p97">
            <a:extLst>
              <a:ext uri="{FF2B5EF4-FFF2-40B4-BE49-F238E27FC236}">
                <a16:creationId xmlns:a16="http://schemas.microsoft.com/office/drawing/2014/main" id="{883B836E-8F85-E779-45FC-BB1EE0D1553E}"/>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6" name="Google Shape;119;p97">
            <a:extLst>
              <a:ext uri="{FF2B5EF4-FFF2-40B4-BE49-F238E27FC236}">
                <a16:creationId xmlns:a16="http://schemas.microsoft.com/office/drawing/2014/main" id="{C6539AF5-44B3-E086-05CD-5E48D673389D}"/>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sp>
        <p:nvSpPr>
          <p:cNvPr id="2" name="Google Shape;38;p80">
            <a:extLst>
              <a:ext uri="{FF2B5EF4-FFF2-40B4-BE49-F238E27FC236}">
                <a16:creationId xmlns:a16="http://schemas.microsoft.com/office/drawing/2014/main" id="{04733276-D985-539A-08EF-2CBA80742939}"/>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err="1"/>
              <a:t>Today’s</a:t>
            </a:r>
            <a:r>
              <a:rPr lang="de-DE"/>
              <a:t> Agenda</a:t>
            </a:r>
            <a:endParaRPr/>
          </a:p>
        </p:txBody>
      </p:sp>
    </p:spTree>
    <p:extLst>
      <p:ext uri="{BB962C8B-B14F-4D97-AF65-F5344CB8AC3E}">
        <p14:creationId xmlns:p14="http://schemas.microsoft.com/office/powerpoint/2010/main" val="844964417"/>
      </p:ext>
    </p:extLst>
  </p:cSld>
  <p:clrMapOvr>
    <a:masterClrMapping/>
  </p:clrMapOvr>
  <p:extLst>
    <p:ext uri="{DCECCB84-F9BA-43D5-87BE-67443E8EF086}">
      <p15:sldGuideLst xmlns:p15="http://schemas.microsoft.com/office/powerpoint/2012/main">
        <p15:guide id="1" orient="horz" pos="111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ptos_Headlin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D0B89CD4-9153-F94E-7D57-9920D357E8EA}"/>
              </a:ext>
            </a:extLst>
          </p:cNvPr>
          <p:cNvSpPr txBox="1">
            <a:spLocks noGrp="1"/>
          </p:cNvSpPr>
          <p:nvPr>
            <p:ph type="body" idx="1" hasCustomPrompt="1"/>
          </p:nvPr>
        </p:nvSpPr>
        <p:spPr>
          <a:xfrm>
            <a:off x="428625" y="333610"/>
            <a:ext cx="419485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endParaRPr lang="de-DE"/>
          </a:p>
        </p:txBody>
      </p:sp>
    </p:spTree>
    <p:extLst>
      <p:ext uri="{BB962C8B-B14F-4D97-AF65-F5344CB8AC3E}">
        <p14:creationId xmlns:p14="http://schemas.microsoft.com/office/powerpoint/2010/main" val="326286624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ptos_Todays-Agenda_Days">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EF4FA6A9-77F4-363D-2042-78B9DA1E0675}"/>
              </a:ext>
            </a:extLst>
          </p:cNvPr>
          <p:cNvSpPr txBox="1"/>
          <p:nvPr userDrawn="1"/>
        </p:nvSpPr>
        <p:spPr>
          <a:xfrm>
            <a:off x="42862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Morning</a:t>
            </a:r>
          </a:p>
        </p:txBody>
      </p:sp>
      <p:cxnSp>
        <p:nvCxnSpPr>
          <p:cNvPr id="7" name="Google Shape;118;p97">
            <a:extLst>
              <a:ext uri="{FF2B5EF4-FFF2-40B4-BE49-F238E27FC236}">
                <a16:creationId xmlns:a16="http://schemas.microsoft.com/office/drawing/2014/main" id="{6DCB5127-A1C6-B5DF-6DFD-1F436302AD4D}"/>
              </a:ext>
            </a:extLst>
          </p:cNvPr>
          <p:cNvCxnSpPr>
            <a:cxnSpLocks/>
          </p:cNvCxnSpPr>
          <p:nvPr userDrawn="1"/>
        </p:nvCxnSpPr>
        <p:spPr>
          <a:xfrm>
            <a:off x="428625" y="1974668"/>
            <a:ext cx="1932561" cy="0"/>
          </a:xfrm>
          <a:prstGeom prst="straightConnector1">
            <a:avLst/>
          </a:prstGeom>
          <a:noFill/>
          <a:ln w="9525" cap="flat" cmpd="sng">
            <a:solidFill>
              <a:srgbClr val="E30613"/>
            </a:solidFill>
            <a:prstDash val="solid"/>
            <a:miter lim="800000"/>
            <a:headEnd type="none" w="sm" len="sm"/>
            <a:tailEnd type="none" w="sm" len="sm"/>
          </a:ln>
        </p:spPr>
      </p:cxnSp>
      <p:sp>
        <p:nvSpPr>
          <p:cNvPr id="20" name="Textfeld 19">
            <a:extLst>
              <a:ext uri="{FF2B5EF4-FFF2-40B4-BE49-F238E27FC236}">
                <a16:creationId xmlns:a16="http://schemas.microsoft.com/office/drawing/2014/main" id="{DD5F7437-3E34-0090-7881-0328FA367A4C}"/>
              </a:ext>
            </a:extLst>
          </p:cNvPr>
          <p:cNvSpPr txBox="1"/>
          <p:nvPr userDrawn="1"/>
        </p:nvSpPr>
        <p:spPr>
          <a:xfrm>
            <a:off x="2593377"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err="1">
                <a:solidFill>
                  <a:srgbClr val="E30613"/>
                </a:solidFill>
                <a:latin typeface="Aptos" panose="020B0004020202020204" pitchFamily="34" charset="0"/>
              </a:rPr>
              <a:t>Afternoon</a:t>
            </a:r>
            <a:endParaRPr lang="de-DE" sz="1400" b="1" i="0">
              <a:solidFill>
                <a:srgbClr val="E30613"/>
              </a:solidFill>
              <a:latin typeface="Aptos" panose="020B0004020202020204" pitchFamily="34" charset="0"/>
            </a:endParaRPr>
          </a:p>
        </p:txBody>
      </p:sp>
      <p:sp>
        <p:nvSpPr>
          <p:cNvPr id="24" name="Textfeld 23">
            <a:extLst>
              <a:ext uri="{FF2B5EF4-FFF2-40B4-BE49-F238E27FC236}">
                <a16:creationId xmlns:a16="http://schemas.microsoft.com/office/drawing/2014/main" id="{49DBEFB5-98D7-CEC8-22FF-948BFAFF9E5D}"/>
              </a:ext>
            </a:extLst>
          </p:cNvPr>
          <p:cNvSpPr txBox="1"/>
          <p:nvPr userDrawn="1"/>
        </p:nvSpPr>
        <p:spPr>
          <a:xfrm>
            <a:off x="472056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Morning</a:t>
            </a:r>
          </a:p>
        </p:txBody>
      </p:sp>
      <p:cxnSp>
        <p:nvCxnSpPr>
          <p:cNvPr id="25" name="Google Shape;118;p97">
            <a:extLst>
              <a:ext uri="{FF2B5EF4-FFF2-40B4-BE49-F238E27FC236}">
                <a16:creationId xmlns:a16="http://schemas.microsoft.com/office/drawing/2014/main" id="{A447F83A-9160-40B6-29D0-1EC56E8AD393}"/>
              </a:ext>
            </a:extLst>
          </p:cNvPr>
          <p:cNvCxnSpPr>
            <a:cxnSpLocks/>
          </p:cNvCxnSpPr>
          <p:nvPr userDrawn="1"/>
        </p:nvCxnSpPr>
        <p:spPr>
          <a:xfrm>
            <a:off x="4720565" y="1974668"/>
            <a:ext cx="1936107" cy="0"/>
          </a:xfrm>
          <a:prstGeom prst="straightConnector1">
            <a:avLst/>
          </a:prstGeom>
          <a:noFill/>
          <a:ln w="9525" cap="flat" cmpd="sng">
            <a:solidFill>
              <a:srgbClr val="E30613"/>
            </a:solidFill>
            <a:prstDash val="solid"/>
            <a:miter lim="800000"/>
            <a:headEnd type="none" w="sm" len="sm"/>
            <a:tailEnd type="none" w="sm" len="sm"/>
          </a:ln>
        </p:spPr>
      </p:cxnSp>
      <p:sp>
        <p:nvSpPr>
          <p:cNvPr id="28" name="Textfeld 27">
            <a:extLst>
              <a:ext uri="{FF2B5EF4-FFF2-40B4-BE49-F238E27FC236}">
                <a16:creationId xmlns:a16="http://schemas.microsoft.com/office/drawing/2014/main" id="{5A2B0C9E-47F2-B6AB-C141-330C2DA0AEC4}"/>
              </a:ext>
            </a:extLst>
          </p:cNvPr>
          <p:cNvSpPr txBox="1"/>
          <p:nvPr userDrawn="1"/>
        </p:nvSpPr>
        <p:spPr>
          <a:xfrm>
            <a:off x="6858000"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err="1">
                <a:solidFill>
                  <a:srgbClr val="E30613"/>
                </a:solidFill>
                <a:latin typeface="Aptos" panose="020B0004020202020204" pitchFamily="34" charset="0"/>
              </a:rPr>
              <a:t>Afternoon</a:t>
            </a:r>
            <a:endParaRPr lang="de-DE" sz="1400" b="1" i="0">
              <a:solidFill>
                <a:srgbClr val="E30613"/>
              </a:solidFill>
              <a:latin typeface="Aptos" panose="020B0004020202020204" pitchFamily="34" charset="0"/>
            </a:endParaRPr>
          </a:p>
        </p:txBody>
      </p:sp>
      <p:cxnSp>
        <p:nvCxnSpPr>
          <p:cNvPr id="29" name="Google Shape;118;p97">
            <a:extLst>
              <a:ext uri="{FF2B5EF4-FFF2-40B4-BE49-F238E27FC236}">
                <a16:creationId xmlns:a16="http://schemas.microsoft.com/office/drawing/2014/main" id="{9CAEDF5D-41E5-6A62-30F5-1E1766E60CB7}"/>
              </a:ext>
            </a:extLst>
          </p:cNvPr>
          <p:cNvCxnSpPr>
            <a:cxnSpLocks/>
          </p:cNvCxnSpPr>
          <p:nvPr userDrawn="1"/>
        </p:nvCxnSpPr>
        <p:spPr>
          <a:xfrm>
            <a:off x="6858000" y="1974668"/>
            <a:ext cx="1866900" cy="0"/>
          </a:xfrm>
          <a:prstGeom prst="straightConnector1">
            <a:avLst/>
          </a:prstGeom>
          <a:noFill/>
          <a:ln w="9525" cap="flat" cmpd="sng">
            <a:solidFill>
              <a:srgbClr val="E30613"/>
            </a:solidFill>
            <a:prstDash val="solid"/>
            <a:miter lim="800000"/>
            <a:headEnd type="none" w="sm" len="sm"/>
            <a:tailEnd type="none" w="sm" len="sm"/>
          </a:ln>
        </p:spPr>
      </p:cxnSp>
      <p:sp>
        <p:nvSpPr>
          <p:cNvPr id="34" name="Textplatzhalter 33">
            <a:extLst>
              <a:ext uri="{FF2B5EF4-FFF2-40B4-BE49-F238E27FC236}">
                <a16:creationId xmlns:a16="http://schemas.microsoft.com/office/drawing/2014/main" id="{A979C08A-28CB-BE81-4C1E-54C1E226D575}"/>
              </a:ext>
            </a:extLst>
          </p:cNvPr>
          <p:cNvSpPr>
            <a:spLocks noGrp="1"/>
          </p:cNvSpPr>
          <p:nvPr>
            <p:ph type="body" sz="quarter" idx="14"/>
          </p:nvPr>
        </p:nvSpPr>
        <p:spPr>
          <a:xfrm>
            <a:off x="42862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36" name="Textplatzhalter 33">
            <a:extLst>
              <a:ext uri="{FF2B5EF4-FFF2-40B4-BE49-F238E27FC236}">
                <a16:creationId xmlns:a16="http://schemas.microsoft.com/office/drawing/2014/main" id="{55746759-0ADD-1422-F8BE-420F8D85DB32}"/>
              </a:ext>
            </a:extLst>
          </p:cNvPr>
          <p:cNvSpPr>
            <a:spLocks noGrp="1"/>
          </p:cNvSpPr>
          <p:nvPr>
            <p:ph type="body" sz="quarter" idx="16"/>
          </p:nvPr>
        </p:nvSpPr>
        <p:spPr>
          <a:xfrm>
            <a:off x="2593376" y="2128484"/>
            <a:ext cx="1848978"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38" name="Textplatzhalter 33">
            <a:extLst>
              <a:ext uri="{FF2B5EF4-FFF2-40B4-BE49-F238E27FC236}">
                <a16:creationId xmlns:a16="http://schemas.microsoft.com/office/drawing/2014/main" id="{C2D2379D-656F-ABC0-BA51-99A77D669846}"/>
              </a:ext>
            </a:extLst>
          </p:cNvPr>
          <p:cNvSpPr>
            <a:spLocks noGrp="1"/>
          </p:cNvSpPr>
          <p:nvPr>
            <p:ph type="body" sz="quarter" idx="18"/>
          </p:nvPr>
        </p:nvSpPr>
        <p:spPr>
          <a:xfrm>
            <a:off x="472056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40" name="Textplatzhalter 33">
            <a:extLst>
              <a:ext uri="{FF2B5EF4-FFF2-40B4-BE49-F238E27FC236}">
                <a16:creationId xmlns:a16="http://schemas.microsoft.com/office/drawing/2014/main" id="{FFE0441A-1FEB-6943-5AD0-84B27A5F7CEE}"/>
              </a:ext>
            </a:extLst>
          </p:cNvPr>
          <p:cNvSpPr>
            <a:spLocks noGrp="1"/>
          </p:cNvSpPr>
          <p:nvPr>
            <p:ph type="body" sz="quarter" idx="20"/>
          </p:nvPr>
        </p:nvSpPr>
        <p:spPr>
          <a:xfrm>
            <a:off x="6858000" y="2128484"/>
            <a:ext cx="1863981"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15" name="Text Placeholder 5">
            <a:extLst>
              <a:ext uri="{FF2B5EF4-FFF2-40B4-BE49-F238E27FC236}">
                <a16:creationId xmlns:a16="http://schemas.microsoft.com/office/drawing/2014/main" id="{145ADD53-BFB6-1342-D381-E7B51F923AB1}"/>
              </a:ext>
            </a:extLst>
          </p:cNvPr>
          <p:cNvSpPr>
            <a:spLocks noGrp="1"/>
          </p:cNvSpPr>
          <p:nvPr>
            <p:ph type="body" sz="quarter" idx="12" hasCustomPrompt="1"/>
          </p:nvPr>
        </p:nvSpPr>
        <p:spPr>
          <a:xfrm>
            <a:off x="428625"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16" name="Text Placeholder 5">
            <a:extLst>
              <a:ext uri="{FF2B5EF4-FFF2-40B4-BE49-F238E27FC236}">
                <a16:creationId xmlns:a16="http://schemas.microsoft.com/office/drawing/2014/main" id="{FBA8C5C2-EC24-E96F-2A03-A7A3D74907DD}"/>
              </a:ext>
            </a:extLst>
          </p:cNvPr>
          <p:cNvSpPr>
            <a:spLocks noGrp="1"/>
          </p:cNvSpPr>
          <p:nvPr>
            <p:ph type="body" sz="quarter" idx="21" hasCustomPrompt="1"/>
          </p:nvPr>
        </p:nvSpPr>
        <p:spPr>
          <a:xfrm>
            <a:off x="2593376" y="2463327"/>
            <a:ext cx="185927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17" name="Text Placeholder 5">
            <a:extLst>
              <a:ext uri="{FF2B5EF4-FFF2-40B4-BE49-F238E27FC236}">
                <a16:creationId xmlns:a16="http://schemas.microsoft.com/office/drawing/2014/main" id="{206E007A-C0A3-3D41-C472-B8E9515BB90C}"/>
              </a:ext>
            </a:extLst>
          </p:cNvPr>
          <p:cNvSpPr>
            <a:spLocks noGrp="1"/>
          </p:cNvSpPr>
          <p:nvPr>
            <p:ph type="body" sz="quarter" idx="22" hasCustomPrompt="1"/>
          </p:nvPr>
        </p:nvSpPr>
        <p:spPr>
          <a:xfrm>
            <a:off x="4720565"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18" name="Text Placeholder 5">
            <a:extLst>
              <a:ext uri="{FF2B5EF4-FFF2-40B4-BE49-F238E27FC236}">
                <a16:creationId xmlns:a16="http://schemas.microsoft.com/office/drawing/2014/main" id="{19D4348E-C907-A3A7-14BF-84224E99D2A1}"/>
              </a:ext>
            </a:extLst>
          </p:cNvPr>
          <p:cNvSpPr>
            <a:spLocks noGrp="1"/>
          </p:cNvSpPr>
          <p:nvPr>
            <p:ph type="body" sz="quarter" idx="23" hasCustomPrompt="1"/>
          </p:nvPr>
        </p:nvSpPr>
        <p:spPr>
          <a:xfrm>
            <a:off x="6858000" y="2463327"/>
            <a:ext cx="1874362"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3" name="Google Shape;38;p80">
            <a:extLst>
              <a:ext uri="{FF2B5EF4-FFF2-40B4-BE49-F238E27FC236}">
                <a16:creationId xmlns:a16="http://schemas.microsoft.com/office/drawing/2014/main" id="{C333DA30-9901-0C8B-C307-364402F59A8E}"/>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1</a:t>
            </a:r>
            <a:endParaRPr/>
          </a:p>
        </p:txBody>
      </p:sp>
      <p:sp>
        <p:nvSpPr>
          <p:cNvPr id="4" name="Google Shape;38;p80">
            <a:extLst>
              <a:ext uri="{FF2B5EF4-FFF2-40B4-BE49-F238E27FC236}">
                <a16:creationId xmlns:a16="http://schemas.microsoft.com/office/drawing/2014/main" id="{16FFD2AA-E4A1-4741-BF9E-EAF26BAB0BF8}"/>
              </a:ext>
            </a:extLst>
          </p:cNvPr>
          <p:cNvSpPr txBox="1">
            <a:spLocks noGrp="1"/>
          </p:cNvSpPr>
          <p:nvPr>
            <p:ph type="body" idx="11" hasCustomPrompt="1"/>
          </p:nvPr>
        </p:nvSpPr>
        <p:spPr>
          <a:xfrm>
            <a:off x="4714875"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2</a:t>
            </a:r>
            <a:endParaRPr/>
          </a:p>
        </p:txBody>
      </p:sp>
      <p:cxnSp>
        <p:nvCxnSpPr>
          <p:cNvPr id="8" name="Google Shape;118;p97">
            <a:extLst>
              <a:ext uri="{FF2B5EF4-FFF2-40B4-BE49-F238E27FC236}">
                <a16:creationId xmlns:a16="http://schemas.microsoft.com/office/drawing/2014/main" id="{C31D4CA6-D394-52F5-5712-AC2BBF811CD1}"/>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1" name="Google Shape;119;p97">
            <a:extLst>
              <a:ext uri="{FF2B5EF4-FFF2-40B4-BE49-F238E27FC236}">
                <a16:creationId xmlns:a16="http://schemas.microsoft.com/office/drawing/2014/main" id="{D829AC57-B2CD-137F-E57F-4854DB83121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cxnSp>
        <p:nvCxnSpPr>
          <p:cNvPr id="26" name="Google Shape;118;p97">
            <a:extLst>
              <a:ext uri="{FF2B5EF4-FFF2-40B4-BE49-F238E27FC236}">
                <a16:creationId xmlns:a16="http://schemas.microsoft.com/office/drawing/2014/main" id="{C0633090-2062-A38A-626B-C599F1639B16}"/>
              </a:ext>
            </a:extLst>
          </p:cNvPr>
          <p:cNvCxnSpPr>
            <a:cxnSpLocks/>
          </p:cNvCxnSpPr>
          <p:nvPr userDrawn="1"/>
        </p:nvCxnSpPr>
        <p:spPr>
          <a:xfrm>
            <a:off x="2593376" y="1974668"/>
            <a:ext cx="1859276" cy="0"/>
          </a:xfrm>
          <a:prstGeom prst="straightConnector1">
            <a:avLst/>
          </a:prstGeom>
          <a:noFill/>
          <a:ln w="9525" cap="flat" cmpd="sng">
            <a:solidFill>
              <a:srgbClr val="E30613"/>
            </a:solidFill>
            <a:prstDash val="solid"/>
            <a:miter lim="800000"/>
            <a:headEnd type="none" w="sm" len="sm"/>
            <a:tailEnd type="none" w="sm" len="sm"/>
          </a:ln>
        </p:spPr>
      </p:cxnSp>
      <p:sp>
        <p:nvSpPr>
          <p:cNvPr id="5" name="Google Shape;38;p80">
            <a:extLst>
              <a:ext uri="{FF2B5EF4-FFF2-40B4-BE49-F238E27FC236}">
                <a16:creationId xmlns:a16="http://schemas.microsoft.com/office/drawing/2014/main" id="{079BB5BE-2806-329D-FC6E-9ABB40E5E14A}"/>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err="1"/>
              <a:t>Today’s</a:t>
            </a:r>
            <a:r>
              <a:rPr lang="de-DE"/>
              <a:t> Agenda</a:t>
            </a:r>
            <a:endParaRPr/>
          </a:p>
        </p:txBody>
      </p:sp>
    </p:spTree>
    <p:extLst>
      <p:ext uri="{BB962C8B-B14F-4D97-AF65-F5344CB8AC3E}">
        <p14:creationId xmlns:p14="http://schemas.microsoft.com/office/powerpoint/2010/main" val="837251032"/>
      </p:ext>
    </p:extLst>
  </p:cSld>
  <p:clrMapOvr>
    <a:masterClrMapping/>
  </p:clrMapOvr>
  <p:extLst>
    <p:ext uri="{DCECCB84-F9BA-43D5-87BE-67443E8EF086}">
      <p15:sldGuideLst xmlns:p15="http://schemas.microsoft.com/office/powerpoint/2012/main">
        <p15:guide id="1" orient="horz" pos="1200">
          <p15:clr>
            <a:srgbClr val="FBAE40"/>
          </p15:clr>
        </p15:guide>
        <p15:guide id="3" orient="horz" pos="1584">
          <p15:clr>
            <a:srgbClr val="FBAE40"/>
          </p15:clr>
        </p15:guide>
        <p15:guide id="4" pos="2808">
          <p15:clr>
            <a:srgbClr val="FBAE40"/>
          </p15:clr>
        </p15:guide>
        <p15:guide id="6" pos="295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ptos_Programme_Days+Parts">
    <p:spTree>
      <p:nvGrpSpPr>
        <p:cNvPr id="1" name=""/>
        <p:cNvGrpSpPr/>
        <p:nvPr/>
      </p:nvGrpSpPr>
      <p:grpSpPr>
        <a:xfrm>
          <a:off x="0" y="0"/>
          <a:ext cx="0" cy="0"/>
          <a:chOff x="0" y="0"/>
          <a:chExt cx="0" cy="0"/>
        </a:xfrm>
      </p:grpSpPr>
      <p:sp>
        <p:nvSpPr>
          <p:cNvPr id="7" name="Textfeld 5">
            <a:extLst>
              <a:ext uri="{FF2B5EF4-FFF2-40B4-BE49-F238E27FC236}">
                <a16:creationId xmlns:a16="http://schemas.microsoft.com/office/drawing/2014/main" id="{8C886AFA-009F-79E5-41E6-594E87923314}"/>
              </a:ext>
            </a:extLst>
          </p:cNvPr>
          <p:cNvSpPr txBox="1"/>
          <p:nvPr userDrawn="1"/>
        </p:nvSpPr>
        <p:spPr>
          <a:xfrm>
            <a:off x="42862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a:t>
            </a:r>
          </a:p>
        </p:txBody>
      </p:sp>
      <p:sp>
        <p:nvSpPr>
          <p:cNvPr id="11" name="Textfeld 19">
            <a:extLst>
              <a:ext uri="{FF2B5EF4-FFF2-40B4-BE49-F238E27FC236}">
                <a16:creationId xmlns:a16="http://schemas.microsoft.com/office/drawing/2014/main" id="{0596B8E6-8039-7126-DD81-E3EF7BAE5CBC}"/>
              </a:ext>
            </a:extLst>
          </p:cNvPr>
          <p:cNvSpPr txBox="1"/>
          <p:nvPr userDrawn="1"/>
        </p:nvSpPr>
        <p:spPr>
          <a:xfrm>
            <a:off x="2593377"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II</a:t>
            </a:r>
          </a:p>
        </p:txBody>
      </p:sp>
      <p:sp>
        <p:nvSpPr>
          <p:cNvPr id="15" name="Textfeld 23">
            <a:extLst>
              <a:ext uri="{FF2B5EF4-FFF2-40B4-BE49-F238E27FC236}">
                <a16:creationId xmlns:a16="http://schemas.microsoft.com/office/drawing/2014/main" id="{300088D4-3FAC-341F-D146-13D837D261B4}"/>
              </a:ext>
            </a:extLst>
          </p:cNvPr>
          <p:cNvSpPr txBox="1"/>
          <p:nvPr userDrawn="1"/>
        </p:nvSpPr>
        <p:spPr>
          <a:xfrm>
            <a:off x="472056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a:t>
            </a:r>
          </a:p>
        </p:txBody>
      </p:sp>
      <p:sp>
        <p:nvSpPr>
          <p:cNvPr id="17" name="Textfeld 27">
            <a:extLst>
              <a:ext uri="{FF2B5EF4-FFF2-40B4-BE49-F238E27FC236}">
                <a16:creationId xmlns:a16="http://schemas.microsoft.com/office/drawing/2014/main" id="{84C6094D-5B31-CA76-1A61-F6B0196B1919}"/>
              </a:ext>
            </a:extLst>
          </p:cNvPr>
          <p:cNvSpPr txBox="1"/>
          <p:nvPr userDrawn="1"/>
        </p:nvSpPr>
        <p:spPr>
          <a:xfrm>
            <a:off x="6858000"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II</a:t>
            </a:r>
          </a:p>
        </p:txBody>
      </p:sp>
      <p:sp>
        <p:nvSpPr>
          <p:cNvPr id="21" name="Textplatzhalter 33">
            <a:extLst>
              <a:ext uri="{FF2B5EF4-FFF2-40B4-BE49-F238E27FC236}">
                <a16:creationId xmlns:a16="http://schemas.microsoft.com/office/drawing/2014/main" id="{96DAD162-AB35-8C64-3A98-E373A51BD46C}"/>
              </a:ext>
            </a:extLst>
          </p:cNvPr>
          <p:cNvSpPr>
            <a:spLocks noGrp="1"/>
          </p:cNvSpPr>
          <p:nvPr>
            <p:ph type="body" sz="quarter" idx="14"/>
          </p:nvPr>
        </p:nvSpPr>
        <p:spPr>
          <a:xfrm>
            <a:off x="42862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24" name="Textplatzhalter 33">
            <a:extLst>
              <a:ext uri="{FF2B5EF4-FFF2-40B4-BE49-F238E27FC236}">
                <a16:creationId xmlns:a16="http://schemas.microsoft.com/office/drawing/2014/main" id="{577492E5-D8A1-AFC5-3F3D-BEE03FB05DB8}"/>
              </a:ext>
            </a:extLst>
          </p:cNvPr>
          <p:cNvSpPr>
            <a:spLocks noGrp="1"/>
          </p:cNvSpPr>
          <p:nvPr>
            <p:ph type="body" sz="quarter" idx="16"/>
          </p:nvPr>
        </p:nvSpPr>
        <p:spPr>
          <a:xfrm>
            <a:off x="2593376"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25" name="Textplatzhalter 33">
            <a:extLst>
              <a:ext uri="{FF2B5EF4-FFF2-40B4-BE49-F238E27FC236}">
                <a16:creationId xmlns:a16="http://schemas.microsoft.com/office/drawing/2014/main" id="{94E9A21A-D861-FE8B-6136-76A82A89E268}"/>
              </a:ext>
            </a:extLst>
          </p:cNvPr>
          <p:cNvSpPr>
            <a:spLocks noGrp="1"/>
          </p:cNvSpPr>
          <p:nvPr>
            <p:ph type="body" sz="quarter" idx="18"/>
          </p:nvPr>
        </p:nvSpPr>
        <p:spPr>
          <a:xfrm>
            <a:off x="472056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28" name="Textplatzhalter 33">
            <a:extLst>
              <a:ext uri="{FF2B5EF4-FFF2-40B4-BE49-F238E27FC236}">
                <a16:creationId xmlns:a16="http://schemas.microsoft.com/office/drawing/2014/main" id="{8C1DA9EA-0C0E-07A1-BCEB-1D25BF5628AC}"/>
              </a:ext>
            </a:extLst>
          </p:cNvPr>
          <p:cNvSpPr>
            <a:spLocks noGrp="1"/>
          </p:cNvSpPr>
          <p:nvPr>
            <p:ph type="body" sz="quarter" idx="20"/>
          </p:nvPr>
        </p:nvSpPr>
        <p:spPr>
          <a:xfrm>
            <a:off x="6858000"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a:t>Mastertextformat bearbeiten</a:t>
            </a:r>
          </a:p>
        </p:txBody>
      </p:sp>
      <p:sp>
        <p:nvSpPr>
          <p:cNvPr id="29" name="Text Placeholder 5">
            <a:extLst>
              <a:ext uri="{FF2B5EF4-FFF2-40B4-BE49-F238E27FC236}">
                <a16:creationId xmlns:a16="http://schemas.microsoft.com/office/drawing/2014/main" id="{7D91459C-DE49-F015-ABD3-CB9C294FC4E6}"/>
              </a:ext>
            </a:extLst>
          </p:cNvPr>
          <p:cNvSpPr>
            <a:spLocks noGrp="1"/>
          </p:cNvSpPr>
          <p:nvPr>
            <p:ph type="body" sz="quarter" idx="12" hasCustomPrompt="1"/>
          </p:nvPr>
        </p:nvSpPr>
        <p:spPr>
          <a:xfrm>
            <a:off x="428625"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30" name="Text Placeholder 5">
            <a:extLst>
              <a:ext uri="{FF2B5EF4-FFF2-40B4-BE49-F238E27FC236}">
                <a16:creationId xmlns:a16="http://schemas.microsoft.com/office/drawing/2014/main" id="{877A636E-A12B-5977-8C30-965C4903437C}"/>
              </a:ext>
            </a:extLst>
          </p:cNvPr>
          <p:cNvSpPr>
            <a:spLocks noGrp="1"/>
          </p:cNvSpPr>
          <p:nvPr>
            <p:ph type="body" sz="quarter" idx="21" hasCustomPrompt="1"/>
          </p:nvPr>
        </p:nvSpPr>
        <p:spPr>
          <a:xfrm>
            <a:off x="2593376"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31" name="Text Placeholder 5">
            <a:extLst>
              <a:ext uri="{FF2B5EF4-FFF2-40B4-BE49-F238E27FC236}">
                <a16:creationId xmlns:a16="http://schemas.microsoft.com/office/drawing/2014/main" id="{1A377352-F917-90A3-BA68-10161FACD68C}"/>
              </a:ext>
            </a:extLst>
          </p:cNvPr>
          <p:cNvSpPr>
            <a:spLocks noGrp="1"/>
          </p:cNvSpPr>
          <p:nvPr>
            <p:ph type="body" sz="quarter" idx="22" hasCustomPrompt="1"/>
          </p:nvPr>
        </p:nvSpPr>
        <p:spPr>
          <a:xfrm>
            <a:off x="4720565"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32" name="Text Placeholder 5">
            <a:extLst>
              <a:ext uri="{FF2B5EF4-FFF2-40B4-BE49-F238E27FC236}">
                <a16:creationId xmlns:a16="http://schemas.microsoft.com/office/drawing/2014/main" id="{0B645F93-6EF1-6385-32F1-78091996D056}"/>
              </a:ext>
            </a:extLst>
          </p:cNvPr>
          <p:cNvSpPr>
            <a:spLocks noGrp="1"/>
          </p:cNvSpPr>
          <p:nvPr>
            <p:ph type="body" sz="quarter" idx="23" hasCustomPrompt="1"/>
          </p:nvPr>
        </p:nvSpPr>
        <p:spPr>
          <a:xfrm>
            <a:off x="6858000"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a:t>First Bullet</a:t>
            </a:r>
          </a:p>
          <a:p>
            <a:pPr lvl="0"/>
            <a:r>
              <a:rPr lang="en-US"/>
              <a:t>Second Bullet</a:t>
            </a:r>
          </a:p>
        </p:txBody>
      </p:sp>
      <p:sp>
        <p:nvSpPr>
          <p:cNvPr id="34" name="Google Shape;38;p80">
            <a:extLst>
              <a:ext uri="{FF2B5EF4-FFF2-40B4-BE49-F238E27FC236}">
                <a16:creationId xmlns:a16="http://schemas.microsoft.com/office/drawing/2014/main" id="{B4BD74DB-8382-1DE8-BE07-D586CCB1B438}"/>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1</a:t>
            </a:r>
            <a:endParaRPr/>
          </a:p>
        </p:txBody>
      </p:sp>
      <p:sp>
        <p:nvSpPr>
          <p:cNvPr id="40" name="Google Shape;38;p80">
            <a:extLst>
              <a:ext uri="{FF2B5EF4-FFF2-40B4-BE49-F238E27FC236}">
                <a16:creationId xmlns:a16="http://schemas.microsoft.com/office/drawing/2014/main" id="{656DE071-2DAC-94B8-46CD-9E75E5073B22}"/>
              </a:ext>
            </a:extLst>
          </p:cNvPr>
          <p:cNvSpPr txBox="1">
            <a:spLocks noGrp="1"/>
          </p:cNvSpPr>
          <p:nvPr>
            <p:ph type="body" idx="11" hasCustomPrompt="1"/>
          </p:nvPr>
        </p:nvSpPr>
        <p:spPr>
          <a:xfrm>
            <a:off x="4714875"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2</a:t>
            </a:r>
            <a:endParaRPr/>
          </a:p>
        </p:txBody>
      </p:sp>
      <p:cxnSp>
        <p:nvCxnSpPr>
          <p:cNvPr id="41" name="Google Shape;118;p97">
            <a:extLst>
              <a:ext uri="{FF2B5EF4-FFF2-40B4-BE49-F238E27FC236}">
                <a16:creationId xmlns:a16="http://schemas.microsoft.com/office/drawing/2014/main" id="{F5AAC24D-1664-C8C0-5C35-FED3952E5762}"/>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42" name="Google Shape;119;p97">
            <a:extLst>
              <a:ext uri="{FF2B5EF4-FFF2-40B4-BE49-F238E27FC236}">
                <a16:creationId xmlns:a16="http://schemas.microsoft.com/office/drawing/2014/main" id="{43686EFA-3DDE-9D46-0DD2-4861CDA0304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cxnSp>
        <p:nvCxnSpPr>
          <p:cNvPr id="2" name="Google Shape;118;p97">
            <a:extLst>
              <a:ext uri="{FF2B5EF4-FFF2-40B4-BE49-F238E27FC236}">
                <a16:creationId xmlns:a16="http://schemas.microsoft.com/office/drawing/2014/main" id="{F5B1BA52-E649-D52A-C729-F7207F9C520B}"/>
              </a:ext>
            </a:extLst>
          </p:cNvPr>
          <p:cNvCxnSpPr>
            <a:cxnSpLocks/>
          </p:cNvCxnSpPr>
          <p:nvPr userDrawn="1"/>
        </p:nvCxnSpPr>
        <p:spPr>
          <a:xfrm>
            <a:off x="428625" y="1974668"/>
            <a:ext cx="1932561" cy="0"/>
          </a:xfrm>
          <a:prstGeom prst="straightConnector1">
            <a:avLst/>
          </a:prstGeom>
          <a:noFill/>
          <a:ln w="9525" cap="flat" cmpd="sng">
            <a:solidFill>
              <a:srgbClr val="E30613"/>
            </a:solidFill>
            <a:prstDash val="solid"/>
            <a:miter lim="800000"/>
            <a:headEnd type="none" w="sm" len="sm"/>
            <a:tailEnd type="none" w="sm" len="sm"/>
          </a:ln>
        </p:spPr>
      </p:cxnSp>
      <p:cxnSp>
        <p:nvCxnSpPr>
          <p:cNvPr id="3" name="Google Shape;118;p97">
            <a:extLst>
              <a:ext uri="{FF2B5EF4-FFF2-40B4-BE49-F238E27FC236}">
                <a16:creationId xmlns:a16="http://schemas.microsoft.com/office/drawing/2014/main" id="{5CB1E624-B3EB-1498-4FCD-35380CB64BED}"/>
              </a:ext>
            </a:extLst>
          </p:cNvPr>
          <p:cNvCxnSpPr>
            <a:cxnSpLocks/>
          </p:cNvCxnSpPr>
          <p:nvPr userDrawn="1"/>
        </p:nvCxnSpPr>
        <p:spPr>
          <a:xfrm>
            <a:off x="4720565" y="1974668"/>
            <a:ext cx="1936107" cy="0"/>
          </a:xfrm>
          <a:prstGeom prst="straightConnector1">
            <a:avLst/>
          </a:prstGeom>
          <a:noFill/>
          <a:ln w="9525" cap="flat" cmpd="sng">
            <a:solidFill>
              <a:srgbClr val="E30613"/>
            </a:solidFill>
            <a:prstDash val="solid"/>
            <a:miter lim="800000"/>
            <a:headEnd type="none" w="sm" len="sm"/>
            <a:tailEnd type="none" w="sm" len="sm"/>
          </a:ln>
        </p:spPr>
      </p:cxnSp>
      <p:cxnSp>
        <p:nvCxnSpPr>
          <p:cNvPr id="4" name="Google Shape;118;p97">
            <a:extLst>
              <a:ext uri="{FF2B5EF4-FFF2-40B4-BE49-F238E27FC236}">
                <a16:creationId xmlns:a16="http://schemas.microsoft.com/office/drawing/2014/main" id="{6CEBB6DC-CEBE-C5CC-CDDD-6AE5291BA9B8}"/>
              </a:ext>
            </a:extLst>
          </p:cNvPr>
          <p:cNvCxnSpPr>
            <a:cxnSpLocks/>
          </p:cNvCxnSpPr>
          <p:nvPr userDrawn="1"/>
        </p:nvCxnSpPr>
        <p:spPr>
          <a:xfrm>
            <a:off x="6858000" y="1974668"/>
            <a:ext cx="1866900" cy="0"/>
          </a:xfrm>
          <a:prstGeom prst="straightConnector1">
            <a:avLst/>
          </a:prstGeom>
          <a:noFill/>
          <a:ln w="9525" cap="flat" cmpd="sng">
            <a:solidFill>
              <a:srgbClr val="E30613"/>
            </a:solidFill>
            <a:prstDash val="solid"/>
            <a:miter lim="800000"/>
            <a:headEnd type="none" w="sm" len="sm"/>
            <a:tailEnd type="none" w="sm" len="sm"/>
          </a:ln>
        </p:spPr>
      </p:cxnSp>
      <p:cxnSp>
        <p:nvCxnSpPr>
          <p:cNvPr id="5" name="Google Shape;118;p97">
            <a:extLst>
              <a:ext uri="{FF2B5EF4-FFF2-40B4-BE49-F238E27FC236}">
                <a16:creationId xmlns:a16="http://schemas.microsoft.com/office/drawing/2014/main" id="{AF83766D-2BE9-6A1C-B3A8-94ACE5FF7CB1}"/>
              </a:ext>
            </a:extLst>
          </p:cNvPr>
          <p:cNvCxnSpPr>
            <a:cxnSpLocks/>
          </p:cNvCxnSpPr>
          <p:nvPr userDrawn="1"/>
        </p:nvCxnSpPr>
        <p:spPr>
          <a:xfrm>
            <a:off x="2593376" y="1974668"/>
            <a:ext cx="1859276" cy="0"/>
          </a:xfrm>
          <a:prstGeom prst="straightConnector1">
            <a:avLst/>
          </a:prstGeom>
          <a:noFill/>
          <a:ln w="9525" cap="flat" cmpd="sng">
            <a:solidFill>
              <a:srgbClr val="E30613"/>
            </a:solidFill>
            <a:prstDash val="solid"/>
            <a:miter lim="800000"/>
            <a:headEnd type="none" w="sm" len="sm"/>
            <a:tailEnd type="none" w="sm" len="sm"/>
          </a:ln>
        </p:spPr>
      </p:cxnSp>
      <p:sp>
        <p:nvSpPr>
          <p:cNvPr id="8" name="Google Shape;38;p80">
            <a:extLst>
              <a:ext uri="{FF2B5EF4-FFF2-40B4-BE49-F238E27FC236}">
                <a16:creationId xmlns:a16="http://schemas.microsoft.com/office/drawing/2014/main" id="{9978CF24-CED5-0061-9FC4-A8687B56EC25}"/>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Workshop Programme</a:t>
            </a:r>
            <a:endParaRPr/>
          </a:p>
        </p:txBody>
      </p:sp>
    </p:spTree>
    <p:extLst>
      <p:ext uri="{BB962C8B-B14F-4D97-AF65-F5344CB8AC3E}">
        <p14:creationId xmlns:p14="http://schemas.microsoft.com/office/powerpoint/2010/main" val="3362285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ptos_Agenda_Parts+Module">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84307F98-A24B-CEC0-7C93-95C95B044DAA}"/>
              </a:ext>
            </a:extLst>
          </p:cNvPr>
          <p:cNvSpPr>
            <a:spLocks noGrp="1"/>
          </p:cNvSpPr>
          <p:nvPr>
            <p:ph type="body" sz="quarter" idx="12"/>
          </p:nvPr>
        </p:nvSpPr>
        <p:spPr>
          <a:xfrm>
            <a:off x="428625" y="2138358"/>
            <a:ext cx="4024027" cy="2744395"/>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de-DE"/>
              <a:t>Mastertextformat bearbeiten</a:t>
            </a:r>
          </a:p>
          <a:p>
            <a:pPr lvl="1"/>
            <a:r>
              <a:rPr lang="de-DE"/>
              <a:t>Zweite Ebene</a:t>
            </a:r>
          </a:p>
        </p:txBody>
      </p:sp>
      <p:sp>
        <p:nvSpPr>
          <p:cNvPr id="7" name="Text Placeholder 5">
            <a:extLst>
              <a:ext uri="{FF2B5EF4-FFF2-40B4-BE49-F238E27FC236}">
                <a16:creationId xmlns:a16="http://schemas.microsoft.com/office/drawing/2014/main" id="{60C4F1A6-3B38-F25E-F473-AEEE1C5DC7C3}"/>
              </a:ext>
            </a:extLst>
          </p:cNvPr>
          <p:cNvSpPr>
            <a:spLocks noGrp="1"/>
          </p:cNvSpPr>
          <p:nvPr>
            <p:ph type="body" sz="quarter" idx="13"/>
          </p:nvPr>
        </p:nvSpPr>
        <p:spPr>
          <a:xfrm>
            <a:off x="4697888" y="2138358"/>
            <a:ext cx="4017488" cy="2744396"/>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de-DE"/>
              <a:t>Mastertextformat bearbeiten</a:t>
            </a:r>
          </a:p>
          <a:p>
            <a:pPr lvl="1"/>
            <a:r>
              <a:rPr lang="de-DE"/>
              <a:t>Zweite Ebene</a:t>
            </a:r>
          </a:p>
        </p:txBody>
      </p:sp>
      <p:sp>
        <p:nvSpPr>
          <p:cNvPr id="2" name="Textfeld 5">
            <a:extLst>
              <a:ext uri="{FF2B5EF4-FFF2-40B4-BE49-F238E27FC236}">
                <a16:creationId xmlns:a16="http://schemas.microsoft.com/office/drawing/2014/main" id="{C6E45255-CD18-B8DD-A5A9-445433CFB51A}"/>
              </a:ext>
            </a:extLst>
          </p:cNvPr>
          <p:cNvSpPr txBox="1"/>
          <p:nvPr userDrawn="1"/>
        </p:nvSpPr>
        <p:spPr>
          <a:xfrm>
            <a:off x="42862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Modul 1</a:t>
            </a:r>
          </a:p>
        </p:txBody>
      </p:sp>
      <p:sp>
        <p:nvSpPr>
          <p:cNvPr id="6" name="Textfeld 27">
            <a:extLst>
              <a:ext uri="{FF2B5EF4-FFF2-40B4-BE49-F238E27FC236}">
                <a16:creationId xmlns:a16="http://schemas.microsoft.com/office/drawing/2014/main" id="{BE7124E2-EFE5-A7FD-43C8-97A5DD826D6A}"/>
              </a:ext>
            </a:extLst>
          </p:cNvPr>
          <p:cNvSpPr txBox="1"/>
          <p:nvPr userDrawn="1"/>
        </p:nvSpPr>
        <p:spPr>
          <a:xfrm>
            <a:off x="4697888"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Modul 2</a:t>
            </a:r>
          </a:p>
        </p:txBody>
      </p:sp>
      <p:sp>
        <p:nvSpPr>
          <p:cNvPr id="13" name="Google Shape;38;p80">
            <a:extLst>
              <a:ext uri="{FF2B5EF4-FFF2-40B4-BE49-F238E27FC236}">
                <a16:creationId xmlns:a16="http://schemas.microsoft.com/office/drawing/2014/main" id="{47CFDC1F-3687-730B-CFA9-21D32CCEE7D4}"/>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1</a:t>
            </a:r>
            <a:endParaRPr/>
          </a:p>
        </p:txBody>
      </p:sp>
      <p:sp>
        <p:nvSpPr>
          <p:cNvPr id="14" name="Google Shape;38;p80">
            <a:extLst>
              <a:ext uri="{FF2B5EF4-FFF2-40B4-BE49-F238E27FC236}">
                <a16:creationId xmlns:a16="http://schemas.microsoft.com/office/drawing/2014/main" id="{003CCDC0-F460-F1D5-4490-FAEFCA7FF4C1}"/>
              </a:ext>
            </a:extLst>
          </p:cNvPr>
          <p:cNvSpPr txBox="1">
            <a:spLocks noGrp="1"/>
          </p:cNvSpPr>
          <p:nvPr>
            <p:ph type="body" idx="11" hasCustomPrompt="1"/>
          </p:nvPr>
        </p:nvSpPr>
        <p:spPr>
          <a:xfrm>
            <a:off x="4714875"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Day 2</a:t>
            </a:r>
            <a:endParaRPr/>
          </a:p>
        </p:txBody>
      </p:sp>
      <p:cxnSp>
        <p:nvCxnSpPr>
          <p:cNvPr id="15" name="Google Shape;118;p97">
            <a:extLst>
              <a:ext uri="{FF2B5EF4-FFF2-40B4-BE49-F238E27FC236}">
                <a16:creationId xmlns:a16="http://schemas.microsoft.com/office/drawing/2014/main" id="{E69F50A0-429C-C5A5-D44A-AEDF5D1A9410}"/>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8" name="Google Shape;119;p97">
            <a:extLst>
              <a:ext uri="{FF2B5EF4-FFF2-40B4-BE49-F238E27FC236}">
                <a16:creationId xmlns:a16="http://schemas.microsoft.com/office/drawing/2014/main" id="{8D65D320-7B33-5AE6-F95B-7CB539AA20EA}"/>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sp>
        <p:nvSpPr>
          <p:cNvPr id="3" name="Google Shape;38;p80">
            <a:extLst>
              <a:ext uri="{FF2B5EF4-FFF2-40B4-BE49-F238E27FC236}">
                <a16:creationId xmlns:a16="http://schemas.microsoft.com/office/drawing/2014/main" id="{EA2B5705-F8BD-9866-E172-9539EA2CE961}"/>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Agenda</a:t>
            </a:r>
            <a:endParaRPr/>
          </a:p>
        </p:txBody>
      </p:sp>
    </p:spTree>
    <p:extLst>
      <p:ext uri="{BB962C8B-B14F-4D97-AF65-F5344CB8AC3E}">
        <p14:creationId xmlns:p14="http://schemas.microsoft.com/office/powerpoint/2010/main" val="182843479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ptos_Headlin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E404D292-AB57-B471-87DE-189E10C8C22D}"/>
              </a:ext>
            </a:extLst>
          </p:cNvPr>
          <p:cNvSpPr txBox="1">
            <a:spLocks noGrp="1"/>
          </p:cNvSpPr>
          <p:nvPr>
            <p:ph type="body" idx="1" hasCustomPrompt="1"/>
          </p:nvPr>
        </p:nvSpPr>
        <p:spPr>
          <a:xfrm>
            <a:off x="428625" y="290099"/>
            <a:ext cx="5099593"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422024426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Aptos_Headline_3Spalten">
    <p:spTree>
      <p:nvGrpSpPr>
        <p:cNvPr id="1" name=""/>
        <p:cNvGrpSpPr/>
        <p:nvPr/>
      </p:nvGrpSpPr>
      <p:grpSpPr>
        <a:xfrm>
          <a:off x="0" y="0"/>
          <a:ext cx="0" cy="0"/>
          <a:chOff x="0" y="0"/>
          <a:chExt cx="0" cy="0"/>
        </a:xfrm>
      </p:grpSpPr>
      <p:sp>
        <p:nvSpPr>
          <p:cNvPr id="2" name="Google Shape;38;p80">
            <a:extLst>
              <a:ext uri="{FF2B5EF4-FFF2-40B4-BE49-F238E27FC236}">
                <a16:creationId xmlns:a16="http://schemas.microsoft.com/office/drawing/2014/main" id="{3AF6F8F5-0869-6CD6-03AF-14CE0F399FA7}"/>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a:t>Click </a:t>
            </a:r>
            <a:r>
              <a:rPr lang="de-DE" err="1"/>
              <a:t>to</a:t>
            </a:r>
            <a:r>
              <a:rPr lang="de-DE"/>
              <a:t> </a:t>
            </a:r>
            <a:r>
              <a:rPr lang="de-DE" err="1"/>
              <a:t>add</a:t>
            </a:r>
            <a:r>
              <a:rPr lang="de-DE"/>
              <a:t> </a:t>
            </a:r>
            <a:r>
              <a:rPr lang="de-DE" err="1"/>
              <a:t>text</a:t>
            </a:r>
            <a:r>
              <a:rPr lang="de-DE"/>
              <a:t> …</a:t>
            </a:r>
          </a:p>
        </p:txBody>
      </p:sp>
    </p:spTree>
    <p:extLst>
      <p:ext uri="{BB962C8B-B14F-4D97-AF65-F5344CB8AC3E}">
        <p14:creationId xmlns:p14="http://schemas.microsoft.com/office/powerpoint/2010/main" val="2166315918"/>
      </p:ext>
    </p:extLst>
  </p:cSld>
  <p:clrMapOvr>
    <a:masterClrMapping/>
  </p:clrMapOvr>
  <p:extLst>
    <p:ext uri="{DCECCB84-F9BA-43D5-87BE-67443E8EF086}">
      <p15:sldGuideLst xmlns:p15="http://schemas.microsoft.com/office/powerpoint/2012/main">
        <p15:guide id="1" pos="720">
          <p15:clr>
            <a:srgbClr val="FBAE40"/>
          </p15:clr>
        </p15:guide>
        <p15:guide id="2" pos="2256">
          <p15:clr>
            <a:srgbClr val="FBAE40"/>
          </p15:clr>
        </p15:guide>
        <p15:guide id="3" pos="3816">
          <p15:clr>
            <a:srgbClr val="FBAE40"/>
          </p15:clr>
        </p15:guide>
        <p15:guide id="4" orient="horz" pos="1212">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image" Target="../media/image16.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oogle Shape;6;p74">
            <a:extLst>
              <a:ext uri="{FF2B5EF4-FFF2-40B4-BE49-F238E27FC236}">
                <a16:creationId xmlns:a16="http://schemas.microsoft.com/office/drawing/2014/main" id="{7BE2A62F-A750-1F21-018C-EEC2AFA0A50D}"/>
              </a:ext>
            </a:extLst>
          </p:cNvPr>
          <p:cNvPicPr preferRelativeResize="0"/>
          <p:nvPr userDrawn="1"/>
        </p:nvPicPr>
        <p:blipFill rotWithShape="1">
          <a:blip r:embed="rId35">
            <a:alphaModFix/>
          </a:blip>
          <a:srcRect/>
          <a:stretch/>
        </p:blipFill>
        <p:spPr>
          <a:xfrm>
            <a:off x="7374523" y="197781"/>
            <a:ext cx="1675519" cy="636565"/>
          </a:xfrm>
          <a:prstGeom prst="rect">
            <a:avLst/>
          </a:prstGeom>
          <a:noFill/>
          <a:ln>
            <a:noFill/>
          </a:ln>
        </p:spPr>
      </p:pic>
    </p:spTree>
    <p:extLst>
      <p:ext uri="{BB962C8B-B14F-4D97-AF65-F5344CB8AC3E}">
        <p14:creationId xmlns:p14="http://schemas.microsoft.com/office/powerpoint/2010/main" val="149247772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41" r:id="rId17"/>
    <p:sldLayoutId id="2147483735" r:id="rId18"/>
    <p:sldLayoutId id="2147483736" r:id="rId19"/>
    <p:sldLayoutId id="2147483737" r:id="rId20"/>
    <p:sldLayoutId id="2147483738" r:id="rId21"/>
    <p:sldLayoutId id="2147483739" r:id="rId22"/>
    <p:sldLayoutId id="2147483740" r:id="rId23"/>
    <p:sldLayoutId id="2147483742" r:id="rId24"/>
    <p:sldLayoutId id="2147483743" r:id="rId25"/>
    <p:sldLayoutId id="2147483744" r:id="rId26"/>
    <p:sldLayoutId id="2147483745" r:id="rId27"/>
    <p:sldLayoutId id="2147483746" r:id="rId28"/>
    <p:sldLayoutId id="2147483747" r:id="rId29"/>
    <p:sldLayoutId id="2147483748" r:id="rId30"/>
    <p:sldLayoutId id="2147483749" r:id="rId31"/>
    <p:sldLayoutId id="2147483750" r:id="rId32"/>
    <p:sldLayoutId id="2147483751" r:id="rId3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pos="5568">
          <p15:clr>
            <a:srgbClr val="F26B43"/>
          </p15:clr>
        </p15:guide>
        <p15:guide id="3" orient="horz" pos="3060">
          <p15:clr>
            <a:srgbClr val="F26B43"/>
          </p15:clr>
        </p15:guide>
        <p15:guide id="4" pos="5496">
          <p15:clr>
            <a:srgbClr val="F26B43"/>
          </p15:clr>
        </p15:guide>
        <p15:guide id="5" orient="horz" pos="228">
          <p15:clr>
            <a:srgbClr val="F26B43"/>
          </p15:clr>
        </p15:guide>
        <p15:guide id="6" orient="horz" pos="420">
          <p15:clr>
            <a:srgbClr val="F26B43"/>
          </p15:clr>
        </p15:guide>
        <p15:guide id="7" pos="2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8B71B07-3265-F246-C1E5-23BCFA7BCCCD}"/>
              </a:ext>
            </a:extLst>
          </p:cNvPr>
          <p:cNvSpPr/>
          <p:nvPr userDrawn="1"/>
        </p:nvSpPr>
        <p:spPr>
          <a:xfrm>
            <a:off x="0" y="0"/>
            <a:ext cx="9144000" cy="5143500"/>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p>
        </p:txBody>
      </p:sp>
      <p:pic>
        <p:nvPicPr>
          <p:cNvPr id="5" name="Grafik 4">
            <a:extLst>
              <a:ext uri="{FF2B5EF4-FFF2-40B4-BE49-F238E27FC236}">
                <a16:creationId xmlns:a16="http://schemas.microsoft.com/office/drawing/2014/main" id="{B0D215F9-D425-5EC1-EFE3-11CCD067ABC3}"/>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7482452" y="331743"/>
            <a:ext cx="1377450" cy="381703"/>
          </a:xfrm>
          <a:prstGeom prst="rect">
            <a:avLst/>
          </a:prstGeom>
        </p:spPr>
      </p:pic>
    </p:spTree>
    <p:extLst>
      <p:ext uri="{BB962C8B-B14F-4D97-AF65-F5344CB8AC3E}">
        <p14:creationId xmlns:p14="http://schemas.microsoft.com/office/powerpoint/2010/main" val="372749988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64">
          <p15:clr>
            <a:srgbClr val="F26B43"/>
          </p15:clr>
        </p15:guide>
        <p15:guide id="2" orient="horz" pos="228">
          <p15:clr>
            <a:srgbClr val="F26B43"/>
          </p15:clr>
        </p15:guide>
        <p15:guide id="3" orient="horz" pos="42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23.jpeg"/><Relationship Id="rId7" Type="http://schemas.openxmlformats.org/officeDocument/2006/relationships/customXml" Target="../ink/ink3.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customXml" Target="../ink/ink2.xml"/><Relationship Id="rId5" Type="http://schemas.openxmlformats.org/officeDocument/2006/relationships/image" Target="../media/image210.png"/><Relationship Id="rId10" Type="http://schemas.openxmlformats.org/officeDocument/2006/relationships/customXml" Target="../ink/ink6.xml"/><Relationship Id="rId4" Type="http://schemas.openxmlformats.org/officeDocument/2006/relationships/customXml" Target="../ink/ink1.xml"/><Relationship Id="rId9" Type="http://schemas.openxmlformats.org/officeDocument/2006/relationships/customXml" Target="../ink/ink5.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3.xml"/><Relationship Id="rId1" Type="http://schemas.openxmlformats.org/officeDocument/2006/relationships/slideLayout" Target="../slideLayouts/slideLayout30.xml"/><Relationship Id="rId4" Type="http://schemas.openxmlformats.org/officeDocument/2006/relationships/image" Target="../media/image50.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31.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30.xml"/><Relationship Id="rId4" Type="http://schemas.openxmlformats.org/officeDocument/2006/relationships/image" Target="../media/image55.sv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emf"/><Relationship Id="rId7" Type="http://schemas.openxmlformats.org/officeDocument/2006/relationships/image" Target="../media/image30.emf"/><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 Id="rId9" Type="http://schemas.openxmlformats.org/officeDocument/2006/relationships/image" Target="../media/image32.emf"/></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26.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26.xml"/><Relationship Id="rId5" Type="http://schemas.openxmlformats.org/officeDocument/2006/relationships/image" Target="../media/image39.pn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26.xml"/><Relationship Id="rId5" Type="http://schemas.openxmlformats.org/officeDocument/2006/relationships/image" Target="../media/image62.png"/><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26.xml"/><Relationship Id="rId5" Type="http://schemas.openxmlformats.org/officeDocument/2006/relationships/image" Target="../media/image65.png"/><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8.xml"/><Relationship Id="rId1" Type="http://schemas.openxmlformats.org/officeDocument/2006/relationships/slideLayout" Target="../slideLayouts/slideLayout26.xml"/><Relationship Id="rId5" Type="http://schemas.openxmlformats.org/officeDocument/2006/relationships/image" Target="../media/image68.jpg"/><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2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3.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25.xml"/><Relationship Id="rId4" Type="http://schemas.openxmlformats.org/officeDocument/2006/relationships/image" Target="../media/image72.svg"/></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7.xml"/><Relationship Id="rId1" Type="http://schemas.openxmlformats.org/officeDocument/2006/relationships/slideLayout" Target="../slideLayouts/slideLayout11.xml"/><Relationship Id="rId5" Type="http://schemas.openxmlformats.org/officeDocument/2006/relationships/image" Target="../media/image75.svg"/><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38.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8.xml"/><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38.xml"/><Relationship Id="rId4" Type="http://schemas.openxmlformats.org/officeDocument/2006/relationships/image" Target="../media/image78.svg"/></Relationships>
</file>

<file path=ppt/slides/_rels/slide6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0.xml"/><Relationship Id="rId1" Type="http://schemas.openxmlformats.org/officeDocument/2006/relationships/slideLayout" Target="../slideLayouts/slideLayout11.xml"/><Relationship Id="rId5" Type="http://schemas.openxmlformats.org/officeDocument/2006/relationships/image" Target="../media/image81.svg"/><Relationship Id="rId4" Type="http://schemas.openxmlformats.org/officeDocument/2006/relationships/image" Target="../media/image80.png"/></Relationships>
</file>

<file path=ppt/slides/_rels/slide6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1.xml"/><Relationship Id="rId1" Type="http://schemas.openxmlformats.org/officeDocument/2006/relationships/slideLayout" Target="../slideLayouts/slideLayout11.xml"/><Relationship Id="rId4" Type="http://schemas.openxmlformats.org/officeDocument/2006/relationships/image" Target="../media/image83.jpeg"/></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2.xml"/><Relationship Id="rId1" Type="http://schemas.openxmlformats.org/officeDocument/2006/relationships/slideLayout" Target="../slideLayouts/slideLayout11.xml"/><Relationship Id="rId4" Type="http://schemas.openxmlformats.org/officeDocument/2006/relationships/image" Target="../media/image85.jpg"/></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3.xml"/><Relationship Id="rId1" Type="http://schemas.openxmlformats.org/officeDocument/2006/relationships/slideLayout" Target="../slideLayouts/slideLayout11.xml"/><Relationship Id="rId5" Type="http://schemas.openxmlformats.org/officeDocument/2006/relationships/image" Target="../media/image88.jpeg"/><Relationship Id="rId4" Type="http://schemas.openxmlformats.org/officeDocument/2006/relationships/image" Target="../media/image87.svg"/></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4.xml"/><Relationship Id="rId1" Type="http://schemas.openxmlformats.org/officeDocument/2006/relationships/slideLayout" Target="../slideLayouts/slideLayout1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6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F7553-4839-050F-4ABC-745984AFC787}"/>
            </a:ext>
          </a:extLst>
        </p:cNvPr>
        <p:cNvGrpSpPr/>
        <p:nvPr/>
      </p:nvGrpSpPr>
      <p:grpSpPr>
        <a:xfrm>
          <a:off x="0" y="0"/>
          <a:ext cx="0" cy="0"/>
          <a:chOff x="0" y="0"/>
          <a:chExt cx="0" cy="0"/>
        </a:xfrm>
      </p:grpSpPr>
      <p:pic>
        <p:nvPicPr>
          <p:cNvPr id="7" name="Bildplatzhalter 6" descr="Ein Bild, das Kleidung, Person, Menschliches Gesicht, Mann enthält.&#10;&#10;Automatisch generierte Beschreibung">
            <a:extLst>
              <a:ext uri="{FF2B5EF4-FFF2-40B4-BE49-F238E27FC236}">
                <a16:creationId xmlns:a16="http://schemas.microsoft.com/office/drawing/2014/main" id="{FA2B67BB-9BDB-162D-2290-1BEAF558FBF9}"/>
              </a:ext>
            </a:extLst>
          </p:cNvPr>
          <p:cNvPicPr>
            <a:picLocks noGrp="1" noChangeAspect="1"/>
          </p:cNvPicPr>
          <p:nvPr>
            <p:ph type="pic" sz="quarter" idx="10"/>
          </p:nvPr>
        </p:nvPicPr>
        <p:blipFill>
          <a:blip r:embed="rId3"/>
          <a:srcRect l="17946" t="14577" r="24532" b="12948"/>
          <a:stretch/>
        </p:blipFill>
        <p:spPr>
          <a:xfrm>
            <a:off x="4572000" y="0"/>
            <a:ext cx="4572000" cy="3832412"/>
          </a:xfrm>
        </p:spPr>
      </p:pic>
      <p:sp>
        <p:nvSpPr>
          <p:cNvPr id="3" name="Textplatzhalter 2">
            <a:extLst>
              <a:ext uri="{FF2B5EF4-FFF2-40B4-BE49-F238E27FC236}">
                <a16:creationId xmlns:a16="http://schemas.microsoft.com/office/drawing/2014/main" id="{27466C18-6426-57C3-DC55-7A52F34981B8}"/>
              </a:ext>
            </a:extLst>
          </p:cNvPr>
          <p:cNvSpPr>
            <a:spLocks noGrp="1"/>
          </p:cNvSpPr>
          <p:nvPr>
            <p:ph type="body" idx="1"/>
          </p:nvPr>
        </p:nvSpPr>
        <p:spPr/>
        <p:txBody>
          <a:bodyPr/>
          <a:lstStyle/>
          <a:p>
            <a:r>
              <a:rPr lang="de-DE" dirty="0"/>
              <a:t>Workshop</a:t>
            </a:r>
          </a:p>
        </p:txBody>
      </p:sp>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ACB43680-D3CD-6548-B00C-68D371C79BE1}"/>
                  </a:ext>
                </a:extLst>
              </p14:cNvPr>
              <p14:cNvContentPartPr/>
              <p14:nvPr/>
            </p14:nvContentPartPr>
            <p14:xfrm>
              <a:off x="2685217" y="4469197"/>
              <a:ext cx="360" cy="2160"/>
            </p14:xfrm>
          </p:contentPart>
        </mc:Choice>
        <mc:Fallback xmlns="">
          <p:pic>
            <p:nvPicPr>
              <p:cNvPr id="12" name="Ink 11">
                <a:extLst>
                  <a:ext uri="{FF2B5EF4-FFF2-40B4-BE49-F238E27FC236}">
                    <a16:creationId xmlns:a16="http://schemas.microsoft.com/office/drawing/2014/main" id="{ACB43680-D3CD-6548-B00C-68D371C79BE1}"/>
                  </a:ext>
                </a:extLst>
              </p:cNvPr>
              <p:cNvPicPr/>
              <p:nvPr/>
            </p:nvPicPr>
            <p:blipFill>
              <a:blip r:embed="rId5"/>
              <a:stretch>
                <a:fillRect/>
              </a:stretch>
            </p:blipFill>
            <p:spPr>
              <a:xfrm>
                <a:off x="2679097" y="4463077"/>
                <a:ext cx="12600" cy="14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3D555336-E832-E0BA-BAEB-A7E7826A02C7}"/>
                  </a:ext>
                </a:extLst>
              </p14:cNvPr>
              <p14:cNvContentPartPr/>
              <p14:nvPr/>
            </p14:nvContentPartPr>
            <p14:xfrm>
              <a:off x="431617" y="3201277"/>
              <a:ext cx="1800" cy="360"/>
            </p14:xfrm>
          </p:contentPart>
        </mc:Choice>
        <mc:Fallback xmlns="">
          <p:pic>
            <p:nvPicPr>
              <p:cNvPr id="13" name="Ink 12">
                <a:extLst>
                  <a:ext uri="{FF2B5EF4-FFF2-40B4-BE49-F238E27FC236}">
                    <a16:creationId xmlns:a16="http://schemas.microsoft.com/office/drawing/2014/main" id="{3D555336-E832-E0BA-BAEB-A7E7826A02C7}"/>
                  </a:ext>
                </a:extLst>
              </p:cNvPr>
              <p:cNvPicPr/>
              <p:nvPr/>
            </p:nvPicPr>
            <p:blipFill>
              <a:blip r:embed="rId5"/>
              <a:stretch>
                <a:fillRect/>
              </a:stretch>
            </p:blipFill>
            <p:spPr>
              <a:xfrm>
                <a:off x="425497" y="3195157"/>
                <a:ext cx="1404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2BA4A16A-A6B9-5FB2-2B56-C03FE1460929}"/>
                  </a:ext>
                </a:extLst>
              </p14:cNvPr>
              <p14:cNvContentPartPr/>
              <p14:nvPr/>
            </p14:nvContentPartPr>
            <p14:xfrm>
              <a:off x="2768017" y="4728757"/>
              <a:ext cx="2160" cy="360"/>
            </p14:xfrm>
          </p:contentPart>
        </mc:Choice>
        <mc:Fallback xmlns="">
          <p:pic>
            <p:nvPicPr>
              <p:cNvPr id="14" name="Ink 13">
                <a:extLst>
                  <a:ext uri="{FF2B5EF4-FFF2-40B4-BE49-F238E27FC236}">
                    <a16:creationId xmlns:a16="http://schemas.microsoft.com/office/drawing/2014/main" id="{2BA4A16A-A6B9-5FB2-2B56-C03FE1460929}"/>
                  </a:ext>
                </a:extLst>
              </p:cNvPr>
              <p:cNvPicPr/>
              <p:nvPr/>
            </p:nvPicPr>
            <p:blipFill>
              <a:blip r:embed="rId5"/>
              <a:stretch>
                <a:fillRect/>
              </a:stretch>
            </p:blipFill>
            <p:spPr>
              <a:xfrm>
                <a:off x="2761897" y="4722637"/>
                <a:ext cx="144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94317128-A059-5D97-D6A3-9745CEC8B6BF}"/>
                  </a:ext>
                </a:extLst>
              </p14:cNvPr>
              <p14:cNvContentPartPr/>
              <p14:nvPr/>
            </p14:nvContentPartPr>
            <p14:xfrm>
              <a:off x="5296785" y="4180710"/>
              <a:ext cx="360" cy="360"/>
            </p14:xfrm>
          </p:contentPart>
        </mc:Choice>
        <mc:Fallback xmlns="">
          <p:pic>
            <p:nvPicPr>
              <p:cNvPr id="15" name="Ink 14">
                <a:extLst>
                  <a:ext uri="{FF2B5EF4-FFF2-40B4-BE49-F238E27FC236}">
                    <a16:creationId xmlns:a16="http://schemas.microsoft.com/office/drawing/2014/main" id="{94317128-A059-5D97-D6A3-9745CEC8B6BF}"/>
                  </a:ext>
                </a:extLst>
              </p:cNvPr>
              <p:cNvPicPr/>
              <p:nvPr/>
            </p:nvPicPr>
            <p:blipFill>
              <a:blip r:embed="rId5"/>
              <a:stretch>
                <a:fillRect/>
              </a:stretch>
            </p:blipFill>
            <p:spPr>
              <a:xfrm>
                <a:off x="5290665" y="417459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90E9FEAC-7B77-17DB-4798-7DAA4EA0CBB2}"/>
                  </a:ext>
                </a:extLst>
              </p14:cNvPr>
              <p14:cNvContentPartPr/>
              <p14:nvPr/>
            </p14:nvContentPartPr>
            <p14:xfrm>
              <a:off x="5152425" y="4122390"/>
              <a:ext cx="360" cy="360"/>
            </p14:xfrm>
          </p:contentPart>
        </mc:Choice>
        <mc:Fallback xmlns="">
          <p:pic>
            <p:nvPicPr>
              <p:cNvPr id="16" name="Ink 15">
                <a:extLst>
                  <a:ext uri="{FF2B5EF4-FFF2-40B4-BE49-F238E27FC236}">
                    <a16:creationId xmlns:a16="http://schemas.microsoft.com/office/drawing/2014/main" id="{90E9FEAC-7B77-17DB-4798-7DAA4EA0CBB2}"/>
                  </a:ext>
                </a:extLst>
              </p:cNvPr>
              <p:cNvPicPr/>
              <p:nvPr/>
            </p:nvPicPr>
            <p:blipFill>
              <a:blip r:embed="rId5"/>
              <a:stretch>
                <a:fillRect/>
              </a:stretch>
            </p:blipFill>
            <p:spPr>
              <a:xfrm>
                <a:off x="5146305" y="411627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 name="Ink 16">
                <a:extLst>
                  <a:ext uri="{FF2B5EF4-FFF2-40B4-BE49-F238E27FC236}">
                    <a16:creationId xmlns:a16="http://schemas.microsoft.com/office/drawing/2014/main" id="{DCC2FBB5-FB5D-5F14-2F6E-41AE7614200E}"/>
                  </a:ext>
                </a:extLst>
              </p14:cNvPr>
              <p14:cNvContentPartPr/>
              <p14:nvPr/>
            </p14:nvContentPartPr>
            <p14:xfrm>
              <a:off x="598065" y="4127430"/>
              <a:ext cx="360" cy="360"/>
            </p14:xfrm>
          </p:contentPart>
        </mc:Choice>
        <mc:Fallback xmlns="">
          <p:pic>
            <p:nvPicPr>
              <p:cNvPr id="17" name="Ink 16">
                <a:extLst>
                  <a:ext uri="{FF2B5EF4-FFF2-40B4-BE49-F238E27FC236}">
                    <a16:creationId xmlns:a16="http://schemas.microsoft.com/office/drawing/2014/main" id="{DCC2FBB5-FB5D-5F14-2F6E-41AE7614200E}"/>
                  </a:ext>
                </a:extLst>
              </p:cNvPr>
              <p:cNvPicPr/>
              <p:nvPr/>
            </p:nvPicPr>
            <p:blipFill>
              <a:blip r:embed="rId5"/>
              <a:stretch>
                <a:fillRect/>
              </a:stretch>
            </p:blipFill>
            <p:spPr>
              <a:xfrm>
                <a:off x="591945" y="4121310"/>
                <a:ext cx="12600" cy="12600"/>
              </a:xfrm>
              <a:prstGeom prst="rect">
                <a:avLst/>
              </a:prstGeom>
            </p:spPr>
          </p:pic>
        </mc:Fallback>
      </mc:AlternateContent>
    </p:spTree>
    <p:extLst>
      <p:ext uri="{BB962C8B-B14F-4D97-AF65-F5344CB8AC3E}">
        <p14:creationId xmlns:p14="http://schemas.microsoft.com/office/powerpoint/2010/main" val="1955872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2" name="Textplatzhalter 1">
            <a:extLst>
              <a:ext uri="{FF2B5EF4-FFF2-40B4-BE49-F238E27FC236}">
                <a16:creationId xmlns:a16="http://schemas.microsoft.com/office/drawing/2014/main" id="{01DF49EF-6D80-0146-8D3A-1488624E6745}"/>
              </a:ext>
            </a:extLst>
          </p:cNvPr>
          <p:cNvSpPr>
            <a:spLocks noGrp="1"/>
          </p:cNvSpPr>
          <p:nvPr>
            <p:ph type="body" idx="1"/>
          </p:nvPr>
        </p:nvSpPr>
        <p:spPr>
          <a:prstGeom prst="rect">
            <a:avLst/>
          </a:prstGeom>
        </p:spPr>
        <p:txBody>
          <a:bodyPr/>
          <a:lstStyle/>
          <a:p>
            <a:r>
              <a:rPr lang="en-GB" dirty="0"/>
              <a:t>Up for the challenge?</a:t>
            </a:r>
            <a:endParaRPr lang="de-DE" dirty="0"/>
          </a:p>
        </p:txBody>
      </p:sp>
      <p:pic>
        <p:nvPicPr>
          <p:cNvPr id="5" name="Google Shape;205;p3">
            <a:extLst>
              <a:ext uri="{FF2B5EF4-FFF2-40B4-BE49-F238E27FC236}">
                <a16:creationId xmlns:a16="http://schemas.microsoft.com/office/drawing/2014/main" id="{49BD736E-EC38-53EB-97D6-9D3E13B3D44D}"/>
              </a:ext>
            </a:extLst>
          </p:cNvPr>
          <p:cNvPicPr preferRelativeResize="0"/>
          <p:nvPr/>
        </p:nvPicPr>
        <p:blipFill rotWithShape="1">
          <a:blip r:embed="rId3">
            <a:alphaModFix/>
          </a:blip>
          <a:srcRect b="18311"/>
          <a:stretch/>
        </p:blipFill>
        <p:spPr>
          <a:xfrm>
            <a:off x="5899270" y="1859611"/>
            <a:ext cx="1374796" cy="1406275"/>
          </a:xfrm>
          <a:prstGeom prst="rect">
            <a:avLst/>
          </a:prstGeom>
          <a:noFill/>
          <a:ln>
            <a:noFill/>
          </a:ln>
        </p:spPr>
      </p:pic>
      <p:pic>
        <p:nvPicPr>
          <p:cNvPr id="8" name="Google Shape;206;p3">
            <a:extLst>
              <a:ext uri="{FF2B5EF4-FFF2-40B4-BE49-F238E27FC236}">
                <a16:creationId xmlns:a16="http://schemas.microsoft.com/office/drawing/2014/main" id="{2877DFE1-1AF0-B200-B6B9-F605181AFD46}"/>
              </a:ext>
            </a:extLst>
          </p:cNvPr>
          <p:cNvPicPr preferRelativeResize="0"/>
          <p:nvPr/>
        </p:nvPicPr>
        <p:blipFill rotWithShape="1">
          <a:blip r:embed="rId4">
            <a:alphaModFix/>
          </a:blip>
          <a:srcRect/>
          <a:stretch/>
        </p:blipFill>
        <p:spPr>
          <a:xfrm>
            <a:off x="1715809" y="1807716"/>
            <a:ext cx="1408465" cy="1408465"/>
          </a:xfrm>
          <a:prstGeom prst="rect">
            <a:avLst/>
          </a:prstGeom>
          <a:noFill/>
          <a:ln>
            <a:noFill/>
          </a:ln>
        </p:spPr>
      </p:pic>
      <p:sp>
        <p:nvSpPr>
          <p:cNvPr id="10" name="Textfeld 2">
            <a:extLst>
              <a:ext uri="{FF2B5EF4-FFF2-40B4-BE49-F238E27FC236}">
                <a16:creationId xmlns:a16="http://schemas.microsoft.com/office/drawing/2014/main" id="{B079B1B8-62BE-DFD0-1879-D80AA98126D4}"/>
              </a:ext>
            </a:extLst>
          </p:cNvPr>
          <p:cNvSpPr txBox="1"/>
          <p:nvPr/>
        </p:nvSpPr>
        <p:spPr>
          <a:xfrm>
            <a:off x="4979394" y="3317559"/>
            <a:ext cx="3214548" cy="7284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1199" marR="0" lvl="0" indent="0" algn="ctr" defTabSz="914400" rtl="0" eaLnBrk="1" fontAlgn="auto" latinLnBrk="0" hangingPunct="1">
              <a:lnSpc>
                <a:spcPct val="100000"/>
              </a:lnSpc>
              <a:spcBef>
                <a:spcPts val="0"/>
              </a:spcBef>
              <a:spcAft>
                <a:spcPts val="1600"/>
              </a:spcAft>
              <a:buClr>
                <a:srgbClr val="434343"/>
              </a:buClr>
              <a:buSzPts val="1200"/>
              <a:buFont typeface="Arial"/>
              <a:buNone/>
              <a:tabLst/>
              <a:defRPr/>
            </a:pPr>
            <a:r>
              <a:rPr kumimoji="0" lang="de-DE" sz="1400" b="1" i="0" u="none" strike="noStrike" kern="0" cap="none" spc="0" normalizeH="0" baseline="0" noProof="0" dirty="0">
                <a:ln>
                  <a:noFill/>
                </a:ln>
                <a:solidFill>
                  <a:srgbClr val="000000"/>
                </a:solidFill>
                <a:effectLst/>
                <a:highlight>
                  <a:srgbClr val="FFFFFF"/>
                </a:highlight>
                <a:uLnTx/>
                <a:uFillTx/>
                <a:latin typeface="Aptos" panose="020B0004020202020204" pitchFamily="34" charset="0"/>
                <a:cs typeface="Arial"/>
                <a:sym typeface="Arial"/>
              </a:rPr>
              <a:t>MIRO </a:t>
            </a:r>
            <a:br>
              <a:rPr kumimoji="0" lang="de-DE" sz="1400" b="1" i="0" u="none" strike="noStrike" kern="0" cap="none" spc="0" normalizeH="0" baseline="0" noProof="0" dirty="0">
                <a:ln>
                  <a:noFill/>
                </a:ln>
                <a:solidFill>
                  <a:srgbClr val="000000"/>
                </a:solidFill>
                <a:effectLst/>
                <a:highlight>
                  <a:srgbClr val="FFFFFF"/>
                </a:highlight>
                <a:uLnTx/>
                <a:uFillTx/>
                <a:latin typeface="Aptos" panose="020B0004020202020204" pitchFamily="34" charset="0"/>
                <a:cs typeface="Arial"/>
                <a:sym typeface="Arial"/>
              </a:rPr>
            </a:br>
            <a:r>
              <a:rPr kumimoji="0" lang="de-DE" sz="1400" b="1" i="0" u="none" strike="noStrike" kern="0" cap="none" spc="0" normalizeH="0" baseline="0" noProof="0" dirty="0">
                <a:ln>
                  <a:noFill/>
                </a:ln>
                <a:solidFill>
                  <a:srgbClr val="000000"/>
                </a:solidFill>
                <a:effectLst/>
                <a:highlight>
                  <a:srgbClr val="FFFFFF"/>
                </a:highlight>
                <a:uLnTx/>
                <a:uFillTx/>
                <a:latin typeface="Aptos" panose="020B0004020202020204" pitchFamily="34" charset="0"/>
                <a:cs typeface="Arial"/>
                <a:sym typeface="Arial"/>
              </a:rPr>
              <a:t>(Digital Whiteboard)</a:t>
            </a:r>
          </a:p>
        </p:txBody>
      </p:sp>
      <p:sp>
        <p:nvSpPr>
          <p:cNvPr id="11" name="Textfeld 6">
            <a:extLst>
              <a:ext uri="{FF2B5EF4-FFF2-40B4-BE49-F238E27FC236}">
                <a16:creationId xmlns:a16="http://schemas.microsoft.com/office/drawing/2014/main" id="{20F97CE9-B3D0-3BDB-39FD-526FABAAC71E}"/>
              </a:ext>
            </a:extLst>
          </p:cNvPr>
          <p:cNvSpPr txBox="1"/>
          <p:nvPr/>
        </p:nvSpPr>
        <p:spPr>
          <a:xfrm>
            <a:off x="3722953" y="1906159"/>
            <a:ext cx="1698093" cy="13131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1199" marR="0" lvl="0" indent="0" algn="ctr" defTabSz="914400" rtl="0" eaLnBrk="1" fontAlgn="auto" latinLnBrk="0" hangingPunct="1">
              <a:lnSpc>
                <a:spcPct val="100000"/>
              </a:lnSpc>
              <a:spcBef>
                <a:spcPts val="0"/>
              </a:spcBef>
              <a:spcAft>
                <a:spcPts val="1600"/>
              </a:spcAft>
              <a:buClr>
                <a:srgbClr val="434343"/>
              </a:buClr>
              <a:buSzPts val="1200"/>
              <a:buFont typeface="Arial"/>
              <a:buNone/>
              <a:tabLst/>
              <a:defRPr/>
            </a:pPr>
            <a:r>
              <a:rPr kumimoji="0" lang="de-DE" sz="6600" b="1" i="0" u="none" strike="noStrike" kern="0" cap="none" spc="0" normalizeH="0" baseline="0" noProof="0" dirty="0">
                <a:ln>
                  <a:noFill/>
                </a:ln>
                <a:solidFill>
                  <a:srgbClr val="E40011"/>
                </a:solidFill>
                <a:effectLst/>
                <a:highlight>
                  <a:srgbClr val="FFFFFF"/>
                </a:highlight>
                <a:uLnTx/>
                <a:uFillTx/>
                <a:latin typeface="Aptos" panose="020B0004020202020204" pitchFamily="34" charset="0"/>
                <a:cs typeface="Arial"/>
                <a:sym typeface="Arial"/>
              </a:rPr>
              <a:t>+</a:t>
            </a:r>
          </a:p>
        </p:txBody>
      </p:sp>
      <p:sp>
        <p:nvSpPr>
          <p:cNvPr id="12" name="Textfeld 2">
            <a:extLst>
              <a:ext uri="{FF2B5EF4-FFF2-40B4-BE49-F238E27FC236}">
                <a16:creationId xmlns:a16="http://schemas.microsoft.com/office/drawing/2014/main" id="{864A8957-205A-FB05-58AC-E97E14134B2C}"/>
              </a:ext>
            </a:extLst>
          </p:cNvPr>
          <p:cNvSpPr txBox="1"/>
          <p:nvPr/>
        </p:nvSpPr>
        <p:spPr>
          <a:xfrm>
            <a:off x="813794" y="3317559"/>
            <a:ext cx="3214548" cy="7284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1199" marR="0" lvl="0" indent="0" algn="ctr" defTabSz="914400" rtl="0" eaLnBrk="1" fontAlgn="auto" latinLnBrk="0" hangingPunct="1">
              <a:lnSpc>
                <a:spcPct val="100000"/>
              </a:lnSpc>
              <a:spcBef>
                <a:spcPts val="0"/>
              </a:spcBef>
              <a:spcAft>
                <a:spcPts val="1600"/>
              </a:spcAft>
              <a:buClr>
                <a:srgbClr val="434343"/>
              </a:buClr>
              <a:buSzPts val="1200"/>
              <a:buFont typeface="Arial"/>
              <a:buNone/>
              <a:tabLst/>
              <a:defRPr/>
            </a:pPr>
            <a:r>
              <a:rPr kumimoji="0" lang="de-DE" sz="1400" b="1" i="0" u="none" strike="noStrike" kern="0" cap="none" spc="0" normalizeH="0" baseline="0" noProof="0" dirty="0">
                <a:ln>
                  <a:noFill/>
                </a:ln>
                <a:solidFill>
                  <a:srgbClr val="000000"/>
                </a:solidFill>
                <a:effectLst/>
                <a:highlight>
                  <a:srgbClr val="FFFFFF"/>
                </a:highlight>
                <a:uLnTx/>
                <a:uFillTx/>
                <a:latin typeface="Aptos" panose="020B0004020202020204" pitchFamily="34" charset="0"/>
                <a:cs typeface="Arial"/>
                <a:sym typeface="Arial"/>
              </a:rPr>
              <a:t>Work with your </a:t>
            </a:r>
            <a:br>
              <a:rPr kumimoji="0" lang="de-DE" sz="1400" b="1" i="0" u="none" strike="noStrike" kern="0" cap="none" spc="0" normalizeH="0" baseline="0" noProof="0" dirty="0">
                <a:ln>
                  <a:noFill/>
                </a:ln>
                <a:solidFill>
                  <a:srgbClr val="000000"/>
                </a:solidFill>
                <a:effectLst/>
                <a:highlight>
                  <a:srgbClr val="FFFFFF"/>
                </a:highlight>
                <a:uLnTx/>
                <a:uFillTx/>
                <a:latin typeface="Aptos" panose="020B0004020202020204" pitchFamily="34" charset="0"/>
                <a:cs typeface="Arial"/>
                <a:sym typeface="Arial"/>
              </a:rPr>
            </a:br>
            <a:r>
              <a:rPr kumimoji="0" lang="de-DE" sz="1400" b="1" i="0" u="none" strike="noStrike" kern="0" cap="none" spc="0" normalizeH="0" baseline="0" noProof="0" dirty="0">
                <a:ln>
                  <a:noFill/>
                </a:ln>
                <a:solidFill>
                  <a:srgbClr val="000000"/>
                </a:solidFill>
                <a:effectLst/>
                <a:highlight>
                  <a:srgbClr val="FFFFFF"/>
                </a:highlight>
                <a:uLnTx/>
                <a:uFillTx/>
                <a:latin typeface="Aptos" panose="020B0004020202020204" pitchFamily="34" charset="0"/>
                <a:cs typeface="Arial"/>
                <a:sym typeface="Arial"/>
              </a:rPr>
              <a:t>own research topic</a:t>
            </a:r>
          </a:p>
        </p:txBody>
      </p:sp>
    </p:spTree>
    <p:extLst>
      <p:ext uri="{BB962C8B-B14F-4D97-AF65-F5344CB8AC3E}">
        <p14:creationId xmlns:p14="http://schemas.microsoft.com/office/powerpoint/2010/main" val="2072218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E6FA856B-5D56-644A-FBAC-EB91E47FCAFA}"/>
              </a:ext>
            </a:extLst>
          </p:cNvPr>
          <p:cNvSpPr>
            <a:spLocks noGrp="1"/>
          </p:cNvSpPr>
          <p:nvPr>
            <p:ph type="body" idx="1"/>
          </p:nvPr>
        </p:nvSpPr>
        <p:spPr/>
        <p:txBody>
          <a:bodyPr/>
          <a:lstStyle/>
          <a:p>
            <a:endParaRPr lang="de-DE"/>
          </a:p>
        </p:txBody>
      </p:sp>
      <p:pic>
        <p:nvPicPr>
          <p:cNvPr id="22" name="Grafik 21">
            <a:extLst>
              <a:ext uri="{FF2B5EF4-FFF2-40B4-BE49-F238E27FC236}">
                <a16:creationId xmlns:a16="http://schemas.microsoft.com/office/drawing/2014/main" id="{B5A762CD-3F11-7607-20B0-E6CA6B3FC3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65813"/>
          </a:xfrm>
          <a:prstGeom prst="rect">
            <a:avLst/>
          </a:prstGeom>
        </p:spPr>
      </p:pic>
      <p:cxnSp>
        <p:nvCxnSpPr>
          <p:cNvPr id="23" name="Gerade Verbindung mit Pfeil 22">
            <a:extLst>
              <a:ext uri="{FF2B5EF4-FFF2-40B4-BE49-F238E27FC236}">
                <a16:creationId xmlns:a16="http://schemas.microsoft.com/office/drawing/2014/main" id="{D2E70672-D997-9A55-2DAD-5D2C2341AA64}"/>
              </a:ext>
            </a:extLst>
          </p:cNvPr>
          <p:cNvCxnSpPr>
            <a:cxnSpLocks/>
          </p:cNvCxnSpPr>
          <p:nvPr/>
        </p:nvCxnSpPr>
        <p:spPr>
          <a:xfrm>
            <a:off x="7558268" y="4015581"/>
            <a:ext cx="0" cy="590309"/>
          </a:xfrm>
          <a:prstGeom prst="straightConnector1">
            <a:avLst/>
          </a:prstGeom>
          <a:noFill/>
          <a:ln w="12700" cap="flat">
            <a:solidFill>
              <a:schemeClr val="tx1">
                <a:lumMod val="75000"/>
                <a:lumOff val="25000"/>
              </a:schemeClr>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24" name="Textfeld 23">
            <a:extLst>
              <a:ext uri="{FF2B5EF4-FFF2-40B4-BE49-F238E27FC236}">
                <a16:creationId xmlns:a16="http://schemas.microsoft.com/office/drawing/2014/main" id="{F521A874-885F-F423-059B-F5C9D0053CC4}"/>
              </a:ext>
            </a:extLst>
          </p:cNvPr>
          <p:cNvSpPr txBox="1"/>
          <p:nvPr/>
        </p:nvSpPr>
        <p:spPr>
          <a:xfrm>
            <a:off x="7014258" y="3494720"/>
            <a:ext cx="108802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1200" u="none" strike="noStrike" cap="none" spc="0" normalizeH="0" baseline="0">
                <a:ln>
                  <a:noFill/>
                </a:ln>
                <a:solidFill>
                  <a:srgbClr val="000000"/>
                </a:solidFill>
                <a:effectLst/>
                <a:uFillTx/>
                <a:latin typeface="Aptos" panose="020B0004020202020204" pitchFamily="34" charset="0"/>
                <a:sym typeface="Calibri"/>
              </a:rPr>
              <a:t>navigation map</a:t>
            </a:r>
          </a:p>
        </p:txBody>
      </p:sp>
      <p:cxnSp>
        <p:nvCxnSpPr>
          <p:cNvPr id="25" name="Gerade Verbindung mit Pfeil 24">
            <a:extLst>
              <a:ext uri="{FF2B5EF4-FFF2-40B4-BE49-F238E27FC236}">
                <a16:creationId xmlns:a16="http://schemas.microsoft.com/office/drawing/2014/main" id="{DFFC23BA-863C-E422-3EDA-BD9C97343996}"/>
              </a:ext>
            </a:extLst>
          </p:cNvPr>
          <p:cNvCxnSpPr>
            <a:cxnSpLocks/>
          </p:cNvCxnSpPr>
          <p:nvPr/>
        </p:nvCxnSpPr>
        <p:spPr>
          <a:xfrm>
            <a:off x="8831483" y="4328095"/>
            <a:ext cx="0" cy="277795"/>
          </a:xfrm>
          <a:prstGeom prst="straightConnector1">
            <a:avLst/>
          </a:prstGeom>
          <a:noFill/>
          <a:ln w="12700" cap="flat">
            <a:solidFill>
              <a:schemeClr val="tx1">
                <a:lumMod val="75000"/>
                <a:lumOff val="25000"/>
              </a:schemeClr>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26" name="Textfeld 25">
            <a:extLst>
              <a:ext uri="{FF2B5EF4-FFF2-40B4-BE49-F238E27FC236}">
                <a16:creationId xmlns:a16="http://schemas.microsoft.com/office/drawing/2014/main" id="{C08BC080-E8D4-023C-FCED-006F3947213C}"/>
              </a:ext>
            </a:extLst>
          </p:cNvPr>
          <p:cNvSpPr txBox="1"/>
          <p:nvPr/>
        </p:nvSpPr>
        <p:spPr>
          <a:xfrm>
            <a:off x="8287473" y="3990311"/>
            <a:ext cx="108802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1200" u="none" strike="noStrike" cap="none" spc="0" normalizeH="0" baseline="0">
                <a:ln>
                  <a:noFill/>
                </a:ln>
                <a:solidFill>
                  <a:srgbClr val="000000"/>
                </a:solidFill>
                <a:effectLst/>
                <a:uFillTx/>
                <a:latin typeface="Aptos" panose="020B0004020202020204" pitchFamily="34" charset="0"/>
                <a:sym typeface="Calibri"/>
              </a:rPr>
              <a:t>zoom</a:t>
            </a:r>
          </a:p>
        </p:txBody>
      </p:sp>
      <p:cxnSp>
        <p:nvCxnSpPr>
          <p:cNvPr id="27" name="Gerade Verbindung mit Pfeil 26">
            <a:extLst>
              <a:ext uri="{FF2B5EF4-FFF2-40B4-BE49-F238E27FC236}">
                <a16:creationId xmlns:a16="http://schemas.microsoft.com/office/drawing/2014/main" id="{218E16ED-9661-28E6-0BB0-8D3A885427B3}"/>
              </a:ext>
            </a:extLst>
          </p:cNvPr>
          <p:cNvCxnSpPr>
            <a:cxnSpLocks/>
          </p:cNvCxnSpPr>
          <p:nvPr/>
        </p:nvCxnSpPr>
        <p:spPr>
          <a:xfrm flipH="1">
            <a:off x="555584" y="2013161"/>
            <a:ext cx="544010" cy="0"/>
          </a:xfrm>
          <a:prstGeom prst="straightConnector1">
            <a:avLst/>
          </a:prstGeom>
          <a:noFill/>
          <a:ln w="12700" cap="flat">
            <a:solidFill>
              <a:schemeClr val="tx1">
                <a:lumMod val="75000"/>
                <a:lumOff val="25000"/>
              </a:schemeClr>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28" name="Textfeld 27">
            <a:extLst>
              <a:ext uri="{FF2B5EF4-FFF2-40B4-BE49-F238E27FC236}">
                <a16:creationId xmlns:a16="http://schemas.microsoft.com/office/drawing/2014/main" id="{55A0FEFF-F6CC-49E0-225A-4A49AE7D549B}"/>
              </a:ext>
            </a:extLst>
          </p:cNvPr>
          <p:cNvSpPr txBox="1"/>
          <p:nvPr/>
        </p:nvSpPr>
        <p:spPr>
          <a:xfrm>
            <a:off x="1180618" y="1863087"/>
            <a:ext cx="108802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914400" rtl="0" fontAlgn="auto" latinLnBrk="0" hangingPunct="0">
              <a:lnSpc>
                <a:spcPct val="100000"/>
              </a:lnSpc>
              <a:spcBef>
                <a:spcPts val="0"/>
              </a:spcBef>
              <a:spcAft>
                <a:spcPts val="0"/>
              </a:spcAft>
              <a:buClrTx/>
              <a:buSzTx/>
              <a:buFontTx/>
              <a:buNone/>
              <a:tabLst/>
            </a:pPr>
            <a:r>
              <a:rPr kumimoji="0" lang="en-GB" sz="1200" u="none" strike="noStrike" cap="none" spc="0" normalizeH="0" baseline="0" dirty="0">
                <a:ln>
                  <a:noFill/>
                </a:ln>
                <a:solidFill>
                  <a:srgbClr val="000000"/>
                </a:solidFill>
                <a:effectLst/>
                <a:uFillTx/>
                <a:latin typeface="Aptos" panose="020B0004020202020204" pitchFamily="34" charset="0"/>
                <a:sym typeface="Calibri"/>
              </a:rPr>
              <a:t>sticky notes</a:t>
            </a:r>
          </a:p>
        </p:txBody>
      </p:sp>
      <p:cxnSp>
        <p:nvCxnSpPr>
          <p:cNvPr id="29" name="Gerade Verbindung mit Pfeil 28">
            <a:extLst>
              <a:ext uri="{FF2B5EF4-FFF2-40B4-BE49-F238E27FC236}">
                <a16:creationId xmlns:a16="http://schemas.microsoft.com/office/drawing/2014/main" id="{C453DDC9-F41D-A5B1-E47F-D1A14F70520D}"/>
              </a:ext>
            </a:extLst>
          </p:cNvPr>
          <p:cNvCxnSpPr>
            <a:cxnSpLocks/>
          </p:cNvCxnSpPr>
          <p:nvPr/>
        </p:nvCxnSpPr>
        <p:spPr>
          <a:xfrm flipH="1">
            <a:off x="555584" y="1712222"/>
            <a:ext cx="544010" cy="0"/>
          </a:xfrm>
          <a:prstGeom prst="straightConnector1">
            <a:avLst/>
          </a:prstGeom>
          <a:noFill/>
          <a:ln w="12700" cap="flat">
            <a:solidFill>
              <a:schemeClr val="tx1">
                <a:lumMod val="75000"/>
                <a:lumOff val="25000"/>
              </a:schemeClr>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30" name="Textfeld 29">
            <a:extLst>
              <a:ext uri="{FF2B5EF4-FFF2-40B4-BE49-F238E27FC236}">
                <a16:creationId xmlns:a16="http://schemas.microsoft.com/office/drawing/2014/main" id="{29C6D614-25D9-D809-3817-C77765D54110}"/>
              </a:ext>
            </a:extLst>
          </p:cNvPr>
          <p:cNvSpPr txBox="1"/>
          <p:nvPr/>
        </p:nvSpPr>
        <p:spPr>
          <a:xfrm>
            <a:off x="1180618" y="1562148"/>
            <a:ext cx="108802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914400" rtl="0" fontAlgn="auto" latinLnBrk="0" hangingPunct="0">
              <a:lnSpc>
                <a:spcPct val="100000"/>
              </a:lnSpc>
              <a:spcBef>
                <a:spcPts val="0"/>
              </a:spcBef>
              <a:spcAft>
                <a:spcPts val="0"/>
              </a:spcAft>
              <a:buClrTx/>
              <a:buSzTx/>
              <a:buFontTx/>
              <a:buNone/>
              <a:tabLst/>
            </a:pPr>
            <a:r>
              <a:rPr kumimoji="0" lang="en-GB" sz="1200" u="none" strike="noStrike" cap="none" spc="0" normalizeH="0" baseline="0">
                <a:ln>
                  <a:noFill/>
                </a:ln>
                <a:solidFill>
                  <a:srgbClr val="000000"/>
                </a:solidFill>
                <a:effectLst/>
                <a:uFillTx/>
                <a:latin typeface="Aptos" panose="020B0004020202020204" pitchFamily="34" charset="0"/>
                <a:sym typeface="Calibri"/>
              </a:rPr>
              <a:t>text</a:t>
            </a:r>
          </a:p>
        </p:txBody>
      </p:sp>
      <p:cxnSp>
        <p:nvCxnSpPr>
          <p:cNvPr id="31" name="Gerade Verbindung mit Pfeil 30">
            <a:extLst>
              <a:ext uri="{FF2B5EF4-FFF2-40B4-BE49-F238E27FC236}">
                <a16:creationId xmlns:a16="http://schemas.microsoft.com/office/drawing/2014/main" id="{B29F3D6B-AAFD-A4AB-95C2-50E89D76C652}"/>
              </a:ext>
            </a:extLst>
          </p:cNvPr>
          <p:cNvCxnSpPr>
            <a:cxnSpLocks/>
          </p:cNvCxnSpPr>
          <p:nvPr/>
        </p:nvCxnSpPr>
        <p:spPr>
          <a:xfrm flipH="1">
            <a:off x="555584" y="4050305"/>
            <a:ext cx="300943" cy="0"/>
          </a:xfrm>
          <a:prstGeom prst="straightConnector1">
            <a:avLst/>
          </a:prstGeom>
          <a:noFill/>
          <a:ln w="12700" cap="flat">
            <a:solidFill>
              <a:schemeClr val="tx1">
                <a:lumMod val="75000"/>
                <a:lumOff val="25000"/>
              </a:schemeClr>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32" name="Textfeld 31">
            <a:extLst>
              <a:ext uri="{FF2B5EF4-FFF2-40B4-BE49-F238E27FC236}">
                <a16:creationId xmlns:a16="http://schemas.microsoft.com/office/drawing/2014/main" id="{1BF33A24-CFE7-7976-D290-F33B2E2F55FE}"/>
              </a:ext>
            </a:extLst>
          </p:cNvPr>
          <p:cNvSpPr txBox="1"/>
          <p:nvPr/>
        </p:nvSpPr>
        <p:spPr>
          <a:xfrm>
            <a:off x="914402" y="3900231"/>
            <a:ext cx="1956119"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914400" rtl="0" fontAlgn="auto" latinLnBrk="0" hangingPunct="0">
              <a:lnSpc>
                <a:spcPct val="100000"/>
              </a:lnSpc>
              <a:spcBef>
                <a:spcPts val="0"/>
              </a:spcBef>
              <a:spcAft>
                <a:spcPts val="0"/>
              </a:spcAft>
              <a:buClrTx/>
              <a:buSzTx/>
              <a:buFontTx/>
              <a:buNone/>
              <a:tabLst/>
            </a:pPr>
            <a:r>
              <a:rPr kumimoji="0" lang="en-GB" sz="1200" u="none" strike="noStrike" cap="none" spc="0" normalizeH="0" baseline="0" dirty="0">
                <a:ln>
                  <a:noFill/>
                </a:ln>
                <a:solidFill>
                  <a:srgbClr val="000000"/>
                </a:solidFill>
                <a:effectLst/>
                <a:uFillTx/>
                <a:latin typeface="Aptos" panose="020B0004020202020204" pitchFamily="34" charset="0"/>
                <a:sym typeface="Calibri"/>
              </a:rPr>
              <a:t>more functions, </a:t>
            </a:r>
            <a:br>
              <a:rPr kumimoji="0" lang="en-GB" sz="1200" u="none" strike="noStrike" cap="none" spc="0" normalizeH="0" baseline="0" dirty="0">
                <a:ln>
                  <a:noFill/>
                </a:ln>
                <a:solidFill>
                  <a:srgbClr val="000000"/>
                </a:solidFill>
                <a:effectLst/>
                <a:uFillTx/>
                <a:latin typeface="Aptos" panose="020B0004020202020204" pitchFamily="34" charset="0"/>
                <a:sym typeface="Calibri"/>
              </a:rPr>
            </a:br>
            <a:r>
              <a:rPr kumimoji="0" lang="en-GB" sz="1200" u="none" strike="noStrike" cap="none" spc="0" normalizeH="0" baseline="0" dirty="0">
                <a:ln>
                  <a:noFill/>
                </a:ln>
                <a:solidFill>
                  <a:srgbClr val="000000"/>
                </a:solidFill>
                <a:effectLst/>
                <a:uFillTx/>
                <a:latin typeface="Aptos" panose="020B0004020202020204" pitchFamily="34" charset="0"/>
                <a:sym typeface="Calibri"/>
              </a:rPr>
              <a:t>like stickers and emojis</a:t>
            </a:r>
          </a:p>
        </p:txBody>
      </p:sp>
      <p:sp>
        <p:nvSpPr>
          <p:cNvPr id="33" name="Textplatzhalter 1">
            <a:extLst>
              <a:ext uri="{FF2B5EF4-FFF2-40B4-BE49-F238E27FC236}">
                <a16:creationId xmlns:a16="http://schemas.microsoft.com/office/drawing/2014/main" id="{F8D8D5BB-992C-6599-402B-D4DBE3501D4E}"/>
              </a:ext>
            </a:extLst>
          </p:cNvPr>
          <p:cNvSpPr txBox="1">
            <a:spLocks/>
          </p:cNvSpPr>
          <p:nvPr/>
        </p:nvSpPr>
        <p:spPr>
          <a:xfrm>
            <a:off x="428625" y="312412"/>
            <a:ext cx="5099593" cy="503984"/>
          </a:xfrm>
          <a:prstGeom prst="rect">
            <a:avLst/>
          </a:prstGeom>
          <a:noFill/>
          <a:ln>
            <a:noFill/>
          </a:ln>
        </p:spPr>
        <p:txBody>
          <a:bodyPr spcFirstLastPara="1" wrap="square" lIns="0" tIns="0" rIns="0" bIns="0" anchor="t" anchorCtr="0">
            <a:spAutoFit/>
          </a:bodyPr>
          <a:lstStyle>
            <a:lvl1pPr marL="0" marR="0" lvl="0" indent="0" algn="l" defTabSz="685800" rtl="0" eaLnBrk="1" latinLnBrk="0" hangingPunct="1">
              <a:lnSpc>
                <a:spcPct val="100000"/>
              </a:lnSpc>
              <a:spcBef>
                <a:spcPts val="0"/>
              </a:spcBef>
              <a:spcAft>
                <a:spcPts val="0"/>
              </a:spcAft>
              <a:buClr>
                <a:schemeClr val="lt1"/>
              </a:buClr>
              <a:buSzPts val="4050"/>
              <a:buFont typeface="Arial"/>
              <a:buNone/>
              <a:defRPr sz="3200" b="1" i="0" u="none" strike="noStrike" kern="1200"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2pPr>
            <a:lvl3pPr marL="1028700" marR="0" lvl="2"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3pPr>
            <a:lvl4pPr marL="1371600" marR="0" lvl="3"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4pPr>
            <a:lvl5pPr marL="1714500" marR="0" lvl="4"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5pPr>
            <a:lvl6pPr marL="2057400" marR="0" lvl="5"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6pPr>
            <a:lvl7pPr marL="2400300" marR="0" lvl="6"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7pPr>
            <a:lvl8pPr marL="2743200" marR="0" lvl="7"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8pPr>
            <a:lvl9pPr marL="3086100" marR="0" lvl="8"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9pPr>
          </a:lstStyle>
          <a:p>
            <a:r>
              <a:rPr lang="de-DE"/>
              <a:t>Welcome to miro …</a:t>
            </a:r>
            <a:endParaRPr lang="de-DE" dirty="0"/>
          </a:p>
        </p:txBody>
      </p:sp>
    </p:spTree>
    <p:extLst>
      <p:ext uri="{BB962C8B-B14F-4D97-AF65-F5344CB8AC3E}">
        <p14:creationId xmlns:p14="http://schemas.microsoft.com/office/powerpoint/2010/main" val="411186676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6654F3B-9768-427F-9765-58F9438B4FA2}"/>
              </a:ext>
            </a:extLst>
          </p:cNvPr>
          <p:cNvSpPr>
            <a:spLocks noGrp="1"/>
          </p:cNvSpPr>
          <p:nvPr>
            <p:ph type="body" idx="1"/>
          </p:nvPr>
        </p:nvSpPr>
        <p:spPr>
          <a:prstGeom prst="rect">
            <a:avLst/>
          </a:prstGeom>
        </p:spPr>
        <p:txBody>
          <a:bodyPr/>
          <a:lstStyle/>
          <a:p>
            <a:r>
              <a:rPr lang="de-DE" dirty="0"/>
              <a:t>Experience </a:t>
            </a:r>
            <a:r>
              <a:rPr lang="de-DE" dirty="0" err="1"/>
              <a:t>miro</a:t>
            </a:r>
            <a:endParaRPr lang="de-DE" dirty="0"/>
          </a:p>
        </p:txBody>
      </p:sp>
      <p:pic>
        <p:nvPicPr>
          <p:cNvPr id="8" name="Grafik 7">
            <a:extLst>
              <a:ext uri="{FF2B5EF4-FFF2-40B4-BE49-F238E27FC236}">
                <a16:creationId xmlns:a16="http://schemas.microsoft.com/office/drawing/2014/main" id="{DB95E108-6436-E418-4278-27531B9F9F54}"/>
              </a:ext>
            </a:extLst>
          </p:cNvPr>
          <p:cNvPicPr>
            <a:picLocks noChangeAspect="1"/>
          </p:cNvPicPr>
          <p:nvPr/>
        </p:nvPicPr>
        <p:blipFill>
          <a:blip r:embed="rId3"/>
          <a:srcRect/>
          <a:stretch/>
        </p:blipFill>
        <p:spPr>
          <a:xfrm>
            <a:off x="1095375" y="942198"/>
            <a:ext cx="6953249" cy="3911202"/>
          </a:xfrm>
          <a:prstGeom prst="rect">
            <a:avLst/>
          </a:prstGeom>
          <a:ln>
            <a:solidFill>
              <a:schemeClr val="tx1">
                <a:lumMod val="50000"/>
                <a:lumOff val="50000"/>
              </a:schemeClr>
            </a:solidFill>
          </a:ln>
        </p:spPr>
      </p:pic>
    </p:spTree>
    <p:extLst>
      <p:ext uri="{BB962C8B-B14F-4D97-AF65-F5344CB8AC3E}">
        <p14:creationId xmlns:p14="http://schemas.microsoft.com/office/powerpoint/2010/main" val="47486960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122A04A-0BCB-A142-9677-FB0FBFFBEAF4}"/>
              </a:ext>
            </a:extLst>
          </p:cNvPr>
          <p:cNvSpPr>
            <a:spLocks noGrp="1"/>
          </p:cNvSpPr>
          <p:nvPr>
            <p:ph type="body" sz="quarter" idx="14"/>
          </p:nvPr>
        </p:nvSpPr>
        <p:spPr/>
        <p:txBody>
          <a:bodyPr/>
          <a:lstStyle/>
          <a:p>
            <a:r>
              <a:rPr lang="en-GB"/>
              <a:t>Solo work</a:t>
            </a:r>
          </a:p>
        </p:txBody>
      </p:sp>
      <p:sp>
        <p:nvSpPr>
          <p:cNvPr id="7" name="Textplatzhalter 6">
            <a:extLst>
              <a:ext uri="{FF2B5EF4-FFF2-40B4-BE49-F238E27FC236}">
                <a16:creationId xmlns:a16="http://schemas.microsoft.com/office/drawing/2014/main" id="{9B17C245-B944-5D4E-A731-DB2D1CDDB9CF}"/>
              </a:ext>
            </a:extLst>
          </p:cNvPr>
          <p:cNvSpPr>
            <a:spLocks noGrp="1"/>
          </p:cNvSpPr>
          <p:nvPr>
            <p:ph type="body" sz="quarter" idx="15"/>
          </p:nvPr>
        </p:nvSpPr>
        <p:spPr/>
        <p:txBody>
          <a:bodyPr/>
          <a:lstStyle/>
          <a:p>
            <a:r>
              <a:rPr lang="en-GB"/>
              <a:t>Warm up with MIRO</a:t>
            </a:r>
          </a:p>
        </p:txBody>
      </p:sp>
      <p:sp>
        <p:nvSpPr>
          <p:cNvPr id="13" name="Textplatzhalter 12">
            <a:extLst>
              <a:ext uri="{FF2B5EF4-FFF2-40B4-BE49-F238E27FC236}">
                <a16:creationId xmlns:a16="http://schemas.microsoft.com/office/drawing/2014/main" id="{0898FC96-3144-564D-9319-5C22845360E1}"/>
              </a:ext>
            </a:extLst>
          </p:cNvPr>
          <p:cNvSpPr>
            <a:spLocks noGrp="1"/>
          </p:cNvSpPr>
          <p:nvPr>
            <p:ph type="body" sz="quarter" idx="17"/>
          </p:nvPr>
        </p:nvSpPr>
        <p:spPr/>
        <p:txBody>
          <a:bodyPr lIns="0" tIns="0" rIns="0" bIns="0" anchor="t"/>
          <a:lstStyle/>
          <a:p>
            <a:r>
              <a:rPr lang="en-GB" dirty="0"/>
              <a:t>5 minutes</a:t>
            </a:r>
          </a:p>
        </p:txBody>
      </p:sp>
      <p:sp>
        <p:nvSpPr>
          <p:cNvPr id="14" name="Textplatzhalter 13">
            <a:extLst>
              <a:ext uri="{FF2B5EF4-FFF2-40B4-BE49-F238E27FC236}">
                <a16:creationId xmlns:a16="http://schemas.microsoft.com/office/drawing/2014/main" id="{CC6D323E-C5A8-0C4A-90EC-1EBD2DD40C9B}"/>
              </a:ext>
            </a:extLst>
          </p:cNvPr>
          <p:cNvSpPr>
            <a:spLocks noGrp="1"/>
          </p:cNvSpPr>
          <p:nvPr>
            <p:ph type="body" sz="quarter" idx="19"/>
          </p:nvPr>
        </p:nvSpPr>
        <p:spPr/>
        <p:txBody>
          <a:bodyPr/>
          <a:lstStyle/>
          <a:p>
            <a:r>
              <a:rPr lang="en-GB" dirty="0"/>
              <a:t>Transfer to MIRO and find the Miro Experience board on the top</a:t>
            </a:r>
          </a:p>
          <a:p>
            <a:endParaRPr lang="en-GB" dirty="0"/>
          </a:p>
          <a:p>
            <a:endParaRPr lang="en-GB" dirty="0"/>
          </a:p>
        </p:txBody>
      </p:sp>
      <p:sp>
        <p:nvSpPr>
          <p:cNvPr id="15" name="Textplatzhalter 14">
            <a:extLst>
              <a:ext uri="{FF2B5EF4-FFF2-40B4-BE49-F238E27FC236}">
                <a16:creationId xmlns:a16="http://schemas.microsoft.com/office/drawing/2014/main" id="{DE1E1599-35FF-DA44-AF1A-DD8D4F53DFD7}"/>
              </a:ext>
            </a:extLst>
          </p:cNvPr>
          <p:cNvSpPr>
            <a:spLocks noGrp="1"/>
          </p:cNvSpPr>
          <p:nvPr>
            <p:ph type="body" sz="quarter" idx="20"/>
          </p:nvPr>
        </p:nvSpPr>
        <p:spPr>
          <a:xfrm>
            <a:off x="3742918" y="2286000"/>
            <a:ext cx="2754135" cy="2103835"/>
          </a:xfrm>
        </p:spPr>
        <p:txBody>
          <a:bodyPr/>
          <a:lstStyle/>
          <a:p>
            <a:pPr marL="228600" indent="-228600">
              <a:buFont typeface="+mj-lt"/>
              <a:buAutoNum type="arabicPeriod"/>
            </a:pPr>
            <a:r>
              <a:rPr lang="en-GB" dirty="0"/>
              <a:t>Take a sticky note and position it in the template frame</a:t>
            </a:r>
          </a:p>
          <a:p>
            <a:pPr marL="228600" indent="-228600">
              <a:buFont typeface="+mj-lt"/>
              <a:buAutoNum type="arabicPeriod"/>
            </a:pPr>
            <a:r>
              <a:rPr lang="en-GB" dirty="0"/>
              <a:t>Write down your favourite animal</a:t>
            </a:r>
          </a:p>
          <a:p>
            <a:pPr marL="228600" indent="-228600">
              <a:buFont typeface="+mj-lt"/>
              <a:buAutoNum type="arabicPeriod"/>
            </a:pPr>
            <a:r>
              <a:rPr lang="en-GB" dirty="0"/>
              <a:t>Change the size of the sticky note</a:t>
            </a:r>
          </a:p>
          <a:p>
            <a:pPr marL="228600" indent="-228600">
              <a:buFont typeface="+mj-lt"/>
              <a:buAutoNum type="arabicPeriod"/>
            </a:pPr>
            <a:r>
              <a:rPr lang="en-GB" dirty="0"/>
              <a:t>Change the colour of your sticky note</a:t>
            </a:r>
          </a:p>
          <a:p>
            <a:pPr marL="228600" indent="-228600">
              <a:buFont typeface="+mj-lt"/>
              <a:buAutoNum type="arabicPeriod"/>
            </a:pPr>
            <a:r>
              <a:rPr lang="en-GB" dirty="0"/>
              <a:t>Change the shape of your sticky note</a:t>
            </a:r>
          </a:p>
          <a:p>
            <a:pPr marL="228600" indent="-228600">
              <a:buFont typeface="+mj-lt"/>
              <a:buAutoNum type="arabicPeriod"/>
            </a:pPr>
            <a:endParaRPr lang="en-GB" dirty="0"/>
          </a:p>
        </p:txBody>
      </p:sp>
    </p:spTree>
    <p:extLst>
      <p:ext uri="{BB962C8B-B14F-4D97-AF65-F5344CB8AC3E}">
        <p14:creationId xmlns:p14="http://schemas.microsoft.com/office/powerpoint/2010/main" val="125462348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934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11" name="Textplatzhalter 2">
            <a:extLst>
              <a:ext uri="{FF2B5EF4-FFF2-40B4-BE49-F238E27FC236}">
                <a16:creationId xmlns:a16="http://schemas.microsoft.com/office/drawing/2014/main" id="{5783492D-B3FE-944C-B447-8F53F9A348C7}"/>
              </a:ext>
            </a:extLst>
          </p:cNvPr>
          <p:cNvSpPr>
            <a:spLocks noGrp="1"/>
          </p:cNvSpPr>
          <p:nvPr>
            <p:ph type="body" idx="1"/>
          </p:nvPr>
        </p:nvSpPr>
        <p:spPr>
          <a:prstGeom prst="rect">
            <a:avLst/>
          </a:prstGeom>
        </p:spPr>
        <p:txBody>
          <a:bodyPr/>
          <a:lstStyle/>
          <a:p>
            <a:r>
              <a:rPr lang="en-GB"/>
              <a:t>Think big!</a:t>
            </a:r>
          </a:p>
        </p:txBody>
      </p:sp>
      <p:grpSp>
        <p:nvGrpSpPr>
          <p:cNvPr id="26" name="Google Shape;250;p8">
            <a:extLst>
              <a:ext uri="{FF2B5EF4-FFF2-40B4-BE49-F238E27FC236}">
                <a16:creationId xmlns:a16="http://schemas.microsoft.com/office/drawing/2014/main" id="{716878CF-9EC3-210F-0F9B-B5D4E632B66E}"/>
              </a:ext>
            </a:extLst>
          </p:cNvPr>
          <p:cNvGrpSpPr/>
          <p:nvPr/>
        </p:nvGrpSpPr>
        <p:grpSpPr>
          <a:xfrm>
            <a:off x="5182217" y="3660063"/>
            <a:ext cx="1731013" cy="667676"/>
            <a:chOff x="923244" y="4795007"/>
            <a:chExt cx="1731013" cy="667676"/>
          </a:xfrm>
        </p:grpSpPr>
        <p:sp>
          <p:nvSpPr>
            <p:cNvPr id="27" name="Google Shape;251;p8">
              <a:extLst>
                <a:ext uri="{FF2B5EF4-FFF2-40B4-BE49-F238E27FC236}">
                  <a16:creationId xmlns:a16="http://schemas.microsoft.com/office/drawing/2014/main" id="{25F3091C-DED3-21BC-D041-9A9AF335FE2A}"/>
                </a:ext>
              </a:extLst>
            </p:cNvPr>
            <p:cNvSpPr/>
            <p:nvPr/>
          </p:nvSpPr>
          <p:spPr>
            <a:xfrm>
              <a:off x="923244" y="4795007"/>
              <a:ext cx="1731013" cy="405043"/>
            </a:xfrm>
            <a:custGeom>
              <a:avLst/>
              <a:gdLst/>
              <a:ahLst/>
              <a:cxnLst/>
              <a:rect l="l" t="t" r="r" b="b"/>
              <a:pathLst>
                <a:path w="1731013" h="405043" extrusionOk="0">
                  <a:moveTo>
                    <a:pt x="1166934" y="82253"/>
                  </a:moveTo>
                  <a:lnTo>
                    <a:pt x="1677544" y="82253"/>
                  </a:lnTo>
                  <a:cubicBezTo>
                    <a:pt x="1706914" y="82253"/>
                    <a:pt x="1731013" y="58250"/>
                    <a:pt x="1731013" y="29097"/>
                  </a:cubicBezTo>
                  <a:lnTo>
                    <a:pt x="1731013" y="0"/>
                  </a:lnTo>
                  <a:lnTo>
                    <a:pt x="0" y="0"/>
                  </a:lnTo>
                  <a:lnTo>
                    <a:pt x="0" y="29097"/>
                  </a:lnTo>
                  <a:cubicBezTo>
                    <a:pt x="0" y="58308"/>
                    <a:pt x="24100" y="82253"/>
                    <a:pt x="53469" y="82253"/>
                  </a:cubicBezTo>
                  <a:lnTo>
                    <a:pt x="341779" y="82253"/>
                  </a:lnTo>
                  <a:cubicBezTo>
                    <a:pt x="339009" y="86221"/>
                    <a:pt x="336740" y="90457"/>
                    <a:pt x="334720" y="94960"/>
                  </a:cubicBezTo>
                  <a:cubicBezTo>
                    <a:pt x="318680" y="133005"/>
                    <a:pt x="336894" y="177251"/>
                    <a:pt x="375245" y="193221"/>
                  </a:cubicBezTo>
                  <a:lnTo>
                    <a:pt x="855428" y="393386"/>
                  </a:lnTo>
                  <a:lnTo>
                    <a:pt x="1220403" y="393386"/>
                  </a:lnTo>
                  <a:lnTo>
                    <a:pt x="1349556" y="405044"/>
                  </a:lnTo>
                  <a:lnTo>
                    <a:pt x="1440415" y="190416"/>
                  </a:lnTo>
                  <a:lnTo>
                    <a:pt x="1166934" y="82253"/>
                  </a:lnTo>
                  <a:close/>
                  <a:moveTo>
                    <a:pt x="746221" y="159697"/>
                  </a:moveTo>
                  <a:cubicBezTo>
                    <a:pt x="723506" y="166852"/>
                    <a:pt x="715582" y="162350"/>
                    <a:pt x="703715" y="158476"/>
                  </a:cubicBezTo>
                  <a:lnTo>
                    <a:pt x="499474" y="82272"/>
                  </a:lnTo>
                  <a:lnTo>
                    <a:pt x="1043763" y="81719"/>
                  </a:lnTo>
                  <a:lnTo>
                    <a:pt x="746221" y="159697"/>
                  </a:lnTo>
                  <a:close/>
                </a:path>
              </a:pathLst>
            </a:custGeom>
            <a:solidFill>
              <a:srgbClr val="E3071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28" name="Google Shape;252;p8">
              <a:extLst>
                <a:ext uri="{FF2B5EF4-FFF2-40B4-BE49-F238E27FC236}">
                  <a16:creationId xmlns:a16="http://schemas.microsoft.com/office/drawing/2014/main" id="{5E05012D-05A9-84A8-A1CA-36757A221A6E}"/>
                </a:ext>
              </a:extLst>
            </p:cNvPr>
            <p:cNvSpPr/>
            <p:nvPr/>
          </p:nvSpPr>
          <p:spPr>
            <a:xfrm>
              <a:off x="2273242" y="4953483"/>
              <a:ext cx="381015" cy="509200"/>
            </a:xfrm>
            <a:custGeom>
              <a:avLst/>
              <a:gdLst/>
              <a:ahLst/>
              <a:cxnLst/>
              <a:rect l="l" t="t" r="r" b="b"/>
              <a:pathLst>
                <a:path w="381015" h="509200" extrusionOk="0">
                  <a:moveTo>
                    <a:pt x="138173" y="0"/>
                  </a:moveTo>
                  <a:lnTo>
                    <a:pt x="0" y="326435"/>
                  </a:lnTo>
                  <a:lnTo>
                    <a:pt x="381015" y="509200"/>
                  </a:lnTo>
                  <a:lnTo>
                    <a:pt x="381015" y="100092"/>
                  </a:lnTo>
                  <a:close/>
                </a:path>
              </a:pathLst>
            </a:custGeom>
            <a:solidFill>
              <a:srgbClr val="E3071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grpSp>
      <p:grpSp>
        <p:nvGrpSpPr>
          <p:cNvPr id="29" name="Google Shape;253;p8">
            <a:extLst>
              <a:ext uri="{FF2B5EF4-FFF2-40B4-BE49-F238E27FC236}">
                <a16:creationId xmlns:a16="http://schemas.microsoft.com/office/drawing/2014/main" id="{CE388E00-C8C8-CA65-93D6-37A3D01662BF}"/>
              </a:ext>
            </a:extLst>
          </p:cNvPr>
          <p:cNvGrpSpPr/>
          <p:nvPr/>
        </p:nvGrpSpPr>
        <p:grpSpPr>
          <a:xfrm>
            <a:off x="4116998" y="445584"/>
            <a:ext cx="4362994" cy="4407759"/>
            <a:chOff x="-195138" y="461773"/>
            <a:chExt cx="4362994" cy="4407759"/>
          </a:xfrm>
        </p:grpSpPr>
        <p:pic>
          <p:nvPicPr>
            <p:cNvPr id="30" name="Google Shape;254;p8">
              <a:extLst>
                <a:ext uri="{FF2B5EF4-FFF2-40B4-BE49-F238E27FC236}">
                  <a16:creationId xmlns:a16="http://schemas.microsoft.com/office/drawing/2014/main" id="{233A1547-CC29-3A66-EA2A-7ACB5FF22C03}"/>
                </a:ext>
              </a:extLst>
            </p:cNvPr>
            <p:cNvPicPr preferRelativeResize="0"/>
            <p:nvPr/>
          </p:nvPicPr>
          <p:blipFill rotWithShape="1">
            <a:blip r:embed="rId3">
              <a:alphaModFix/>
            </a:blip>
            <a:srcRect b="18527"/>
            <a:stretch/>
          </p:blipFill>
          <p:spPr>
            <a:xfrm>
              <a:off x="-195138" y="461773"/>
              <a:ext cx="4362994" cy="4407759"/>
            </a:xfrm>
            <a:prstGeom prst="rect">
              <a:avLst/>
            </a:prstGeom>
            <a:noFill/>
            <a:ln>
              <a:noFill/>
            </a:ln>
          </p:spPr>
        </p:pic>
        <p:sp>
          <p:nvSpPr>
            <p:cNvPr id="31" name="Google Shape;255;p8">
              <a:extLst>
                <a:ext uri="{FF2B5EF4-FFF2-40B4-BE49-F238E27FC236}">
                  <a16:creationId xmlns:a16="http://schemas.microsoft.com/office/drawing/2014/main" id="{7DF53C77-F7EC-78B3-C523-132457AC5B29}"/>
                </a:ext>
              </a:extLst>
            </p:cNvPr>
            <p:cNvSpPr/>
            <p:nvPr/>
          </p:nvSpPr>
          <p:spPr>
            <a:xfrm>
              <a:off x="676331" y="1274684"/>
              <a:ext cx="2515953" cy="830997"/>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white"/>
                </a:solidFill>
                <a:effectLst/>
                <a:uLnTx/>
                <a:uFillTx/>
                <a:latin typeface="Calibri"/>
                <a:ea typeface="Calibri"/>
                <a:cs typeface="Calibri"/>
                <a:sym typeface="Calibri"/>
              </a:endParaRPr>
            </a:p>
          </p:txBody>
        </p:sp>
      </p:grpSp>
      <p:sp>
        <p:nvSpPr>
          <p:cNvPr id="32" name="Text Placeholder 3">
            <a:extLst>
              <a:ext uri="{FF2B5EF4-FFF2-40B4-BE49-F238E27FC236}">
                <a16:creationId xmlns:a16="http://schemas.microsoft.com/office/drawing/2014/main" id="{1474FBA4-39E0-1C4F-2DC1-C5643DF6F630}"/>
              </a:ext>
            </a:extLst>
          </p:cNvPr>
          <p:cNvSpPr>
            <a:spLocks noGrp="1"/>
          </p:cNvSpPr>
          <p:nvPr>
            <p:ph type="body" idx="2"/>
          </p:nvPr>
        </p:nvSpPr>
        <p:spPr>
          <a:xfrm>
            <a:off x="428625" y="1483067"/>
            <a:ext cx="3843338" cy="2667000"/>
          </a:xfrm>
        </p:spPr>
        <p:txBody>
          <a:bodyPr/>
          <a:lstStyle/>
          <a:p>
            <a:r>
              <a:rPr lang="en-GB" sz="1800" b="0" dirty="0">
                <a:solidFill>
                  <a:srgbClr val="000000"/>
                </a:solidFill>
              </a:rPr>
              <a:t>Imagine it’s 2030.</a:t>
            </a:r>
          </a:p>
          <a:p>
            <a:endParaRPr lang="en-GB" sz="1800" b="0" dirty="0">
              <a:solidFill>
                <a:srgbClr val="000000"/>
              </a:solidFill>
            </a:endParaRPr>
          </a:p>
          <a:p>
            <a:r>
              <a:rPr lang="en-GB" sz="1800" b="0" dirty="0">
                <a:solidFill>
                  <a:srgbClr val="000000"/>
                </a:solidFill>
              </a:rPr>
              <a:t>Your research project has led </a:t>
            </a:r>
            <a:br>
              <a:rPr lang="en-GB" sz="1800" b="0" dirty="0">
                <a:solidFill>
                  <a:srgbClr val="000000"/>
                </a:solidFill>
              </a:rPr>
            </a:br>
            <a:r>
              <a:rPr lang="en-GB" sz="1800" b="0" dirty="0">
                <a:solidFill>
                  <a:srgbClr val="000000"/>
                </a:solidFill>
              </a:rPr>
              <a:t>to pioneering results with breakthrough solutions and will be featured as title page in the recent edition of Science Magazine.</a:t>
            </a:r>
          </a:p>
          <a:p>
            <a:endParaRPr lang="en-GB" sz="1800" b="0" dirty="0">
              <a:solidFill>
                <a:srgbClr val="000000"/>
              </a:solidFill>
            </a:endParaRPr>
          </a:p>
          <a:p>
            <a:r>
              <a:rPr lang="en-GB" sz="1800" b="0" dirty="0">
                <a:solidFill>
                  <a:srgbClr val="000000"/>
                </a:solidFill>
              </a:rPr>
              <a:t>What could be the headline of </a:t>
            </a:r>
            <a:br>
              <a:rPr lang="en-GB" sz="1800" b="0" dirty="0">
                <a:solidFill>
                  <a:srgbClr val="000000"/>
                </a:solidFill>
              </a:rPr>
            </a:br>
            <a:r>
              <a:rPr lang="en-GB" sz="1800" b="0" dirty="0">
                <a:solidFill>
                  <a:srgbClr val="000000"/>
                </a:solidFill>
              </a:rPr>
              <a:t>this magazine?</a:t>
            </a:r>
          </a:p>
          <a:p>
            <a:endParaRPr lang="en-GB" sz="1800" b="0" dirty="0">
              <a:solidFill>
                <a:srgbClr val="000000"/>
              </a:solidFill>
            </a:endParaRPr>
          </a:p>
          <a:p>
            <a:endParaRPr lang="en-GB" sz="1800" b="0" dirty="0">
              <a:solidFill>
                <a:srgbClr val="000000"/>
              </a:solidFill>
            </a:endParaRPr>
          </a:p>
          <a:p>
            <a:endParaRPr lang="en-GB" sz="1800" b="0" dirty="0">
              <a:solidFill>
                <a:srgbClr val="000000"/>
              </a:solidFill>
            </a:endParaRPr>
          </a:p>
        </p:txBody>
      </p:sp>
      <p:sp>
        <p:nvSpPr>
          <p:cNvPr id="33" name="Google Shape;267;p9">
            <a:extLst>
              <a:ext uri="{FF2B5EF4-FFF2-40B4-BE49-F238E27FC236}">
                <a16:creationId xmlns:a16="http://schemas.microsoft.com/office/drawing/2014/main" id="{9082A9C2-A39C-845F-5EDA-724A1D16AFB4}"/>
              </a:ext>
            </a:extLst>
          </p:cNvPr>
          <p:cNvSpPr txBox="1"/>
          <p:nvPr/>
        </p:nvSpPr>
        <p:spPr>
          <a:xfrm>
            <a:off x="5027003" y="1069725"/>
            <a:ext cx="2433341" cy="8309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4800" b="0" i="0"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Science</a:t>
            </a:r>
            <a:endParaRPr kumimoji="0"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34" name="Google Shape;268;p9">
            <a:extLst>
              <a:ext uri="{FF2B5EF4-FFF2-40B4-BE49-F238E27FC236}">
                <a16:creationId xmlns:a16="http://schemas.microsoft.com/office/drawing/2014/main" id="{FC1DD087-4384-4F12-14E7-88C93D0A2111}"/>
              </a:ext>
            </a:extLst>
          </p:cNvPr>
          <p:cNvSpPr txBox="1"/>
          <p:nvPr/>
        </p:nvSpPr>
        <p:spPr>
          <a:xfrm>
            <a:off x="5048109" y="1684155"/>
            <a:ext cx="1095172"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0" i="0"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Magazine</a:t>
            </a:r>
            <a:endParaRPr kumimoji="0"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72178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11" name="Textplatzhalter 2">
            <a:extLst>
              <a:ext uri="{FF2B5EF4-FFF2-40B4-BE49-F238E27FC236}">
                <a16:creationId xmlns:a16="http://schemas.microsoft.com/office/drawing/2014/main" id="{5783492D-B3FE-944C-B447-8F53F9A348C7}"/>
              </a:ext>
            </a:extLst>
          </p:cNvPr>
          <p:cNvSpPr>
            <a:spLocks noGrp="1"/>
          </p:cNvSpPr>
          <p:nvPr>
            <p:ph type="body" idx="1"/>
          </p:nvPr>
        </p:nvSpPr>
        <p:spPr>
          <a:prstGeom prst="rect">
            <a:avLst/>
          </a:prstGeom>
        </p:spPr>
        <p:txBody>
          <a:bodyPr/>
          <a:lstStyle/>
          <a:p>
            <a:r>
              <a:rPr lang="en-GB"/>
              <a:t>Think big!</a:t>
            </a:r>
          </a:p>
        </p:txBody>
      </p:sp>
      <p:grpSp>
        <p:nvGrpSpPr>
          <p:cNvPr id="5" name="Google Shape;264;p9">
            <a:extLst>
              <a:ext uri="{FF2B5EF4-FFF2-40B4-BE49-F238E27FC236}">
                <a16:creationId xmlns:a16="http://schemas.microsoft.com/office/drawing/2014/main" id="{1EBEC853-E9E2-25F7-FB0D-CF649D85B398}"/>
              </a:ext>
            </a:extLst>
          </p:cNvPr>
          <p:cNvGrpSpPr/>
          <p:nvPr/>
        </p:nvGrpSpPr>
        <p:grpSpPr>
          <a:xfrm>
            <a:off x="4116998" y="445770"/>
            <a:ext cx="4362994" cy="4407759"/>
            <a:chOff x="-195138" y="471103"/>
            <a:chExt cx="4362994" cy="4407759"/>
          </a:xfrm>
        </p:grpSpPr>
        <p:pic>
          <p:nvPicPr>
            <p:cNvPr id="7" name="Google Shape;265;p9">
              <a:extLst>
                <a:ext uri="{FF2B5EF4-FFF2-40B4-BE49-F238E27FC236}">
                  <a16:creationId xmlns:a16="http://schemas.microsoft.com/office/drawing/2014/main" id="{8D5644CA-5D44-189E-1AF8-E00202BC4A57}"/>
                </a:ext>
              </a:extLst>
            </p:cNvPr>
            <p:cNvPicPr preferRelativeResize="0"/>
            <p:nvPr/>
          </p:nvPicPr>
          <p:blipFill rotWithShape="1">
            <a:blip r:embed="rId3">
              <a:alphaModFix/>
            </a:blip>
            <a:srcRect b="18527"/>
            <a:stretch/>
          </p:blipFill>
          <p:spPr>
            <a:xfrm>
              <a:off x="-195138" y="471103"/>
              <a:ext cx="4362994" cy="4407759"/>
            </a:xfrm>
            <a:prstGeom prst="rect">
              <a:avLst/>
            </a:prstGeom>
            <a:noFill/>
            <a:ln>
              <a:noFill/>
            </a:ln>
          </p:spPr>
        </p:pic>
        <p:sp>
          <p:nvSpPr>
            <p:cNvPr id="16" name="Google Shape;266;p9">
              <a:extLst>
                <a:ext uri="{FF2B5EF4-FFF2-40B4-BE49-F238E27FC236}">
                  <a16:creationId xmlns:a16="http://schemas.microsoft.com/office/drawing/2014/main" id="{1DED5B54-CF40-01B3-FC44-7201236AEBEE}"/>
                </a:ext>
              </a:extLst>
            </p:cNvPr>
            <p:cNvSpPr/>
            <p:nvPr/>
          </p:nvSpPr>
          <p:spPr>
            <a:xfrm>
              <a:off x="676331" y="1274684"/>
              <a:ext cx="2515953" cy="830997"/>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18" name="Google Shape;267;p9">
              <a:extLst>
                <a:ext uri="{FF2B5EF4-FFF2-40B4-BE49-F238E27FC236}">
                  <a16:creationId xmlns:a16="http://schemas.microsoft.com/office/drawing/2014/main" id="{3A40A86F-3524-24AB-0813-3E882D73DADE}"/>
                </a:ext>
              </a:extLst>
            </p:cNvPr>
            <p:cNvSpPr txBox="1"/>
            <p:nvPr/>
          </p:nvSpPr>
          <p:spPr>
            <a:xfrm>
              <a:off x="714867" y="1095058"/>
              <a:ext cx="2433341" cy="8309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4800" b="0" i="0"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Science</a:t>
              </a:r>
              <a:endParaRPr kumimoji="0"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19" name="Google Shape;268;p9">
              <a:extLst>
                <a:ext uri="{FF2B5EF4-FFF2-40B4-BE49-F238E27FC236}">
                  <a16:creationId xmlns:a16="http://schemas.microsoft.com/office/drawing/2014/main" id="{CE7F2D55-BA3E-0ED6-F2AB-58A24BC72FDE}"/>
                </a:ext>
              </a:extLst>
            </p:cNvPr>
            <p:cNvSpPr txBox="1"/>
            <p:nvPr/>
          </p:nvSpPr>
          <p:spPr>
            <a:xfrm>
              <a:off x="735973" y="1709488"/>
              <a:ext cx="1095172"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0" i="0"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Magazine</a:t>
              </a:r>
              <a:endParaRPr kumimoji="0"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grpSp>
      <p:grpSp>
        <p:nvGrpSpPr>
          <p:cNvPr id="21" name="Google Shape;270;p9">
            <a:extLst>
              <a:ext uri="{FF2B5EF4-FFF2-40B4-BE49-F238E27FC236}">
                <a16:creationId xmlns:a16="http://schemas.microsoft.com/office/drawing/2014/main" id="{B0C7C9BA-4399-0F30-162D-3C284061483F}"/>
              </a:ext>
            </a:extLst>
          </p:cNvPr>
          <p:cNvGrpSpPr/>
          <p:nvPr/>
        </p:nvGrpSpPr>
        <p:grpSpPr>
          <a:xfrm>
            <a:off x="5664746" y="2414189"/>
            <a:ext cx="1170806" cy="1190924"/>
            <a:chOff x="5673890" y="2478197"/>
            <a:chExt cx="1170806" cy="1190924"/>
          </a:xfrm>
        </p:grpSpPr>
        <p:sp>
          <p:nvSpPr>
            <p:cNvPr id="24" name="Google Shape;271;p9">
              <a:extLst>
                <a:ext uri="{FF2B5EF4-FFF2-40B4-BE49-F238E27FC236}">
                  <a16:creationId xmlns:a16="http://schemas.microsoft.com/office/drawing/2014/main" id="{8E06258C-8A27-838E-41DD-749C9AF09E37}"/>
                </a:ext>
              </a:extLst>
            </p:cNvPr>
            <p:cNvSpPr/>
            <p:nvPr/>
          </p:nvSpPr>
          <p:spPr>
            <a:xfrm rot="-9029311">
              <a:off x="5959033" y="2678270"/>
              <a:ext cx="879710" cy="255873"/>
            </a:xfrm>
            <a:prstGeom prst="striped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25" name="Google Shape;272;p9">
              <a:extLst>
                <a:ext uri="{FF2B5EF4-FFF2-40B4-BE49-F238E27FC236}">
                  <a16:creationId xmlns:a16="http://schemas.microsoft.com/office/drawing/2014/main" id="{09E42B11-AD93-6296-EB70-E9B7BB79E85B}"/>
                </a:ext>
              </a:extLst>
            </p:cNvPr>
            <p:cNvSpPr/>
            <p:nvPr/>
          </p:nvSpPr>
          <p:spPr>
            <a:xfrm rot="1747511">
              <a:off x="5680543" y="3215339"/>
              <a:ext cx="879710" cy="255873"/>
            </a:xfrm>
            <a:prstGeom prst="striped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white"/>
                </a:solidFill>
                <a:effectLst/>
                <a:uLnTx/>
                <a:uFillTx/>
                <a:latin typeface="Calibri"/>
                <a:ea typeface="Calibri"/>
                <a:cs typeface="Calibri"/>
                <a:sym typeface="Calibri"/>
              </a:endParaRPr>
            </a:p>
          </p:txBody>
        </p:sp>
      </p:grpSp>
      <p:pic>
        <p:nvPicPr>
          <p:cNvPr id="26" name="Google Shape;274;p9">
            <a:extLst>
              <a:ext uri="{FF2B5EF4-FFF2-40B4-BE49-F238E27FC236}">
                <a16:creationId xmlns:a16="http://schemas.microsoft.com/office/drawing/2014/main" id="{BB61A3C9-4BB0-6EA7-CD7E-A0B2397434F3}"/>
              </a:ext>
            </a:extLst>
          </p:cNvPr>
          <p:cNvPicPr preferRelativeResize="0"/>
          <p:nvPr/>
        </p:nvPicPr>
        <p:blipFill rotWithShape="1">
          <a:blip r:embed="rId4">
            <a:alphaModFix/>
          </a:blip>
          <a:srcRect/>
          <a:stretch/>
        </p:blipFill>
        <p:spPr>
          <a:xfrm rot="7265709">
            <a:off x="5780645" y="2555941"/>
            <a:ext cx="913306" cy="913306"/>
          </a:xfrm>
          <a:prstGeom prst="rect">
            <a:avLst/>
          </a:prstGeom>
          <a:noFill/>
          <a:ln>
            <a:noFill/>
          </a:ln>
        </p:spPr>
      </p:pic>
      <p:pic>
        <p:nvPicPr>
          <p:cNvPr id="27" name="Google Shape;275;p9">
            <a:extLst>
              <a:ext uri="{FF2B5EF4-FFF2-40B4-BE49-F238E27FC236}">
                <a16:creationId xmlns:a16="http://schemas.microsoft.com/office/drawing/2014/main" id="{CB046A75-C83D-C594-B3E7-F237462D67E2}"/>
              </a:ext>
            </a:extLst>
          </p:cNvPr>
          <p:cNvPicPr preferRelativeResize="0"/>
          <p:nvPr/>
        </p:nvPicPr>
        <p:blipFill rotWithShape="1">
          <a:blip r:embed="rId5">
            <a:alphaModFix/>
          </a:blip>
          <a:srcRect/>
          <a:stretch/>
        </p:blipFill>
        <p:spPr>
          <a:xfrm>
            <a:off x="6586389" y="2997854"/>
            <a:ext cx="763258" cy="763258"/>
          </a:xfrm>
          <a:prstGeom prst="rect">
            <a:avLst/>
          </a:prstGeom>
          <a:noFill/>
          <a:ln>
            <a:noFill/>
          </a:ln>
        </p:spPr>
      </p:pic>
      <p:pic>
        <p:nvPicPr>
          <p:cNvPr id="28" name="Google Shape;276;p9">
            <a:extLst>
              <a:ext uri="{FF2B5EF4-FFF2-40B4-BE49-F238E27FC236}">
                <a16:creationId xmlns:a16="http://schemas.microsoft.com/office/drawing/2014/main" id="{968AF76D-E83B-955C-46B9-81862ED06414}"/>
              </a:ext>
            </a:extLst>
          </p:cNvPr>
          <p:cNvPicPr preferRelativeResize="0"/>
          <p:nvPr/>
        </p:nvPicPr>
        <p:blipFill rotWithShape="1">
          <a:blip r:embed="rId6">
            <a:alphaModFix/>
          </a:blip>
          <a:srcRect/>
          <a:stretch/>
        </p:blipFill>
        <p:spPr>
          <a:xfrm>
            <a:off x="5153473" y="2216000"/>
            <a:ext cx="830996" cy="830996"/>
          </a:xfrm>
          <a:prstGeom prst="rect">
            <a:avLst/>
          </a:prstGeom>
          <a:noFill/>
          <a:ln>
            <a:noFill/>
          </a:ln>
        </p:spPr>
      </p:pic>
      <p:sp>
        <p:nvSpPr>
          <p:cNvPr id="29" name="Google Shape;277;p9">
            <a:extLst>
              <a:ext uri="{FF2B5EF4-FFF2-40B4-BE49-F238E27FC236}">
                <a16:creationId xmlns:a16="http://schemas.microsoft.com/office/drawing/2014/main" id="{93F407A9-34A2-5D7D-8384-B11A3ECC2F30}"/>
              </a:ext>
            </a:extLst>
          </p:cNvPr>
          <p:cNvSpPr txBox="1"/>
          <p:nvPr/>
        </p:nvSpPr>
        <p:spPr>
          <a:xfrm>
            <a:off x="5109293" y="3816674"/>
            <a:ext cx="1709040" cy="553957"/>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0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Artificial</a:t>
            </a:r>
            <a:r>
              <a:rPr kumimoji="0" lang="de-DE" sz="10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eye-brain</a:t>
            </a:r>
            <a:r>
              <a:rPr kumimoji="0" lang="de-DE" sz="10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interface </a:t>
            </a:r>
            <a:r>
              <a:rPr kumimoji="0" lang="de-DE" sz="10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restores</a:t>
            </a:r>
            <a:r>
              <a:rPr kumimoji="0" lang="de-DE" sz="10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vision</a:t>
            </a:r>
            <a:r>
              <a:rPr kumimoji="0" lang="de-DE" sz="10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in blind </a:t>
            </a:r>
            <a:r>
              <a:rPr kumimoji="0" lang="de-DE" sz="10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patients</a:t>
            </a:r>
            <a:endParaRPr kumimoji="0" sz="10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endParaRPr>
          </a:p>
        </p:txBody>
      </p:sp>
      <p:sp>
        <p:nvSpPr>
          <p:cNvPr id="31" name="Google Shape;278;p9">
            <a:extLst>
              <a:ext uri="{FF2B5EF4-FFF2-40B4-BE49-F238E27FC236}">
                <a16:creationId xmlns:a16="http://schemas.microsoft.com/office/drawing/2014/main" id="{7BDD7C3A-6875-B476-B32E-49BC03C2BFB6}"/>
              </a:ext>
            </a:extLst>
          </p:cNvPr>
          <p:cNvSpPr txBox="1"/>
          <p:nvPr/>
        </p:nvSpPr>
        <p:spPr>
          <a:xfrm>
            <a:off x="7239722" y="4697730"/>
            <a:ext cx="1804179" cy="23079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900" b="1" i="0" u="none" strike="noStrike" kern="0" cap="none" spc="0" normalizeH="0" baseline="0" noProof="0" dirty="0" err="1">
                <a:ln>
                  <a:noFill/>
                </a:ln>
                <a:solidFill>
                  <a:srgbClr val="AFA093"/>
                </a:solidFill>
                <a:effectLst/>
                <a:uLnTx/>
                <a:uFillTx/>
                <a:latin typeface="Aptos" panose="020B0004020202020204" pitchFamily="34" charset="0"/>
                <a:cs typeface="Arial"/>
                <a:sym typeface="Arial"/>
              </a:rPr>
              <a:t>Example</a:t>
            </a:r>
            <a:r>
              <a:rPr kumimoji="0" lang="de-DE" sz="900" b="1" i="0" u="none" strike="noStrike" kern="0" cap="none" spc="0" normalizeH="0" baseline="0" noProof="0" dirty="0">
                <a:ln>
                  <a:noFill/>
                </a:ln>
                <a:solidFill>
                  <a:srgbClr val="AFA093"/>
                </a:solidFill>
                <a:effectLst/>
                <a:uLnTx/>
                <a:uFillTx/>
                <a:latin typeface="Aptos" panose="020B0004020202020204" pitchFamily="34" charset="0"/>
                <a:cs typeface="Arial"/>
                <a:sym typeface="Arial"/>
              </a:rPr>
              <a:t> </a:t>
            </a:r>
            <a:r>
              <a:rPr kumimoji="0" lang="de-DE" sz="900" b="1" i="0" u="none" strike="noStrike" kern="0" cap="none" spc="0" normalizeH="0" baseline="0" noProof="0" dirty="0" err="1">
                <a:ln>
                  <a:noFill/>
                </a:ln>
                <a:solidFill>
                  <a:srgbClr val="AFA093"/>
                </a:solidFill>
                <a:effectLst/>
                <a:uLnTx/>
                <a:uFillTx/>
                <a:latin typeface="Aptos" panose="020B0004020202020204" pitchFamily="34" charset="0"/>
                <a:cs typeface="Arial"/>
                <a:sym typeface="Arial"/>
              </a:rPr>
              <a:t>by</a:t>
            </a:r>
            <a:r>
              <a:rPr kumimoji="0" lang="de-DE" sz="900" b="1" i="0" u="none" strike="noStrike" kern="0" cap="none" spc="0" normalizeH="0" baseline="0" noProof="0" dirty="0">
                <a:ln>
                  <a:noFill/>
                </a:ln>
                <a:solidFill>
                  <a:srgbClr val="AFA093"/>
                </a:solidFill>
                <a:effectLst/>
                <a:uLnTx/>
                <a:uFillTx/>
                <a:latin typeface="Aptos" panose="020B0004020202020204" pitchFamily="34" charset="0"/>
                <a:cs typeface="Arial"/>
                <a:sym typeface="Arial"/>
              </a:rPr>
              <a:t> </a:t>
            </a:r>
            <a:r>
              <a:rPr kumimoji="0" lang="de-DE" sz="900" b="1" i="0" u="none" strike="noStrike" kern="0" cap="none" spc="0" normalizeH="0" baseline="0" noProof="0" dirty="0" err="1">
                <a:ln>
                  <a:noFill/>
                </a:ln>
                <a:solidFill>
                  <a:srgbClr val="AFA093"/>
                </a:solidFill>
                <a:effectLst/>
                <a:uLnTx/>
                <a:uFillTx/>
                <a:latin typeface="Aptos" panose="020B0004020202020204" pitchFamily="34" charset="0"/>
                <a:cs typeface="Arial"/>
                <a:sym typeface="Arial"/>
              </a:rPr>
              <a:t>Yih-Shiuan</a:t>
            </a:r>
            <a:endParaRPr kumimoji="0" sz="900" b="1" i="0" u="none" strike="noStrike" kern="0" cap="none" spc="0" normalizeH="0" baseline="0" noProof="0" dirty="0">
              <a:ln>
                <a:noFill/>
              </a:ln>
              <a:solidFill>
                <a:srgbClr val="AFA093"/>
              </a:solidFill>
              <a:effectLst/>
              <a:uLnTx/>
              <a:uFillTx/>
              <a:latin typeface="Aptos" panose="020B0004020202020204" pitchFamily="34" charset="0"/>
              <a:cs typeface="Arial"/>
              <a:sym typeface="Arial"/>
            </a:endParaRPr>
          </a:p>
        </p:txBody>
      </p:sp>
      <p:sp>
        <p:nvSpPr>
          <p:cNvPr id="2" name="Text Placeholder 3">
            <a:extLst>
              <a:ext uri="{FF2B5EF4-FFF2-40B4-BE49-F238E27FC236}">
                <a16:creationId xmlns:a16="http://schemas.microsoft.com/office/drawing/2014/main" id="{5AF0F1BE-3E55-2C6D-5047-765AE24E5BBC}"/>
              </a:ext>
            </a:extLst>
          </p:cNvPr>
          <p:cNvSpPr txBox="1">
            <a:spLocks/>
          </p:cNvSpPr>
          <p:nvPr/>
        </p:nvSpPr>
        <p:spPr>
          <a:xfrm>
            <a:off x="428625" y="1483067"/>
            <a:ext cx="3843338" cy="2667000"/>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90000"/>
              </a:lnSpc>
              <a:spcBef>
                <a:spcPts val="0"/>
              </a:spcBef>
              <a:spcAft>
                <a:spcPts val="0"/>
              </a:spcAft>
              <a:buClr>
                <a:srgbClr val="E30613"/>
              </a:buClr>
              <a:buSzPts val="1600"/>
              <a:buFont typeface="Arial"/>
              <a:buNone/>
              <a:defRPr sz="2100" b="1" i="0" u="none" strike="noStrike" kern="1200" cap="none">
                <a:solidFill>
                  <a:srgbClr val="E30613"/>
                </a:solidFill>
                <a:latin typeface="+mn-lt"/>
                <a:ea typeface="Aptos" panose="020B0004020202020204" pitchFamily="34" charset="0"/>
                <a:cs typeface="Arial"/>
                <a:sym typeface="Arial"/>
              </a:defRPr>
            </a:lvl1pPr>
            <a:lvl2pPr marL="914400" marR="0" lvl="1" indent="-317500" algn="l" defTabSz="685800" rtl="0" eaLnBrk="1" latinLnBrk="0" hangingPunct="1">
              <a:lnSpc>
                <a:spcPct val="128571"/>
              </a:lnSpc>
              <a:spcBef>
                <a:spcPts val="900"/>
              </a:spcBef>
              <a:spcAft>
                <a:spcPts val="0"/>
              </a:spcAft>
              <a:buClr>
                <a:srgbClr val="000000"/>
              </a:buClr>
              <a:buSzPts val="1400"/>
              <a:buFont typeface="Helvetica Neue"/>
              <a:buAutoNum type="arabicPeriod"/>
              <a:defRPr sz="1400" b="0" i="0" u="none" strike="noStrike" kern="1200" cap="none">
                <a:solidFill>
                  <a:srgbClr val="000000"/>
                </a:solidFill>
                <a:latin typeface="Noticia Text"/>
                <a:ea typeface="Noticia Text"/>
                <a:cs typeface="Noticia Text"/>
                <a:sym typeface="Noticia Text"/>
              </a:defRPr>
            </a:lvl2pPr>
            <a:lvl3pPr marL="1371600" marR="0" lvl="2" indent="-361950" algn="l" defTabSz="685800" rtl="0" eaLnBrk="1" latinLnBrk="0" hangingPunct="1">
              <a:lnSpc>
                <a:spcPct val="90000"/>
              </a:lnSpc>
              <a:spcBef>
                <a:spcPts val="90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3pPr>
            <a:lvl4pPr marL="1828800" marR="0" lvl="3"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4pPr>
            <a:lvl5pPr marL="2286000" marR="0" lvl="4"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5pPr>
            <a:lvl6pPr marL="2743200" marR="0" lvl="5"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6pPr>
            <a:lvl7pPr marL="3200400" marR="0" lvl="6"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7pPr>
            <a:lvl8pPr marL="3657600" marR="0" lvl="7"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8pPr>
            <a:lvl9pPr marL="4114800" marR="0" lvl="8"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9pPr>
          </a:lstStyle>
          <a:p>
            <a:r>
              <a:rPr lang="en-GB" sz="1800" b="0" dirty="0">
                <a:solidFill>
                  <a:srgbClr val="000000"/>
                </a:solidFill>
              </a:rPr>
              <a:t>Imagine it’s 2030.</a:t>
            </a:r>
          </a:p>
          <a:p>
            <a:endParaRPr lang="en-GB" sz="1800" b="0" dirty="0">
              <a:solidFill>
                <a:srgbClr val="000000"/>
              </a:solidFill>
            </a:endParaRPr>
          </a:p>
          <a:p>
            <a:r>
              <a:rPr lang="en-GB" sz="1800" b="0" dirty="0">
                <a:solidFill>
                  <a:srgbClr val="000000"/>
                </a:solidFill>
              </a:rPr>
              <a:t>Your research project has led </a:t>
            </a:r>
            <a:br>
              <a:rPr lang="en-GB" sz="1800" b="0" dirty="0">
                <a:solidFill>
                  <a:srgbClr val="000000"/>
                </a:solidFill>
              </a:rPr>
            </a:br>
            <a:r>
              <a:rPr lang="en-GB" sz="1800" b="0" dirty="0">
                <a:solidFill>
                  <a:srgbClr val="000000"/>
                </a:solidFill>
              </a:rPr>
              <a:t>to pioneering results with breakthrough solutions and will be featured as title page in the recent edition of Science Magazine.</a:t>
            </a:r>
          </a:p>
          <a:p>
            <a:endParaRPr lang="en-GB" sz="1800" b="0" dirty="0">
              <a:solidFill>
                <a:srgbClr val="000000"/>
              </a:solidFill>
            </a:endParaRPr>
          </a:p>
          <a:p>
            <a:r>
              <a:rPr lang="en-GB" sz="1800" b="0" dirty="0">
                <a:solidFill>
                  <a:srgbClr val="000000"/>
                </a:solidFill>
              </a:rPr>
              <a:t>What could be the headline of </a:t>
            </a:r>
            <a:br>
              <a:rPr lang="en-GB" sz="1800" b="0" dirty="0">
                <a:solidFill>
                  <a:srgbClr val="000000"/>
                </a:solidFill>
              </a:rPr>
            </a:br>
            <a:r>
              <a:rPr lang="en-GB" sz="1800" b="0" dirty="0">
                <a:solidFill>
                  <a:srgbClr val="000000"/>
                </a:solidFill>
              </a:rPr>
              <a:t>this magazine?</a:t>
            </a:r>
          </a:p>
          <a:p>
            <a:endParaRPr lang="en-GB" sz="1800" b="0" dirty="0">
              <a:solidFill>
                <a:srgbClr val="000000"/>
              </a:solidFill>
            </a:endParaRPr>
          </a:p>
          <a:p>
            <a:endParaRPr lang="en-GB" sz="1800" b="0" dirty="0">
              <a:solidFill>
                <a:srgbClr val="000000"/>
              </a:solidFill>
            </a:endParaRPr>
          </a:p>
          <a:p>
            <a:endParaRPr lang="en-GB" sz="1800" b="0" dirty="0">
              <a:solidFill>
                <a:srgbClr val="000000"/>
              </a:solidFill>
            </a:endParaRPr>
          </a:p>
        </p:txBody>
      </p:sp>
    </p:spTree>
    <p:extLst>
      <p:ext uri="{BB962C8B-B14F-4D97-AF65-F5344CB8AC3E}">
        <p14:creationId xmlns:p14="http://schemas.microsoft.com/office/powerpoint/2010/main" val="2523615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D8000B6-44CD-BC4C-8134-9F55F2404D42}"/>
              </a:ext>
            </a:extLst>
          </p:cNvPr>
          <p:cNvSpPr>
            <a:spLocks noGrp="1"/>
          </p:cNvSpPr>
          <p:nvPr>
            <p:ph type="body" sz="quarter" idx="14"/>
          </p:nvPr>
        </p:nvSpPr>
        <p:spPr>
          <a:prstGeom prst="rect">
            <a:avLst/>
          </a:prstGeom>
        </p:spPr>
        <p:txBody>
          <a:bodyPr/>
          <a:lstStyle/>
          <a:p>
            <a:r>
              <a:rPr lang="en-GB"/>
              <a:t>Solo work</a:t>
            </a:r>
          </a:p>
        </p:txBody>
      </p:sp>
      <p:sp>
        <p:nvSpPr>
          <p:cNvPr id="16" name="Textplatzhalter 15">
            <a:extLst>
              <a:ext uri="{FF2B5EF4-FFF2-40B4-BE49-F238E27FC236}">
                <a16:creationId xmlns:a16="http://schemas.microsoft.com/office/drawing/2014/main" id="{DD814384-379E-A146-B3CF-187062A8E619}"/>
              </a:ext>
            </a:extLst>
          </p:cNvPr>
          <p:cNvSpPr>
            <a:spLocks noGrp="1"/>
          </p:cNvSpPr>
          <p:nvPr>
            <p:ph type="body" sz="quarter" idx="15"/>
          </p:nvPr>
        </p:nvSpPr>
        <p:spPr/>
        <p:txBody>
          <a:bodyPr/>
          <a:lstStyle/>
          <a:p>
            <a:r>
              <a:rPr lang="en-GB"/>
              <a:t>Think big!</a:t>
            </a:r>
          </a:p>
        </p:txBody>
      </p:sp>
      <p:sp>
        <p:nvSpPr>
          <p:cNvPr id="18" name="Textplatzhalter 17">
            <a:extLst>
              <a:ext uri="{FF2B5EF4-FFF2-40B4-BE49-F238E27FC236}">
                <a16:creationId xmlns:a16="http://schemas.microsoft.com/office/drawing/2014/main" id="{9E44EC34-5903-B44D-ABCB-3DBB2D65EFDB}"/>
              </a:ext>
            </a:extLst>
          </p:cNvPr>
          <p:cNvSpPr>
            <a:spLocks noGrp="1"/>
          </p:cNvSpPr>
          <p:nvPr>
            <p:ph type="body" sz="quarter" idx="17"/>
          </p:nvPr>
        </p:nvSpPr>
        <p:spPr/>
        <p:txBody>
          <a:bodyPr/>
          <a:lstStyle/>
          <a:p>
            <a:r>
              <a:rPr lang="en-GB"/>
              <a:t>7 min</a:t>
            </a:r>
          </a:p>
        </p:txBody>
      </p:sp>
      <p:sp>
        <p:nvSpPr>
          <p:cNvPr id="19" name="Textplatzhalter 18">
            <a:extLst>
              <a:ext uri="{FF2B5EF4-FFF2-40B4-BE49-F238E27FC236}">
                <a16:creationId xmlns:a16="http://schemas.microsoft.com/office/drawing/2014/main" id="{33CE718E-621A-B948-9AB1-40B80BAFC9D8}"/>
              </a:ext>
            </a:extLst>
          </p:cNvPr>
          <p:cNvSpPr>
            <a:spLocks noGrp="1"/>
          </p:cNvSpPr>
          <p:nvPr>
            <p:ph type="body" sz="quarter" idx="19"/>
          </p:nvPr>
        </p:nvSpPr>
        <p:spPr/>
        <p:txBody>
          <a:bodyPr/>
          <a:lstStyle/>
          <a:p>
            <a:pPr lvl="0">
              <a:lnSpc>
                <a:spcPts val="1800"/>
              </a:lnSpc>
            </a:pPr>
            <a:r>
              <a:rPr lang="en" dirty="0">
                <a:solidFill>
                  <a:schemeClr val="tx1"/>
                </a:solidFill>
              </a:rPr>
              <a:t>Everyone stays in main room</a:t>
            </a:r>
          </a:p>
          <a:p>
            <a:pPr>
              <a:lnSpc>
                <a:spcPts val="1800"/>
              </a:lnSpc>
            </a:pPr>
            <a:r>
              <a:rPr lang="de-DE" dirty="0">
                <a:solidFill>
                  <a:schemeClr val="tx1"/>
                </a:solidFill>
              </a:rPr>
              <a:t>Go </a:t>
            </a:r>
            <a:r>
              <a:rPr lang="de-DE" dirty="0" err="1">
                <a:solidFill>
                  <a:schemeClr val="tx1"/>
                </a:solidFill>
              </a:rPr>
              <a:t>to</a:t>
            </a:r>
            <a:r>
              <a:rPr lang="de-DE" dirty="0">
                <a:solidFill>
                  <a:schemeClr val="tx1"/>
                </a:solidFill>
              </a:rPr>
              <a:t> MIRO </a:t>
            </a:r>
            <a:r>
              <a:rPr lang="de-DE" dirty="0" err="1">
                <a:solidFill>
                  <a:schemeClr val="tx1"/>
                </a:solidFill>
              </a:rPr>
              <a:t>board</a:t>
            </a:r>
            <a:endParaRPr lang="de-DE" dirty="0">
              <a:solidFill>
                <a:schemeClr val="tx1"/>
              </a:solidFill>
            </a:endParaRPr>
          </a:p>
          <a:p>
            <a:pPr lvl="0">
              <a:lnSpc>
                <a:spcPts val="1800"/>
              </a:lnSpc>
            </a:pPr>
            <a:endParaRPr lang="en" dirty="0">
              <a:solidFill>
                <a:schemeClr val="tx1"/>
              </a:solidFill>
            </a:endParaRPr>
          </a:p>
          <a:p>
            <a:endParaRPr lang="en-GB" dirty="0"/>
          </a:p>
        </p:txBody>
      </p:sp>
      <p:sp>
        <p:nvSpPr>
          <p:cNvPr id="20" name="Textplatzhalter 19">
            <a:extLst>
              <a:ext uri="{FF2B5EF4-FFF2-40B4-BE49-F238E27FC236}">
                <a16:creationId xmlns:a16="http://schemas.microsoft.com/office/drawing/2014/main" id="{2B0EC0F3-82E4-8446-A509-27B678201954}"/>
              </a:ext>
            </a:extLst>
          </p:cNvPr>
          <p:cNvSpPr>
            <a:spLocks noGrp="1"/>
          </p:cNvSpPr>
          <p:nvPr>
            <p:ph type="body" sz="quarter" idx="20"/>
          </p:nvPr>
        </p:nvSpPr>
        <p:spPr/>
        <p:txBody>
          <a:bodyPr/>
          <a:lstStyle/>
          <a:p>
            <a:pPr lvl="0">
              <a:lnSpc>
                <a:spcPts val="1800"/>
              </a:lnSpc>
            </a:pPr>
            <a:r>
              <a:rPr lang="de-DE" dirty="0"/>
              <a:t>Imagine and </a:t>
            </a:r>
            <a:r>
              <a:rPr lang="de-DE" dirty="0" err="1"/>
              <a:t>collect</a:t>
            </a:r>
            <a:r>
              <a:rPr lang="de-DE" dirty="0"/>
              <a:t> on MIRO:</a:t>
            </a:r>
          </a:p>
          <a:p>
            <a:pPr lvl="0">
              <a:lnSpc>
                <a:spcPts val="1800"/>
              </a:lnSpc>
            </a:pPr>
            <a:r>
              <a:rPr lang="de-DE" dirty="0"/>
              <a:t>Claim </a:t>
            </a:r>
            <a:r>
              <a:rPr lang="de-DE" dirty="0" err="1"/>
              <a:t>one</a:t>
            </a:r>
            <a:r>
              <a:rPr lang="de-DE" dirty="0"/>
              <a:t> </a:t>
            </a:r>
            <a:r>
              <a:rPr lang="de-DE" dirty="0" err="1"/>
              <a:t>of</a:t>
            </a:r>
            <a:r>
              <a:rPr lang="de-DE" dirty="0"/>
              <a:t> </a:t>
            </a:r>
            <a:r>
              <a:rPr lang="de-DE" dirty="0" err="1"/>
              <a:t>the</a:t>
            </a:r>
            <a:r>
              <a:rPr lang="de-DE" dirty="0"/>
              <a:t> </a:t>
            </a:r>
            <a:r>
              <a:rPr lang="de-DE" dirty="0" err="1"/>
              <a:t>empty</a:t>
            </a:r>
            <a:r>
              <a:rPr lang="de-DE" dirty="0"/>
              <a:t> Science </a:t>
            </a:r>
            <a:r>
              <a:rPr lang="de-DE" dirty="0" err="1"/>
              <a:t>Magazines</a:t>
            </a:r>
            <a:r>
              <a:rPr lang="de-DE" dirty="0"/>
              <a:t> and </a:t>
            </a:r>
            <a:r>
              <a:rPr lang="de-DE" dirty="0" err="1"/>
              <a:t>mark</a:t>
            </a:r>
            <a:r>
              <a:rPr lang="de-DE" dirty="0"/>
              <a:t> </a:t>
            </a:r>
            <a:r>
              <a:rPr lang="de-DE" dirty="0" err="1"/>
              <a:t>it</a:t>
            </a:r>
            <a:r>
              <a:rPr lang="de-DE" dirty="0"/>
              <a:t> </a:t>
            </a:r>
            <a:r>
              <a:rPr lang="de-DE" dirty="0" err="1"/>
              <a:t>with</a:t>
            </a:r>
            <a:r>
              <a:rPr lang="de-DE" dirty="0"/>
              <a:t> </a:t>
            </a:r>
            <a:r>
              <a:rPr lang="de-DE" dirty="0" err="1"/>
              <a:t>your</a:t>
            </a:r>
            <a:r>
              <a:rPr lang="de-DE" dirty="0"/>
              <a:t> </a:t>
            </a:r>
            <a:r>
              <a:rPr lang="de-DE" dirty="0" err="1"/>
              <a:t>name</a:t>
            </a:r>
            <a:endParaRPr lang="de-DE" dirty="0"/>
          </a:p>
          <a:p>
            <a:pPr lvl="0">
              <a:lnSpc>
                <a:spcPts val="1800"/>
              </a:lnSpc>
            </a:pPr>
            <a:r>
              <a:rPr lang="de-DE" b="1" dirty="0"/>
              <a:t>Fill </a:t>
            </a:r>
            <a:r>
              <a:rPr lang="de-DE" b="1" dirty="0" err="1"/>
              <a:t>the</a:t>
            </a:r>
            <a:r>
              <a:rPr lang="de-DE" b="1" dirty="0"/>
              <a:t> title </a:t>
            </a:r>
            <a:r>
              <a:rPr lang="de-DE" b="1" dirty="0" err="1"/>
              <a:t>page</a:t>
            </a:r>
            <a:r>
              <a:rPr lang="de-DE" b="1" dirty="0"/>
              <a:t> </a:t>
            </a:r>
            <a:r>
              <a:rPr lang="de-DE" b="1" dirty="0" err="1"/>
              <a:t>with</a:t>
            </a:r>
            <a:r>
              <a:rPr lang="de-DE" b="1" dirty="0"/>
              <a:t> </a:t>
            </a:r>
            <a:r>
              <a:rPr lang="de-DE" b="1" dirty="0" err="1"/>
              <a:t>your</a:t>
            </a:r>
            <a:r>
              <a:rPr lang="de-DE" b="1" dirty="0"/>
              <a:t> </a:t>
            </a:r>
            <a:r>
              <a:rPr lang="de-DE" b="1" dirty="0" err="1"/>
              <a:t>research</a:t>
            </a:r>
            <a:r>
              <a:rPr lang="de-DE" b="1" dirty="0"/>
              <a:t> </a:t>
            </a:r>
            <a:r>
              <a:rPr lang="de-DE" b="1" dirty="0" err="1"/>
              <a:t>vision</a:t>
            </a:r>
            <a:endParaRPr lang="de-DE" b="1" dirty="0"/>
          </a:p>
          <a:p>
            <a:pPr lvl="0">
              <a:lnSpc>
                <a:spcPts val="1800"/>
              </a:lnSpc>
            </a:pPr>
            <a:r>
              <a:rPr lang="de-DE" dirty="0"/>
              <a:t>Add </a:t>
            </a:r>
            <a:r>
              <a:rPr lang="de-DE" dirty="0" err="1"/>
              <a:t>pictures</a:t>
            </a:r>
            <a:r>
              <a:rPr lang="de-DE" dirty="0"/>
              <a:t>, </a:t>
            </a:r>
            <a:r>
              <a:rPr lang="de-DE" dirty="0" err="1"/>
              <a:t>symbols</a:t>
            </a:r>
            <a:r>
              <a:rPr lang="de-DE" dirty="0"/>
              <a:t> </a:t>
            </a:r>
            <a:r>
              <a:rPr lang="de-DE" dirty="0" err="1"/>
              <a:t>or</a:t>
            </a:r>
            <a:r>
              <a:rPr lang="de-DE" dirty="0"/>
              <a:t> </a:t>
            </a:r>
            <a:br>
              <a:rPr lang="de-DE" dirty="0"/>
            </a:br>
            <a:r>
              <a:rPr lang="de-DE" dirty="0" err="1"/>
              <a:t>other</a:t>
            </a:r>
            <a:r>
              <a:rPr lang="de-DE" dirty="0"/>
              <a:t> </a:t>
            </a:r>
            <a:r>
              <a:rPr lang="de-DE" dirty="0" err="1"/>
              <a:t>visuals</a:t>
            </a:r>
            <a:endParaRPr lang="de-DE" dirty="0"/>
          </a:p>
          <a:p>
            <a:endParaRPr lang="en-GB" dirty="0"/>
          </a:p>
        </p:txBody>
      </p:sp>
      <p:sp>
        <p:nvSpPr>
          <p:cNvPr id="21" name="Textplatzhalter 20">
            <a:extLst>
              <a:ext uri="{FF2B5EF4-FFF2-40B4-BE49-F238E27FC236}">
                <a16:creationId xmlns:a16="http://schemas.microsoft.com/office/drawing/2014/main" id="{BC0C7891-2EB2-7D4A-ABF7-EBFCDFCEA5DC}"/>
              </a:ext>
            </a:extLst>
          </p:cNvPr>
          <p:cNvSpPr>
            <a:spLocks noGrp="1"/>
          </p:cNvSpPr>
          <p:nvPr>
            <p:ph type="body" sz="quarter" idx="21"/>
          </p:nvPr>
        </p:nvSpPr>
        <p:spPr/>
        <p:txBody>
          <a:bodyPr/>
          <a:lstStyle/>
          <a:p>
            <a:pPr>
              <a:spcAft>
                <a:spcPts val="900"/>
              </a:spcAft>
              <a:buClr>
                <a:schemeClr val="dk1"/>
              </a:buClr>
              <a:buSzPts val="1400"/>
            </a:pPr>
            <a:r>
              <a:rPr lang="de-DE" b="1" dirty="0"/>
              <a:t>7 min </a:t>
            </a:r>
            <a:r>
              <a:rPr lang="de-DE" dirty="0"/>
              <a:t>time </a:t>
            </a:r>
            <a:r>
              <a:rPr lang="de-DE" dirty="0" err="1"/>
              <a:t>for</a:t>
            </a:r>
            <a:r>
              <a:rPr lang="de-DE" dirty="0"/>
              <a:t> </a:t>
            </a:r>
            <a:r>
              <a:rPr lang="de-DE" dirty="0" err="1"/>
              <a:t>yourself</a:t>
            </a:r>
            <a:r>
              <a:rPr lang="de-DE" dirty="0"/>
              <a:t> </a:t>
            </a:r>
          </a:p>
          <a:p>
            <a:pPr lvl="0">
              <a:lnSpc>
                <a:spcPts val="1800"/>
              </a:lnSpc>
              <a:buClr>
                <a:schemeClr val="dk1"/>
              </a:buClr>
              <a:buSzPts val="1400"/>
            </a:pPr>
            <a:r>
              <a:rPr lang="de-DE" b="1" dirty="0" err="1"/>
              <a:t>We</a:t>
            </a:r>
            <a:r>
              <a:rPr lang="de-DE" b="1" dirty="0"/>
              <a:t> will </a:t>
            </a:r>
            <a:r>
              <a:rPr lang="de-DE" b="1" dirty="0" err="1"/>
              <a:t>call</a:t>
            </a:r>
            <a:r>
              <a:rPr lang="de-DE" b="1" dirty="0"/>
              <a:t> </a:t>
            </a:r>
            <a:r>
              <a:rPr lang="de-DE" b="1" dirty="0" err="1"/>
              <a:t>you</a:t>
            </a:r>
            <a:r>
              <a:rPr lang="de-DE" b="1" dirty="0"/>
              <a:t> back </a:t>
            </a:r>
            <a:r>
              <a:rPr lang="de-DE" b="1" dirty="0" err="1"/>
              <a:t>to</a:t>
            </a:r>
            <a:r>
              <a:rPr lang="de-DE" b="1" dirty="0"/>
              <a:t> </a:t>
            </a:r>
            <a:r>
              <a:rPr lang="de-DE" b="1" dirty="0" err="1"/>
              <a:t>the</a:t>
            </a:r>
            <a:r>
              <a:rPr lang="de-DE" b="1" dirty="0"/>
              <a:t> screen</a:t>
            </a:r>
            <a:endParaRPr lang="en-GB" b="1" dirty="0">
              <a:sym typeface="Calibri"/>
            </a:endParaRPr>
          </a:p>
        </p:txBody>
      </p:sp>
    </p:spTree>
    <p:extLst>
      <p:ext uri="{BB962C8B-B14F-4D97-AF65-F5344CB8AC3E}">
        <p14:creationId xmlns:p14="http://schemas.microsoft.com/office/powerpoint/2010/main" val="4223548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88883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F3B3AB6-55E6-0749-B71C-DBBE4E903898}"/>
              </a:ext>
            </a:extLst>
          </p:cNvPr>
          <p:cNvSpPr>
            <a:spLocks noGrp="1"/>
          </p:cNvSpPr>
          <p:nvPr>
            <p:ph type="body" idx="1"/>
          </p:nvPr>
        </p:nvSpPr>
        <p:spPr>
          <a:prstGeom prst="rect">
            <a:avLst/>
          </a:prstGeom>
        </p:spPr>
        <p:txBody>
          <a:bodyPr/>
          <a:lstStyle/>
          <a:p>
            <a:r>
              <a:rPr lang="de-DE" dirty="0"/>
              <a:t>Sharing …</a:t>
            </a:r>
          </a:p>
        </p:txBody>
      </p:sp>
      <p:sp>
        <p:nvSpPr>
          <p:cNvPr id="7" name="Google Shape;301;p12">
            <a:extLst>
              <a:ext uri="{FF2B5EF4-FFF2-40B4-BE49-F238E27FC236}">
                <a16:creationId xmlns:a16="http://schemas.microsoft.com/office/drawing/2014/main" id="{4D18AA00-3BBD-083B-256E-8DA7303797E6}"/>
              </a:ext>
            </a:extLst>
          </p:cNvPr>
          <p:cNvSpPr txBox="1"/>
          <p:nvPr/>
        </p:nvSpPr>
        <p:spPr>
          <a:xfrm>
            <a:off x="1673912" y="3144629"/>
            <a:ext cx="5786650" cy="1200288"/>
          </a:xfrm>
          <a:prstGeom prst="rect">
            <a:avLst/>
          </a:prstGeom>
          <a:noFill/>
          <a:ln>
            <a:noFill/>
          </a:ln>
        </p:spPr>
        <p:txBody>
          <a:bodyPr spcFirstLastPara="1" wrap="square" lIns="45700" tIns="45700" rIns="45700"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What</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is</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headline</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of</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Science Magazine </a:t>
            </a:r>
            <a:b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featuring</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your</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research</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What</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breakthrough</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does</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your</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research</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offer</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whom</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8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pic>
        <p:nvPicPr>
          <p:cNvPr id="9" name="Google Shape;415;p25">
            <a:extLst>
              <a:ext uri="{FF2B5EF4-FFF2-40B4-BE49-F238E27FC236}">
                <a16:creationId xmlns:a16="http://schemas.microsoft.com/office/drawing/2014/main" id="{FD2C5275-49B3-FE4B-6477-8559D50EF8A4}"/>
              </a:ext>
            </a:extLst>
          </p:cNvPr>
          <p:cNvPicPr preferRelativeResize="0"/>
          <p:nvPr/>
        </p:nvPicPr>
        <p:blipFill rotWithShape="1">
          <a:blip r:embed="rId3">
            <a:alphaModFix/>
          </a:blip>
          <a:srcRect/>
          <a:stretch/>
        </p:blipFill>
        <p:spPr>
          <a:xfrm>
            <a:off x="4237037" y="1772976"/>
            <a:ext cx="660400" cy="660400"/>
          </a:xfrm>
          <a:prstGeom prst="rect">
            <a:avLst/>
          </a:prstGeom>
          <a:noFill/>
          <a:ln>
            <a:noFill/>
          </a:ln>
        </p:spPr>
      </p:pic>
      <p:sp>
        <p:nvSpPr>
          <p:cNvPr id="10" name="Google Shape;414;p25">
            <a:extLst>
              <a:ext uri="{FF2B5EF4-FFF2-40B4-BE49-F238E27FC236}">
                <a16:creationId xmlns:a16="http://schemas.microsoft.com/office/drawing/2014/main" id="{E1E1CF7F-8969-21BF-E95B-12C2AB016477}"/>
              </a:ext>
            </a:extLst>
          </p:cNvPr>
          <p:cNvSpPr txBox="1"/>
          <p:nvPr/>
        </p:nvSpPr>
        <p:spPr>
          <a:xfrm>
            <a:off x="643757" y="2526335"/>
            <a:ext cx="7846960" cy="45421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dirty="0">
                <a:ln>
                  <a:noFill/>
                </a:ln>
                <a:solidFill>
                  <a:srgbClr val="E30715"/>
                </a:solidFill>
                <a:effectLst/>
                <a:uLnTx/>
                <a:uFillTx/>
                <a:latin typeface="Aptos" panose="020B0004020202020204" pitchFamily="34" charset="0"/>
                <a:cs typeface="Arial"/>
                <a:sym typeface="Arial"/>
              </a:rPr>
              <a:t>Raise </a:t>
            </a:r>
            <a:r>
              <a:rPr kumimoji="0" lang="de-DE" sz="1800" b="1" i="0" u="none" strike="noStrike" kern="0" cap="none" spc="0" normalizeH="0" baseline="0" noProof="0" dirty="0" err="1">
                <a:ln>
                  <a:noFill/>
                </a:ln>
                <a:solidFill>
                  <a:srgbClr val="E30715"/>
                </a:solidFill>
                <a:effectLst/>
                <a:uLnTx/>
                <a:uFillTx/>
                <a:latin typeface="Aptos" panose="020B0004020202020204" pitchFamily="34" charset="0"/>
                <a:cs typeface="Arial"/>
                <a:sym typeface="Arial"/>
              </a:rPr>
              <a:t>your</a:t>
            </a:r>
            <a:r>
              <a:rPr kumimoji="0" lang="de-DE" sz="1800" b="1" i="0" u="none" strike="noStrike" kern="0" cap="none" spc="0" normalizeH="0" baseline="0" noProof="0" dirty="0">
                <a:ln>
                  <a:noFill/>
                </a:ln>
                <a:solidFill>
                  <a:srgbClr val="E30715"/>
                </a:solidFill>
                <a:effectLst/>
                <a:uLnTx/>
                <a:uFillTx/>
                <a:latin typeface="Aptos" panose="020B0004020202020204" pitchFamily="34" charset="0"/>
                <a:cs typeface="Arial"/>
                <a:sym typeface="Arial"/>
              </a:rPr>
              <a:t> virtual </a:t>
            </a:r>
            <a:r>
              <a:rPr kumimoji="0" lang="de-DE" sz="1800" b="1" i="0" u="none" strike="noStrike" kern="0" cap="none" spc="0" normalizeH="0" baseline="0" noProof="0" dirty="0" err="1">
                <a:ln>
                  <a:noFill/>
                </a:ln>
                <a:solidFill>
                  <a:srgbClr val="E30715"/>
                </a:solidFill>
                <a:effectLst/>
                <a:uLnTx/>
                <a:uFillTx/>
                <a:latin typeface="Aptos" panose="020B0004020202020204" pitchFamily="34" charset="0"/>
                <a:cs typeface="Arial"/>
                <a:sym typeface="Arial"/>
              </a:rPr>
              <a:t>hand</a:t>
            </a:r>
            <a:r>
              <a:rPr kumimoji="0" lang="de-DE" sz="1800" b="1" i="0" u="none" strike="noStrike" kern="0" cap="none" spc="0" normalizeH="0" baseline="0" noProof="0" dirty="0">
                <a:ln>
                  <a:noFill/>
                </a:ln>
                <a:solidFill>
                  <a:srgbClr val="E30715"/>
                </a:solidFill>
                <a:effectLst/>
                <a:uLnTx/>
                <a:uFillTx/>
                <a:latin typeface="Aptos" panose="020B0004020202020204" pitchFamily="34" charset="0"/>
                <a:cs typeface="Arial"/>
                <a:sym typeface="Arial"/>
              </a:rPr>
              <a:t> </a:t>
            </a:r>
            <a:r>
              <a:rPr kumimoji="0" lang="de-DE" sz="1800" b="1" i="0" u="none" strike="noStrike" kern="0" cap="none" spc="0" normalizeH="0" baseline="0" noProof="0" dirty="0" err="1">
                <a:ln>
                  <a:noFill/>
                </a:ln>
                <a:solidFill>
                  <a:srgbClr val="E30715"/>
                </a:solidFill>
                <a:effectLst/>
                <a:uLnTx/>
                <a:uFillTx/>
                <a:latin typeface="Aptos" panose="020B0004020202020204" pitchFamily="34" charset="0"/>
                <a:cs typeface="Arial"/>
                <a:sym typeface="Arial"/>
              </a:rPr>
              <a:t>or</a:t>
            </a:r>
            <a:r>
              <a:rPr kumimoji="0" lang="de-DE" sz="1800" b="1" i="0" u="none" strike="noStrike" kern="0" cap="none" spc="0" normalizeH="0" baseline="0" noProof="0" dirty="0">
                <a:ln>
                  <a:noFill/>
                </a:ln>
                <a:solidFill>
                  <a:srgbClr val="E30715"/>
                </a:solidFill>
                <a:effectLst/>
                <a:uLnTx/>
                <a:uFillTx/>
                <a:latin typeface="Aptos" panose="020B0004020202020204" pitchFamily="34" charset="0"/>
                <a:cs typeface="Arial"/>
                <a:sym typeface="Arial"/>
              </a:rPr>
              <a:t> </a:t>
            </a:r>
            <a:r>
              <a:rPr kumimoji="0" lang="de-DE" sz="1800" b="1" i="0" u="none" strike="noStrike" kern="0" cap="none" spc="0" normalizeH="0" baseline="0" noProof="0" dirty="0" err="1">
                <a:ln>
                  <a:noFill/>
                </a:ln>
                <a:solidFill>
                  <a:srgbClr val="E30715"/>
                </a:solidFill>
                <a:effectLst/>
                <a:uLnTx/>
                <a:uFillTx/>
                <a:latin typeface="Aptos" panose="020B0004020202020204" pitchFamily="34" charset="0"/>
                <a:cs typeface="Arial"/>
                <a:sym typeface="Arial"/>
              </a:rPr>
              <a:t>share</a:t>
            </a:r>
            <a:r>
              <a:rPr kumimoji="0" lang="de-DE" sz="1800" b="1" i="0" u="none" strike="noStrike" kern="0" cap="none" spc="0" normalizeH="0" baseline="0" noProof="0" dirty="0">
                <a:ln>
                  <a:noFill/>
                </a:ln>
                <a:solidFill>
                  <a:srgbClr val="E30715"/>
                </a:solidFill>
                <a:effectLst/>
                <a:uLnTx/>
                <a:uFillTx/>
                <a:latin typeface="Aptos" panose="020B0004020202020204" pitchFamily="34" charset="0"/>
                <a:cs typeface="Arial"/>
                <a:sym typeface="Arial"/>
              </a:rPr>
              <a:t> in </a:t>
            </a:r>
            <a:r>
              <a:rPr kumimoji="0" lang="de-DE" sz="1800" b="1" i="0" u="none" strike="noStrike" kern="0" cap="none" spc="0" normalizeH="0" baseline="0" noProof="0" dirty="0" err="1">
                <a:ln>
                  <a:noFill/>
                </a:ln>
                <a:solidFill>
                  <a:srgbClr val="E30715"/>
                </a:solidFill>
                <a:effectLst/>
                <a:uLnTx/>
                <a:uFillTx/>
                <a:latin typeface="Aptos" panose="020B0004020202020204" pitchFamily="34" charset="0"/>
                <a:cs typeface="Arial"/>
                <a:sym typeface="Arial"/>
              </a:rPr>
              <a:t>the</a:t>
            </a:r>
            <a:r>
              <a:rPr kumimoji="0" lang="de-DE" sz="1800" b="1" i="0" u="none" strike="noStrike" kern="0" cap="none" spc="0" normalizeH="0" baseline="0" noProof="0" dirty="0">
                <a:ln>
                  <a:noFill/>
                </a:ln>
                <a:solidFill>
                  <a:srgbClr val="E30715"/>
                </a:solidFill>
                <a:effectLst/>
                <a:uLnTx/>
                <a:uFillTx/>
                <a:latin typeface="Aptos" panose="020B0004020202020204" pitchFamily="34" charset="0"/>
                <a:cs typeface="Arial"/>
                <a:sym typeface="Arial"/>
              </a:rPr>
              <a:t> </a:t>
            </a:r>
            <a:r>
              <a:rPr kumimoji="0" lang="de-DE" sz="1800" b="1" i="0" u="none" strike="noStrike" kern="0" cap="none" spc="0" normalizeH="0" baseline="0" noProof="0" dirty="0" err="1">
                <a:ln>
                  <a:noFill/>
                </a:ln>
                <a:solidFill>
                  <a:srgbClr val="E30715"/>
                </a:solidFill>
                <a:effectLst/>
                <a:uLnTx/>
                <a:uFillTx/>
                <a:latin typeface="Aptos" panose="020B0004020202020204" pitchFamily="34" charset="0"/>
                <a:cs typeface="Arial"/>
                <a:sym typeface="Arial"/>
              </a:rPr>
              <a:t>chat</a:t>
            </a:r>
            <a:r>
              <a:rPr kumimoji="0" lang="de-DE" sz="1800" b="1" i="0" u="none" strike="noStrike" kern="0" cap="none" spc="0" normalizeH="0" baseline="0" noProof="0" dirty="0">
                <a:ln>
                  <a:noFill/>
                </a:ln>
                <a:solidFill>
                  <a:srgbClr val="E30715"/>
                </a:solidFill>
                <a:effectLst/>
                <a:uLnTx/>
                <a:uFillTx/>
                <a:latin typeface="Aptos" panose="020B0004020202020204" pitchFamily="34" charset="0"/>
                <a:cs typeface="Arial"/>
                <a:sym typeface="Arial"/>
              </a:rPr>
              <a:t>!</a:t>
            </a:r>
            <a:endParaRPr kumimoji="0" sz="1800" b="1" i="0" u="none" strike="noStrike" kern="0" cap="none" spc="0" normalizeH="0" baseline="0" noProof="0" dirty="0">
              <a:ln>
                <a:noFill/>
              </a:ln>
              <a:solidFill>
                <a:srgbClr val="E30715"/>
              </a:solidFill>
              <a:effectLst/>
              <a:uLnTx/>
              <a:uFillTx/>
              <a:latin typeface="Aptos" panose="020B0004020202020204" pitchFamily="34" charset="0"/>
              <a:cs typeface="Arial"/>
              <a:sym typeface="Arial"/>
            </a:endParaRPr>
          </a:p>
        </p:txBody>
      </p:sp>
    </p:spTree>
    <p:extLst>
      <p:ext uri="{BB962C8B-B14F-4D97-AF65-F5344CB8AC3E}">
        <p14:creationId xmlns:p14="http://schemas.microsoft.com/office/powerpoint/2010/main" val="2791143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E3D1A-EF09-0CB2-3081-361C603395A1}"/>
            </a:ext>
          </a:extLst>
        </p:cNvPr>
        <p:cNvGrpSpPr/>
        <p:nvPr/>
      </p:nvGrpSpPr>
      <p:grpSpPr>
        <a:xfrm>
          <a:off x="0" y="0"/>
          <a:ext cx="0" cy="0"/>
          <a:chOff x="0" y="0"/>
          <a:chExt cx="0" cy="0"/>
        </a:xfrm>
      </p:grpSpPr>
      <p:pic>
        <p:nvPicPr>
          <p:cNvPr id="4" name="Bildplatzhalter 3" descr="Ein Bild, das drinnen, Person, Personen, Tisch enthält.&#10;&#10;Automatisch generierte Beschreibung">
            <a:extLst>
              <a:ext uri="{FF2B5EF4-FFF2-40B4-BE49-F238E27FC236}">
                <a16:creationId xmlns:a16="http://schemas.microsoft.com/office/drawing/2014/main" id="{73E5EDA0-B156-8A0F-6298-40595F1D2FFF}"/>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2" y="0"/>
            <a:ext cx="9143995" cy="5143500"/>
          </a:xfrm>
          <a:prstGeom prst="rect">
            <a:avLst/>
          </a:prstGeom>
          <a:noFill/>
        </p:spPr>
      </p:pic>
      <p:sp>
        <p:nvSpPr>
          <p:cNvPr id="3" name="Textplatzhalter 2">
            <a:extLst>
              <a:ext uri="{FF2B5EF4-FFF2-40B4-BE49-F238E27FC236}">
                <a16:creationId xmlns:a16="http://schemas.microsoft.com/office/drawing/2014/main" id="{2E7BECEF-8E53-306C-1A36-E1E368F0164A}"/>
              </a:ext>
            </a:extLst>
          </p:cNvPr>
          <p:cNvSpPr>
            <a:spLocks noGrp="1"/>
          </p:cNvSpPr>
          <p:nvPr>
            <p:ph type="body" sz="quarter" idx="11"/>
          </p:nvPr>
        </p:nvSpPr>
        <p:spPr>
          <a:xfrm>
            <a:off x="304800" y="285263"/>
            <a:ext cx="3265714" cy="485204"/>
          </a:xfrm>
        </p:spPr>
        <p:txBody>
          <a:bodyPr wrap="square" anchor="b">
            <a:normAutofit/>
          </a:bodyPr>
          <a:lstStyle/>
          <a:p>
            <a:pPr>
              <a:lnSpc>
                <a:spcPct val="90000"/>
              </a:lnSpc>
              <a:spcAft>
                <a:spcPts val="600"/>
              </a:spcAft>
            </a:pPr>
            <a:r>
              <a:rPr lang="de-DE" dirty="0"/>
              <a:t>MEET THE TEAM</a:t>
            </a:r>
          </a:p>
        </p:txBody>
      </p:sp>
    </p:spTree>
    <p:extLst>
      <p:ext uri="{BB962C8B-B14F-4D97-AF65-F5344CB8AC3E}">
        <p14:creationId xmlns:p14="http://schemas.microsoft.com/office/powerpoint/2010/main" val="644501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3" name="Picture 2">
            <a:extLst>
              <a:ext uri="{FF2B5EF4-FFF2-40B4-BE49-F238E27FC236}">
                <a16:creationId xmlns:a16="http://schemas.microsoft.com/office/drawing/2014/main" id="{1A4A5787-AAA8-C248-A233-B272D524F5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2495" cy="5143500"/>
          </a:xfrm>
          <a:prstGeom prst="rect">
            <a:avLst/>
          </a:prstGeom>
        </p:spPr>
      </p:pic>
      <p:sp>
        <p:nvSpPr>
          <p:cNvPr id="11" name="Textplatzhalter 2">
            <a:extLst>
              <a:ext uri="{FF2B5EF4-FFF2-40B4-BE49-F238E27FC236}">
                <a16:creationId xmlns:a16="http://schemas.microsoft.com/office/drawing/2014/main" id="{5783492D-B3FE-944C-B447-8F53F9A348C7}"/>
              </a:ext>
            </a:extLst>
          </p:cNvPr>
          <p:cNvSpPr>
            <a:spLocks noGrp="1"/>
          </p:cNvSpPr>
          <p:nvPr>
            <p:ph type="body" sz="quarter" idx="11"/>
          </p:nvPr>
        </p:nvSpPr>
        <p:spPr>
          <a:xfrm>
            <a:off x="304800" y="285263"/>
            <a:ext cx="6589059" cy="485204"/>
          </a:xfrm>
          <a:prstGeom prst="rect">
            <a:avLst/>
          </a:prstGeom>
        </p:spPr>
        <p:txBody>
          <a:bodyPr/>
          <a:lstStyle/>
          <a:p>
            <a:r>
              <a:rPr lang="en-GB" dirty="0"/>
              <a:t>DEEP DIVE INTO YOUR RESEARCH</a:t>
            </a:r>
          </a:p>
        </p:txBody>
      </p:sp>
    </p:spTree>
    <p:extLst>
      <p:ext uri="{BB962C8B-B14F-4D97-AF65-F5344CB8AC3E}">
        <p14:creationId xmlns:p14="http://schemas.microsoft.com/office/powerpoint/2010/main" val="1770157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11" name="Textplatzhalter 2">
            <a:extLst>
              <a:ext uri="{FF2B5EF4-FFF2-40B4-BE49-F238E27FC236}">
                <a16:creationId xmlns:a16="http://schemas.microsoft.com/office/drawing/2014/main" id="{5783492D-B3FE-944C-B447-8F53F9A348C7}"/>
              </a:ext>
            </a:extLst>
          </p:cNvPr>
          <p:cNvSpPr>
            <a:spLocks noGrp="1"/>
          </p:cNvSpPr>
          <p:nvPr>
            <p:ph type="body" idx="1"/>
          </p:nvPr>
        </p:nvSpPr>
        <p:spPr>
          <a:prstGeom prst="rect">
            <a:avLst/>
          </a:prstGeom>
        </p:spPr>
        <p:txBody>
          <a:bodyPr/>
          <a:lstStyle/>
          <a:p>
            <a:r>
              <a:rPr lang="en-GB"/>
              <a:t>The research canvas</a:t>
            </a:r>
          </a:p>
        </p:txBody>
      </p:sp>
      <p:sp>
        <p:nvSpPr>
          <p:cNvPr id="2" name="Google Shape;315;p14">
            <a:extLst>
              <a:ext uri="{FF2B5EF4-FFF2-40B4-BE49-F238E27FC236}">
                <a16:creationId xmlns:a16="http://schemas.microsoft.com/office/drawing/2014/main" id="{23AB2E64-8835-D394-D067-7E8FEEDC9FD8}"/>
              </a:ext>
            </a:extLst>
          </p:cNvPr>
          <p:cNvSpPr/>
          <p:nvPr/>
        </p:nvSpPr>
        <p:spPr>
          <a:xfrm>
            <a:off x="5615304" y="1260620"/>
            <a:ext cx="2142490" cy="2943521"/>
          </a:xfrm>
          <a:custGeom>
            <a:avLst/>
            <a:gdLst/>
            <a:ahLst/>
            <a:cxnLst/>
            <a:rect l="l" t="t" r="r" b="b"/>
            <a:pathLst>
              <a:path w="2142490" h="3807460" extrusionOk="0">
                <a:moveTo>
                  <a:pt x="0" y="0"/>
                </a:moveTo>
                <a:lnTo>
                  <a:pt x="0" y="3807002"/>
                </a:lnTo>
                <a:lnTo>
                  <a:pt x="2141994" y="1903501"/>
                </a:lnTo>
                <a:lnTo>
                  <a:pt x="0" y="0"/>
                </a:lnTo>
                <a:close/>
              </a:path>
            </a:pathLst>
          </a:custGeom>
          <a:noFill/>
          <a:ln w="9525" cap="flat" cmpd="sng">
            <a:solidFill>
              <a:srgbClr val="E30613"/>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3" name="Google Shape;316;p14">
            <a:extLst>
              <a:ext uri="{FF2B5EF4-FFF2-40B4-BE49-F238E27FC236}">
                <a16:creationId xmlns:a16="http://schemas.microsoft.com/office/drawing/2014/main" id="{9783AACB-523D-254F-CA8F-7728EB7EB75F}"/>
              </a:ext>
            </a:extLst>
          </p:cNvPr>
          <p:cNvSpPr txBox="1"/>
          <p:nvPr/>
        </p:nvSpPr>
        <p:spPr>
          <a:xfrm>
            <a:off x="2672985" y="4461762"/>
            <a:ext cx="1127397" cy="243656"/>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5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RESEARCH</a:t>
            </a:r>
            <a:endParaRPr kumimoji="0" sz="15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sp>
        <p:nvSpPr>
          <p:cNvPr id="4" name="Google Shape;317;p14">
            <a:extLst>
              <a:ext uri="{FF2B5EF4-FFF2-40B4-BE49-F238E27FC236}">
                <a16:creationId xmlns:a16="http://schemas.microsoft.com/office/drawing/2014/main" id="{2815EEF7-EB04-CDB6-9C41-AE947DBB99B2}"/>
              </a:ext>
            </a:extLst>
          </p:cNvPr>
          <p:cNvSpPr txBox="1"/>
          <p:nvPr/>
        </p:nvSpPr>
        <p:spPr>
          <a:xfrm>
            <a:off x="5899947" y="4461762"/>
            <a:ext cx="1136558" cy="243656"/>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5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USE CASE</a:t>
            </a:r>
            <a:endParaRPr kumimoji="0" sz="15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graphicFrame>
        <p:nvGraphicFramePr>
          <p:cNvPr id="5" name="Google Shape;318;p14">
            <a:extLst>
              <a:ext uri="{FF2B5EF4-FFF2-40B4-BE49-F238E27FC236}">
                <a16:creationId xmlns:a16="http://schemas.microsoft.com/office/drawing/2014/main" id="{DDB4DE54-BAEB-8567-68EB-14FBA475283E}"/>
              </a:ext>
            </a:extLst>
          </p:cNvPr>
          <p:cNvGraphicFramePr/>
          <p:nvPr/>
        </p:nvGraphicFramePr>
        <p:xfrm>
          <a:off x="1389004" y="1260620"/>
          <a:ext cx="3895725" cy="2943521"/>
        </p:xfrm>
        <a:graphic>
          <a:graphicData uri="http://schemas.openxmlformats.org/drawingml/2006/table">
            <a:tbl>
              <a:tblPr firstRow="1" bandRow="1">
                <a:noFill/>
              </a:tblPr>
              <a:tblGrid>
                <a:gridCol w="1854825">
                  <a:extLst>
                    <a:ext uri="{9D8B030D-6E8A-4147-A177-3AD203B41FA5}">
                      <a16:colId xmlns:a16="http://schemas.microsoft.com/office/drawing/2014/main" val="20000"/>
                    </a:ext>
                  </a:extLst>
                </a:gridCol>
                <a:gridCol w="2040900">
                  <a:extLst>
                    <a:ext uri="{9D8B030D-6E8A-4147-A177-3AD203B41FA5}">
                      <a16:colId xmlns:a16="http://schemas.microsoft.com/office/drawing/2014/main" val="20001"/>
                    </a:ext>
                  </a:extLst>
                </a:gridCol>
              </a:tblGrid>
              <a:tr h="1461674">
                <a:tc>
                  <a:txBody>
                    <a:bodyPr/>
                    <a:lstStyle/>
                    <a:p>
                      <a:pPr marL="111125"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rgbClr val="E30613"/>
                          </a:solidFill>
                          <a:latin typeface="Aptos" panose="020B0004020202020204" pitchFamily="34" charset="0"/>
                          <a:ea typeface="Arial"/>
                          <a:cs typeface="Arial"/>
                          <a:sym typeface="Arial"/>
                        </a:rPr>
                        <a:t>PROBLEM </a:t>
                      </a:r>
                      <a:br>
                        <a:rPr lang="de-DE" sz="1000" b="1" i="0" u="none" strike="noStrike" cap="none" dirty="0">
                          <a:solidFill>
                            <a:srgbClr val="E30613"/>
                          </a:solidFill>
                          <a:latin typeface="Aptos" panose="020B0004020202020204" pitchFamily="34" charset="0"/>
                          <a:ea typeface="Arial"/>
                          <a:cs typeface="Arial"/>
                          <a:sym typeface="Arial"/>
                        </a:rPr>
                      </a:br>
                      <a:r>
                        <a:rPr lang="de-DE" sz="1000" b="1" i="0" u="none" strike="noStrike" cap="none" dirty="0">
                          <a:solidFill>
                            <a:srgbClr val="E30613"/>
                          </a:solidFill>
                          <a:latin typeface="Aptos" panose="020B0004020202020204" pitchFamily="34" charset="0"/>
                          <a:ea typeface="Arial"/>
                          <a:cs typeface="Arial"/>
                          <a:sym typeface="Arial"/>
                        </a:rPr>
                        <a:t>TO BE SOLVED</a:t>
                      </a:r>
                      <a:endParaRPr sz="1000" b="1" i="0" u="none" strike="noStrike" cap="none" dirty="0">
                        <a:latin typeface="Aptos" panose="020B0004020202020204" pitchFamily="34" charset="0"/>
                        <a:ea typeface="Arial"/>
                        <a:cs typeface="Arial"/>
                        <a:sym typeface="Arial"/>
                      </a:endParaRPr>
                    </a:p>
                  </a:txBody>
                  <a:tcPr marL="0" marR="0" marT="63500"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noFill/>
                  </a:tcPr>
                </a:tc>
                <a:tc>
                  <a:txBody>
                    <a:bodyPr/>
                    <a:lstStyle/>
                    <a:p>
                      <a:pPr marL="80010"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rgbClr val="E30613"/>
                          </a:solidFill>
                          <a:latin typeface="Aptos" panose="020B0004020202020204" pitchFamily="34" charset="0"/>
                          <a:ea typeface="Arial"/>
                          <a:cs typeface="Arial"/>
                          <a:sym typeface="Arial"/>
                        </a:rPr>
                        <a:t>RESEARCH </a:t>
                      </a:r>
                      <a:br>
                        <a:rPr lang="de-DE" sz="1000" b="1" i="0" u="none" strike="noStrike" cap="none" dirty="0">
                          <a:solidFill>
                            <a:srgbClr val="E30613"/>
                          </a:solidFill>
                          <a:latin typeface="Aptos" panose="020B0004020202020204" pitchFamily="34" charset="0"/>
                          <a:ea typeface="Arial"/>
                          <a:cs typeface="Arial"/>
                          <a:sym typeface="Arial"/>
                        </a:rPr>
                      </a:br>
                      <a:r>
                        <a:rPr lang="de-DE" sz="1000" b="1" i="0" u="none" strike="noStrike" cap="none" dirty="0">
                          <a:solidFill>
                            <a:srgbClr val="E30613"/>
                          </a:solidFill>
                          <a:latin typeface="Aptos" panose="020B0004020202020204" pitchFamily="34" charset="0"/>
                          <a:ea typeface="Arial"/>
                          <a:cs typeface="Arial"/>
                          <a:sym typeface="Arial"/>
                        </a:rPr>
                        <a:t>QUESTION &amp;  DESIGN</a:t>
                      </a:r>
                      <a:endParaRPr sz="1000" b="1" i="0" u="none" strike="noStrike" cap="none" dirty="0">
                        <a:latin typeface="Aptos" panose="020B0004020202020204" pitchFamily="34" charset="0"/>
                        <a:ea typeface="Arial"/>
                        <a:cs typeface="Arial"/>
                        <a:sym typeface="Arial"/>
                      </a:endParaRPr>
                    </a:p>
                  </a:txBody>
                  <a:tcPr marL="0" marR="0" marT="63500"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noFill/>
                  </a:tcPr>
                </a:tc>
                <a:extLst>
                  <a:ext uri="{0D108BD9-81ED-4DB2-BD59-A6C34878D82A}">
                    <a16:rowId xmlns:a16="http://schemas.microsoft.com/office/drawing/2014/main" val="10000"/>
                  </a:ext>
                </a:extLst>
              </a:tr>
              <a:tr h="1481847">
                <a:tc>
                  <a:txBody>
                    <a:bodyPr/>
                    <a:lstStyle/>
                    <a:p>
                      <a:pPr marL="0"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rgbClr val="E30613"/>
                          </a:solidFill>
                          <a:latin typeface="Aptos" panose="020B0004020202020204" pitchFamily="34" charset="0"/>
                          <a:ea typeface="Arial"/>
                          <a:cs typeface="Arial"/>
                          <a:sym typeface="Arial"/>
                        </a:rPr>
                        <a:t>   THEORY</a:t>
                      </a:r>
                      <a:endParaRPr sz="1000" b="1" i="0" u="none" strike="noStrike" cap="none" dirty="0">
                        <a:latin typeface="Aptos" panose="020B0004020202020204" pitchFamily="34" charset="0"/>
                        <a:ea typeface="Arial"/>
                        <a:cs typeface="Arial"/>
                        <a:sym typeface="Arial"/>
                      </a:endParaRPr>
                    </a:p>
                    <a:p>
                      <a:pPr marL="0" marR="0" lvl="0" indent="0" algn="ctr" rtl="0">
                        <a:lnSpc>
                          <a:spcPct val="100000"/>
                        </a:lnSpc>
                        <a:spcBef>
                          <a:spcPts val="0"/>
                        </a:spcBef>
                        <a:spcAft>
                          <a:spcPts val="0"/>
                        </a:spcAft>
                        <a:buClr>
                          <a:schemeClr val="dk1"/>
                        </a:buClr>
                        <a:buSzPts val="900"/>
                        <a:buFont typeface="Calibri"/>
                        <a:buNone/>
                      </a:pPr>
                      <a:endParaRPr sz="900" u="none" strike="noStrike" cap="none" dirty="0">
                        <a:latin typeface="Aptos" panose="020B0004020202020204" pitchFamily="34" charset="0"/>
                      </a:endParaRPr>
                    </a:p>
                  </a:txBody>
                  <a:tcPr marL="0" marR="0" marT="54600"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noFill/>
                  </a:tcPr>
                </a:tc>
                <a:tc>
                  <a:txBody>
                    <a:bodyPr/>
                    <a:lstStyle/>
                    <a:p>
                      <a:pPr marL="80010"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rgbClr val="E30613"/>
                          </a:solidFill>
                          <a:latin typeface="Aptos" panose="020B0004020202020204" pitchFamily="34" charset="0"/>
                          <a:ea typeface="Arial"/>
                          <a:cs typeface="Arial"/>
                          <a:sym typeface="Arial"/>
                        </a:rPr>
                        <a:t>RESEARCH </a:t>
                      </a:r>
                      <a:br>
                        <a:rPr lang="de-DE" sz="1000" b="1" i="0" u="none" strike="noStrike" cap="none" dirty="0">
                          <a:solidFill>
                            <a:srgbClr val="E30613"/>
                          </a:solidFill>
                          <a:latin typeface="Aptos" panose="020B0004020202020204" pitchFamily="34" charset="0"/>
                          <a:ea typeface="Arial"/>
                          <a:cs typeface="Arial"/>
                          <a:sym typeface="Arial"/>
                        </a:rPr>
                      </a:br>
                      <a:r>
                        <a:rPr lang="de-DE" sz="1000" b="1" i="0" u="none" strike="noStrike" cap="none" dirty="0">
                          <a:solidFill>
                            <a:srgbClr val="E30613"/>
                          </a:solidFill>
                          <a:latin typeface="Aptos" panose="020B0004020202020204" pitchFamily="34" charset="0"/>
                          <a:ea typeface="Arial"/>
                          <a:cs typeface="Arial"/>
                          <a:sym typeface="Arial"/>
                        </a:rPr>
                        <a:t>RESULTS</a:t>
                      </a:r>
                      <a:endParaRPr sz="1000" b="1" i="0" u="none" strike="noStrike" cap="none" dirty="0">
                        <a:latin typeface="Aptos" panose="020B0004020202020204" pitchFamily="34" charset="0"/>
                        <a:ea typeface="Arial"/>
                        <a:cs typeface="Arial"/>
                        <a:sym typeface="Arial"/>
                      </a:endParaRPr>
                    </a:p>
                    <a:p>
                      <a:pPr marL="79375" marR="0" lvl="0" indent="0" algn="ctr" rtl="0">
                        <a:lnSpc>
                          <a:spcPct val="100000"/>
                        </a:lnSpc>
                        <a:spcBef>
                          <a:spcPts val="300"/>
                        </a:spcBef>
                        <a:spcAft>
                          <a:spcPts val="0"/>
                        </a:spcAft>
                        <a:buClr>
                          <a:schemeClr val="dk1"/>
                        </a:buClr>
                        <a:buSzPts val="800"/>
                        <a:buFont typeface="Noticia Text"/>
                        <a:buNone/>
                      </a:pPr>
                      <a:r>
                        <a:rPr lang="de-DE" sz="800" u="none" strike="noStrike" cap="none" dirty="0">
                          <a:latin typeface="Aptos" panose="020B0004020202020204" pitchFamily="34" charset="0"/>
                          <a:ea typeface="Noticia Text"/>
                          <a:cs typeface="Noticia Text"/>
                          <a:sym typeface="Noticia Text"/>
                        </a:rPr>
                        <a:t>(and </a:t>
                      </a:r>
                      <a:r>
                        <a:rPr lang="de-DE" sz="800" u="none" strike="noStrike" cap="none" dirty="0" err="1">
                          <a:latin typeface="Aptos" panose="020B0004020202020204" pitchFamily="34" charset="0"/>
                          <a:ea typeface="Noticia Text"/>
                          <a:cs typeface="Noticia Text"/>
                          <a:sym typeface="Noticia Text"/>
                        </a:rPr>
                        <a:t>practical</a:t>
                      </a:r>
                      <a:r>
                        <a:rPr lang="de-DE" sz="800" u="none" strike="noStrike" cap="none" dirty="0">
                          <a:latin typeface="Aptos" panose="020B0004020202020204" pitchFamily="34" charset="0"/>
                          <a:ea typeface="Noticia Text"/>
                          <a:cs typeface="Noticia Text"/>
                          <a:sym typeface="Noticia Text"/>
                        </a:rPr>
                        <a:t> </a:t>
                      </a:r>
                      <a:r>
                        <a:rPr lang="de-DE" sz="800" u="none" strike="noStrike" cap="none" dirty="0" err="1">
                          <a:latin typeface="Aptos" panose="020B0004020202020204" pitchFamily="34" charset="0"/>
                          <a:ea typeface="Noticia Text"/>
                          <a:cs typeface="Noticia Text"/>
                          <a:sym typeface="Noticia Text"/>
                        </a:rPr>
                        <a:t>application</a:t>
                      </a:r>
                      <a:r>
                        <a:rPr lang="de-DE" sz="800" u="none" strike="noStrike" cap="none" dirty="0">
                          <a:latin typeface="Aptos" panose="020B0004020202020204" pitchFamily="34" charset="0"/>
                          <a:ea typeface="Noticia Text"/>
                          <a:cs typeface="Noticia Text"/>
                          <a:sym typeface="Noticia Text"/>
                        </a:rPr>
                        <a:t>)</a:t>
                      </a:r>
                      <a:endParaRPr dirty="0">
                        <a:latin typeface="Aptos" panose="020B0004020202020204" pitchFamily="34" charset="0"/>
                      </a:endParaRPr>
                    </a:p>
                  </a:txBody>
                  <a:tcPr marL="0" marR="0" marT="95875"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 name="Google Shape;319;p14">
            <a:extLst>
              <a:ext uri="{FF2B5EF4-FFF2-40B4-BE49-F238E27FC236}">
                <a16:creationId xmlns:a16="http://schemas.microsoft.com/office/drawing/2014/main" id="{DE5C6148-544F-4AD0-6668-E05C406BA384}"/>
              </a:ext>
            </a:extLst>
          </p:cNvPr>
          <p:cNvSpPr txBox="1"/>
          <p:nvPr/>
        </p:nvSpPr>
        <p:spPr>
          <a:xfrm>
            <a:off x="5871626" y="2574471"/>
            <a:ext cx="1193201" cy="345223"/>
          </a:xfrm>
          <a:prstGeom prst="rect">
            <a:avLst/>
          </a:prstGeom>
          <a:noFill/>
          <a:ln>
            <a:noFill/>
          </a:ln>
        </p:spPr>
        <p:txBody>
          <a:bodyPr spcFirstLastPara="1" wrap="square" lIns="0" tIns="12700" rIns="0" bIns="0" anchor="t" anchorCtr="0">
            <a:spAutoFit/>
          </a:bodyPr>
          <a:lstStyle/>
          <a:p>
            <a:pPr marL="12700" marR="5080" lvl="0" indent="0" algn="just" defTabSz="914400" rtl="0" eaLnBrk="1" fontAlgn="auto" latinLnBrk="0" hangingPunct="1">
              <a:lnSpc>
                <a:spcPct val="108300"/>
              </a:lnSpc>
              <a:spcBef>
                <a:spcPts val="0"/>
              </a:spcBef>
              <a:spcAft>
                <a:spcPts val="0"/>
              </a:spcAft>
              <a:buClr>
                <a:srgbClr val="000000"/>
              </a:buClr>
              <a:buSzTx/>
              <a:buFont typeface="Arial"/>
              <a:buNone/>
              <a:tabLst/>
              <a:defRPr/>
            </a:pPr>
            <a:r>
              <a:rPr kumimoji="0" lang="de-DE" sz="10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POTENTIAL PRODUCT/SERVICE</a:t>
            </a:r>
            <a:endParaRPr kumimoji="0" sz="1800" b="0" i="0" u="none" strike="noStrike" kern="0" cap="none" spc="0" normalizeH="0" baseline="0" noProof="0" dirty="0">
              <a:ln>
                <a:noFill/>
              </a:ln>
              <a:solidFill>
                <a:prstClr val="black"/>
              </a:solidFill>
              <a:effectLst/>
              <a:uLnTx/>
              <a:uFillTx/>
              <a:latin typeface="Aptos" panose="020B0004020202020204" pitchFamily="34" charset="0"/>
              <a:ea typeface="Calibri"/>
              <a:cs typeface="Calibri"/>
              <a:sym typeface="Calibri"/>
            </a:endParaRPr>
          </a:p>
        </p:txBody>
      </p:sp>
    </p:spTree>
    <p:extLst>
      <p:ext uri="{BB962C8B-B14F-4D97-AF65-F5344CB8AC3E}">
        <p14:creationId xmlns:p14="http://schemas.microsoft.com/office/powerpoint/2010/main" val="1512335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4">
          <a:extLst>
            <a:ext uri="{FF2B5EF4-FFF2-40B4-BE49-F238E27FC236}">
              <a16:creationId xmlns:a16="http://schemas.microsoft.com/office/drawing/2014/main" id="{EBE9A92C-E0F6-FF4F-3DB1-1ED394CEFA28}"/>
            </a:ext>
          </a:extLst>
        </p:cNvPr>
        <p:cNvGrpSpPr/>
        <p:nvPr/>
      </p:nvGrpSpPr>
      <p:grpSpPr>
        <a:xfrm>
          <a:off x="0" y="0"/>
          <a:ext cx="0" cy="0"/>
          <a:chOff x="0" y="0"/>
          <a:chExt cx="0" cy="0"/>
        </a:xfrm>
      </p:grpSpPr>
      <p:pic>
        <p:nvPicPr>
          <p:cNvPr id="3" name="Picture 2" descr="A person smiling at camera&#10;&#10;Description automatically generated">
            <a:extLst>
              <a:ext uri="{FF2B5EF4-FFF2-40B4-BE49-F238E27FC236}">
                <a16:creationId xmlns:a16="http://schemas.microsoft.com/office/drawing/2014/main" id="{5B9AB59D-742C-D28D-9D98-4375033ACECD}"/>
              </a:ext>
            </a:extLst>
          </p:cNvPr>
          <p:cNvPicPr>
            <a:picLocks noChangeAspect="1"/>
          </p:cNvPicPr>
          <p:nvPr/>
        </p:nvPicPr>
        <p:blipFill>
          <a:blip r:embed="rId3"/>
          <a:stretch>
            <a:fillRect/>
          </a:stretch>
        </p:blipFill>
        <p:spPr>
          <a:xfrm>
            <a:off x="4572000" y="-17859"/>
            <a:ext cx="4572000" cy="5714999"/>
          </a:xfrm>
          <a:prstGeom prst="rect">
            <a:avLst/>
          </a:prstGeom>
        </p:spPr>
      </p:pic>
      <p:sp>
        <p:nvSpPr>
          <p:cNvPr id="4" name="Text Placeholder 3">
            <a:extLst>
              <a:ext uri="{FF2B5EF4-FFF2-40B4-BE49-F238E27FC236}">
                <a16:creationId xmlns:a16="http://schemas.microsoft.com/office/drawing/2014/main" id="{493B9FF0-DE27-9AAF-82B2-CCDD202CD6CF}"/>
              </a:ext>
            </a:extLst>
          </p:cNvPr>
          <p:cNvSpPr>
            <a:spLocks noGrp="1"/>
          </p:cNvSpPr>
          <p:nvPr>
            <p:ph type="body" idx="1"/>
          </p:nvPr>
        </p:nvSpPr>
        <p:spPr>
          <a:xfrm>
            <a:off x="428626" y="336593"/>
            <a:ext cx="3897965" cy="1772793"/>
          </a:xfrm>
        </p:spPr>
        <p:txBody>
          <a:bodyPr/>
          <a:lstStyle/>
          <a:p>
            <a:r>
              <a:rPr lang="en-GB" dirty="0"/>
              <a:t>The Research Canvas Example</a:t>
            </a:r>
          </a:p>
          <a:p>
            <a:endParaRPr lang="en-GB" dirty="0"/>
          </a:p>
          <a:p>
            <a:endParaRPr lang="en-DE" dirty="0"/>
          </a:p>
        </p:txBody>
      </p:sp>
      <p:sp>
        <p:nvSpPr>
          <p:cNvPr id="6" name="Google Shape;325;p15">
            <a:extLst>
              <a:ext uri="{FF2B5EF4-FFF2-40B4-BE49-F238E27FC236}">
                <a16:creationId xmlns:a16="http://schemas.microsoft.com/office/drawing/2014/main" id="{50657B82-FE4D-3709-FE03-7DD710165ADB}"/>
              </a:ext>
            </a:extLst>
          </p:cNvPr>
          <p:cNvSpPr txBox="1">
            <a:spLocks/>
          </p:cNvSpPr>
          <p:nvPr/>
        </p:nvSpPr>
        <p:spPr>
          <a:xfrm>
            <a:off x="428626" y="1842101"/>
            <a:ext cx="3812380" cy="1253597"/>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90000"/>
              </a:lnSpc>
              <a:spcBef>
                <a:spcPts val="0"/>
              </a:spcBef>
              <a:spcAft>
                <a:spcPts val="0"/>
              </a:spcAft>
              <a:buClr>
                <a:schemeClr val="lt1"/>
              </a:buClr>
              <a:buSzPts val="4050"/>
              <a:buFont typeface="Arial"/>
              <a:buNone/>
              <a:defRPr sz="3200" b="1" i="0" u="none" strike="noStrike" kern="1200"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2pPr>
            <a:lvl3pPr marL="1028700" marR="0" lvl="2"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3pPr>
            <a:lvl4pPr marL="1371600" marR="0" lvl="3"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4pPr>
            <a:lvl5pPr marL="1714500" marR="0" lvl="4"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5pPr>
            <a:lvl6pPr marL="2057400" marR="0" lvl="5"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6pPr>
            <a:lvl7pPr marL="2400300" marR="0" lvl="6"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7pPr>
            <a:lvl8pPr marL="2743200" marR="0" lvl="7"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8pPr>
            <a:lvl9pPr marL="3086100" marR="0" lvl="8"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9pPr>
          </a:lstStyle>
          <a:p>
            <a:pPr marL="0" marR="0" lvl="0" indent="0" algn="l" defTabSz="685800" rtl="0" eaLnBrk="1" fontAlgn="auto" latinLnBrk="0" hangingPunct="1">
              <a:lnSpc>
                <a:spcPct val="90000"/>
              </a:lnSpc>
              <a:spcBef>
                <a:spcPts val="0"/>
              </a:spcBef>
              <a:spcAft>
                <a:spcPts val="0"/>
              </a:spcAft>
              <a:buClr>
                <a:prstClr val="white"/>
              </a:buClr>
              <a:buSzPts val="2200"/>
              <a:buFont typeface="Arial"/>
              <a:buNone/>
              <a:tabLst/>
              <a:defRPr/>
            </a:pPr>
            <a:r>
              <a:rPr kumimoji="0" lang="de-DE" sz="2200" b="1" i="0" u="none" strike="noStrike" kern="1200" cap="none" spc="0" normalizeH="0" baseline="0" noProof="0" dirty="0" err="1">
                <a:ln>
                  <a:noFill/>
                </a:ln>
                <a:solidFill>
                  <a:prstClr val="white"/>
                </a:solidFill>
                <a:effectLst/>
                <a:uLnTx/>
                <a:uFillTx/>
                <a:latin typeface="Aptos" panose="020B0004020202020204" pitchFamily="34" charset="0"/>
                <a:ea typeface="Arial"/>
                <a:cs typeface="Arial"/>
                <a:sym typeface="Arial"/>
              </a:rPr>
              <a:t>Getting</a:t>
            </a:r>
            <a:r>
              <a:rPr kumimoji="0" lang="de-DE" sz="2200" b="1" i="0" u="none" strike="noStrike" kern="1200" cap="none" spc="0" normalizeH="0" baseline="0" noProof="0" dirty="0">
                <a:ln>
                  <a:noFill/>
                </a:ln>
                <a:solidFill>
                  <a:prstClr val="white"/>
                </a:solidFill>
                <a:effectLst/>
                <a:uLnTx/>
                <a:uFillTx/>
                <a:latin typeface="Aptos" panose="020B0004020202020204" pitchFamily="34" charset="0"/>
                <a:ea typeface="Arial"/>
                <a:cs typeface="Arial"/>
                <a:sym typeface="Arial"/>
              </a:rPr>
              <a:t> </a:t>
            </a:r>
            <a:r>
              <a:rPr kumimoji="0" lang="de-DE" sz="2200" b="1" i="0" u="none" strike="noStrike" kern="1200" cap="none" spc="0" normalizeH="0" baseline="0" noProof="0" dirty="0" err="1">
                <a:ln>
                  <a:noFill/>
                </a:ln>
                <a:solidFill>
                  <a:prstClr val="white"/>
                </a:solidFill>
                <a:effectLst/>
                <a:uLnTx/>
                <a:uFillTx/>
                <a:latin typeface="Aptos" panose="020B0004020202020204" pitchFamily="34" charset="0"/>
                <a:ea typeface="Arial"/>
                <a:cs typeface="Arial"/>
                <a:sym typeface="Arial"/>
              </a:rPr>
              <a:t>ahead</a:t>
            </a:r>
            <a:r>
              <a:rPr kumimoji="0" lang="de-DE" sz="2200" b="1" i="0" u="none" strike="noStrike" kern="1200" cap="none" spc="0" normalizeH="0" baseline="0" noProof="0" dirty="0">
                <a:ln>
                  <a:noFill/>
                </a:ln>
                <a:solidFill>
                  <a:prstClr val="white"/>
                </a:solidFill>
                <a:effectLst/>
                <a:uLnTx/>
                <a:uFillTx/>
                <a:latin typeface="Aptos" panose="020B0004020202020204" pitchFamily="34" charset="0"/>
                <a:ea typeface="Arial"/>
                <a:cs typeface="Arial"/>
                <a:sym typeface="Arial"/>
              </a:rPr>
              <a:t> </a:t>
            </a:r>
            <a:r>
              <a:rPr kumimoji="0" lang="de-DE" sz="2200" b="1" i="0" u="none" strike="noStrike" kern="1200" cap="none" spc="0" normalizeH="0" baseline="0" noProof="0" dirty="0" err="1">
                <a:ln>
                  <a:noFill/>
                </a:ln>
                <a:solidFill>
                  <a:prstClr val="white"/>
                </a:solidFill>
                <a:effectLst/>
                <a:uLnTx/>
                <a:uFillTx/>
                <a:latin typeface="Aptos" panose="020B0004020202020204" pitchFamily="34" charset="0"/>
                <a:ea typeface="Arial"/>
                <a:cs typeface="Arial"/>
                <a:sym typeface="Arial"/>
              </a:rPr>
              <a:t>of</a:t>
            </a:r>
            <a:r>
              <a:rPr kumimoji="0" lang="de-DE" sz="2200" b="1" i="0" u="none" strike="noStrike" kern="1200" cap="none" spc="0" normalizeH="0" baseline="0" noProof="0" dirty="0">
                <a:ln>
                  <a:noFill/>
                </a:ln>
                <a:solidFill>
                  <a:prstClr val="white"/>
                </a:solidFill>
                <a:effectLst/>
                <a:uLnTx/>
                <a:uFillTx/>
                <a:latin typeface="Aptos" panose="020B0004020202020204" pitchFamily="34" charset="0"/>
                <a:ea typeface="Arial"/>
                <a:cs typeface="Arial"/>
                <a:sym typeface="Arial"/>
              </a:rPr>
              <a:t> </a:t>
            </a:r>
            <a:br>
              <a:rPr kumimoji="0" lang="de-DE" sz="3200" b="1" i="0" u="none" strike="noStrike" kern="1200" cap="none" spc="0" normalizeH="0" baseline="0" noProof="0" dirty="0">
                <a:ln>
                  <a:noFill/>
                </a:ln>
                <a:solidFill>
                  <a:prstClr val="white"/>
                </a:solidFill>
                <a:effectLst/>
                <a:uLnTx/>
                <a:uFillTx/>
                <a:latin typeface="Aptos" panose="020B0004020202020204" pitchFamily="34" charset="0"/>
                <a:ea typeface="Arial"/>
                <a:cs typeface="Arial"/>
                <a:sym typeface="Arial"/>
              </a:rPr>
            </a:br>
            <a:r>
              <a:rPr kumimoji="0" lang="de-DE" sz="2200" b="1" i="0" u="none" strike="noStrike" kern="1200" cap="none" spc="0" normalizeH="0" baseline="0" noProof="0" dirty="0" err="1">
                <a:ln>
                  <a:noFill/>
                </a:ln>
                <a:solidFill>
                  <a:prstClr val="white"/>
                </a:solidFill>
                <a:effectLst/>
                <a:uLnTx/>
                <a:uFillTx/>
                <a:latin typeface="Aptos" panose="020B0004020202020204" pitchFamily="34" charset="0"/>
                <a:ea typeface="Arial"/>
                <a:cs typeface="Arial"/>
                <a:sym typeface="Arial"/>
              </a:rPr>
              <a:t>Alzheimer’s</a:t>
            </a:r>
            <a:r>
              <a:rPr kumimoji="0" lang="de-DE" sz="2200" b="1" i="0" u="none" strike="noStrike" kern="1200" cap="none" spc="0" normalizeH="0" baseline="0" noProof="0" dirty="0">
                <a:ln>
                  <a:noFill/>
                </a:ln>
                <a:solidFill>
                  <a:prstClr val="white"/>
                </a:solidFill>
                <a:effectLst/>
                <a:uLnTx/>
                <a:uFillTx/>
                <a:latin typeface="Aptos" panose="020B0004020202020204" pitchFamily="34" charset="0"/>
                <a:ea typeface="Arial"/>
                <a:cs typeface="Arial"/>
                <a:sym typeface="Arial"/>
              </a:rPr>
              <a:t> </a:t>
            </a:r>
            <a:r>
              <a:rPr kumimoji="0" lang="de-DE" sz="2200" b="1" i="0" u="none" strike="noStrike" kern="1200" cap="none" spc="0" normalizeH="0" baseline="0" noProof="0" dirty="0" err="1">
                <a:ln>
                  <a:noFill/>
                </a:ln>
                <a:solidFill>
                  <a:prstClr val="white"/>
                </a:solidFill>
                <a:effectLst/>
                <a:uLnTx/>
                <a:uFillTx/>
                <a:latin typeface="Aptos" panose="020B0004020202020204" pitchFamily="34" charset="0"/>
                <a:ea typeface="Arial"/>
                <a:cs typeface="Arial"/>
                <a:sym typeface="Arial"/>
              </a:rPr>
              <a:t>disease</a:t>
            </a:r>
            <a:endParaRPr kumimoji="0" lang="de-DE" sz="2200" b="1" i="0" u="none" strike="noStrike" kern="1200" cap="none" spc="0" normalizeH="0" baseline="0" noProof="0" dirty="0">
              <a:ln>
                <a:noFill/>
              </a:ln>
              <a:solidFill>
                <a:prstClr val="white"/>
              </a:solidFill>
              <a:effectLst/>
              <a:uLnTx/>
              <a:uFillTx/>
              <a:latin typeface="Aptos" panose="020B0004020202020204" pitchFamily="34" charset="0"/>
              <a:cs typeface="Arial"/>
              <a:sym typeface="Arial"/>
            </a:endParaRPr>
          </a:p>
        </p:txBody>
      </p:sp>
    </p:spTree>
    <p:extLst>
      <p:ext uri="{BB962C8B-B14F-4D97-AF65-F5344CB8AC3E}">
        <p14:creationId xmlns:p14="http://schemas.microsoft.com/office/powerpoint/2010/main" val="721495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11" name="Textplatzhalter 2">
            <a:extLst>
              <a:ext uri="{FF2B5EF4-FFF2-40B4-BE49-F238E27FC236}">
                <a16:creationId xmlns:a16="http://schemas.microsoft.com/office/drawing/2014/main" id="{5783492D-B3FE-944C-B447-8F53F9A348C7}"/>
              </a:ext>
            </a:extLst>
          </p:cNvPr>
          <p:cNvSpPr>
            <a:spLocks noGrp="1"/>
          </p:cNvSpPr>
          <p:nvPr>
            <p:ph type="body" idx="1"/>
          </p:nvPr>
        </p:nvSpPr>
        <p:spPr/>
        <p:txBody>
          <a:bodyPr/>
          <a:lstStyle/>
          <a:p>
            <a:r>
              <a:rPr lang="en-GB" dirty="0"/>
              <a:t>Problem to be solved</a:t>
            </a:r>
          </a:p>
        </p:txBody>
      </p:sp>
      <p:sp>
        <p:nvSpPr>
          <p:cNvPr id="4" name="Text Placeholder 2">
            <a:extLst>
              <a:ext uri="{FF2B5EF4-FFF2-40B4-BE49-F238E27FC236}">
                <a16:creationId xmlns:a16="http://schemas.microsoft.com/office/drawing/2014/main" id="{854C0343-1BA5-F355-E3B0-AC61EFBBE211}"/>
              </a:ext>
            </a:extLst>
          </p:cNvPr>
          <p:cNvSpPr>
            <a:spLocks noGrp="1"/>
          </p:cNvSpPr>
          <p:nvPr>
            <p:ph type="body" sz="quarter" idx="13"/>
          </p:nvPr>
        </p:nvSpPr>
        <p:spPr>
          <a:xfrm>
            <a:off x="1105281" y="1091239"/>
            <a:ext cx="3568385" cy="1426724"/>
          </a:xfrm>
        </p:spPr>
        <p:txBody>
          <a:bodyPr lIns="0" tIns="0" rIns="0" bIns="0"/>
          <a:lstStyle/>
          <a:p>
            <a:pPr>
              <a:lnSpc>
                <a:spcPct val="100000"/>
              </a:lnSpc>
            </a:pPr>
            <a:r>
              <a:rPr lang="en-GB" dirty="0"/>
              <a:t>What is your object/topic of research?</a:t>
            </a:r>
          </a:p>
          <a:p>
            <a:pPr>
              <a:lnSpc>
                <a:spcPct val="100000"/>
              </a:lnSpc>
            </a:pPr>
            <a:r>
              <a:rPr lang="en-GB" dirty="0"/>
              <a:t>What underlying problem or challenge are you addressing with your research?</a:t>
            </a:r>
          </a:p>
          <a:p>
            <a:pPr>
              <a:lnSpc>
                <a:spcPct val="100000"/>
              </a:lnSpc>
            </a:pPr>
            <a:endParaRPr lang="en-GB" dirty="0"/>
          </a:p>
        </p:txBody>
      </p:sp>
      <p:sp>
        <p:nvSpPr>
          <p:cNvPr id="9" name="Google Shape;334;p16">
            <a:extLst>
              <a:ext uri="{FF2B5EF4-FFF2-40B4-BE49-F238E27FC236}">
                <a16:creationId xmlns:a16="http://schemas.microsoft.com/office/drawing/2014/main" id="{74AB8652-4A89-514D-FB98-A1B095AAE0D9}"/>
              </a:ext>
            </a:extLst>
          </p:cNvPr>
          <p:cNvSpPr/>
          <p:nvPr/>
        </p:nvSpPr>
        <p:spPr>
          <a:xfrm>
            <a:off x="7496181" y="2223249"/>
            <a:ext cx="861174" cy="1183149"/>
          </a:xfrm>
          <a:custGeom>
            <a:avLst/>
            <a:gdLst/>
            <a:ahLst/>
            <a:cxnLst/>
            <a:rect l="l" t="t" r="r" b="b"/>
            <a:pathLst>
              <a:path w="2142490" h="3807460" extrusionOk="0">
                <a:moveTo>
                  <a:pt x="0" y="0"/>
                </a:moveTo>
                <a:lnTo>
                  <a:pt x="0" y="3807002"/>
                </a:lnTo>
                <a:lnTo>
                  <a:pt x="2141994" y="1903501"/>
                </a:lnTo>
                <a:lnTo>
                  <a:pt x="0" y="0"/>
                </a:lnTo>
                <a:close/>
              </a:path>
            </a:pathLst>
          </a:custGeom>
          <a:noFill/>
          <a:ln w="9525" cap="flat" cmpd="sng">
            <a:solidFill>
              <a:srgbClr val="E30613"/>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graphicFrame>
        <p:nvGraphicFramePr>
          <p:cNvPr id="10" name="Google Shape;335;p16">
            <a:extLst>
              <a:ext uri="{FF2B5EF4-FFF2-40B4-BE49-F238E27FC236}">
                <a16:creationId xmlns:a16="http://schemas.microsoft.com/office/drawing/2014/main" id="{AF63EE80-34F1-6430-4C8F-0433A97FDA4F}"/>
              </a:ext>
            </a:extLst>
          </p:cNvPr>
          <p:cNvGraphicFramePr/>
          <p:nvPr/>
        </p:nvGraphicFramePr>
        <p:xfrm>
          <a:off x="5701746" y="2223250"/>
          <a:ext cx="1565900" cy="1183150"/>
        </p:xfrm>
        <a:graphic>
          <a:graphicData uri="http://schemas.openxmlformats.org/drawingml/2006/table">
            <a:tbl>
              <a:tblPr firstRow="1" bandRow="1">
                <a:noFill/>
              </a:tblPr>
              <a:tblGrid>
                <a:gridCol w="784300">
                  <a:extLst>
                    <a:ext uri="{9D8B030D-6E8A-4147-A177-3AD203B41FA5}">
                      <a16:colId xmlns:a16="http://schemas.microsoft.com/office/drawing/2014/main" val="20000"/>
                    </a:ext>
                  </a:extLst>
                </a:gridCol>
                <a:gridCol w="781600">
                  <a:extLst>
                    <a:ext uri="{9D8B030D-6E8A-4147-A177-3AD203B41FA5}">
                      <a16:colId xmlns:a16="http://schemas.microsoft.com/office/drawing/2014/main" val="20001"/>
                    </a:ext>
                  </a:extLst>
                </a:gridCol>
              </a:tblGrid>
              <a:tr h="613800">
                <a:tc>
                  <a:txBody>
                    <a:bodyPr/>
                    <a:lstStyle/>
                    <a:p>
                      <a:pPr marL="111125" marR="0" lvl="0" indent="0" algn="r" rtl="0">
                        <a:lnSpc>
                          <a:spcPct val="100000"/>
                        </a:lnSpc>
                        <a:spcBef>
                          <a:spcPts val="0"/>
                        </a:spcBef>
                        <a:spcAft>
                          <a:spcPts val="0"/>
                        </a:spcAft>
                        <a:buClr>
                          <a:schemeClr val="dk1"/>
                        </a:buClr>
                        <a:buSzPts val="400"/>
                        <a:buFont typeface="Calibri"/>
                        <a:buNone/>
                      </a:pPr>
                      <a:endParaRPr sz="400" b="0" i="0" u="none" strike="noStrike" cap="none" dirty="0">
                        <a:latin typeface="Aptos" panose="020B0004020202020204" pitchFamily="34" charset="0"/>
                        <a:ea typeface="Arial"/>
                        <a:cs typeface="Arial"/>
                        <a:sym typeface="Arial"/>
                      </a:endParaRPr>
                    </a:p>
                  </a:txBody>
                  <a:tcPr marL="0" marR="0" marT="25525"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lnTlToBr w="12700" cmpd="sng">
                      <a:noFill/>
                      <a:prstDash val="solid"/>
                    </a:lnTlToBr>
                    <a:lnBlToTr w="12700" cmpd="sng">
                      <a:noFill/>
                      <a:prstDash val="solid"/>
                    </a:lnBlToTr>
                    <a:solidFill>
                      <a:srgbClr val="E30715"/>
                    </a:solidFill>
                  </a:tcPr>
                </a:tc>
                <a:tc>
                  <a:txBody>
                    <a:bodyPr/>
                    <a:lstStyle/>
                    <a:p>
                      <a:pPr marL="80010" marR="0" lvl="0" indent="0" algn="r" rtl="0">
                        <a:lnSpc>
                          <a:spcPct val="100000"/>
                        </a:lnSpc>
                        <a:spcBef>
                          <a:spcPts val="0"/>
                        </a:spcBef>
                        <a:spcAft>
                          <a:spcPts val="0"/>
                        </a:spcAft>
                        <a:buClr>
                          <a:schemeClr val="dk1"/>
                        </a:buClr>
                        <a:buSzPts val="300"/>
                        <a:buFont typeface="Calibri"/>
                        <a:buNone/>
                      </a:pPr>
                      <a:endParaRPr sz="300" u="none" strike="noStrike" cap="none">
                        <a:latin typeface="Noticia Text"/>
                        <a:ea typeface="Noticia Text"/>
                        <a:cs typeface="Noticia Text"/>
                        <a:sym typeface="Noticia Text"/>
                      </a:endParaRPr>
                    </a:p>
                  </a:txBody>
                  <a:tcPr marL="0" marR="0" marT="25525"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69350">
                <a:tc>
                  <a:txBody>
                    <a:bodyPr/>
                    <a:lstStyle/>
                    <a:p>
                      <a:pPr marL="0" marR="0" lvl="0" indent="0" algn="r" rtl="0">
                        <a:lnSpc>
                          <a:spcPct val="100000"/>
                        </a:lnSpc>
                        <a:spcBef>
                          <a:spcPts val="0"/>
                        </a:spcBef>
                        <a:spcAft>
                          <a:spcPts val="0"/>
                        </a:spcAft>
                        <a:buClr>
                          <a:schemeClr val="dk1"/>
                        </a:buClr>
                        <a:buSzPts val="900"/>
                        <a:buFont typeface="Calibri"/>
                        <a:buNone/>
                      </a:pPr>
                      <a:endParaRPr sz="900" u="none" strike="noStrike" cap="none"/>
                    </a:p>
                  </a:txBody>
                  <a:tcPr marL="0" marR="0" marT="21950"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lnTlToBr w="12700" cmpd="sng">
                      <a:noFill/>
                      <a:prstDash val="solid"/>
                    </a:lnTlToBr>
                    <a:lnBlToTr w="12700" cmpd="sng">
                      <a:noFill/>
                      <a:prstDash val="solid"/>
                    </a:lnBlToTr>
                  </a:tcPr>
                </a:tc>
                <a:tc>
                  <a:txBody>
                    <a:bodyPr/>
                    <a:lstStyle/>
                    <a:p>
                      <a:pPr marL="80645" marR="0" lvl="0" indent="0" algn="r" rtl="0">
                        <a:lnSpc>
                          <a:spcPct val="100000"/>
                        </a:lnSpc>
                        <a:spcBef>
                          <a:spcPts val="0"/>
                        </a:spcBef>
                        <a:spcAft>
                          <a:spcPts val="0"/>
                        </a:spcAft>
                        <a:buClr>
                          <a:schemeClr val="dk1"/>
                        </a:buClr>
                        <a:buSzPts val="300"/>
                        <a:buFont typeface="Calibri"/>
                        <a:buNone/>
                      </a:pPr>
                      <a:endParaRPr sz="300" u="none" strike="noStrike" cap="none">
                        <a:latin typeface="Noticia Text"/>
                        <a:ea typeface="Noticia Text"/>
                        <a:cs typeface="Noticia Text"/>
                        <a:sym typeface="Noticia Text"/>
                      </a:endParaRPr>
                    </a:p>
                  </a:txBody>
                  <a:tcPr marL="0" marR="0" marT="38550"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2" name="Google Shape;336;p16">
            <a:extLst>
              <a:ext uri="{FF2B5EF4-FFF2-40B4-BE49-F238E27FC236}">
                <a16:creationId xmlns:a16="http://schemas.microsoft.com/office/drawing/2014/main" id="{A8AA7B5D-20B9-00A0-8148-5926981F544E}"/>
              </a:ext>
            </a:extLst>
          </p:cNvPr>
          <p:cNvSpPr txBox="1"/>
          <p:nvPr/>
        </p:nvSpPr>
        <p:spPr>
          <a:xfrm>
            <a:off x="1371600" y="3023418"/>
            <a:ext cx="3568385" cy="171525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EXAMPLE</a:t>
            </a:r>
            <a:endParaRPr kumimoji="0" sz="14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endParaRPr>
          </a:p>
          <a:p>
            <a:pPr marL="0" marR="0" lvl="0" indent="0" algn="l" defTabSz="914400" rtl="0" eaLnBrk="1" fontAlgn="auto" latinLnBrk="0" hangingPunct="1">
              <a:lnSpc>
                <a:spcPct val="100000"/>
              </a:lnSpc>
              <a:spcBef>
                <a:spcPts val="1200"/>
              </a:spcBef>
              <a:spcAft>
                <a:spcPts val="0"/>
              </a:spcAft>
              <a:buClr>
                <a:srgbClr val="000000"/>
              </a:buClr>
              <a:buSzTx/>
              <a:buFont typeface="Arial"/>
              <a:buNone/>
              <a:tabLst/>
              <a:defRPr/>
            </a:pP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So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far</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there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is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no</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efficient</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treatment</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available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cure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Alzheimer's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disease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Thus,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there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is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need</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for</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an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early</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diagnosis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when</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first</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changes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in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brain</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occur</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endParaRPr>
          </a:p>
          <a:p>
            <a:pPr marL="0" marR="0" lvl="0" indent="0" algn="l" defTabSz="914400" rtl="0" eaLnBrk="1" fontAlgn="auto" latinLnBrk="0" hangingPunct="1">
              <a:lnSpc>
                <a:spcPct val="100000"/>
              </a:lnSpc>
              <a:spcBef>
                <a:spcPts val="1200"/>
              </a:spcBef>
              <a:spcAft>
                <a:spcPts val="1200"/>
              </a:spcAft>
              <a:buClr>
                <a:srgbClr val="000000"/>
              </a:buClr>
              <a:buSzTx/>
              <a:buFont typeface="Arial"/>
              <a:buNone/>
              <a:tabLst/>
              <a:defRPr/>
            </a:pPr>
            <a:endParaRPr kumimoji="0" sz="1400" b="1" i="0" u="none" strike="noStrike" kern="0" cap="none" spc="0" normalizeH="0" baseline="0" noProof="0" dirty="0">
              <a:ln>
                <a:noFill/>
              </a:ln>
              <a:solidFill>
                <a:srgbClr val="AA9A8E"/>
              </a:solidFill>
              <a:effectLst/>
              <a:uLnTx/>
              <a:uFillTx/>
              <a:latin typeface="Aptos" panose="020B0004020202020204" pitchFamily="34" charset="0"/>
              <a:cs typeface="Arial"/>
              <a:sym typeface="Arial"/>
            </a:endParaRPr>
          </a:p>
        </p:txBody>
      </p:sp>
      <p:cxnSp>
        <p:nvCxnSpPr>
          <p:cNvPr id="13" name="Google Shape;337;p16">
            <a:extLst>
              <a:ext uri="{FF2B5EF4-FFF2-40B4-BE49-F238E27FC236}">
                <a16:creationId xmlns:a16="http://schemas.microsoft.com/office/drawing/2014/main" id="{E6849850-00E8-EE29-F491-93C88AB0CC59}"/>
              </a:ext>
            </a:extLst>
          </p:cNvPr>
          <p:cNvCxnSpPr/>
          <p:nvPr/>
        </p:nvCxnSpPr>
        <p:spPr>
          <a:xfrm>
            <a:off x="1105281" y="3050850"/>
            <a:ext cx="0" cy="1406898"/>
          </a:xfrm>
          <a:prstGeom prst="straightConnector1">
            <a:avLst/>
          </a:prstGeom>
          <a:noFill/>
          <a:ln w="9525" cap="flat" cmpd="sng">
            <a:solidFill>
              <a:srgbClr val="E30613"/>
            </a:solidFill>
            <a:prstDash val="solid"/>
            <a:round/>
            <a:headEnd type="none" w="sm" len="sm"/>
            <a:tailEnd type="none" w="sm" len="sm"/>
          </a:ln>
        </p:spPr>
      </p:cxnSp>
    </p:spTree>
    <p:extLst>
      <p:ext uri="{BB962C8B-B14F-4D97-AF65-F5344CB8AC3E}">
        <p14:creationId xmlns:p14="http://schemas.microsoft.com/office/powerpoint/2010/main" val="1860176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4">
          <a:extLst>
            <a:ext uri="{FF2B5EF4-FFF2-40B4-BE49-F238E27FC236}">
              <a16:creationId xmlns:a16="http://schemas.microsoft.com/office/drawing/2014/main" id="{F985A7FD-7041-8C45-3A5F-4355C2116B2F}"/>
            </a:ext>
          </a:extLst>
        </p:cNvPr>
        <p:cNvGrpSpPr/>
        <p:nvPr/>
      </p:nvGrpSpPr>
      <p:grpSpPr>
        <a:xfrm>
          <a:off x="0" y="0"/>
          <a:ext cx="0" cy="0"/>
          <a:chOff x="0" y="0"/>
          <a:chExt cx="0" cy="0"/>
        </a:xfrm>
      </p:grpSpPr>
      <p:sp>
        <p:nvSpPr>
          <p:cNvPr id="327" name="Google Shape;327;p15">
            <a:extLst>
              <a:ext uri="{FF2B5EF4-FFF2-40B4-BE49-F238E27FC236}">
                <a16:creationId xmlns:a16="http://schemas.microsoft.com/office/drawing/2014/main" id="{B36BF9A8-A10B-B52D-1A8A-BECC43401554}"/>
              </a:ext>
            </a:extLst>
          </p:cNvPr>
          <p:cNvSpPr/>
          <p:nvPr/>
        </p:nvSpPr>
        <p:spPr>
          <a:xfrm>
            <a:off x="234409" y="287350"/>
            <a:ext cx="4193658"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200" b="1" dirty="0">
                <a:solidFill>
                  <a:schemeClr val="lt1"/>
                </a:solidFill>
                <a:latin typeface="+mn-lt"/>
                <a:sym typeface="Arial"/>
              </a:rPr>
              <a:t>Problem </a:t>
            </a:r>
            <a:r>
              <a:rPr lang="de-DE" sz="3200" b="1" dirty="0" err="1">
                <a:solidFill>
                  <a:schemeClr val="lt1"/>
                </a:solidFill>
                <a:latin typeface="+mn-lt"/>
                <a:sym typeface="Arial"/>
              </a:rPr>
              <a:t>to</a:t>
            </a:r>
            <a:r>
              <a:rPr lang="de-DE" sz="3200" b="1" dirty="0">
                <a:solidFill>
                  <a:schemeClr val="lt1"/>
                </a:solidFill>
                <a:latin typeface="+mn-lt"/>
                <a:sym typeface="Arial"/>
              </a:rPr>
              <a:t> </a:t>
            </a:r>
            <a:r>
              <a:rPr lang="de-DE" sz="3200" b="1" dirty="0" err="1">
                <a:solidFill>
                  <a:schemeClr val="lt1"/>
                </a:solidFill>
                <a:latin typeface="+mn-lt"/>
                <a:sym typeface="Arial"/>
              </a:rPr>
              <a:t>be</a:t>
            </a:r>
            <a:endParaRPr lang="de-DE" sz="3200" b="1" dirty="0">
              <a:solidFill>
                <a:schemeClr val="lt1"/>
              </a:solidFill>
              <a:latin typeface="+mn-lt"/>
              <a:sym typeface="Arial"/>
            </a:endParaRPr>
          </a:p>
          <a:p>
            <a:pPr marL="0" marR="0" lvl="0" indent="0" algn="l" rtl="0">
              <a:spcBef>
                <a:spcPts val="0"/>
              </a:spcBef>
              <a:spcAft>
                <a:spcPts val="0"/>
              </a:spcAft>
              <a:buNone/>
            </a:pPr>
            <a:r>
              <a:rPr lang="de-DE" sz="3200" b="1" dirty="0" err="1">
                <a:solidFill>
                  <a:schemeClr val="lt1"/>
                </a:solidFill>
                <a:latin typeface="+mn-lt"/>
                <a:ea typeface="Calibri"/>
                <a:cs typeface="Calibri"/>
              </a:rPr>
              <a:t>solved</a:t>
            </a:r>
            <a:endParaRPr sz="3200" dirty="0">
              <a:solidFill>
                <a:schemeClr val="lt1"/>
              </a:solidFill>
              <a:latin typeface="+mn-lt"/>
              <a:ea typeface="Calibri"/>
              <a:cs typeface="Calibri"/>
              <a:sym typeface="Calibri"/>
            </a:endParaRPr>
          </a:p>
        </p:txBody>
      </p:sp>
      <p:pic>
        <p:nvPicPr>
          <p:cNvPr id="3" name="Picture 2" descr="A person holding a phone&#10;&#10;Description automatically generated">
            <a:extLst>
              <a:ext uri="{FF2B5EF4-FFF2-40B4-BE49-F238E27FC236}">
                <a16:creationId xmlns:a16="http://schemas.microsoft.com/office/drawing/2014/main" id="{411DC6E6-55D0-F4FF-ED90-F1FB277625B1}"/>
              </a:ext>
            </a:extLst>
          </p:cNvPr>
          <p:cNvPicPr>
            <a:picLocks noChangeAspect="1"/>
          </p:cNvPicPr>
          <p:nvPr/>
        </p:nvPicPr>
        <p:blipFill>
          <a:blip r:embed="rId3"/>
          <a:stretch>
            <a:fillRect/>
          </a:stretch>
        </p:blipFill>
        <p:spPr>
          <a:xfrm>
            <a:off x="4572000" y="0"/>
            <a:ext cx="4572000" cy="5143500"/>
          </a:xfrm>
          <a:prstGeom prst="rect">
            <a:avLst/>
          </a:prstGeom>
        </p:spPr>
      </p:pic>
      <p:pic>
        <p:nvPicPr>
          <p:cNvPr id="6" name="Picture 5" descr="A person writing on a piece of paper&#10;&#10;Description automatically generated">
            <a:extLst>
              <a:ext uri="{FF2B5EF4-FFF2-40B4-BE49-F238E27FC236}">
                <a16:creationId xmlns:a16="http://schemas.microsoft.com/office/drawing/2014/main" id="{9B54C633-C01C-9EDD-92A9-F509FD390CDD}"/>
              </a:ext>
            </a:extLst>
          </p:cNvPr>
          <p:cNvPicPr>
            <a:picLocks noChangeAspect="1"/>
          </p:cNvPicPr>
          <p:nvPr/>
        </p:nvPicPr>
        <p:blipFill>
          <a:blip r:embed="rId4"/>
          <a:stretch>
            <a:fillRect/>
          </a:stretch>
        </p:blipFill>
        <p:spPr>
          <a:xfrm>
            <a:off x="4580612" y="0"/>
            <a:ext cx="8057702" cy="5143500"/>
          </a:xfrm>
          <a:prstGeom prst="rect">
            <a:avLst/>
          </a:prstGeom>
        </p:spPr>
      </p:pic>
    </p:spTree>
    <p:extLst>
      <p:ext uri="{BB962C8B-B14F-4D97-AF65-F5344CB8AC3E}">
        <p14:creationId xmlns:p14="http://schemas.microsoft.com/office/powerpoint/2010/main" val="2045039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11" name="Textplatzhalter 2">
            <a:extLst>
              <a:ext uri="{FF2B5EF4-FFF2-40B4-BE49-F238E27FC236}">
                <a16:creationId xmlns:a16="http://schemas.microsoft.com/office/drawing/2014/main" id="{5783492D-B3FE-944C-B447-8F53F9A348C7}"/>
              </a:ext>
            </a:extLst>
          </p:cNvPr>
          <p:cNvSpPr>
            <a:spLocks noGrp="1"/>
          </p:cNvSpPr>
          <p:nvPr>
            <p:ph type="body" idx="1"/>
          </p:nvPr>
        </p:nvSpPr>
        <p:spPr/>
        <p:txBody>
          <a:bodyPr/>
          <a:lstStyle/>
          <a:p>
            <a:r>
              <a:rPr lang="en-GB" dirty="0"/>
              <a:t>Theory</a:t>
            </a:r>
          </a:p>
        </p:txBody>
      </p:sp>
      <p:sp>
        <p:nvSpPr>
          <p:cNvPr id="5" name="Text Placeholder 1">
            <a:extLst>
              <a:ext uri="{FF2B5EF4-FFF2-40B4-BE49-F238E27FC236}">
                <a16:creationId xmlns:a16="http://schemas.microsoft.com/office/drawing/2014/main" id="{37C48852-DFA2-A3DB-A514-DEF1F25707B9}"/>
              </a:ext>
            </a:extLst>
          </p:cNvPr>
          <p:cNvSpPr>
            <a:spLocks noGrp="1"/>
          </p:cNvSpPr>
          <p:nvPr>
            <p:ph type="body" sz="quarter" idx="13"/>
          </p:nvPr>
        </p:nvSpPr>
        <p:spPr>
          <a:xfrm>
            <a:off x="1105281" y="1090522"/>
            <a:ext cx="3319272" cy="954107"/>
          </a:xfrm>
        </p:spPr>
        <p:txBody>
          <a:bodyPr lIns="0" tIns="0" rIns="0" bIns="0"/>
          <a:lstStyle/>
          <a:p>
            <a:pPr>
              <a:lnSpc>
                <a:spcPct val="100000"/>
              </a:lnSpc>
            </a:pPr>
            <a:r>
              <a:rPr lang="en-GB" dirty="0"/>
              <a:t>What theoretical background underlies your research?</a:t>
            </a:r>
          </a:p>
          <a:p>
            <a:pPr>
              <a:lnSpc>
                <a:spcPct val="100000"/>
              </a:lnSpc>
            </a:pPr>
            <a:r>
              <a:rPr lang="en-GB" dirty="0"/>
              <a:t>Note the state-of-the-art highlights!</a:t>
            </a:r>
          </a:p>
          <a:p>
            <a:pPr>
              <a:lnSpc>
                <a:spcPct val="100000"/>
              </a:lnSpc>
            </a:pPr>
            <a:endParaRPr lang="en-GB" dirty="0"/>
          </a:p>
          <a:p>
            <a:pPr>
              <a:lnSpc>
                <a:spcPct val="100000"/>
              </a:lnSpc>
            </a:pPr>
            <a:endParaRPr lang="en-GB" dirty="0"/>
          </a:p>
          <a:p>
            <a:pPr>
              <a:lnSpc>
                <a:spcPct val="100000"/>
              </a:lnSpc>
            </a:pPr>
            <a:endParaRPr lang="en-GB" dirty="0"/>
          </a:p>
          <a:p>
            <a:pPr>
              <a:lnSpc>
                <a:spcPct val="100000"/>
              </a:lnSpc>
            </a:pPr>
            <a:endParaRPr lang="en-DE" dirty="0"/>
          </a:p>
        </p:txBody>
      </p:sp>
      <p:graphicFrame>
        <p:nvGraphicFramePr>
          <p:cNvPr id="6" name="Google Shape;345;p17">
            <a:extLst>
              <a:ext uri="{FF2B5EF4-FFF2-40B4-BE49-F238E27FC236}">
                <a16:creationId xmlns:a16="http://schemas.microsoft.com/office/drawing/2014/main" id="{B324E039-45A4-94CE-0B00-E3326B19A7CA}"/>
              </a:ext>
            </a:extLst>
          </p:cNvPr>
          <p:cNvGraphicFramePr/>
          <p:nvPr/>
        </p:nvGraphicFramePr>
        <p:xfrm>
          <a:off x="5701746" y="2229148"/>
          <a:ext cx="1565900" cy="1183150"/>
        </p:xfrm>
        <a:graphic>
          <a:graphicData uri="http://schemas.openxmlformats.org/drawingml/2006/table">
            <a:tbl>
              <a:tblPr firstRow="1" bandRow="1">
                <a:noFill/>
              </a:tblPr>
              <a:tblGrid>
                <a:gridCol w="784300">
                  <a:extLst>
                    <a:ext uri="{9D8B030D-6E8A-4147-A177-3AD203B41FA5}">
                      <a16:colId xmlns:a16="http://schemas.microsoft.com/office/drawing/2014/main" val="20000"/>
                    </a:ext>
                  </a:extLst>
                </a:gridCol>
                <a:gridCol w="781600">
                  <a:extLst>
                    <a:ext uri="{9D8B030D-6E8A-4147-A177-3AD203B41FA5}">
                      <a16:colId xmlns:a16="http://schemas.microsoft.com/office/drawing/2014/main" val="20001"/>
                    </a:ext>
                  </a:extLst>
                </a:gridCol>
              </a:tblGrid>
              <a:tr h="613800">
                <a:tc>
                  <a:txBody>
                    <a:bodyPr/>
                    <a:lstStyle/>
                    <a:p>
                      <a:pPr marL="111125" marR="0" lvl="0" indent="0" algn="r" rtl="0">
                        <a:lnSpc>
                          <a:spcPct val="100000"/>
                        </a:lnSpc>
                        <a:spcBef>
                          <a:spcPts val="0"/>
                        </a:spcBef>
                        <a:spcAft>
                          <a:spcPts val="0"/>
                        </a:spcAft>
                        <a:buClr>
                          <a:schemeClr val="dk1"/>
                        </a:buClr>
                        <a:buSzPts val="400"/>
                        <a:buFont typeface="Calibri"/>
                        <a:buNone/>
                      </a:pPr>
                      <a:endParaRPr sz="400" b="0" i="0" u="none" strike="noStrike" cap="none" dirty="0">
                        <a:latin typeface="Aptos" panose="020B0004020202020204" pitchFamily="34" charset="0"/>
                        <a:ea typeface="Arial"/>
                        <a:cs typeface="Arial"/>
                        <a:sym typeface="Arial"/>
                      </a:endParaRPr>
                    </a:p>
                  </a:txBody>
                  <a:tcPr marL="0" marR="0" marT="25525"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tcPr>
                </a:tc>
                <a:tc>
                  <a:txBody>
                    <a:bodyPr/>
                    <a:lstStyle/>
                    <a:p>
                      <a:pPr marL="80010" marR="0" lvl="0" indent="0" algn="r" rtl="0">
                        <a:lnSpc>
                          <a:spcPct val="100000"/>
                        </a:lnSpc>
                        <a:spcBef>
                          <a:spcPts val="0"/>
                        </a:spcBef>
                        <a:spcAft>
                          <a:spcPts val="0"/>
                        </a:spcAft>
                        <a:buClr>
                          <a:schemeClr val="dk1"/>
                        </a:buClr>
                        <a:buSzPts val="300"/>
                        <a:buFont typeface="Calibri"/>
                        <a:buNone/>
                      </a:pPr>
                      <a:endParaRPr sz="300" u="none" strike="noStrike" cap="none">
                        <a:latin typeface="Noticia Text"/>
                        <a:ea typeface="Noticia Text"/>
                        <a:cs typeface="Noticia Text"/>
                        <a:sym typeface="Noticia Text"/>
                      </a:endParaRPr>
                    </a:p>
                  </a:txBody>
                  <a:tcPr marL="0" marR="0" marT="25525"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tcPr>
                </a:tc>
                <a:extLst>
                  <a:ext uri="{0D108BD9-81ED-4DB2-BD59-A6C34878D82A}">
                    <a16:rowId xmlns:a16="http://schemas.microsoft.com/office/drawing/2014/main" val="10000"/>
                  </a:ext>
                </a:extLst>
              </a:tr>
              <a:tr h="569350">
                <a:tc>
                  <a:txBody>
                    <a:bodyPr/>
                    <a:lstStyle/>
                    <a:p>
                      <a:pPr marL="0" marR="0" lvl="0" indent="0" algn="r" rtl="0">
                        <a:lnSpc>
                          <a:spcPct val="100000"/>
                        </a:lnSpc>
                        <a:spcBef>
                          <a:spcPts val="0"/>
                        </a:spcBef>
                        <a:spcAft>
                          <a:spcPts val="0"/>
                        </a:spcAft>
                        <a:buClr>
                          <a:schemeClr val="dk1"/>
                        </a:buClr>
                        <a:buSzPts val="900"/>
                        <a:buFont typeface="Calibri"/>
                        <a:buNone/>
                      </a:pPr>
                      <a:endParaRPr sz="900" u="none" strike="noStrike" cap="none"/>
                    </a:p>
                  </a:txBody>
                  <a:tcPr marL="0" marR="0" marT="21950"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solidFill>
                      <a:srgbClr val="E30715"/>
                    </a:solidFill>
                  </a:tcPr>
                </a:tc>
                <a:tc>
                  <a:txBody>
                    <a:bodyPr/>
                    <a:lstStyle/>
                    <a:p>
                      <a:pPr marL="80645" marR="0" lvl="0" indent="0" algn="r" rtl="0">
                        <a:lnSpc>
                          <a:spcPct val="100000"/>
                        </a:lnSpc>
                        <a:spcBef>
                          <a:spcPts val="0"/>
                        </a:spcBef>
                        <a:spcAft>
                          <a:spcPts val="0"/>
                        </a:spcAft>
                        <a:buClr>
                          <a:schemeClr val="dk1"/>
                        </a:buClr>
                        <a:buSzPts val="300"/>
                        <a:buFont typeface="Calibri"/>
                        <a:buNone/>
                      </a:pPr>
                      <a:endParaRPr sz="300" u="none" strike="noStrike" cap="none">
                        <a:latin typeface="Noticia Text"/>
                        <a:ea typeface="Noticia Text"/>
                        <a:cs typeface="Noticia Text"/>
                        <a:sym typeface="Noticia Text"/>
                      </a:endParaRPr>
                    </a:p>
                  </a:txBody>
                  <a:tcPr marL="0" marR="0" marT="38550"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7" name="Google Shape;346;p17">
            <a:extLst>
              <a:ext uri="{FF2B5EF4-FFF2-40B4-BE49-F238E27FC236}">
                <a16:creationId xmlns:a16="http://schemas.microsoft.com/office/drawing/2014/main" id="{48F8DF9F-34D3-4A8E-BEBC-1D4C8DBA1FE8}"/>
              </a:ext>
            </a:extLst>
          </p:cNvPr>
          <p:cNvSpPr txBox="1"/>
          <p:nvPr/>
        </p:nvSpPr>
        <p:spPr>
          <a:xfrm>
            <a:off x="1371600" y="3023418"/>
            <a:ext cx="3624145" cy="102956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EXAMPLE</a:t>
            </a:r>
            <a:endParaRPr kumimoji="0" sz="1400" b="0" i="0" u="none" strike="noStrike" kern="0" cap="none" spc="0" normalizeH="0" baseline="0" noProof="0" dirty="0">
              <a:ln>
                <a:noFill/>
              </a:ln>
              <a:solidFill>
                <a:srgbClr val="E30613"/>
              </a:solidFill>
              <a:effectLst/>
              <a:uLnTx/>
              <a:uFillTx/>
              <a:latin typeface="Aptos" panose="020B0004020202020204" pitchFamily="34" charset="0"/>
              <a:ea typeface="Noticia Text"/>
              <a:cs typeface="Noticia Text"/>
              <a:sym typeface="Noticia Tex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Protein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accumulations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in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certain</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brain</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regions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earliest</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stages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of</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disease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8" name="Google Shape;334;p16">
            <a:extLst>
              <a:ext uri="{FF2B5EF4-FFF2-40B4-BE49-F238E27FC236}">
                <a16:creationId xmlns:a16="http://schemas.microsoft.com/office/drawing/2014/main" id="{E125DB88-96DB-140E-6331-6C49036F6A6C}"/>
              </a:ext>
            </a:extLst>
          </p:cNvPr>
          <p:cNvSpPr/>
          <p:nvPr/>
        </p:nvSpPr>
        <p:spPr>
          <a:xfrm>
            <a:off x="7496181" y="2223249"/>
            <a:ext cx="861174" cy="1183149"/>
          </a:xfrm>
          <a:custGeom>
            <a:avLst/>
            <a:gdLst/>
            <a:ahLst/>
            <a:cxnLst/>
            <a:rect l="l" t="t" r="r" b="b"/>
            <a:pathLst>
              <a:path w="2142490" h="3807460" extrusionOk="0">
                <a:moveTo>
                  <a:pt x="0" y="0"/>
                </a:moveTo>
                <a:lnTo>
                  <a:pt x="0" y="3807002"/>
                </a:lnTo>
                <a:lnTo>
                  <a:pt x="2141994" y="1903501"/>
                </a:lnTo>
                <a:lnTo>
                  <a:pt x="0" y="0"/>
                </a:lnTo>
                <a:close/>
              </a:path>
            </a:pathLst>
          </a:custGeom>
          <a:noFill/>
          <a:ln w="9525" cap="flat" cmpd="sng">
            <a:solidFill>
              <a:srgbClr val="E30613"/>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cxnSp>
        <p:nvCxnSpPr>
          <p:cNvPr id="10" name="Google Shape;337;p16">
            <a:extLst>
              <a:ext uri="{FF2B5EF4-FFF2-40B4-BE49-F238E27FC236}">
                <a16:creationId xmlns:a16="http://schemas.microsoft.com/office/drawing/2014/main" id="{1155E3BD-73B3-9CEC-EAA0-587FA6712C26}"/>
              </a:ext>
            </a:extLst>
          </p:cNvPr>
          <p:cNvCxnSpPr/>
          <p:nvPr/>
        </p:nvCxnSpPr>
        <p:spPr>
          <a:xfrm>
            <a:off x="1105281" y="3050850"/>
            <a:ext cx="0" cy="1406898"/>
          </a:xfrm>
          <a:prstGeom prst="straightConnector1">
            <a:avLst/>
          </a:prstGeom>
          <a:noFill/>
          <a:ln w="9525" cap="flat" cmpd="sng">
            <a:solidFill>
              <a:srgbClr val="E30613"/>
            </a:solidFill>
            <a:prstDash val="solid"/>
            <a:round/>
            <a:headEnd type="none" w="sm" len="sm"/>
            <a:tailEnd type="none" w="sm" len="sm"/>
          </a:ln>
        </p:spPr>
      </p:cxnSp>
    </p:spTree>
    <p:extLst>
      <p:ext uri="{BB962C8B-B14F-4D97-AF65-F5344CB8AC3E}">
        <p14:creationId xmlns:p14="http://schemas.microsoft.com/office/powerpoint/2010/main" val="3827446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close-up of a human head&#10;&#10;Description automatically generated">
            <a:extLst>
              <a:ext uri="{FF2B5EF4-FFF2-40B4-BE49-F238E27FC236}">
                <a16:creationId xmlns:a16="http://schemas.microsoft.com/office/drawing/2014/main" id="{65670783-916B-CB23-B1E0-251F5EEAC669}"/>
              </a:ext>
            </a:extLst>
          </p:cNvPr>
          <p:cNvPicPr>
            <a:picLocks noChangeAspect="1"/>
          </p:cNvPicPr>
          <p:nvPr/>
        </p:nvPicPr>
        <p:blipFill>
          <a:blip r:embed="rId3"/>
          <a:stretch>
            <a:fillRect/>
          </a:stretch>
        </p:blipFill>
        <p:spPr>
          <a:xfrm>
            <a:off x="0" y="0"/>
            <a:ext cx="7439892" cy="5143500"/>
          </a:xfrm>
          <a:prstGeom prst="rect">
            <a:avLst/>
          </a:prstGeom>
        </p:spPr>
      </p:pic>
      <p:sp>
        <p:nvSpPr>
          <p:cNvPr id="2" name="Textplatzhalter 1">
            <a:extLst>
              <a:ext uri="{FF2B5EF4-FFF2-40B4-BE49-F238E27FC236}">
                <a16:creationId xmlns:a16="http://schemas.microsoft.com/office/drawing/2014/main" id="{251D40C1-DA3E-3F9B-EFFC-39A6DA5F4182}"/>
              </a:ext>
            </a:extLst>
          </p:cNvPr>
          <p:cNvSpPr>
            <a:spLocks noGrp="1"/>
          </p:cNvSpPr>
          <p:nvPr>
            <p:ph type="body" idx="1"/>
          </p:nvPr>
        </p:nvSpPr>
        <p:spPr/>
        <p:txBody>
          <a:bodyPr/>
          <a:lstStyle/>
          <a:p>
            <a:r>
              <a:rPr lang="de-DE" dirty="0"/>
              <a:t>Theory</a:t>
            </a:r>
          </a:p>
        </p:txBody>
      </p:sp>
    </p:spTree>
    <p:extLst>
      <p:ext uri="{BB962C8B-B14F-4D97-AF65-F5344CB8AC3E}">
        <p14:creationId xmlns:p14="http://schemas.microsoft.com/office/powerpoint/2010/main" val="3632426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7" name="Google Shape;352;p18">
            <a:extLst>
              <a:ext uri="{FF2B5EF4-FFF2-40B4-BE49-F238E27FC236}">
                <a16:creationId xmlns:a16="http://schemas.microsoft.com/office/drawing/2014/main" id="{46E3E11E-901B-3EA1-5791-5F7465F320F2}"/>
              </a:ext>
            </a:extLst>
          </p:cNvPr>
          <p:cNvSpPr txBox="1">
            <a:spLocks noGrp="1"/>
          </p:cNvSpPr>
          <p:nvPr>
            <p:ph type="body" idx="1"/>
          </p:nvPr>
        </p:nvSpPr>
        <p:spPr>
          <a:xfrm>
            <a:off x="418465" y="336593"/>
            <a:ext cx="6028819" cy="443198"/>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E30715"/>
              </a:buClr>
              <a:buSzPts val="4000"/>
              <a:buNone/>
            </a:pPr>
            <a:r>
              <a:rPr lang="de-DE" dirty="0">
                <a:solidFill>
                  <a:srgbClr val="E30715"/>
                </a:solidFill>
              </a:rPr>
              <a:t>Research Question &amp; Design</a:t>
            </a:r>
            <a:endParaRPr dirty="0"/>
          </a:p>
        </p:txBody>
      </p:sp>
      <p:sp>
        <p:nvSpPr>
          <p:cNvPr id="8" name="Text Placeholder 1">
            <a:extLst>
              <a:ext uri="{FF2B5EF4-FFF2-40B4-BE49-F238E27FC236}">
                <a16:creationId xmlns:a16="http://schemas.microsoft.com/office/drawing/2014/main" id="{D14F1EEF-3CEE-F97F-B21A-48378DD521EE}"/>
              </a:ext>
            </a:extLst>
          </p:cNvPr>
          <p:cNvSpPr>
            <a:spLocks noGrp="1"/>
          </p:cNvSpPr>
          <p:nvPr>
            <p:ph type="body" sz="quarter" idx="13"/>
          </p:nvPr>
        </p:nvSpPr>
        <p:spPr>
          <a:xfrm>
            <a:off x="1105281" y="1097615"/>
            <a:ext cx="4101606" cy="2687240"/>
          </a:xfrm>
        </p:spPr>
        <p:txBody>
          <a:bodyPr lIns="0" tIns="0" rIns="0" bIns="0"/>
          <a:lstStyle/>
          <a:p>
            <a:pPr>
              <a:lnSpc>
                <a:spcPct val="100000"/>
              </a:lnSpc>
            </a:pPr>
            <a:r>
              <a:rPr lang="en-GB" dirty="0"/>
              <a:t>What specific aspects of the problem/challenge are you researching?</a:t>
            </a:r>
          </a:p>
          <a:p>
            <a:pPr>
              <a:lnSpc>
                <a:spcPct val="100000"/>
              </a:lnSpc>
            </a:pPr>
            <a:r>
              <a:rPr lang="en-GB" dirty="0"/>
              <a:t>Note some details about your research setting! (qualitative vs. Quantitative, samples etc.)</a:t>
            </a:r>
          </a:p>
          <a:p>
            <a:pPr>
              <a:lnSpc>
                <a:spcPct val="100000"/>
              </a:lnSpc>
            </a:pPr>
            <a:endParaRPr lang="en-GB" dirty="0"/>
          </a:p>
          <a:p>
            <a:pPr>
              <a:lnSpc>
                <a:spcPct val="100000"/>
              </a:lnSpc>
            </a:pPr>
            <a:endParaRPr lang="en-GB" dirty="0"/>
          </a:p>
          <a:p>
            <a:pPr>
              <a:lnSpc>
                <a:spcPct val="100000"/>
              </a:lnSpc>
            </a:pPr>
            <a:endParaRPr lang="en-GB" dirty="0"/>
          </a:p>
          <a:p>
            <a:pPr>
              <a:lnSpc>
                <a:spcPct val="100000"/>
              </a:lnSpc>
            </a:pPr>
            <a:endParaRPr lang="en-DE" dirty="0"/>
          </a:p>
        </p:txBody>
      </p:sp>
      <p:graphicFrame>
        <p:nvGraphicFramePr>
          <p:cNvPr id="12" name="Google Shape;355;p18">
            <a:extLst>
              <a:ext uri="{FF2B5EF4-FFF2-40B4-BE49-F238E27FC236}">
                <a16:creationId xmlns:a16="http://schemas.microsoft.com/office/drawing/2014/main" id="{62F40658-878B-B696-A053-05DF5A190231}"/>
              </a:ext>
            </a:extLst>
          </p:cNvPr>
          <p:cNvGraphicFramePr/>
          <p:nvPr/>
        </p:nvGraphicFramePr>
        <p:xfrm>
          <a:off x="5701746" y="2223248"/>
          <a:ext cx="1565900" cy="1183150"/>
        </p:xfrm>
        <a:graphic>
          <a:graphicData uri="http://schemas.openxmlformats.org/drawingml/2006/table">
            <a:tbl>
              <a:tblPr firstRow="1" bandRow="1">
                <a:noFill/>
              </a:tblPr>
              <a:tblGrid>
                <a:gridCol w="784300">
                  <a:extLst>
                    <a:ext uri="{9D8B030D-6E8A-4147-A177-3AD203B41FA5}">
                      <a16:colId xmlns:a16="http://schemas.microsoft.com/office/drawing/2014/main" val="20000"/>
                    </a:ext>
                  </a:extLst>
                </a:gridCol>
                <a:gridCol w="781600">
                  <a:extLst>
                    <a:ext uri="{9D8B030D-6E8A-4147-A177-3AD203B41FA5}">
                      <a16:colId xmlns:a16="http://schemas.microsoft.com/office/drawing/2014/main" val="20001"/>
                    </a:ext>
                  </a:extLst>
                </a:gridCol>
              </a:tblGrid>
              <a:tr h="613800">
                <a:tc>
                  <a:txBody>
                    <a:bodyPr/>
                    <a:lstStyle/>
                    <a:p>
                      <a:pPr marL="111125" marR="0" lvl="0" indent="0" algn="r" rtl="0">
                        <a:lnSpc>
                          <a:spcPct val="100000"/>
                        </a:lnSpc>
                        <a:spcBef>
                          <a:spcPts val="0"/>
                        </a:spcBef>
                        <a:spcAft>
                          <a:spcPts val="0"/>
                        </a:spcAft>
                        <a:buClr>
                          <a:schemeClr val="dk1"/>
                        </a:buClr>
                        <a:buSzPts val="400"/>
                        <a:buFont typeface="Calibri"/>
                        <a:buNone/>
                      </a:pPr>
                      <a:endParaRPr sz="400" b="0" i="0" u="none" strike="noStrike" cap="none" dirty="0">
                        <a:latin typeface="Aptos" panose="020B0004020202020204" pitchFamily="34" charset="0"/>
                        <a:ea typeface="Arial"/>
                        <a:cs typeface="Arial"/>
                        <a:sym typeface="Arial"/>
                      </a:endParaRPr>
                    </a:p>
                  </a:txBody>
                  <a:tcPr marL="0" marR="0" marT="25525"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tcPr>
                </a:tc>
                <a:tc>
                  <a:txBody>
                    <a:bodyPr/>
                    <a:lstStyle/>
                    <a:p>
                      <a:pPr marL="80010" marR="0" lvl="0" indent="0" algn="r" rtl="0">
                        <a:lnSpc>
                          <a:spcPct val="100000"/>
                        </a:lnSpc>
                        <a:spcBef>
                          <a:spcPts val="0"/>
                        </a:spcBef>
                        <a:spcAft>
                          <a:spcPts val="0"/>
                        </a:spcAft>
                        <a:buClr>
                          <a:schemeClr val="dk1"/>
                        </a:buClr>
                        <a:buSzPts val="300"/>
                        <a:buFont typeface="Calibri"/>
                        <a:buNone/>
                      </a:pPr>
                      <a:endParaRPr sz="300" u="none" strike="noStrike" cap="none">
                        <a:latin typeface="Noticia Text"/>
                        <a:ea typeface="Noticia Text"/>
                        <a:cs typeface="Noticia Text"/>
                        <a:sym typeface="Noticia Text"/>
                      </a:endParaRPr>
                    </a:p>
                  </a:txBody>
                  <a:tcPr marL="0" marR="0" marT="25525"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solidFill>
                      <a:srgbClr val="E30715"/>
                    </a:solidFill>
                  </a:tcPr>
                </a:tc>
                <a:extLst>
                  <a:ext uri="{0D108BD9-81ED-4DB2-BD59-A6C34878D82A}">
                    <a16:rowId xmlns:a16="http://schemas.microsoft.com/office/drawing/2014/main" val="10000"/>
                  </a:ext>
                </a:extLst>
              </a:tr>
              <a:tr h="569350">
                <a:tc>
                  <a:txBody>
                    <a:bodyPr/>
                    <a:lstStyle/>
                    <a:p>
                      <a:pPr marL="0" marR="0" lvl="0" indent="0" algn="r" rtl="0">
                        <a:lnSpc>
                          <a:spcPct val="100000"/>
                        </a:lnSpc>
                        <a:spcBef>
                          <a:spcPts val="0"/>
                        </a:spcBef>
                        <a:spcAft>
                          <a:spcPts val="0"/>
                        </a:spcAft>
                        <a:buClr>
                          <a:schemeClr val="dk1"/>
                        </a:buClr>
                        <a:buSzPts val="900"/>
                        <a:buFont typeface="Calibri"/>
                        <a:buNone/>
                      </a:pPr>
                      <a:endParaRPr sz="900" u="none" strike="noStrike" cap="none"/>
                    </a:p>
                  </a:txBody>
                  <a:tcPr marL="0" marR="0" marT="21950"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tcPr>
                </a:tc>
                <a:tc>
                  <a:txBody>
                    <a:bodyPr/>
                    <a:lstStyle/>
                    <a:p>
                      <a:pPr marL="80645" marR="0" lvl="0" indent="0" algn="r" rtl="0">
                        <a:lnSpc>
                          <a:spcPct val="100000"/>
                        </a:lnSpc>
                        <a:spcBef>
                          <a:spcPts val="0"/>
                        </a:spcBef>
                        <a:spcAft>
                          <a:spcPts val="0"/>
                        </a:spcAft>
                        <a:buClr>
                          <a:schemeClr val="dk1"/>
                        </a:buClr>
                        <a:buSzPts val="300"/>
                        <a:buFont typeface="Calibri"/>
                        <a:buNone/>
                      </a:pPr>
                      <a:endParaRPr sz="300" u="none" strike="noStrike" cap="none">
                        <a:latin typeface="Noticia Text"/>
                        <a:ea typeface="Noticia Text"/>
                        <a:cs typeface="Noticia Text"/>
                        <a:sym typeface="Noticia Text"/>
                      </a:endParaRPr>
                    </a:p>
                  </a:txBody>
                  <a:tcPr marL="0" marR="0" marT="38550"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3" name="Google Shape;356;p18">
            <a:extLst>
              <a:ext uri="{FF2B5EF4-FFF2-40B4-BE49-F238E27FC236}">
                <a16:creationId xmlns:a16="http://schemas.microsoft.com/office/drawing/2014/main" id="{4F5A2FB4-3287-25F5-7C22-908AAC100918}"/>
              </a:ext>
            </a:extLst>
          </p:cNvPr>
          <p:cNvSpPr txBox="1"/>
          <p:nvPr/>
        </p:nvSpPr>
        <p:spPr>
          <a:xfrm>
            <a:off x="1375829" y="3378396"/>
            <a:ext cx="3742582" cy="1077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EXAMPLE</a:t>
            </a:r>
            <a:endParaRPr kumimoji="0" sz="1400" b="0" i="0" u="none" strike="noStrike" kern="0" cap="none" spc="0" normalizeH="0" baseline="0" noProof="0" dirty="0">
              <a:ln>
                <a:noFill/>
              </a:ln>
              <a:solidFill>
                <a:srgbClr val="E30613"/>
              </a:solidFill>
              <a:effectLst/>
              <a:uLnTx/>
              <a:uFillTx/>
              <a:latin typeface="Aptos" panose="020B0004020202020204" pitchFamily="34" charset="0"/>
              <a:ea typeface="Noticia Text"/>
              <a:cs typeface="Noticia Text"/>
              <a:sym typeface="Noticia Tex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Can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our</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movement</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patterns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during</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wayfinding</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in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our</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surroundings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be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used</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detect</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early</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changes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degeneration</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in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brain</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cxnSp>
        <p:nvCxnSpPr>
          <p:cNvPr id="15" name="Google Shape;337;p16">
            <a:extLst>
              <a:ext uri="{FF2B5EF4-FFF2-40B4-BE49-F238E27FC236}">
                <a16:creationId xmlns:a16="http://schemas.microsoft.com/office/drawing/2014/main" id="{4DC6D03A-6A24-7C39-1872-0DD1CBCDB698}"/>
              </a:ext>
            </a:extLst>
          </p:cNvPr>
          <p:cNvCxnSpPr/>
          <p:nvPr/>
        </p:nvCxnSpPr>
        <p:spPr>
          <a:xfrm>
            <a:off x="1105281" y="3406398"/>
            <a:ext cx="0" cy="1406898"/>
          </a:xfrm>
          <a:prstGeom prst="straightConnector1">
            <a:avLst/>
          </a:prstGeom>
          <a:noFill/>
          <a:ln w="9525" cap="flat" cmpd="sng">
            <a:solidFill>
              <a:srgbClr val="E30613"/>
            </a:solidFill>
            <a:prstDash val="solid"/>
            <a:round/>
            <a:headEnd type="none" w="sm" len="sm"/>
            <a:tailEnd type="none" w="sm" len="sm"/>
          </a:ln>
        </p:spPr>
      </p:cxnSp>
      <p:sp>
        <p:nvSpPr>
          <p:cNvPr id="16" name="Google Shape;334;p16">
            <a:extLst>
              <a:ext uri="{FF2B5EF4-FFF2-40B4-BE49-F238E27FC236}">
                <a16:creationId xmlns:a16="http://schemas.microsoft.com/office/drawing/2014/main" id="{1EEA977A-5428-0E1A-1F5A-FD4EB79211DB}"/>
              </a:ext>
            </a:extLst>
          </p:cNvPr>
          <p:cNvSpPr/>
          <p:nvPr/>
        </p:nvSpPr>
        <p:spPr>
          <a:xfrm>
            <a:off x="7496181" y="2223249"/>
            <a:ext cx="861174" cy="1183149"/>
          </a:xfrm>
          <a:custGeom>
            <a:avLst/>
            <a:gdLst/>
            <a:ahLst/>
            <a:cxnLst/>
            <a:rect l="l" t="t" r="r" b="b"/>
            <a:pathLst>
              <a:path w="2142490" h="3807460" extrusionOk="0">
                <a:moveTo>
                  <a:pt x="0" y="0"/>
                </a:moveTo>
                <a:lnTo>
                  <a:pt x="0" y="3807002"/>
                </a:lnTo>
                <a:lnTo>
                  <a:pt x="2141994" y="1903501"/>
                </a:lnTo>
                <a:lnTo>
                  <a:pt x="0" y="0"/>
                </a:lnTo>
                <a:close/>
              </a:path>
            </a:pathLst>
          </a:custGeom>
          <a:noFill/>
          <a:ln w="9525" cap="flat" cmpd="sng">
            <a:solidFill>
              <a:srgbClr val="E30613"/>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10610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1">
          <a:extLst>
            <a:ext uri="{FF2B5EF4-FFF2-40B4-BE49-F238E27FC236}">
              <a16:creationId xmlns:a16="http://schemas.microsoft.com/office/drawing/2014/main" id="{4C54E3F2-A621-C667-DA1C-22E0C8631613}"/>
            </a:ext>
          </a:extLst>
        </p:cNvPr>
        <p:cNvGrpSpPr/>
        <p:nvPr/>
      </p:nvGrpSpPr>
      <p:grpSpPr>
        <a:xfrm>
          <a:off x="0" y="0"/>
          <a:ext cx="0" cy="0"/>
          <a:chOff x="0" y="0"/>
          <a:chExt cx="0" cy="0"/>
        </a:xfrm>
      </p:grpSpPr>
      <p:sp>
        <p:nvSpPr>
          <p:cNvPr id="352" name="Google Shape;352;p18">
            <a:extLst>
              <a:ext uri="{FF2B5EF4-FFF2-40B4-BE49-F238E27FC236}">
                <a16:creationId xmlns:a16="http://schemas.microsoft.com/office/drawing/2014/main" id="{80FF9C84-FD29-395E-626C-BF8F24C431AE}"/>
              </a:ext>
            </a:extLst>
          </p:cNvPr>
          <p:cNvSpPr txBox="1">
            <a:spLocks noGrp="1"/>
          </p:cNvSpPr>
          <p:nvPr>
            <p:ph type="body" idx="1"/>
          </p:nvPr>
        </p:nvSpPr>
        <p:spPr>
          <a:xfrm>
            <a:off x="395785" y="531105"/>
            <a:ext cx="6611379" cy="1156552"/>
          </a:xfrm>
          <a:prstGeom prst="rect">
            <a:avLst/>
          </a:prstGeom>
          <a:noFill/>
          <a:ln>
            <a:noFill/>
          </a:ln>
        </p:spPr>
        <p:txBody>
          <a:bodyPr spcFirstLastPara="1" wrap="square" lIns="0" tIns="0" rIns="0" bIns="0" anchor="t" anchorCtr="0">
            <a:noAutofit/>
          </a:bodyPr>
          <a:lstStyle/>
          <a:p>
            <a:pPr marL="0" lvl="0" indent="0" algn="l" rtl="0">
              <a:lnSpc>
                <a:spcPct val="45000"/>
              </a:lnSpc>
              <a:spcBef>
                <a:spcPts val="0"/>
              </a:spcBef>
              <a:spcAft>
                <a:spcPts val="0"/>
              </a:spcAft>
              <a:buClr>
                <a:srgbClr val="E30715"/>
              </a:buClr>
              <a:buSzPts val="4000"/>
              <a:buNone/>
            </a:pPr>
            <a:r>
              <a:rPr lang="de-DE" sz="3200" dirty="0">
                <a:solidFill>
                  <a:srgbClr val="E30715"/>
                </a:solidFill>
                <a:latin typeface="+mn-lt"/>
              </a:rPr>
              <a:t>Research Question &amp; Design</a:t>
            </a:r>
            <a:endParaRPr sz="3200" dirty="0">
              <a:latin typeface="+mn-lt"/>
            </a:endParaRPr>
          </a:p>
        </p:txBody>
      </p:sp>
      <p:pic>
        <p:nvPicPr>
          <p:cNvPr id="3" name="Grafik 2" descr="Ein Bild, das Gebäude, Fenster, Screenshot, draußen enthält.&#10;&#10;Automatisch generierte Beschreibung">
            <a:extLst>
              <a:ext uri="{FF2B5EF4-FFF2-40B4-BE49-F238E27FC236}">
                <a16:creationId xmlns:a16="http://schemas.microsoft.com/office/drawing/2014/main" id="{157B8FCF-ED13-789D-62AF-C3678241C165}"/>
              </a:ext>
            </a:extLst>
          </p:cNvPr>
          <p:cNvPicPr>
            <a:picLocks noChangeAspect="1"/>
          </p:cNvPicPr>
          <p:nvPr/>
        </p:nvPicPr>
        <p:blipFill>
          <a:blip r:embed="rId3"/>
          <a:stretch>
            <a:fillRect/>
          </a:stretch>
        </p:blipFill>
        <p:spPr>
          <a:xfrm>
            <a:off x="4572000" y="1641877"/>
            <a:ext cx="3877022" cy="2420280"/>
          </a:xfrm>
          <a:prstGeom prst="rect">
            <a:avLst/>
          </a:prstGeom>
        </p:spPr>
      </p:pic>
      <p:pic>
        <p:nvPicPr>
          <p:cNvPr id="5" name="Grafik 4" descr="Ein Bild, das Gebäude, draußen, Fenster, Wolke enthält.&#10;&#10;Automatisch generierte Beschreibung">
            <a:extLst>
              <a:ext uri="{FF2B5EF4-FFF2-40B4-BE49-F238E27FC236}">
                <a16:creationId xmlns:a16="http://schemas.microsoft.com/office/drawing/2014/main" id="{C4342F8F-FE78-CFF3-73E9-F9F10128C1AB}"/>
              </a:ext>
            </a:extLst>
          </p:cNvPr>
          <p:cNvPicPr>
            <a:picLocks noChangeAspect="1"/>
          </p:cNvPicPr>
          <p:nvPr/>
        </p:nvPicPr>
        <p:blipFill>
          <a:blip r:embed="rId4"/>
          <a:stretch>
            <a:fillRect/>
          </a:stretch>
        </p:blipFill>
        <p:spPr>
          <a:xfrm>
            <a:off x="760787" y="1620372"/>
            <a:ext cx="3577754" cy="2413747"/>
          </a:xfrm>
          <a:prstGeom prst="rect">
            <a:avLst/>
          </a:prstGeom>
        </p:spPr>
      </p:pic>
    </p:spTree>
    <p:extLst>
      <p:ext uri="{BB962C8B-B14F-4D97-AF65-F5344CB8AC3E}">
        <p14:creationId xmlns:p14="http://schemas.microsoft.com/office/powerpoint/2010/main" val="2256229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11" name="Textplatzhalter 2">
            <a:extLst>
              <a:ext uri="{FF2B5EF4-FFF2-40B4-BE49-F238E27FC236}">
                <a16:creationId xmlns:a16="http://schemas.microsoft.com/office/drawing/2014/main" id="{5783492D-B3FE-944C-B447-8F53F9A348C7}"/>
              </a:ext>
            </a:extLst>
          </p:cNvPr>
          <p:cNvSpPr>
            <a:spLocks noGrp="1"/>
          </p:cNvSpPr>
          <p:nvPr>
            <p:ph type="body" idx="1"/>
          </p:nvPr>
        </p:nvSpPr>
        <p:spPr>
          <a:xfrm>
            <a:off x="421191" y="336593"/>
            <a:ext cx="5099593" cy="443198"/>
          </a:xfrm>
        </p:spPr>
        <p:txBody>
          <a:bodyPr/>
          <a:lstStyle/>
          <a:p>
            <a:r>
              <a:rPr lang="en-GB" dirty="0"/>
              <a:t>Research Results</a:t>
            </a:r>
          </a:p>
        </p:txBody>
      </p:sp>
      <p:sp>
        <p:nvSpPr>
          <p:cNvPr id="6" name="Text Placeholder 1">
            <a:extLst>
              <a:ext uri="{FF2B5EF4-FFF2-40B4-BE49-F238E27FC236}">
                <a16:creationId xmlns:a16="http://schemas.microsoft.com/office/drawing/2014/main" id="{D435D664-EC04-2CB8-CE7A-352313C61CEB}"/>
              </a:ext>
            </a:extLst>
          </p:cNvPr>
          <p:cNvSpPr>
            <a:spLocks noGrp="1"/>
          </p:cNvSpPr>
          <p:nvPr>
            <p:ph type="body" sz="quarter" idx="13"/>
          </p:nvPr>
        </p:nvSpPr>
        <p:spPr>
          <a:xfrm>
            <a:off x="1105281" y="1573738"/>
            <a:ext cx="3936380" cy="649699"/>
          </a:xfrm>
        </p:spPr>
        <p:txBody>
          <a:bodyPr lIns="0" tIns="0" rIns="0" bIns="0"/>
          <a:lstStyle/>
          <a:p>
            <a:r>
              <a:rPr lang="en-GB" dirty="0"/>
              <a:t>What are your results so far?</a:t>
            </a:r>
          </a:p>
          <a:p>
            <a:pPr marL="0" indent="0">
              <a:buNone/>
            </a:pPr>
            <a:endParaRPr lang="en-GB" dirty="0"/>
          </a:p>
        </p:txBody>
      </p:sp>
      <p:sp>
        <p:nvSpPr>
          <p:cNvPr id="7" name="Google Shape;363;p19">
            <a:extLst>
              <a:ext uri="{FF2B5EF4-FFF2-40B4-BE49-F238E27FC236}">
                <a16:creationId xmlns:a16="http://schemas.microsoft.com/office/drawing/2014/main" id="{92B2B54E-F970-6F93-6D37-549BD7AA8E6B}"/>
              </a:ext>
            </a:extLst>
          </p:cNvPr>
          <p:cNvSpPr txBox="1"/>
          <p:nvPr/>
        </p:nvSpPr>
        <p:spPr>
          <a:xfrm>
            <a:off x="331982" y="686182"/>
            <a:ext cx="4572001"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practical</a:t>
            </a:r>
            <a:r>
              <a:rPr kumimoji="0" lang="de-DE" sz="14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applications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a:t>
            </a:r>
            <a:endParaRPr kumimoji="0" sz="1400" b="0"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graphicFrame>
        <p:nvGraphicFramePr>
          <p:cNvPr id="8" name="Google Shape;365;p19">
            <a:extLst>
              <a:ext uri="{FF2B5EF4-FFF2-40B4-BE49-F238E27FC236}">
                <a16:creationId xmlns:a16="http://schemas.microsoft.com/office/drawing/2014/main" id="{5AC67460-6E00-A57D-DDF3-04122794BE5B}"/>
              </a:ext>
            </a:extLst>
          </p:cNvPr>
          <p:cNvGraphicFramePr/>
          <p:nvPr/>
        </p:nvGraphicFramePr>
        <p:xfrm>
          <a:off x="5701746" y="2223248"/>
          <a:ext cx="1565900" cy="1183150"/>
        </p:xfrm>
        <a:graphic>
          <a:graphicData uri="http://schemas.openxmlformats.org/drawingml/2006/table">
            <a:tbl>
              <a:tblPr firstRow="1" bandRow="1">
                <a:noFill/>
              </a:tblPr>
              <a:tblGrid>
                <a:gridCol w="784300">
                  <a:extLst>
                    <a:ext uri="{9D8B030D-6E8A-4147-A177-3AD203B41FA5}">
                      <a16:colId xmlns:a16="http://schemas.microsoft.com/office/drawing/2014/main" val="20000"/>
                    </a:ext>
                  </a:extLst>
                </a:gridCol>
                <a:gridCol w="781600">
                  <a:extLst>
                    <a:ext uri="{9D8B030D-6E8A-4147-A177-3AD203B41FA5}">
                      <a16:colId xmlns:a16="http://schemas.microsoft.com/office/drawing/2014/main" val="20001"/>
                    </a:ext>
                  </a:extLst>
                </a:gridCol>
              </a:tblGrid>
              <a:tr h="613800">
                <a:tc>
                  <a:txBody>
                    <a:bodyPr/>
                    <a:lstStyle/>
                    <a:p>
                      <a:pPr marL="111125" marR="0" lvl="0" indent="0" algn="r" rtl="0">
                        <a:lnSpc>
                          <a:spcPct val="100000"/>
                        </a:lnSpc>
                        <a:spcBef>
                          <a:spcPts val="0"/>
                        </a:spcBef>
                        <a:spcAft>
                          <a:spcPts val="0"/>
                        </a:spcAft>
                        <a:buClr>
                          <a:schemeClr val="dk1"/>
                        </a:buClr>
                        <a:buSzPts val="400"/>
                        <a:buFont typeface="Calibri"/>
                        <a:buNone/>
                      </a:pPr>
                      <a:endParaRPr sz="400" b="0" i="0" u="none" strike="noStrike" cap="none" dirty="0">
                        <a:latin typeface="Aptos" panose="020B0004020202020204" pitchFamily="34" charset="0"/>
                        <a:ea typeface="Arial"/>
                        <a:cs typeface="Arial"/>
                        <a:sym typeface="Arial"/>
                      </a:endParaRPr>
                    </a:p>
                  </a:txBody>
                  <a:tcPr marL="0" marR="0" marT="25525"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tcPr>
                </a:tc>
                <a:tc>
                  <a:txBody>
                    <a:bodyPr/>
                    <a:lstStyle/>
                    <a:p>
                      <a:pPr marL="80010" marR="0" lvl="0" indent="0" algn="r" rtl="0">
                        <a:lnSpc>
                          <a:spcPct val="100000"/>
                        </a:lnSpc>
                        <a:spcBef>
                          <a:spcPts val="0"/>
                        </a:spcBef>
                        <a:spcAft>
                          <a:spcPts val="0"/>
                        </a:spcAft>
                        <a:buClr>
                          <a:schemeClr val="dk1"/>
                        </a:buClr>
                        <a:buSzPts val="300"/>
                        <a:buFont typeface="Calibri"/>
                        <a:buNone/>
                      </a:pPr>
                      <a:endParaRPr sz="300" u="none" strike="noStrike" cap="none">
                        <a:latin typeface="Noticia Text"/>
                        <a:ea typeface="Noticia Text"/>
                        <a:cs typeface="Noticia Text"/>
                        <a:sym typeface="Noticia Text"/>
                      </a:endParaRPr>
                    </a:p>
                  </a:txBody>
                  <a:tcPr marL="0" marR="0" marT="25525"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tcPr>
                </a:tc>
                <a:extLst>
                  <a:ext uri="{0D108BD9-81ED-4DB2-BD59-A6C34878D82A}">
                    <a16:rowId xmlns:a16="http://schemas.microsoft.com/office/drawing/2014/main" val="10000"/>
                  </a:ext>
                </a:extLst>
              </a:tr>
              <a:tr h="569350">
                <a:tc>
                  <a:txBody>
                    <a:bodyPr/>
                    <a:lstStyle/>
                    <a:p>
                      <a:pPr marL="0" marR="0" lvl="0" indent="0" algn="r" rtl="0">
                        <a:lnSpc>
                          <a:spcPct val="100000"/>
                        </a:lnSpc>
                        <a:spcBef>
                          <a:spcPts val="0"/>
                        </a:spcBef>
                        <a:spcAft>
                          <a:spcPts val="0"/>
                        </a:spcAft>
                        <a:buClr>
                          <a:schemeClr val="dk1"/>
                        </a:buClr>
                        <a:buSzPts val="900"/>
                        <a:buFont typeface="Calibri"/>
                        <a:buNone/>
                      </a:pPr>
                      <a:endParaRPr sz="900" u="none" strike="noStrike" cap="none"/>
                    </a:p>
                  </a:txBody>
                  <a:tcPr marL="0" marR="0" marT="21950"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tcPr>
                </a:tc>
                <a:tc>
                  <a:txBody>
                    <a:bodyPr/>
                    <a:lstStyle/>
                    <a:p>
                      <a:pPr marL="80645" marR="0" lvl="0" indent="0" algn="r" rtl="0">
                        <a:lnSpc>
                          <a:spcPct val="100000"/>
                        </a:lnSpc>
                        <a:spcBef>
                          <a:spcPts val="0"/>
                        </a:spcBef>
                        <a:spcAft>
                          <a:spcPts val="0"/>
                        </a:spcAft>
                        <a:buClr>
                          <a:schemeClr val="dk1"/>
                        </a:buClr>
                        <a:buSzPts val="300"/>
                        <a:buFont typeface="Calibri"/>
                        <a:buNone/>
                      </a:pPr>
                      <a:endParaRPr sz="300" u="none" strike="noStrike" cap="none">
                        <a:latin typeface="Noticia Text"/>
                        <a:ea typeface="Noticia Text"/>
                        <a:cs typeface="Noticia Text"/>
                        <a:sym typeface="Noticia Text"/>
                      </a:endParaRPr>
                    </a:p>
                  </a:txBody>
                  <a:tcPr marL="0" marR="0" marT="38550"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solidFill>
                      <a:srgbClr val="E30715"/>
                    </a:solidFill>
                  </a:tcPr>
                </a:tc>
                <a:extLst>
                  <a:ext uri="{0D108BD9-81ED-4DB2-BD59-A6C34878D82A}">
                    <a16:rowId xmlns:a16="http://schemas.microsoft.com/office/drawing/2014/main" val="10001"/>
                  </a:ext>
                </a:extLst>
              </a:tr>
            </a:tbl>
          </a:graphicData>
        </a:graphic>
      </p:graphicFrame>
      <p:sp>
        <p:nvSpPr>
          <p:cNvPr id="12" name="Google Shape;366;p19">
            <a:extLst>
              <a:ext uri="{FF2B5EF4-FFF2-40B4-BE49-F238E27FC236}">
                <a16:creationId xmlns:a16="http://schemas.microsoft.com/office/drawing/2014/main" id="{1FBD67F7-E11A-8F06-F479-C771DEC41663}"/>
              </a:ext>
            </a:extLst>
          </p:cNvPr>
          <p:cNvSpPr txBox="1"/>
          <p:nvPr/>
        </p:nvSpPr>
        <p:spPr>
          <a:xfrm>
            <a:off x="1371600" y="3017385"/>
            <a:ext cx="3602733" cy="118315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EXAMPLE</a:t>
            </a:r>
            <a:br>
              <a:rPr kumimoji="0" lang="de-DE" sz="14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br>
            <a:endParaRPr kumimoji="0"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Tracking GPS and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sensor</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data</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from</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smartphones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can</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be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used</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study</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movement</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patterns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and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related</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brain</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change</a:t>
            </a:r>
            <a:endParaRPr kumimoji="0"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endParaRPr>
          </a:p>
        </p:txBody>
      </p:sp>
      <p:cxnSp>
        <p:nvCxnSpPr>
          <p:cNvPr id="13" name="Google Shape;337;p16">
            <a:extLst>
              <a:ext uri="{FF2B5EF4-FFF2-40B4-BE49-F238E27FC236}">
                <a16:creationId xmlns:a16="http://schemas.microsoft.com/office/drawing/2014/main" id="{A0BF1DB0-7C26-9518-737A-B32AAA57179B}"/>
              </a:ext>
            </a:extLst>
          </p:cNvPr>
          <p:cNvCxnSpPr/>
          <p:nvPr/>
        </p:nvCxnSpPr>
        <p:spPr>
          <a:xfrm>
            <a:off x="1105281" y="3050850"/>
            <a:ext cx="0" cy="1406898"/>
          </a:xfrm>
          <a:prstGeom prst="straightConnector1">
            <a:avLst/>
          </a:prstGeom>
          <a:noFill/>
          <a:ln w="9525" cap="flat" cmpd="sng">
            <a:solidFill>
              <a:srgbClr val="E30613"/>
            </a:solidFill>
            <a:prstDash val="solid"/>
            <a:round/>
            <a:headEnd type="none" w="sm" len="sm"/>
            <a:tailEnd type="none" w="sm" len="sm"/>
          </a:ln>
        </p:spPr>
      </p:cxnSp>
      <p:sp>
        <p:nvSpPr>
          <p:cNvPr id="15" name="Google Shape;334;p16">
            <a:extLst>
              <a:ext uri="{FF2B5EF4-FFF2-40B4-BE49-F238E27FC236}">
                <a16:creationId xmlns:a16="http://schemas.microsoft.com/office/drawing/2014/main" id="{4B66346A-A670-E92E-129B-BB685B2EFEC6}"/>
              </a:ext>
            </a:extLst>
          </p:cNvPr>
          <p:cNvSpPr/>
          <p:nvPr/>
        </p:nvSpPr>
        <p:spPr>
          <a:xfrm>
            <a:off x="7496181" y="2223249"/>
            <a:ext cx="861174" cy="1183149"/>
          </a:xfrm>
          <a:custGeom>
            <a:avLst/>
            <a:gdLst/>
            <a:ahLst/>
            <a:cxnLst/>
            <a:rect l="l" t="t" r="r" b="b"/>
            <a:pathLst>
              <a:path w="2142490" h="3807460" extrusionOk="0">
                <a:moveTo>
                  <a:pt x="0" y="0"/>
                </a:moveTo>
                <a:lnTo>
                  <a:pt x="0" y="3807002"/>
                </a:lnTo>
                <a:lnTo>
                  <a:pt x="2141994" y="1903501"/>
                </a:lnTo>
                <a:lnTo>
                  <a:pt x="0" y="0"/>
                </a:lnTo>
                <a:close/>
              </a:path>
            </a:pathLst>
          </a:custGeom>
          <a:noFill/>
          <a:ln w="9525" cap="flat" cmpd="sng">
            <a:solidFill>
              <a:srgbClr val="E30613"/>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3375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7BFD2-CBBA-CA75-15F3-259AA53EFEEB}"/>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7762BAC9-3860-0034-1FE1-83856B7B6E3E}"/>
              </a:ext>
            </a:extLst>
          </p:cNvPr>
          <p:cNvSpPr>
            <a:spLocks noGrp="1"/>
          </p:cNvSpPr>
          <p:nvPr>
            <p:ph type="body" idx="2"/>
          </p:nvPr>
        </p:nvSpPr>
        <p:spPr>
          <a:xfrm>
            <a:off x="428625" y="1571105"/>
            <a:ext cx="3905482" cy="2884517"/>
          </a:xfrm>
        </p:spPr>
        <p:txBody>
          <a:bodyPr anchor="ct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opens</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a:t>
            </a: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up</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a:t>
            </a: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new</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a:t>
            </a: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career</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a:t>
            </a: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perspectives</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a:t>
            </a:r>
            <a:b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b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for</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a:t>
            </a: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young</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a:t>
            </a: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researchers</a:t>
            </a:r>
            <a:b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br>
            <a:endPar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part</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a:t>
            </a: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of</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a:t>
            </a: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the</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a:t>
            </a: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Falling</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Walls </a:t>
            </a: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Foundation</a:t>
            </a:r>
            <a:b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br>
            <a:endPar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enabled</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a:t>
            </a: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by</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Federal Ministry </a:t>
            </a:r>
            <a:r>
              <a:rPr kumimoji="0" lang="de-DE" sz="1400" b="0" u="none" strike="noStrike" kern="0" cap="none" spc="0" normalizeH="0" baseline="0" noProof="0" dirty="0" err="1">
                <a:ln>
                  <a:noFill/>
                </a:ln>
                <a:solidFill>
                  <a:srgbClr val="000000"/>
                </a:solidFill>
                <a:effectLst/>
                <a:uLnTx/>
                <a:uFillTx/>
                <a:latin typeface="Aptos" panose="020B0004020202020204" pitchFamily="34" charset="0"/>
                <a:sym typeface="Arial"/>
              </a:rPr>
              <a:t>of</a:t>
            </a:r>
            <a:r>
              <a:rPr kumimoji="0" lang="de-DE" sz="1400" b="0" u="none" strike="noStrike" kern="0" cap="none" spc="0" normalizeH="0" baseline="0" noProof="0" dirty="0">
                <a:ln>
                  <a:noFill/>
                </a:ln>
                <a:solidFill>
                  <a:srgbClr val="000000"/>
                </a:solidFill>
                <a:effectLst/>
                <a:uLnTx/>
                <a:uFillTx/>
                <a:latin typeface="Aptos" panose="020B0004020202020204" pitchFamily="34" charset="0"/>
                <a:sym typeface="Arial"/>
              </a:rPr>
              <a:t> Research, Technology and Space</a:t>
            </a:r>
            <a:endParaRPr lang="de-DE" b="0" dirty="0">
              <a:latin typeface="Aptos" panose="020B0004020202020204" pitchFamily="34" charset="0"/>
            </a:endParaRPr>
          </a:p>
        </p:txBody>
      </p:sp>
      <p:sp>
        <p:nvSpPr>
          <p:cNvPr id="3" name="Textplatzhalter 2">
            <a:extLst>
              <a:ext uri="{FF2B5EF4-FFF2-40B4-BE49-F238E27FC236}">
                <a16:creationId xmlns:a16="http://schemas.microsoft.com/office/drawing/2014/main" id="{1AFC67DF-ECA2-C21F-DBFA-19C5E09151CA}"/>
              </a:ext>
            </a:extLst>
          </p:cNvPr>
          <p:cNvSpPr>
            <a:spLocks noGrp="1"/>
          </p:cNvSpPr>
          <p:nvPr>
            <p:ph type="body" idx="1"/>
          </p:nvPr>
        </p:nvSpPr>
        <p:spPr/>
        <p:txBody>
          <a:bodyPr/>
          <a:lstStyle/>
          <a:p>
            <a:r>
              <a:rPr lang="de-DE" dirty="0"/>
              <a:t>Young Entrepreneurs in Science</a:t>
            </a:r>
          </a:p>
          <a:p>
            <a:endParaRPr lang="de-DE" dirty="0"/>
          </a:p>
        </p:txBody>
      </p:sp>
      <p:pic>
        <p:nvPicPr>
          <p:cNvPr id="4" name="Grafik 3" descr="Ein Bild, das Kleidung, Person, Mobiliar, Stuhl enthält.&#10;&#10;Automatisch generierte Beschreibung">
            <a:extLst>
              <a:ext uri="{FF2B5EF4-FFF2-40B4-BE49-F238E27FC236}">
                <a16:creationId xmlns:a16="http://schemas.microsoft.com/office/drawing/2014/main" id="{A753EB83-F4F8-BB74-62C2-D62392B4BDF3}"/>
              </a:ext>
            </a:extLst>
          </p:cNvPr>
          <p:cNvPicPr>
            <a:picLocks noChangeAspect="1"/>
          </p:cNvPicPr>
          <p:nvPr/>
        </p:nvPicPr>
        <p:blipFill rotWithShape="1">
          <a:blip r:embed="rId3"/>
          <a:srcRect l="32936" t="18355" r="12886" b="376"/>
          <a:stretch/>
        </p:blipFill>
        <p:spPr>
          <a:xfrm>
            <a:off x="5060823" y="1389100"/>
            <a:ext cx="3193715" cy="3193715"/>
          </a:xfrm>
          <a:prstGeom prst="ellipse">
            <a:avLst/>
          </a:prstGeom>
        </p:spPr>
      </p:pic>
      <p:sp>
        <p:nvSpPr>
          <p:cNvPr id="5" name="Textplatzhalter 1">
            <a:extLst>
              <a:ext uri="{FF2B5EF4-FFF2-40B4-BE49-F238E27FC236}">
                <a16:creationId xmlns:a16="http://schemas.microsoft.com/office/drawing/2014/main" id="{17974C70-4DBF-172C-E3ED-1C164FC70E93}"/>
              </a:ext>
            </a:extLst>
          </p:cNvPr>
          <p:cNvSpPr txBox="1">
            <a:spLocks/>
          </p:cNvSpPr>
          <p:nvPr/>
        </p:nvSpPr>
        <p:spPr>
          <a:xfrm>
            <a:off x="303935" y="4637434"/>
            <a:ext cx="4756888" cy="506066"/>
          </a:xfrm>
          <a:prstGeom prst="rect">
            <a:avLst/>
          </a:prstGeom>
        </p:spPr>
        <p:txBody>
          <a:bodyPr/>
          <a:lstStyle>
            <a:lvl1pPr marL="182880" indent="-182880" algn="l" defTabSz="685800" rtl="0" eaLnBrk="1" latinLnBrk="0" hangingPunct="1">
              <a:lnSpc>
                <a:spcPct val="90000"/>
              </a:lnSpc>
              <a:spcBef>
                <a:spcPts val="0"/>
              </a:spcBef>
              <a:spcAft>
                <a:spcPts val="450"/>
              </a:spcAft>
              <a:buFont typeface="Arial" panose="020B0604020202020204" pitchFamily="34" charset="0"/>
              <a:buChar char="•"/>
              <a:defRPr sz="1400" kern="1200">
                <a:solidFill>
                  <a:schemeClr val="tx1"/>
                </a:solidFill>
                <a:latin typeface="+mn-lt"/>
                <a:ea typeface="+mn-ea"/>
                <a:cs typeface="+mn-cs"/>
              </a:defRPr>
            </a:lvl1pPr>
            <a:lvl2pPr marL="457200" indent="-274320" algn="l" defTabSz="685800" rtl="0" eaLnBrk="1" latinLnBrk="0" hangingPunct="1">
              <a:lnSpc>
                <a:spcPct val="90000"/>
              </a:lnSpc>
              <a:spcBef>
                <a:spcPts val="0"/>
              </a:spcBef>
              <a:spcAft>
                <a:spcPts val="450"/>
              </a:spcAft>
              <a:buSzPct val="100000"/>
              <a:buFont typeface="System Font Regular"/>
              <a:buChar char="・"/>
              <a:defRPr sz="1400" kern="1200">
                <a:solidFill>
                  <a:schemeClr val="tx1"/>
                </a:solidFill>
                <a:latin typeface="+mn-lt"/>
                <a:ea typeface="+mn-ea"/>
                <a:cs typeface="+mn-cs"/>
              </a:defRPr>
            </a:lvl2pPr>
            <a:lvl3pPr marL="685800" indent="0" algn="l" defTabSz="685800" rtl="0" eaLnBrk="1" latinLnBrk="0" hangingPunct="1">
              <a:lnSpc>
                <a:spcPct val="90000"/>
              </a:lnSpc>
              <a:spcBef>
                <a:spcPts val="375"/>
              </a:spcBef>
              <a:spcAft>
                <a:spcPts val="450"/>
              </a:spcAft>
              <a:buFont typeface="Arial" panose="020B0604020202020204" pitchFamily="34" charset="0"/>
              <a:buNone/>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450"/>
              </a:spcAft>
              <a:buClr>
                <a:srgbClr val="000000"/>
              </a:buClr>
              <a:buSzTx/>
              <a:buFont typeface="Arial" panose="020B0604020202020204" pitchFamily="34" charset="0"/>
              <a:buNone/>
              <a:tabLst/>
              <a:defRPr/>
            </a:pPr>
            <a:r>
              <a:rPr kumimoji="0" lang="de-DE" sz="1400" b="1" i="0" u="none" strike="noStrike" kern="1200" cap="none" spc="0" normalizeH="0" baseline="0" noProof="0" err="1">
                <a:ln>
                  <a:noFill/>
                </a:ln>
                <a:solidFill>
                  <a:srgbClr val="E30613"/>
                </a:solidFill>
                <a:effectLst/>
                <a:uLnTx/>
                <a:uFillTx/>
                <a:latin typeface="Aptos" panose="020B0004020202020204" pitchFamily="34" charset="0"/>
                <a:ea typeface="+mn-ea"/>
                <a:cs typeface="+mn-cs"/>
                <a:sym typeface="Arial"/>
              </a:rPr>
              <a:t>www.youngentrepreneursinscience.com</a:t>
            </a:r>
            <a:endParaRPr kumimoji="0" lang="de-DE" sz="1400" b="1" i="0" u="none" strike="noStrike" kern="1200" cap="none" spc="0" normalizeH="0" baseline="0" noProof="0">
              <a:ln>
                <a:noFill/>
              </a:ln>
              <a:solidFill>
                <a:srgbClr val="E30613"/>
              </a:solidFill>
              <a:effectLst/>
              <a:uLnTx/>
              <a:uFillTx/>
              <a:latin typeface="Aptos" panose="020B0004020202020204" pitchFamily="34" charset="0"/>
              <a:ea typeface="+mn-ea"/>
              <a:cs typeface="+mn-cs"/>
              <a:sym typeface="Arial"/>
            </a:endParaRPr>
          </a:p>
        </p:txBody>
      </p:sp>
    </p:spTree>
    <p:extLst>
      <p:ext uri="{BB962C8B-B14F-4D97-AF65-F5344CB8AC3E}">
        <p14:creationId xmlns:p14="http://schemas.microsoft.com/office/powerpoint/2010/main" val="3720159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11" name="Textplatzhalter 2">
            <a:extLst>
              <a:ext uri="{FF2B5EF4-FFF2-40B4-BE49-F238E27FC236}">
                <a16:creationId xmlns:a16="http://schemas.microsoft.com/office/drawing/2014/main" id="{5783492D-B3FE-944C-B447-8F53F9A348C7}"/>
              </a:ext>
            </a:extLst>
          </p:cNvPr>
          <p:cNvSpPr>
            <a:spLocks noGrp="1"/>
          </p:cNvSpPr>
          <p:nvPr>
            <p:ph type="body" idx="1"/>
          </p:nvPr>
        </p:nvSpPr>
        <p:spPr/>
        <p:txBody>
          <a:bodyPr/>
          <a:lstStyle/>
          <a:p>
            <a:r>
              <a:rPr lang="en-GB"/>
              <a:t>The research canvas</a:t>
            </a:r>
          </a:p>
        </p:txBody>
      </p:sp>
      <p:sp>
        <p:nvSpPr>
          <p:cNvPr id="3" name="Google Shape;315;p14">
            <a:extLst>
              <a:ext uri="{FF2B5EF4-FFF2-40B4-BE49-F238E27FC236}">
                <a16:creationId xmlns:a16="http://schemas.microsoft.com/office/drawing/2014/main" id="{38966630-5D46-A18E-2A4F-14FA078519F1}"/>
              </a:ext>
            </a:extLst>
          </p:cNvPr>
          <p:cNvSpPr/>
          <p:nvPr/>
        </p:nvSpPr>
        <p:spPr>
          <a:xfrm>
            <a:off x="5615304" y="1260620"/>
            <a:ext cx="2142490" cy="2943521"/>
          </a:xfrm>
          <a:custGeom>
            <a:avLst/>
            <a:gdLst/>
            <a:ahLst/>
            <a:cxnLst/>
            <a:rect l="l" t="t" r="r" b="b"/>
            <a:pathLst>
              <a:path w="2142490" h="3807460" extrusionOk="0">
                <a:moveTo>
                  <a:pt x="0" y="0"/>
                </a:moveTo>
                <a:lnTo>
                  <a:pt x="0" y="3807002"/>
                </a:lnTo>
                <a:lnTo>
                  <a:pt x="2141994" y="1903501"/>
                </a:lnTo>
                <a:lnTo>
                  <a:pt x="0" y="0"/>
                </a:lnTo>
                <a:close/>
              </a:path>
            </a:pathLst>
          </a:custGeom>
          <a:noFill/>
          <a:ln w="9525" cap="flat" cmpd="sng">
            <a:solidFill>
              <a:srgbClr val="E30613"/>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4" name="Google Shape;316;p14">
            <a:extLst>
              <a:ext uri="{FF2B5EF4-FFF2-40B4-BE49-F238E27FC236}">
                <a16:creationId xmlns:a16="http://schemas.microsoft.com/office/drawing/2014/main" id="{A5D13DB3-900D-7858-9882-B641C92BF10F}"/>
              </a:ext>
            </a:extLst>
          </p:cNvPr>
          <p:cNvSpPr txBox="1"/>
          <p:nvPr/>
        </p:nvSpPr>
        <p:spPr>
          <a:xfrm>
            <a:off x="2672985" y="4461762"/>
            <a:ext cx="1127397" cy="243656"/>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5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RESEARCH</a:t>
            </a:r>
            <a:endParaRPr kumimoji="0" sz="15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sp>
        <p:nvSpPr>
          <p:cNvPr id="5" name="Google Shape;317;p14">
            <a:extLst>
              <a:ext uri="{FF2B5EF4-FFF2-40B4-BE49-F238E27FC236}">
                <a16:creationId xmlns:a16="http://schemas.microsoft.com/office/drawing/2014/main" id="{ADAC8713-A798-7BB3-696F-F742477DD755}"/>
              </a:ext>
            </a:extLst>
          </p:cNvPr>
          <p:cNvSpPr txBox="1"/>
          <p:nvPr/>
        </p:nvSpPr>
        <p:spPr>
          <a:xfrm>
            <a:off x="5899947" y="4461762"/>
            <a:ext cx="1136558" cy="243656"/>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5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USE CASE</a:t>
            </a:r>
            <a:endParaRPr kumimoji="0" sz="15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graphicFrame>
        <p:nvGraphicFramePr>
          <p:cNvPr id="6" name="Google Shape;318;p14">
            <a:extLst>
              <a:ext uri="{FF2B5EF4-FFF2-40B4-BE49-F238E27FC236}">
                <a16:creationId xmlns:a16="http://schemas.microsoft.com/office/drawing/2014/main" id="{27ADC8CD-ED52-5E24-D88C-B9F7FBA27EC7}"/>
              </a:ext>
            </a:extLst>
          </p:cNvPr>
          <p:cNvGraphicFramePr/>
          <p:nvPr/>
        </p:nvGraphicFramePr>
        <p:xfrm>
          <a:off x="1389004" y="1260620"/>
          <a:ext cx="3895725" cy="2943521"/>
        </p:xfrm>
        <a:graphic>
          <a:graphicData uri="http://schemas.openxmlformats.org/drawingml/2006/table">
            <a:tbl>
              <a:tblPr firstRow="1" bandRow="1">
                <a:noFill/>
              </a:tblPr>
              <a:tblGrid>
                <a:gridCol w="1854825">
                  <a:extLst>
                    <a:ext uri="{9D8B030D-6E8A-4147-A177-3AD203B41FA5}">
                      <a16:colId xmlns:a16="http://schemas.microsoft.com/office/drawing/2014/main" val="20000"/>
                    </a:ext>
                  </a:extLst>
                </a:gridCol>
                <a:gridCol w="2040900">
                  <a:extLst>
                    <a:ext uri="{9D8B030D-6E8A-4147-A177-3AD203B41FA5}">
                      <a16:colId xmlns:a16="http://schemas.microsoft.com/office/drawing/2014/main" val="20001"/>
                    </a:ext>
                  </a:extLst>
                </a:gridCol>
              </a:tblGrid>
              <a:tr h="1461674">
                <a:tc>
                  <a:txBody>
                    <a:bodyPr/>
                    <a:lstStyle/>
                    <a:p>
                      <a:pPr marL="111125"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chemeClr val="bg1"/>
                          </a:solidFill>
                          <a:latin typeface="Aptos" panose="020B0004020202020204" pitchFamily="34" charset="0"/>
                          <a:ea typeface="Arial"/>
                          <a:cs typeface="Arial"/>
                          <a:sym typeface="Arial"/>
                        </a:rPr>
                        <a:t>PROBLEM </a:t>
                      </a:r>
                      <a:br>
                        <a:rPr lang="de-DE" sz="1000" b="1" i="0" u="none" strike="noStrike" cap="none" dirty="0">
                          <a:solidFill>
                            <a:schemeClr val="bg1"/>
                          </a:solidFill>
                          <a:latin typeface="Aptos" panose="020B0004020202020204" pitchFamily="34" charset="0"/>
                          <a:ea typeface="Arial"/>
                          <a:cs typeface="Arial"/>
                          <a:sym typeface="Arial"/>
                        </a:rPr>
                      </a:br>
                      <a:r>
                        <a:rPr lang="de-DE" sz="1000" b="1" i="0" u="none" strike="noStrike" cap="none" dirty="0">
                          <a:solidFill>
                            <a:schemeClr val="bg1"/>
                          </a:solidFill>
                          <a:latin typeface="Aptos" panose="020B0004020202020204" pitchFamily="34" charset="0"/>
                          <a:ea typeface="Arial"/>
                          <a:cs typeface="Arial"/>
                          <a:sym typeface="Arial"/>
                        </a:rPr>
                        <a:t>TO BE SOLVED</a:t>
                      </a:r>
                      <a:endParaRPr sz="1000" b="1" i="0" u="none" strike="noStrike" cap="none" dirty="0">
                        <a:solidFill>
                          <a:schemeClr val="bg1"/>
                        </a:solidFill>
                        <a:latin typeface="Aptos" panose="020B0004020202020204" pitchFamily="34" charset="0"/>
                        <a:ea typeface="Arial"/>
                        <a:cs typeface="Arial"/>
                        <a:sym typeface="Arial"/>
                      </a:endParaRPr>
                    </a:p>
                  </a:txBody>
                  <a:tcPr marL="0" marR="0" marT="6350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30613"/>
                    </a:solidFill>
                  </a:tcPr>
                </a:tc>
                <a:tc>
                  <a:txBody>
                    <a:bodyPr/>
                    <a:lstStyle/>
                    <a:p>
                      <a:pPr marL="80010"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chemeClr val="bg1"/>
                          </a:solidFill>
                          <a:latin typeface="Aptos" panose="020B0004020202020204" pitchFamily="34" charset="0"/>
                          <a:ea typeface="Arial"/>
                          <a:cs typeface="Arial"/>
                          <a:sym typeface="Arial"/>
                        </a:rPr>
                        <a:t>RESEARCH </a:t>
                      </a:r>
                      <a:br>
                        <a:rPr lang="de-DE" sz="1000" b="1" i="0" u="none" strike="noStrike" cap="none" dirty="0">
                          <a:solidFill>
                            <a:schemeClr val="bg1"/>
                          </a:solidFill>
                          <a:latin typeface="Aptos" panose="020B0004020202020204" pitchFamily="34" charset="0"/>
                          <a:ea typeface="Arial"/>
                          <a:cs typeface="Arial"/>
                          <a:sym typeface="Arial"/>
                        </a:rPr>
                      </a:br>
                      <a:r>
                        <a:rPr lang="de-DE" sz="1000" b="1" i="0" u="none" strike="noStrike" cap="none" dirty="0">
                          <a:solidFill>
                            <a:schemeClr val="bg1"/>
                          </a:solidFill>
                          <a:latin typeface="Aptos" panose="020B0004020202020204" pitchFamily="34" charset="0"/>
                          <a:ea typeface="Arial"/>
                          <a:cs typeface="Arial"/>
                          <a:sym typeface="Arial"/>
                        </a:rPr>
                        <a:t>QUESTION &amp;  DESIGN</a:t>
                      </a:r>
                      <a:endParaRPr sz="1000" b="1" i="0" u="none" strike="noStrike" cap="none" dirty="0">
                        <a:solidFill>
                          <a:schemeClr val="bg1"/>
                        </a:solidFill>
                        <a:latin typeface="Aptos" panose="020B0004020202020204" pitchFamily="34" charset="0"/>
                        <a:ea typeface="Arial"/>
                        <a:cs typeface="Arial"/>
                        <a:sym typeface="Arial"/>
                      </a:endParaRPr>
                    </a:p>
                  </a:txBody>
                  <a:tcPr marL="0" marR="0" marT="6350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30613"/>
                    </a:solidFill>
                  </a:tcPr>
                </a:tc>
                <a:extLst>
                  <a:ext uri="{0D108BD9-81ED-4DB2-BD59-A6C34878D82A}">
                    <a16:rowId xmlns:a16="http://schemas.microsoft.com/office/drawing/2014/main" val="10000"/>
                  </a:ext>
                </a:extLst>
              </a:tr>
              <a:tr h="1481847">
                <a:tc>
                  <a:txBody>
                    <a:bodyPr/>
                    <a:lstStyle/>
                    <a:p>
                      <a:pPr marL="0"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chemeClr val="bg1"/>
                          </a:solidFill>
                          <a:latin typeface="Aptos" panose="020B0004020202020204" pitchFamily="34" charset="0"/>
                          <a:ea typeface="Arial"/>
                          <a:cs typeface="Arial"/>
                          <a:sym typeface="Arial"/>
                        </a:rPr>
                        <a:t>   THEORY</a:t>
                      </a:r>
                      <a:endParaRPr sz="1000" b="1" i="0" u="none" strike="noStrike" cap="none" dirty="0">
                        <a:solidFill>
                          <a:schemeClr val="bg1"/>
                        </a:solidFill>
                        <a:latin typeface="Aptos" panose="020B0004020202020204" pitchFamily="34" charset="0"/>
                        <a:ea typeface="Arial"/>
                        <a:cs typeface="Arial"/>
                        <a:sym typeface="Arial"/>
                      </a:endParaRPr>
                    </a:p>
                    <a:p>
                      <a:pPr marL="0" marR="0" lvl="0" indent="0" algn="ctr" rtl="0">
                        <a:lnSpc>
                          <a:spcPct val="100000"/>
                        </a:lnSpc>
                        <a:spcBef>
                          <a:spcPts val="0"/>
                        </a:spcBef>
                        <a:spcAft>
                          <a:spcPts val="0"/>
                        </a:spcAft>
                        <a:buClr>
                          <a:schemeClr val="dk1"/>
                        </a:buClr>
                        <a:buSzPts val="900"/>
                        <a:buFont typeface="Calibri"/>
                        <a:buNone/>
                      </a:pPr>
                      <a:endParaRPr sz="900" u="none" strike="noStrike" cap="none" dirty="0">
                        <a:solidFill>
                          <a:schemeClr val="bg1"/>
                        </a:solidFill>
                        <a:latin typeface="Aptos" panose="020B0004020202020204" pitchFamily="34" charset="0"/>
                      </a:endParaRPr>
                    </a:p>
                  </a:txBody>
                  <a:tcPr marL="0" marR="0" marT="5460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30613"/>
                    </a:solidFill>
                  </a:tcPr>
                </a:tc>
                <a:tc>
                  <a:txBody>
                    <a:bodyPr/>
                    <a:lstStyle/>
                    <a:p>
                      <a:pPr marL="80010"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chemeClr val="bg1"/>
                          </a:solidFill>
                          <a:latin typeface="Aptos" panose="020B0004020202020204" pitchFamily="34" charset="0"/>
                          <a:ea typeface="Arial"/>
                          <a:cs typeface="Arial"/>
                          <a:sym typeface="Arial"/>
                        </a:rPr>
                        <a:t>RESEARCH </a:t>
                      </a:r>
                      <a:br>
                        <a:rPr lang="de-DE" sz="1000" b="1" i="0" u="none" strike="noStrike" cap="none" dirty="0">
                          <a:solidFill>
                            <a:schemeClr val="bg1"/>
                          </a:solidFill>
                          <a:latin typeface="Aptos" panose="020B0004020202020204" pitchFamily="34" charset="0"/>
                          <a:ea typeface="Arial"/>
                          <a:cs typeface="Arial"/>
                          <a:sym typeface="Arial"/>
                        </a:rPr>
                      </a:br>
                      <a:r>
                        <a:rPr lang="de-DE" sz="1000" b="1" i="0" u="none" strike="noStrike" cap="none" dirty="0">
                          <a:solidFill>
                            <a:schemeClr val="bg1"/>
                          </a:solidFill>
                          <a:latin typeface="Aptos" panose="020B0004020202020204" pitchFamily="34" charset="0"/>
                          <a:ea typeface="Arial"/>
                          <a:cs typeface="Arial"/>
                          <a:sym typeface="Arial"/>
                        </a:rPr>
                        <a:t>RESULTS</a:t>
                      </a:r>
                      <a:endParaRPr sz="1000" b="1" i="0" u="none" strike="noStrike" cap="none" dirty="0">
                        <a:solidFill>
                          <a:schemeClr val="bg1"/>
                        </a:solidFill>
                        <a:latin typeface="Aptos" panose="020B0004020202020204" pitchFamily="34" charset="0"/>
                        <a:ea typeface="Arial"/>
                        <a:cs typeface="Arial"/>
                        <a:sym typeface="Arial"/>
                      </a:endParaRPr>
                    </a:p>
                    <a:p>
                      <a:pPr marL="79375" marR="0" lvl="0" indent="0" algn="ctr" rtl="0">
                        <a:lnSpc>
                          <a:spcPct val="100000"/>
                        </a:lnSpc>
                        <a:spcBef>
                          <a:spcPts val="300"/>
                        </a:spcBef>
                        <a:spcAft>
                          <a:spcPts val="0"/>
                        </a:spcAft>
                        <a:buClr>
                          <a:schemeClr val="dk1"/>
                        </a:buClr>
                        <a:buSzPts val="800"/>
                        <a:buFont typeface="Noticia Text"/>
                        <a:buNone/>
                      </a:pPr>
                      <a:r>
                        <a:rPr lang="de-DE" sz="800" u="none" strike="noStrike" cap="none" dirty="0">
                          <a:solidFill>
                            <a:schemeClr val="bg1"/>
                          </a:solidFill>
                          <a:latin typeface="Aptos" panose="020B0004020202020204" pitchFamily="34" charset="0"/>
                          <a:ea typeface="Noticia Text"/>
                          <a:cs typeface="Noticia Text"/>
                          <a:sym typeface="Noticia Text"/>
                        </a:rPr>
                        <a:t>(and </a:t>
                      </a:r>
                      <a:r>
                        <a:rPr lang="de-DE" sz="800" u="none" strike="noStrike" cap="none" dirty="0" err="1">
                          <a:solidFill>
                            <a:schemeClr val="bg1"/>
                          </a:solidFill>
                          <a:latin typeface="Aptos" panose="020B0004020202020204" pitchFamily="34" charset="0"/>
                          <a:ea typeface="Noticia Text"/>
                          <a:cs typeface="Noticia Text"/>
                          <a:sym typeface="Noticia Text"/>
                        </a:rPr>
                        <a:t>practical</a:t>
                      </a:r>
                      <a:r>
                        <a:rPr lang="de-DE" sz="800" u="none" strike="noStrike" cap="none" dirty="0">
                          <a:solidFill>
                            <a:schemeClr val="bg1"/>
                          </a:solidFill>
                          <a:latin typeface="Aptos" panose="020B0004020202020204" pitchFamily="34" charset="0"/>
                          <a:ea typeface="Noticia Text"/>
                          <a:cs typeface="Noticia Text"/>
                          <a:sym typeface="Noticia Text"/>
                        </a:rPr>
                        <a:t> </a:t>
                      </a:r>
                      <a:r>
                        <a:rPr lang="de-DE" sz="800" u="none" strike="noStrike" cap="none" dirty="0" err="1">
                          <a:solidFill>
                            <a:schemeClr val="bg1"/>
                          </a:solidFill>
                          <a:latin typeface="Aptos" panose="020B0004020202020204" pitchFamily="34" charset="0"/>
                          <a:ea typeface="Noticia Text"/>
                          <a:cs typeface="Noticia Text"/>
                          <a:sym typeface="Noticia Text"/>
                        </a:rPr>
                        <a:t>application</a:t>
                      </a:r>
                      <a:r>
                        <a:rPr lang="de-DE" sz="800" u="none" strike="noStrike" cap="none" dirty="0">
                          <a:solidFill>
                            <a:schemeClr val="bg1"/>
                          </a:solidFill>
                          <a:latin typeface="Aptos" panose="020B0004020202020204" pitchFamily="34" charset="0"/>
                          <a:ea typeface="Noticia Text"/>
                          <a:cs typeface="Noticia Text"/>
                          <a:sym typeface="Noticia Text"/>
                        </a:rPr>
                        <a:t>)</a:t>
                      </a:r>
                      <a:endParaRPr dirty="0">
                        <a:solidFill>
                          <a:schemeClr val="bg1"/>
                        </a:solidFill>
                        <a:latin typeface="Aptos" panose="020B0004020202020204" pitchFamily="34" charset="0"/>
                      </a:endParaRPr>
                    </a:p>
                  </a:txBody>
                  <a:tcPr marL="0" marR="0" marT="95875"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30613"/>
                    </a:solidFill>
                  </a:tcPr>
                </a:tc>
                <a:extLst>
                  <a:ext uri="{0D108BD9-81ED-4DB2-BD59-A6C34878D82A}">
                    <a16:rowId xmlns:a16="http://schemas.microsoft.com/office/drawing/2014/main" val="10001"/>
                  </a:ext>
                </a:extLst>
              </a:tr>
            </a:tbl>
          </a:graphicData>
        </a:graphic>
      </p:graphicFrame>
      <p:sp>
        <p:nvSpPr>
          <p:cNvPr id="7" name="Google Shape;319;p14">
            <a:extLst>
              <a:ext uri="{FF2B5EF4-FFF2-40B4-BE49-F238E27FC236}">
                <a16:creationId xmlns:a16="http://schemas.microsoft.com/office/drawing/2014/main" id="{94B4DA08-6A4C-C8CD-385A-EB4827B2C1B0}"/>
              </a:ext>
            </a:extLst>
          </p:cNvPr>
          <p:cNvSpPr txBox="1"/>
          <p:nvPr/>
        </p:nvSpPr>
        <p:spPr>
          <a:xfrm>
            <a:off x="5871626" y="2574471"/>
            <a:ext cx="1193201" cy="345223"/>
          </a:xfrm>
          <a:prstGeom prst="rect">
            <a:avLst/>
          </a:prstGeom>
          <a:noFill/>
          <a:ln>
            <a:noFill/>
          </a:ln>
        </p:spPr>
        <p:txBody>
          <a:bodyPr spcFirstLastPara="1" wrap="square" lIns="0" tIns="12700" rIns="0" bIns="0" anchor="t" anchorCtr="0">
            <a:spAutoFit/>
          </a:bodyPr>
          <a:lstStyle/>
          <a:p>
            <a:pPr marL="12700" marR="5080" lvl="0" indent="0" algn="just" defTabSz="914400" rtl="0" eaLnBrk="1" fontAlgn="auto" latinLnBrk="0" hangingPunct="1">
              <a:lnSpc>
                <a:spcPct val="108300"/>
              </a:lnSpc>
              <a:spcBef>
                <a:spcPts val="0"/>
              </a:spcBef>
              <a:spcAft>
                <a:spcPts val="0"/>
              </a:spcAft>
              <a:buClr>
                <a:srgbClr val="000000"/>
              </a:buClr>
              <a:buSzTx/>
              <a:buFont typeface="Arial"/>
              <a:buNone/>
              <a:tabLst/>
              <a:defRPr/>
            </a:pPr>
            <a:r>
              <a:rPr kumimoji="0" lang="de-DE" sz="10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POTENTIAL PRODUCT/SERVICE</a:t>
            </a:r>
            <a:endParaRPr kumimoji="0" sz="1800" b="0" i="0" u="none" strike="noStrike" kern="0" cap="none" spc="0" normalizeH="0" baseline="0" noProof="0" dirty="0">
              <a:ln>
                <a:noFill/>
              </a:ln>
              <a:solidFill>
                <a:prstClr val="black"/>
              </a:solidFill>
              <a:effectLst/>
              <a:uLnTx/>
              <a:uFillTx/>
              <a:latin typeface="Aptos" panose="020B0004020202020204" pitchFamily="34" charset="0"/>
              <a:ea typeface="Calibri"/>
              <a:cs typeface="Calibri"/>
              <a:sym typeface="Calibri"/>
            </a:endParaRPr>
          </a:p>
        </p:txBody>
      </p:sp>
    </p:spTree>
    <p:extLst>
      <p:ext uri="{BB962C8B-B14F-4D97-AF65-F5344CB8AC3E}">
        <p14:creationId xmlns:p14="http://schemas.microsoft.com/office/powerpoint/2010/main" val="175058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D8000B6-44CD-BC4C-8134-9F55F2404D42}"/>
              </a:ext>
            </a:extLst>
          </p:cNvPr>
          <p:cNvSpPr>
            <a:spLocks noGrp="1"/>
          </p:cNvSpPr>
          <p:nvPr>
            <p:ph type="body" sz="quarter" idx="14"/>
          </p:nvPr>
        </p:nvSpPr>
        <p:spPr>
          <a:prstGeom prst="rect">
            <a:avLst/>
          </a:prstGeom>
        </p:spPr>
        <p:txBody>
          <a:bodyPr/>
          <a:lstStyle/>
          <a:p>
            <a:r>
              <a:rPr lang="en-GB"/>
              <a:t>Solo work</a:t>
            </a:r>
          </a:p>
        </p:txBody>
      </p:sp>
      <p:sp>
        <p:nvSpPr>
          <p:cNvPr id="3" name="Textplatzhalter 2">
            <a:extLst>
              <a:ext uri="{FF2B5EF4-FFF2-40B4-BE49-F238E27FC236}">
                <a16:creationId xmlns:a16="http://schemas.microsoft.com/office/drawing/2014/main" id="{5ED4ABFB-8DBF-3A4E-9A55-5F5E8D4F548F}"/>
              </a:ext>
            </a:extLst>
          </p:cNvPr>
          <p:cNvSpPr>
            <a:spLocks noGrp="1"/>
          </p:cNvSpPr>
          <p:nvPr>
            <p:ph type="body" sz="quarter" idx="15"/>
          </p:nvPr>
        </p:nvSpPr>
        <p:spPr/>
        <p:txBody>
          <a:bodyPr/>
          <a:lstStyle/>
          <a:p>
            <a:r>
              <a:rPr lang="en-GB"/>
              <a:t>The Research Canvas</a:t>
            </a:r>
          </a:p>
        </p:txBody>
      </p:sp>
      <p:sp>
        <p:nvSpPr>
          <p:cNvPr id="6" name="Textplatzhalter 5">
            <a:extLst>
              <a:ext uri="{FF2B5EF4-FFF2-40B4-BE49-F238E27FC236}">
                <a16:creationId xmlns:a16="http://schemas.microsoft.com/office/drawing/2014/main" id="{4819AD21-401C-0D42-8BEA-A2A108697436}"/>
              </a:ext>
            </a:extLst>
          </p:cNvPr>
          <p:cNvSpPr>
            <a:spLocks noGrp="1"/>
          </p:cNvSpPr>
          <p:nvPr>
            <p:ph type="body" sz="quarter" idx="17"/>
          </p:nvPr>
        </p:nvSpPr>
        <p:spPr/>
        <p:txBody>
          <a:bodyPr/>
          <a:lstStyle/>
          <a:p>
            <a:r>
              <a:rPr lang="en-GB"/>
              <a:t>15 min</a:t>
            </a:r>
          </a:p>
        </p:txBody>
      </p:sp>
      <p:sp>
        <p:nvSpPr>
          <p:cNvPr id="12" name="Textplatzhalter 11">
            <a:extLst>
              <a:ext uri="{FF2B5EF4-FFF2-40B4-BE49-F238E27FC236}">
                <a16:creationId xmlns:a16="http://schemas.microsoft.com/office/drawing/2014/main" id="{ADDEDAA4-2F29-074C-BA50-D8F365709429}"/>
              </a:ext>
            </a:extLst>
          </p:cNvPr>
          <p:cNvSpPr>
            <a:spLocks noGrp="1"/>
          </p:cNvSpPr>
          <p:nvPr>
            <p:ph type="body" sz="quarter" idx="19"/>
          </p:nvPr>
        </p:nvSpPr>
        <p:spPr/>
        <p:txBody>
          <a:bodyPr/>
          <a:lstStyle/>
          <a:p>
            <a:pPr lvl="0"/>
            <a:r>
              <a:rPr lang="en" dirty="0">
                <a:solidFill>
                  <a:schemeClr val="tx1"/>
                </a:solidFill>
              </a:rPr>
              <a:t>Everyone stays in main room</a:t>
            </a:r>
          </a:p>
          <a:p>
            <a:r>
              <a:rPr lang="de-DE" dirty="0">
                <a:solidFill>
                  <a:schemeClr val="tx1"/>
                </a:solidFill>
              </a:rPr>
              <a:t>Go </a:t>
            </a:r>
            <a:r>
              <a:rPr lang="de-DE" dirty="0" err="1">
                <a:solidFill>
                  <a:schemeClr val="tx1"/>
                </a:solidFill>
              </a:rPr>
              <a:t>to</a:t>
            </a:r>
            <a:r>
              <a:rPr lang="de-DE" dirty="0">
                <a:solidFill>
                  <a:schemeClr val="tx1"/>
                </a:solidFill>
              </a:rPr>
              <a:t> MIRO </a:t>
            </a:r>
            <a:r>
              <a:rPr lang="de-DE" dirty="0" err="1">
                <a:solidFill>
                  <a:schemeClr val="tx1"/>
                </a:solidFill>
              </a:rPr>
              <a:t>board</a:t>
            </a:r>
            <a:endParaRPr lang="de-DE" dirty="0">
              <a:solidFill>
                <a:schemeClr val="tx1"/>
              </a:solidFill>
            </a:endParaRPr>
          </a:p>
          <a:p>
            <a:pPr lvl="0"/>
            <a:endParaRPr lang="en" dirty="0">
              <a:solidFill>
                <a:schemeClr val="tx1"/>
              </a:solidFill>
            </a:endParaRPr>
          </a:p>
          <a:p>
            <a:endParaRPr lang="en-GB" dirty="0"/>
          </a:p>
        </p:txBody>
      </p:sp>
      <p:sp>
        <p:nvSpPr>
          <p:cNvPr id="13" name="Textplatzhalter 12">
            <a:extLst>
              <a:ext uri="{FF2B5EF4-FFF2-40B4-BE49-F238E27FC236}">
                <a16:creationId xmlns:a16="http://schemas.microsoft.com/office/drawing/2014/main" id="{E0A1D7AC-9E75-4A47-B83F-A00BDC1E0983}"/>
              </a:ext>
            </a:extLst>
          </p:cNvPr>
          <p:cNvSpPr>
            <a:spLocks noGrp="1"/>
          </p:cNvSpPr>
          <p:nvPr>
            <p:ph type="body" sz="quarter" idx="20"/>
          </p:nvPr>
        </p:nvSpPr>
        <p:spPr/>
        <p:txBody>
          <a:bodyPr/>
          <a:lstStyle/>
          <a:p>
            <a:pPr lvl="0"/>
            <a:r>
              <a:rPr lang="de-DE" dirty="0" err="1"/>
              <a:t>Reflect</a:t>
            </a:r>
            <a:r>
              <a:rPr lang="de-DE" dirty="0"/>
              <a:t> and </a:t>
            </a:r>
            <a:r>
              <a:rPr lang="de-DE" dirty="0" err="1"/>
              <a:t>collect</a:t>
            </a:r>
            <a:r>
              <a:rPr lang="de-DE" dirty="0"/>
              <a:t> on MIRO</a:t>
            </a:r>
            <a:r>
              <a:rPr lang="de-DE" dirty="0">
                <a:solidFill>
                  <a:schemeClr val="tx1"/>
                </a:solidFill>
              </a:rPr>
              <a:t>:</a:t>
            </a:r>
          </a:p>
          <a:p>
            <a:pPr lvl="0"/>
            <a:r>
              <a:rPr lang="de-DE" dirty="0"/>
              <a:t>Claim </a:t>
            </a:r>
            <a:r>
              <a:rPr lang="de-DE" dirty="0" err="1"/>
              <a:t>one</a:t>
            </a:r>
            <a:r>
              <a:rPr lang="de-DE" dirty="0"/>
              <a:t> </a:t>
            </a:r>
            <a:r>
              <a:rPr lang="de-DE" dirty="0" err="1"/>
              <a:t>of</a:t>
            </a:r>
            <a:r>
              <a:rPr lang="de-DE" dirty="0"/>
              <a:t> </a:t>
            </a:r>
            <a:r>
              <a:rPr lang="de-DE" dirty="0" err="1"/>
              <a:t>the</a:t>
            </a:r>
            <a:r>
              <a:rPr lang="de-DE" dirty="0"/>
              <a:t> </a:t>
            </a:r>
            <a:r>
              <a:rPr lang="de-DE" dirty="0" err="1"/>
              <a:t>empty</a:t>
            </a:r>
            <a:r>
              <a:rPr lang="de-DE" dirty="0"/>
              <a:t> Research </a:t>
            </a:r>
            <a:r>
              <a:rPr lang="de-DE" dirty="0" err="1"/>
              <a:t>Canvases</a:t>
            </a:r>
            <a:r>
              <a:rPr lang="de-DE" dirty="0"/>
              <a:t>; </a:t>
            </a:r>
            <a:r>
              <a:rPr lang="de-DE" dirty="0" err="1"/>
              <a:t>mark</a:t>
            </a:r>
            <a:r>
              <a:rPr lang="de-DE" dirty="0"/>
              <a:t> </a:t>
            </a:r>
            <a:r>
              <a:rPr lang="de-DE" dirty="0" err="1"/>
              <a:t>it</a:t>
            </a:r>
            <a:r>
              <a:rPr lang="de-DE" dirty="0"/>
              <a:t> </a:t>
            </a:r>
            <a:r>
              <a:rPr lang="de-DE" dirty="0" err="1"/>
              <a:t>with</a:t>
            </a:r>
            <a:r>
              <a:rPr lang="de-DE" dirty="0"/>
              <a:t> </a:t>
            </a:r>
            <a:r>
              <a:rPr lang="de-DE" dirty="0" err="1"/>
              <a:t>your</a:t>
            </a:r>
            <a:r>
              <a:rPr lang="de-DE" dirty="0"/>
              <a:t> </a:t>
            </a:r>
            <a:r>
              <a:rPr lang="de-DE" dirty="0" err="1"/>
              <a:t>name</a:t>
            </a:r>
            <a:r>
              <a:rPr lang="de-DE" dirty="0"/>
              <a:t> &amp; </a:t>
            </a:r>
            <a:r>
              <a:rPr lang="de-DE" dirty="0" err="1"/>
              <a:t>topic</a:t>
            </a:r>
            <a:endParaRPr lang="de-DE" dirty="0"/>
          </a:p>
          <a:p>
            <a:pPr lvl="0"/>
            <a:r>
              <a:rPr lang="de-DE" b="1" dirty="0"/>
              <a:t>Fill all </a:t>
            </a:r>
            <a:r>
              <a:rPr lang="de-DE" b="1" dirty="0" err="1"/>
              <a:t>the</a:t>
            </a:r>
            <a:r>
              <a:rPr lang="de-DE" b="1" dirty="0"/>
              <a:t> </a:t>
            </a:r>
            <a:r>
              <a:rPr lang="de-DE" b="1" dirty="0" err="1"/>
              <a:t>fields</a:t>
            </a:r>
            <a:r>
              <a:rPr lang="de-DE" b="1" dirty="0"/>
              <a:t> on </a:t>
            </a:r>
            <a:r>
              <a:rPr lang="de-DE" b="1" dirty="0" err="1"/>
              <a:t>the</a:t>
            </a:r>
            <a:r>
              <a:rPr lang="de-DE" b="1" dirty="0"/>
              <a:t> </a:t>
            </a:r>
            <a:br>
              <a:rPr lang="de-DE" b="1" dirty="0"/>
            </a:br>
            <a:r>
              <a:rPr lang="de-DE" b="1" dirty="0"/>
              <a:t>LEFT </a:t>
            </a:r>
            <a:r>
              <a:rPr lang="de-DE" b="1" dirty="0" err="1"/>
              <a:t>side</a:t>
            </a:r>
            <a:r>
              <a:rPr lang="de-DE" b="1" dirty="0"/>
              <a:t> </a:t>
            </a:r>
            <a:r>
              <a:rPr lang="de-DE" b="1" dirty="0" err="1"/>
              <a:t>of</a:t>
            </a:r>
            <a:r>
              <a:rPr lang="de-DE" b="1" dirty="0"/>
              <a:t> </a:t>
            </a:r>
            <a:r>
              <a:rPr lang="de-DE" b="1" dirty="0" err="1"/>
              <a:t>the</a:t>
            </a:r>
            <a:r>
              <a:rPr lang="de-DE" b="1" dirty="0"/>
              <a:t> Canvas </a:t>
            </a:r>
            <a:r>
              <a:rPr lang="de-DE" b="1" dirty="0" err="1"/>
              <a:t>with</a:t>
            </a:r>
            <a:r>
              <a:rPr lang="de-DE" b="1" dirty="0"/>
              <a:t> </a:t>
            </a:r>
            <a:r>
              <a:rPr lang="de-DE" b="1" dirty="0" err="1"/>
              <a:t>sticky</a:t>
            </a:r>
            <a:r>
              <a:rPr lang="de-DE" b="1" dirty="0"/>
              <a:t> </a:t>
            </a:r>
            <a:r>
              <a:rPr lang="de-DE" b="1" dirty="0" err="1"/>
              <a:t>notes</a:t>
            </a:r>
            <a:endParaRPr lang="de-DE" b="1" dirty="0"/>
          </a:p>
          <a:p>
            <a:pPr lvl="0"/>
            <a:r>
              <a:rPr lang="de-DE" dirty="0"/>
              <a:t>Try </a:t>
            </a:r>
            <a:r>
              <a:rPr lang="de-DE" dirty="0" err="1"/>
              <a:t>to</a:t>
            </a:r>
            <a:r>
              <a:rPr lang="de-DE" dirty="0"/>
              <a:t> </a:t>
            </a:r>
            <a:r>
              <a:rPr lang="de-DE" dirty="0" err="1"/>
              <a:t>keep</a:t>
            </a:r>
            <a:r>
              <a:rPr lang="de-DE" dirty="0"/>
              <a:t> </a:t>
            </a:r>
            <a:r>
              <a:rPr lang="de-DE" dirty="0" err="1"/>
              <a:t>it</a:t>
            </a:r>
            <a:r>
              <a:rPr lang="de-DE" dirty="0"/>
              <a:t> </a:t>
            </a:r>
            <a:r>
              <a:rPr lang="de-DE" dirty="0" err="1"/>
              <a:t>short</a:t>
            </a:r>
            <a:r>
              <a:rPr lang="de-DE" dirty="0"/>
              <a:t> </a:t>
            </a:r>
            <a:br>
              <a:rPr lang="de-DE" dirty="0"/>
            </a:br>
            <a:r>
              <a:rPr lang="de-DE" dirty="0"/>
              <a:t>and </a:t>
            </a:r>
            <a:r>
              <a:rPr lang="de-DE" dirty="0" err="1"/>
              <a:t>concise</a:t>
            </a:r>
            <a:endParaRPr lang="de-DE" dirty="0"/>
          </a:p>
          <a:p>
            <a:endParaRPr lang="en-GB" dirty="0"/>
          </a:p>
        </p:txBody>
      </p:sp>
      <p:sp>
        <p:nvSpPr>
          <p:cNvPr id="14" name="Textplatzhalter 13">
            <a:extLst>
              <a:ext uri="{FF2B5EF4-FFF2-40B4-BE49-F238E27FC236}">
                <a16:creationId xmlns:a16="http://schemas.microsoft.com/office/drawing/2014/main" id="{D6ADFC32-2086-2644-A05C-C47D88912069}"/>
              </a:ext>
            </a:extLst>
          </p:cNvPr>
          <p:cNvSpPr>
            <a:spLocks noGrp="1"/>
          </p:cNvSpPr>
          <p:nvPr>
            <p:ph type="body" sz="quarter" idx="21"/>
          </p:nvPr>
        </p:nvSpPr>
        <p:spPr/>
        <p:txBody>
          <a:bodyPr/>
          <a:lstStyle/>
          <a:p>
            <a:pPr>
              <a:spcAft>
                <a:spcPts val="900"/>
              </a:spcAft>
              <a:buClr>
                <a:schemeClr val="dk1"/>
              </a:buClr>
              <a:buSzPts val="1400"/>
            </a:pPr>
            <a:r>
              <a:rPr lang="de-DE" b="1" dirty="0"/>
              <a:t>15 min </a:t>
            </a:r>
            <a:r>
              <a:rPr lang="de-DE" dirty="0"/>
              <a:t>time </a:t>
            </a:r>
            <a:r>
              <a:rPr lang="de-DE" dirty="0" err="1"/>
              <a:t>for</a:t>
            </a:r>
            <a:r>
              <a:rPr lang="de-DE" dirty="0"/>
              <a:t> </a:t>
            </a:r>
            <a:r>
              <a:rPr lang="de-DE" dirty="0" err="1"/>
              <a:t>yourself</a:t>
            </a:r>
            <a:r>
              <a:rPr lang="de-DE" dirty="0"/>
              <a:t> </a:t>
            </a:r>
          </a:p>
          <a:p>
            <a:pPr lvl="0">
              <a:buClr>
                <a:schemeClr val="dk1"/>
              </a:buClr>
              <a:buSzPts val="1400"/>
            </a:pPr>
            <a:r>
              <a:rPr lang="de-DE" b="1" dirty="0" err="1"/>
              <a:t>We</a:t>
            </a:r>
            <a:r>
              <a:rPr lang="de-DE" b="1" dirty="0"/>
              <a:t> will </a:t>
            </a:r>
            <a:r>
              <a:rPr lang="de-DE" b="1" dirty="0" err="1"/>
              <a:t>call</a:t>
            </a:r>
            <a:r>
              <a:rPr lang="de-DE" b="1" dirty="0"/>
              <a:t> </a:t>
            </a:r>
            <a:r>
              <a:rPr lang="de-DE" b="1" dirty="0" err="1"/>
              <a:t>you</a:t>
            </a:r>
            <a:r>
              <a:rPr lang="de-DE" b="1" dirty="0"/>
              <a:t> back </a:t>
            </a:r>
            <a:r>
              <a:rPr lang="de-DE" b="1" dirty="0" err="1"/>
              <a:t>to</a:t>
            </a:r>
            <a:r>
              <a:rPr lang="de-DE" b="1" dirty="0"/>
              <a:t> </a:t>
            </a:r>
            <a:br>
              <a:rPr lang="de-DE" b="1" dirty="0"/>
            </a:br>
            <a:r>
              <a:rPr lang="de-DE" b="1" dirty="0" err="1"/>
              <a:t>the</a:t>
            </a:r>
            <a:r>
              <a:rPr lang="de-DE" b="1" dirty="0"/>
              <a:t> screen</a:t>
            </a:r>
            <a:endParaRPr lang="en-GB" b="1" dirty="0">
              <a:sym typeface="Calibri"/>
            </a:endParaRPr>
          </a:p>
          <a:p>
            <a:endParaRPr lang="en-GB" dirty="0"/>
          </a:p>
        </p:txBody>
      </p:sp>
    </p:spTree>
    <p:extLst>
      <p:ext uri="{BB962C8B-B14F-4D97-AF65-F5344CB8AC3E}">
        <p14:creationId xmlns:p14="http://schemas.microsoft.com/office/powerpoint/2010/main" val="31633878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4835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 name="Textplatzhalter 3">
            <a:extLst>
              <a:ext uri="{FF2B5EF4-FFF2-40B4-BE49-F238E27FC236}">
                <a16:creationId xmlns:a16="http://schemas.microsoft.com/office/drawing/2014/main" id="{AAD551EA-8E05-2142-9C2F-646FCDDCEBE3}"/>
              </a:ext>
            </a:extLst>
          </p:cNvPr>
          <p:cNvSpPr>
            <a:spLocks noGrp="1"/>
          </p:cNvSpPr>
          <p:nvPr>
            <p:ph type="body" idx="1"/>
          </p:nvPr>
        </p:nvSpPr>
        <p:spPr>
          <a:xfrm>
            <a:off x="428626" y="336593"/>
            <a:ext cx="3897965" cy="886397"/>
          </a:xfrm>
        </p:spPr>
        <p:txBody>
          <a:bodyPr/>
          <a:lstStyle/>
          <a:p>
            <a:r>
              <a:rPr lang="de-DE" dirty="0" err="1"/>
              <a:t>It’s</a:t>
            </a:r>
            <a:r>
              <a:rPr lang="de-DE" dirty="0"/>
              <a:t> </a:t>
            </a:r>
            <a:r>
              <a:rPr lang="de-DE" dirty="0" err="1"/>
              <a:t>coffee</a:t>
            </a:r>
            <a:br>
              <a:rPr lang="de-DE" dirty="0"/>
            </a:br>
            <a:r>
              <a:rPr lang="de-DE" dirty="0" err="1"/>
              <a:t>o’</a:t>
            </a:r>
            <a:r>
              <a:rPr lang="de-DE" dirty="0"/>
              <a:t> </a:t>
            </a:r>
            <a:r>
              <a:rPr lang="de-DE" dirty="0" err="1"/>
              <a:t>clock</a:t>
            </a:r>
            <a:r>
              <a:rPr lang="de-DE" dirty="0"/>
              <a:t>!</a:t>
            </a:r>
          </a:p>
        </p:txBody>
      </p:sp>
      <p:pic>
        <p:nvPicPr>
          <p:cNvPr id="5" name="Bildplatzhalter 8" descr="Ein Bild, das Tasse, Kaffee, Essen, Drink enthält.&#10;&#10;KI-generierte Inhalte können fehlerhaft sein.">
            <a:extLst>
              <a:ext uri="{FF2B5EF4-FFF2-40B4-BE49-F238E27FC236}">
                <a16:creationId xmlns:a16="http://schemas.microsoft.com/office/drawing/2014/main" id="{534FE3E0-3FF5-24BA-74E4-0C2B08135144}"/>
              </a:ext>
            </a:extLst>
          </p:cNvPr>
          <p:cNvPicPr>
            <a:picLocks noGrp="1" noChangeAspect="1"/>
          </p:cNvPicPr>
          <p:nvPr>
            <p:ph type="pic" sz="quarter" idx="10"/>
          </p:nvPr>
        </p:nvPicPr>
        <p:blipFill>
          <a:blip r:embed="rId3"/>
          <a:srcRect l="14877" t="13878" r="10289" b="18774"/>
          <a:stretch/>
        </p:blipFill>
        <p:spPr>
          <a:xfrm>
            <a:off x="4572000" y="0"/>
            <a:ext cx="4572000" cy="5143500"/>
          </a:xfrm>
        </p:spPr>
      </p:pic>
    </p:spTree>
    <p:extLst>
      <p:ext uri="{BB962C8B-B14F-4D97-AF65-F5344CB8AC3E}">
        <p14:creationId xmlns:p14="http://schemas.microsoft.com/office/powerpoint/2010/main" val="9450194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5"/>
          <p:cNvSpPr txBox="1">
            <a:spLocks noGrp="1"/>
          </p:cNvSpPr>
          <p:nvPr>
            <p:ph type="body" idx="1"/>
          </p:nvPr>
        </p:nvSpPr>
        <p:spPr>
          <a:xfrm>
            <a:off x="319221" y="2334683"/>
            <a:ext cx="3812380" cy="125359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200"/>
              <a:buNone/>
            </a:pPr>
            <a:r>
              <a:rPr lang="de-DE" sz="2200" dirty="0" err="1">
                <a:latin typeface="+mn-lt"/>
                <a:ea typeface="Arial"/>
              </a:rPr>
              <a:t>What</a:t>
            </a:r>
            <a:r>
              <a:rPr lang="de-DE" sz="2200" dirty="0">
                <a:latin typeface="+mn-lt"/>
                <a:ea typeface="Arial"/>
              </a:rPr>
              <a:t> </a:t>
            </a:r>
            <a:r>
              <a:rPr lang="de-DE" sz="2200" dirty="0" err="1">
                <a:latin typeface="+mn-lt"/>
                <a:ea typeface="Arial"/>
              </a:rPr>
              <a:t>about</a:t>
            </a:r>
            <a:r>
              <a:rPr lang="de-DE" sz="2200" dirty="0">
                <a:latin typeface="+mn-lt"/>
                <a:ea typeface="Arial"/>
              </a:rPr>
              <a:t> </a:t>
            </a:r>
            <a:r>
              <a:rPr lang="de-DE" sz="2200" dirty="0" err="1">
                <a:latin typeface="+mn-lt"/>
                <a:ea typeface="Arial"/>
              </a:rPr>
              <a:t>our</a:t>
            </a:r>
            <a:r>
              <a:rPr lang="de-DE" sz="2200" dirty="0">
                <a:latin typeface="+mn-lt"/>
                <a:ea typeface="Arial"/>
              </a:rPr>
              <a:t> </a:t>
            </a:r>
            <a:r>
              <a:rPr lang="de-DE" sz="2200" dirty="0" err="1">
                <a:latin typeface="+mn-lt"/>
                <a:ea typeface="Arial"/>
              </a:rPr>
              <a:t>walkling</a:t>
            </a:r>
            <a:r>
              <a:rPr lang="de-DE" sz="2200" dirty="0">
                <a:latin typeface="+mn-lt"/>
                <a:ea typeface="Arial"/>
              </a:rPr>
              <a:t> </a:t>
            </a:r>
            <a:r>
              <a:rPr lang="de-DE" sz="2200" dirty="0" err="1">
                <a:latin typeface="+mn-lt"/>
                <a:ea typeface="Arial"/>
              </a:rPr>
              <a:t>patterns</a:t>
            </a:r>
            <a:r>
              <a:rPr lang="de-DE" sz="2200" dirty="0">
                <a:latin typeface="+mn-lt"/>
                <a:ea typeface="Arial"/>
              </a:rPr>
              <a:t>? </a:t>
            </a:r>
            <a:r>
              <a:rPr lang="de-DE" sz="2200" dirty="0" err="1">
                <a:latin typeface="+mn-lt"/>
                <a:ea typeface="Arial"/>
              </a:rPr>
              <a:t>Why</a:t>
            </a:r>
            <a:r>
              <a:rPr lang="de-DE" sz="2200" dirty="0">
                <a:latin typeface="+mn-lt"/>
                <a:ea typeface="Arial"/>
              </a:rPr>
              <a:t> not </a:t>
            </a:r>
            <a:r>
              <a:rPr lang="de-DE" sz="2200" dirty="0" err="1">
                <a:latin typeface="+mn-lt"/>
                <a:ea typeface="Arial"/>
              </a:rPr>
              <a:t>use</a:t>
            </a:r>
            <a:r>
              <a:rPr lang="de-DE" sz="2200" dirty="0">
                <a:latin typeface="+mn-lt"/>
                <a:ea typeface="Arial"/>
              </a:rPr>
              <a:t> </a:t>
            </a:r>
            <a:r>
              <a:rPr lang="de-DE" sz="2200" dirty="0" err="1">
                <a:latin typeface="+mn-lt"/>
                <a:ea typeface="Arial"/>
              </a:rPr>
              <a:t>data</a:t>
            </a:r>
            <a:r>
              <a:rPr lang="de-DE" sz="2200" dirty="0">
                <a:latin typeface="+mn-lt"/>
                <a:ea typeface="Arial"/>
              </a:rPr>
              <a:t> </a:t>
            </a:r>
            <a:r>
              <a:rPr lang="de-DE" sz="2200" dirty="0" err="1">
                <a:latin typeface="+mn-lt"/>
                <a:ea typeface="Arial"/>
              </a:rPr>
              <a:t>from</a:t>
            </a:r>
            <a:r>
              <a:rPr lang="de-DE" sz="2200" dirty="0">
                <a:latin typeface="+mn-lt"/>
                <a:ea typeface="Arial"/>
              </a:rPr>
              <a:t> </a:t>
            </a:r>
            <a:r>
              <a:rPr lang="de-DE" sz="2200" dirty="0" err="1">
                <a:latin typeface="+mn-lt"/>
                <a:ea typeface="Arial"/>
              </a:rPr>
              <a:t>our</a:t>
            </a:r>
            <a:r>
              <a:rPr lang="de-DE" sz="2200" dirty="0">
                <a:latin typeface="+mn-lt"/>
                <a:ea typeface="Arial"/>
              </a:rPr>
              <a:t> </a:t>
            </a:r>
            <a:r>
              <a:rPr lang="de-DE" sz="2200" dirty="0" err="1">
                <a:latin typeface="+mn-lt"/>
                <a:ea typeface="Arial"/>
              </a:rPr>
              <a:t>smartphones</a:t>
            </a:r>
            <a:r>
              <a:rPr lang="de-DE" sz="2200" dirty="0">
                <a:latin typeface="+mn-lt"/>
                <a:ea typeface="Arial"/>
              </a:rPr>
              <a:t> </a:t>
            </a:r>
            <a:r>
              <a:rPr lang="de-DE" sz="2200" dirty="0" err="1">
                <a:latin typeface="+mn-lt"/>
                <a:ea typeface="Arial"/>
              </a:rPr>
              <a:t>to</a:t>
            </a:r>
            <a:r>
              <a:rPr lang="de-DE" sz="2200" dirty="0">
                <a:latin typeface="+mn-lt"/>
                <a:ea typeface="Arial"/>
              </a:rPr>
              <a:t> </a:t>
            </a:r>
            <a:r>
              <a:rPr lang="de-DE" sz="2200" dirty="0" err="1">
                <a:latin typeface="+mn-lt"/>
                <a:ea typeface="Arial"/>
              </a:rPr>
              <a:t>study</a:t>
            </a:r>
            <a:r>
              <a:rPr lang="de-DE" sz="2200" dirty="0">
                <a:latin typeface="+mn-lt"/>
                <a:ea typeface="Arial"/>
              </a:rPr>
              <a:t> </a:t>
            </a:r>
            <a:r>
              <a:rPr lang="de-DE" sz="2200" dirty="0" err="1">
                <a:latin typeface="+mn-lt"/>
                <a:ea typeface="Arial"/>
              </a:rPr>
              <a:t>our</a:t>
            </a:r>
            <a:r>
              <a:rPr lang="de-DE" sz="2200" dirty="0">
                <a:latin typeface="+mn-lt"/>
                <a:ea typeface="Arial"/>
              </a:rPr>
              <a:t> </a:t>
            </a:r>
            <a:r>
              <a:rPr lang="de-DE" sz="2200" dirty="0" err="1">
                <a:latin typeface="+mn-lt"/>
                <a:ea typeface="Arial"/>
              </a:rPr>
              <a:t>question</a:t>
            </a:r>
            <a:r>
              <a:rPr lang="de-DE" sz="2200" dirty="0">
                <a:latin typeface="+mn-lt"/>
                <a:ea typeface="Arial"/>
              </a:rPr>
              <a:t>?</a:t>
            </a:r>
            <a:endParaRPr lang="de-DE" dirty="0">
              <a:latin typeface="+mn-lt"/>
            </a:endParaRPr>
          </a:p>
        </p:txBody>
      </p:sp>
      <p:sp>
        <p:nvSpPr>
          <p:cNvPr id="327" name="Google Shape;327;p15"/>
          <p:cNvSpPr/>
          <p:nvPr/>
        </p:nvSpPr>
        <p:spPr>
          <a:xfrm>
            <a:off x="234409" y="287350"/>
            <a:ext cx="4193658"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200" b="1" dirty="0">
                <a:solidFill>
                  <a:schemeClr val="lt1"/>
                </a:solidFill>
                <a:latin typeface="+mn-lt"/>
                <a:sym typeface="Arial"/>
              </a:rPr>
              <a:t>Potential </a:t>
            </a:r>
            <a:r>
              <a:rPr lang="de-DE" sz="3200" b="1" dirty="0" err="1">
                <a:solidFill>
                  <a:schemeClr val="lt1"/>
                </a:solidFill>
                <a:latin typeface="+mn-lt"/>
                <a:sym typeface="Arial"/>
              </a:rPr>
              <a:t>Product</a:t>
            </a:r>
            <a:r>
              <a:rPr lang="de-DE" sz="3200" b="1" dirty="0">
                <a:solidFill>
                  <a:schemeClr val="lt1"/>
                </a:solidFill>
                <a:latin typeface="+mn-lt"/>
                <a:sym typeface="Arial"/>
              </a:rPr>
              <a:t>/</a:t>
            </a:r>
          </a:p>
          <a:p>
            <a:pPr marL="0" marR="0" lvl="0" indent="0" algn="l" rtl="0">
              <a:spcBef>
                <a:spcPts val="0"/>
              </a:spcBef>
              <a:spcAft>
                <a:spcPts val="0"/>
              </a:spcAft>
              <a:buNone/>
            </a:pPr>
            <a:r>
              <a:rPr lang="de-DE" sz="3200" b="1" dirty="0">
                <a:solidFill>
                  <a:schemeClr val="lt1"/>
                </a:solidFill>
                <a:latin typeface="+mn-lt"/>
                <a:ea typeface="Calibri"/>
                <a:cs typeface="Calibri"/>
                <a:sym typeface="Calibri"/>
              </a:rPr>
              <a:t>Service</a:t>
            </a:r>
            <a:endParaRPr sz="3200" dirty="0">
              <a:solidFill>
                <a:schemeClr val="lt1"/>
              </a:solidFill>
              <a:latin typeface="+mn-lt"/>
              <a:ea typeface="Calibri"/>
              <a:cs typeface="Calibri"/>
              <a:sym typeface="Calibri"/>
            </a:endParaRPr>
          </a:p>
        </p:txBody>
      </p:sp>
      <p:pic>
        <p:nvPicPr>
          <p:cNvPr id="3" name="Picture 2" descr="A person holding a phone&#10;&#10;Description automatically generated">
            <a:extLst>
              <a:ext uri="{FF2B5EF4-FFF2-40B4-BE49-F238E27FC236}">
                <a16:creationId xmlns:a16="http://schemas.microsoft.com/office/drawing/2014/main" id="{3BC5EAEE-7421-C54C-FB80-8895B6E2E126}"/>
              </a:ext>
            </a:extLst>
          </p:cNvPr>
          <p:cNvPicPr>
            <a:picLocks noChangeAspect="1"/>
          </p:cNvPicPr>
          <p:nvPr/>
        </p:nvPicPr>
        <p:blipFill>
          <a:blip r:embed="rId3"/>
          <a:stretch>
            <a:fillRect/>
          </a:stretch>
        </p:blipFill>
        <p:spPr>
          <a:xfrm>
            <a:off x="4572000" y="0"/>
            <a:ext cx="4572000" cy="5143500"/>
          </a:xfrm>
          <a:prstGeom prst="rect">
            <a:avLst/>
          </a:prstGeom>
        </p:spPr>
      </p:pic>
    </p:spTree>
    <p:extLst>
      <p:ext uri="{BB962C8B-B14F-4D97-AF65-F5344CB8AC3E}">
        <p14:creationId xmlns:p14="http://schemas.microsoft.com/office/powerpoint/2010/main" val="5813092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5"/>
          <p:cNvSpPr txBox="1">
            <a:spLocks noGrp="1"/>
          </p:cNvSpPr>
          <p:nvPr>
            <p:ph type="body" idx="1"/>
          </p:nvPr>
        </p:nvSpPr>
        <p:spPr>
          <a:xfrm>
            <a:off x="319221" y="1806406"/>
            <a:ext cx="3812380" cy="125359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200"/>
              <a:buNone/>
            </a:pPr>
            <a:r>
              <a:rPr lang="de-DE" sz="1800" b="0" dirty="0" err="1">
                <a:latin typeface="+mn-lt"/>
                <a:ea typeface="Arial"/>
                <a:sym typeface="Arial"/>
              </a:rPr>
              <a:t>Translating</a:t>
            </a:r>
            <a:r>
              <a:rPr lang="de-DE" sz="1800" b="0" dirty="0">
                <a:latin typeface="+mn-lt"/>
                <a:ea typeface="Arial"/>
                <a:sym typeface="Arial"/>
              </a:rPr>
              <a:t> </a:t>
            </a:r>
            <a:r>
              <a:rPr lang="de-DE" sz="1800" b="0" dirty="0" err="1">
                <a:latin typeface="+mn-lt"/>
                <a:ea typeface="Arial"/>
                <a:sym typeface="Arial"/>
              </a:rPr>
              <a:t>the</a:t>
            </a:r>
            <a:r>
              <a:rPr lang="de-DE" sz="1800" b="0" dirty="0">
                <a:latin typeface="+mn-lt"/>
                <a:ea typeface="Arial"/>
                <a:sym typeface="Arial"/>
              </a:rPr>
              <a:t> </a:t>
            </a:r>
            <a:r>
              <a:rPr lang="de-DE" sz="1800" b="0" dirty="0" err="1">
                <a:latin typeface="+mn-lt"/>
                <a:ea typeface="Arial"/>
                <a:sym typeface="Arial"/>
              </a:rPr>
              <a:t>research</a:t>
            </a:r>
            <a:r>
              <a:rPr lang="de-DE" sz="1800" b="0" dirty="0">
                <a:latin typeface="+mn-lt"/>
                <a:ea typeface="Arial"/>
                <a:sym typeface="Arial"/>
              </a:rPr>
              <a:t> </a:t>
            </a:r>
            <a:r>
              <a:rPr lang="de-DE" sz="1800" b="0" dirty="0" err="1">
                <a:latin typeface="+mn-lt"/>
                <a:ea typeface="Arial"/>
                <a:sym typeface="Arial"/>
              </a:rPr>
              <a:t>result</a:t>
            </a:r>
            <a:r>
              <a:rPr lang="de-DE" sz="1800" b="0" dirty="0">
                <a:latin typeface="+mn-lt"/>
                <a:ea typeface="Arial"/>
                <a:sym typeface="Arial"/>
              </a:rPr>
              <a:t> </a:t>
            </a:r>
            <a:r>
              <a:rPr lang="de-DE" sz="1800" b="0" dirty="0" err="1">
                <a:latin typeface="+mn-lt"/>
                <a:ea typeface="Arial"/>
                <a:sym typeface="Arial"/>
              </a:rPr>
              <a:t>into</a:t>
            </a:r>
            <a:r>
              <a:rPr lang="de-DE" sz="1800" b="0" dirty="0">
                <a:latin typeface="+mn-lt"/>
                <a:ea typeface="Arial"/>
                <a:sym typeface="Arial"/>
              </a:rPr>
              <a:t> a </a:t>
            </a:r>
            <a:r>
              <a:rPr lang="de-DE" sz="1800" b="0" dirty="0" err="1">
                <a:latin typeface="+mn-lt"/>
                <a:ea typeface="Arial"/>
                <a:sym typeface="Arial"/>
              </a:rPr>
              <a:t>product</a:t>
            </a:r>
            <a:r>
              <a:rPr lang="de-DE" sz="1800" b="0" dirty="0">
                <a:latin typeface="+mn-lt"/>
                <a:ea typeface="Arial"/>
                <a:sym typeface="Arial"/>
              </a:rPr>
              <a:t>, </a:t>
            </a:r>
            <a:r>
              <a:rPr lang="de-DE" sz="1800" b="0" dirty="0" err="1">
                <a:latin typeface="+mn-lt"/>
                <a:ea typeface="Arial"/>
                <a:sym typeface="Arial"/>
              </a:rPr>
              <a:t>together</a:t>
            </a:r>
            <a:r>
              <a:rPr lang="de-DE" sz="1800" b="0" dirty="0">
                <a:latin typeface="+mn-lt"/>
                <a:ea typeface="Arial"/>
                <a:sym typeface="Arial"/>
              </a:rPr>
              <a:t> </a:t>
            </a:r>
            <a:r>
              <a:rPr lang="de-DE" sz="1800" b="0" dirty="0" err="1">
                <a:latin typeface="+mn-lt"/>
                <a:ea typeface="Arial"/>
                <a:sym typeface="Arial"/>
              </a:rPr>
              <a:t>wit</a:t>
            </a:r>
            <a:r>
              <a:rPr lang="de-DE" sz="1800" b="0" dirty="0" err="1">
                <a:latin typeface="+mn-lt"/>
                <a:ea typeface="Arial"/>
              </a:rPr>
              <a:t>h</a:t>
            </a:r>
            <a:r>
              <a:rPr lang="de-DE" sz="1800" b="0" dirty="0">
                <a:latin typeface="+mn-lt"/>
                <a:ea typeface="Arial"/>
              </a:rPr>
              <a:t> a </a:t>
            </a:r>
            <a:r>
              <a:rPr lang="de-DE" sz="1800" b="0" dirty="0" err="1">
                <a:latin typeface="+mn-lt"/>
                <a:ea typeface="Arial"/>
              </a:rPr>
              <a:t>team</a:t>
            </a:r>
            <a:r>
              <a:rPr lang="de-DE" sz="1800" b="0" dirty="0">
                <a:latin typeface="+mn-lt"/>
                <a:ea typeface="Arial"/>
              </a:rPr>
              <a:t> </a:t>
            </a:r>
            <a:r>
              <a:rPr lang="de-DE" sz="1800" b="0" dirty="0" err="1">
                <a:latin typeface="+mn-lt"/>
                <a:ea typeface="Arial"/>
              </a:rPr>
              <a:t>of</a:t>
            </a:r>
            <a:r>
              <a:rPr lang="de-DE" sz="1800" b="0" dirty="0">
                <a:latin typeface="+mn-lt"/>
                <a:ea typeface="Arial"/>
              </a:rPr>
              <a:t> </a:t>
            </a:r>
            <a:r>
              <a:rPr lang="de-DE" sz="1800" b="0" dirty="0" err="1">
                <a:latin typeface="+mn-lt"/>
                <a:ea typeface="Arial"/>
              </a:rPr>
              <a:t>other</a:t>
            </a:r>
            <a:r>
              <a:rPr lang="de-DE" sz="1800" b="0" dirty="0">
                <a:latin typeface="+mn-lt"/>
                <a:ea typeface="Arial"/>
              </a:rPr>
              <a:t> </a:t>
            </a:r>
            <a:r>
              <a:rPr lang="de-DE" sz="1800" b="0" dirty="0" err="1">
                <a:latin typeface="+mn-lt"/>
                <a:ea typeface="Arial"/>
              </a:rPr>
              <a:t>experts</a:t>
            </a:r>
            <a:r>
              <a:rPr lang="de-DE" sz="1800" b="0" dirty="0">
                <a:latin typeface="+mn-lt"/>
                <a:ea typeface="Arial"/>
              </a:rPr>
              <a:t> such </a:t>
            </a:r>
            <a:r>
              <a:rPr lang="de-DE" sz="1800" b="0" dirty="0" err="1">
                <a:latin typeface="+mn-lt"/>
                <a:ea typeface="Arial"/>
              </a:rPr>
              <a:t>as</a:t>
            </a:r>
            <a:r>
              <a:rPr lang="de-DE" sz="1800" b="0" dirty="0">
                <a:latin typeface="+mn-lt"/>
                <a:ea typeface="Arial"/>
              </a:rPr>
              <a:t> </a:t>
            </a:r>
            <a:r>
              <a:rPr lang="de-DE" sz="1800" b="0" dirty="0" err="1">
                <a:latin typeface="+mn-lt"/>
                <a:ea typeface="Arial"/>
              </a:rPr>
              <a:t>software</a:t>
            </a:r>
            <a:r>
              <a:rPr lang="de-DE" sz="1800" b="0" dirty="0">
                <a:latin typeface="+mn-lt"/>
                <a:ea typeface="Arial"/>
              </a:rPr>
              <a:t> </a:t>
            </a:r>
            <a:r>
              <a:rPr lang="de-DE" sz="1800" b="0" dirty="0" err="1">
                <a:latin typeface="+mn-lt"/>
                <a:ea typeface="Arial"/>
              </a:rPr>
              <a:t>developers</a:t>
            </a:r>
            <a:r>
              <a:rPr lang="de-DE" sz="1800" b="0" dirty="0">
                <a:latin typeface="+mn-lt"/>
                <a:ea typeface="Arial"/>
              </a:rPr>
              <a:t> and </a:t>
            </a:r>
            <a:r>
              <a:rPr lang="de-DE" sz="1800" b="0" dirty="0" err="1">
                <a:latin typeface="+mn-lt"/>
                <a:ea typeface="Arial"/>
              </a:rPr>
              <a:t>business</a:t>
            </a:r>
            <a:r>
              <a:rPr lang="de-DE" sz="1800" b="0" dirty="0">
                <a:latin typeface="+mn-lt"/>
                <a:ea typeface="Arial"/>
              </a:rPr>
              <a:t> </a:t>
            </a:r>
            <a:r>
              <a:rPr lang="de-DE" sz="1800" b="0" dirty="0" err="1">
                <a:latin typeface="+mn-lt"/>
                <a:ea typeface="Arial"/>
              </a:rPr>
              <a:t>experts</a:t>
            </a:r>
            <a:r>
              <a:rPr lang="de-DE" sz="1800" b="0" dirty="0">
                <a:latin typeface="+mn-lt"/>
                <a:ea typeface="Arial"/>
              </a:rPr>
              <a:t>.</a:t>
            </a:r>
            <a:endParaRPr lang="de-DE" sz="1800" b="0" dirty="0">
              <a:latin typeface="+mn-lt"/>
            </a:endParaRPr>
          </a:p>
        </p:txBody>
      </p:sp>
      <p:sp>
        <p:nvSpPr>
          <p:cNvPr id="327" name="Google Shape;327;p15"/>
          <p:cNvSpPr/>
          <p:nvPr/>
        </p:nvSpPr>
        <p:spPr>
          <a:xfrm>
            <a:off x="234409" y="287350"/>
            <a:ext cx="4193658"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200" b="1" dirty="0">
                <a:solidFill>
                  <a:schemeClr val="lt1"/>
                </a:solidFill>
                <a:latin typeface="+mn-lt"/>
                <a:sym typeface="Arial"/>
              </a:rPr>
              <a:t>The Research Canvas </a:t>
            </a:r>
            <a:r>
              <a:rPr lang="de-DE" sz="3200" b="1" dirty="0" err="1">
                <a:solidFill>
                  <a:schemeClr val="lt1"/>
                </a:solidFill>
                <a:latin typeface="+mn-lt"/>
                <a:sym typeface="Arial"/>
              </a:rPr>
              <a:t>Example</a:t>
            </a:r>
            <a:endParaRPr sz="3200" dirty="0">
              <a:solidFill>
                <a:schemeClr val="lt1"/>
              </a:solidFill>
              <a:latin typeface="+mn-lt"/>
              <a:ea typeface="Calibri"/>
              <a:cs typeface="Calibri"/>
              <a:sym typeface="Calibri"/>
            </a:endParaRPr>
          </a:p>
        </p:txBody>
      </p:sp>
      <p:pic>
        <p:nvPicPr>
          <p:cNvPr id="5" name="Bildplatzhalter 4">
            <a:extLst>
              <a:ext uri="{FF2B5EF4-FFF2-40B4-BE49-F238E27FC236}">
                <a16:creationId xmlns:a16="http://schemas.microsoft.com/office/drawing/2014/main" id="{7EB16137-013F-1FC2-45A8-0F31DFD4FFF9}"/>
              </a:ext>
            </a:extLst>
          </p:cNvPr>
          <p:cNvPicPr>
            <a:picLocks noGrp="1" noChangeAspect="1"/>
          </p:cNvPicPr>
          <p:nvPr>
            <p:ph type="pic" idx="2"/>
          </p:nvPr>
        </p:nvPicPr>
        <p:blipFill rotWithShape="1">
          <a:blip r:embed="rId3">
            <a:extLst>
              <a:ext uri="{96DAC541-7B7A-43D3-8B79-37D633B846F1}">
                <asvg:svgBlip xmlns:asvg="http://schemas.microsoft.com/office/drawing/2016/SVG/main" r:embed="rId4"/>
              </a:ext>
            </a:extLst>
          </a:blip>
          <a:srcRect l="50882" t="37145" r="21096" b="10376"/>
          <a:stretch/>
        </p:blipFill>
        <p:spPr>
          <a:xfrm>
            <a:off x="4572000" y="-1"/>
            <a:ext cx="4572000" cy="5004955"/>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3BF6580E-2500-0E26-DED3-3BA5602F99B2}"/>
              </a:ext>
            </a:extLst>
          </p:cNvPr>
          <p:cNvSpPr>
            <a:spLocks noGrp="1"/>
          </p:cNvSpPr>
          <p:nvPr>
            <p:ph type="body" sz="quarter" idx="13"/>
          </p:nvPr>
        </p:nvSpPr>
        <p:spPr/>
        <p:txBody>
          <a:bodyPr/>
          <a:lstStyle/>
          <a:p>
            <a:r>
              <a:rPr lang="de-DE" dirty="0"/>
              <a:t>“</a:t>
            </a:r>
            <a:r>
              <a:rPr lang="de-DE" dirty="0" err="1"/>
              <a:t>For</a:t>
            </a:r>
            <a:r>
              <a:rPr lang="de-DE" dirty="0"/>
              <a:t> </a:t>
            </a:r>
            <a:r>
              <a:rPr lang="de-DE" dirty="0" err="1"/>
              <a:t>somebody</a:t>
            </a:r>
            <a:r>
              <a:rPr lang="de-DE" dirty="0"/>
              <a:t> </a:t>
            </a:r>
            <a:r>
              <a:rPr lang="de-DE" dirty="0" err="1"/>
              <a:t>who</a:t>
            </a:r>
            <a:r>
              <a:rPr lang="de-DE" dirty="0"/>
              <a:t> </a:t>
            </a:r>
            <a:r>
              <a:rPr lang="de-DE" dirty="0" err="1"/>
              <a:t>wants</a:t>
            </a:r>
            <a:r>
              <a:rPr lang="de-DE" dirty="0"/>
              <a:t> </a:t>
            </a:r>
            <a:r>
              <a:rPr lang="de-DE" dirty="0" err="1"/>
              <a:t>to</a:t>
            </a:r>
            <a:r>
              <a:rPr lang="de-DE" dirty="0"/>
              <a:t> </a:t>
            </a:r>
            <a:r>
              <a:rPr lang="de-DE" dirty="0" err="1"/>
              <a:t>become</a:t>
            </a:r>
            <a:r>
              <a:rPr lang="de-DE" dirty="0"/>
              <a:t> an </a:t>
            </a:r>
            <a:r>
              <a:rPr lang="de-DE" dirty="0" err="1"/>
              <a:t>entrepreneur</a:t>
            </a:r>
            <a:r>
              <a:rPr lang="de-DE" dirty="0"/>
              <a:t>, </a:t>
            </a:r>
            <a:r>
              <a:rPr lang="de-DE" dirty="0" err="1"/>
              <a:t>it</a:t>
            </a:r>
            <a:r>
              <a:rPr lang="de-DE" dirty="0"/>
              <a:t> </a:t>
            </a:r>
            <a:r>
              <a:rPr lang="de-DE" dirty="0" err="1"/>
              <a:t>is</a:t>
            </a:r>
            <a:r>
              <a:rPr lang="de-DE" dirty="0"/>
              <a:t> </a:t>
            </a:r>
            <a:r>
              <a:rPr lang="de-DE" dirty="0" err="1"/>
              <a:t>crucial</a:t>
            </a:r>
            <a:r>
              <a:rPr lang="de-DE" dirty="0"/>
              <a:t> </a:t>
            </a:r>
            <a:r>
              <a:rPr lang="de-DE" dirty="0" err="1"/>
              <a:t>to</a:t>
            </a:r>
            <a:r>
              <a:rPr lang="de-DE" dirty="0"/>
              <a:t> </a:t>
            </a:r>
            <a:r>
              <a:rPr lang="de-DE" dirty="0" err="1"/>
              <a:t>be</a:t>
            </a:r>
            <a:r>
              <a:rPr lang="de-DE" dirty="0"/>
              <a:t> </a:t>
            </a:r>
            <a:r>
              <a:rPr lang="de-DE" dirty="0" err="1"/>
              <a:t>proactive</a:t>
            </a:r>
            <a:r>
              <a:rPr lang="de-DE" dirty="0"/>
              <a:t> in </a:t>
            </a:r>
            <a:r>
              <a:rPr lang="de-DE" dirty="0" err="1"/>
              <a:t>order</a:t>
            </a:r>
            <a:r>
              <a:rPr lang="de-DE" dirty="0"/>
              <a:t> </a:t>
            </a:r>
            <a:r>
              <a:rPr lang="de-DE" dirty="0" err="1"/>
              <a:t>to</a:t>
            </a:r>
            <a:r>
              <a:rPr lang="de-DE" dirty="0"/>
              <a:t> </a:t>
            </a:r>
            <a:r>
              <a:rPr lang="de-DE" dirty="0" err="1"/>
              <a:t>build</a:t>
            </a:r>
            <a:r>
              <a:rPr lang="de-DE" dirty="0"/>
              <a:t> </a:t>
            </a:r>
            <a:r>
              <a:rPr lang="de-DE" dirty="0" err="1"/>
              <a:t>up</a:t>
            </a:r>
            <a:r>
              <a:rPr lang="de-DE" dirty="0"/>
              <a:t> a network outside </a:t>
            </a:r>
            <a:r>
              <a:rPr lang="de-DE" dirty="0" err="1"/>
              <a:t>your</a:t>
            </a:r>
            <a:r>
              <a:rPr lang="de-DE" dirty="0"/>
              <a:t> lab.”</a:t>
            </a:r>
          </a:p>
          <a:p>
            <a:endParaRPr lang="de-DE" dirty="0"/>
          </a:p>
          <a:p>
            <a:r>
              <a:rPr lang="de-DE" sz="1500" dirty="0"/>
              <a:t>Nadine Diersch</a:t>
            </a:r>
          </a:p>
          <a:p>
            <a:r>
              <a:rPr lang="de-DE" sz="1500" b="0" dirty="0"/>
              <a:t>Young Entrepreneurs in Science Alumna</a:t>
            </a:r>
          </a:p>
          <a:p>
            <a:endParaRPr lang="de-DE" dirty="0"/>
          </a:p>
        </p:txBody>
      </p:sp>
    </p:spTree>
    <p:extLst>
      <p:ext uri="{BB962C8B-B14F-4D97-AF65-F5344CB8AC3E}">
        <p14:creationId xmlns:p14="http://schemas.microsoft.com/office/powerpoint/2010/main" val="9498687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3" name="Picture 2">
            <a:extLst>
              <a:ext uri="{FF2B5EF4-FFF2-40B4-BE49-F238E27FC236}">
                <a16:creationId xmlns:a16="http://schemas.microsoft.com/office/drawing/2014/main" id="{4D879198-556E-B14A-B05A-6817490CD1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2523" r="22387"/>
          <a:stretch/>
        </p:blipFill>
        <p:spPr>
          <a:xfrm>
            <a:off x="0" y="0"/>
            <a:ext cx="9144000" cy="5150478"/>
          </a:xfrm>
          <a:prstGeom prst="rect">
            <a:avLst/>
          </a:prstGeom>
        </p:spPr>
      </p:pic>
      <p:sp>
        <p:nvSpPr>
          <p:cNvPr id="11" name="Textplatzhalter 2">
            <a:extLst>
              <a:ext uri="{FF2B5EF4-FFF2-40B4-BE49-F238E27FC236}">
                <a16:creationId xmlns:a16="http://schemas.microsoft.com/office/drawing/2014/main" id="{5783492D-B3FE-944C-B447-8F53F9A348C7}"/>
              </a:ext>
            </a:extLst>
          </p:cNvPr>
          <p:cNvSpPr>
            <a:spLocks noGrp="1"/>
          </p:cNvSpPr>
          <p:nvPr>
            <p:ph type="body" sz="quarter" idx="11"/>
          </p:nvPr>
        </p:nvSpPr>
        <p:spPr>
          <a:xfrm>
            <a:off x="304801" y="285263"/>
            <a:ext cx="6069106" cy="485204"/>
          </a:xfrm>
          <a:prstGeom prst="rect">
            <a:avLst/>
          </a:prstGeom>
        </p:spPr>
        <p:txBody>
          <a:bodyPr/>
          <a:lstStyle/>
          <a:p>
            <a:r>
              <a:rPr lang="en-GB" dirty="0"/>
              <a:t>FROM RESEARCH TO USE CASE</a:t>
            </a:r>
          </a:p>
        </p:txBody>
      </p:sp>
    </p:spTree>
    <p:extLst>
      <p:ext uri="{BB962C8B-B14F-4D97-AF65-F5344CB8AC3E}">
        <p14:creationId xmlns:p14="http://schemas.microsoft.com/office/powerpoint/2010/main" val="6585249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F3B3AB6-55E6-0749-B71C-DBBE4E903898}"/>
              </a:ext>
            </a:extLst>
          </p:cNvPr>
          <p:cNvSpPr>
            <a:spLocks noGrp="1"/>
          </p:cNvSpPr>
          <p:nvPr>
            <p:ph type="body" idx="1"/>
          </p:nvPr>
        </p:nvSpPr>
        <p:spPr/>
        <p:txBody>
          <a:bodyPr/>
          <a:lstStyle/>
          <a:p>
            <a:r>
              <a:rPr lang="en-GB" dirty="0"/>
              <a:t>What is a use case?</a:t>
            </a:r>
            <a:endParaRPr lang="de-DE" b="0" dirty="0"/>
          </a:p>
        </p:txBody>
      </p:sp>
      <p:sp>
        <p:nvSpPr>
          <p:cNvPr id="3" name="Google Shape;414;p25">
            <a:extLst>
              <a:ext uri="{FF2B5EF4-FFF2-40B4-BE49-F238E27FC236}">
                <a16:creationId xmlns:a16="http://schemas.microsoft.com/office/drawing/2014/main" id="{05AE26C1-A2A2-6A18-4B52-4C7A8BB6E077}"/>
              </a:ext>
            </a:extLst>
          </p:cNvPr>
          <p:cNvSpPr txBox="1"/>
          <p:nvPr/>
        </p:nvSpPr>
        <p:spPr>
          <a:xfrm>
            <a:off x="643757" y="2526335"/>
            <a:ext cx="7846960" cy="45421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dirty="0">
                <a:ln>
                  <a:noFill/>
                </a:ln>
                <a:solidFill>
                  <a:srgbClr val="E30715"/>
                </a:solidFill>
                <a:effectLst/>
                <a:uLnTx/>
                <a:uFillTx/>
                <a:latin typeface="Aptos" panose="020B0004020202020204" pitchFamily="34" charset="0"/>
                <a:cs typeface="Arial"/>
                <a:sym typeface="Arial"/>
              </a:rPr>
              <a:t>Raise </a:t>
            </a:r>
            <a:r>
              <a:rPr kumimoji="0" lang="de-DE" sz="1800" b="1" i="0" u="none" strike="noStrike" kern="0" cap="none" spc="0" normalizeH="0" baseline="0" noProof="0" dirty="0" err="1">
                <a:ln>
                  <a:noFill/>
                </a:ln>
                <a:solidFill>
                  <a:srgbClr val="E30715"/>
                </a:solidFill>
                <a:effectLst/>
                <a:uLnTx/>
                <a:uFillTx/>
                <a:latin typeface="Aptos" panose="020B0004020202020204" pitchFamily="34" charset="0"/>
                <a:cs typeface="Arial"/>
                <a:sym typeface="Arial"/>
              </a:rPr>
              <a:t>your</a:t>
            </a:r>
            <a:r>
              <a:rPr kumimoji="0" lang="de-DE" sz="1800" b="1" i="0" u="none" strike="noStrike" kern="0" cap="none" spc="0" normalizeH="0" baseline="0" noProof="0" dirty="0">
                <a:ln>
                  <a:noFill/>
                </a:ln>
                <a:solidFill>
                  <a:srgbClr val="E30715"/>
                </a:solidFill>
                <a:effectLst/>
                <a:uLnTx/>
                <a:uFillTx/>
                <a:latin typeface="Aptos" panose="020B0004020202020204" pitchFamily="34" charset="0"/>
                <a:cs typeface="Arial"/>
                <a:sym typeface="Arial"/>
              </a:rPr>
              <a:t> virtual </a:t>
            </a:r>
            <a:r>
              <a:rPr kumimoji="0" lang="de-DE" sz="1800" b="1" i="0" u="none" strike="noStrike" kern="0" cap="none" spc="0" normalizeH="0" baseline="0" noProof="0" dirty="0" err="1">
                <a:ln>
                  <a:noFill/>
                </a:ln>
                <a:solidFill>
                  <a:srgbClr val="E30715"/>
                </a:solidFill>
                <a:effectLst/>
                <a:uLnTx/>
                <a:uFillTx/>
                <a:latin typeface="Aptos" panose="020B0004020202020204" pitchFamily="34" charset="0"/>
                <a:cs typeface="Arial"/>
                <a:sym typeface="Arial"/>
              </a:rPr>
              <a:t>hand</a:t>
            </a:r>
            <a:r>
              <a:rPr kumimoji="0" lang="de-DE" sz="1800" b="1" i="0" u="none" strike="noStrike" kern="0" cap="none" spc="0" normalizeH="0" baseline="0" noProof="0" dirty="0">
                <a:ln>
                  <a:noFill/>
                </a:ln>
                <a:solidFill>
                  <a:srgbClr val="E30715"/>
                </a:solidFill>
                <a:effectLst/>
                <a:uLnTx/>
                <a:uFillTx/>
                <a:latin typeface="Aptos" panose="020B0004020202020204" pitchFamily="34" charset="0"/>
                <a:cs typeface="Arial"/>
                <a:sym typeface="Arial"/>
              </a:rPr>
              <a:t> </a:t>
            </a:r>
            <a:r>
              <a:rPr kumimoji="0" lang="de-DE" sz="1800" b="1" i="0" u="none" strike="noStrike" kern="0" cap="none" spc="0" normalizeH="0" baseline="0" noProof="0" dirty="0" err="1">
                <a:ln>
                  <a:noFill/>
                </a:ln>
                <a:solidFill>
                  <a:srgbClr val="E30715"/>
                </a:solidFill>
                <a:effectLst/>
                <a:uLnTx/>
                <a:uFillTx/>
                <a:latin typeface="Aptos" panose="020B0004020202020204" pitchFamily="34" charset="0"/>
                <a:cs typeface="Arial"/>
                <a:sym typeface="Arial"/>
              </a:rPr>
              <a:t>or</a:t>
            </a:r>
            <a:r>
              <a:rPr kumimoji="0" lang="de-DE" sz="1800" b="1" i="0" u="none" strike="noStrike" kern="0" cap="none" spc="0" normalizeH="0" baseline="0" noProof="0" dirty="0">
                <a:ln>
                  <a:noFill/>
                </a:ln>
                <a:solidFill>
                  <a:srgbClr val="E30715"/>
                </a:solidFill>
                <a:effectLst/>
                <a:uLnTx/>
                <a:uFillTx/>
                <a:latin typeface="Aptos" panose="020B0004020202020204" pitchFamily="34" charset="0"/>
                <a:cs typeface="Arial"/>
                <a:sym typeface="Arial"/>
              </a:rPr>
              <a:t> </a:t>
            </a:r>
            <a:r>
              <a:rPr kumimoji="0" lang="de-DE" sz="1800" b="1" i="0" u="none" strike="noStrike" kern="0" cap="none" spc="0" normalizeH="0" baseline="0" noProof="0" dirty="0" err="1">
                <a:ln>
                  <a:noFill/>
                </a:ln>
                <a:solidFill>
                  <a:srgbClr val="E30715"/>
                </a:solidFill>
                <a:effectLst/>
                <a:uLnTx/>
                <a:uFillTx/>
                <a:latin typeface="Aptos" panose="020B0004020202020204" pitchFamily="34" charset="0"/>
                <a:cs typeface="Arial"/>
                <a:sym typeface="Arial"/>
              </a:rPr>
              <a:t>share</a:t>
            </a:r>
            <a:r>
              <a:rPr kumimoji="0" lang="de-DE" sz="1800" b="1" i="0" u="none" strike="noStrike" kern="0" cap="none" spc="0" normalizeH="0" baseline="0" noProof="0" dirty="0">
                <a:ln>
                  <a:noFill/>
                </a:ln>
                <a:solidFill>
                  <a:srgbClr val="E30715"/>
                </a:solidFill>
                <a:effectLst/>
                <a:uLnTx/>
                <a:uFillTx/>
                <a:latin typeface="Aptos" panose="020B0004020202020204" pitchFamily="34" charset="0"/>
                <a:cs typeface="Arial"/>
                <a:sym typeface="Arial"/>
              </a:rPr>
              <a:t> in </a:t>
            </a:r>
            <a:r>
              <a:rPr kumimoji="0" lang="de-DE" sz="1800" b="1" i="0" u="none" strike="noStrike" kern="0" cap="none" spc="0" normalizeH="0" baseline="0" noProof="0" dirty="0" err="1">
                <a:ln>
                  <a:noFill/>
                </a:ln>
                <a:solidFill>
                  <a:srgbClr val="E30715"/>
                </a:solidFill>
                <a:effectLst/>
                <a:uLnTx/>
                <a:uFillTx/>
                <a:latin typeface="Aptos" panose="020B0004020202020204" pitchFamily="34" charset="0"/>
                <a:cs typeface="Arial"/>
                <a:sym typeface="Arial"/>
              </a:rPr>
              <a:t>the</a:t>
            </a:r>
            <a:r>
              <a:rPr kumimoji="0" lang="de-DE" sz="1800" b="1" i="0" u="none" strike="noStrike" kern="0" cap="none" spc="0" normalizeH="0" baseline="0" noProof="0" dirty="0">
                <a:ln>
                  <a:noFill/>
                </a:ln>
                <a:solidFill>
                  <a:srgbClr val="E30715"/>
                </a:solidFill>
                <a:effectLst/>
                <a:uLnTx/>
                <a:uFillTx/>
                <a:latin typeface="Aptos" panose="020B0004020202020204" pitchFamily="34" charset="0"/>
                <a:cs typeface="Arial"/>
                <a:sym typeface="Arial"/>
              </a:rPr>
              <a:t> </a:t>
            </a:r>
            <a:r>
              <a:rPr kumimoji="0" lang="de-DE" sz="1800" b="1" i="0" u="none" strike="noStrike" kern="0" cap="none" spc="0" normalizeH="0" baseline="0" noProof="0" dirty="0" err="1">
                <a:ln>
                  <a:noFill/>
                </a:ln>
                <a:solidFill>
                  <a:srgbClr val="E30715"/>
                </a:solidFill>
                <a:effectLst/>
                <a:uLnTx/>
                <a:uFillTx/>
                <a:latin typeface="Aptos" panose="020B0004020202020204" pitchFamily="34" charset="0"/>
                <a:cs typeface="Arial"/>
                <a:sym typeface="Arial"/>
              </a:rPr>
              <a:t>chat</a:t>
            </a:r>
            <a:r>
              <a:rPr kumimoji="0" lang="de-DE" sz="1800" b="1" i="0" u="none" strike="noStrike" kern="0" cap="none" spc="0" normalizeH="0" baseline="0" noProof="0" dirty="0">
                <a:ln>
                  <a:noFill/>
                </a:ln>
                <a:solidFill>
                  <a:srgbClr val="E30715"/>
                </a:solidFill>
                <a:effectLst/>
                <a:uLnTx/>
                <a:uFillTx/>
                <a:latin typeface="Aptos" panose="020B0004020202020204" pitchFamily="34" charset="0"/>
                <a:cs typeface="Arial"/>
                <a:sym typeface="Arial"/>
              </a:rPr>
              <a:t>!</a:t>
            </a:r>
            <a:endParaRPr kumimoji="0" sz="1800" b="1" i="0" u="none" strike="noStrike" kern="0" cap="none" spc="0" normalizeH="0" baseline="0" noProof="0" dirty="0">
              <a:ln>
                <a:noFill/>
              </a:ln>
              <a:solidFill>
                <a:srgbClr val="E30715"/>
              </a:solidFill>
              <a:effectLst/>
              <a:uLnTx/>
              <a:uFillTx/>
              <a:latin typeface="Aptos" panose="020B0004020202020204" pitchFamily="34" charset="0"/>
              <a:cs typeface="Arial"/>
              <a:sym typeface="Arial"/>
            </a:endParaRPr>
          </a:p>
        </p:txBody>
      </p:sp>
      <p:sp>
        <p:nvSpPr>
          <p:cNvPr id="4" name="Google Shape;414;p25">
            <a:extLst>
              <a:ext uri="{FF2B5EF4-FFF2-40B4-BE49-F238E27FC236}">
                <a16:creationId xmlns:a16="http://schemas.microsoft.com/office/drawing/2014/main" id="{776D23E8-573A-41D2-DCD4-159AC93E4D04}"/>
              </a:ext>
            </a:extLst>
          </p:cNvPr>
          <p:cNvSpPr txBox="1"/>
          <p:nvPr/>
        </p:nvSpPr>
        <p:spPr>
          <a:xfrm>
            <a:off x="2490787" y="2972458"/>
            <a:ext cx="4152900" cy="609224"/>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What</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comes</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your</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mind</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when</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you</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think</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of</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users</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use</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cases</a:t>
            </a:r>
            <a:r>
              <a:rPr kumimoji="0" lang="de-DE" sz="18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lang="de-DE" sz="18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dirty="0">
              <a:ln>
                <a:noFill/>
              </a:ln>
              <a:solidFill>
                <a:srgbClr val="E30715"/>
              </a:solidFill>
              <a:effectLst/>
              <a:uLnTx/>
              <a:uFillTx/>
              <a:latin typeface="Aptos" panose="020B0004020202020204" pitchFamily="34" charset="0"/>
              <a:cs typeface="Arial"/>
              <a:sym typeface="Arial"/>
            </a:endParaRPr>
          </a:p>
        </p:txBody>
      </p:sp>
      <p:pic>
        <p:nvPicPr>
          <p:cNvPr id="8" name="Google Shape;415;p25">
            <a:extLst>
              <a:ext uri="{FF2B5EF4-FFF2-40B4-BE49-F238E27FC236}">
                <a16:creationId xmlns:a16="http://schemas.microsoft.com/office/drawing/2014/main" id="{27103236-2B91-DE64-E62C-20EC9A27F587}"/>
              </a:ext>
            </a:extLst>
          </p:cNvPr>
          <p:cNvPicPr preferRelativeResize="0"/>
          <p:nvPr/>
        </p:nvPicPr>
        <p:blipFill rotWithShape="1">
          <a:blip r:embed="rId3">
            <a:alphaModFix/>
          </a:blip>
          <a:srcRect/>
          <a:stretch/>
        </p:blipFill>
        <p:spPr>
          <a:xfrm>
            <a:off x="4237037" y="1772976"/>
            <a:ext cx="660400" cy="660400"/>
          </a:xfrm>
          <a:prstGeom prst="rect">
            <a:avLst/>
          </a:prstGeom>
          <a:noFill/>
          <a:ln>
            <a:noFill/>
          </a:ln>
        </p:spPr>
      </p:pic>
    </p:spTree>
    <p:extLst>
      <p:ext uri="{BB962C8B-B14F-4D97-AF65-F5344CB8AC3E}">
        <p14:creationId xmlns:p14="http://schemas.microsoft.com/office/powerpoint/2010/main" val="5374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0CDA79D-76BE-4A8A-B1B0-13A76627B0CB}"/>
              </a:ext>
            </a:extLst>
          </p:cNvPr>
          <p:cNvSpPr>
            <a:spLocks noGrp="1"/>
          </p:cNvSpPr>
          <p:nvPr>
            <p:ph type="body" idx="1"/>
          </p:nvPr>
        </p:nvSpPr>
        <p:spPr/>
        <p:txBody>
          <a:bodyPr/>
          <a:lstStyle/>
          <a:p>
            <a:r>
              <a:rPr lang="de-DE" dirty="0" err="1"/>
              <a:t>What</a:t>
            </a:r>
            <a:r>
              <a:rPr lang="de-DE" dirty="0"/>
              <a:t> </a:t>
            </a:r>
            <a:r>
              <a:rPr lang="de-DE" dirty="0" err="1"/>
              <a:t>is</a:t>
            </a:r>
            <a:r>
              <a:rPr lang="de-DE" dirty="0"/>
              <a:t> a </a:t>
            </a:r>
            <a:r>
              <a:rPr lang="de-DE" dirty="0" err="1"/>
              <a:t>use</a:t>
            </a:r>
            <a:r>
              <a:rPr lang="de-DE" dirty="0"/>
              <a:t> </a:t>
            </a:r>
            <a:r>
              <a:rPr lang="de-DE" dirty="0" err="1"/>
              <a:t>case</a:t>
            </a:r>
            <a:r>
              <a:rPr lang="de-DE" dirty="0"/>
              <a:t>?</a:t>
            </a:r>
          </a:p>
        </p:txBody>
      </p:sp>
      <p:sp>
        <p:nvSpPr>
          <p:cNvPr id="4" name="Google Shape;422;p26">
            <a:extLst>
              <a:ext uri="{FF2B5EF4-FFF2-40B4-BE49-F238E27FC236}">
                <a16:creationId xmlns:a16="http://schemas.microsoft.com/office/drawing/2014/main" id="{CB468427-C7FA-D612-E465-512A4B2CE0CB}"/>
              </a:ext>
            </a:extLst>
          </p:cNvPr>
          <p:cNvSpPr txBox="1"/>
          <p:nvPr/>
        </p:nvSpPr>
        <p:spPr>
          <a:xfrm>
            <a:off x="525293" y="2571750"/>
            <a:ext cx="8093413" cy="92333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 </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specific</a:t>
            </a:r>
            <a:r>
              <a:rPr kumimoji="0" lang="de-DE"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situation</a:t>
            </a:r>
            <a:r>
              <a:rPr kumimoji="0" lang="de-DE"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in </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which</a:t>
            </a:r>
            <a:r>
              <a:rPr kumimoji="0" lang="de-DE"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 </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product</a:t>
            </a:r>
            <a:r>
              <a:rPr kumimoji="0" lang="de-DE"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service</a:t>
            </a:r>
            <a:r>
              <a:rPr kumimoji="0" lang="de-DE"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solution</a:t>
            </a:r>
            <a:r>
              <a:rPr kumimoji="0" lang="de-DE"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can</a:t>
            </a:r>
            <a:r>
              <a:rPr kumimoji="0" lang="de-DE"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potentially</a:t>
            </a:r>
            <a:r>
              <a:rPr kumimoji="0" lang="de-DE"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be</a:t>
            </a:r>
            <a:r>
              <a:rPr kumimoji="0" lang="de-DE"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used</a:t>
            </a:r>
            <a:r>
              <a:rPr kumimoji="0" lang="de-DE"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endParaRPr kumimoji="0" sz="1800" b="1"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endParaRPr>
          </a:p>
        </p:txBody>
      </p:sp>
      <p:pic>
        <p:nvPicPr>
          <p:cNvPr id="7" name="Google Shape;423;p26">
            <a:extLst>
              <a:ext uri="{FF2B5EF4-FFF2-40B4-BE49-F238E27FC236}">
                <a16:creationId xmlns:a16="http://schemas.microsoft.com/office/drawing/2014/main" id="{23E8D311-0089-D5DF-31F7-E0E0D0245A4B}"/>
              </a:ext>
            </a:extLst>
          </p:cNvPr>
          <p:cNvPicPr preferRelativeResize="0"/>
          <p:nvPr/>
        </p:nvPicPr>
        <p:blipFill rotWithShape="1">
          <a:blip r:embed="rId3">
            <a:alphaModFix/>
          </a:blip>
          <a:srcRect/>
          <a:stretch/>
        </p:blipFill>
        <p:spPr>
          <a:xfrm>
            <a:off x="3991798" y="1493523"/>
            <a:ext cx="982973" cy="982973"/>
          </a:xfrm>
          <a:prstGeom prst="rect">
            <a:avLst/>
          </a:prstGeom>
          <a:noFill/>
          <a:ln>
            <a:noFill/>
          </a:ln>
        </p:spPr>
      </p:pic>
      <p:sp>
        <p:nvSpPr>
          <p:cNvPr id="8" name="Google Shape;424;p26">
            <a:extLst>
              <a:ext uri="{FF2B5EF4-FFF2-40B4-BE49-F238E27FC236}">
                <a16:creationId xmlns:a16="http://schemas.microsoft.com/office/drawing/2014/main" id="{26490393-0B0E-40CC-DED9-88DC49195110}"/>
              </a:ext>
            </a:extLst>
          </p:cNvPr>
          <p:cNvSpPr txBox="1"/>
          <p:nvPr/>
        </p:nvSpPr>
        <p:spPr>
          <a:xfrm>
            <a:off x="2881084" y="3405688"/>
            <a:ext cx="3381829" cy="3692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Lawrence Chapman </a:t>
            </a:r>
            <a:r>
              <a:rPr kumimoji="0" lang="de-DE" sz="18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for</a:t>
            </a:r>
            <a:r>
              <a:rPr kumimoji="0" lang="de-DE" sz="18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PMA</a:t>
            </a:r>
            <a:endParaRPr kumimoji="0" sz="18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Tree>
    <p:extLst>
      <p:ext uri="{BB962C8B-B14F-4D97-AF65-F5344CB8AC3E}">
        <p14:creationId xmlns:p14="http://schemas.microsoft.com/office/powerpoint/2010/main" val="548337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DCD0F-C8C6-6658-3F89-5F8EE9E63B79}"/>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12BDBD8A-24AE-6379-016A-54444681B7B5}"/>
              </a:ext>
            </a:extLst>
          </p:cNvPr>
          <p:cNvSpPr>
            <a:spLocks noGrp="1"/>
          </p:cNvSpPr>
          <p:nvPr>
            <p:ph type="body" sz="quarter" idx="13"/>
          </p:nvPr>
        </p:nvSpPr>
        <p:spPr>
          <a:xfrm>
            <a:off x="846562" y="994204"/>
            <a:ext cx="7759425" cy="3026089"/>
          </a:xfrm>
        </p:spPr>
        <p:txBody>
          <a:bodyPr/>
          <a:lstStyle/>
          <a:p>
            <a:pPr marL="0" lvl="0" indent="0" defTabSz="914400">
              <a:lnSpc>
                <a:spcPct val="200000"/>
              </a:lnSpc>
              <a:spcAft>
                <a:spcPts val="0"/>
              </a:spcAft>
              <a:buClr>
                <a:srgbClr val="000000"/>
              </a:buClr>
              <a:buNone/>
              <a:defRPr/>
            </a:pPr>
            <a:r>
              <a:rPr lang="de-DE"/>
              <a:t>Be </a:t>
            </a:r>
            <a:r>
              <a:rPr lang="de-DE" err="1"/>
              <a:t>respectful</a:t>
            </a:r>
            <a:r>
              <a:rPr lang="de-DE"/>
              <a:t> &amp; </a:t>
            </a:r>
            <a:r>
              <a:rPr lang="de-DE" err="1"/>
              <a:t>constructive</a:t>
            </a:r>
            <a:br>
              <a:rPr lang="de-DE"/>
            </a:br>
            <a:r>
              <a:rPr lang="de-DE"/>
              <a:t>Use AI </a:t>
            </a:r>
            <a:r>
              <a:rPr lang="de-DE" err="1"/>
              <a:t>responsibly</a:t>
            </a:r>
            <a:r>
              <a:rPr lang="de-DE"/>
              <a:t>: Use </a:t>
            </a:r>
            <a:r>
              <a:rPr lang="de-DE" err="1"/>
              <a:t>it</a:t>
            </a:r>
            <a:r>
              <a:rPr lang="de-DE"/>
              <a:t> </a:t>
            </a:r>
            <a:r>
              <a:rPr lang="de-DE" err="1"/>
              <a:t>to</a:t>
            </a:r>
            <a:r>
              <a:rPr lang="de-DE"/>
              <a:t> support </a:t>
            </a:r>
            <a:r>
              <a:rPr lang="de-DE" err="1"/>
              <a:t>the</a:t>
            </a:r>
            <a:r>
              <a:rPr lang="de-DE"/>
              <a:t> </a:t>
            </a:r>
            <a:r>
              <a:rPr lang="de-DE" err="1"/>
              <a:t>process</a:t>
            </a:r>
            <a:r>
              <a:rPr lang="de-DE"/>
              <a:t>, not </a:t>
            </a:r>
            <a:r>
              <a:rPr lang="de-DE" err="1"/>
              <a:t>to</a:t>
            </a:r>
            <a:r>
              <a:rPr lang="de-DE"/>
              <a:t> </a:t>
            </a:r>
            <a:r>
              <a:rPr lang="de-DE" err="1"/>
              <a:t>produce</a:t>
            </a:r>
            <a:r>
              <a:rPr lang="de-DE"/>
              <a:t> final </a:t>
            </a:r>
            <a:r>
              <a:rPr lang="de-DE" err="1"/>
              <a:t>results</a:t>
            </a:r>
            <a:br>
              <a:rPr lang="de-DE"/>
            </a:br>
            <a:r>
              <a:rPr lang="de-DE"/>
              <a:t>Mute </a:t>
            </a:r>
            <a:r>
              <a:rPr lang="de-DE" err="1"/>
              <a:t>when</a:t>
            </a:r>
            <a:r>
              <a:rPr lang="de-DE"/>
              <a:t> not </a:t>
            </a:r>
            <a:r>
              <a:rPr lang="de-DE" err="1"/>
              <a:t>speaking</a:t>
            </a:r>
            <a:br>
              <a:rPr lang="de-DE"/>
            </a:br>
            <a:r>
              <a:rPr lang="de-DE"/>
              <a:t>Be </a:t>
            </a:r>
            <a:r>
              <a:rPr lang="de-DE" err="1"/>
              <a:t>present</a:t>
            </a:r>
            <a:r>
              <a:rPr lang="de-DE"/>
              <a:t>: </a:t>
            </a:r>
            <a:r>
              <a:rPr lang="de-DE" err="1"/>
              <a:t>keep</a:t>
            </a:r>
            <a:r>
              <a:rPr lang="de-DE"/>
              <a:t> </a:t>
            </a:r>
            <a:r>
              <a:rPr lang="de-DE" err="1"/>
              <a:t>your</a:t>
            </a:r>
            <a:r>
              <a:rPr lang="de-DE"/>
              <a:t> </a:t>
            </a:r>
            <a:r>
              <a:rPr lang="de-DE" err="1"/>
              <a:t>camera</a:t>
            </a:r>
            <a:r>
              <a:rPr lang="de-DE"/>
              <a:t> on. </a:t>
            </a:r>
            <a:r>
              <a:rPr lang="de-DE" err="1"/>
              <a:t>Feel</a:t>
            </a:r>
            <a:r>
              <a:rPr lang="de-DE"/>
              <a:t> </a:t>
            </a:r>
            <a:r>
              <a:rPr lang="de-DE" err="1"/>
              <a:t>free</a:t>
            </a:r>
            <a:r>
              <a:rPr lang="de-DE"/>
              <a:t> </a:t>
            </a:r>
            <a:r>
              <a:rPr lang="de-DE" err="1"/>
              <a:t>to</a:t>
            </a:r>
            <a:r>
              <a:rPr lang="de-DE"/>
              <a:t> </a:t>
            </a:r>
            <a:r>
              <a:rPr lang="de-DE" err="1"/>
              <a:t>eat</a:t>
            </a:r>
            <a:r>
              <a:rPr lang="de-DE"/>
              <a:t>, </a:t>
            </a:r>
            <a:r>
              <a:rPr lang="de-DE" err="1"/>
              <a:t>drink</a:t>
            </a:r>
            <a:r>
              <a:rPr lang="de-DE"/>
              <a:t>, </a:t>
            </a:r>
            <a:r>
              <a:rPr lang="de-DE" err="1"/>
              <a:t>or</a:t>
            </a:r>
            <a:r>
              <a:rPr lang="de-DE"/>
              <a:t> stretch</a:t>
            </a:r>
            <a:br>
              <a:rPr lang="de-DE"/>
            </a:br>
            <a:r>
              <a:rPr lang="de-DE"/>
              <a:t>Need </a:t>
            </a:r>
            <a:r>
              <a:rPr lang="de-DE" err="1"/>
              <a:t>help</a:t>
            </a:r>
            <a:r>
              <a:rPr lang="de-DE"/>
              <a:t>? </a:t>
            </a:r>
            <a:r>
              <a:rPr lang="de-DE" err="1"/>
              <a:t>Reach</a:t>
            </a:r>
            <a:r>
              <a:rPr lang="de-DE"/>
              <a:t> out </a:t>
            </a:r>
            <a:r>
              <a:rPr lang="de-DE" err="1"/>
              <a:t>to</a:t>
            </a:r>
            <a:r>
              <a:rPr lang="de-DE"/>
              <a:t> </a:t>
            </a:r>
            <a:r>
              <a:rPr lang="de-DE" err="1"/>
              <a:t>us</a:t>
            </a:r>
            <a:r>
              <a:rPr lang="de-DE"/>
              <a:t> via </a:t>
            </a:r>
            <a:r>
              <a:rPr lang="de-DE" err="1"/>
              <a:t>the</a:t>
            </a:r>
            <a:r>
              <a:rPr lang="de-DE"/>
              <a:t> </a:t>
            </a:r>
            <a:r>
              <a:rPr lang="de-DE" err="1"/>
              <a:t>chat</a:t>
            </a:r>
            <a:r>
              <a:rPr lang="de-DE"/>
              <a:t> </a:t>
            </a:r>
            <a:r>
              <a:rPr lang="de-DE" err="1"/>
              <a:t>if</a:t>
            </a:r>
            <a:r>
              <a:rPr lang="de-DE"/>
              <a:t> </a:t>
            </a:r>
            <a:r>
              <a:rPr lang="de-DE" err="1"/>
              <a:t>experiencing</a:t>
            </a:r>
            <a:r>
              <a:rPr lang="de-DE"/>
              <a:t> </a:t>
            </a:r>
            <a:r>
              <a:rPr lang="de-DE" err="1"/>
              <a:t>technical</a:t>
            </a:r>
            <a:r>
              <a:rPr lang="de-DE"/>
              <a:t> </a:t>
            </a:r>
            <a:r>
              <a:rPr lang="de-DE" err="1"/>
              <a:t>issues</a:t>
            </a:r>
            <a:br>
              <a:rPr lang="de-DE"/>
            </a:br>
            <a:r>
              <a:rPr lang="de-DE"/>
              <a:t>React &amp; </a:t>
            </a:r>
            <a:r>
              <a:rPr lang="de-DE" err="1"/>
              <a:t>engage</a:t>
            </a:r>
            <a:r>
              <a:rPr lang="de-DE"/>
              <a:t>: Use </a:t>
            </a:r>
            <a:r>
              <a:rPr lang="de-DE" err="1"/>
              <a:t>emojis</a:t>
            </a:r>
            <a:r>
              <a:rPr lang="de-DE"/>
              <a:t> </a:t>
            </a:r>
            <a:r>
              <a:rPr lang="de-DE" err="1"/>
              <a:t>or</a:t>
            </a:r>
            <a:r>
              <a:rPr lang="de-DE"/>
              <a:t> </a:t>
            </a:r>
            <a:r>
              <a:rPr lang="de-DE" err="1"/>
              <a:t>reactions</a:t>
            </a:r>
            <a:r>
              <a:rPr lang="de-DE"/>
              <a:t> </a:t>
            </a:r>
            <a:r>
              <a:rPr lang="de-DE" err="1"/>
              <a:t>to</a:t>
            </a:r>
            <a:r>
              <a:rPr lang="de-DE"/>
              <a:t> </a:t>
            </a:r>
            <a:r>
              <a:rPr lang="de-DE" err="1"/>
              <a:t>share</a:t>
            </a:r>
            <a:r>
              <a:rPr lang="de-DE"/>
              <a:t> </a:t>
            </a:r>
            <a:r>
              <a:rPr lang="de-DE" err="1"/>
              <a:t>feedback</a:t>
            </a:r>
            <a:endParaRPr lang="de-DE"/>
          </a:p>
          <a:p>
            <a:pPr marL="0" lvl="0" indent="0" defTabSz="914400">
              <a:lnSpc>
                <a:spcPct val="200000"/>
              </a:lnSpc>
              <a:spcAft>
                <a:spcPts val="0"/>
              </a:spcAft>
              <a:buClr>
                <a:srgbClr val="000000"/>
              </a:buClr>
              <a:buNone/>
              <a:defRPr/>
            </a:pPr>
            <a:r>
              <a:rPr lang="de-DE"/>
              <a:t>Drop </a:t>
            </a:r>
            <a:r>
              <a:rPr lang="de-DE" err="1"/>
              <a:t>your</a:t>
            </a:r>
            <a:r>
              <a:rPr lang="de-DE"/>
              <a:t> </a:t>
            </a:r>
            <a:r>
              <a:rPr lang="de-DE" err="1"/>
              <a:t>questions</a:t>
            </a:r>
            <a:r>
              <a:rPr lang="de-DE"/>
              <a:t> </a:t>
            </a:r>
            <a:r>
              <a:rPr lang="de-DE" err="1"/>
              <a:t>or</a:t>
            </a:r>
            <a:r>
              <a:rPr lang="de-DE"/>
              <a:t> </a:t>
            </a:r>
            <a:r>
              <a:rPr lang="de-DE" err="1"/>
              <a:t>ideas</a:t>
            </a:r>
            <a:r>
              <a:rPr lang="de-DE"/>
              <a:t> in </a:t>
            </a:r>
            <a:r>
              <a:rPr lang="de-DE" err="1"/>
              <a:t>the</a:t>
            </a:r>
            <a:r>
              <a:rPr lang="de-DE"/>
              <a:t> </a:t>
            </a:r>
            <a:r>
              <a:rPr lang="de-DE" err="1"/>
              <a:t>chat</a:t>
            </a:r>
            <a:r>
              <a:rPr lang="de-DE"/>
              <a:t> – </a:t>
            </a:r>
            <a:r>
              <a:rPr lang="de-DE" err="1"/>
              <a:t>we’re</a:t>
            </a:r>
            <a:r>
              <a:rPr lang="de-DE"/>
              <a:t> all </a:t>
            </a:r>
            <a:r>
              <a:rPr lang="de-DE" err="1"/>
              <a:t>here</a:t>
            </a:r>
            <a:r>
              <a:rPr lang="de-DE"/>
              <a:t> </a:t>
            </a:r>
            <a:r>
              <a:rPr lang="de-DE" err="1"/>
              <a:t>to</a:t>
            </a:r>
            <a:r>
              <a:rPr lang="de-DE"/>
              <a:t> </a:t>
            </a:r>
            <a:r>
              <a:rPr lang="de-DE" err="1"/>
              <a:t>learn</a:t>
            </a:r>
            <a:r>
              <a:rPr lang="de-DE"/>
              <a:t> </a:t>
            </a:r>
            <a:r>
              <a:rPr lang="de-DE" err="1"/>
              <a:t>together</a:t>
            </a:r>
            <a:r>
              <a:rPr lang="de-DE"/>
              <a:t>!</a:t>
            </a:r>
            <a:br>
              <a:rPr lang="de-DE"/>
            </a:br>
            <a:endParaRPr lang="de-DE">
              <a:latin typeface="Noticia Text" panose="02000503060000020004" pitchFamily="2" charset="77"/>
            </a:endParaRPr>
          </a:p>
        </p:txBody>
      </p:sp>
      <p:sp>
        <p:nvSpPr>
          <p:cNvPr id="3" name="Textplatzhalter 2">
            <a:extLst>
              <a:ext uri="{FF2B5EF4-FFF2-40B4-BE49-F238E27FC236}">
                <a16:creationId xmlns:a16="http://schemas.microsoft.com/office/drawing/2014/main" id="{37F2EE4D-6BDD-2E57-BA0B-801EA4EB277B}"/>
              </a:ext>
            </a:extLst>
          </p:cNvPr>
          <p:cNvSpPr>
            <a:spLocks noGrp="1"/>
          </p:cNvSpPr>
          <p:nvPr>
            <p:ph type="body" idx="1"/>
          </p:nvPr>
        </p:nvSpPr>
        <p:spPr>
          <a:xfrm>
            <a:off x="428400" y="334800"/>
            <a:ext cx="6332400" cy="443198"/>
          </a:xfrm>
        </p:spPr>
        <p:txBody>
          <a:bodyPr/>
          <a:lstStyle/>
          <a:p>
            <a:r>
              <a:rPr lang="de-DE" dirty="0"/>
              <a:t>Netiquette</a:t>
            </a:r>
          </a:p>
        </p:txBody>
      </p:sp>
      <p:sp>
        <p:nvSpPr>
          <p:cNvPr id="5" name="Textplatzhalter 1">
            <a:extLst>
              <a:ext uri="{FF2B5EF4-FFF2-40B4-BE49-F238E27FC236}">
                <a16:creationId xmlns:a16="http://schemas.microsoft.com/office/drawing/2014/main" id="{C9919B92-8562-B9E3-C7EE-DF3C0FA5E156}"/>
              </a:ext>
            </a:extLst>
          </p:cNvPr>
          <p:cNvSpPr txBox="1">
            <a:spLocks/>
          </p:cNvSpPr>
          <p:nvPr/>
        </p:nvSpPr>
        <p:spPr>
          <a:xfrm>
            <a:off x="303935" y="4637434"/>
            <a:ext cx="4756888" cy="506066"/>
          </a:xfrm>
          <a:prstGeom prst="rect">
            <a:avLst/>
          </a:prstGeom>
        </p:spPr>
        <p:txBody>
          <a:bodyPr/>
          <a:lstStyle>
            <a:lvl1pPr marL="182880" indent="-182880" algn="l" defTabSz="685800" rtl="0" eaLnBrk="1" latinLnBrk="0" hangingPunct="1">
              <a:lnSpc>
                <a:spcPct val="90000"/>
              </a:lnSpc>
              <a:spcBef>
                <a:spcPts val="0"/>
              </a:spcBef>
              <a:spcAft>
                <a:spcPts val="450"/>
              </a:spcAft>
              <a:buFont typeface="Arial" panose="020B0604020202020204" pitchFamily="34" charset="0"/>
              <a:buChar char="•"/>
              <a:defRPr sz="1400" kern="1200">
                <a:solidFill>
                  <a:schemeClr val="tx1"/>
                </a:solidFill>
                <a:latin typeface="+mn-lt"/>
                <a:ea typeface="+mn-ea"/>
                <a:cs typeface="+mn-cs"/>
              </a:defRPr>
            </a:lvl1pPr>
            <a:lvl2pPr marL="457200" indent="-274320" algn="l" defTabSz="685800" rtl="0" eaLnBrk="1" latinLnBrk="0" hangingPunct="1">
              <a:lnSpc>
                <a:spcPct val="90000"/>
              </a:lnSpc>
              <a:spcBef>
                <a:spcPts val="0"/>
              </a:spcBef>
              <a:spcAft>
                <a:spcPts val="450"/>
              </a:spcAft>
              <a:buSzPct val="100000"/>
              <a:buFont typeface="System Font Regular"/>
              <a:buChar char="・"/>
              <a:defRPr sz="1400" kern="1200">
                <a:solidFill>
                  <a:schemeClr val="tx1"/>
                </a:solidFill>
                <a:latin typeface="+mn-lt"/>
                <a:ea typeface="+mn-ea"/>
                <a:cs typeface="+mn-cs"/>
              </a:defRPr>
            </a:lvl2pPr>
            <a:lvl3pPr marL="685800" indent="0" algn="l" defTabSz="685800" rtl="0" eaLnBrk="1" latinLnBrk="0" hangingPunct="1">
              <a:lnSpc>
                <a:spcPct val="90000"/>
              </a:lnSpc>
              <a:spcBef>
                <a:spcPts val="375"/>
              </a:spcBef>
              <a:spcAft>
                <a:spcPts val="450"/>
              </a:spcAft>
              <a:buFont typeface="Arial" panose="020B0604020202020204" pitchFamily="34" charset="0"/>
              <a:buNone/>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sz="1400" err="1">
                <a:solidFill>
                  <a:srgbClr val="E30613"/>
                </a:solidFill>
                <a:latin typeface="Aptos" panose="020B0004020202020204" pitchFamily="34" charset="0"/>
              </a:rPr>
              <a:t>www.youngentrepreneursinscience.com</a:t>
            </a:r>
            <a:endParaRPr lang="de-DE" sz="1400">
              <a:solidFill>
                <a:srgbClr val="E30613"/>
              </a:solidFill>
              <a:latin typeface="Aptos" panose="020B0004020202020204" pitchFamily="34" charset="0"/>
            </a:endParaRPr>
          </a:p>
        </p:txBody>
      </p:sp>
      <p:grpSp>
        <p:nvGrpSpPr>
          <p:cNvPr id="24" name="Gruppieren 23">
            <a:extLst>
              <a:ext uri="{FF2B5EF4-FFF2-40B4-BE49-F238E27FC236}">
                <a16:creationId xmlns:a16="http://schemas.microsoft.com/office/drawing/2014/main" id="{16DAD6CC-B5FA-DE24-3748-8859C2C91614}"/>
              </a:ext>
            </a:extLst>
          </p:cNvPr>
          <p:cNvGrpSpPr/>
          <p:nvPr/>
        </p:nvGrpSpPr>
        <p:grpSpPr>
          <a:xfrm>
            <a:off x="428625" y="1182482"/>
            <a:ext cx="279400" cy="2831309"/>
            <a:chOff x="923787" y="1182482"/>
            <a:chExt cx="279400" cy="2831309"/>
          </a:xfrm>
        </p:grpSpPr>
        <p:pic>
          <p:nvPicPr>
            <p:cNvPr id="17" name="Grafik 16">
              <a:extLst>
                <a:ext uri="{FF2B5EF4-FFF2-40B4-BE49-F238E27FC236}">
                  <a16:creationId xmlns:a16="http://schemas.microsoft.com/office/drawing/2014/main" id="{EC4A6A40-EB62-AD16-BE9D-72CF7BFE5918}"/>
                </a:ext>
              </a:extLst>
            </p:cNvPr>
            <p:cNvPicPr>
              <a:picLocks noChangeAspect="1"/>
            </p:cNvPicPr>
            <p:nvPr/>
          </p:nvPicPr>
          <p:blipFill>
            <a:blip r:embed="rId3"/>
            <a:stretch>
              <a:fillRect/>
            </a:stretch>
          </p:blipFill>
          <p:spPr>
            <a:xfrm>
              <a:off x="923787" y="2024546"/>
              <a:ext cx="279400" cy="279400"/>
            </a:xfrm>
            <a:prstGeom prst="rect">
              <a:avLst/>
            </a:prstGeom>
          </p:spPr>
        </p:pic>
        <p:pic>
          <p:nvPicPr>
            <p:cNvPr id="18" name="Grafik 17">
              <a:extLst>
                <a:ext uri="{FF2B5EF4-FFF2-40B4-BE49-F238E27FC236}">
                  <a16:creationId xmlns:a16="http://schemas.microsoft.com/office/drawing/2014/main" id="{42A66E66-FDC8-DAD9-6B21-193A6F0EE886}"/>
                </a:ext>
              </a:extLst>
            </p:cNvPr>
            <p:cNvPicPr>
              <a:picLocks noChangeAspect="1"/>
            </p:cNvPicPr>
            <p:nvPr/>
          </p:nvPicPr>
          <p:blipFill>
            <a:blip r:embed="rId4"/>
            <a:stretch>
              <a:fillRect/>
            </a:stretch>
          </p:blipFill>
          <p:spPr>
            <a:xfrm>
              <a:off x="923787" y="2504763"/>
              <a:ext cx="279400" cy="177800"/>
            </a:xfrm>
            <a:prstGeom prst="rect">
              <a:avLst/>
            </a:prstGeom>
          </p:spPr>
        </p:pic>
        <p:pic>
          <p:nvPicPr>
            <p:cNvPr id="19" name="Grafik 18">
              <a:extLst>
                <a:ext uri="{FF2B5EF4-FFF2-40B4-BE49-F238E27FC236}">
                  <a16:creationId xmlns:a16="http://schemas.microsoft.com/office/drawing/2014/main" id="{66BF1CDF-A171-1ED8-0567-ACD970CBD638}"/>
                </a:ext>
              </a:extLst>
            </p:cNvPr>
            <p:cNvPicPr>
              <a:picLocks noChangeAspect="1"/>
            </p:cNvPicPr>
            <p:nvPr/>
          </p:nvPicPr>
          <p:blipFill>
            <a:blip r:embed="rId5"/>
            <a:stretch>
              <a:fillRect/>
            </a:stretch>
          </p:blipFill>
          <p:spPr>
            <a:xfrm>
              <a:off x="923787" y="1182482"/>
              <a:ext cx="279400" cy="254000"/>
            </a:xfrm>
            <a:prstGeom prst="rect">
              <a:avLst/>
            </a:prstGeom>
          </p:spPr>
        </p:pic>
        <p:pic>
          <p:nvPicPr>
            <p:cNvPr id="20" name="Grafik 19">
              <a:extLst>
                <a:ext uri="{FF2B5EF4-FFF2-40B4-BE49-F238E27FC236}">
                  <a16:creationId xmlns:a16="http://schemas.microsoft.com/office/drawing/2014/main" id="{A57F2F47-227C-061B-54D3-DFB900BF202E}"/>
                </a:ext>
              </a:extLst>
            </p:cNvPr>
            <p:cNvPicPr>
              <a:picLocks noChangeAspect="1"/>
            </p:cNvPicPr>
            <p:nvPr/>
          </p:nvPicPr>
          <p:blipFill>
            <a:blip r:embed="rId6"/>
            <a:stretch>
              <a:fillRect/>
            </a:stretch>
          </p:blipFill>
          <p:spPr>
            <a:xfrm>
              <a:off x="923787" y="1603920"/>
              <a:ext cx="279400" cy="228600"/>
            </a:xfrm>
            <a:prstGeom prst="rect">
              <a:avLst/>
            </a:prstGeom>
          </p:spPr>
        </p:pic>
        <p:pic>
          <p:nvPicPr>
            <p:cNvPr id="21" name="Grafik 20">
              <a:extLst>
                <a:ext uri="{FF2B5EF4-FFF2-40B4-BE49-F238E27FC236}">
                  <a16:creationId xmlns:a16="http://schemas.microsoft.com/office/drawing/2014/main" id="{8458AD05-C19A-542A-866F-C139A523B55D}"/>
                </a:ext>
              </a:extLst>
            </p:cNvPr>
            <p:cNvPicPr>
              <a:picLocks noChangeAspect="1"/>
            </p:cNvPicPr>
            <p:nvPr/>
          </p:nvPicPr>
          <p:blipFill>
            <a:blip r:embed="rId7"/>
            <a:stretch>
              <a:fillRect/>
            </a:stretch>
          </p:blipFill>
          <p:spPr>
            <a:xfrm>
              <a:off x="923787" y="2925927"/>
              <a:ext cx="279400" cy="177800"/>
            </a:xfrm>
            <a:prstGeom prst="rect">
              <a:avLst/>
            </a:prstGeom>
          </p:spPr>
        </p:pic>
        <p:pic>
          <p:nvPicPr>
            <p:cNvPr id="22" name="Grafik 21">
              <a:extLst>
                <a:ext uri="{FF2B5EF4-FFF2-40B4-BE49-F238E27FC236}">
                  <a16:creationId xmlns:a16="http://schemas.microsoft.com/office/drawing/2014/main" id="{BFF18EC8-650E-69F7-11ED-5554C2345185}"/>
                </a:ext>
              </a:extLst>
            </p:cNvPr>
            <p:cNvPicPr>
              <a:picLocks noChangeAspect="1"/>
            </p:cNvPicPr>
            <p:nvPr/>
          </p:nvPicPr>
          <p:blipFill>
            <a:blip r:embed="rId8"/>
            <a:stretch>
              <a:fillRect/>
            </a:stretch>
          </p:blipFill>
          <p:spPr>
            <a:xfrm>
              <a:off x="936487" y="3308740"/>
              <a:ext cx="254000" cy="254000"/>
            </a:xfrm>
            <a:prstGeom prst="rect">
              <a:avLst/>
            </a:prstGeom>
          </p:spPr>
        </p:pic>
        <p:pic>
          <p:nvPicPr>
            <p:cNvPr id="23" name="Grafik 22">
              <a:extLst>
                <a:ext uri="{FF2B5EF4-FFF2-40B4-BE49-F238E27FC236}">
                  <a16:creationId xmlns:a16="http://schemas.microsoft.com/office/drawing/2014/main" id="{9884084A-AC02-4B13-E5BF-1458C86D5202}"/>
                </a:ext>
              </a:extLst>
            </p:cNvPr>
            <p:cNvPicPr>
              <a:picLocks noChangeAspect="1"/>
            </p:cNvPicPr>
            <p:nvPr/>
          </p:nvPicPr>
          <p:blipFill>
            <a:blip r:embed="rId9"/>
            <a:stretch>
              <a:fillRect/>
            </a:stretch>
          </p:blipFill>
          <p:spPr>
            <a:xfrm>
              <a:off x="936487" y="3759791"/>
              <a:ext cx="254000" cy="254000"/>
            </a:xfrm>
            <a:prstGeom prst="rect">
              <a:avLst/>
            </a:prstGeom>
          </p:spPr>
        </p:pic>
      </p:grpSp>
    </p:spTree>
    <p:extLst>
      <p:ext uri="{BB962C8B-B14F-4D97-AF65-F5344CB8AC3E}">
        <p14:creationId xmlns:p14="http://schemas.microsoft.com/office/powerpoint/2010/main" val="13889955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7890A69-1E10-C946-A06E-8F7305F24FA5}"/>
              </a:ext>
            </a:extLst>
          </p:cNvPr>
          <p:cNvSpPr>
            <a:spLocks noGrp="1"/>
          </p:cNvSpPr>
          <p:nvPr>
            <p:ph type="body" idx="1"/>
          </p:nvPr>
        </p:nvSpPr>
        <p:spPr/>
        <p:txBody>
          <a:bodyPr/>
          <a:lstStyle/>
          <a:p>
            <a:r>
              <a:rPr lang="en-GB" dirty="0"/>
              <a:t>From research to use case</a:t>
            </a:r>
            <a:endParaRPr lang="de-DE" dirty="0"/>
          </a:p>
        </p:txBody>
      </p:sp>
      <p:sp>
        <p:nvSpPr>
          <p:cNvPr id="3" name="Google Shape;430;p27">
            <a:extLst>
              <a:ext uri="{FF2B5EF4-FFF2-40B4-BE49-F238E27FC236}">
                <a16:creationId xmlns:a16="http://schemas.microsoft.com/office/drawing/2014/main" id="{2297C5BD-5E11-9691-AE3A-97694C322D40}"/>
              </a:ext>
            </a:extLst>
          </p:cNvPr>
          <p:cNvSpPr txBox="1"/>
          <p:nvPr/>
        </p:nvSpPr>
        <p:spPr>
          <a:xfrm>
            <a:off x="6966562" y="3059472"/>
            <a:ext cx="1578846" cy="789960"/>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2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Product</a:t>
            </a:r>
            <a:endParaRPr kumimoji="0"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a:p>
            <a:pPr marL="12700" marR="0" lvl="0" indent="0" algn="l" defTabSz="914400" rtl="0" eaLnBrk="1" fontAlgn="auto" latinLnBrk="0" hangingPunct="1">
              <a:lnSpc>
                <a:spcPct val="100000"/>
              </a:lnSpc>
              <a:spcBef>
                <a:spcPts val="100"/>
              </a:spcBef>
              <a:spcAft>
                <a:spcPts val="0"/>
              </a:spcAft>
              <a:buClr>
                <a:srgbClr val="000000"/>
              </a:buClr>
              <a:buSzTx/>
              <a:buFont typeface="Arial"/>
              <a:buNone/>
              <a:tabLst/>
              <a:defRPr/>
            </a:pPr>
            <a:r>
              <a:rPr kumimoji="0" lang="de-DE"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Service</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a:p>
            <a:pPr marL="12700" marR="0" lvl="0" indent="0" algn="l" defTabSz="914400" rtl="0" eaLnBrk="1" fontAlgn="auto" latinLnBrk="0" hangingPunct="1">
              <a:lnSpc>
                <a:spcPct val="100000"/>
              </a:lnSpc>
              <a:spcBef>
                <a:spcPts val="100"/>
              </a:spcBef>
              <a:spcAft>
                <a:spcPts val="0"/>
              </a:spcAft>
              <a:buClr>
                <a:srgbClr val="000000"/>
              </a:buClr>
              <a:buSzTx/>
              <a:buFont typeface="Arial"/>
              <a:buNone/>
              <a:tabLst/>
              <a:defRPr/>
            </a:pPr>
            <a:r>
              <a:rPr kumimoji="0" lang="de-DE" sz="12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Process</a:t>
            </a:r>
            <a:endParaRPr kumimoji="0"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a:p>
            <a:pPr marL="12700" marR="0" lvl="0" indent="0" algn="l" defTabSz="914400" rtl="0" eaLnBrk="1" fontAlgn="auto" latinLnBrk="0" hangingPunct="1">
              <a:lnSpc>
                <a:spcPct val="100000"/>
              </a:lnSpc>
              <a:spcBef>
                <a:spcPts val="100"/>
              </a:spcBef>
              <a:spcAft>
                <a:spcPts val="0"/>
              </a:spcAft>
              <a:buClr>
                <a:srgbClr val="000000"/>
              </a:buClr>
              <a:buSzTx/>
              <a:buFont typeface="Arial"/>
              <a:buNone/>
              <a:tabLst/>
              <a:defRPr/>
            </a:pPr>
            <a:r>
              <a:rPr kumimoji="0" lang="de-DE" sz="12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Context</a:t>
            </a:r>
            <a:endParaRPr kumimoji="0"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sp>
        <p:nvSpPr>
          <p:cNvPr id="5" name="Google Shape;431;p27">
            <a:extLst>
              <a:ext uri="{FF2B5EF4-FFF2-40B4-BE49-F238E27FC236}">
                <a16:creationId xmlns:a16="http://schemas.microsoft.com/office/drawing/2014/main" id="{E4C210B8-2C7F-3406-AE0F-14588C9AF98F}"/>
              </a:ext>
            </a:extLst>
          </p:cNvPr>
          <p:cNvSpPr txBox="1"/>
          <p:nvPr/>
        </p:nvSpPr>
        <p:spPr>
          <a:xfrm>
            <a:off x="577490" y="3034071"/>
            <a:ext cx="1578846" cy="1184940"/>
          </a:xfrm>
          <a:prstGeom prst="rect">
            <a:avLst/>
          </a:prstGeom>
          <a:noFill/>
          <a:ln>
            <a:noFill/>
          </a:ln>
        </p:spPr>
        <p:txBody>
          <a:bodyPr spcFirstLastPara="1" wrap="square" lIns="0" tIns="12700" rIns="0" bIns="0" anchor="t" anchorCtr="0">
            <a:spAutoFit/>
          </a:bodyPr>
          <a:lstStyle/>
          <a:p>
            <a:pPr marL="1270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New </a:t>
            </a:r>
            <a:r>
              <a:rPr kumimoji="0" lang="de-DE" sz="12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theory</a:t>
            </a:r>
            <a:endParaRPr kumimoji="0"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a:p>
            <a:pPr marL="12700" marR="0" lvl="0" indent="0" algn="r" defTabSz="914400" rtl="0" eaLnBrk="1" fontAlgn="auto" latinLnBrk="0" hangingPunct="1">
              <a:lnSpc>
                <a:spcPct val="100000"/>
              </a:lnSpc>
              <a:spcBef>
                <a:spcPts val="100"/>
              </a:spcBef>
              <a:spcAft>
                <a:spcPts val="0"/>
              </a:spcAft>
              <a:buClr>
                <a:srgbClr val="000000"/>
              </a:buClr>
              <a:buSzTx/>
              <a:buFont typeface="Arial"/>
              <a:buNone/>
              <a:tabLst/>
              <a:defRPr/>
            </a:pPr>
            <a:r>
              <a:rPr kumimoji="0" lang="de-DE"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New </a:t>
            </a:r>
            <a:r>
              <a:rPr kumimoji="0" lang="de-DE" sz="12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state</a:t>
            </a:r>
            <a:r>
              <a:rPr kumimoji="0" lang="de-DE"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2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of</a:t>
            </a:r>
            <a:r>
              <a:rPr kumimoji="0" lang="de-DE"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2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the</a:t>
            </a:r>
            <a:r>
              <a:rPr kumimoji="0" lang="de-DE"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2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art</a:t>
            </a:r>
            <a:endParaRPr kumimoji="0"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a:p>
            <a:pPr marL="12700" marR="0" lvl="0" indent="0" algn="r" defTabSz="914400" rtl="0" eaLnBrk="1" fontAlgn="auto" latinLnBrk="0" hangingPunct="1">
              <a:lnSpc>
                <a:spcPct val="100000"/>
              </a:lnSpc>
              <a:spcBef>
                <a:spcPts val="100"/>
              </a:spcBef>
              <a:spcAft>
                <a:spcPts val="0"/>
              </a:spcAft>
              <a:buClr>
                <a:srgbClr val="000000"/>
              </a:buClr>
              <a:buSzTx/>
              <a:buFont typeface="Arial"/>
              <a:buNone/>
              <a:tabLst/>
              <a:defRPr/>
            </a:pPr>
            <a:r>
              <a:rPr kumimoji="0" lang="de-DE"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New </a:t>
            </a:r>
            <a:r>
              <a:rPr kumimoji="0" lang="de-DE" sz="12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technology</a:t>
            </a:r>
            <a:endParaRPr kumimoji="0"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a:p>
            <a:pPr marL="12700" marR="0" lvl="0" indent="0" algn="r" defTabSz="914400" rtl="0" eaLnBrk="1" fontAlgn="auto" latinLnBrk="0" hangingPunct="1">
              <a:lnSpc>
                <a:spcPct val="100000"/>
              </a:lnSpc>
              <a:spcBef>
                <a:spcPts val="100"/>
              </a:spcBef>
              <a:spcAft>
                <a:spcPts val="0"/>
              </a:spcAft>
              <a:buClr>
                <a:srgbClr val="000000"/>
              </a:buClr>
              <a:buSzTx/>
              <a:buFont typeface="Arial"/>
              <a:buNone/>
              <a:tabLst/>
              <a:defRPr/>
            </a:pPr>
            <a:r>
              <a:rPr kumimoji="0" lang="de-DE"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Thesis</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a:p>
            <a:pPr marL="12700" marR="0" lvl="0" indent="0" algn="r" defTabSz="914400" rtl="0" eaLnBrk="1" fontAlgn="auto" latinLnBrk="0" hangingPunct="1">
              <a:lnSpc>
                <a:spcPct val="100000"/>
              </a:lnSpc>
              <a:spcBef>
                <a:spcPts val="100"/>
              </a:spcBef>
              <a:spcAft>
                <a:spcPts val="0"/>
              </a:spcAft>
              <a:buClr>
                <a:srgbClr val="000000"/>
              </a:buClr>
              <a:buSzTx/>
              <a:buFont typeface="Arial"/>
              <a:buNone/>
              <a:tabLst/>
              <a:defRPr/>
            </a:pPr>
            <a:r>
              <a:rPr kumimoji="0" lang="de-DE"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Publications</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a:p>
            <a:pPr marL="12700" marR="0" lvl="0" indent="0" algn="r" defTabSz="914400" rtl="0" eaLnBrk="1" fontAlgn="auto" latinLnBrk="0" hangingPunct="1">
              <a:lnSpc>
                <a:spcPct val="100000"/>
              </a:lnSpc>
              <a:spcBef>
                <a:spcPts val="100"/>
              </a:spcBef>
              <a:spcAft>
                <a:spcPts val="0"/>
              </a:spcAft>
              <a:buClr>
                <a:srgbClr val="000000"/>
              </a:buClr>
              <a:buSzTx/>
              <a:buFont typeface="Arial"/>
              <a:buNone/>
              <a:tabLst/>
              <a:defRPr/>
            </a:pPr>
            <a:endParaRPr kumimoji="0"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cxnSp>
        <p:nvCxnSpPr>
          <p:cNvPr id="11" name="Google Shape;432;p27">
            <a:extLst>
              <a:ext uri="{FF2B5EF4-FFF2-40B4-BE49-F238E27FC236}">
                <a16:creationId xmlns:a16="http://schemas.microsoft.com/office/drawing/2014/main" id="{D1F6C5E6-BF4F-45AC-C9EC-75DB76340F34}"/>
              </a:ext>
            </a:extLst>
          </p:cNvPr>
          <p:cNvCxnSpPr/>
          <p:nvPr/>
        </p:nvCxnSpPr>
        <p:spPr>
          <a:xfrm>
            <a:off x="3471333" y="2571750"/>
            <a:ext cx="2201333" cy="0"/>
          </a:xfrm>
          <a:prstGeom prst="straightConnector1">
            <a:avLst/>
          </a:prstGeom>
          <a:noFill/>
          <a:ln w="9525" cap="flat" cmpd="sng">
            <a:solidFill>
              <a:srgbClr val="E30715"/>
            </a:solidFill>
            <a:prstDash val="solid"/>
            <a:round/>
            <a:headEnd type="none" w="sm" len="sm"/>
            <a:tailEnd type="triangle" w="med" len="med"/>
          </a:ln>
        </p:spPr>
      </p:cxnSp>
      <p:sp>
        <p:nvSpPr>
          <p:cNvPr id="12" name="Google Shape;433;p27">
            <a:extLst>
              <a:ext uri="{FF2B5EF4-FFF2-40B4-BE49-F238E27FC236}">
                <a16:creationId xmlns:a16="http://schemas.microsoft.com/office/drawing/2014/main" id="{46677C43-345D-E795-53A4-B18679C6171C}"/>
              </a:ext>
            </a:extLst>
          </p:cNvPr>
          <p:cNvSpPr txBox="1"/>
          <p:nvPr/>
        </p:nvSpPr>
        <p:spPr>
          <a:xfrm>
            <a:off x="4090713" y="2143429"/>
            <a:ext cx="918844" cy="259045"/>
          </a:xfrm>
          <a:prstGeom prst="rect">
            <a:avLst/>
          </a:prstGeom>
          <a:noFill/>
          <a:ln>
            <a:noFill/>
          </a:ln>
        </p:spPr>
        <p:txBody>
          <a:bodyPr spcFirstLastPara="1" wrap="square" lIns="0" tIns="12700" rIns="0" bIns="0" anchor="t" anchorCtr="0">
            <a:spAutoFit/>
          </a:bodyPr>
          <a:lstStyle/>
          <a:p>
            <a:pPr marL="1270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Transfer</a:t>
            </a:r>
            <a:endParaRPr kumimoji="0"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pic>
        <p:nvPicPr>
          <p:cNvPr id="15" name="Google Shape;434;p27">
            <a:extLst>
              <a:ext uri="{FF2B5EF4-FFF2-40B4-BE49-F238E27FC236}">
                <a16:creationId xmlns:a16="http://schemas.microsoft.com/office/drawing/2014/main" id="{355911D3-6C0E-E23A-2E53-AB3D0A9CA32E}"/>
              </a:ext>
            </a:extLst>
          </p:cNvPr>
          <p:cNvPicPr preferRelativeResize="0"/>
          <p:nvPr/>
        </p:nvPicPr>
        <p:blipFill rotWithShape="1">
          <a:blip r:embed="rId3">
            <a:alphaModFix/>
          </a:blip>
          <a:srcRect/>
          <a:stretch/>
        </p:blipFill>
        <p:spPr>
          <a:xfrm>
            <a:off x="5767063" y="2180453"/>
            <a:ext cx="782880" cy="774724"/>
          </a:xfrm>
          <a:prstGeom prst="rect">
            <a:avLst/>
          </a:prstGeom>
          <a:noFill/>
          <a:ln>
            <a:noFill/>
          </a:ln>
        </p:spPr>
      </p:pic>
      <p:pic>
        <p:nvPicPr>
          <p:cNvPr id="16" name="Google Shape;435;p27">
            <a:extLst>
              <a:ext uri="{FF2B5EF4-FFF2-40B4-BE49-F238E27FC236}">
                <a16:creationId xmlns:a16="http://schemas.microsoft.com/office/drawing/2014/main" id="{B85749D0-B494-CA8B-B205-D6D0BA232769}"/>
              </a:ext>
            </a:extLst>
          </p:cNvPr>
          <p:cNvPicPr preferRelativeResize="0"/>
          <p:nvPr/>
        </p:nvPicPr>
        <p:blipFill rotWithShape="1">
          <a:blip r:embed="rId4">
            <a:alphaModFix/>
          </a:blip>
          <a:srcRect/>
          <a:stretch/>
        </p:blipFill>
        <p:spPr>
          <a:xfrm>
            <a:off x="2533783" y="2169568"/>
            <a:ext cx="774723" cy="774723"/>
          </a:xfrm>
          <a:prstGeom prst="rect">
            <a:avLst/>
          </a:prstGeom>
          <a:noFill/>
          <a:ln>
            <a:noFill/>
          </a:ln>
        </p:spPr>
      </p:pic>
      <p:sp>
        <p:nvSpPr>
          <p:cNvPr id="17" name="Google Shape;436;p27">
            <a:extLst>
              <a:ext uri="{FF2B5EF4-FFF2-40B4-BE49-F238E27FC236}">
                <a16:creationId xmlns:a16="http://schemas.microsoft.com/office/drawing/2014/main" id="{A3F62628-262D-C73B-637A-1903129D31F0}"/>
              </a:ext>
            </a:extLst>
          </p:cNvPr>
          <p:cNvSpPr txBox="1"/>
          <p:nvPr/>
        </p:nvSpPr>
        <p:spPr>
          <a:xfrm>
            <a:off x="1197534" y="2402474"/>
            <a:ext cx="1083630"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Research</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18" name="Google Shape;437;p27">
            <a:extLst>
              <a:ext uri="{FF2B5EF4-FFF2-40B4-BE49-F238E27FC236}">
                <a16:creationId xmlns:a16="http://schemas.microsoft.com/office/drawing/2014/main" id="{E554A48D-D980-BEAD-0F3F-57EB1AC8B767}"/>
              </a:ext>
            </a:extLst>
          </p:cNvPr>
          <p:cNvSpPr txBox="1"/>
          <p:nvPr/>
        </p:nvSpPr>
        <p:spPr>
          <a:xfrm>
            <a:off x="6865629" y="2295821"/>
            <a:ext cx="1583911" cy="597599"/>
          </a:xfrm>
          <a:prstGeom prst="rect">
            <a:avLst/>
          </a:prstGeom>
          <a:noFill/>
          <a:ln>
            <a:noFill/>
          </a:ln>
        </p:spPr>
        <p:txBody>
          <a:bodyPr spcFirstLastPara="1" wrap="square" lIns="91425" tIns="45700" rIns="91425" bIns="4570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Potential </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a:p>
            <a:pPr marL="12700" marR="0" lvl="0" indent="0" algn="l" defTabSz="914400" rtl="0" eaLnBrk="1" fontAlgn="auto" latinLnBrk="0" hangingPunct="1">
              <a:lnSpc>
                <a:spcPct val="100000"/>
              </a:lnSpc>
              <a:spcBef>
                <a:spcPts val="100"/>
              </a:spcBef>
              <a:spcAft>
                <a:spcPts val="0"/>
              </a:spcAft>
              <a:buClr>
                <a:srgbClr val="000000"/>
              </a:buClr>
              <a:buSzTx/>
              <a:buFont typeface="Arial"/>
              <a:buNone/>
              <a:tabLst/>
              <a:defRPr/>
            </a:pP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use</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case</a:t>
            </a:r>
            <a:endParaRPr kumimoji="0" sz="1600" b="0" i="0" u="none" strike="noStrike" kern="0" cap="none" spc="0" normalizeH="0" baseline="0" noProof="0" dirty="0">
              <a:ln>
                <a:noFill/>
              </a:ln>
              <a:solidFill>
                <a:prstClr val="black"/>
              </a:solidFill>
              <a:effectLst/>
              <a:uLnTx/>
              <a:uFillTx/>
              <a:latin typeface="Aptos" panose="020B0004020202020204" pitchFamily="34" charset="0"/>
              <a:ea typeface="Calibri"/>
              <a:cs typeface="Calibri"/>
              <a:sym typeface="Calibri"/>
            </a:endParaRPr>
          </a:p>
        </p:txBody>
      </p:sp>
    </p:spTree>
    <p:extLst>
      <p:ext uri="{BB962C8B-B14F-4D97-AF65-F5344CB8AC3E}">
        <p14:creationId xmlns:p14="http://schemas.microsoft.com/office/powerpoint/2010/main" val="3461206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11" name="Textplatzhalter 2">
            <a:extLst>
              <a:ext uri="{FF2B5EF4-FFF2-40B4-BE49-F238E27FC236}">
                <a16:creationId xmlns:a16="http://schemas.microsoft.com/office/drawing/2014/main" id="{5783492D-B3FE-944C-B447-8F53F9A348C7}"/>
              </a:ext>
            </a:extLst>
          </p:cNvPr>
          <p:cNvSpPr>
            <a:spLocks noGrp="1"/>
          </p:cNvSpPr>
          <p:nvPr>
            <p:ph type="body" idx="1"/>
          </p:nvPr>
        </p:nvSpPr>
        <p:spPr/>
        <p:txBody>
          <a:bodyPr/>
          <a:lstStyle/>
          <a:p>
            <a:r>
              <a:rPr lang="en-GB" dirty="0"/>
              <a:t>From research to use case</a:t>
            </a:r>
            <a:endParaRPr lang="de-DE" dirty="0"/>
          </a:p>
        </p:txBody>
      </p:sp>
      <p:pic>
        <p:nvPicPr>
          <p:cNvPr id="2" name="Google Shape;443;p28">
            <a:extLst>
              <a:ext uri="{FF2B5EF4-FFF2-40B4-BE49-F238E27FC236}">
                <a16:creationId xmlns:a16="http://schemas.microsoft.com/office/drawing/2014/main" id="{D558D65C-37A0-A330-9BC6-02C100832864}"/>
              </a:ext>
            </a:extLst>
          </p:cNvPr>
          <p:cNvPicPr preferRelativeResize="0"/>
          <p:nvPr/>
        </p:nvPicPr>
        <p:blipFill rotWithShape="1">
          <a:blip r:embed="rId3">
            <a:alphaModFix/>
          </a:blip>
          <a:srcRect b="18880"/>
          <a:stretch/>
        </p:blipFill>
        <p:spPr>
          <a:xfrm>
            <a:off x="4194962" y="1712789"/>
            <a:ext cx="685646" cy="689685"/>
          </a:xfrm>
          <a:prstGeom prst="rect">
            <a:avLst/>
          </a:prstGeom>
          <a:noFill/>
          <a:ln>
            <a:noFill/>
          </a:ln>
        </p:spPr>
      </p:pic>
      <p:sp>
        <p:nvSpPr>
          <p:cNvPr id="3" name="Google Shape;444;p28">
            <a:extLst>
              <a:ext uri="{FF2B5EF4-FFF2-40B4-BE49-F238E27FC236}">
                <a16:creationId xmlns:a16="http://schemas.microsoft.com/office/drawing/2014/main" id="{5952B599-65A0-AEF5-1449-4C1B81E59108}"/>
              </a:ext>
            </a:extLst>
          </p:cNvPr>
          <p:cNvSpPr txBox="1"/>
          <p:nvPr/>
        </p:nvSpPr>
        <p:spPr>
          <a:xfrm>
            <a:off x="4078362" y="2696132"/>
            <a:ext cx="918844" cy="259045"/>
          </a:xfrm>
          <a:prstGeom prst="rect">
            <a:avLst/>
          </a:prstGeom>
          <a:noFill/>
          <a:ln>
            <a:noFill/>
          </a:ln>
        </p:spPr>
        <p:txBody>
          <a:bodyPr spcFirstLastPara="1" wrap="square" lIns="0" tIns="12700" rIns="0" bIns="0" anchor="t" anchorCtr="0">
            <a:spAutoFit/>
          </a:bodyPr>
          <a:lstStyle/>
          <a:p>
            <a:pPr marL="1270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USER</a:t>
            </a:r>
            <a:endParaRPr kumimoji="0"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cxnSp>
        <p:nvCxnSpPr>
          <p:cNvPr id="4" name="Google Shape;432;p27">
            <a:extLst>
              <a:ext uri="{FF2B5EF4-FFF2-40B4-BE49-F238E27FC236}">
                <a16:creationId xmlns:a16="http://schemas.microsoft.com/office/drawing/2014/main" id="{C725A5BA-228D-B1A2-C490-1139F9D7F12D}"/>
              </a:ext>
            </a:extLst>
          </p:cNvPr>
          <p:cNvCxnSpPr/>
          <p:nvPr/>
        </p:nvCxnSpPr>
        <p:spPr>
          <a:xfrm>
            <a:off x="3471333" y="2571750"/>
            <a:ext cx="2201333" cy="0"/>
          </a:xfrm>
          <a:prstGeom prst="straightConnector1">
            <a:avLst/>
          </a:prstGeom>
          <a:noFill/>
          <a:ln w="9525" cap="flat" cmpd="sng">
            <a:solidFill>
              <a:srgbClr val="E30715"/>
            </a:solidFill>
            <a:prstDash val="solid"/>
            <a:round/>
            <a:headEnd type="none" w="sm" len="sm"/>
            <a:tailEnd type="triangle" w="med" len="med"/>
          </a:ln>
        </p:spPr>
      </p:cxnSp>
      <p:pic>
        <p:nvPicPr>
          <p:cNvPr id="5" name="Google Shape;434;p27">
            <a:extLst>
              <a:ext uri="{FF2B5EF4-FFF2-40B4-BE49-F238E27FC236}">
                <a16:creationId xmlns:a16="http://schemas.microsoft.com/office/drawing/2014/main" id="{8A55DA6D-63CC-FFF8-CEF6-352E82D25DE7}"/>
              </a:ext>
            </a:extLst>
          </p:cNvPr>
          <p:cNvPicPr preferRelativeResize="0"/>
          <p:nvPr/>
        </p:nvPicPr>
        <p:blipFill rotWithShape="1">
          <a:blip r:embed="rId4">
            <a:alphaModFix/>
          </a:blip>
          <a:srcRect/>
          <a:stretch/>
        </p:blipFill>
        <p:spPr>
          <a:xfrm>
            <a:off x="5767063" y="2180453"/>
            <a:ext cx="782880" cy="774724"/>
          </a:xfrm>
          <a:prstGeom prst="rect">
            <a:avLst/>
          </a:prstGeom>
          <a:noFill/>
          <a:ln>
            <a:noFill/>
          </a:ln>
        </p:spPr>
      </p:pic>
      <p:pic>
        <p:nvPicPr>
          <p:cNvPr id="6" name="Google Shape;435;p27">
            <a:extLst>
              <a:ext uri="{FF2B5EF4-FFF2-40B4-BE49-F238E27FC236}">
                <a16:creationId xmlns:a16="http://schemas.microsoft.com/office/drawing/2014/main" id="{A758BACA-ABD8-4FE2-6AB9-39FD31209EC6}"/>
              </a:ext>
            </a:extLst>
          </p:cNvPr>
          <p:cNvPicPr preferRelativeResize="0"/>
          <p:nvPr/>
        </p:nvPicPr>
        <p:blipFill rotWithShape="1">
          <a:blip r:embed="rId5">
            <a:alphaModFix/>
          </a:blip>
          <a:srcRect/>
          <a:stretch/>
        </p:blipFill>
        <p:spPr>
          <a:xfrm>
            <a:off x="2533783" y="2169568"/>
            <a:ext cx="774723" cy="774723"/>
          </a:xfrm>
          <a:prstGeom prst="rect">
            <a:avLst/>
          </a:prstGeom>
          <a:noFill/>
          <a:ln>
            <a:noFill/>
          </a:ln>
        </p:spPr>
      </p:pic>
      <p:sp>
        <p:nvSpPr>
          <p:cNvPr id="7" name="Google Shape;436;p27">
            <a:extLst>
              <a:ext uri="{FF2B5EF4-FFF2-40B4-BE49-F238E27FC236}">
                <a16:creationId xmlns:a16="http://schemas.microsoft.com/office/drawing/2014/main" id="{BD3DD672-AC94-C77C-9F7B-E8A889F04232}"/>
              </a:ext>
            </a:extLst>
          </p:cNvPr>
          <p:cNvSpPr txBox="1"/>
          <p:nvPr/>
        </p:nvSpPr>
        <p:spPr>
          <a:xfrm>
            <a:off x="1197534" y="2402474"/>
            <a:ext cx="1083630"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Research</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8" name="Google Shape;437;p27">
            <a:extLst>
              <a:ext uri="{FF2B5EF4-FFF2-40B4-BE49-F238E27FC236}">
                <a16:creationId xmlns:a16="http://schemas.microsoft.com/office/drawing/2014/main" id="{08EB651D-89B9-A96C-C3AB-C87A8BCCC9EF}"/>
              </a:ext>
            </a:extLst>
          </p:cNvPr>
          <p:cNvSpPr txBox="1"/>
          <p:nvPr/>
        </p:nvSpPr>
        <p:spPr>
          <a:xfrm>
            <a:off x="6865629" y="2295821"/>
            <a:ext cx="1583911" cy="597599"/>
          </a:xfrm>
          <a:prstGeom prst="rect">
            <a:avLst/>
          </a:prstGeom>
          <a:noFill/>
          <a:ln>
            <a:noFill/>
          </a:ln>
        </p:spPr>
        <p:txBody>
          <a:bodyPr spcFirstLastPara="1" wrap="square" lIns="91425" tIns="45700" rIns="91425" bIns="4570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Potential </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a:p>
            <a:pPr marL="12700" marR="0" lvl="0" indent="0" algn="l" defTabSz="914400" rtl="0" eaLnBrk="1" fontAlgn="auto" latinLnBrk="0" hangingPunct="1">
              <a:lnSpc>
                <a:spcPct val="100000"/>
              </a:lnSpc>
              <a:spcBef>
                <a:spcPts val="100"/>
              </a:spcBef>
              <a:spcAft>
                <a:spcPts val="0"/>
              </a:spcAft>
              <a:buClr>
                <a:srgbClr val="000000"/>
              </a:buClr>
              <a:buSzTx/>
              <a:buFont typeface="Arial"/>
              <a:buNone/>
              <a:tabLst/>
              <a:defRPr/>
            </a:pP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use</a:t>
            </a:r>
            <a:r>
              <a:rPr kumimoji="0" lang="de-DE" sz="16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case</a:t>
            </a:r>
            <a:endParaRPr kumimoji="0" sz="1600" b="0" i="0" u="none" strike="noStrike" kern="0" cap="none" spc="0" normalizeH="0" baseline="0" noProof="0" dirty="0">
              <a:ln>
                <a:noFill/>
              </a:ln>
              <a:solidFill>
                <a:prstClr val="black"/>
              </a:solidFill>
              <a:effectLst/>
              <a:uLnTx/>
              <a:uFillTx/>
              <a:latin typeface="Aptos" panose="020B0004020202020204" pitchFamily="34" charset="0"/>
              <a:ea typeface="Calibri"/>
              <a:cs typeface="Calibri"/>
              <a:sym typeface="Calibri"/>
            </a:endParaRPr>
          </a:p>
        </p:txBody>
      </p:sp>
    </p:spTree>
    <p:extLst>
      <p:ext uri="{BB962C8B-B14F-4D97-AF65-F5344CB8AC3E}">
        <p14:creationId xmlns:p14="http://schemas.microsoft.com/office/powerpoint/2010/main" val="32275787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26" name="Textplatzhalter 2">
            <a:extLst>
              <a:ext uri="{FF2B5EF4-FFF2-40B4-BE49-F238E27FC236}">
                <a16:creationId xmlns:a16="http://schemas.microsoft.com/office/drawing/2014/main" id="{0CFF6F32-2817-7447-83F9-E36D4AA3BE61}"/>
              </a:ext>
            </a:extLst>
          </p:cNvPr>
          <p:cNvSpPr>
            <a:spLocks noGrp="1"/>
          </p:cNvSpPr>
          <p:nvPr>
            <p:ph type="body" idx="1"/>
          </p:nvPr>
        </p:nvSpPr>
        <p:spPr/>
        <p:txBody>
          <a:bodyPr/>
          <a:lstStyle/>
          <a:p>
            <a:r>
              <a:rPr lang="en-GB" dirty="0"/>
              <a:t>Identifying users</a:t>
            </a:r>
            <a:endParaRPr lang="de-DE" dirty="0"/>
          </a:p>
        </p:txBody>
      </p:sp>
      <p:sp>
        <p:nvSpPr>
          <p:cNvPr id="2" name="Google Shape;460;p29">
            <a:extLst>
              <a:ext uri="{FF2B5EF4-FFF2-40B4-BE49-F238E27FC236}">
                <a16:creationId xmlns:a16="http://schemas.microsoft.com/office/drawing/2014/main" id="{99417343-9E92-6003-61DA-FB76023F39A4}"/>
              </a:ext>
            </a:extLst>
          </p:cNvPr>
          <p:cNvSpPr txBox="1"/>
          <p:nvPr/>
        </p:nvSpPr>
        <p:spPr>
          <a:xfrm>
            <a:off x="4909569" y="4461762"/>
            <a:ext cx="1018540" cy="243656"/>
          </a:xfrm>
          <a:prstGeom prst="rect">
            <a:avLst/>
          </a:prstGeom>
          <a:noFill/>
          <a:ln>
            <a:noFill/>
          </a:ln>
        </p:spPr>
        <p:txBody>
          <a:bodyPr spcFirstLastPara="1" wrap="square" lIns="0" tIns="12700" rIns="0" bIns="0" anchor="t" anchorCtr="0">
            <a:spAutoFit/>
          </a:bodyPr>
          <a:lstStyle/>
          <a:p>
            <a:pPr marL="1270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5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USER</a:t>
            </a:r>
            <a:endParaRPr kumimoji="0" sz="15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pic>
        <p:nvPicPr>
          <p:cNvPr id="3" name="Google Shape;461;p29">
            <a:extLst>
              <a:ext uri="{FF2B5EF4-FFF2-40B4-BE49-F238E27FC236}">
                <a16:creationId xmlns:a16="http://schemas.microsoft.com/office/drawing/2014/main" id="{4261C583-E437-A1E6-D4DE-93A60362D218}"/>
              </a:ext>
            </a:extLst>
          </p:cNvPr>
          <p:cNvPicPr preferRelativeResize="0"/>
          <p:nvPr/>
        </p:nvPicPr>
        <p:blipFill rotWithShape="1">
          <a:blip r:embed="rId3">
            <a:alphaModFix/>
          </a:blip>
          <a:srcRect/>
          <a:stretch/>
        </p:blipFill>
        <p:spPr>
          <a:xfrm>
            <a:off x="5067414" y="2355371"/>
            <a:ext cx="685798" cy="685798"/>
          </a:xfrm>
          <a:prstGeom prst="rect">
            <a:avLst/>
          </a:prstGeom>
          <a:noFill/>
          <a:ln>
            <a:noFill/>
          </a:ln>
        </p:spPr>
      </p:pic>
      <p:pic>
        <p:nvPicPr>
          <p:cNvPr id="4" name="Google Shape;462;p29">
            <a:extLst>
              <a:ext uri="{FF2B5EF4-FFF2-40B4-BE49-F238E27FC236}">
                <a16:creationId xmlns:a16="http://schemas.microsoft.com/office/drawing/2014/main" id="{8E4B2AED-78B3-5A06-CD10-E1F5364AED70}"/>
              </a:ext>
            </a:extLst>
          </p:cNvPr>
          <p:cNvPicPr preferRelativeResize="0"/>
          <p:nvPr/>
        </p:nvPicPr>
        <p:blipFill rotWithShape="1">
          <a:blip r:embed="rId4">
            <a:alphaModFix/>
          </a:blip>
          <a:srcRect/>
          <a:stretch/>
        </p:blipFill>
        <p:spPr>
          <a:xfrm>
            <a:off x="5075862" y="1387758"/>
            <a:ext cx="685645" cy="685645"/>
          </a:xfrm>
          <a:prstGeom prst="rect">
            <a:avLst/>
          </a:prstGeom>
          <a:noFill/>
          <a:ln>
            <a:noFill/>
          </a:ln>
        </p:spPr>
      </p:pic>
      <p:pic>
        <p:nvPicPr>
          <p:cNvPr id="5" name="Google Shape;463;p29">
            <a:extLst>
              <a:ext uri="{FF2B5EF4-FFF2-40B4-BE49-F238E27FC236}">
                <a16:creationId xmlns:a16="http://schemas.microsoft.com/office/drawing/2014/main" id="{0092F667-E0C4-CF06-B81A-75293C33C734}"/>
              </a:ext>
            </a:extLst>
          </p:cNvPr>
          <p:cNvPicPr preferRelativeResize="0"/>
          <p:nvPr/>
        </p:nvPicPr>
        <p:blipFill rotWithShape="1">
          <a:blip r:embed="rId5">
            <a:alphaModFix/>
          </a:blip>
          <a:srcRect/>
          <a:stretch/>
        </p:blipFill>
        <p:spPr>
          <a:xfrm>
            <a:off x="5075863" y="3452002"/>
            <a:ext cx="685645" cy="685645"/>
          </a:xfrm>
          <a:prstGeom prst="rect">
            <a:avLst/>
          </a:prstGeom>
          <a:noFill/>
          <a:ln>
            <a:noFill/>
          </a:ln>
        </p:spPr>
      </p:pic>
      <p:sp>
        <p:nvSpPr>
          <p:cNvPr id="6" name="Google Shape;315;p14">
            <a:extLst>
              <a:ext uri="{FF2B5EF4-FFF2-40B4-BE49-F238E27FC236}">
                <a16:creationId xmlns:a16="http://schemas.microsoft.com/office/drawing/2014/main" id="{85C4AD9F-6C11-4EF5-0410-EA1064D78474}"/>
              </a:ext>
            </a:extLst>
          </p:cNvPr>
          <p:cNvSpPr/>
          <p:nvPr/>
        </p:nvSpPr>
        <p:spPr>
          <a:xfrm>
            <a:off x="5963192" y="1260620"/>
            <a:ext cx="2142490" cy="2943521"/>
          </a:xfrm>
          <a:custGeom>
            <a:avLst/>
            <a:gdLst/>
            <a:ahLst/>
            <a:cxnLst/>
            <a:rect l="l" t="t" r="r" b="b"/>
            <a:pathLst>
              <a:path w="2142490" h="3807460" extrusionOk="0">
                <a:moveTo>
                  <a:pt x="0" y="0"/>
                </a:moveTo>
                <a:lnTo>
                  <a:pt x="0" y="3807002"/>
                </a:lnTo>
                <a:lnTo>
                  <a:pt x="2141994" y="1903501"/>
                </a:lnTo>
                <a:lnTo>
                  <a:pt x="0" y="0"/>
                </a:lnTo>
                <a:close/>
              </a:path>
            </a:pathLst>
          </a:custGeom>
          <a:noFill/>
          <a:ln w="9525" cap="flat" cmpd="sng">
            <a:solidFill>
              <a:schemeClr val="tx1"/>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8" name="Google Shape;316;p14">
            <a:extLst>
              <a:ext uri="{FF2B5EF4-FFF2-40B4-BE49-F238E27FC236}">
                <a16:creationId xmlns:a16="http://schemas.microsoft.com/office/drawing/2014/main" id="{92C33458-2490-9F68-31CB-49F56FB87517}"/>
              </a:ext>
            </a:extLst>
          </p:cNvPr>
          <p:cNvSpPr txBox="1"/>
          <p:nvPr/>
        </p:nvSpPr>
        <p:spPr>
          <a:xfrm>
            <a:off x="2322299" y="4461762"/>
            <a:ext cx="1127397" cy="243656"/>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5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RESEARCH</a:t>
            </a:r>
            <a:endParaRPr kumimoji="0" sz="15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sp>
        <p:nvSpPr>
          <p:cNvPr id="10" name="Google Shape;317;p14">
            <a:extLst>
              <a:ext uri="{FF2B5EF4-FFF2-40B4-BE49-F238E27FC236}">
                <a16:creationId xmlns:a16="http://schemas.microsoft.com/office/drawing/2014/main" id="{0B2B5AE0-40ED-09CC-D3AC-6E2E51D63F89}"/>
              </a:ext>
            </a:extLst>
          </p:cNvPr>
          <p:cNvSpPr txBox="1"/>
          <p:nvPr/>
        </p:nvSpPr>
        <p:spPr>
          <a:xfrm>
            <a:off x="6247835" y="4461762"/>
            <a:ext cx="1136558" cy="243656"/>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5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USE CASE</a:t>
            </a:r>
            <a:endParaRPr kumimoji="0" sz="15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graphicFrame>
        <p:nvGraphicFramePr>
          <p:cNvPr id="12" name="Google Shape;318;p14">
            <a:extLst>
              <a:ext uri="{FF2B5EF4-FFF2-40B4-BE49-F238E27FC236}">
                <a16:creationId xmlns:a16="http://schemas.microsoft.com/office/drawing/2014/main" id="{3C767D83-531B-1AB4-9365-5F80432D0C7E}"/>
              </a:ext>
            </a:extLst>
          </p:cNvPr>
          <p:cNvGraphicFramePr/>
          <p:nvPr/>
        </p:nvGraphicFramePr>
        <p:xfrm>
          <a:off x="1038318" y="1260620"/>
          <a:ext cx="3895725" cy="2943521"/>
        </p:xfrm>
        <a:graphic>
          <a:graphicData uri="http://schemas.openxmlformats.org/drawingml/2006/table">
            <a:tbl>
              <a:tblPr firstRow="1" bandRow="1">
                <a:noFill/>
              </a:tblPr>
              <a:tblGrid>
                <a:gridCol w="1854825">
                  <a:extLst>
                    <a:ext uri="{9D8B030D-6E8A-4147-A177-3AD203B41FA5}">
                      <a16:colId xmlns:a16="http://schemas.microsoft.com/office/drawing/2014/main" val="20000"/>
                    </a:ext>
                  </a:extLst>
                </a:gridCol>
                <a:gridCol w="2040900">
                  <a:extLst>
                    <a:ext uri="{9D8B030D-6E8A-4147-A177-3AD203B41FA5}">
                      <a16:colId xmlns:a16="http://schemas.microsoft.com/office/drawing/2014/main" val="20001"/>
                    </a:ext>
                  </a:extLst>
                </a:gridCol>
              </a:tblGrid>
              <a:tr h="1461674">
                <a:tc>
                  <a:txBody>
                    <a:bodyPr/>
                    <a:lstStyle/>
                    <a:p>
                      <a:pPr marL="111125"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chemeClr val="tx1"/>
                          </a:solidFill>
                          <a:latin typeface="Aptos" panose="020B0004020202020204" pitchFamily="34" charset="0"/>
                          <a:ea typeface="Arial"/>
                          <a:cs typeface="Arial"/>
                          <a:sym typeface="Arial"/>
                        </a:rPr>
                        <a:t>PROBLEM </a:t>
                      </a:r>
                      <a:br>
                        <a:rPr lang="de-DE" sz="1000" b="1" i="0" u="none" strike="noStrike" cap="none" dirty="0">
                          <a:solidFill>
                            <a:schemeClr val="tx1"/>
                          </a:solidFill>
                          <a:latin typeface="Aptos" panose="020B0004020202020204" pitchFamily="34" charset="0"/>
                          <a:ea typeface="Arial"/>
                          <a:cs typeface="Arial"/>
                          <a:sym typeface="Arial"/>
                        </a:rPr>
                      </a:br>
                      <a:r>
                        <a:rPr lang="de-DE" sz="1000" b="1" i="0" u="none" strike="noStrike" cap="none" dirty="0">
                          <a:solidFill>
                            <a:schemeClr val="tx1"/>
                          </a:solidFill>
                          <a:latin typeface="Aptos" panose="020B0004020202020204" pitchFamily="34" charset="0"/>
                          <a:ea typeface="Arial"/>
                          <a:cs typeface="Arial"/>
                          <a:sym typeface="Arial"/>
                        </a:rPr>
                        <a:t>TO BE SOLVED</a:t>
                      </a:r>
                      <a:endParaRPr sz="1000" b="1" i="0" u="none" strike="noStrike" cap="none" dirty="0">
                        <a:solidFill>
                          <a:schemeClr val="tx1"/>
                        </a:solidFill>
                        <a:latin typeface="Aptos" panose="020B0004020202020204" pitchFamily="34" charset="0"/>
                        <a:ea typeface="Arial"/>
                        <a:cs typeface="Arial"/>
                        <a:sym typeface="Arial"/>
                      </a:endParaRPr>
                    </a:p>
                  </a:txBody>
                  <a:tcPr marL="0" marR="0" marT="6350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80010"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chemeClr val="tx1"/>
                          </a:solidFill>
                          <a:latin typeface="Aptos" panose="020B0004020202020204" pitchFamily="34" charset="0"/>
                          <a:ea typeface="Arial"/>
                          <a:cs typeface="Arial"/>
                          <a:sym typeface="Arial"/>
                        </a:rPr>
                        <a:t>RESEARCH </a:t>
                      </a:r>
                      <a:br>
                        <a:rPr lang="de-DE" sz="1000" b="1" i="0" u="none" strike="noStrike" cap="none" dirty="0">
                          <a:solidFill>
                            <a:schemeClr val="tx1"/>
                          </a:solidFill>
                          <a:latin typeface="Aptos" panose="020B0004020202020204" pitchFamily="34" charset="0"/>
                          <a:ea typeface="Arial"/>
                          <a:cs typeface="Arial"/>
                          <a:sym typeface="Arial"/>
                        </a:rPr>
                      </a:br>
                      <a:r>
                        <a:rPr lang="de-DE" sz="1000" b="1" i="0" u="none" strike="noStrike" cap="none" dirty="0">
                          <a:solidFill>
                            <a:schemeClr val="tx1"/>
                          </a:solidFill>
                          <a:latin typeface="Aptos" panose="020B0004020202020204" pitchFamily="34" charset="0"/>
                          <a:ea typeface="Arial"/>
                          <a:cs typeface="Arial"/>
                          <a:sym typeface="Arial"/>
                        </a:rPr>
                        <a:t>QUESTION &amp;  DESIGN</a:t>
                      </a:r>
                      <a:endParaRPr sz="1000" b="1" i="0" u="none" strike="noStrike" cap="none" dirty="0">
                        <a:solidFill>
                          <a:schemeClr val="tx1"/>
                        </a:solidFill>
                        <a:latin typeface="Aptos" panose="020B0004020202020204" pitchFamily="34" charset="0"/>
                        <a:ea typeface="Arial"/>
                        <a:cs typeface="Arial"/>
                        <a:sym typeface="Arial"/>
                      </a:endParaRPr>
                    </a:p>
                  </a:txBody>
                  <a:tcPr marL="0" marR="0" marT="6350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481847">
                <a:tc>
                  <a:txBody>
                    <a:bodyPr/>
                    <a:lstStyle/>
                    <a:p>
                      <a:pPr marL="0"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chemeClr val="tx1"/>
                          </a:solidFill>
                          <a:latin typeface="Aptos" panose="020B0004020202020204" pitchFamily="34" charset="0"/>
                          <a:ea typeface="Arial"/>
                          <a:cs typeface="Arial"/>
                          <a:sym typeface="Arial"/>
                        </a:rPr>
                        <a:t>   THEORY</a:t>
                      </a:r>
                      <a:endParaRPr sz="1000" b="1" i="0" u="none" strike="noStrike" cap="none" dirty="0">
                        <a:solidFill>
                          <a:schemeClr val="tx1"/>
                        </a:solidFill>
                        <a:latin typeface="Aptos" panose="020B0004020202020204" pitchFamily="34" charset="0"/>
                        <a:ea typeface="Arial"/>
                        <a:cs typeface="Arial"/>
                        <a:sym typeface="Arial"/>
                      </a:endParaRPr>
                    </a:p>
                    <a:p>
                      <a:pPr marL="0" marR="0" lvl="0" indent="0" algn="ctr" rtl="0">
                        <a:lnSpc>
                          <a:spcPct val="100000"/>
                        </a:lnSpc>
                        <a:spcBef>
                          <a:spcPts val="0"/>
                        </a:spcBef>
                        <a:spcAft>
                          <a:spcPts val="0"/>
                        </a:spcAft>
                        <a:buClr>
                          <a:schemeClr val="dk1"/>
                        </a:buClr>
                        <a:buSzPts val="900"/>
                        <a:buFont typeface="Calibri"/>
                        <a:buNone/>
                      </a:pPr>
                      <a:endParaRPr sz="900" u="none" strike="noStrike" cap="none" dirty="0">
                        <a:solidFill>
                          <a:schemeClr val="tx1"/>
                        </a:solidFill>
                        <a:latin typeface="Aptos" panose="020B0004020202020204" pitchFamily="34" charset="0"/>
                      </a:endParaRPr>
                    </a:p>
                  </a:txBody>
                  <a:tcPr marL="0" marR="0" marT="5460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80010"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chemeClr val="tx1"/>
                          </a:solidFill>
                          <a:latin typeface="Aptos" panose="020B0004020202020204" pitchFamily="34" charset="0"/>
                          <a:ea typeface="Arial"/>
                          <a:cs typeface="Arial"/>
                          <a:sym typeface="Arial"/>
                        </a:rPr>
                        <a:t>RESEARCH </a:t>
                      </a:r>
                      <a:br>
                        <a:rPr lang="de-DE" sz="1000" b="1" i="0" u="none" strike="noStrike" cap="none" dirty="0">
                          <a:solidFill>
                            <a:schemeClr val="tx1"/>
                          </a:solidFill>
                          <a:latin typeface="Aptos" panose="020B0004020202020204" pitchFamily="34" charset="0"/>
                          <a:ea typeface="Arial"/>
                          <a:cs typeface="Arial"/>
                          <a:sym typeface="Arial"/>
                        </a:rPr>
                      </a:br>
                      <a:r>
                        <a:rPr lang="de-DE" sz="1000" b="1" i="0" u="none" strike="noStrike" cap="none" dirty="0">
                          <a:solidFill>
                            <a:schemeClr val="tx1"/>
                          </a:solidFill>
                          <a:latin typeface="Aptos" panose="020B0004020202020204" pitchFamily="34" charset="0"/>
                          <a:ea typeface="Arial"/>
                          <a:cs typeface="Arial"/>
                          <a:sym typeface="Arial"/>
                        </a:rPr>
                        <a:t>RESULTS</a:t>
                      </a:r>
                      <a:endParaRPr sz="1000" b="1" i="0" u="none" strike="noStrike" cap="none" dirty="0">
                        <a:solidFill>
                          <a:schemeClr val="tx1"/>
                        </a:solidFill>
                        <a:latin typeface="Aptos" panose="020B0004020202020204" pitchFamily="34" charset="0"/>
                        <a:ea typeface="Arial"/>
                        <a:cs typeface="Arial"/>
                        <a:sym typeface="Arial"/>
                      </a:endParaRPr>
                    </a:p>
                    <a:p>
                      <a:pPr marL="79375" marR="0" lvl="0" indent="0" algn="ctr" rtl="0">
                        <a:lnSpc>
                          <a:spcPct val="100000"/>
                        </a:lnSpc>
                        <a:spcBef>
                          <a:spcPts val="300"/>
                        </a:spcBef>
                        <a:spcAft>
                          <a:spcPts val="0"/>
                        </a:spcAft>
                        <a:buClr>
                          <a:schemeClr val="dk1"/>
                        </a:buClr>
                        <a:buSzPts val="800"/>
                        <a:buFont typeface="Noticia Text"/>
                        <a:buNone/>
                      </a:pPr>
                      <a:r>
                        <a:rPr lang="de-DE" sz="800" u="none" strike="noStrike" cap="none" dirty="0">
                          <a:solidFill>
                            <a:schemeClr val="tx1"/>
                          </a:solidFill>
                          <a:latin typeface="Aptos" panose="020B0004020202020204" pitchFamily="34" charset="0"/>
                          <a:ea typeface="Noticia Text"/>
                          <a:cs typeface="Noticia Text"/>
                          <a:sym typeface="Noticia Text"/>
                        </a:rPr>
                        <a:t>(and </a:t>
                      </a:r>
                      <a:r>
                        <a:rPr lang="de-DE" sz="800" u="none" strike="noStrike" cap="none" dirty="0" err="1">
                          <a:solidFill>
                            <a:schemeClr val="tx1"/>
                          </a:solidFill>
                          <a:latin typeface="Aptos" panose="020B0004020202020204" pitchFamily="34" charset="0"/>
                          <a:ea typeface="Noticia Text"/>
                          <a:cs typeface="Noticia Text"/>
                          <a:sym typeface="Noticia Text"/>
                        </a:rPr>
                        <a:t>practical</a:t>
                      </a:r>
                      <a:r>
                        <a:rPr lang="de-DE" sz="800" u="none" strike="noStrike" cap="none" dirty="0">
                          <a:solidFill>
                            <a:schemeClr val="tx1"/>
                          </a:solidFill>
                          <a:latin typeface="Aptos" panose="020B0004020202020204" pitchFamily="34" charset="0"/>
                          <a:ea typeface="Noticia Text"/>
                          <a:cs typeface="Noticia Text"/>
                          <a:sym typeface="Noticia Text"/>
                        </a:rPr>
                        <a:t> </a:t>
                      </a:r>
                      <a:r>
                        <a:rPr lang="de-DE" sz="800" u="none" strike="noStrike" cap="none" dirty="0" err="1">
                          <a:solidFill>
                            <a:schemeClr val="tx1"/>
                          </a:solidFill>
                          <a:latin typeface="Aptos" panose="020B0004020202020204" pitchFamily="34" charset="0"/>
                          <a:ea typeface="Noticia Text"/>
                          <a:cs typeface="Noticia Text"/>
                          <a:sym typeface="Noticia Text"/>
                        </a:rPr>
                        <a:t>application</a:t>
                      </a:r>
                      <a:r>
                        <a:rPr lang="de-DE" sz="800" u="none" strike="noStrike" cap="none" dirty="0">
                          <a:solidFill>
                            <a:schemeClr val="tx1"/>
                          </a:solidFill>
                          <a:latin typeface="Aptos" panose="020B0004020202020204" pitchFamily="34" charset="0"/>
                          <a:ea typeface="Noticia Text"/>
                          <a:cs typeface="Noticia Text"/>
                          <a:sym typeface="Noticia Text"/>
                        </a:rPr>
                        <a:t>)</a:t>
                      </a:r>
                      <a:endParaRPr dirty="0">
                        <a:solidFill>
                          <a:schemeClr val="tx1"/>
                        </a:solidFill>
                        <a:latin typeface="Aptos" panose="020B0004020202020204" pitchFamily="34" charset="0"/>
                      </a:endParaRPr>
                    </a:p>
                  </a:txBody>
                  <a:tcPr marL="0" marR="0" marT="95875"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3" name="Google Shape;319;p14">
            <a:extLst>
              <a:ext uri="{FF2B5EF4-FFF2-40B4-BE49-F238E27FC236}">
                <a16:creationId xmlns:a16="http://schemas.microsoft.com/office/drawing/2014/main" id="{2FC38124-EFAB-643B-6B8F-969DD0DBB49B}"/>
              </a:ext>
            </a:extLst>
          </p:cNvPr>
          <p:cNvSpPr txBox="1"/>
          <p:nvPr/>
        </p:nvSpPr>
        <p:spPr>
          <a:xfrm>
            <a:off x="6219514" y="2574471"/>
            <a:ext cx="1193201" cy="345223"/>
          </a:xfrm>
          <a:prstGeom prst="rect">
            <a:avLst/>
          </a:prstGeom>
          <a:noFill/>
          <a:ln>
            <a:noFill/>
          </a:ln>
        </p:spPr>
        <p:txBody>
          <a:bodyPr spcFirstLastPara="1" wrap="square" lIns="0" tIns="12700" rIns="0" bIns="0" anchor="t" anchorCtr="0">
            <a:spAutoFit/>
          </a:bodyPr>
          <a:lstStyle/>
          <a:p>
            <a:pPr marL="12700" marR="5080" lvl="0" indent="0" algn="just" defTabSz="914400" rtl="0" eaLnBrk="1" fontAlgn="auto" latinLnBrk="0" hangingPunct="1">
              <a:lnSpc>
                <a:spcPct val="108300"/>
              </a:lnSpc>
              <a:spcBef>
                <a:spcPts val="0"/>
              </a:spcBef>
              <a:spcAft>
                <a:spcPts val="0"/>
              </a:spcAft>
              <a:buClr>
                <a:srgbClr val="000000"/>
              </a:buClr>
              <a:buSzTx/>
              <a:buFont typeface="Arial"/>
              <a:buNone/>
              <a:tabLst/>
              <a:defRPr/>
            </a:pPr>
            <a:r>
              <a:rPr kumimoji="0" lang="de-DE" sz="10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POTENTIAL PRODUCT/SERVICE</a:t>
            </a:r>
            <a:endParaRPr kumimoji="0" sz="1800" b="0" i="0" u="none" strike="noStrike" kern="0" cap="none" spc="0" normalizeH="0" baseline="0" noProof="0" dirty="0">
              <a:ln>
                <a:noFill/>
              </a:ln>
              <a:solidFill>
                <a:prstClr val="black"/>
              </a:solidFill>
              <a:effectLst/>
              <a:uLnTx/>
              <a:uFillTx/>
              <a:latin typeface="Aptos" panose="020B0004020202020204" pitchFamily="34" charset="0"/>
              <a:ea typeface="Calibri"/>
              <a:cs typeface="Calibri"/>
              <a:sym typeface="Calibri"/>
            </a:endParaRPr>
          </a:p>
        </p:txBody>
      </p:sp>
    </p:spTree>
    <p:extLst>
      <p:ext uri="{BB962C8B-B14F-4D97-AF65-F5344CB8AC3E}">
        <p14:creationId xmlns:p14="http://schemas.microsoft.com/office/powerpoint/2010/main" val="20845678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2" name="Oval 1">
            <a:extLst>
              <a:ext uri="{FF2B5EF4-FFF2-40B4-BE49-F238E27FC236}">
                <a16:creationId xmlns:a16="http://schemas.microsoft.com/office/drawing/2014/main" id="{A67691D5-A0F9-F9B8-3EC2-5C7DF6C8030D}"/>
              </a:ext>
            </a:extLst>
          </p:cNvPr>
          <p:cNvSpPr/>
          <p:nvPr/>
        </p:nvSpPr>
        <p:spPr>
          <a:xfrm>
            <a:off x="4572000" y="794083"/>
            <a:ext cx="4016295" cy="4016295"/>
          </a:xfrm>
          <a:prstGeom prst="ellipse">
            <a:avLst/>
          </a:prstGeom>
          <a:solidFill>
            <a:srgbClr val="73A0EA">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sp>
        <p:nvSpPr>
          <p:cNvPr id="3" name="Google Shape;486;p31">
            <a:extLst>
              <a:ext uri="{FF2B5EF4-FFF2-40B4-BE49-F238E27FC236}">
                <a16:creationId xmlns:a16="http://schemas.microsoft.com/office/drawing/2014/main" id="{8E5B7621-6058-14A9-CF75-A7AA02E5F8B3}"/>
              </a:ext>
            </a:extLst>
          </p:cNvPr>
          <p:cNvSpPr/>
          <p:nvPr/>
        </p:nvSpPr>
        <p:spPr>
          <a:xfrm>
            <a:off x="6505730" y="1943694"/>
            <a:ext cx="1918741" cy="1923768"/>
          </a:xfrm>
          <a:prstGeom prst="ellipse">
            <a:avLst/>
          </a:prstGeom>
          <a:solidFill>
            <a:srgbClr val="45B8A9">
              <a:alpha val="49803"/>
            </a:srgbClr>
          </a:solidFill>
          <a:ln>
            <a:noFill/>
          </a:ln>
        </p:spPr>
        <p:txBody>
          <a:bodyPr spcFirstLastPara="1" wrap="non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Customers</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4" name="Google Shape;488;p31">
            <a:extLst>
              <a:ext uri="{FF2B5EF4-FFF2-40B4-BE49-F238E27FC236}">
                <a16:creationId xmlns:a16="http://schemas.microsoft.com/office/drawing/2014/main" id="{A64D2B6B-40E2-D80C-82DE-A5860B9F6AA5}"/>
              </a:ext>
            </a:extLst>
          </p:cNvPr>
          <p:cNvSpPr/>
          <p:nvPr/>
        </p:nvSpPr>
        <p:spPr>
          <a:xfrm>
            <a:off x="5528218" y="2872274"/>
            <a:ext cx="1370917" cy="1369942"/>
          </a:xfrm>
          <a:prstGeom prst="ellipse">
            <a:avLst/>
          </a:prstGeom>
          <a:solidFill>
            <a:srgbClr val="7030A0">
              <a:alpha val="49803"/>
            </a:srgbClr>
          </a:solidFill>
          <a:ln>
            <a:noFill/>
          </a:ln>
        </p:spPr>
        <p:txBody>
          <a:bodyPr spcFirstLastPara="1" wrap="non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Users</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9" name="Textplatzhalter 2">
            <a:extLst>
              <a:ext uri="{FF2B5EF4-FFF2-40B4-BE49-F238E27FC236}">
                <a16:creationId xmlns:a16="http://schemas.microsoft.com/office/drawing/2014/main" id="{0F5C824C-B627-9A45-B462-6D34F3556FBD}"/>
              </a:ext>
            </a:extLst>
          </p:cNvPr>
          <p:cNvSpPr>
            <a:spLocks noGrp="1"/>
          </p:cNvSpPr>
          <p:nvPr>
            <p:ph type="body" idx="1"/>
          </p:nvPr>
        </p:nvSpPr>
        <p:spPr/>
        <p:txBody>
          <a:bodyPr/>
          <a:lstStyle/>
          <a:p>
            <a:r>
              <a:rPr lang="en-GB"/>
              <a:t>Identifying users</a:t>
            </a:r>
          </a:p>
        </p:txBody>
      </p:sp>
      <p:sp>
        <p:nvSpPr>
          <p:cNvPr id="10" name="Text Placeholder 4">
            <a:extLst>
              <a:ext uri="{FF2B5EF4-FFF2-40B4-BE49-F238E27FC236}">
                <a16:creationId xmlns:a16="http://schemas.microsoft.com/office/drawing/2014/main" id="{BD6B5FB7-07C5-E882-A1D5-3392F3ED69F5}"/>
              </a:ext>
            </a:extLst>
          </p:cNvPr>
          <p:cNvSpPr txBox="1">
            <a:spLocks/>
          </p:cNvSpPr>
          <p:nvPr/>
        </p:nvSpPr>
        <p:spPr>
          <a:xfrm>
            <a:off x="428625" y="2417430"/>
            <a:ext cx="3120118" cy="684998"/>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90000"/>
              </a:lnSpc>
              <a:spcBef>
                <a:spcPts val="0"/>
              </a:spcBef>
              <a:spcAft>
                <a:spcPts val="0"/>
              </a:spcAft>
              <a:buClr>
                <a:srgbClr val="E30613"/>
              </a:buClr>
              <a:buSzPts val="1800"/>
              <a:buFont typeface="Arial"/>
              <a:buNone/>
              <a:defRPr sz="1400" b="1" i="0" u="none" strike="noStrike" kern="1200" cap="none">
                <a:solidFill>
                  <a:srgbClr val="E30613"/>
                </a:solidFill>
                <a:latin typeface="+mn-lt"/>
                <a:ea typeface="Aptos" panose="020B0004020202020204" pitchFamily="34" charset="0"/>
                <a:cs typeface="Arial"/>
                <a:sym typeface="Arial"/>
              </a:defRPr>
            </a:lvl1pPr>
            <a:lvl2pPr marL="914400" marR="0" lvl="1"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2pPr>
            <a:lvl3pPr marL="1371600" marR="0" lvl="2"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3pPr>
            <a:lvl4pPr marL="1828800" marR="0" lvl="3"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4pPr>
            <a:lvl5pPr marL="2286000" marR="0" lvl="4"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5pPr>
            <a:lvl6pPr marL="2743200" marR="0" lvl="5"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6pPr>
            <a:lvl7pPr marL="3200400" marR="0" lvl="6"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7pPr>
            <a:lvl8pPr marL="3657600" marR="0" lvl="7"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8pPr>
            <a:lvl9pPr marL="4114800" marR="0" lvl="8"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9pPr>
          </a:lstStyle>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rPr>
              <a:t>Customer</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is willing to pay for a product or service that satisfies an unmet need</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endPar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endParaRP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endPar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endParaRP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endPar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endParaRP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endPar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endParaRP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endPar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endParaRPr>
          </a:p>
        </p:txBody>
      </p:sp>
      <p:sp>
        <p:nvSpPr>
          <p:cNvPr id="11" name="Text Placeholder 4">
            <a:extLst>
              <a:ext uri="{FF2B5EF4-FFF2-40B4-BE49-F238E27FC236}">
                <a16:creationId xmlns:a16="http://schemas.microsoft.com/office/drawing/2014/main" id="{2CEF3C96-F534-FFF7-651C-78931B940A58}"/>
              </a:ext>
            </a:extLst>
          </p:cNvPr>
          <p:cNvSpPr txBox="1">
            <a:spLocks/>
          </p:cNvSpPr>
          <p:nvPr/>
        </p:nvSpPr>
        <p:spPr>
          <a:xfrm>
            <a:off x="428625" y="3418915"/>
            <a:ext cx="3120118" cy="684998"/>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90000"/>
              </a:lnSpc>
              <a:spcBef>
                <a:spcPts val="0"/>
              </a:spcBef>
              <a:spcAft>
                <a:spcPts val="0"/>
              </a:spcAft>
              <a:buClr>
                <a:srgbClr val="E30613"/>
              </a:buClr>
              <a:buSzPts val="1800"/>
              <a:buFont typeface="Arial"/>
              <a:buNone/>
              <a:defRPr sz="1400" b="1" i="0" u="none" strike="noStrike" kern="1200" cap="none">
                <a:solidFill>
                  <a:srgbClr val="E30613"/>
                </a:solidFill>
                <a:latin typeface="+mn-lt"/>
                <a:ea typeface="Aptos" panose="020B0004020202020204" pitchFamily="34" charset="0"/>
                <a:cs typeface="Arial"/>
                <a:sym typeface="Arial"/>
              </a:defRPr>
            </a:lvl1pPr>
            <a:lvl2pPr marL="914400" marR="0" lvl="1"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2pPr>
            <a:lvl3pPr marL="1371600" marR="0" lvl="2"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3pPr>
            <a:lvl4pPr marL="1828800" marR="0" lvl="3"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4pPr>
            <a:lvl5pPr marL="2286000" marR="0" lvl="4"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5pPr>
            <a:lvl6pPr marL="2743200" marR="0" lvl="5"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6pPr>
            <a:lvl7pPr marL="3200400" marR="0" lvl="6"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7pPr>
            <a:lvl8pPr marL="3657600" marR="0" lvl="7"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8pPr>
            <a:lvl9pPr marL="4114800" marR="0" lvl="8"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9pPr>
          </a:lstStyle>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rPr>
              <a:t>User (Beneficiary)</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benefits from the value created by the product or service (though they might not be the one to pay for it)</a:t>
            </a:r>
          </a:p>
        </p:txBody>
      </p:sp>
      <p:sp>
        <p:nvSpPr>
          <p:cNvPr id="14" name="Google Shape;487;p31">
            <a:extLst>
              <a:ext uri="{FF2B5EF4-FFF2-40B4-BE49-F238E27FC236}">
                <a16:creationId xmlns:a16="http://schemas.microsoft.com/office/drawing/2014/main" id="{C71C0BD3-4812-A3A1-60B7-47B25D54894A}"/>
              </a:ext>
            </a:extLst>
          </p:cNvPr>
          <p:cNvSpPr txBox="1"/>
          <p:nvPr/>
        </p:nvSpPr>
        <p:spPr>
          <a:xfrm>
            <a:off x="5034395" y="1998958"/>
            <a:ext cx="1607175" cy="369332"/>
          </a:xfrm>
          <a:prstGeom prst="rect">
            <a:avLst/>
          </a:prstGeom>
          <a:noFill/>
          <a:ln>
            <a:noFill/>
          </a:ln>
        </p:spPr>
        <p:txBody>
          <a:bodyPr spcFirstLastPara="1" wrap="non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Stakeholders</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16" name="Text Placeholder 4">
            <a:extLst>
              <a:ext uri="{FF2B5EF4-FFF2-40B4-BE49-F238E27FC236}">
                <a16:creationId xmlns:a16="http://schemas.microsoft.com/office/drawing/2014/main" id="{1E0CE6B2-FEEA-6F1A-3712-D1ACB44F3388}"/>
              </a:ext>
            </a:extLst>
          </p:cNvPr>
          <p:cNvSpPr txBox="1">
            <a:spLocks/>
          </p:cNvSpPr>
          <p:nvPr/>
        </p:nvSpPr>
        <p:spPr>
          <a:xfrm>
            <a:off x="428625" y="1415945"/>
            <a:ext cx="3120118" cy="68499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rgbClr val="E30613"/>
                </a:solidFill>
                <a:effectLst/>
                <a:uLnTx/>
                <a:uFillTx/>
                <a:latin typeface="Aptos" panose="02110004020202020204"/>
                <a:ea typeface="+mn-ea"/>
                <a:cs typeface="+mn-cs"/>
                <a:sym typeface="Arial"/>
              </a:rPr>
              <a:t>Stakeholder</a:t>
            </a:r>
            <a:br>
              <a:rPr kumimoji="0" lang="en-GB" sz="1400" b="1" i="0" u="none" strike="noStrike" kern="1200" cap="none" spc="0" normalizeH="0" baseline="0" noProof="0" dirty="0">
                <a:ln>
                  <a:noFill/>
                </a:ln>
                <a:solidFill>
                  <a:prstClr val="black"/>
                </a:solidFill>
                <a:effectLst/>
                <a:uLnTx/>
                <a:uFillTx/>
                <a:latin typeface="Aptos" panose="02110004020202020204"/>
                <a:ea typeface="+mn-ea"/>
                <a:cs typeface="+mn-cs"/>
                <a:sym typeface="Arial"/>
              </a:rPr>
            </a:br>
            <a:r>
              <a:rPr kumimoji="0" lang="en-GB" sz="1400" b="1" i="0" u="none" strike="noStrike" kern="1200" cap="none" spc="0" normalizeH="0" baseline="0" noProof="0" dirty="0">
                <a:ln>
                  <a:noFill/>
                </a:ln>
                <a:solidFill>
                  <a:prstClr val="black"/>
                </a:solidFill>
                <a:effectLst/>
                <a:uLnTx/>
                <a:uFillTx/>
                <a:latin typeface="Aptos" panose="02110004020202020204"/>
                <a:ea typeface="+mn-ea"/>
                <a:cs typeface="+mn-cs"/>
                <a:sym typeface="Arial"/>
              </a:rPr>
              <a:t>has an interest in, or is affected by what a business does</a:t>
            </a:r>
          </a:p>
        </p:txBody>
      </p:sp>
    </p:spTree>
    <p:extLst>
      <p:ext uri="{BB962C8B-B14F-4D97-AF65-F5344CB8AC3E}">
        <p14:creationId xmlns:p14="http://schemas.microsoft.com/office/powerpoint/2010/main" val="27067110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Shape 417"/>
        <p:cNvGrpSpPr/>
        <p:nvPr/>
      </p:nvGrpSpPr>
      <p:grpSpPr>
        <a:xfrm>
          <a:off x="0" y="0"/>
          <a:ext cx="0" cy="0"/>
          <a:chOff x="0" y="0"/>
          <a:chExt cx="0" cy="0"/>
        </a:xfrm>
      </p:grpSpPr>
      <p:sp>
        <p:nvSpPr>
          <p:cNvPr id="2" name="Oval 1">
            <a:extLst>
              <a:ext uri="{FF2B5EF4-FFF2-40B4-BE49-F238E27FC236}">
                <a16:creationId xmlns:a16="http://schemas.microsoft.com/office/drawing/2014/main" id="{2B8B64FE-F93E-2A9A-F0F7-8130C7CE1C49}"/>
              </a:ext>
            </a:extLst>
          </p:cNvPr>
          <p:cNvSpPr/>
          <p:nvPr/>
        </p:nvSpPr>
        <p:spPr>
          <a:xfrm>
            <a:off x="4572000" y="794083"/>
            <a:ext cx="4016295" cy="4016295"/>
          </a:xfrm>
          <a:prstGeom prst="ellipse">
            <a:avLst/>
          </a:prstGeom>
          <a:solidFill>
            <a:srgbClr val="73A0EA">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sp>
        <p:nvSpPr>
          <p:cNvPr id="9" name="Textplatzhalter 2">
            <a:extLst>
              <a:ext uri="{FF2B5EF4-FFF2-40B4-BE49-F238E27FC236}">
                <a16:creationId xmlns:a16="http://schemas.microsoft.com/office/drawing/2014/main" id="{0F5C824C-B627-9A45-B462-6D34F3556FBD}"/>
              </a:ext>
            </a:extLst>
          </p:cNvPr>
          <p:cNvSpPr>
            <a:spLocks noGrp="1"/>
          </p:cNvSpPr>
          <p:nvPr>
            <p:ph type="body" idx="1"/>
          </p:nvPr>
        </p:nvSpPr>
        <p:spPr/>
        <p:txBody>
          <a:bodyPr/>
          <a:lstStyle/>
          <a:p>
            <a:r>
              <a:rPr lang="en-GB" dirty="0"/>
              <a:t>Identifying users – example</a:t>
            </a:r>
          </a:p>
        </p:txBody>
      </p:sp>
      <p:sp>
        <p:nvSpPr>
          <p:cNvPr id="11" name="Text Placeholder 4">
            <a:extLst>
              <a:ext uri="{FF2B5EF4-FFF2-40B4-BE49-F238E27FC236}">
                <a16:creationId xmlns:a16="http://schemas.microsoft.com/office/drawing/2014/main" id="{B610E451-761A-22D1-D877-5616DD8F5EFB}"/>
              </a:ext>
            </a:extLst>
          </p:cNvPr>
          <p:cNvSpPr txBox="1">
            <a:spLocks/>
          </p:cNvSpPr>
          <p:nvPr/>
        </p:nvSpPr>
        <p:spPr>
          <a:xfrm>
            <a:off x="435784" y="1415945"/>
            <a:ext cx="3120118" cy="684998"/>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90000"/>
              </a:lnSpc>
              <a:spcBef>
                <a:spcPts val="0"/>
              </a:spcBef>
              <a:spcAft>
                <a:spcPts val="0"/>
              </a:spcAft>
              <a:buClr>
                <a:srgbClr val="E30613"/>
              </a:buClr>
              <a:buSzPts val="1800"/>
              <a:buFont typeface="Arial"/>
              <a:buNone/>
              <a:defRPr sz="1400" b="1" i="0" u="none" strike="noStrike" kern="1200" cap="none">
                <a:solidFill>
                  <a:srgbClr val="E30613"/>
                </a:solidFill>
                <a:latin typeface="+mn-lt"/>
                <a:ea typeface="Aptos" panose="020B0004020202020204" pitchFamily="34" charset="0"/>
                <a:cs typeface="Arial"/>
                <a:sym typeface="Arial"/>
              </a:defRPr>
            </a:lvl1pPr>
            <a:lvl2pPr marL="914400" marR="0" lvl="1"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2pPr>
            <a:lvl3pPr marL="1371600" marR="0" lvl="2"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3pPr>
            <a:lvl4pPr marL="1828800" marR="0" lvl="3"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4pPr>
            <a:lvl5pPr marL="2286000" marR="0" lvl="4"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5pPr>
            <a:lvl6pPr marL="2743200" marR="0" lvl="5"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6pPr>
            <a:lvl7pPr marL="3200400" marR="0" lvl="6"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7pPr>
            <a:lvl8pPr marL="3657600" marR="0" lvl="7"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8pPr>
            <a:lvl9pPr marL="4114800" marR="0" lvl="8"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9pPr>
          </a:lstStyle>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rPr>
              <a:t>Stakeholder</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Society in General</a:t>
            </a:r>
          </a:p>
        </p:txBody>
      </p:sp>
      <p:sp>
        <p:nvSpPr>
          <p:cNvPr id="12" name="Text Placeholder 4">
            <a:extLst>
              <a:ext uri="{FF2B5EF4-FFF2-40B4-BE49-F238E27FC236}">
                <a16:creationId xmlns:a16="http://schemas.microsoft.com/office/drawing/2014/main" id="{014B8529-65E4-F5F5-32C2-9F99EA70089D}"/>
              </a:ext>
            </a:extLst>
          </p:cNvPr>
          <p:cNvSpPr txBox="1">
            <a:spLocks/>
          </p:cNvSpPr>
          <p:nvPr/>
        </p:nvSpPr>
        <p:spPr>
          <a:xfrm>
            <a:off x="435784" y="2417430"/>
            <a:ext cx="3120118" cy="684998"/>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90000"/>
              </a:lnSpc>
              <a:spcBef>
                <a:spcPts val="0"/>
              </a:spcBef>
              <a:spcAft>
                <a:spcPts val="0"/>
              </a:spcAft>
              <a:buClr>
                <a:srgbClr val="E30613"/>
              </a:buClr>
              <a:buSzPts val="1800"/>
              <a:buFont typeface="Arial"/>
              <a:buNone/>
              <a:defRPr sz="1400" b="1" i="0" u="none" strike="noStrike" kern="1200" cap="none">
                <a:solidFill>
                  <a:srgbClr val="E30613"/>
                </a:solidFill>
                <a:latin typeface="+mn-lt"/>
                <a:ea typeface="Aptos" panose="020B0004020202020204" pitchFamily="34" charset="0"/>
                <a:cs typeface="Arial"/>
                <a:sym typeface="Arial"/>
              </a:defRPr>
            </a:lvl1pPr>
            <a:lvl2pPr marL="914400" marR="0" lvl="1"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2pPr>
            <a:lvl3pPr marL="1371600" marR="0" lvl="2"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3pPr>
            <a:lvl4pPr marL="1828800" marR="0" lvl="3"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4pPr>
            <a:lvl5pPr marL="2286000" marR="0" lvl="4"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5pPr>
            <a:lvl6pPr marL="2743200" marR="0" lvl="5"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6pPr>
            <a:lvl7pPr marL="3200400" marR="0" lvl="6"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7pPr>
            <a:lvl8pPr marL="3657600" marR="0" lvl="7"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8pPr>
            <a:lvl9pPr marL="4114800" marR="0" lvl="8"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9pPr>
          </a:lstStyle>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rPr>
              <a:t>Customer</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Health Care System</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Medical Industry</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endPar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endParaRPr>
          </a:p>
        </p:txBody>
      </p:sp>
      <p:sp>
        <p:nvSpPr>
          <p:cNvPr id="13" name="Text Placeholder 4">
            <a:extLst>
              <a:ext uri="{FF2B5EF4-FFF2-40B4-BE49-F238E27FC236}">
                <a16:creationId xmlns:a16="http://schemas.microsoft.com/office/drawing/2014/main" id="{6C012E3B-5FCD-09F6-2C08-A974922DCBA5}"/>
              </a:ext>
            </a:extLst>
          </p:cNvPr>
          <p:cNvSpPr txBox="1">
            <a:spLocks/>
          </p:cNvSpPr>
          <p:nvPr/>
        </p:nvSpPr>
        <p:spPr>
          <a:xfrm>
            <a:off x="435784" y="3418915"/>
            <a:ext cx="3120118" cy="684998"/>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90000"/>
              </a:lnSpc>
              <a:spcBef>
                <a:spcPts val="0"/>
              </a:spcBef>
              <a:spcAft>
                <a:spcPts val="0"/>
              </a:spcAft>
              <a:buClr>
                <a:srgbClr val="E30613"/>
              </a:buClr>
              <a:buSzPts val="1800"/>
              <a:buFont typeface="Arial"/>
              <a:buNone/>
              <a:defRPr sz="1400" b="1" i="0" u="none" strike="noStrike" kern="1200" cap="none">
                <a:solidFill>
                  <a:srgbClr val="E30613"/>
                </a:solidFill>
                <a:latin typeface="+mn-lt"/>
                <a:ea typeface="Aptos" panose="020B0004020202020204" pitchFamily="34" charset="0"/>
                <a:cs typeface="Arial"/>
                <a:sym typeface="Arial"/>
              </a:defRPr>
            </a:lvl1pPr>
            <a:lvl2pPr marL="914400" marR="0" lvl="1"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2pPr>
            <a:lvl3pPr marL="1371600" marR="0" lvl="2"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3pPr>
            <a:lvl4pPr marL="1828800" marR="0" lvl="3"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4pPr>
            <a:lvl5pPr marL="2286000" marR="0" lvl="4"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5pPr>
            <a:lvl6pPr marL="2743200" marR="0" lvl="5"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6pPr>
            <a:lvl7pPr marL="3200400" marR="0" lvl="6"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7pPr>
            <a:lvl8pPr marL="3657600" marR="0" lvl="7"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8pPr>
            <a:lvl9pPr marL="4114800" marR="0" lvl="8"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9pPr>
          </a:lstStyle>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rPr>
              <a:t>User (Beneficiary)</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Patients with subjective </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cognitive decline</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endPar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endParaRP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endPar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endParaRP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endPar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endParaRPr>
          </a:p>
        </p:txBody>
      </p:sp>
      <p:sp>
        <p:nvSpPr>
          <p:cNvPr id="15" name="Google Shape;486;p31">
            <a:extLst>
              <a:ext uri="{FF2B5EF4-FFF2-40B4-BE49-F238E27FC236}">
                <a16:creationId xmlns:a16="http://schemas.microsoft.com/office/drawing/2014/main" id="{D144A8BB-5EAB-07C6-9BCA-3682A69A73D4}"/>
              </a:ext>
            </a:extLst>
          </p:cNvPr>
          <p:cNvSpPr/>
          <p:nvPr/>
        </p:nvSpPr>
        <p:spPr>
          <a:xfrm>
            <a:off x="6505730" y="1943694"/>
            <a:ext cx="1918741" cy="1923768"/>
          </a:xfrm>
          <a:prstGeom prst="ellipse">
            <a:avLst/>
          </a:prstGeom>
          <a:solidFill>
            <a:srgbClr val="45B8A9">
              <a:alpha val="49803"/>
            </a:srgbClr>
          </a:solidFill>
          <a:ln>
            <a:noFill/>
          </a:ln>
        </p:spPr>
        <p:txBody>
          <a:bodyPr spcFirstLastPara="1" wrap="non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Customers</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16" name="Google Shape;487;p31">
            <a:extLst>
              <a:ext uri="{FF2B5EF4-FFF2-40B4-BE49-F238E27FC236}">
                <a16:creationId xmlns:a16="http://schemas.microsoft.com/office/drawing/2014/main" id="{69786A81-06C0-15DF-AE57-AC3B527F7008}"/>
              </a:ext>
            </a:extLst>
          </p:cNvPr>
          <p:cNvSpPr txBox="1"/>
          <p:nvPr/>
        </p:nvSpPr>
        <p:spPr>
          <a:xfrm>
            <a:off x="5033034" y="1998958"/>
            <a:ext cx="160717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Stakeholders</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17" name="Google Shape;488;p31">
            <a:extLst>
              <a:ext uri="{FF2B5EF4-FFF2-40B4-BE49-F238E27FC236}">
                <a16:creationId xmlns:a16="http://schemas.microsoft.com/office/drawing/2014/main" id="{5D1DF58F-FE4D-FBE3-C079-CA6CE4D1F7EF}"/>
              </a:ext>
            </a:extLst>
          </p:cNvPr>
          <p:cNvSpPr/>
          <p:nvPr/>
        </p:nvSpPr>
        <p:spPr>
          <a:xfrm>
            <a:off x="5528218" y="2872274"/>
            <a:ext cx="1370917" cy="1369942"/>
          </a:xfrm>
          <a:prstGeom prst="ellipse">
            <a:avLst/>
          </a:prstGeom>
          <a:solidFill>
            <a:srgbClr val="7030A0">
              <a:alpha val="49803"/>
            </a:srgbClr>
          </a:solidFill>
          <a:ln>
            <a:noFill/>
          </a:ln>
        </p:spPr>
        <p:txBody>
          <a:bodyPr spcFirstLastPara="1" wrap="non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Users</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3" name="TextBox 2">
            <a:extLst>
              <a:ext uri="{FF2B5EF4-FFF2-40B4-BE49-F238E27FC236}">
                <a16:creationId xmlns:a16="http://schemas.microsoft.com/office/drawing/2014/main" id="{5A5A8FDD-B884-646F-DFED-74C8CE31029F}"/>
              </a:ext>
            </a:extLst>
          </p:cNvPr>
          <p:cNvSpPr txBox="1"/>
          <p:nvPr/>
        </p:nvSpPr>
        <p:spPr>
          <a:xfrm>
            <a:off x="-572756" y="1497204"/>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02004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7">
          <a:extLst>
            <a:ext uri="{FF2B5EF4-FFF2-40B4-BE49-F238E27FC236}">
              <a16:creationId xmlns:a16="http://schemas.microsoft.com/office/drawing/2014/main" id="{CABF81A1-094A-4BBD-B165-229C87846B97}"/>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919D121F-2F63-092E-E649-B4ED718E4D3F}"/>
              </a:ext>
            </a:extLst>
          </p:cNvPr>
          <p:cNvSpPr/>
          <p:nvPr/>
        </p:nvSpPr>
        <p:spPr>
          <a:xfrm>
            <a:off x="4572000" y="794083"/>
            <a:ext cx="4016295" cy="4016295"/>
          </a:xfrm>
          <a:prstGeom prst="ellipse">
            <a:avLst/>
          </a:prstGeom>
          <a:solidFill>
            <a:srgbClr val="73A0EA">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sp>
        <p:nvSpPr>
          <p:cNvPr id="9" name="Textplatzhalter 2">
            <a:extLst>
              <a:ext uri="{FF2B5EF4-FFF2-40B4-BE49-F238E27FC236}">
                <a16:creationId xmlns:a16="http://schemas.microsoft.com/office/drawing/2014/main" id="{036D08FD-8A69-4FC5-FAE6-A9881A794A17}"/>
              </a:ext>
            </a:extLst>
          </p:cNvPr>
          <p:cNvSpPr>
            <a:spLocks noGrp="1"/>
          </p:cNvSpPr>
          <p:nvPr>
            <p:ph type="body" idx="1"/>
          </p:nvPr>
        </p:nvSpPr>
        <p:spPr/>
        <p:txBody>
          <a:bodyPr/>
          <a:lstStyle/>
          <a:p>
            <a:r>
              <a:rPr lang="en-GB" dirty="0"/>
              <a:t>Identifying users – example</a:t>
            </a:r>
          </a:p>
        </p:txBody>
      </p:sp>
      <p:sp>
        <p:nvSpPr>
          <p:cNvPr id="11" name="Text Placeholder 4">
            <a:extLst>
              <a:ext uri="{FF2B5EF4-FFF2-40B4-BE49-F238E27FC236}">
                <a16:creationId xmlns:a16="http://schemas.microsoft.com/office/drawing/2014/main" id="{F0F72DA9-E9B9-926A-CFC8-8ED15ECC40BC}"/>
              </a:ext>
            </a:extLst>
          </p:cNvPr>
          <p:cNvSpPr txBox="1">
            <a:spLocks/>
          </p:cNvSpPr>
          <p:nvPr/>
        </p:nvSpPr>
        <p:spPr>
          <a:xfrm>
            <a:off x="435784" y="1415945"/>
            <a:ext cx="3120118" cy="684998"/>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90000"/>
              </a:lnSpc>
              <a:spcBef>
                <a:spcPts val="0"/>
              </a:spcBef>
              <a:spcAft>
                <a:spcPts val="0"/>
              </a:spcAft>
              <a:buClr>
                <a:srgbClr val="E30613"/>
              </a:buClr>
              <a:buSzPts val="1800"/>
              <a:buFont typeface="Arial"/>
              <a:buNone/>
              <a:defRPr sz="1400" b="1" i="0" u="none" strike="noStrike" kern="1200" cap="none">
                <a:solidFill>
                  <a:srgbClr val="E30613"/>
                </a:solidFill>
                <a:latin typeface="+mn-lt"/>
                <a:ea typeface="Aptos" panose="020B0004020202020204" pitchFamily="34" charset="0"/>
                <a:cs typeface="Arial"/>
                <a:sym typeface="Arial"/>
              </a:defRPr>
            </a:lvl1pPr>
            <a:lvl2pPr marL="914400" marR="0" lvl="1"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2pPr>
            <a:lvl3pPr marL="1371600" marR="0" lvl="2"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3pPr>
            <a:lvl4pPr marL="1828800" marR="0" lvl="3"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4pPr>
            <a:lvl5pPr marL="2286000" marR="0" lvl="4"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5pPr>
            <a:lvl6pPr marL="2743200" marR="0" lvl="5"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6pPr>
            <a:lvl7pPr marL="3200400" marR="0" lvl="6"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7pPr>
            <a:lvl8pPr marL="3657600" marR="0" lvl="7"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8pPr>
            <a:lvl9pPr marL="4114800" marR="0" lvl="8"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9pPr>
          </a:lstStyle>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rPr>
              <a:t>Stakeholder</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Policymakers and Regulatory Bodies</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Research institutions </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Advocacy Groups and Nonprofits</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Diagnostic Companies</a:t>
            </a:r>
          </a:p>
        </p:txBody>
      </p:sp>
      <p:sp>
        <p:nvSpPr>
          <p:cNvPr id="15" name="Google Shape;486;p31">
            <a:extLst>
              <a:ext uri="{FF2B5EF4-FFF2-40B4-BE49-F238E27FC236}">
                <a16:creationId xmlns:a16="http://schemas.microsoft.com/office/drawing/2014/main" id="{89E06A57-3E17-2C2E-A227-B94FC1992805}"/>
              </a:ext>
            </a:extLst>
          </p:cNvPr>
          <p:cNvSpPr/>
          <p:nvPr/>
        </p:nvSpPr>
        <p:spPr>
          <a:xfrm>
            <a:off x="6505730" y="1943694"/>
            <a:ext cx="1918741" cy="1923768"/>
          </a:xfrm>
          <a:prstGeom prst="ellipse">
            <a:avLst/>
          </a:prstGeom>
          <a:solidFill>
            <a:srgbClr val="45B8A9">
              <a:alpha val="49803"/>
            </a:srgbClr>
          </a:solidFill>
          <a:ln>
            <a:noFill/>
          </a:ln>
        </p:spPr>
        <p:txBody>
          <a:bodyPr spcFirstLastPara="1" wrap="non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Customers</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16" name="Google Shape;487;p31">
            <a:extLst>
              <a:ext uri="{FF2B5EF4-FFF2-40B4-BE49-F238E27FC236}">
                <a16:creationId xmlns:a16="http://schemas.microsoft.com/office/drawing/2014/main" id="{1BFFB747-19EA-A104-0E13-CEB67B314034}"/>
              </a:ext>
            </a:extLst>
          </p:cNvPr>
          <p:cNvSpPr txBox="1"/>
          <p:nvPr/>
        </p:nvSpPr>
        <p:spPr>
          <a:xfrm>
            <a:off x="5033034" y="1998958"/>
            <a:ext cx="160717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Stakeholders</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17" name="Google Shape;488;p31">
            <a:extLst>
              <a:ext uri="{FF2B5EF4-FFF2-40B4-BE49-F238E27FC236}">
                <a16:creationId xmlns:a16="http://schemas.microsoft.com/office/drawing/2014/main" id="{AB3F8930-5CDE-AC5B-FBF1-5925A93E8E77}"/>
              </a:ext>
            </a:extLst>
          </p:cNvPr>
          <p:cNvSpPr/>
          <p:nvPr/>
        </p:nvSpPr>
        <p:spPr>
          <a:xfrm>
            <a:off x="5528218" y="2872274"/>
            <a:ext cx="1370917" cy="1369942"/>
          </a:xfrm>
          <a:prstGeom prst="ellipse">
            <a:avLst/>
          </a:prstGeom>
          <a:solidFill>
            <a:srgbClr val="7030A0">
              <a:alpha val="49803"/>
            </a:srgbClr>
          </a:solidFill>
          <a:ln>
            <a:noFill/>
          </a:ln>
        </p:spPr>
        <p:txBody>
          <a:bodyPr spcFirstLastPara="1" wrap="non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Users</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3" name="TextBox 2">
            <a:extLst>
              <a:ext uri="{FF2B5EF4-FFF2-40B4-BE49-F238E27FC236}">
                <a16:creationId xmlns:a16="http://schemas.microsoft.com/office/drawing/2014/main" id="{0C1CA3B8-8B3D-B9F3-0C5A-24205C13CB2A}"/>
              </a:ext>
            </a:extLst>
          </p:cNvPr>
          <p:cNvSpPr txBox="1"/>
          <p:nvPr/>
        </p:nvSpPr>
        <p:spPr>
          <a:xfrm>
            <a:off x="-572756" y="1497204"/>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486576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7">
          <a:extLst>
            <a:ext uri="{FF2B5EF4-FFF2-40B4-BE49-F238E27FC236}">
              <a16:creationId xmlns:a16="http://schemas.microsoft.com/office/drawing/2014/main" id="{5148EC5C-E181-BA84-20F0-2F7A27FE1FFE}"/>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E582606B-E3D6-9480-7E40-47398D7E75E6}"/>
              </a:ext>
            </a:extLst>
          </p:cNvPr>
          <p:cNvSpPr/>
          <p:nvPr/>
        </p:nvSpPr>
        <p:spPr>
          <a:xfrm>
            <a:off x="4572000" y="794083"/>
            <a:ext cx="4016295" cy="4016295"/>
          </a:xfrm>
          <a:prstGeom prst="ellipse">
            <a:avLst/>
          </a:prstGeom>
          <a:solidFill>
            <a:srgbClr val="73A0EA">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sp>
        <p:nvSpPr>
          <p:cNvPr id="9" name="Textplatzhalter 2">
            <a:extLst>
              <a:ext uri="{FF2B5EF4-FFF2-40B4-BE49-F238E27FC236}">
                <a16:creationId xmlns:a16="http://schemas.microsoft.com/office/drawing/2014/main" id="{14EFE831-9F03-1F00-1B5E-36927AA9DFDF}"/>
              </a:ext>
            </a:extLst>
          </p:cNvPr>
          <p:cNvSpPr>
            <a:spLocks noGrp="1"/>
          </p:cNvSpPr>
          <p:nvPr>
            <p:ph type="body" idx="1"/>
          </p:nvPr>
        </p:nvSpPr>
        <p:spPr/>
        <p:txBody>
          <a:bodyPr/>
          <a:lstStyle/>
          <a:p>
            <a:r>
              <a:rPr lang="en-GB" dirty="0"/>
              <a:t>Identifying users – example</a:t>
            </a:r>
          </a:p>
        </p:txBody>
      </p:sp>
      <p:sp>
        <p:nvSpPr>
          <p:cNvPr id="11" name="Text Placeholder 4">
            <a:extLst>
              <a:ext uri="{FF2B5EF4-FFF2-40B4-BE49-F238E27FC236}">
                <a16:creationId xmlns:a16="http://schemas.microsoft.com/office/drawing/2014/main" id="{6431B1D5-20D1-1910-DA05-FF50C82C18F4}"/>
              </a:ext>
            </a:extLst>
          </p:cNvPr>
          <p:cNvSpPr txBox="1">
            <a:spLocks/>
          </p:cNvSpPr>
          <p:nvPr/>
        </p:nvSpPr>
        <p:spPr>
          <a:xfrm>
            <a:off x="435784" y="1415945"/>
            <a:ext cx="3120118" cy="684998"/>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90000"/>
              </a:lnSpc>
              <a:spcBef>
                <a:spcPts val="0"/>
              </a:spcBef>
              <a:spcAft>
                <a:spcPts val="0"/>
              </a:spcAft>
              <a:buClr>
                <a:srgbClr val="E30613"/>
              </a:buClr>
              <a:buSzPts val="1800"/>
              <a:buFont typeface="Arial"/>
              <a:buNone/>
              <a:defRPr sz="1400" b="1" i="0" u="none" strike="noStrike" kern="1200" cap="none">
                <a:solidFill>
                  <a:srgbClr val="E30613"/>
                </a:solidFill>
                <a:latin typeface="+mn-lt"/>
                <a:ea typeface="Aptos" panose="020B0004020202020204" pitchFamily="34" charset="0"/>
                <a:cs typeface="Arial"/>
                <a:sym typeface="Arial"/>
              </a:defRPr>
            </a:lvl1pPr>
            <a:lvl2pPr marL="914400" marR="0" lvl="1"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2pPr>
            <a:lvl3pPr marL="1371600" marR="0" lvl="2"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3pPr>
            <a:lvl4pPr marL="1828800" marR="0" lvl="3"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4pPr>
            <a:lvl5pPr marL="2286000" marR="0" lvl="4"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5pPr>
            <a:lvl6pPr marL="2743200" marR="0" lvl="5"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6pPr>
            <a:lvl7pPr marL="3200400" marR="0" lvl="6"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7pPr>
            <a:lvl8pPr marL="3657600" marR="0" lvl="7"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8pPr>
            <a:lvl9pPr marL="4114800" marR="0" lvl="8"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9pPr>
          </a:lstStyle>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rPr>
              <a:t>Stakeholder</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Policymakers and Regulatory Bodies</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Research institutions </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Advocacy Groups and Nonprofits</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Diagnostic Companies</a:t>
            </a:r>
          </a:p>
        </p:txBody>
      </p:sp>
      <p:sp>
        <p:nvSpPr>
          <p:cNvPr id="12" name="Text Placeholder 4">
            <a:extLst>
              <a:ext uri="{FF2B5EF4-FFF2-40B4-BE49-F238E27FC236}">
                <a16:creationId xmlns:a16="http://schemas.microsoft.com/office/drawing/2014/main" id="{7DE88823-2CC1-2D52-1403-4028532392F9}"/>
              </a:ext>
            </a:extLst>
          </p:cNvPr>
          <p:cNvSpPr txBox="1">
            <a:spLocks/>
          </p:cNvSpPr>
          <p:nvPr/>
        </p:nvSpPr>
        <p:spPr>
          <a:xfrm>
            <a:off x="435784" y="2486581"/>
            <a:ext cx="3120118" cy="684998"/>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90000"/>
              </a:lnSpc>
              <a:spcBef>
                <a:spcPts val="0"/>
              </a:spcBef>
              <a:spcAft>
                <a:spcPts val="0"/>
              </a:spcAft>
              <a:buClr>
                <a:srgbClr val="E30613"/>
              </a:buClr>
              <a:buSzPts val="1800"/>
              <a:buFont typeface="Arial"/>
              <a:buNone/>
              <a:defRPr sz="1400" b="1" i="0" u="none" strike="noStrike" kern="1200" cap="none">
                <a:solidFill>
                  <a:srgbClr val="E30613"/>
                </a:solidFill>
                <a:latin typeface="+mn-lt"/>
                <a:ea typeface="Aptos" panose="020B0004020202020204" pitchFamily="34" charset="0"/>
                <a:cs typeface="Arial"/>
                <a:sym typeface="Arial"/>
              </a:defRPr>
            </a:lvl1pPr>
            <a:lvl2pPr marL="914400" marR="0" lvl="1"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2pPr>
            <a:lvl3pPr marL="1371600" marR="0" lvl="2"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3pPr>
            <a:lvl4pPr marL="1828800" marR="0" lvl="3"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4pPr>
            <a:lvl5pPr marL="2286000" marR="0" lvl="4"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5pPr>
            <a:lvl6pPr marL="2743200" marR="0" lvl="5"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6pPr>
            <a:lvl7pPr marL="3200400" marR="0" lvl="6"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7pPr>
            <a:lvl8pPr marL="3657600" marR="0" lvl="7"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8pPr>
            <a:lvl9pPr marL="4114800" marR="0" lvl="8"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9pPr>
          </a:lstStyle>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rPr>
              <a:t>Customer</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Healthcare Providers and Clinics</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Insurance Companies</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Patient + Family, Elderly care</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Medical Industry</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endPar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endParaRPr>
          </a:p>
        </p:txBody>
      </p:sp>
      <p:sp>
        <p:nvSpPr>
          <p:cNvPr id="15" name="Google Shape;486;p31">
            <a:extLst>
              <a:ext uri="{FF2B5EF4-FFF2-40B4-BE49-F238E27FC236}">
                <a16:creationId xmlns:a16="http://schemas.microsoft.com/office/drawing/2014/main" id="{F51DFB7D-58C7-34E7-56E6-DFBE8AA56680}"/>
              </a:ext>
            </a:extLst>
          </p:cNvPr>
          <p:cNvSpPr/>
          <p:nvPr/>
        </p:nvSpPr>
        <p:spPr>
          <a:xfrm>
            <a:off x="6505730" y="1943694"/>
            <a:ext cx="1918741" cy="1923768"/>
          </a:xfrm>
          <a:prstGeom prst="ellipse">
            <a:avLst/>
          </a:prstGeom>
          <a:solidFill>
            <a:srgbClr val="45B8A9">
              <a:alpha val="49803"/>
            </a:srgbClr>
          </a:solidFill>
          <a:ln>
            <a:noFill/>
          </a:ln>
        </p:spPr>
        <p:txBody>
          <a:bodyPr spcFirstLastPara="1" wrap="non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Customers</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16" name="Google Shape;487;p31">
            <a:extLst>
              <a:ext uri="{FF2B5EF4-FFF2-40B4-BE49-F238E27FC236}">
                <a16:creationId xmlns:a16="http://schemas.microsoft.com/office/drawing/2014/main" id="{A90D7422-00E9-6D2C-3CED-239BC0B47CDC}"/>
              </a:ext>
            </a:extLst>
          </p:cNvPr>
          <p:cNvSpPr txBox="1"/>
          <p:nvPr/>
        </p:nvSpPr>
        <p:spPr>
          <a:xfrm>
            <a:off x="5033034" y="1998958"/>
            <a:ext cx="160717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Stakeholders</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17" name="Google Shape;488;p31">
            <a:extLst>
              <a:ext uri="{FF2B5EF4-FFF2-40B4-BE49-F238E27FC236}">
                <a16:creationId xmlns:a16="http://schemas.microsoft.com/office/drawing/2014/main" id="{CF22AC01-8C47-2863-6F92-74CE66344BA1}"/>
              </a:ext>
            </a:extLst>
          </p:cNvPr>
          <p:cNvSpPr/>
          <p:nvPr/>
        </p:nvSpPr>
        <p:spPr>
          <a:xfrm>
            <a:off x="5528218" y="2872274"/>
            <a:ext cx="1370917" cy="1369942"/>
          </a:xfrm>
          <a:prstGeom prst="ellipse">
            <a:avLst/>
          </a:prstGeom>
          <a:solidFill>
            <a:srgbClr val="7030A0">
              <a:alpha val="49803"/>
            </a:srgbClr>
          </a:solidFill>
          <a:ln>
            <a:noFill/>
          </a:ln>
        </p:spPr>
        <p:txBody>
          <a:bodyPr spcFirstLastPara="1" wrap="non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Users</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3" name="TextBox 2">
            <a:extLst>
              <a:ext uri="{FF2B5EF4-FFF2-40B4-BE49-F238E27FC236}">
                <a16:creationId xmlns:a16="http://schemas.microsoft.com/office/drawing/2014/main" id="{3312E3CC-CD27-FA64-8D83-CD2472D57CB3}"/>
              </a:ext>
            </a:extLst>
          </p:cNvPr>
          <p:cNvSpPr txBox="1"/>
          <p:nvPr/>
        </p:nvSpPr>
        <p:spPr>
          <a:xfrm>
            <a:off x="-572756" y="1497204"/>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170084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7">
          <a:extLst>
            <a:ext uri="{FF2B5EF4-FFF2-40B4-BE49-F238E27FC236}">
              <a16:creationId xmlns:a16="http://schemas.microsoft.com/office/drawing/2014/main" id="{1E91E92E-7396-F3BE-C5D1-3CAADA989661}"/>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6DAEB0A1-516C-DC19-11AC-160AF82FCDD3}"/>
              </a:ext>
            </a:extLst>
          </p:cNvPr>
          <p:cNvSpPr/>
          <p:nvPr/>
        </p:nvSpPr>
        <p:spPr>
          <a:xfrm>
            <a:off x="4572000" y="794083"/>
            <a:ext cx="4016295" cy="4016295"/>
          </a:xfrm>
          <a:prstGeom prst="ellipse">
            <a:avLst/>
          </a:prstGeom>
          <a:solidFill>
            <a:srgbClr val="73A0EA">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sp>
        <p:nvSpPr>
          <p:cNvPr id="9" name="Textplatzhalter 2">
            <a:extLst>
              <a:ext uri="{FF2B5EF4-FFF2-40B4-BE49-F238E27FC236}">
                <a16:creationId xmlns:a16="http://schemas.microsoft.com/office/drawing/2014/main" id="{3B9571F9-507F-F30F-5341-881F5D7EDED1}"/>
              </a:ext>
            </a:extLst>
          </p:cNvPr>
          <p:cNvSpPr>
            <a:spLocks noGrp="1"/>
          </p:cNvSpPr>
          <p:nvPr>
            <p:ph type="body" idx="1"/>
          </p:nvPr>
        </p:nvSpPr>
        <p:spPr/>
        <p:txBody>
          <a:bodyPr/>
          <a:lstStyle/>
          <a:p>
            <a:r>
              <a:rPr lang="en-GB" dirty="0"/>
              <a:t>Identifying users – example</a:t>
            </a:r>
          </a:p>
        </p:txBody>
      </p:sp>
      <p:sp>
        <p:nvSpPr>
          <p:cNvPr id="11" name="Text Placeholder 4">
            <a:extLst>
              <a:ext uri="{FF2B5EF4-FFF2-40B4-BE49-F238E27FC236}">
                <a16:creationId xmlns:a16="http://schemas.microsoft.com/office/drawing/2014/main" id="{E036D7DB-3DCE-6E51-90B6-CD304C0321C1}"/>
              </a:ext>
            </a:extLst>
          </p:cNvPr>
          <p:cNvSpPr txBox="1">
            <a:spLocks/>
          </p:cNvSpPr>
          <p:nvPr/>
        </p:nvSpPr>
        <p:spPr>
          <a:xfrm>
            <a:off x="435784" y="1415945"/>
            <a:ext cx="3120118" cy="684998"/>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90000"/>
              </a:lnSpc>
              <a:spcBef>
                <a:spcPts val="0"/>
              </a:spcBef>
              <a:spcAft>
                <a:spcPts val="0"/>
              </a:spcAft>
              <a:buClr>
                <a:srgbClr val="E30613"/>
              </a:buClr>
              <a:buSzPts val="1800"/>
              <a:buFont typeface="Arial"/>
              <a:buNone/>
              <a:defRPr sz="1400" b="1" i="0" u="none" strike="noStrike" kern="1200" cap="none">
                <a:solidFill>
                  <a:srgbClr val="E30613"/>
                </a:solidFill>
                <a:latin typeface="+mn-lt"/>
                <a:ea typeface="Aptos" panose="020B0004020202020204" pitchFamily="34" charset="0"/>
                <a:cs typeface="Arial"/>
                <a:sym typeface="Arial"/>
              </a:defRPr>
            </a:lvl1pPr>
            <a:lvl2pPr marL="914400" marR="0" lvl="1"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2pPr>
            <a:lvl3pPr marL="1371600" marR="0" lvl="2"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3pPr>
            <a:lvl4pPr marL="1828800" marR="0" lvl="3"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4pPr>
            <a:lvl5pPr marL="2286000" marR="0" lvl="4"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5pPr>
            <a:lvl6pPr marL="2743200" marR="0" lvl="5"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6pPr>
            <a:lvl7pPr marL="3200400" marR="0" lvl="6"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7pPr>
            <a:lvl8pPr marL="3657600" marR="0" lvl="7"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8pPr>
            <a:lvl9pPr marL="4114800" marR="0" lvl="8"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9pPr>
          </a:lstStyle>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rPr>
              <a:t>Stakeholder</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Policymakers and Regulatory Bodies</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Research institutions </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Advocacy Groups and Nonprofits</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Diagnostic Companies</a:t>
            </a:r>
          </a:p>
        </p:txBody>
      </p:sp>
      <p:sp>
        <p:nvSpPr>
          <p:cNvPr id="12" name="Text Placeholder 4">
            <a:extLst>
              <a:ext uri="{FF2B5EF4-FFF2-40B4-BE49-F238E27FC236}">
                <a16:creationId xmlns:a16="http://schemas.microsoft.com/office/drawing/2014/main" id="{EFE326CE-1881-EE43-A162-DD00B775AC38}"/>
              </a:ext>
            </a:extLst>
          </p:cNvPr>
          <p:cNvSpPr txBox="1">
            <a:spLocks/>
          </p:cNvSpPr>
          <p:nvPr/>
        </p:nvSpPr>
        <p:spPr>
          <a:xfrm>
            <a:off x="435784" y="2486581"/>
            <a:ext cx="3120118" cy="684998"/>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90000"/>
              </a:lnSpc>
              <a:spcBef>
                <a:spcPts val="0"/>
              </a:spcBef>
              <a:spcAft>
                <a:spcPts val="0"/>
              </a:spcAft>
              <a:buClr>
                <a:srgbClr val="E30613"/>
              </a:buClr>
              <a:buSzPts val="1800"/>
              <a:buFont typeface="Arial"/>
              <a:buNone/>
              <a:defRPr sz="1400" b="1" i="0" u="none" strike="noStrike" kern="1200" cap="none">
                <a:solidFill>
                  <a:srgbClr val="E30613"/>
                </a:solidFill>
                <a:latin typeface="+mn-lt"/>
                <a:ea typeface="Aptos" panose="020B0004020202020204" pitchFamily="34" charset="0"/>
                <a:cs typeface="Arial"/>
                <a:sym typeface="Arial"/>
              </a:defRPr>
            </a:lvl1pPr>
            <a:lvl2pPr marL="914400" marR="0" lvl="1"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2pPr>
            <a:lvl3pPr marL="1371600" marR="0" lvl="2"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3pPr>
            <a:lvl4pPr marL="1828800" marR="0" lvl="3"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4pPr>
            <a:lvl5pPr marL="2286000" marR="0" lvl="4"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5pPr>
            <a:lvl6pPr marL="2743200" marR="0" lvl="5"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6pPr>
            <a:lvl7pPr marL="3200400" marR="0" lvl="6"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7pPr>
            <a:lvl8pPr marL="3657600" marR="0" lvl="7"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8pPr>
            <a:lvl9pPr marL="4114800" marR="0" lvl="8"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9pPr>
          </a:lstStyle>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rPr>
              <a:t>Customer</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Healthcare Providers and Clinics</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Insurance Companies</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Patient + Family, Elderly care</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Medical Industry</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endPar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endParaRPr>
          </a:p>
        </p:txBody>
      </p:sp>
      <p:sp>
        <p:nvSpPr>
          <p:cNvPr id="13" name="Text Placeholder 4">
            <a:extLst>
              <a:ext uri="{FF2B5EF4-FFF2-40B4-BE49-F238E27FC236}">
                <a16:creationId xmlns:a16="http://schemas.microsoft.com/office/drawing/2014/main" id="{C165209F-67C4-889F-C65D-8A18524CF744}"/>
              </a:ext>
            </a:extLst>
          </p:cNvPr>
          <p:cNvSpPr txBox="1">
            <a:spLocks/>
          </p:cNvSpPr>
          <p:nvPr/>
        </p:nvSpPr>
        <p:spPr>
          <a:xfrm>
            <a:off x="435784" y="3557218"/>
            <a:ext cx="3120118" cy="684998"/>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90000"/>
              </a:lnSpc>
              <a:spcBef>
                <a:spcPts val="0"/>
              </a:spcBef>
              <a:spcAft>
                <a:spcPts val="0"/>
              </a:spcAft>
              <a:buClr>
                <a:srgbClr val="E30613"/>
              </a:buClr>
              <a:buSzPts val="1800"/>
              <a:buFont typeface="Arial"/>
              <a:buNone/>
              <a:defRPr sz="1400" b="1" i="0" u="none" strike="noStrike" kern="1200" cap="none">
                <a:solidFill>
                  <a:srgbClr val="E30613"/>
                </a:solidFill>
                <a:latin typeface="+mn-lt"/>
                <a:ea typeface="Aptos" panose="020B0004020202020204" pitchFamily="34" charset="0"/>
                <a:cs typeface="Arial"/>
                <a:sym typeface="Arial"/>
              </a:defRPr>
            </a:lvl1pPr>
            <a:lvl2pPr marL="914400" marR="0" lvl="1"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2pPr>
            <a:lvl3pPr marL="1371600" marR="0" lvl="2"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3pPr>
            <a:lvl4pPr marL="1828800" marR="0" lvl="3"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4pPr>
            <a:lvl5pPr marL="2286000" marR="0" lvl="4"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5pPr>
            <a:lvl6pPr marL="2743200" marR="0" lvl="5"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6pPr>
            <a:lvl7pPr marL="3200400" marR="0" lvl="6"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7pPr>
            <a:lvl8pPr marL="3657600" marR="0" lvl="7"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8pPr>
            <a:lvl9pPr marL="4114800" marR="0" lvl="8"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9pPr>
          </a:lstStyle>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rPr>
              <a:t>User (Beneficiary)</a:t>
            </a: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cs typeface="Arial"/>
                <a:sym typeface="Arial"/>
              </a:rPr>
              <a:t>Patients with subjective cognitive decline (at risk patients, having a pre-disposition) and their families</a:t>
            </a:r>
            <a:endPar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endParaRPr>
          </a:p>
          <a:p>
            <a:pPr marL="0" marR="0" lvl="0" indent="0" algn="l" defTabSz="685800" rtl="0" eaLnBrk="1" fontAlgn="auto" latinLnBrk="0" hangingPunct="1">
              <a:lnSpc>
                <a:spcPct val="90000"/>
              </a:lnSpc>
              <a:spcBef>
                <a:spcPts val="0"/>
              </a:spcBef>
              <a:spcAft>
                <a:spcPts val="0"/>
              </a:spcAft>
              <a:buClr>
                <a:srgbClr val="E30613"/>
              </a:buClr>
              <a:buSzPts val="1800"/>
              <a:buFont typeface="Arial"/>
              <a:buNone/>
              <a:tabLst/>
              <a:defRPr/>
            </a:pPr>
            <a:endParaRPr kumimoji="0" lang="en-GB" sz="1400" b="1" i="0" u="none" strike="noStrike" kern="1200" cap="none" spc="0" normalizeH="0" baseline="0" noProof="0" dirty="0">
              <a:ln>
                <a:noFill/>
              </a:ln>
              <a:solidFill>
                <a:srgbClr val="E30613"/>
              </a:solidFill>
              <a:effectLst/>
              <a:uLnTx/>
              <a:uFillTx/>
              <a:latin typeface="Aptos" panose="02110004020202020204"/>
              <a:cs typeface="Arial"/>
              <a:sym typeface="Arial"/>
            </a:endParaRPr>
          </a:p>
        </p:txBody>
      </p:sp>
      <p:sp>
        <p:nvSpPr>
          <p:cNvPr id="15" name="Google Shape;486;p31">
            <a:extLst>
              <a:ext uri="{FF2B5EF4-FFF2-40B4-BE49-F238E27FC236}">
                <a16:creationId xmlns:a16="http://schemas.microsoft.com/office/drawing/2014/main" id="{3D154EBF-6BDB-1240-5783-0A0DBA94FF68}"/>
              </a:ext>
            </a:extLst>
          </p:cNvPr>
          <p:cNvSpPr/>
          <p:nvPr/>
        </p:nvSpPr>
        <p:spPr>
          <a:xfrm>
            <a:off x="6505730" y="1943694"/>
            <a:ext cx="1918741" cy="1923768"/>
          </a:xfrm>
          <a:prstGeom prst="ellipse">
            <a:avLst/>
          </a:prstGeom>
          <a:solidFill>
            <a:srgbClr val="45B8A9">
              <a:alpha val="49803"/>
            </a:srgbClr>
          </a:solidFill>
          <a:ln>
            <a:noFill/>
          </a:ln>
        </p:spPr>
        <p:txBody>
          <a:bodyPr spcFirstLastPara="1" wrap="non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Customers</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16" name="Google Shape;487;p31">
            <a:extLst>
              <a:ext uri="{FF2B5EF4-FFF2-40B4-BE49-F238E27FC236}">
                <a16:creationId xmlns:a16="http://schemas.microsoft.com/office/drawing/2014/main" id="{2710C73C-C9D0-61B8-1587-4B7241015C42}"/>
              </a:ext>
            </a:extLst>
          </p:cNvPr>
          <p:cNvSpPr txBox="1"/>
          <p:nvPr/>
        </p:nvSpPr>
        <p:spPr>
          <a:xfrm>
            <a:off x="5033034" y="1998958"/>
            <a:ext cx="160717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Stakeholders</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17" name="Google Shape;488;p31">
            <a:extLst>
              <a:ext uri="{FF2B5EF4-FFF2-40B4-BE49-F238E27FC236}">
                <a16:creationId xmlns:a16="http://schemas.microsoft.com/office/drawing/2014/main" id="{CEF601AC-1756-82FE-1CCE-DF6CCB0FFB88}"/>
              </a:ext>
            </a:extLst>
          </p:cNvPr>
          <p:cNvSpPr/>
          <p:nvPr/>
        </p:nvSpPr>
        <p:spPr>
          <a:xfrm>
            <a:off x="5528218" y="2872274"/>
            <a:ext cx="1370917" cy="1369942"/>
          </a:xfrm>
          <a:prstGeom prst="ellipse">
            <a:avLst/>
          </a:prstGeom>
          <a:solidFill>
            <a:srgbClr val="7030A0">
              <a:alpha val="49803"/>
            </a:srgbClr>
          </a:solidFill>
          <a:ln>
            <a:noFill/>
          </a:ln>
        </p:spPr>
        <p:txBody>
          <a:bodyPr spcFirstLastPara="1" wrap="non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Users</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3" name="TextBox 2">
            <a:extLst>
              <a:ext uri="{FF2B5EF4-FFF2-40B4-BE49-F238E27FC236}">
                <a16:creationId xmlns:a16="http://schemas.microsoft.com/office/drawing/2014/main" id="{A506E1C6-C19F-CA70-61D7-E1D12CAC8FAA}"/>
              </a:ext>
            </a:extLst>
          </p:cNvPr>
          <p:cNvSpPr txBox="1"/>
          <p:nvPr/>
        </p:nvSpPr>
        <p:spPr>
          <a:xfrm>
            <a:off x="-572756" y="1497204"/>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D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803825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17" name="Textplatzhalter 2">
            <a:extLst>
              <a:ext uri="{FF2B5EF4-FFF2-40B4-BE49-F238E27FC236}">
                <a16:creationId xmlns:a16="http://schemas.microsoft.com/office/drawing/2014/main" id="{0F73DFF8-3DA0-1042-A767-9C1EDBB522DC}"/>
              </a:ext>
            </a:extLst>
          </p:cNvPr>
          <p:cNvSpPr>
            <a:spLocks noGrp="1"/>
          </p:cNvSpPr>
          <p:nvPr>
            <p:ph type="body" idx="1"/>
          </p:nvPr>
        </p:nvSpPr>
        <p:spPr/>
        <p:txBody>
          <a:bodyPr/>
          <a:lstStyle/>
          <a:p>
            <a:r>
              <a:rPr lang="en-GB"/>
              <a:t>From research to use case</a:t>
            </a:r>
          </a:p>
        </p:txBody>
      </p:sp>
      <p:pic>
        <p:nvPicPr>
          <p:cNvPr id="2" name="Google Shape;499;p32">
            <a:extLst>
              <a:ext uri="{FF2B5EF4-FFF2-40B4-BE49-F238E27FC236}">
                <a16:creationId xmlns:a16="http://schemas.microsoft.com/office/drawing/2014/main" id="{BB731D90-BF06-88DB-6C8C-ABCFDC595638}"/>
              </a:ext>
            </a:extLst>
          </p:cNvPr>
          <p:cNvPicPr preferRelativeResize="0"/>
          <p:nvPr/>
        </p:nvPicPr>
        <p:blipFill rotWithShape="1">
          <a:blip r:embed="rId3">
            <a:alphaModFix/>
          </a:blip>
          <a:srcRect/>
          <a:stretch/>
        </p:blipFill>
        <p:spPr>
          <a:xfrm>
            <a:off x="5067414" y="2365807"/>
            <a:ext cx="685798" cy="685798"/>
          </a:xfrm>
          <a:prstGeom prst="rect">
            <a:avLst/>
          </a:prstGeom>
          <a:noFill/>
          <a:ln>
            <a:noFill/>
          </a:ln>
        </p:spPr>
      </p:pic>
      <p:pic>
        <p:nvPicPr>
          <p:cNvPr id="3" name="Google Shape;500;p32">
            <a:extLst>
              <a:ext uri="{FF2B5EF4-FFF2-40B4-BE49-F238E27FC236}">
                <a16:creationId xmlns:a16="http://schemas.microsoft.com/office/drawing/2014/main" id="{4F113D6E-1EFE-6560-E0AA-50D3865C27EF}"/>
              </a:ext>
            </a:extLst>
          </p:cNvPr>
          <p:cNvPicPr preferRelativeResize="0"/>
          <p:nvPr/>
        </p:nvPicPr>
        <p:blipFill rotWithShape="1">
          <a:blip r:embed="rId4">
            <a:alphaModFix/>
          </a:blip>
          <a:srcRect/>
          <a:stretch/>
        </p:blipFill>
        <p:spPr>
          <a:xfrm>
            <a:off x="5075862" y="1380124"/>
            <a:ext cx="685645" cy="685645"/>
          </a:xfrm>
          <a:prstGeom prst="rect">
            <a:avLst/>
          </a:prstGeom>
          <a:noFill/>
          <a:ln>
            <a:noFill/>
          </a:ln>
        </p:spPr>
      </p:pic>
      <p:pic>
        <p:nvPicPr>
          <p:cNvPr id="4" name="Google Shape;501;p32">
            <a:extLst>
              <a:ext uri="{FF2B5EF4-FFF2-40B4-BE49-F238E27FC236}">
                <a16:creationId xmlns:a16="http://schemas.microsoft.com/office/drawing/2014/main" id="{2377E89E-4FDE-A808-B167-5A289535673C}"/>
              </a:ext>
            </a:extLst>
          </p:cNvPr>
          <p:cNvPicPr preferRelativeResize="0"/>
          <p:nvPr/>
        </p:nvPicPr>
        <p:blipFill rotWithShape="1">
          <a:blip r:embed="rId5">
            <a:alphaModFix/>
          </a:blip>
          <a:srcRect/>
          <a:stretch/>
        </p:blipFill>
        <p:spPr>
          <a:xfrm>
            <a:off x="5075863" y="3452002"/>
            <a:ext cx="685645" cy="685645"/>
          </a:xfrm>
          <a:prstGeom prst="rect">
            <a:avLst/>
          </a:prstGeom>
          <a:noFill/>
          <a:ln>
            <a:noFill/>
          </a:ln>
        </p:spPr>
      </p:pic>
      <p:sp>
        <p:nvSpPr>
          <p:cNvPr id="5" name="Google Shape;315;p14">
            <a:extLst>
              <a:ext uri="{FF2B5EF4-FFF2-40B4-BE49-F238E27FC236}">
                <a16:creationId xmlns:a16="http://schemas.microsoft.com/office/drawing/2014/main" id="{E2602802-0F7F-69BC-2DE8-8B8E93657C00}"/>
              </a:ext>
            </a:extLst>
          </p:cNvPr>
          <p:cNvSpPr/>
          <p:nvPr/>
        </p:nvSpPr>
        <p:spPr>
          <a:xfrm>
            <a:off x="5963192" y="1260620"/>
            <a:ext cx="2142490" cy="2943521"/>
          </a:xfrm>
          <a:custGeom>
            <a:avLst/>
            <a:gdLst/>
            <a:ahLst/>
            <a:cxnLst/>
            <a:rect l="l" t="t" r="r" b="b"/>
            <a:pathLst>
              <a:path w="2142490" h="3807460" extrusionOk="0">
                <a:moveTo>
                  <a:pt x="0" y="0"/>
                </a:moveTo>
                <a:lnTo>
                  <a:pt x="0" y="3807002"/>
                </a:lnTo>
                <a:lnTo>
                  <a:pt x="2141994" y="1903501"/>
                </a:lnTo>
                <a:lnTo>
                  <a:pt x="0" y="0"/>
                </a:lnTo>
                <a:close/>
              </a:path>
            </a:pathLst>
          </a:custGeom>
          <a:solidFill>
            <a:srgbClr val="E30613"/>
          </a:solidFill>
          <a:ln w="9525" cap="flat" cmpd="sng">
            <a:no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prstClr val="white"/>
              </a:solidFill>
              <a:effectLst/>
              <a:uLnTx/>
              <a:uFillTx/>
              <a:latin typeface="Calibri"/>
              <a:ea typeface="Calibri"/>
              <a:cs typeface="Calibri"/>
              <a:sym typeface="Calibri"/>
            </a:endParaRPr>
          </a:p>
        </p:txBody>
      </p:sp>
      <p:sp>
        <p:nvSpPr>
          <p:cNvPr id="6" name="Google Shape;316;p14">
            <a:extLst>
              <a:ext uri="{FF2B5EF4-FFF2-40B4-BE49-F238E27FC236}">
                <a16:creationId xmlns:a16="http://schemas.microsoft.com/office/drawing/2014/main" id="{FF267FA6-E5AD-4D68-4289-AB868ABCC0FD}"/>
              </a:ext>
            </a:extLst>
          </p:cNvPr>
          <p:cNvSpPr txBox="1"/>
          <p:nvPr/>
        </p:nvSpPr>
        <p:spPr>
          <a:xfrm>
            <a:off x="2322299" y="4461762"/>
            <a:ext cx="1127397" cy="243656"/>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5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RESEARCH</a:t>
            </a:r>
            <a:endParaRPr kumimoji="0" sz="15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sp>
        <p:nvSpPr>
          <p:cNvPr id="7" name="Google Shape;317;p14">
            <a:extLst>
              <a:ext uri="{FF2B5EF4-FFF2-40B4-BE49-F238E27FC236}">
                <a16:creationId xmlns:a16="http://schemas.microsoft.com/office/drawing/2014/main" id="{05F470AD-B134-98CE-888F-69792D1AC51B}"/>
              </a:ext>
            </a:extLst>
          </p:cNvPr>
          <p:cNvSpPr txBox="1"/>
          <p:nvPr/>
        </p:nvSpPr>
        <p:spPr>
          <a:xfrm>
            <a:off x="6247835" y="4461762"/>
            <a:ext cx="1136558" cy="243656"/>
          </a:xfrm>
          <a:prstGeom prst="rect">
            <a:avLst/>
          </a:prstGeom>
          <a:noFill/>
          <a:ln>
            <a:noFill/>
          </a:ln>
        </p:spPr>
        <p:txBody>
          <a:bodyPr spcFirstLastPara="1" wrap="square" lIns="0" tIns="1270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5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USE CASE</a:t>
            </a:r>
            <a:endParaRPr kumimoji="0" sz="15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endParaRPr>
          </a:p>
        </p:txBody>
      </p:sp>
      <p:graphicFrame>
        <p:nvGraphicFramePr>
          <p:cNvPr id="8" name="Google Shape;318;p14">
            <a:extLst>
              <a:ext uri="{FF2B5EF4-FFF2-40B4-BE49-F238E27FC236}">
                <a16:creationId xmlns:a16="http://schemas.microsoft.com/office/drawing/2014/main" id="{5764DC4D-F08A-9E8B-EFAA-B54C308462AB}"/>
              </a:ext>
            </a:extLst>
          </p:cNvPr>
          <p:cNvGraphicFramePr/>
          <p:nvPr/>
        </p:nvGraphicFramePr>
        <p:xfrm>
          <a:off x="1038318" y="1260620"/>
          <a:ext cx="3895725" cy="2943521"/>
        </p:xfrm>
        <a:graphic>
          <a:graphicData uri="http://schemas.openxmlformats.org/drawingml/2006/table">
            <a:tbl>
              <a:tblPr firstRow="1" bandRow="1">
                <a:noFill/>
              </a:tblPr>
              <a:tblGrid>
                <a:gridCol w="1854825">
                  <a:extLst>
                    <a:ext uri="{9D8B030D-6E8A-4147-A177-3AD203B41FA5}">
                      <a16:colId xmlns:a16="http://schemas.microsoft.com/office/drawing/2014/main" val="20000"/>
                    </a:ext>
                  </a:extLst>
                </a:gridCol>
                <a:gridCol w="2040900">
                  <a:extLst>
                    <a:ext uri="{9D8B030D-6E8A-4147-A177-3AD203B41FA5}">
                      <a16:colId xmlns:a16="http://schemas.microsoft.com/office/drawing/2014/main" val="20001"/>
                    </a:ext>
                  </a:extLst>
                </a:gridCol>
              </a:tblGrid>
              <a:tr h="1461674">
                <a:tc>
                  <a:txBody>
                    <a:bodyPr/>
                    <a:lstStyle/>
                    <a:p>
                      <a:pPr marL="111125"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chemeClr val="tx1"/>
                          </a:solidFill>
                          <a:latin typeface="Aptos" panose="020B0004020202020204" pitchFamily="34" charset="0"/>
                          <a:ea typeface="Arial"/>
                          <a:cs typeface="Arial"/>
                          <a:sym typeface="Arial"/>
                        </a:rPr>
                        <a:t>PROBLEM </a:t>
                      </a:r>
                      <a:br>
                        <a:rPr lang="de-DE" sz="1000" b="1" i="0" u="none" strike="noStrike" cap="none" dirty="0">
                          <a:solidFill>
                            <a:schemeClr val="tx1"/>
                          </a:solidFill>
                          <a:latin typeface="Aptos" panose="020B0004020202020204" pitchFamily="34" charset="0"/>
                          <a:ea typeface="Arial"/>
                          <a:cs typeface="Arial"/>
                          <a:sym typeface="Arial"/>
                        </a:rPr>
                      </a:br>
                      <a:r>
                        <a:rPr lang="de-DE" sz="1000" b="1" i="0" u="none" strike="noStrike" cap="none" dirty="0">
                          <a:solidFill>
                            <a:schemeClr val="tx1"/>
                          </a:solidFill>
                          <a:latin typeface="Aptos" panose="020B0004020202020204" pitchFamily="34" charset="0"/>
                          <a:ea typeface="Arial"/>
                          <a:cs typeface="Arial"/>
                          <a:sym typeface="Arial"/>
                        </a:rPr>
                        <a:t>TO BE SOLVED</a:t>
                      </a:r>
                      <a:endParaRPr sz="1000" b="1" i="0" u="none" strike="noStrike" cap="none" dirty="0">
                        <a:solidFill>
                          <a:schemeClr val="tx1"/>
                        </a:solidFill>
                        <a:latin typeface="Aptos" panose="020B0004020202020204" pitchFamily="34" charset="0"/>
                        <a:ea typeface="Arial"/>
                        <a:cs typeface="Arial"/>
                        <a:sym typeface="Arial"/>
                      </a:endParaRPr>
                    </a:p>
                  </a:txBody>
                  <a:tcPr marL="0" marR="0" marT="6350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80010"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chemeClr val="tx1"/>
                          </a:solidFill>
                          <a:latin typeface="Aptos" panose="020B0004020202020204" pitchFamily="34" charset="0"/>
                          <a:ea typeface="Arial"/>
                          <a:cs typeface="Arial"/>
                          <a:sym typeface="Arial"/>
                        </a:rPr>
                        <a:t>RESEARCH </a:t>
                      </a:r>
                      <a:br>
                        <a:rPr lang="de-DE" sz="1000" b="1" i="0" u="none" strike="noStrike" cap="none" dirty="0">
                          <a:solidFill>
                            <a:schemeClr val="tx1"/>
                          </a:solidFill>
                          <a:latin typeface="Aptos" panose="020B0004020202020204" pitchFamily="34" charset="0"/>
                          <a:ea typeface="Arial"/>
                          <a:cs typeface="Arial"/>
                          <a:sym typeface="Arial"/>
                        </a:rPr>
                      </a:br>
                      <a:r>
                        <a:rPr lang="de-DE" sz="1000" b="1" i="0" u="none" strike="noStrike" cap="none" dirty="0">
                          <a:solidFill>
                            <a:schemeClr val="tx1"/>
                          </a:solidFill>
                          <a:latin typeface="Aptos" panose="020B0004020202020204" pitchFamily="34" charset="0"/>
                          <a:ea typeface="Arial"/>
                          <a:cs typeface="Arial"/>
                          <a:sym typeface="Arial"/>
                        </a:rPr>
                        <a:t>QUESTION &amp;  DESIGN</a:t>
                      </a:r>
                      <a:endParaRPr sz="1000" b="1" i="0" u="none" strike="noStrike" cap="none" dirty="0">
                        <a:solidFill>
                          <a:schemeClr val="tx1"/>
                        </a:solidFill>
                        <a:latin typeface="Aptos" panose="020B0004020202020204" pitchFamily="34" charset="0"/>
                        <a:ea typeface="Arial"/>
                        <a:cs typeface="Arial"/>
                        <a:sym typeface="Arial"/>
                      </a:endParaRPr>
                    </a:p>
                  </a:txBody>
                  <a:tcPr marL="0" marR="0" marT="6350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481847">
                <a:tc>
                  <a:txBody>
                    <a:bodyPr/>
                    <a:lstStyle/>
                    <a:p>
                      <a:pPr marL="0"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chemeClr val="tx1"/>
                          </a:solidFill>
                          <a:latin typeface="Aptos" panose="020B0004020202020204" pitchFamily="34" charset="0"/>
                          <a:ea typeface="Arial"/>
                          <a:cs typeface="Arial"/>
                          <a:sym typeface="Arial"/>
                        </a:rPr>
                        <a:t>   THEORY</a:t>
                      </a:r>
                      <a:endParaRPr sz="1000" b="1" i="0" u="none" strike="noStrike" cap="none" dirty="0">
                        <a:solidFill>
                          <a:schemeClr val="tx1"/>
                        </a:solidFill>
                        <a:latin typeface="Aptos" panose="020B0004020202020204" pitchFamily="34" charset="0"/>
                        <a:ea typeface="Arial"/>
                        <a:cs typeface="Arial"/>
                        <a:sym typeface="Arial"/>
                      </a:endParaRPr>
                    </a:p>
                    <a:p>
                      <a:pPr marL="0" marR="0" lvl="0" indent="0" algn="ctr" rtl="0">
                        <a:lnSpc>
                          <a:spcPct val="100000"/>
                        </a:lnSpc>
                        <a:spcBef>
                          <a:spcPts val="0"/>
                        </a:spcBef>
                        <a:spcAft>
                          <a:spcPts val="0"/>
                        </a:spcAft>
                        <a:buClr>
                          <a:schemeClr val="dk1"/>
                        </a:buClr>
                        <a:buSzPts val="900"/>
                        <a:buFont typeface="Calibri"/>
                        <a:buNone/>
                      </a:pPr>
                      <a:endParaRPr sz="900" u="none" strike="noStrike" cap="none" dirty="0">
                        <a:solidFill>
                          <a:schemeClr val="tx1"/>
                        </a:solidFill>
                        <a:latin typeface="Aptos" panose="020B0004020202020204" pitchFamily="34" charset="0"/>
                      </a:endParaRPr>
                    </a:p>
                  </a:txBody>
                  <a:tcPr marL="0" marR="0" marT="5460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80010" marR="0" lvl="0" indent="0" algn="ctr" rtl="0">
                        <a:lnSpc>
                          <a:spcPct val="100000"/>
                        </a:lnSpc>
                        <a:spcBef>
                          <a:spcPts val="0"/>
                        </a:spcBef>
                        <a:spcAft>
                          <a:spcPts val="0"/>
                        </a:spcAft>
                        <a:buClr>
                          <a:srgbClr val="E30613"/>
                        </a:buClr>
                        <a:buSzPts val="1000"/>
                        <a:buFont typeface="Arial"/>
                        <a:buNone/>
                      </a:pPr>
                      <a:r>
                        <a:rPr lang="de-DE" sz="1000" b="1" i="0" u="none" strike="noStrike" cap="none" dirty="0">
                          <a:solidFill>
                            <a:schemeClr val="tx1"/>
                          </a:solidFill>
                          <a:latin typeface="Aptos" panose="020B0004020202020204" pitchFamily="34" charset="0"/>
                          <a:ea typeface="Arial"/>
                          <a:cs typeface="Arial"/>
                          <a:sym typeface="Arial"/>
                        </a:rPr>
                        <a:t>RESEARCH </a:t>
                      </a:r>
                      <a:br>
                        <a:rPr lang="de-DE" sz="1000" b="1" i="0" u="none" strike="noStrike" cap="none" dirty="0">
                          <a:solidFill>
                            <a:schemeClr val="tx1"/>
                          </a:solidFill>
                          <a:latin typeface="Aptos" panose="020B0004020202020204" pitchFamily="34" charset="0"/>
                          <a:ea typeface="Arial"/>
                          <a:cs typeface="Arial"/>
                          <a:sym typeface="Arial"/>
                        </a:rPr>
                      </a:br>
                      <a:r>
                        <a:rPr lang="de-DE" sz="1000" b="1" i="0" u="none" strike="noStrike" cap="none" dirty="0">
                          <a:solidFill>
                            <a:schemeClr val="tx1"/>
                          </a:solidFill>
                          <a:latin typeface="Aptos" panose="020B0004020202020204" pitchFamily="34" charset="0"/>
                          <a:ea typeface="Arial"/>
                          <a:cs typeface="Arial"/>
                          <a:sym typeface="Arial"/>
                        </a:rPr>
                        <a:t>RESULTS</a:t>
                      </a:r>
                      <a:endParaRPr sz="1000" b="1" i="0" u="none" strike="noStrike" cap="none" dirty="0">
                        <a:solidFill>
                          <a:schemeClr val="tx1"/>
                        </a:solidFill>
                        <a:latin typeface="Aptos" panose="020B0004020202020204" pitchFamily="34" charset="0"/>
                        <a:ea typeface="Arial"/>
                        <a:cs typeface="Arial"/>
                        <a:sym typeface="Arial"/>
                      </a:endParaRPr>
                    </a:p>
                    <a:p>
                      <a:pPr marL="79375" marR="0" lvl="0" indent="0" algn="ctr" rtl="0">
                        <a:lnSpc>
                          <a:spcPct val="100000"/>
                        </a:lnSpc>
                        <a:spcBef>
                          <a:spcPts val="300"/>
                        </a:spcBef>
                        <a:spcAft>
                          <a:spcPts val="0"/>
                        </a:spcAft>
                        <a:buClr>
                          <a:schemeClr val="dk1"/>
                        </a:buClr>
                        <a:buSzPts val="800"/>
                        <a:buFont typeface="Noticia Text"/>
                        <a:buNone/>
                      </a:pPr>
                      <a:r>
                        <a:rPr lang="de-DE" sz="800" u="none" strike="noStrike" cap="none" dirty="0">
                          <a:solidFill>
                            <a:schemeClr val="tx1"/>
                          </a:solidFill>
                          <a:latin typeface="Aptos" panose="020B0004020202020204" pitchFamily="34" charset="0"/>
                          <a:ea typeface="Noticia Text"/>
                          <a:cs typeface="Noticia Text"/>
                          <a:sym typeface="Noticia Text"/>
                        </a:rPr>
                        <a:t>(and </a:t>
                      </a:r>
                      <a:r>
                        <a:rPr lang="de-DE" sz="800" u="none" strike="noStrike" cap="none" dirty="0" err="1">
                          <a:solidFill>
                            <a:schemeClr val="tx1"/>
                          </a:solidFill>
                          <a:latin typeface="Aptos" panose="020B0004020202020204" pitchFamily="34" charset="0"/>
                          <a:ea typeface="Noticia Text"/>
                          <a:cs typeface="Noticia Text"/>
                          <a:sym typeface="Noticia Text"/>
                        </a:rPr>
                        <a:t>practical</a:t>
                      </a:r>
                      <a:r>
                        <a:rPr lang="de-DE" sz="800" u="none" strike="noStrike" cap="none" dirty="0">
                          <a:solidFill>
                            <a:schemeClr val="tx1"/>
                          </a:solidFill>
                          <a:latin typeface="Aptos" panose="020B0004020202020204" pitchFamily="34" charset="0"/>
                          <a:ea typeface="Noticia Text"/>
                          <a:cs typeface="Noticia Text"/>
                          <a:sym typeface="Noticia Text"/>
                        </a:rPr>
                        <a:t> </a:t>
                      </a:r>
                      <a:r>
                        <a:rPr lang="de-DE" sz="800" u="none" strike="noStrike" cap="none" dirty="0" err="1">
                          <a:solidFill>
                            <a:schemeClr val="tx1"/>
                          </a:solidFill>
                          <a:latin typeface="Aptos" panose="020B0004020202020204" pitchFamily="34" charset="0"/>
                          <a:ea typeface="Noticia Text"/>
                          <a:cs typeface="Noticia Text"/>
                          <a:sym typeface="Noticia Text"/>
                        </a:rPr>
                        <a:t>application</a:t>
                      </a:r>
                      <a:r>
                        <a:rPr lang="de-DE" sz="800" u="none" strike="noStrike" cap="none" dirty="0">
                          <a:solidFill>
                            <a:schemeClr val="tx1"/>
                          </a:solidFill>
                          <a:latin typeface="Aptos" panose="020B0004020202020204" pitchFamily="34" charset="0"/>
                          <a:ea typeface="Noticia Text"/>
                          <a:cs typeface="Noticia Text"/>
                          <a:sym typeface="Noticia Text"/>
                        </a:rPr>
                        <a:t>)</a:t>
                      </a:r>
                      <a:endParaRPr dirty="0">
                        <a:solidFill>
                          <a:schemeClr val="tx1"/>
                        </a:solidFill>
                        <a:latin typeface="Aptos" panose="020B0004020202020204" pitchFamily="34" charset="0"/>
                      </a:endParaRPr>
                    </a:p>
                  </a:txBody>
                  <a:tcPr marL="0" marR="0" marT="95875"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9" name="Google Shape;319;p14">
            <a:extLst>
              <a:ext uri="{FF2B5EF4-FFF2-40B4-BE49-F238E27FC236}">
                <a16:creationId xmlns:a16="http://schemas.microsoft.com/office/drawing/2014/main" id="{AA6FDEBC-6CA0-B4E8-0C89-5CB0536857C7}"/>
              </a:ext>
            </a:extLst>
          </p:cNvPr>
          <p:cNvSpPr txBox="1"/>
          <p:nvPr/>
        </p:nvSpPr>
        <p:spPr>
          <a:xfrm>
            <a:off x="6219514" y="2574471"/>
            <a:ext cx="1193201" cy="345223"/>
          </a:xfrm>
          <a:prstGeom prst="rect">
            <a:avLst/>
          </a:prstGeom>
          <a:noFill/>
          <a:ln>
            <a:noFill/>
          </a:ln>
        </p:spPr>
        <p:txBody>
          <a:bodyPr spcFirstLastPara="1" wrap="square" lIns="0" tIns="12700" rIns="0" bIns="0" anchor="t" anchorCtr="0">
            <a:spAutoFit/>
          </a:bodyPr>
          <a:lstStyle/>
          <a:p>
            <a:pPr marL="12700" marR="5080" lvl="0" indent="0" algn="just" defTabSz="914400" rtl="0" eaLnBrk="1" fontAlgn="auto" latinLnBrk="0" hangingPunct="1">
              <a:lnSpc>
                <a:spcPct val="108300"/>
              </a:lnSpc>
              <a:spcBef>
                <a:spcPts val="0"/>
              </a:spcBef>
              <a:spcAft>
                <a:spcPts val="0"/>
              </a:spcAft>
              <a:buClr>
                <a:srgbClr val="000000"/>
              </a:buClr>
              <a:buSzTx/>
              <a:buFont typeface="Arial"/>
              <a:buNone/>
              <a:tabLst/>
              <a:defRPr/>
            </a:pPr>
            <a:r>
              <a:rPr kumimoji="0" lang="de-DE" sz="10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POTENTIAL PRODUCT/SERVICE</a:t>
            </a:r>
            <a:endParaRPr kumimoji="0" sz="1800" b="0" i="0" u="none" strike="noStrike" kern="0" cap="none" spc="0" normalizeH="0" baseline="0" noProof="0" dirty="0">
              <a:ln>
                <a:noFill/>
              </a:ln>
              <a:solidFill>
                <a:prstClr val="white"/>
              </a:solidFill>
              <a:effectLst/>
              <a:uLnTx/>
              <a:uFillTx/>
              <a:latin typeface="Aptos" panose="020B0004020202020204" pitchFamily="34" charset="0"/>
              <a:ea typeface="Calibri"/>
              <a:cs typeface="Calibri"/>
              <a:sym typeface="Calibri"/>
            </a:endParaRPr>
          </a:p>
        </p:txBody>
      </p:sp>
      <p:sp>
        <p:nvSpPr>
          <p:cNvPr id="10" name="Google Shape;460;p29">
            <a:extLst>
              <a:ext uri="{FF2B5EF4-FFF2-40B4-BE49-F238E27FC236}">
                <a16:creationId xmlns:a16="http://schemas.microsoft.com/office/drawing/2014/main" id="{5C9B1D60-FDFF-7607-15E7-E12DE4038E3B}"/>
              </a:ext>
            </a:extLst>
          </p:cNvPr>
          <p:cNvSpPr txBox="1"/>
          <p:nvPr/>
        </p:nvSpPr>
        <p:spPr>
          <a:xfrm>
            <a:off x="4909569" y="4461762"/>
            <a:ext cx="1018540" cy="243656"/>
          </a:xfrm>
          <a:prstGeom prst="rect">
            <a:avLst/>
          </a:prstGeom>
          <a:noFill/>
          <a:ln>
            <a:noFill/>
          </a:ln>
        </p:spPr>
        <p:txBody>
          <a:bodyPr spcFirstLastPara="1" wrap="square" lIns="0" tIns="12700" rIns="0" bIns="0" anchor="t" anchorCtr="0">
            <a:spAutoFit/>
          </a:bodyPr>
          <a:lstStyle/>
          <a:p>
            <a:pPr marL="1270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5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USER</a:t>
            </a:r>
            <a:endParaRPr kumimoji="0" sz="15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spTree>
    <p:extLst>
      <p:ext uri="{BB962C8B-B14F-4D97-AF65-F5344CB8AC3E}">
        <p14:creationId xmlns:p14="http://schemas.microsoft.com/office/powerpoint/2010/main" val="18864849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11" name="Textplatzhalter 2">
            <a:extLst>
              <a:ext uri="{FF2B5EF4-FFF2-40B4-BE49-F238E27FC236}">
                <a16:creationId xmlns:a16="http://schemas.microsoft.com/office/drawing/2014/main" id="{5783492D-B3FE-944C-B447-8F53F9A348C7}"/>
              </a:ext>
            </a:extLst>
          </p:cNvPr>
          <p:cNvSpPr>
            <a:spLocks noGrp="1"/>
          </p:cNvSpPr>
          <p:nvPr>
            <p:ph type="body" idx="1"/>
          </p:nvPr>
        </p:nvSpPr>
        <p:spPr/>
        <p:txBody>
          <a:bodyPr/>
          <a:lstStyle/>
          <a:p>
            <a:r>
              <a:rPr lang="en-GB"/>
              <a:t>Potential use case</a:t>
            </a:r>
          </a:p>
        </p:txBody>
      </p:sp>
      <p:sp>
        <p:nvSpPr>
          <p:cNvPr id="7" name="Text Placeholder 2">
            <a:extLst>
              <a:ext uri="{FF2B5EF4-FFF2-40B4-BE49-F238E27FC236}">
                <a16:creationId xmlns:a16="http://schemas.microsoft.com/office/drawing/2014/main" id="{32D5758F-9510-DF94-03F5-B0DEB4DC2C59}"/>
              </a:ext>
            </a:extLst>
          </p:cNvPr>
          <p:cNvSpPr>
            <a:spLocks noGrp="1"/>
          </p:cNvSpPr>
          <p:nvPr>
            <p:ph type="body" sz="quarter" idx="13"/>
          </p:nvPr>
        </p:nvSpPr>
        <p:spPr>
          <a:xfrm>
            <a:off x="1102660" y="1043837"/>
            <a:ext cx="4439429" cy="2687240"/>
          </a:xfrm>
        </p:spPr>
        <p:txBody>
          <a:bodyPr lIns="0" tIns="0" rIns="0" bIns="0"/>
          <a:lstStyle/>
          <a:p>
            <a:pPr>
              <a:lnSpc>
                <a:spcPct val="100000"/>
              </a:lnSpc>
            </a:pPr>
            <a:r>
              <a:rPr lang="en-GB" dirty="0"/>
              <a:t>In which context could your research find application?</a:t>
            </a:r>
          </a:p>
          <a:p>
            <a:pPr>
              <a:lnSpc>
                <a:spcPct val="100000"/>
              </a:lnSpc>
            </a:pPr>
            <a:r>
              <a:rPr lang="en-GB" dirty="0"/>
              <a:t>What is a problem you could solve in that field </a:t>
            </a:r>
            <a:br>
              <a:rPr lang="en-GB" dirty="0"/>
            </a:br>
            <a:r>
              <a:rPr lang="en-GB" dirty="0"/>
              <a:t>and who is having that problem? </a:t>
            </a:r>
          </a:p>
          <a:p>
            <a:pPr>
              <a:lnSpc>
                <a:spcPct val="100000"/>
              </a:lnSpc>
            </a:pPr>
            <a:r>
              <a:rPr lang="en-GB" dirty="0"/>
              <a:t>Can you build a new product/service around </a:t>
            </a:r>
            <a:br>
              <a:rPr lang="en-GB" dirty="0"/>
            </a:br>
            <a:r>
              <a:rPr lang="en-GB" dirty="0"/>
              <a:t>your research to solve their problem?</a:t>
            </a:r>
          </a:p>
        </p:txBody>
      </p:sp>
      <p:sp>
        <p:nvSpPr>
          <p:cNvPr id="9" name="Google Shape;511;p33">
            <a:extLst>
              <a:ext uri="{FF2B5EF4-FFF2-40B4-BE49-F238E27FC236}">
                <a16:creationId xmlns:a16="http://schemas.microsoft.com/office/drawing/2014/main" id="{9C88B1FE-DFB4-AE04-9C32-3089033E55AD}"/>
              </a:ext>
            </a:extLst>
          </p:cNvPr>
          <p:cNvSpPr/>
          <p:nvPr/>
        </p:nvSpPr>
        <p:spPr>
          <a:xfrm rot="8583419">
            <a:off x="7132110" y="2283143"/>
            <a:ext cx="881940" cy="974317"/>
          </a:xfrm>
          <a:custGeom>
            <a:avLst/>
            <a:gdLst/>
            <a:ahLst/>
            <a:cxnLst/>
            <a:rect l="l" t="t" r="r" b="b"/>
            <a:pathLst>
              <a:path w="881940" h="974317" extrusionOk="0">
                <a:moveTo>
                  <a:pt x="0" y="466817"/>
                </a:moveTo>
                <a:lnTo>
                  <a:pt x="351043" y="0"/>
                </a:lnTo>
                <a:lnTo>
                  <a:pt x="881940" y="28705"/>
                </a:lnTo>
                <a:lnTo>
                  <a:pt x="170844" y="974317"/>
                </a:lnTo>
                <a:lnTo>
                  <a:pt x="0" y="466817"/>
                </a:lnTo>
                <a:close/>
              </a:path>
            </a:pathLst>
          </a:custGeom>
          <a:solidFill>
            <a:srgbClr val="E30715"/>
          </a:solidFill>
          <a:ln w="12700" cap="flat" cmpd="sng">
            <a:solidFill>
              <a:srgbClr val="E30613"/>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14" name="Google Shape;512;p33">
            <a:extLst>
              <a:ext uri="{FF2B5EF4-FFF2-40B4-BE49-F238E27FC236}">
                <a16:creationId xmlns:a16="http://schemas.microsoft.com/office/drawing/2014/main" id="{DB8EA5C6-934F-AA24-7D00-B46EC87649B5}"/>
              </a:ext>
            </a:extLst>
          </p:cNvPr>
          <p:cNvSpPr/>
          <p:nvPr/>
        </p:nvSpPr>
        <p:spPr>
          <a:xfrm rot="5400000">
            <a:off x="7848991" y="2599880"/>
            <a:ext cx="592667" cy="424060"/>
          </a:xfrm>
          <a:prstGeom prst="triangle">
            <a:avLst>
              <a:gd name="adj" fmla="val 50000"/>
            </a:avLst>
          </a:prstGeom>
          <a:solidFill>
            <a:srgbClr val="E30715"/>
          </a:solidFill>
          <a:ln w="12700" cap="flat" cmpd="sng">
            <a:solidFill>
              <a:srgbClr val="E30613"/>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15" name="Google Shape;513;p33">
            <a:extLst>
              <a:ext uri="{FF2B5EF4-FFF2-40B4-BE49-F238E27FC236}">
                <a16:creationId xmlns:a16="http://schemas.microsoft.com/office/drawing/2014/main" id="{8F3BE307-5751-3B87-5D6A-CD19A06B003E}"/>
              </a:ext>
            </a:extLst>
          </p:cNvPr>
          <p:cNvSpPr txBox="1"/>
          <p:nvPr/>
        </p:nvSpPr>
        <p:spPr>
          <a:xfrm>
            <a:off x="1285536" y="3342253"/>
            <a:ext cx="4242682" cy="116951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EXAMPLE</a:t>
            </a:r>
            <a:br>
              <a:rPr kumimoji="0" lang="de-DE" sz="14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br>
            <a:endParaRPr kumimoji="0"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Smartphone App and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state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of</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-art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Machine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Learning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algorithms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classify</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individual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movement</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patterns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and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predict</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cognitive</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health</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400" b="0" i="0" u="none" strike="noStrike" kern="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status</a:t>
            </a:r>
            <a:r>
              <a:rPr kumimoji="0" lang="de-DE" sz="1400" b="0" i="0" u="none" strike="noStrike" kern="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endParaRPr kumimoji="0" sz="1400" b="1"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graphicFrame>
        <p:nvGraphicFramePr>
          <p:cNvPr id="16" name="Google Shape;514;p33">
            <a:extLst>
              <a:ext uri="{FF2B5EF4-FFF2-40B4-BE49-F238E27FC236}">
                <a16:creationId xmlns:a16="http://schemas.microsoft.com/office/drawing/2014/main" id="{EA0D642A-59AF-6ABE-268D-DF5EB3F914C1}"/>
              </a:ext>
            </a:extLst>
          </p:cNvPr>
          <p:cNvGraphicFramePr/>
          <p:nvPr/>
        </p:nvGraphicFramePr>
        <p:xfrm>
          <a:off x="5647458" y="2218599"/>
          <a:ext cx="1565900" cy="1183150"/>
        </p:xfrm>
        <a:graphic>
          <a:graphicData uri="http://schemas.openxmlformats.org/drawingml/2006/table">
            <a:tbl>
              <a:tblPr firstRow="1" bandRow="1">
                <a:noFill/>
              </a:tblPr>
              <a:tblGrid>
                <a:gridCol w="784300">
                  <a:extLst>
                    <a:ext uri="{9D8B030D-6E8A-4147-A177-3AD203B41FA5}">
                      <a16:colId xmlns:a16="http://schemas.microsoft.com/office/drawing/2014/main" val="20000"/>
                    </a:ext>
                  </a:extLst>
                </a:gridCol>
                <a:gridCol w="781600">
                  <a:extLst>
                    <a:ext uri="{9D8B030D-6E8A-4147-A177-3AD203B41FA5}">
                      <a16:colId xmlns:a16="http://schemas.microsoft.com/office/drawing/2014/main" val="20001"/>
                    </a:ext>
                  </a:extLst>
                </a:gridCol>
              </a:tblGrid>
              <a:tr h="613800">
                <a:tc>
                  <a:txBody>
                    <a:bodyPr/>
                    <a:lstStyle/>
                    <a:p>
                      <a:pPr marL="111125" marR="0" lvl="0" indent="0" algn="r" rtl="0">
                        <a:lnSpc>
                          <a:spcPct val="100000"/>
                        </a:lnSpc>
                        <a:spcBef>
                          <a:spcPts val="0"/>
                        </a:spcBef>
                        <a:spcAft>
                          <a:spcPts val="0"/>
                        </a:spcAft>
                        <a:buClr>
                          <a:schemeClr val="dk1"/>
                        </a:buClr>
                        <a:buSzPts val="400"/>
                        <a:buFont typeface="Calibri"/>
                        <a:buNone/>
                      </a:pPr>
                      <a:endParaRPr sz="400" b="1" i="0" u="none" strike="noStrike" cap="none" dirty="0">
                        <a:latin typeface="Aptos" panose="020B0004020202020204" pitchFamily="34" charset="0"/>
                        <a:ea typeface="Arial"/>
                        <a:cs typeface="Arial"/>
                        <a:sym typeface="Arial"/>
                      </a:endParaRPr>
                    </a:p>
                  </a:txBody>
                  <a:tcPr marL="0" marR="0" marT="25525"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tcPr>
                </a:tc>
                <a:tc>
                  <a:txBody>
                    <a:bodyPr/>
                    <a:lstStyle/>
                    <a:p>
                      <a:pPr marL="80010" marR="0" lvl="0" indent="0" algn="r" rtl="0">
                        <a:lnSpc>
                          <a:spcPct val="100000"/>
                        </a:lnSpc>
                        <a:spcBef>
                          <a:spcPts val="0"/>
                        </a:spcBef>
                        <a:spcAft>
                          <a:spcPts val="0"/>
                        </a:spcAft>
                        <a:buClr>
                          <a:schemeClr val="dk1"/>
                        </a:buClr>
                        <a:buSzPts val="300"/>
                        <a:buFont typeface="Calibri"/>
                        <a:buNone/>
                      </a:pPr>
                      <a:endParaRPr sz="300" u="none" strike="noStrike" cap="none">
                        <a:latin typeface="Aptos" panose="020B0004020202020204" pitchFamily="34" charset="0"/>
                        <a:ea typeface="Noticia Text"/>
                        <a:cs typeface="Noticia Text"/>
                        <a:sym typeface="Noticia Text"/>
                      </a:endParaRPr>
                    </a:p>
                  </a:txBody>
                  <a:tcPr marL="0" marR="0" marT="25525"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tcPr>
                </a:tc>
                <a:extLst>
                  <a:ext uri="{0D108BD9-81ED-4DB2-BD59-A6C34878D82A}">
                    <a16:rowId xmlns:a16="http://schemas.microsoft.com/office/drawing/2014/main" val="10000"/>
                  </a:ext>
                </a:extLst>
              </a:tr>
              <a:tr h="569350">
                <a:tc>
                  <a:txBody>
                    <a:bodyPr/>
                    <a:lstStyle/>
                    <a:p>
                      <a:pPr marL="0" marR="0" lvl="0" indent="0" algn="r" rtl="0">
                        <a:lnSpc>
                          <a:spcPct val="100000"/>
                        </a:lnSpc>
                        <a:spcBef>
                          <a:spcPts val="0"/>
                        </a:spcBef>
                        <a:spcAft>
                          <a:spcPts val="0"/>
                        </a:spcAft>
                        <a:buClr>
                          <a:schemeClr val="dk1"/>
                        </a:buClr>
                        <a:buSzPts val="900"/>
                        <a:buFont typeface="Calibri"/>
                        <a:buNone/>
                      </a:pPr>
                      <a:endParaRPr sz="900" u="none" strike="noStrike" cap="none">
                        <a:latin typeface="Aptos" panose="020B0004020202020204" pitchFamily="34" charset="0"/>
                      </a:endParaRPr>
                    </a:p>
                  </a:txBody>
                  <a:tcPr marL="0" marR="0" marT="21950"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tcPr>
                </a:tc>
                <a:tc>
                  <a:txBody>
                    <a:bodyPr/>
                    <a:lstStyle/>
                    <a:p>
                      <a:pPr marL="80645" marR="0" lvl="0" indent="0" algn="r" rtl="0">
                        <a:lnSpc>
                          <a:spcPct val="100000"/>
                        </a:lnSpc>
                        <a:spcBef>
                          <a:spcPts val="0"/>
                        </a:spcBef>
                        <a:spcAft>
                          <a:spcPts val="0"/>
                        </a:spcAft>
                        <a:buClr>
                          <a:schemeClr val="dk1"/>
                        </a:buClr>
                        <a:buSzPts val="300"/>
                        <a:buFont typeface="Calibri"/>
                        <a:buNone/>
                      </a:pPr>
                      <a:endParaRPr sz="300" u="none" strike="noStrike" cap="none">
                        <a:latin typeface="Aptos" panose="020B0004020202020204" pitchFamily="34" charset="0"/>
                        <a:ea typeface="Noticia Text"/>
                        <a:cs typeface="Noticia Text"/>
                        <a:sym typeface="Noticia Text"/>
                      </a:endParaRPr>
                    </a:p>
                  </a:txBody>
                  <a:tcPr marL="0" marR="0" marT="38550" marB="0">
                    <a:lnL w="9525" cap="flat" cmpd="sng" algn="ctr">
                      <a:solidFill>
                        <a:srgbClr val="E30613"/>
                      </a:solidFill>
                      <a:prstDash val="solid"/>
                      <a:round/>
                      <a:headEnd type="none" w="med" len="med"/>
                      <a:tailEnd type="none" w="med" len="med"/>
                    </a:lnL>
                    <a:lnR w="9525" cap="flat" cmpd="sng" algn="ctr">
                      <a:solidFill>
                        <a:srgbClr val="E30613"/>
                      </a:solidFill>
                      <a:prstDash val="solid"/>
                      <a:round/>
                      <a:headEnd type="none" w="med" len="med"/>
                      <a:tailEnd type="none" w="med" len="med"/>
                    </a:lnR>
                    <a:lnT w="9525" cap="flat" cmpd="sng" algn="ctr">
                      <a:solidFill>
                        <a:srgbClr val="E30613"/>
                      </a:solidFill>
                      <a:prstDash val="solid"/>
                      <a:round/>
                      <a:headEnd type="none" w="med" len="med"/>
                      <a:tailEnd type="none" w="med" len="med"/>
                    </a:lnT>
                    <a:lnB w="9525" cap="flat" cmpd="sng" algn="ctr">
                      <a:solidFill>
                        <a:srgbClr val="E30613"/>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cxnSp>
        <p:nvCxnSpPr>
          <p:cNvPr id="17" name="Google Shape;337;p16">
            <a:extLst>
              <a:ext uri="{FF2B5EF4-FFF2-40B4-BE49-F238E27FC236}">
                <a16:creationId xmlns:a16="http://schemas.microsoft.com/office/drawing/2014/main" id="{C3D560E8-7603-C293-E8D7-0BF9BB0D3526}"/>
              </a:ext>
            </a:extLst>
          </p:cNvPr>
          <p:cNvCxnSpPr/>
          <p:nvPr/>
        </p:nvCxnSpPr>
        <p:spPr>
          <a:xfrm>
            <a:off x="1105281" y="3050850"/>
            <a:ext cx="0" cy="1406898"/>
          </a:xfrm>
          <a:prstGeom prst="straightConnector1">
            <a:avLst/>
          </a:prstGeom>
          <a:noFill/>
          <a:ln w="9525" cap="flat" cmpd="sng">
            <a:solidFill>
              <a:srgbClr val="E30613"/>
            </a:solidFill>
            <a:prstDash val="solid"/>
            <a:round/>
            <a:headEnd type="none" w="sm" len="sm"/>
            <a:tailEnd type="none" w="sm" len="sm"/>
          </a:ln>
        </p:spPr>
      </p:cxnSp>
      <p:sp>
        <p:nvSpPr>
          <p:cNvPr id="18" name="Google Shape;334;p16">
            <a:extLst>
              <a:ext uri="{FF2B5EF4-FFF2-40B4-BE49-F238E27FC236}">
                <a16:creationId xmlns:a16="http://schemas.microsoft.com/office/drawing/2014/main" id="{7E4B795D-FD4F-85DE-D85F-F92A461538F0}"/>
              </a:ext>
            </a:extLst>
          </p:cNvPr>
          <p:cNvSpPr/>
          <p:nvPr/>
        </p:nvSpPr>
        <p:spPr>
          <a:xfrm>
            <a:off x="7496181" y="2223249"/>
            <a:ext cx="861174" cy="1183149"/>
          </a:xfrm>
          <a:custGeom>
            <a:avLst/>
            <a:gdLst/>
            <a:ahLst/>
            <a:cxnLst/>
            <a:rect l="l" t="t" r="r" b="b"/>
            <a:pathLst>
              <a:path w="2142490" h="3807460" extrusionOk="0">
                <a:moveTo>
                  <a:pt x="0" y="0"/>
                </a:moveTo>
                <a:lnTo>
                  <a:pt x="0" y="3807002"/>
                </a:lnTo>
                <a:lnTo>
                  <a:pt x="2141994" y="1903501"/>
                </a:lnTo>
                <a:lnTo>
                  <a:pt x="0" y="0"/>
                </a:lnTo>
                <a:close/>
              </a:path>
            </a:pathLst>
          </a:custGeom>
          <a:noFill/>
          <a:ln w="9525" cap="flat" cmpd="sng">
            <a:solidFill>
              <a:srgbClr val="E30613"/>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77864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CA0EE-5305-2357-FC92-875237453463}"/>
            </a:ext>
          </a:extLst>
        </p:cNvPr>
        <p:cNvGrpSpPr/>
        <p:nvPr/>
      </p:nvGrpSpPr>
      <p:grpSpPr>
        <a:xfrm>
          <a:off x="0" y="0"/>
          <a:ext cx="0" cy="0"/>
          <a:chOff x="0" y="0"/>
          <a:chExt cx="0" cy="0"/>
        </a:xfrm>
      </p:grpSpPr>
      <p:pic>
        <p:nvPicPr>
          <p:cNvPr id="6" name="Grafik 5" descr="Ein Bild, das Kleidung, Person, Wand, Menschliches Gesicht enthält.&#10;&#10;Automatisch generierte Beschreibung">
            <a:extLst>
              <a:ext uri="{FF2B5EF4-FFF2-40B4-BE49-F238E27FC236}">
                <a16:creationId xmlns:a16="http://schemas.microsoft.com/office/drawing/2014/main" id="{AF75BFAD-A437-C0D4-C7CF-593C5F63EF02}"/>
              </a:ext>
            </a:extLst>
          </p:cNvPr>
          <p:cNvPicPr>
            <a:picLocks noChangeAspect="1"/>
          </p:cNvPicPr>
          <p:nvPr/>
        </p:nvPicPr>
        <p:blipFill>
          <a:blip r:embed="rId3"/>
          <a:srcRect r="9353" b="23611"/>
          <a:stretch/>
        </p:blipFill>
        <p:spPr>
          <a:xfrm>
            <a:off x="20" y="10"/>
            <a:ext cx="9143980" cy="5143490"/>
          </a:xfrm>
          <a:prstGeom prst="rect">
            <a:avLst/>
          </a:prstGeom>
          <a:noFill/>
        </p:spPr>
      </p:pic>
      <p:sp>
        <p:nvSpPr>
          <p:cNvPr id="3" name="Textplatzhalter 2">
            <a:extLst>
              <a:ext uri="{FF2B5EF4-FFF2-40B4-BE49-F238E27FC236}">
                <a16:creationId xmlns:a16="http://schemas.microsoft.com/office/drawing/2014/main" id="{EA9707CE-DC99-70BD-3B99-7FE2C487CBEB}"/>
              </a:ext>
            </a:extLst>
          </p:cNvPr>
          <p:cNvSpPr>
            <a:spLocks noGrp="1"/>
          </p:cNvSpPr>
          <p:nvPr>
            <p:ph type="body" sz="quarter" idx="11"/>
          </p:nvPr>
        </p:nvSpPr>
        <p:spPr>
          <a:xfrm>
            <a:off x="304800" y="285263"/>
            <a:ext cx="2174929" cy="485204"/>
          </a:xfrm>
        </p:spPr>
        <p:txBody>
          <a:bodyPr wrap="square" anchor="b">
            <a:normAutofit/>
          </a:bodyPr>
          <a:lstStyle/>
          <a:p>
            <a:pPr>
              <a:lnSpc>
                <a:spcPct val="90000"/>
              </a:lnSpc>
              <a:spcAft>
                <a:spcPts val="600"/>
              </a:spcAft>
            </a:pPr>
            <a:r>
              <a:rPr lang="de-DE"/>
              <a:t>CHECK-IN</a:t>
            </a:r>
          </a:p>
        </p:txBody>
      </p:sp>
    </p:spTree>
    <p:extLst>
      <p:ext uri="{BB962C8B-B14F-4D97-AF65-F5344CB8AC3E}">
        <p14:creationId xmlns:p14="http://schemas.microsoft.com/office/powerpoint/2010/main" val="38128144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2E718E-2476-40A6-A3DF-998A58FF44FB}"/>
              </a:ext>
            </a:extLst>
          </p:cNvPr>
          <p:cNvSpPr>
            <a:spLocks noGrp="1"/>
          </p:cNvSpPr>
          <p:nvPr>
            <p:ph type="body" idx="1"/>
          </p:nvPr>
        </p:nvSpPr>
        <p:spPr/>
        <p:txBody>
          <a:bodyPr/>
          <a:lstStyle/>
          <a:p>
            <a:r>
              <a:rPr lang="en-US" dirty="0"/>
              <a:t>Explore-app</a:t>
            </a:r>
          </a:p>
        </p:txBody>
      </p:sp>
      <p:pic>
        <p:nvPicPr>
          <p:cNvPr id="3" name="Google Shape;522;p34" descr="Ein Bild, das Text, Person, Screenshot enthält.&#10;&#10;Automatisch generierte Beschreibung">
            <a:extLst>
              <a:ext uri="{FF2B5EF4-FFF2-40B4-BE49-F238E27FC236}">
                <a16:creationId xmlns:a16="http://schemas.microsoft.com/office/drawing/2014/main" id="{52A5342C-69E4-7F57-1DF1-12AF9BE3E8E6}"/>
              </a:ext>
            </a:extLst>
          </p:cNvPr>
          <p:cNvPicPr preferRelativeResize="0"/>
          <p:nvPr/>
        </p:nvPicPr>
        <p:blipFill rotWithShape="1">
          <a:blip r:embed="rId3">
            <a:alphaModFix/>
          </a:blip>
          <a:srcRect/>
          <a:stretch/>
        </p:blipFill>
        <p:spPr>
          <a:xfrm>
            <a:off x="375345" y="1483591"/>
            <a:ext cx="5211778" cy="3374159"/>
          </a:xfrm>
          <a:prstGeom prst="rect">
            <a:avLst/>
          </a:prstGeom>
          <a:noFill/>
          <a:ln>
            <a:noFill/>
          </a:ln>
        </p:spPr>
      </p:pic>
      <p:pic>
        <p:nvPicPr>
          <p:cNvPr id="4" name="Google Shape;523;p34">
            <a:extLst>
              <a:ext uri="{FF2B5EF4-FFF2-40B4-BE49-F238E27FC236}">
                <a16:creationId xmlns:a16="http://schemas.microsoft.com/office/drawing/2014/main" id="{AE3A6C63-0059-FB30-A2B8-4323D5E9E6B0}"/>
              </a:ext>
            </a:extLst>
          </p:cNvPr>
          <p:cNvPicPr preferRelativeResize="0"/>
          <p:nvPr/>
        </p:nvPicPr>
        <p:blipFill rotWithShape="1">
          <a:blip r:embed="rId4">
            <a:alphaModFix/>
          </a:blip>
          <a:srcRect/>
          <a:stretch/>
        </p:blipFill>
        <p:spPr>
          <a:xfrm>
            <a:off x="4122272" y="1862588"/>
            <a:ext cx="4602628" cy="2988128"/>
          </a:xfrm>
          <a:prstGeom prst="rect">
            <a:avLst/>
          </a:prstGeom>
          <a:noFill/>
          <a:ln>
            <a:noFill/>
          </a:ln>
        </p:spPr>
      </p:pic>
      <p:pic>
        <p:nvPicPr>
          <p:cNvPr id="6" name="Google Shape;524;p34" descr="Ein Bild, das Text, Person, Screenshot enthält.&#10;&#10;Automatisch generierte Beschreibung">
            <a:extLst>
              <a:ext uri="{FF2B5EF4-FFF2-40B4-BE49-F238E27FC236}">
                <a16:creationId xmlns:a16="http://schemas.microsoft.com/office/drawing/2014/main" id="{A5B6D5F8-5592-CE4B-48C6-D470E5D457CD}"/>
              </a:ext>
            </a:extLst>
          </p:cNvPr>
          <p:cNvPicPr preferRelativeResize="0"/>
          <p:nvPr/>
        </p:nvPicPr>
        <p:blipFill rotWithShape="1">
          <a:blip r:embed="rId5">
            <a:alphaModFix/>
          </a:blip>
          <a:srcRect/>
          <a:stretch/>
        </p:blipFill>
        <p:spPr>
          <a:xfrm>
            <a:off x="4391637" y="2629949"/>
            <a:ext cx="1115735" cy="1954942"/>
          </a:xfrm>
          <a:prstGeom prst="rect">
            <a:avLst/>
          </a:prstGeom>
          <a:noFill/>
          <a:ln>
            <a:noFill/>
          </a:ln>
        </p:spPr>
      </p:pic>
    </p:spTree>
    <p:extLst>
      <p:ext uri="{BB962C8B-B14F-4D97-AF65-F5344CB8AC3E}">
        <p14:creationId xmlns:p14="http://schemas.microsoft.com/office/powerpoint/2010/main" val="28023609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lighted vintage light bulbs">
            <a:extLst>
              <a:ext uri="{FF2B5EF4-FFF2-40B4-BE49-F238E27FC236}">
                <a16:creationId xmlns:a16="http://schemas.microsoft.com/office/drawing/2014/main" id="{28417212-5A43-1643-86C5-9491BD6362F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3071" y="-16042"/>
            <a:ext cx="9290142" cy="53325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platzhalter 1">
            <a:extLst>
              <a:ext uri="{FF2B5EF4-FFF2-40B4-BE49-F238E27FC236}">
                <a16:creationId xmlns:a16="http://schemas.microsoft.com/office/drawing/2014/main" id="{88C74AD0-4A21-E34B-85DE-C863677030BA}"/>
              </a:ext>
            </a:extLst>
          </p:cNvPr>
          <p:cNvSpPr>
            <a:spLocks noGrp="1"/>
          </p:cNvSpPr>
          <p:nvPr>
            <p:ph type="body" sz="quarter" idx="11"/>
          </p:nvPr>
        </p:nvSpPr>
        <p:spPr>
          <a:xfrm>
            <a:off x="304800" y="285263"/>
            <a:ext cx="2743200" cy="485204"/>
          </a:xfrm>
          <a:prstGeom prst="rect">
            <a:avLst/>
          </a:prstGeom>
        </p:spPr>
        <p:txBody>
          <a:bodyPr/>
          <a:lstStyle/>
          <a:p>
            <a:r>
              <a:rPr lang="de-DE"/>
              <a:t>BRAINSTORM</a:t>
            </a:r>
          </a:p>
        </p:txBody>
      </p:sp>
    </p:spTree>
    <p:extLst>
      <p:ext uri="{BB962C8B-B14F-4D97-AF65-F5344CB8AC3E}">
        <p14:creationId xmlns:p14="http://schemas.microsoft.com/office/powerpoint/2010/main" val="22767883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99C64299-8200-834F-8091-172F122B9A72}"/>
              </a:ext>
            </a:extLst>
          </p:cNvPr>
          <p:cNvSpPr>
            <a:spLocks noGrp="1"/>
          </p:cNvSpPr>
          <p:nvPr>
            <p:ph type="body" sz="quarter" idx="14"/>
          </p:nvPr>
        </p:nvSpPr>
        <p:spPr/>
        <p:txBody>
          <a:bodyPr/>
          <a:lstStyle/>
          <a:p>
            <a:r>
              <a:rPr lang="en-GB"/>
              <a:t>Solo work</a:t>
            </a:r>
          </a:p>
        </p:txBody>
      </p:sp>
      <p:sp>
        <p:nvSpPr>
          <p:cNvPr id="20" name="Textplatzhalter 19">
            <a:extLst>
              <a:ext uri="{FF2B5EF4-FFF2-40B4-BE49-F238E27FC236}">
                <a16:creationId xmlns:a16="http://schemas.microsoft.com/office/drawing/2014/main" id="{29169851-7FAF-2D44-9D66-853F2F4F7F9F}"/>
              </a:ext>
            </a:extLst>
          </p:cNvPr>
          <p:cNvSpPr>
            <a:spLocks noGrp="1"/>
          </p:cNvSpPr>
          <p:nvPr>
            <p:ph type="body" sz="quarter" idx="15"/>
          </p:nvPr>
        </p:nvSpPr>
        <p:spPr/>
        <p:txBody>
          <a:bodyPr/>
          <a:lstStyle/>
          <a:p>
            <a:r>
              <a:rPr lang="en-GB" dirty="0"/>
              <a:t>Brainstorm</a:t>
            </a:r>
          </a:p>
        </p:txBody>
      </p:sp>
      <p:sp>
        <p:nvSpPr>
          <p:cNvPr id="21" name="Textplatzhalter 20">
            <a:extLst>
              <a:ext uri="{FF2B5EF4-FFF2-40B4-BE49-F238E27FC236}">
                <a16:creationId xmlns:a16="http://schemas.microsoft.com/office/drawing/2014/main" id="{B2CC2162-6A2D-6442-9CAC-55B50C8A5E57}"/>
              </a:ext>
            </a:extLst>
          </p:cNvPr>
          <p:cNvSpPr>
            <a:spLocks noGrp="1"/>
          </p:cNvSpPr>
          <p:nvPr>
            <p:ph type="body" sz="quarter" idx="17"/>
          </p:nvPr>
        </p:nvSpPr>
        <p:spPr/>
        <p:txBody>
          <a:bodyPr/>
          <a:lstStyle/>
          <a:p>
            <a:r>
              <a:rPr lang="en-GB"/>
              <a:t>10 min</a:t>
            </a:r>
          </a:p>
        </p:txBody>
      </p:sp>
      <p:sp>
        <p:nvSpPr>
          <p:cNvPr id="22" name="Textplatzhalter 21">
            <a:extLst>
              <a:ext uri="{FF2B5EF4-FFF2-40B4-BE49-F238E27FC236}">
                <a16:creationId xmlns:a16="http://schemas.microsoft.com/office/drawing/2014/main" id="{7DBB4711-A15B-FC48-BC55-F5447AF61425}"/>
              </a:ext>
            </a:extLst>
          </p:cNvPr>
          <p:cNvSpPr>
            <a:spLocks noGrp="1"/>
          </p:cNvSpPr>
          <p:nvPr>
            <p:ph type="body" sz="quarter" idx="19"/>
          </p:nvPr>
        </p:nvSpPr>
        <p:spPr/>
        <p:txBody>
          <a:bodyPr/>
          <a:lstStyle/>
          <a:p>
            <a:pPr lvl="0">
              <a:lnSpc>
                <a:spcPts val="1800"/>
              </a:lnSpc>
            </a:pPr>
            <a:r>
              <a:rPr lang="en" dirty="0">
                <a:solidFill>
                  <a:schemeClr val="tx1"/>
                </a:solidFill>
              </a:rPr>
              <a:t>Everyone stays in main room</a:t>
            </a:r>
          </a:p>
          <a:p>
            <a:pPr>
              <a:lnSpc>
                <a:spcPts val="1800"/>
              </a:lnSpc>
            </a:pPr>
            <a:r>
              <a:rPr lang="de-DE" dirty="0">
                <a:solidFill>
                  <a:schemeClr val="tx1"/>
                </a:solidFill>
              </a:rPr>
              <a:t>Go </a:t>
            </a:r>
            <a:r>
              <a:rPr lang="de-DE" dirty="0" err="1">
                <a:solidFill>
                  <a:schemeClr val="tx1"/>
                </a:solidFill>
              </a:rPr>
              <a:t>to</a:t>
            </a:r>
            <a:r>
              <a:rPr lang="de-DE" dirty="0">
                <a:solidFill>
                  <a:schemeClr val="tx1"/>
                </a:solidFill>
              </a:rPr>
              <a:t> MIRO </a:t>
            </a:r>
            <a:r>
              <a:rPr lang="de-DE" dirty="0" err="1">
                <a:solidFill>
                  <a:schemeClr val="tx1"/>
                </a:solidFill>
              </a:rPr>
              <a:t>board</a:t>
            </a:r>
            <a:endParaRPr lang="de-DE" dirty="0">
              <a:solidFill>
                <a:schemeClr val="tx1"/>
              </a:solidFill>
            </a:endParaRPr>
          </a:p>
          <a:p>
            <a:pPr lvl="0">
              <a:lnSpc>
                <a:spcPts val="1800"/>
              </a:lnSpc>
            </a:pPr>
            <a:endParaRPr lang="en" dirty="0">
              <a:solidFill>
                <a:schemeClr val="tx1"/>
              </a:solidFill>
            </a:endParaRPr>
          </a:p>
        </p:txBody>
      </p:sp>
      <p:sp>
        <p:nvSpPr>
          <p:cNvPr id="23" name="Textplatzhalter 22">
            <a:extLst>
              <a:ext uri="{FF2B5EF4-FFF2-40B4-BE49-F238E27FC236}">
                <a16:creationId xmlns:a16="http://schemas.microsoft.com/office/drawing/2014/main" id="{3D4EFC28-9DF5-6C4C-A0FB-B2AE4B35842C}"/>
              </a:ext>
            </a:extLst>
          </p:cNvPr>
          <p:cNvSpPr>
            <a:spLocks noGrp="1"/>
          </p:cNvSpPr>
          <p:nvPr>
            <p:ph type="body" sz="quarter" idx="20"/>
          </p:nvPr>
        </p:nvSpPr>
        <p:spPr>
          <a:xfrm>
            <a:off x="3742919" y="2286000"/>
            <a:ext cx="2478268" cy="2103835"/>
          </a:xfrm>
        </p:spPr>
        <p:txBody>
          <a:bodyPr/>
          <a:lstStyle/>
          <a:p>
            <a:pPr>
              <a:lnSpc>
                <a:spcPts val="1800"/>
              </a:lnSpc>
            </a:pPr>
            <a:r>
              <a:rPr lang="de-DE" dirty="0" err="1"/>
              <a:t>Reflect</a:t>
            </a:r>
            <a:r>
              <a:rPr lang="de-DE" dirty="0"/>
              <a:t> and </a:t>
            </a:r>
            <a:r>
              <a:rPr lang="de-DE" dirty="0" err="1"/>
              <a:t>collect</a:t>
            </a:r>
            <a:r>
              <a:rPr lang="de-DE" dirty="0"/>
              <a:t> in </a:t>
            </a:r>
            <a:r>
              <a:rPr lang="de-DE" dirty="0" err="1"/>
              <a:t>your</a:t>
            </a:r>
            <a:r>
              <a:rPr lang="de-DE" dirty="0"/>
              <a:t> </a:t>
            </a:r>
            <a:br>
              <a:rPr lang="de-DE" dirty="0"/>
            </a:br>
            <a:r>
              <a:rPr lang="de-DE" dirty="0" err="1"/>
              <a:t>canvas</a:t>
            </a:r>
            <a:r>
              <a:rPr lang="de-DE" dirty="0"/>
              <a:t> on MIRO:</a:t>
            </a:r>
          </a:p>
          <a:p>
            <a:pPr marL="228600" indent="-228600">
              <a:lnSpc>
                <a:spcPts val="1800"/>
              </a:lnSpc>
              <a:buAutoNum type="arabicPeriod"/>
            </a:pPr>
            <a:r>
              <a:rPr lang="de-DE" dirty="0"/>
              <a:t>Who </a:t>
            </a:r>
            <a:r>
              <a:rPr lang="de-DE" dirty="0" err="1"/>
              <a:t>are</a:t>
            </a:r>
            <a:r>
              <a:rPr lang="de-DE" dirty="0"/>
              <a:t> </a:t>
            </a:r>
            <a:r>
              <a:rPr lang="de-DE" dirty="0" err="1"/>
              <a:t>your</a:t>
            </a:r>
            <a:r>
              <a:rPr lang="de-DE" dirty="0"/>
              <a:t> </a:t>
            </a:r>
            <a:r>
              <a:rPr lang="de-DE" dirty="0" err="1"/>
              <a:t>stakeholders</a:t>
            </a:r>
            <a:r>
              <a:rPr lang="de-DE" dirty="0"/>
              <a:t>? Out </a:t>
            </a:r>
            <a:r>
              <a:rPr lang="de-DE" dirty="0" err="1"/>
              <a:t>of</a:t>
            </a:r>
            <a:r>
              <a:rPr lang="de-DE" dirty="0"/>
              <a:t> </a:t>
            </a:r>
            <a:r>
              <a:rPr lang="de-DE" dirty="0" err="1"/>
              <a:t>those</a:t>
            </a:r>
            <a:r>
              <a:rPr lang="de-DE" dirty="0"/>
              <a:t>: </a:t>
            </a:r>
            <a:r>
              <a:rPr lang="de-DE" dirty="0" err="1"/>
              <a:t>who</a:t>
            </a:r>
            <a:r>
              <a:rPr lang="de-DE" dirty="0"/>
              <a:t> </a:t>
            </a:r>
            <a:r>
              <a:rPr lang="de-DE" dirty="0" err="1"/>
              <a:t>are</a:t>
            </a:r>
            <a:r>
              <a:rPr lang="de-DE" dirty="0"/>
              <a:t> </a:t>
            </a:r>
            <a:r>
              <a:rPr lang="de-DE" dirty="0" err="1"/>
              <a:t>your</a:t>
            </a:r>
            <a:r>
              <a:rPr lang="de-DE" dirty="0"/>
              <a:t> potential </a:t>
            </a:r>
            <a:r>
              <a:rPr lang="de-DE" dirty="0" err="1"/>
              <a:t>users</a:t>
            </a:r>
            <a:r>
              <a:rPr lang="de-DE" dirty="0"/>
              <a:t> </a:t>
            </a:r>
            <a:r>
              <a:rPr lang="de-DE" dirty="0" err="1"/>
              <a:t>that</a:t>
            </a:r>
            <a:r>
              <a:rPr lang="de-DE" dirty="0"/>
              <a:t> </a:t>
            </a:r>
            <a:r>
              <a:rPr lang="de-DE" dirty="0" err="1"/>
              <a:t>use</a:t>
            </a:r>
            <a:r>
              <a:rPr lang="de-DE" dirty="0"/>
              <a:t> </a:t>
            </a:r>
            <a:r>
              <a:rPr lang="de-DE" dirty="0" err="1"/>
              <a:t>your</a:t>
            </a:r>
            <a:r>
              <a:rPr lang="de-DE" dirty="0"/>
              <a:t> </a:t>
            </a:r>
            <a:r>
              <a:rPr lang="de-DE" dirty="0" err="1"/>
              <a:t>product</a:t>
            </a:r>
            <a:r>
              <a:rPr lang="de-DE" dirty="0"/>
              <a:t>/</a:t>
            </a:r>
            <a:r>
              <a:rPr lang="de-DE" dirty="0" err="1"/>
              <a:t>service</a:t>
            </a:r>
            <a:r>
              <a:rPr lang="de-DE" dirty="0"/>
              <a:t>/</a:t>
            </a:r>
            <a:r>
              <a:rPr lang="de-DE" dirty="0" err="1"/>
              <a:t>process</a:t>
            </a:r>
            <a:r>
              <a:rPr lang="de-DE" dirty="0"/>
              <a:t> (</a:t>
            </a:r>
            <a:r>
              <a:rPr lang="de-DE" dirty="0" err="1"/>
              <a:t>middle</a:t>
            </a:r>
            <a:r>
              <a:rPr lang="de-DE" dirty="0"/>
              <a:t> box)? </a:t>
            </a:r>
          </a:p>
          <a:p>
            <a:pPr marL="228600" indent="-228600">
              <a:lnSpc>
                <a:spcPts val="1800"/>
              </a:lnSpc>
              <a:buAutoNum type="arabicPeriod"/>
            </a:pPr>
            <a:r>
              <a:rPr lang="de-DE" dirty="0" err="1"/>
              <a:t>What</a:t>
            </a:r>
            <a:r>
              <a:rPr lang="de-DE" dirty="0"/>
              <a:t> </a:t>
            </a:r>
            <a:r>
              <a:rPr lang="de-DE" dirty="0" err="1"/>
              <a:t>could</a:t>
            </a:r>
            <a:r>
              <a:rPr lang="de-DE" dirty="0"/>
              <a:t> </a:t>
            </a:r>
            <a:r>
              <a:rPr lang="de-DE" dirty="0" err="1"/>
              <a:t>be</a:t>
            </a:r>
            <a:r>
              <a:rPr lang="de-DE" dirty="0"/>
              <a:t> </a:t>
            </a:r>
            <a:r>
              <a:rPr lang="de-DE" dirty="0" err="1"/>
              <a:t>use</a:t>
            </a:r>
            <a:r>
              <a:rPr lang="de-DE" dirty="0"/>
              <a:t> </a:t>
            </a:r>
            <a:r>
              <a:rPr lang="de-DE" dirty="0" err="1"/>
              <a:t>cases</a:t>
            </a:r>
            <a:r>
              <a:rPr lang="de-DE" dirty="0"/>
              <a:t> </a:t>
            </a:r>
            <a:r>
              <a:rPr lang="de-DE" dirty="0" err="1"/>
              <a:t>for</a:t>
            </a:r>
            <a:r>
              <a:rPr lang="de-DE" dirty="0"/>
              <a:t> </a:t>
            </a:r>
            <a:r>
              <a:rPr lang="de-DE" dirty="0" err="1"/>
              <a:t>those</a:t>
            </a:r>
            <a:r>
              <a:rPr lang="de-DE" dirty="0"/>
              <a:t> </a:t>
            </a:r>
            <a:r>
              <a:rPr lang="de-DE" dirty="0" err="1"/>
              <a:t>users</a:t>
            </a:r>
            <a:r>
              <a:rPr lang="de-DE" dirty="0"/>
              <a:t> (</a:t>
            </a:r>
            <a:r>
              <a:rPr lang="de-DE" dirty="0" err="1"/>
              <a:t>right</a:t>
            </a:r>
            <a:r>
              <a:rPr lang="de-DE" dirty="0"/>
              <a:t> box)</a:t>
            </a:r>
          </a:p>
          <a:p>
            <a:endParaRPr lang="en-GB" dirty="0"/>
          </a:p>
        </p:txBody>
      </p:sp>
      <p:sp>
        <p:nvSpPr>
          <p:cNvPr id="24" name="Textplatzhalter 23">
            <a:extLst>
              <a:ext uri="{FF2B5EF4-FFF2-40B4-BE49-F238E27FC236}">
                <a16:creationId xmlns:a16="http://schemas.microsoft.com/office/drawing/2014/main" id="{BB826236-8726-D548-A437-FC94F2C0B36A}"/>
              </a:ext>
            </a:extLst>
          </p:cNvPr>
          <p:cNvSpPr>
            <a:spLocks noGrp="1"/>
          </p:cNvSpPr>
          <p:nvPr>
            <p:ph type="body" sz="quarter" idx="21"/>
          </p:nvPr>
        </p:nvSpPr>
        <p:spPr/>
        <p:txBody>
          <a:bodyPr/>
          <a:lstStyle/>
          <a:p>
            <a:pPr>
              <a:spcAft>
                <a:spcPts val="900"/>
              </a:spcAft>
              <a:buClr>
                <a:schemeClr val="dk1"/>
              </a:buClr>
              <a:buSzPts val="1400"/>
            </a:pPr>
            <a:r>
              <a:rPr lang="de-DE" b="1" dirty="0"/>
              <a:t>10 min </a:t>
            </a:r>
            <a:r>
              <a:rPr lang="de-DE" dirty="0"/>
              <a:t>time </a:t>
            </a:r>
            <a:r>
              <a:rPr lang="de-DE" dirty="0" err="1"/>
              <a:t>for</a:t>
            </a:r>
            <a:r>
              <a:rPr lang="de-DE" dirty="0"/>
              <a:t> </a:t>
            </a:r>
            <a:r>
              <a:rPr lang="de-DE" dirty="0" err="1"/>
              <a:t>yourself</a:t>
            </a:r>
            <a:r>
              <a:rPr lang="de-DE" dirty="0"/>
              <a:t> </a:t>
            </a:r>
          </a:p>
          <a:p>
            <a:pPr lvl="0">
              <a:lnSpc>
                <a:spcPts val="1800"/>
              </a:lnSpc>
              <a:buClr>
                <a:schemeClr val="dk1"/>
              </a:buClr>
              <a:buSzPts val="1400"/>
            </a:pPr>
            <a:r>
              <a:rPr lang="de-DE" b="1" dirty="0" err="1"/>
              <a:t>We</a:t>
            </a:r>
            <a:r>
              <a:rPr lang="de-DE" b="1" dirty="0"/>
              <a:t> will </a:t>
            </a:r>
            <a:r>
              <a:rPr lang="de-DE" b="1" dirty="0" err="1"/>
              <a:t>call</a:t>
            </a:r>
            <a:r>
              <a:rPr lang="de-DE" b="1" dirty="0"/>
              <a:t> </a:t>
            </a:r>
            <a:r>
              <a:rPr lang="de-DE" b="1" dirty="0" err="1"/>
              <a:t>you</a:t>
            </a:r>
            <a:r>
              <a:rPr lang="de-DE" b="1" dirty="0"/>
              <a:t> back </a:t>
            </a:r>
            <a:r>
              <a:rPr lang="de-DE" b="1" dirty="0" err="1"/>
              <a:t>to</a:t>
            </a:r>
            <a:r>
              <a:rPr lang="de-DE" b="1" dirty="0"/>
              <a:t> </a:t>
            </a:r>
            <a:r>
              <a:rPr lang="de-DE" b="1" dirty="0" err="1"/>
              <a:t>the</a:t>
            </a:r>
            <a:r>
              <a:rPr lang="de-DE" b="1" dirty="0"/>
              <a:t> screen</a:t>
            </a:r>
            <a:endParaRPr lang="en-GB" b="1" dirty="0">
              <a:sym typeface="Calibri"/>
            </a:endParaRPr>
          </a:p>
          <a:p>
            <a:endParaRPr lang="en-GB" dirty="0"/>
          </a:p>
        </p:txBody>
      </p:sp>
    </p:spTree>
    <p:extLst>
      <p:ext uri="{BB962C8B-B14F-4D97-AF65-F5344CB8AC3E}">
        <p14:creationId xmlns:p14="http://schemas.microsoft.com/office/powerpoint/2010/main" val="13001569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6" name="Textplatzhalter 2">
            <a:extLst>
              <a:ext uri="{FF2B5EF4-FFF2-40B4-BE49-F238E27FC236}">
                <a16:creationId xmlns:a16="http://schemas.microsoft.com/office/drawing/2014/main" id="{6998DD80-5E75-F74E-BD64-8344B47D4A78}"/>
              </a:ext>
            </a:extLst>
          </p:cNvPr>
          <p:cNvSpPr>
            <a:spLocks noGrp="1"/>
          </p:cNvSpPr>
          <p:nvPr>
            <p:ph type="body" idx="1"/>
          </p:nvPr>
        </p:nvSpPr>
        <p:spPr/>
        <p:txBody>
          <a:bodyPr/>
          <a:lstStyle/>
          <a:p>
            <a:r>
              <a:rPr lang="en-GB"/>
              <a:t>From research to use case</a:t>
            </a:r>
          </a:p>
        </p:txBody>
      </p:sp>
      <p:grpSp>
        <p:nvGrpSpPr>
          <p:cNvPr id="19" name="Google Shape;548;p37">
            <a:extLst>
              <a:ext uri="{FF2B5EF4-FFF2-40B4-BE49-F238E27FC236}">
                <a16:creationId xmlns:a16="http://schemas.microsoft.com/office/drawing/2014/main" id="{B051523A-AE25-F271-B0D7-036179733593}"/>
              </a:ext>
            </a:extLst>
          </p:cNvPr>
          <p:cNvGrpSpPr/>
          <p:nvPr/>
        </p:nvGrpSpPr>
        <p:grpSpPr>
          <a:xfrm>
            <a:off x="6048666" y="1880295"/>
            <a:ext cx="2240262" cy="2263247"/>
            <a:chOff x="4116998" y="445770"/>
            <a:chExt cx="4362994" cy="4407759"/>
          </a:xfrm>
        </p:grpSpPr>
        <p:grpSp>
          <p:nvGrpSpPr>
            <p:cNvPr id="20" name="Google Shape;549;p37">
              <a:extLst>
                <a:ext uri="{FF2B5EF4-FFF2-40B4-BE49-F238E27FC236}">
                  <a16:creationId xmlns:a16="http://schemas.microsoft.com/office/drawing/2014/main" id="{D9933B1F-B47C-A515-67E9-53E981364EC3}"/>
                </a:ext>
              </a:extLst>
            </p:cNvPr>
            <p:cNvGrpSpPr/>
            <p:nvPr/>
          </p:nvGrpSpPr>
          <p:grpSpPr>
            <a:xfrm>
              <a:off x="4116998" y="445770"/>
              <a:ext cx="4362994" cy="4407759"/>
              <a:chOff x="-195138" y="471103"/>
              <a:chExt cx="4362994" cy="4407759"/>
            </a:xfrm>
          </p:grpSpPr>
          <p:pic>
            <p:nvPicPr>
              <p:cNvPr id="28" name="Google Shape;550;p37">
                <a:extLst>
                  <a:ext uri="{FF2B5EF4-FFF2-40B4-BE49-F238E27FC236}">
                    <a16:creationId xmlns:a16="http://schemas.microsoft.com/office/drawing/2014/main" id="{763F8155-2751-71EA-97BE-443B7652F6A0}"/>
                  </a:ext>
                </a:extLst>
              </p:cNvPr>
              <p:cNvPicPr preferRelativeResize="0"/>
              <p:nvPr/>
            </p:nvPicPr>
            <p:blipFill rotWithShape="1">
              <a:blip r:embed="rId3">
                <a:alphaModFix/>
              </a:blip>
              <a:srcRect b="18527"/>
              <a:stretch/>
            </p:blipFill>
            <p:spPr>
              <a:xfrm>
                <a:off x="-195138" y="471103"/>
                <a:ext cx="4362994" cy="4407759"/>
              </a:xfrm>
              <a:prstGeom prst="rect">
                <a:avLst/>
              </a:prstGeom>
              <a:noFill/>
              <a:ln>
                <a:noFill/>
              </a:ln>
            </p:spPr>
          </p:pic>
          <p:sp>
            <p:nvSpPr>
              <p:cNvPr id="29" name="Google Shape;551;p37">
                <a:extLst>
                  <a:ext uri="{FF2B5EF4-FFF2-40B4-BE49-F238E27FC236}">
                    <a16:creationId xmlns:a16="http://schemas.microsoft.com/office/drawing/2014/main" id="{61F3B8DD-08FE-7AE1-A279-CD82CC3FFD9F}"/>
                  </a:ext>
                </a:extLst>
              </p:cNvPr>
              <p:cNvSpPr/>
              <p:nvPr/>
            </p:nvSpPr>
            <p:spPr>
              <a:xfrm>
                <a:off x="676331" y="1274684"/>
                <a:ext cx="2515953" cy="830997"/>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30" name="Google Shape;552;p37">
                <a:extLst>
                  <a:ext uri="{FF2B5EF4-FFF2-40B4-BE49-F238E27FC236}">
                    <a16:creationId xmlns:a16="http://schemas.microsoft.com/office/drawing/2014/main" id="{364AD6BF-D4D5-FF9E-AC0B-B90B409C7852}"/>
                  </a:ext>
                </a:extLst>
              </p:cNvPr>
              <p:cNvSpPr txBox="1"/>
              <p:nvPr/>
            </p:nvSpPr>
            <p:spPr>
              <a:xfrm>
                <a:off x="870081" y="1131634"/>
                <a:ext cx="2433341" cy="59940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Science</a:t>
                </a:r>
                <a:endParaRPr kumimoji="0"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
            <p:nvSpPr>
              <p:cNvPr id="31" name="Google Shape;553;p37">
                <a:extLst>
                  <a:ext uri="{FF2B5EF4-FFF2-40B4-BE49-F238E27FC236}">
                    <a16:creationId xmlns:a16="http://schemas.microsoft.com/office/drawing/2014/main" id="{AD660BC0-5480-12FB-4B2B-160660ED701F}"/>
                  </a:ext>
                </a:extLst>
              </p:cNvPr>
              <p:cNvSpPr txBox="1"/>
              <p:nvPr/>
            </p:nvSpPr>
            <p:spPr>
              <a:xfrm>
                <a:off x="918569" y="1562832"/>
                <a:ext cx="1742651" cy="10189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prstClr val="white"/>
                    </a:solidFill>
                    <a:effectLst/>
                    <a:uLnTx/>
                    <a:uFillTx/>
                    <a:latin typeface="Times New Roman"/>
                    <a:ea typeface="Times New Roman"/>
                    <a:cs typeface="Times New Roman"/>
                    <a:sym typeface="Times New Roman"/>
                  </a:rPr>
                  <a:t>Magazine</a:t>
                </a:r>
                <a:endParaRPr kumimoji="0" sz="1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grpSp>
        <p:grpSp>
          <p:nvGrpSpPr>
            <p:cNvPr id="21" name="Google Shape;554;p37">
              <a:extLst>
                <a:ext uri="{FF2B5EF4-FFF2-40B4-BE49-F238E27FC236}">
                  <a16:creationId xmlns:a16="http://schemas.microsoft.com/office/drawing/2014/main" id="{1E44519B-19A5-79FA-9C28-C4415DA9346A}"/>
                </a:ext>
              </a:extLst>
            </p:cNvPr>
            <p:cNvGrpSpPr/>
            <p:nvPr/>
          </p:nvGrpSpPr>
          <p:grpSpPr>
            <a:xfrm>
              <a:off x="5673890" y="2478197"/>
              <a:ext cx="1170806" cy="1190924"/>
              <a:chOff x="5673890" y="2478197"/>
              <a:chExt cx="1170806" cy="1190924"/>
            </a:xfrm>
          </p:grpSpPr>
          <p:sp>
            <p:nvSpPr>
              <p:cNvPr id="26" name="Google Shape;555;p37">
                <a:extLst>
                  <a:ext uri="{FF2B5EF4-FFF2-40B4-BE49-F238E27FC236}">
                    <a16:creationId xmlns:a16="http://schemas.microsoft.com/office/drawing/2014/main" id="{8A107A79-4456-8E9B-A600-A10CE961E318}"/>
                  </a:ext>
                </a:extLst>
              </p:cNvPr>
              <p:cNvSpPr/>
              <p:nvPr/>
            </p:nvSpPr>
            <p:spPr>
              <a:xfrm rot="-9029311">
                <a:off x="5959033" y="2678270"/>
                <a:ext cx="879710" cy="255873"/>
              </a:xfrm>
              <a:prstGeom prst="striped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27" name="Google Shape;556;p37">
                <a:extLst>
                  <a:ext uri="{FF2B5EF4-FFF2-40B4-BE49-F238E27FC236}">
                    <a16:creationId xmlns:a16="http://schemas.microsoft.com/office/drawing/2014/main" id="{D656AE55-AC96-0E8C-2E68-EC7D1DAF3870}"/>
                  </a:ext>
                </a:extLst>
              </p:cNvPr>
              <p:cNvSpPr/>
              <p:nvPr/>
            </p:nvSpPr>
            <p:spPr>
              <a:xfrm rot="1747511">
                <a:off x="5680543" y="3215339"/>
                <a:ext cx="879710" cy="255873"/>
              </a:xfrm>
              <a:prstGeom prst="striped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white"/>
                  </a:solidFill>
                  <a:effectLst/>
                  <a:uLnTx/>
                  <a:uFillTx/>
                  <a:latin typeface="Calibri"/>
                  <a:ea typeface="Calibri"/>
                  <a:cs typeface="Calibri"/>
                  <a:sym typeface="Calibri"/>
                </a:endParaRPr>
              </a:p>
            </p:txBody>
          </p:sp>
        </p:grpSp>
        <p:pic>
          <p:nvPicPr>
            <p:cNvPr id="22" name="Google Shape;557;p37">
              <a:extLst>
                <a:ext uri="{FF2B5EF4-FFF2-40B4-BE49-F238E27FC236}">
                  <a16:creationId xmlns:a16="http://schemas.microsoft.com/office/drawing/2014/main" id="{E747D6C1-6218-7C0E-0837-0C1F295BA163}"/>
                </a:ext>
              </a:extLst>
            </p:cNvPr>
            <p:cNvPicPr preferRelativeResize="0"/>
            <p:nvPr/>
          </p:nvPicPr>
          <p:blipFill rotWithShape="1">
            <a:blip r:embed="rId4">
              <a:alphaModFix/>
            </a:blip>
            <a:srcRect/>
            <a:stretch/>
          </p:blipFill>
          <p:spPr>
            <a:xfrm rot="7265709">
              <a:off x="5789789" y="2619949"/>
              <a:ext cx="913306" cy="913306"/>
            </a:xfrm>
            <a:prstGeom prst="rect">
              <a:avLst/>
            </a:prstGeom>
            <a:noFill/>
            <a:ln>
              <a:noFill/>
            </a:ln>
          </p:spPr>
        </p:pic>
        <p:pic>
          <p:nvPicPr>
            <p:cNvPr id="23" name="Google Shape;558;p37">
              <a:extLst>
                <a:ext uri="{FF2B5EF4-FFF2-40B4-BE49-F238E27FC236}">
                  <a16:creationId xmlns:a16="http://schemas.microsoft.com/office/drawing/2014/main" id="{33D80CC2-EB66-810C-D1ED-5A6CDD76D3C8}"/>
                </a:ext>
              </a:extLst>
            </p:cNvPr>
            <p:cNvPicPr preferRelativeResize="0"/>
            <p:nvPr/>
          </p:nvPicPr>
          <p:blipFill rotWithShape="1">
            <a:blip r:embed="rId5">
              <a:alphaModFix/>
            </a:blip>
            <a:srcRect/>
            <a:stretch/>
          </p:blipFill>
          <p:spPr>
            <a:xfrm>
              <a:off x="6595533" y="3061862"/>
              <a:ext cx="763258" cy="763258"/>
            </a:xfrm>
            <a:prstGeom prst="rect">
              <a:avLst/>
            </a:prstGeom>
            <a:noFill/>
            <a:ln>
              <a:noFill/>
            </a:ln>
          </p:spPr>
        </p:pic>
        <p:pic>
          <p:nvPicPr>
            <p:cNvPr id="24" name="Google Shape;559;p37">
              <a:extLst>
                <a:ext uri="{FF2B5EF4-FFF2-40B4-BE49-F238E27FC236}">
                  <a16:creationId xmlns:a16="http://schemas.microsoft.com/office/drawing/2014/main" id="{A15C278D-4159-4BA2-B57E-FB1710B51707}"/>
                </a:ext>
              </a:extLst>
            </p:cNvPr>
            <p:cNvPicPr preferRelativeResize="0"/>
            <p:nvPr/>
          </p:nvPicPr>
          <p:blipFill rotWithShape="1">
            <a:blip r:embed="rId6">
              <a:alphaModFix/>
            </a:blip>
            <a:srcRect/>
            <a:stretch/>
          </p:blipFill>
          <p:spPr>
            <a:xfrm>
              <a:off x="5162617" y="2280008"/>
              <a:ext cx="830996" cy="830996"/>
            </a:xfrm>
            <a:prstGeom prst="rect">
              <a:avLst/>
            </a:prstGeom>
            <a:noFill/>
            <a:ln>
              <a:noFill/>
            </a:ln>
          </p:spPr>
        </p:pic>
        <p:sp>
          <p:nvSpPr>
            <p:cNvPr id="25" name="Google Shape;560;p37">
              <a:extLst>
                <a:ext uri="{FF2B5EF4-FFF2-40B4-BE49-F238E27FC236}">
                  <a16:creationId xmlns:a16="http://schemas.microsoft.com/office/drawing/2014/main" id="{FDB30638-7FE9-0D58-451C-80F0B144C742}"/>
                </a:ext>
              </a:extLst>
            </p:cNvPr>
            <p:cNvSpPr txBox="1"/>
            <p:nvPr/>
          </p:nvSpPr>
          <p:spPr>
            <a:xfrm>
              <a:off x="5050988" y="3882863"/>
              <a:ext cx="1804179" cy="53946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400" b="0" i="0" u="none" strike="noStrike" kern="0" cap="none" spc="0" normalizeH="0" baseline="0" noProof="0">
                  <a:ln>
                    <a:noFill/>
                  </a:ln>
                  <a:solidFill>
                    <a:prstClr val="black"/>
                  </a:solidFill>
                  <a:effectLst/>
                  <a:uLnTx/>
                  <a:uFillTx/>
                  <a:latin typeface="Noticia Text"/>
                  <a:ea typeface="Noticia Text"/>
                  <a:cs typeface="Noticia Text"/>
                  <a:sym typeface="Noticia Text"/>
                </a:rPr>
                <a:t>Artificial eye-brain interface restores vision in blind patients</a:t>
              </a:r>
              <a:endParaRPr kumimoji="0" sz="400" b="0" i="0" u="none" strike="noStrike" kern="0" cap="none" spc="0" normalizeH="0" baseline="0" noProof="0">
                <a:ln>
                  <a:noFill/>
                </a:ln>
                <a:solidFill>
                  <a:prstClr val="black"/>
                </a:solidFill>
                <a:effectLst/>
                <a:uLnTx/>
                <a:uFillTx/>
                <a:latin typeface="Noticia Text"/>
                <a:ea typeface="Noticia Text"/>
                <a:cs typeface="Noticia Text"/>
                <a:sym typeface="Noticia Text"/>
              </a:endParaRPr>
            </a:p>
          </p:txBody>
        </p:sp>
      </p:grpSp>
      <p:sp>
        <p:nvSpPr>
          <p:cNvPr id="32" name="Google Shape;546;p37">
            <a:extLst>
              <a:ext uri="{FF2B5EF4-FFF2-40B4-BE49-F238E27FC236}">
                <a16:creationId xmlns:a16="http://schemas.microsoft.com/office/drawing/2014/main" id="{D3F30ABA-8007-12C9-1796-83277BF1AFEB}"/>
              </a:ext>
            </a:extLst>
          </p:cNvPr>
          <p:cNvSpPr txBox="1"/>
          <p:nvPr/>
        </p:nvSpPr>
        <p:spPr>
          <a:xfrm>
            <a:off x="389137" y="1445533"/>
            <a:ext cx="8748734" cy="400089"/>
          </a:xfrm>
          <a:prstGeom prst="rect">
            <a:avLst/>
          </a:prstGeom>
          <a:noFill/>
          <a:ln>
            <a:noFill/>
          </a:ln>
        </p:spPr>
        <p:txBody>
          <a:bodyPr spcFirstLastPara="1" wrap="square" lIns="60950" tIns="60950" rIns="60950" bIns="6095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dirty="0" err="1">
                <a:ln>
                  <a:noFill/>
                </a:ln>
                <a:solidFill>
                  <a:srgbClr val="E30613"/>
                </a:solidFill>
                <a:effectLst/>
                <a:highlight>
                  <a:srgbClr val="FFFFFF"/>
                </a:highlight>
                <a:uLnTx/>
                <a:uFillTx/>
                <a:latin typeface="Aptos" panose="020B0004020202020204" pitchFamily="34" charset="0"/>
                <a:ea typeface="Noticia Text"/>
                <a:cs typeface="Noticia Text"/>
                <a:sym typeface="Noticia Text"/>
              </a:rPr>
              <a:t>Some</a:t>
            </a:r>
            <a:r>
              <a:rPr kumimoji="0" lang="de-DE" sz="1800" b="1" i="0" u="none" strike="noStrike" kern="0" cap="none" spc="0" normalizeH="0" baseline="0" noProof="0" dirty="0">
                <a:ln>
                  <a:noFill/>
                </a:ln>
                <a:solidFill>
                  <a:srgbClr val="E30613"/>
                </a:solidFill>
                <a:effectLst/>
                <a:highlight>
                  <a:srgbClr val="FFFFFF"/>
                </a:highlight>
                <a:uLnTx/>
                <a:uFillTx/>
                <a:latin typeface="Aptos" panose="020B0004020202020204" pitchFamily="34" charset="0"/>
                <a:ea typeface="Noticia Text"/>
                <a:cs typeface="Noticia Text"/>
                <a:sym typeface="Noticia Text"/>
              </a:rPr>
              <a:t> </a:t>
            </a:r>
            <a:r>
              <a:rPr kumimoji="0" lang="de-DE" sz="1800" b="1" i="0" u="none" strike="noStrike" kern="0" cap="none" spc="0" normalizeH="0" baseline="0" noProof="0" dirty="0" err="1">
                <a:ln>
                  <a:noFill/>
                </a:ln>
                <a:solidFill>
                  <a:srgbClr val="E30613"/>
                </a:solidFill>
                <a:effectLst/>
                <a:highlight>
                  <a:srgbClr val="FFFFFF"/>
                </a:highlight>
                <a:uLnTx/>
                <a:uFillTx/>
                <a:latin typeface="Aptos" panose="020B0004020202020204" pitchFamily="34" charset="0"/>
                <a:ea typeface="Noticia Text"/>
                <a:cs typeface="Noticia Text"/>
                <a:sym typeface="Noticia Text"/>
              </a:rPr>
              <a:t>questions</a:t>
            </a:r>
            <a:r>
              <a:rPr kumimoji="0" lang="de-DE" sz="1800" b="1" i="0" u="none" strike="noStrike" kern="0" cap="none" spc="0" normalizeH="0" baseline="0" noProof="0" dirty="0">
                <a:ln>
                  <a:noFill/>
                </a:ln>
                <a:solidFill>
                  <a:srgbClr val="E30613"/>
                </a:solidFill>
                <a:effectLst/>
                <a:highlight>
                  <a:srgbClr val="FFFFFF"/>
                </a:highlight>
                <a:uLnTx/>
                <a:uFillTx/>
                <a:latin typeface="Aptos" panose="020B0004020202020204" pitchFamily="34" charset="0"/>
                <a:ea typeface="Noticia Text"/>
                <a:cs typeface="Noticia Text"/>
                <a:sym typeface="Noticia Text"/>
              </a:rPr>
              <a:t> </a:t>
            </a:r>
            <a:r>
              <a:rPr kumimoji="0" lang="de-DE" sz="1800" b="1" i="0" u="none" strike="noStrike" kern="0" cap="none" spc="0" normalizeH="0" baseline="0" noProof="0" dirty="0" err="1">
                <a:ln>
                  <a:noFill/>
                </a:ln>
                <a:solidFill>
                  <a:srgbClr val="E30613"/>
                </a:solidFill>
                <a:effectLst/>
                <a:highlight>
                  <a:srgbClr val="FFFFFF"/>
                </a:highlight>
                <a:uLnTx/>
                <a:uFillTx/>
                <a:latin typeface="Aptos" panose="020B0004020202020204" pitchFamily="34" charset="0"/>
                <a:ea typeface="Noticia Text"/>
                <a:cs typeface="Noticia Text"/>
                <a:sym typeface="Noticia Text"/>
              </a:rPr>
              <a:t>to</a:t>
            </a:r>
            <a:r>
              <a:rPr kumimoji="0" lang="de-DE" sz="1800" b="1" i="0" u="none" strike="noStrike" kern="0" cap="none" spc="0" normalizeH="0" baseline="0" noProof="0" dirty="0">
                <a:ln>
                  <a:noFill/>
                </a:ln>
                <a:solidFill>
                  <a:srgbClr val="E30613"/>
                </a:solidFill>
                <a:effectLst/>
                <a:highlight>
                  <a:srgbClr val="FFFFFF"/>
                </a:highlight>
                <a:uLnTx/>
                <a:uFillTx/>
                <a:latin typeface="Aptos" panose="020B0004020202020204" pitchFamily="34" charset="0"/>
                <a:ea typeface="Noticia Text"/>
                <a:cs typeface="Noticia Text"/>
                <a:sym typeface="Noticia Text"/>
              </a:rPr>
              <a:t> </a:t>
            </a:r>
            <a:r>
              <a:rPr kumimoji="0" lang="de-DE" sz="1800" b="1" i="0" u="none" strike="noStrike" kern="0" cap="none" spc="0" normalizeH="0" baseline="0" noProof="0" dirty="0" err="1">
                <a:ln>
                  <a:noFill/>
                </a:ln>
                <a:solidFill>
                  <a:srgbClr val="E30613"/>
                </a:solidFill>
                <a:effectLst/>
                <a:highlight>
                  <a:srgbClr val="FFFFFF"/>
                </a:highlight>
                <a:uLnTx/>
                <a:uFillTx/>
                <a:latin typeface="Aptos" panose="020B0004020202020204" pitchFamily="34" charset="0"/>
                <a:ea typeface="Noticia Text"/>
                <a:cs typeface="Noticia Text"/>
                <a:sym typeface="Noticia Text"/>
              </a:rPr>
              <a:t>brainstorm</a:t>
            </a:r>
            <a:endParaRPr kumimoji="0" lang="de-DE" sz="18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endParaRPr>
          </a:p>
        </p:txBody>
      </p:sp>
      <p:sp>
        <p:nvSpPr>
          <p:cNvPr id="33" name="Text Placeholder 15">
            <a:extLst>
              <a:ext uri="{FF2B5EF4-FFF2-40B4-BE49-F238E27FC236}">
                <a16:creationId xmlns:a16="http://schemas.microsoft.com/office/drawing/2014/main" id="{B5046C3C-16B5-7581-9CD1-4CF513D1EC53}"/>
              </a:ext>
            </a:extLst>
          </p:cNvPr>
          <p:cNvSpPr txBox="1">
            <a:spLocks/>
          </p:cNvSpPr>
          <p:nvPr/>
        </p:nvSpPr>
        <p:spPr>
          <a:xfrm>
            <a:off x="1371601" y="2033976"/>
            <a:ext cx="4549049" cy="239634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83600" marR="0" lvl="0" indent="-183600" algn="l" defTabSz="6858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sym typeface="Arial"/>
              </a:rPr>
              <a:t>In which contexts and for whom could your research be useful as well? Think out of the box! </a:t>
            </a:r>
            <a:b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sym typeface="Arial"/>
              </a:rPr>
            </a:br>
            <a:endPar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sym typeface="Arial"/>
            </a:endParaRPr>
          </a:p>
          <a:p>
            <a:pPr marL="183600" marR="0" lvl="0" indent="-183600" algn="l" defTabSz="6858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sym typeface="Arial"/>
              </a:rPr>
              <a:t>What would you do with your research if you </a:t>
            </a:r>
            <a:b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sym typeface="Arial"/>
              </a:rPr>
            </a:b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sym typeface="Arial"/>
              </a:rPr>
              <a:t>had 1 billion Euro?</a:t>
            </a:r>
            <a:b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sym typeface="Arial"/>
              </a:rPr>
            </a:br>
            <a:endPar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sym typeface="Arial"/>
            </a:endParaRPr>
          </a:p>
          <a:p>
            <a:pPr marL="183600" marR="0" lvl="0" indent="-183600" algn="l" defTabSz="6858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sym typeface="Arial"/>
              </a:rPr>
              <a:t>With which add-ons or features could you </a:t>
            </a:r>
            <a:b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sym typeface="Arial"/>
              </a:rPr>
            </a:br>
            <a:r>
              <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sym typeface="Arial"/>
              </a:rPr>
              <a:t>extend and improve your research (idea)?</a:t>
            </a:r>
          </a:p>
        </p:txBody>
      </p:sp>
    </p:spTree>
    <p:extLst>
      <p:ext uri="{BB962C8B-B14F-4D97-AF65-F5344CB8AC3E}">
        <p14:creationId xmlns:p14="http://schemas.microsoft.com/office/powerpoint/2010/main" val="2497720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601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3" name="Picture 4" descr="A picture containing person, indoor, remote&#10;&#10;Description automatically generated">
            <a:extLst>
              <a:ext uri="{FF2B5EF4-FFF2-40B4-BE49-F238E27FC236}">
                <a16:creationId xmlns:a16="http://schemas.microsoft.com/office/drawing/2014/main" id="{81E300B2-EBB3-42D7-8365-5E479036F17E}"/>
              </a:ext>
            </a:extLst>
          </p:cNvPr>
          <p:cNvPicPr>
            <a:picLocks noChangeAspect="1"/>
          </p:cNvPicPr>
          <p:nvPr/>
        </p:nvPicPr>
        <p:blipFill rotWithShape="1">
          <a:blip r:embed="rId3"/>
          <a:srcRect l="18307" r="32105"/>
          <a:stretch/>
        </p:blipFill>
        <p:spPr>
          <a:xfrm>
            <a:off x="4572000" y="0"/>
            <a:ext cx="4572000" cy="5147896"/>
          </a:xfrm>
          <a:prstGeom prst="rect">
            <a:avLst/>
          </a:prstGeom>
        </p:spPr>
      </p:pic>
      <p:sp>
        <p:nvSpPr>
          <p:cNvPr id="4" name="Picture Placeholder 3">
            <a:extLst>
              <a:ext uri="{FF2B5EF4-FFF2-40B4-BE49-F238E27FC236}">
                <a16:creationId xmlns:a16="http://schemas.microsoft.com/office/drawing/2014/main" id="{9374A662-5419-9CE0-5F4E-BA0C5D42FBBA}"/>
              </a:ext>
            </a:extLst>
          </p:cNvPr>
          <p:cNvSpPr>
            <a:spLocks noGrp="1"/>
          </p:cNvSpPr>
          <p:nvPr>
            <p:ph type="pic" sz="quarter" idx="10"/>
          </p:nvPr>
        </p:nvSpPr>
        <p:spPr/>
        <p:txBody>
          <a:bodyPr/>
          <a:lstStyle/>
          <a:p>
            <a:endParaRPr lang="en-DE"/>
          </a:p>
        </p:txBody>
      </p:sp>
      <p:sp>
        <p:nvSpPr>
          <p:cNvPr id="2" name="Textplatzhalter 1">
            <a:extLst>
              <a:ext uri="{FF2B5EF4-FFF2-40B4-BE49-F238E27FC236}">
                <a16:creationId xmlns:a16="http://schemas.microsoft.com/office/drawing/2014/main" id="{9D3450D2-4387-B243-A4B5-C93C6BAA62B1}"/>
              </a:ext>
            </a:extLst>
          </p:cNvPr>
          <p:cNvSpPr>
            <a:spLocks noGrp="1"/>
          </p:cNvSpPr>
          <p:nvPr>
            <p:ph type="body" idx="1"/>
          </p:nvPr>
        </p:nvSpPr>
        <p:spPr>
          <a:xfrm>
            <a:off x="428626" y="336593"/>
            <a:ext cx="3897965" cy="886397"/>
          </a:xfrm>
        </p:spPr>
        <p:txBody>
          <a:bodyPr/>
          <a:lstStyle/>
          <a:p>
            <a:r>
              <a:rPr lang="en-GB" dirty="0"/>
              <a:t>Build on each </a:t>
            </a:r>
            <a:br>
              <a:rPr lang="en-GB" dirty="0"/>
            </a:br>
            <a:r>
              <a:rPr lang="en-GB" dirty="0"/>
              <a:t>other’s ideas</a:t>
            </a:r>
          </a:p>
        </p:txBody>
      </p:sp>
    </p:spTree>
    <p:extLst>
      <p:ext uri="{BB962C8B-B14F-4D97-AF65-F5344CB8AC3E}">
        <p14:creationId xmlns:p14="http://schemas.microsoft.com/office/powerpoint/2010/main" val="2557342147"/>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D8000B6-44CD-BC4C-8134-9F55F2404D42}"/>
              </a:ext>
            </a:extLst>
          </p:cNvPr>
          <p:cNvSpPr>
            <a:spLocks noGrp="1"/>
          </p:cNvSpPr>
          <p:nvPr>
            <p:ph type="body" sz="quarter" idx="14"/>
          </p:nvPr>
        </p:nvSpPr>
        <p:spPr/>
        <p:txBody>
          <a:bodyPr/>
          <a:lstStyle/>
          <a:p>
            <a:r>
              <a:rPr lang="en-GB"/>
              <a:t>Small teams</a:t>
            </a:r>
          </a:p>
        </p:txBody>
      </p:sp>
      <p:sp>
        <p:nvSpPr>
          <p:cNvPr id="3" name="Textplatzhalter 2">
            <a:extLst>
              <a:ext uri="{FF2B5EF4-FFF2-40B4-BE49-F238E27FC236}">
                <a16:creationId xmlns:a16="http://schemas.microsoft.com/office/drawing/2014/main" id="{DEA5FA95-A19D-694F-947C-4A67A0490FAC}"/>
              </a:ext>
            </a:extLst>
          </p:cNvPr>
          <p:cNvSpPr>
            <a:spLocks noGrp="1"/>
          </p:cNvSpPr>
          <p:nvPr>
            <p:ph type="body" sz="quarter" idx="15"/>
          </p:nvPr>
        </p:nvSpPr>
        <p:spPr/>
        <p:txBody>
          <a:bodyPr/>
          <a:lstStyle/>
          <a:p>
            <a:r>
              <a:rPr lang="en-GB" dirty="0"/>
              <a:t>Build on each </a:t>
            </a:r>
            <a:br>
              <a:rPr lang="en-GB" dirty="0"/>
            </a:br>
            <a:r>
              <a:rPr lang="en-GB" dirty="0"/>
              <a:t>other’s ideas</a:t>
            </a:r>
          </a:p>
        </p:txBody>
      </p:sp>
      <p:sp>
        <p:nvSpPr>
          <p:cNvPr id="6" name="Textplatzhalter 5">
            <a:extLst>
              <a:ext uri="{FF2B5EF4-FFF2-40B4-BE49-F238E27FC236}">
                <a16:creationId xmlns:a16="http://schemas.microsoft.com/office/drawing/2014/main" id="{7DB5108E-21D4-2A4C-A6B8-B1BAB7326647}"/>
              </a:ext>
            </a:extLst>
          </p:cNvPr>
          <p:cNvSpPr>
            <a:spLocks noGrp="1"/>
          </p:cNvSpPr>
          <p:nvPr>
            <p:ph type="body" sz="quarter" idx="17"/>
          </p:nvPr>
        </p:nvSpPr>
        <p:spPr/>
        <p:txBody>
          <a:bodyPr/>
          <a:lstStyle/>
          <a:p>
            <a:r>
              <a:rPr lang="en-GB"/>
              <a:t>25 min</a:t>
            </a:r>
          </a:p>
        </p:txBody>
      </p:sp>
      <p:sp>
        <p:nvSpPr>
          <p:cNvPr id="8" name="Textplatzhalter 7">
            <a:extLst>
              <a:ext uri="{FF2B5EF4-FFF2-40B4-BE49-F238E27FC236}">
                <a16:creationId xmlns:a16="http://schemas.microsoft.com/office/drawing/2014/main" id="{C0C53D24-D99A-8C4D-8398-9335F1D8CC48}"/>
              </a:ext>
            </a:extLst>
          </p:cNvPr>
          <p:cNvSpPr>
            <a:spLocks noGrp="1"/>
          </p:cNvSpPr>
          <p:nvPr>
            <p:ph type="body" sz="quarter" idx="19"/>
          </p:nvPr>
        </p:nvSpPr>
        <p:spPr/>
        <p:txBody>
          <a:bodyPr/>
          <a:lstStyle/>
          <a:p>
            <a:pPr lvl="0"/>
            <a:r>
              <a:rPr lang="en" dirty="0"/>
              <a:t>Digital Breakout Rooms</a:t>
            </a:r>
          </a:p>
          <a:p>
            <a:r>
              <a:rPr lang="de-DE" dirty="0">
                <a:solidFill>
                  <a:schemeClr val="tx1"/>
                </a:solidFill>
              </a:rPr>
              <a:t>Go </a:t>
            </a:r>
            <a:r>
              <a:rPr lang="de-DE" dirty="0" err="1">
                <a:solidFill>
                  <a:schemeClr val="tx1"/>
                </a:solidFill>
              </a:rPr>
              <a:t>to</a:t>
            </a:r>
            <a:r>
              <a:rPr lang="de-DE" dirty="0">
                <a:solidFill>
                  <a:schemeClr val="tx1"/>
                </a:solidFill>
              </a:rPr>
              <a:t> MIRO </a:t>
            </a:r>
            <a:r>
              <a:rPr lang="de-DE" dirty="0" err="1">
                <a:solidFill>
                  <a:schemeClr val="tx1"/>
                </a:solidFill>
              </a:rPr>
              <a:t>board</a:t>
            </a:r>
            <a:endParaRPr lang="de-DE" dirty="0">
              <a:solidFill>
                <a:schemeClr val="tx1"/>
              </a:solidFill>
            </a:endParaRPr>
          </a:p>
          <a:p>
            <a:pPr lvl="0"/>
            <a:endParaRPr lang="en" dirty="0">
              <a:solidFill>
                <a:schemeClr val="tx1"/>
              </a:solidFill>
            </a:endParaRPr>
          </a:p>
          <a:p>
            <a:endParaRPr lang="en-GB" dirty="0"/>
          </a:p>
        </p:txBody>
      </p:sp>
      <p:sp>
        <p:nvSpPr>
          <p:cNvPr id="13" name="Textplatzhalter 12">
            <a:extLst>
              <a:ext uri="{FF2B5EF4-FFF2-40B4-BE49-F238E27FC236}">
                <a16:creationId xmlns:a16="http://schemas.microsoft.com/office/drawing/2014/main" id="{0EBFF90E-D0C0-B045-AF6F-3C04F361FF6B}"/>
              </a:ext>
            </a:extLst>
          </p:cNvPr>
          <p:cNvSpPr>
            <a:spLocks noGrp="1"/>
          </p:cNvSpPr>
          <p:nvPr>
            <p:ph type="body" sz="quarter" idx="20"/>
          </p:nvPr>
        </p:nvSpPr>
        <p:spPr/>
        <p:txBody>
          <a:bodyPr/>
          <a:lstStyle/>
          <a:p>
            <a:pPr lvl="0"/>
            <a:r>
              <a:rPr lang="de-DE" dirty="0" err="1">
                <a:solidFill>
                  <a:schemeClr val="tx1"/>
                </a:solidFill>
              </a:rPr>
              <a:t>Present</a:t>
            </a:r>
            <a:r>
              <a:rPr lang="de-DE" dirty="0">
                <a:solidFill>
                  <a:schemeClr val="tx1"/>
                </a:solidFill>
              </a:rPr>
              <a:t> </a:t>
            </a:r>
            <a:r>
              <a:rPr lang="de-DE" dirty="0" err="1">
                <a:solidFill>
                  <a:schemeClr val="tx1"/>
                </a:solidFill>
              </a:rPr>
              <a:t>your</a:t>
            </a:r>
            <a:r>
              <a:rPr lang="de-DE" dirty="0">
                <a:solidFill>
                  <a:schemeClr val="tx1"/>
                </a:solidFill>
              </a:rPr>
              <a:t> </a:t>
            </a:r>
            <a:r>
              <a:rPr lang="de-DE" dirty="0" err="1">
                <a:solidFill>
                  <a:schemeClr val="tx1"/>
                </a:solidFill>
              </a:rPr>
              <a:t>canvas</a:t>
            </a:r>
            <a:r>
              <a:rPr lang="de-DE" dirty="0">
                <a:solidFill>
                  <a:schemeClr val="tx1"/>
                </a:solidFill>
              </a:rPr>
              <a:t> </a:t>
            </a:r>
            <a:br>
              <a:rPr lang="de-DE" dirty="0">
                <a:solidFill>
                  <a:schemeClr val="tx1"/>
                </a:solidFill>
              </a:rPr>
            </a:br>
            <a:r>
              <a:rPr lang="de-DE" dirty="0" err="1">
                <a:solidFill>
                  <a:schemeClr val="tx1"/>
                </a:solidFill>
              </a:rPr>
              <a:t>to</a:t>
            </a:r>
            <a:r>
              <a:rPr lang="de-DE" dirty="0">
                <a:solidFill>
                  <a:schemeClr val="tx1"/>
                </a:solidFill>
              </a:rPr>
              <a:t> </a:t>
            </a:r>
            <a:r>
              <a:rPr lang="de-DE" dirty="0" err="1">
                <a:solidFill>
                  <a:schemeClr val="tx1"/>
                </a:solidFill>
              </a:rPr>
              <a:t>each</a:t>
            </a:r>
            <a:r>
              <a:rPr lang="de-DE" dirty="0">
                <a:solidFill>
                  <a:schemeClr val="tx1"/>
                </a:solidFill>
              </a:rPr>
              <a:t> </a:t>
            </a:r>
            <a:r>
              <a:rPr lang="de-DE" dirty="0" err="1">
                <a:solidFill>
                  <a:schemeClr val="tx1"/>
                </a:solidFill>
              </a:rPr>
              <a:t>other</a:t>
            </a:r>
            <a:r>
              <a:rPr lang="de-DE" dirty="0"/>
              <a:t>:</a:t>
            </a:r>
            <a:endParaRPr lang="de-DE" dirty="0">
              <a:solidFill>
                <a:schemeClr val="tx1"/>
              </a:solidFill>
            </a:endParaRPr>
          </a:p>
          <a:p>
            <a:pPr lvl="0"/>
            <a:r>
              <a:rPr lang="de-DE" dirty="0"/>
              <a:t>Ask &amp; </a:t>
            </a:r>
            <a:r>
              <a:rPr lang="de-DE" dirty="0" err="1"/>
              <a:t>discuss</a:t>
            </a:r>
            <a:r>
              <a:rPr lang="de-DE" dirty="0"/>
              <a:t> </a:t>
            </a:r>
            <a:r>
              <a:rPr lang="de-DE" dirty="0" err="1"/>
              <a:t>questions</a:t>
            </a:r>
            <a:endParaRPr lang="de-DE" dirty="0"/>
          </a:p>
          <a:p>
            <a:pPr lvl="0"/>
            <a:r>
              <a:rPr lang="de-DE" b="1" dirty="0" err="1"/>
              <a:t>Brainstorm</a:t>
            </a:r>
            <a:r>
              <a:rPr lang="de-DE" b="1" dirty="0"/>
              <a:t> </a:t>
            </a:r>
            <a:r>
              <a:rPr lang="de-DE" b="1" dirty="0" err="1"/>
              <a:t>new</a:t>
            </a:r>
            <a:r>
              <a:rPr lang="de-DE" b="1" dirty="0"/>
              <a:t> </a:t>
            </a:r>
            <a:r>
              <a:rPr lang="de-DE" b="1" dirty="0" err="1"/>
              <a:t>ideas</a:t>
            </a:r>
            <a:r>
              <a:rPr lang="de-DE" b="1" dirty="0"/>
              <a:t> </a:t>
            </a:r>
            <a:br>
              <a:rPr lang="de-DE" b="1" dirty="0"/>
            </a:br>
            <a:r>
              <a:rPr lang="de-DE" b="1" dirty="0" err="1"/>
              <a:t>based</a:t>
            </a:r>
            <a:r>
              <a:rPr lang="de-DE" b="1" dirty="0"/>
              <a:t> on </a:t>
            </a:r>
            <a:r>
              <a:rPr lang="de-DE" b="1" dirty="0" err="1"/>
              <a:t>what</a:t>
            </a:r>
            <a:r>
              <a:rPr lang="de-DE" b="1" dirty="0"/>
              <a:t> </a:t>
            </a:r>
            <a:r>
              <a:rPr lang="de-DE" b="1" dirty="0" err="1"/>
              <a:t>you</a:t>
            </a:r>
            <a:r>
              <a:rPr lang="de-DE" b="1" dirty="0"/>
              <a:t> </a:t>
            </a:r>
            <a:r>
              <a:rPr lang="de-DE" b="1" dirty="0" err="1"/>
              <a:t>have</a:t>
            </a:r>
            <a:r>
              <a:rPr lang="de-DE" b="1" dirty="0"/>
              <a:t> </a:t>
            </a:r>
            <a:r>
              <a:rPr lang="de-DE" b="1" dirty="0" err="1"/>
              <a:t>understood</a:t>
            </a:r>
            <a:endParaRPr lang="de-DE" b="1" dirty="0"/>
          </a:p>
          <a:p>
            <a:endParaRPr lang="en-GB" dirty="0"/>
          </a:p>
        </p:txBody>
      </p:sp>
      <p:sp>
        <p:nvSpPr>
          <p:cNvPr id="14" name="Textplatzhalter 13">
            <a:extLst>
              <a:ext uri="{FF2B5EF4-FFF2-40B4-BE49-F238E27FC236}">
                <a16:creationId xmlns:a16="http://schemas.microsoft.com/office/drawing/2014/main" id="{8F7B2F3D-EB6D-904D-8DE8-79AC3A6DAB03}"/>
              </a:ext>
            </a:extLst>
          </p:cNvPr>
          <p:cNvSpPr>
            <a:spLocks noGrp="1"/>
          </p:cNvSpPr>
          <p:nvPr>
            <p:ph type="body" sz="quarter" idx="21"/>
          </p:nvPr>
        </p:nvSpPr>
        <p:spPr/>
        <p:txBody>
          <a:bodyPr/>
          <a:lstStyle/>
          <a:p>
            <a:pPr>
              <a:spcAft>
                <a:spcPts val="900"/>
              </a:spcAft>
              <a:buClr>
                <a:schemeClr val="dk1"/>
              </a:buClr>
              <a:buSzPts val="1400"/>
            </a:pPr>
            <a:r>
              <a:rPr lang="de-DE" b="1" dirty="0"/>
              <a:t>25 min </a:t>
            </a:r>
            <a:r>
              <a:rPr lang="de-DE" dirty="0"/>
              <a:t>in total – </a:t>
            </a:r>
            <a:br>
              <a:rPr lang="de-DE" dirty="0"/>
            </a:br>
            <a:r>
              <a:rPr lang="de-DE" b="1" dirty="0"/>
              <a:t>8 min </a:t>
            </a:r>
            <a:r>
              <a:rPr lang="de-DE" dirty="0" err="1"/>
              <a:t>each</a:t>
            </a:r>
            <a:r>
              <a:rPr lang="de-DE" dirty="0"/>
              <a:t> </a:t>
            </a:r>
            <a:r>
              <a:rPr lang="de-DE" dirty="0" err="1"/>
              <a:t>canvas</a:t>
            </a:r>
            <a:endParaRPr lang="de-DE" dirty="0"/>
          </a:p>
          <a:p>
            <a:pPr lvl="0">
              <a:spcAft>
                <a:spcPts val="900"/>
              </a:spcAft>
              <a:buClr>
                <a:schemeClr val="dk1"/>
              </a:buClr>
              <a:buSzPts val="1400"/>
            </a:pPr>
            <a:r>
              <a:rPr lang="de-DE" dirty="0"/>
              <a:t>Countdown </a:t>
            </a:r>
            <a:r>
              <a:rPr lang="de-DE" dirty="0" err="1"/>
              <a:t>for</a:t>
            </a:r>
            <a:r>
              <a:rPr lang="de-DE" dirty="0"/>
              <a:t> last 30sec</a:t>
            </a:r>
          </a:p>
          <a:p>
            <a:pPr lvl="0">
              <a:spcAft>
                <a:spcPts val="900"/>
              </a:spcAft>
              <a:buClr>
                <a:schemeClr val="dk1"/>
              </a:buClr>
              <a:buSzPts val="1400"/>
            </a:pPr>
            <a:r>
              <a:rPr lang="de-DE" dirty="0" err="1"/>
              <a:t>Automatic</a:t>
            </a:r>
            <a:r>
              <a:rPr lang="de-DE" dirty="0"/>
              <a:t> </a:t>
            </a:r>
            <a:r>
              <a:rPr lang="de-DE" dirty="0" err="1"/>
              <a:t>transfer</a:t>
            </a:r>
            <a:r>
              <a:rPr lang="de-DE" dirty="0"/>
              <a:t> back </a:t>
            </a:r>
            <a:r>
              <a:rPr lang="de-DE" dirty="0" err="1"/>
              <a:t>to</a:t>
            </a:r>
            <a:r>
              <a:rPr lang="de-DE" dirty="0"/>
              <a:t> </a:t>
            </a:r>
            <a:r>
              <a:rPr lang="de-DE" dirty="0" err="1"/>
              <a:t>main</a:t>
            </a:r>
            <a:r>
              <a:rPr lang="de-DE" dirty="0"/>
              <a:t> </a:t>
            </a:r>
            <a:r>
              <a:rPr lang="de-DE" dirty="0" err="1"/>
              <a:t>room</a:t>
            </a:r>
            <a:endParaRPr lang="de-DE" dirty="0">
              <a:highlight>
                <a:schemeClr val="lt1"/>
              </a:highlight>
            </a:endParaRPr>
          </a:p>
          <a:p>
            <a:endParaRPr lang="en-GB" dirty="0"/>
          </a:p>
        </p:txBody>
      </p:sp>
    </p:spTree>
    <p:extLst>
      <p:ext uri="{BB962C8B-B14F-4D97-AF65-F5344CB8AC3E}">
        <p14:creationId xmlns:p14="http://schemas.microsoft.com/office/powerpoint/2010/main" val="30430873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22056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F3B3AB6-55E6-0749-B71C-DBBE4E903898}"/>
              </a:ext>
            </a:extLst>
          </p:cNvPr>
          <p:cNvSpPr>
            <a:spLocks noGrp="1"/>
          </p:cNvSpPr>
          <p:nvPr>
            <p:ph type="body" idx="1"/>
          </p:nvPr>
        </p:nvSpPr>
        <p:spPr/>
        <p:txBody>
          <a:bodyPr/>
          <a:lstStyle/>
          <a:p>
            <a:r>
              <a:rPr lang="de-DE" dirty="0"/>
              <a:t>Next </a:t>
            </a:r>
            <a:r>
              <a:rPr lang="de-DE" dirty="0" err="1"/>
              <a:t>steps</a:t>
            </a:r>
            <a:endParaRPr lang="en-US" dirty="0"/>
          </a:p>
        </p:txBody>
      </p:sp>
      <p:sp>
        <p:nvSpPr>
          <p:cNvPr id="3" name="Inhaltsplatzhalter 2">
            <a:extLst>
              <a:ext uri="{FF2B5EF4-FFF2-40B4-BE49-F238E27FC236}">
                <a16:creationId xmlns:a16="http://schemas.microsoft.com/office/drawing/2014/main" id="{DE5C832A-5DF6-8C41-A251-DDF95B6F1CE1}"/>
              </a:ext>
            </a:extLst>
          </p:cNvPr>
          <p:cNvSpPr>
            <a:spLocks noGrp="1"/>
          </p:cNvSpPr>
          <p:nvPr>
            <p:ph type="body" sz="quarter" idx="13"/>
          </p:nvPr>
        </p:nvSpPr>
        <p:spPr>
          <a:xfrm>
            <a:off x="1371600" y="1743076"/>
            <a:ext cx="3756212" cy="2687240"/>
          </a:xfrm>
          <a:prstGeom prst="rect">
            <a:avLst/>
          </a:prstGeom>
        </p:spPr>
        <p:txBody>
          <a:bodyPr/>
          <a:lstStyle/>
          <a:p>
            <a:r>
              <a:rPr lang="en-GB" dirty="0"/>
              <a:t>Build up a network</a:t>
            </a:r>
          </a:p>
          <a:p>
            <a:r>
              <a:rPr lang="en-GB" dirty="0"/>
              <a:t>Talk about your use case(s) with friends, family, colleagues &gt; collect feedback</a:t>
            </a:r>
          </a:p>
          <a:p>
            <a:r>
              <a:rPr lang="en-GB" dirty="0"/>
              <a:t>Get professional support</a:t>
            </a:r>
          </a:p>
          <a:p>
            <a:r>
              <a:rPr lang="en-GB" dirty="0"/>
              <a:t>Train your entrepreneurial mindset</a:t>
            </a:r>
          </a:p>
          <a:p>
            <a:r>
              <a:rPr lang="en-GB" dirty="0"/>
              <a:t>Exchange with role models</a:t>
            </a:r>
          </a:p>
          <a:p>
            <a:r>
              <a:rPr lang="en-GB" dirty="0"/>
              <a:t>Take it step by step</a:t>
            </a:r>
          </a:p>
        </p:txBody>
      </p:sp>
      <p:pic>
        <p:nvPicPr>
          <p:cNvPr id="4" name="Graphic 3">
            <a:extLst>
              <a:ext uri="{FF2B5EF4-FFF2-40B4-BE49-F238E27FC236}">
                <a16:creationId xmlns:a16="http://schemas.microsoft.com/office/drawing/2014/main" id="{D2468FE3-0173-434E-8E59-43BCAFA8A30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27812" y="1600200"/>
            <a:ext cx="2665753" cy="2665753"/>
          </a:xfrm>
          <a:prstGeom prst="rect">
            <a:avLst/>
          </a:prstGeom>
        </p:spPr>
      </p:pic>
    </p:spTree>
    <p:extLst>
      <p:ext uri="{BB962C8B-B14F-4D97-AF65-F5344CB8AC3E}">
        <p14:creationId xmlns:p14="http://schemas.microsoft.com/office/powerpoint/2010/main" val="33800496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F73C6DB-9969-1B9A-BFFF-0987F28D4009}"/>
              </a:ext>
            </a:extLst>
          </p:cNvPr>
          <p:cNvSpPr>
            <a:spLocks noGrp="1"/>
          </p:cNvSpPr>
          <p:nvPr>
            <p:ph type="body" sz="quarter" idx="13"/>
          </p:nvPr>
        </p:nvSpPr>
        <p:spPr>
          <a:xfrm>
            <a:off x="3183316" y="3688004"/>
            <a:ext cx="3200400" cy="742312"/>
          </a:xfrm>
        </p:spPr>
        <p:txBody>
          <a:bodyPr/>
          <a:lstStyle/>
          <a:p>
            <a:pPr marL="0" indent="0" algn="ctr">
              <a:buNone/>
            </a:pPr>
            <a:r>
              <a:rPr lang="de-DE" sz="1800" b="1" err="1">
                <a:latin typeface="Aptos" panose="020B0004020202020204" pitchFamily="34" charset="0"/>
              </a:rPr>
              <a:t>Please</a:t>
            </a:r>
            <a:r>
              <a:rPr lang="de-DE" sz="1800" b="1">
                <a:latin typeface="Aptos" panose="020B0004020202020204" pitchFamily="34" charset="0"/>
              </a:rPr>
              <a:t>, follow </a:t>
            </a:r>
            <a:r>
              <a:rPr lang="de-DE" sz="1800" b="1" err="1">
                <a:latin typeface="Aptos" panose="020B0004020202020204" pitchFamily="34" charset="0"/>
              </a:rPr>
              <a:t>the</a:t>
            </a:r>
            <a:r>
              <a:rPr lang="de-DE" sz="1800" b="1">
                <a:latin typeface="Aptos" panose="020B0004020202020204" pitchFamily="34" charset="0"/>
              </a:rPr>
              <a:t> link in </a:t>
            </a:r>
            <a:r>
              <a:rPr lang="de-DE" sz="1800" b="1" err="1">
                <a:latin typeface="Aptos" panose="020B0004020202020204" pitchFamily="34" charset="0"/>
              </a:rPr>
              <a:t>the</a:t>
            </a:r>
            <a:r>
              <a:rPr lang="de-DE" sz="1800" b="1">
                <a:latin typeface="Aptos" panose="020B0004020202020204" pitchFamily="34" charset="0"/>
              </a:rPr>
              <a:t> </a:t>
            </a:r>
            <a:r>
              <a:rPr lang="de-DE" sz="1800" b="1" err="1">
                <a:latin typeface="Aptos" panose="020B0004020202020204" pitchFamily="34" charset="0"/>
              </a:rPr>
              <a:t>chat</a:t>
            </a:r>
            <a:r>
              <a:rPr lang="de-DE" sz="1800" b="1">
                <a:latin typeface="Aptos" panose="020B0004020202020204" pitchFamily="34" charset="0"/>
              </a:rPr>
              <a:t> </a:t>
            </a:r>
            <a:r>
              <a:rPr lang="de-DE" sz="1800" b="1" err="1">
                <a:latin typeface="Aptos" panose="020B0004020202020204" pitchFamily="34" charset="0"/>
              </a:rPr>
              <a:t>window</a:t>
            </a:r>
            <a:r>
              <a:rPr lang="de-DE" sz="1800" b="1">
                <a:latin typeface="Aptos" panose="020B0004020202020204" pitchFamily="34" charset="0"/>
              </a:rPr>
              <a:t>.</a:t>
            </a:r>
          </a:p>
        </p:txBody>
      </p:sp>
      <p:sp>
        <p:nvSpPr>
          <p:cNvPr id="3" name="Textplatzhalter 2">
            <a:extLst>
              <a:ext uri="{FF2B5EF4-FFF2-40B4-BE49-F238E27FC236}">
                <a16:creationId xmlns:a16="http://schemas.microsoft.com/office/drawing/2014/main" id="{FE78EFB8-6962-E876-0233-09FA7658C0AB}"/>
              </a:ext>
            </a:extLst>
          </p:cNvPr>
          <p:cNvSpPr>
            <a:spLocks noGrp="1"/>
          </p:cNvSpPr>
          <p:nvPr>
            <p:ph type="body" idx="1"/>
          </p:nvPr>
        </p:nvSpPr>
        <p:spPr/>
        <p:txBody>
          <a:bodyPr/>
          <a:lstStyle/>
          <a:p>
            <a:r>
              <a:rPr lang="de-DE"/>
              <a:t>Time </a:t>
            </a:r>
            <a:r>
              <a:rPr lang="de-DE" err="1"/>
              <a:t>for</a:t>
            </a:r>
            <a:r>
              <a:rPr lang="de-DE"/>
              <a:t> </a:t>
            </a:r>
            <a:r>
              <a:rPr lang="de-DE" err="1"/>
              <a:t>feedback</a:t>
            </a:r>
            <a:r>
              <a:rPr lang="de-DE"/>
              <a:t>!</a:t>
            </a:r>
          </a:p>
        </p:txBody>
      </p:sp>
      <p:pic>
        <p:nvPicPr>
          <p:cNvPr id="5" name="Grafik 4">
            <a:extLst>
              <a:ext uri="{FF2B5EF4-FFF2-40B4-BE49-F238E27FC236}">
                <a16:creationId xmlns:a16="http://schemas.microsoft.com/office/drawing/2014/main" id="{2C694181-C4E6-BE93-F221-F22BD44EE19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25526" y="1813759"/>
            <a:ext cx="1515981" cy="1515981"/>
          </a:xfrm>
          <a:prstGeom prst="rect">
            <a:avLst/>
          </a:prstGeom>
        </p:spPr>
      </p:pic>
      <p:pic>
        <p:nvPicPr>
          <p:cNvPr id="9" name="Grafik 8">
            <a:extLst>
              <a:ext uri="{FF2B5EF4-FFF2-40B4-BE49-F238E27FC236}">
                <a16:creationId xmlns:a16="http://schemas.microsoft.com/office/drawing/2014/main" id="{6C295A03-7787-F6BA-1539-2BE1E00E95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85122" y="1992891"/>
            <a:ext cx="1515981" cy="1515981"/>
          </a:xfrm>
          <a:prstGeom prst="rect">
            <a:avLst/>
          </a:prstGeom>
        </p:spPr>
      </p:pic>
    </p:spTree>
    <p:extLst>
      <p:ext uri="{BB962C8B-B14F-4D97-AF65-F5344CB8AC3E}">
        <p14:creationId xmlns:p14="http://schemas.microsoft.com/office/powerpoint/2010/main" val="605447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D30CE-929E-1F06-60CC-C5664CF24522}"/>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CD7BAAE8-7D45-DC59-8C5D-B910A9A23A0C}"/>
              </a:ext>
            </a:extLst>
          </p:cNvPr>
          <p:cNvSpPr>
            <a:spLocks noGrp="1"/>
          </p:cNvSpPr>
          <p:nvPr>
            <p:ph type="body" idx="1"/>
          </p:nvPr>
        </p:nvSpPr>
        <p:spPr>
          <a:xfrm>
            <a:off x="2252662" y="3236768"/>
            <a:ext cx="4638675" cy="965200"/>
          </a:xfrm>
        </p:spPr>
        <p:txBody>
          <a:bodyPr/>
          <a:lstStyle/>
          <a:p>
            <a:r>
              <a:rPr lang="de-DE" sz="1800" b="1" err="1">
                <a:solidFill>
                  <a:schemeClr val="bg1"/>
                </a:solidFill>
                <a:latin typeface="Aptos" panose="020B0004020202020204" pitchFamily="34" charset="0"/>
              </a:rPr>
              <a:t>Everbody</a:t>
            </a:r>
            <a:r>
              <a:rPr lang="de-DE" sz="1800" b="1">
                <a:solidFill>
                  <a:schemeClr val="bg1"/>
                </a:solidFill>
                <a:latin typeface="Aptos" panose="020B0004020202020204" pitchFamily="34" charset="0"/>
              </a:rPr>
              <a:t>, </a:t>
            </a:r>
            <a:r>
              <a:rPr lang="de-DE" sz="1800" b="1" err="1">
                <a:solidFill>
                  <a:schemeClr val="bg1"/>
                </a:solidFill>
                <a:latin typeface="Aptos" panose="020B0004020202020204" pitchFamily="34" charset="0"/>
              </a:rPr>
              <a:t>show</a:t>
            </a:r>
            <a:r>
              <a:rPr lang="de-DE" sz="1800" b="1">
                <a:solidFill>
                  <a:schemeClr val="bg1"/>
                </a:solidFill>
                <a:latin typeface="Aptos" panose="020B0004020202020204" pitchFamily="34" charset="0"/>
              </a:rPr>
              <a:t> </a:t>
            </a:r>
            <a:r>
              <a:rPr lang="de-DE" sz="1800" b="1" err="1">
                <a:solidFill>
                  <a:schemeClr val="bg1"/>
                </a:solidFill>
                <a:latin typeface="Aptos" panose="020B0004020202020204" pitchFamily="34" charset="0"/>
              </a:rPr>
              <a:t>us</a:t>
            </a:r>
            <a:r>
              <a:rPr lang="de-DE" sz="1800" b="1">
                <a:solidFill>
                  <a:schemeClr val="bg1"/>
                </a:solidFill>
                <a:latin typeface="Aptos" panose="020B0004020202020204" pitchFamily="34" charset="0"/>
              </a:rPr>
              <a:t> </a:t>
            </a:r>
            <a:r>
              <a:rPr lang="de-DE" sz="1800" b="1" err="1">
                <a:solidFill>
                  <a:schemeClr val="bg1"/>
                </a:solidFill>
                <a:latin typeface="Aptos" panose="020B0004020202020204" pitchFamily="34" charset="0"/>
              </a:rPr>
              <a:t>your</a:t>
            </a:r>
            <a:r>
              <a:rPr lang="de-DE" sz="1800" b="1">
                <a:solidFill>
                  <a:schemeClr val="bg1"/>
                </a:solidFill>
                <a:latin typeface="Aptos" panose="020B0004020202020204" pitchFamily="34" charset="0"/>
              </a:rPr>
              <a:t> </a:t>
            </a:r>
            <a:r>
              <a:rPr lang="de-DE" sz="1800" b="1" err="1">
                <a:solidFill>
                  <a:schemeClr val="bg1"/>
                </a:solidFill>
                <a:latin typeface="Aptos" panose="020B0004020202020204" pitchFamily="34" charset="0"/>
              </a:rPr>
              <a:t>emoji</a:t>
            </a:r>
            <a:r>
              <a:rPr lang="de-DE" sz="1800" b="1">
                <a:solidFill>
                  <a:schemeClr val="bg1"/>
                </a:solidFill>
                <a:latin typeface="Aptos" panose="020B0004020202020204" pitchFamily="34" charset="0"/>
              </a:rPr>
              <a:t> </a:t>
            </a:r>
            <a:r>
              <a:rPr lang="de-DE" sz="1800" b="1" err="1">
                <a:solidFill>
                  <a:schemeClr val="bg1"/>
                </a:solidFill>
                <a:latin typeface="Aptos" panose="020B0004020202020204" pitchFamily="34" charset="0"/>
              </a:rPr>
              <a:t>mood</a:t>
            </a:r>
            <a:r>
              <a:rPr lang="de-DE" sz="1800" b="1">
                <a:solidFill>
                  <a:schemeClr val="bg1"/>
                </a:solidFill>
                <a:latin typeface="Aptos" panose="020B0004020202020204" pitchFamily="34" charset="0"/>
              </a:rPr>
              <a:t>!</a:t>
            </a:r>
          </a:p>
          <a:p>
            <a:endParaRPr lang="de-DE"/>
          </a:p>
        </p:txBody>
      </p:sp>
      <p:sp>
        <p:nvSpPr>
          <p:cNvPr id="3" name="Textplatzhalter 2">
            <a:extLst>
              <a:ext uri="{FF2B5EF4-FFF2-40B4-BE49-F238E27FC236}">
                <a16:creationId xmlns:a16="http://schemas.microsoft.com/office/drawing/2014/main" id="{BB095F5A-C435-9DFA-5AA3-32599CD5AA8F}"/>
              </a:ext>
            </a:extLst>
          </p:cNvPr>
          <p:cNvSpPr>
            <a:spLocks noGrp="1"/>
          </p:cNvSpPr>
          <p:nvPr>
            <p:ph type="body" idx="10"/>
          </p:nvPr>
        </p:nvSpPr>
        <p:spPr/>
        <p:txBody>
          <a:bodyPr/>
          <a:lstStyle/>
          <a:p>
            <a:r>
              <a:rPr lang="de-DE"/>
              <a:t>Emoji Check-In</a:t>
            </a:r>
          </a:p>
        </p:txBody>
      </p:sp>
      <p:pic>
        <p:nvPicPr>
          <p:cNvPr id="4" name="Grafik 3">
            <a:extLst>
              <a:ext uri="{FF2B5EF4-FFF2-40B4-BE49-F238E27FC236}">
                <a16:creationId xmlns:a16="http://schemas.microsoft.com/office/drawing/2014/main" id="{D4F702D6-27F8-AE41-E277-E8759A9FAB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21552" y="1665308"/>
            <a:ext cx="1900893" cy="1900893"/>
          </a:xfrm>
          <a:prstGeom prst="rect">
            <a:avLst/>
          </a:prstGeom>
        </p:spPr>
      </p:pic>
    </p:spTree>
    <p:extLst>
      <p:ext uri="{BB962C8B-B14F-4D97-AF65-F5344CB8AC3E}">
        <p14:creationId xmlns:p14="http://schemas.microsoft.com/office/powerpoint/2010/main" val="16343108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B0FC5CC-CAA8-FC44-554D-87321497C44E}"/>
              </a:ext>
            </a:extLst>
          </p:cNvPr>
          <p:cNvSpPr>
            <a:spLocks noGrp="1"/>
          </p:cNvSpPr>
          <p:nvPr>
            <p:ph type="body" idx="1"/>
          </p:nvPr>
        </p:nvSpPr>
        <p:spPr>
          <a:xfrm>
            <a:off x="2252662" y="3920510"/>
            <a:ext cx="4638675" cy="443198"/>
          </a:xfrm>
        </p:spPr>
        <p:txBody>
          <a:bodyPr/>
          <a:lstStyle/>
          <a:p>
            <a:r>
              <a:rPr lang="de-DE"/>
              <a:t>I like, I </a:t>
            </a:r>
            <a:r>
              <a:rPr lang="de-DE" err="1"/>
              <a:t>wish</a:t>
            </a:r>
            <a:r>
              <a:rPr lang="de-DE"/>
              <a:t>, I </a:t>
            </a:r>
            <a:r>
              <a:rPr lang="de-DE" err="1"/>
              <a:t>take</a:t>
            </a:r>
            <a:r>
              <a:rPr lang="de-DE"/>
              <a:t> </a:t>
            </a:r>
            <a:r>
              <a:rPr lang="de-DE" err="1"/>
              <a:t>away</a:t>
            </a:r>
            <a:r>
              <a:rPr lang="de-DE"/>
              <a:t>…</a:t>
            </a:r>
          </a:p>
        </p:txBody>
      </p:sp>
      <p:sp>
        <p:nvSpPr>
          <p:cNvPr id="3" name="Textplatzhalter 2">
            <a:extLst>
              <a:ext uri="{FF2B5EF4-FFF2-40B4-BE49-F238E27FC236}">
                <a16:creationId xmlns:a16="http://schemas.microsoft.com/office/drawing/2014/main" id="{7FA51B0A-7389-7AAF-841E-F2447801646D}"/>
              </a:ext>
            </a:extLst>
          </p:cNvPr>
          <p:cNvSpPr>
            <a:spLocks noGrp="1"/>
          </p:cNvSpPr>
          <p:nvPr>
            <p:ph type="body" idx="10"/>
          </p:nvPr>
        </p:nvSpPr>
        <p:spPr/>
        <p:txBody>
          <a:bodyPr/>
          <a:lstStyle/>
          <a:p>
            <a:r>
              <a:rPr lang="de-DE" err="1"/>
              <a:t>Wrapping</a:t>
            </a:r>
            <a:r>
              <a:rPr lang="de-DE"/>
              <a:t> </a:t>
            </a:r>
            <a:r>
              <a:rPr lang="de-DE" err="1"/>
              <a:t>up</a:t>
            </a:r>
            <a:r>
              <a:rPr lang="de-DE"/>
              <a:t>!</a:t>
            </a:r>
          </a:p>
        </p:txBody>
      </p:sp>
      <p:pic>
        <p:nvPicPr>
          <p:cNvPr id="4" name="Grafik 3" descr="Ein Bild, das Muster, Pixel, Design enthält.&#10;&#10;Automatisch generierte Beschreibung">
            <a:extLst>
              <a:ext uri="{FF2B5EF4-FFF2-40B4-BE49-F238E27FC236}">
                <a16:creationId xmlns:a16="http://schemas.microsoft.com/office/drawing/2014/main" id="{B729729A-1206-02E0-D0B5-739BE5A7EA5C}"/>
              </a:ext>
            </a:extLst>
          </p:cNvPr>
          <p:cNvPicPr>
            <a:picLocks noChangeAspect="1"/>
          </p:cNvPicPr>
          <p:nvPr/>
        </p:nvPicPr>
        <p:blipFill>
          <a:blip r:embed="rId3"/>
          <a:stretch>
            <a:fillRect/>
          </a:stretch>
        </p:blipFill>
        <p:spPr>
          <a:xfrm>
            <a:off x="3644307" y="1644058"/>
            <a:ext cx="1855383" cy="1855383"/>
          </a:xfrm>
          <a:prstGeom prst="rect">
            <a:avLst/>
          </a:prstGeom>
        </p:spPr>
      </p:pic>
    </p:spTree>
    <p:extLst>
      <p:ext uri="{BB962C8B-B14F-4D97-AF65-F5344CB8AC3E}">
        <p14:creationId xmlns:p14="http://schemas.microsoft.com/office/powerpoint/2010/main" val="31101510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B6CE146-FFBE-B231-F5E9-C8C6FBDAB133}"/>
              </a:ext>
            </a:extLst>
          </p:cNvPr>
          <p:cNvSpPr>
            <a:spLocks noGrp="1"/>
          </p:cNvSpPr>
          <p:nvPr>
            <p:ph type="body" idx="1"/>
          </p:nvPr>
        </p:nvSpPr>
        <p:spPr/>
        <p:txBody>
          <a:bodyPr/>
          <a:lstStyle/>
          <a:p>
            <a:r>
              <a:rPr lang="de-DE"/>
              <a:t>Are </a:t>
            </a:r>
            <a:r>
              <a:rPr lang="de-DE" err="1"/>
              <a:t>there</a:t>
            </a:r>
            <a:r>
              <a:rPr lang="de-DE"/>
              <a:t> </a:t>
            </a:r>
            <a:r>
              <a:rPr lang="de-DE" err="1"/>
              <a:t>any</a:t>
            </a:r>
            <a:r>
              <a:rPr lang="de-DE"/>
              <a:t> </a:t>
            </a:r>
            <a:r>
              <a:rPr lang="de-DE" err="1"/>
              <a:t>comments</a:t>
            </a:r>
            <a:r>
              <a:rPr lang="de-DE"/>
              <a:t>, </a:t>
            </a:r>
            <a:r>
              <a:rPr lang="de-DE" err="1"/>
              <a:t>thoughts</a:t>
            </a:r>
            <a:r>
              <a:rPr lang="de-DE"/>
              <a:t> </a:t>
            </a:r>
            <a:r>
              <a:rPr lang="de-DE" err="1"/>
              <a:t>or</a:t>
            </a:r>
            <a:r>
              <a:rPr lang="de-DE"/>
              <a:t> </a:t>
            </a:r>
            <a:r>
              <a:rPr lang="de-DE" err="1"/>
              <a:t>questions</a:t>
            </a:r>
            <a:r>
              <a:rPr lang="de-DE"/>
              <a:t> </a:t>
            </a:r>
            <a:br>
              <a:rPr lang="de-DE"/>
            </a:br>
            <a:r>
              <a:rPr lang="de-DE" err="1"/>
              <a:t>you</a:t>
            </a:r>
            <a:r>
              <a:rPr lang="de-DE"/>
              <a:t> </a:t>
            </a:r>
            <a:r>
              <a:rPr lang="de-DE" err="1"/>
              <a:t>would</a:t>
            </a:r>
            <a:r>
              <a:rPr lang="de-DE"/>
              <a:t> like </a:t>
            </a:r>
            <a:r>
              <a:rPr lang="de-DE" err="1"/>
              <a:t>to</a:t>
            </a:r>
            <a:r>
              <a:rPr lang="de-DE"/>
              <a:t> </a:t>
            </a:r>
            <a:r>
              <a:rPr lang="de-DE" err="1"/>
              <a:t>share</a:t>
            </a:r>
            <a:r>
              <a:rPr lang="de-DE"/>
              <a:t>? </a:t>
            </a:r>
            <a:br>
              <a:rPr lang="de-DE"/>
            </a:br>
            <a:r>
              <a:rPr lang="de-DE"/>
              <a:t>Raise </a:t>
            </a:r>
            <a:r>
              <a:rPr lang="de-DE" err="1"/>
              <a:t>your</a:t>
            </a:r>
            <a:r>
              <a:rPr lang="de-DE"/>
              <a:t> </a:t>
            </a:r>
            <a:r>
              <a:rPr lang="de-DE" err="1"/>
              <a:t>hand</a:t>
            </a:r>
            <a:r>
              <a:rPr lang="de-DE"/>
              <a:t>.</a:t>
            </a:r>
          </a:p>
          <a:p>
            <a:endParaRPr lang="de-DE"/>
          </a:p>
        </p:txBody>
      </p:sp>
      <p:sp>
        <p:nvSpPr>
          <p:cNvPr id="3" name="Textplatzhalter 2">
            <a:extLst>
              <a:ext uri="{FF2B5EF4-FFF2-40B4-BE49-F238E27FC236}">
                <a16:creationId xmlns:a16="http://schemas.microsoft.com/office/drawing/2014/main" id="{A384FBCB-5641-B87A-DCF8-30C8CBB8B695}"/>
              </a:ext>
            </a:extLst>
          </p:cNvPr>
          <p:cNvSpPr>
            <a:spLocks noGrp="1"/>
          </p:cNvSpPr>
          <p:nvPr>
            <p:ph type="body" idx="10"/>
          </p:nvPr>
        </p:nvSpPr>
        <p:spPr/>
        <p:txBody>
          <a:bodyPr/>
          <a:lstStyle/>
          <a:p>
            <a:r>
              <a:rPr lang="de-DE"/>
              <a:t>Sharing</a:t>
            </a:r>
          </a:p>
        </p:txBody>
      </p:sp>
      <p:pic>
        <p:nvPicPr>
          <p:cNvPr id="4" name="Grafik 3">
            <a:extLst>
              <a:ext uri="{FF2B5EF4-FFF2-40B4-BE49-F238E27FC236}">
                <a16:creationId xmlns:a16="http://schemas.microsoft.com/office/drawing/2014/main" id="{F2AA77C5-304A-CC1F-0ABB-5162CB199DC3}"/>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76820" y="1749838"/>
            <a:ext cx="790359" cy="757428"/>
          </a:xfrm>
          <a:prstGeom prst="rect">
            <a:avLst/>
          </a:prstGeom>
        </p:spPr>
      </p:pic>
    </p:spTree>
    <p:extLst>
      <p:ext uri="{BB962C8B-B14F-4D97-AF65-F5344CB8AC3E}">
        <p14:creationId xmlns:p14="http://schemas.microsoft.com/office/powerpoint/2010/main" val="34918503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A3749-761D-DF5B-9C2C-64A9FDB05AAE}"/>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2D61C0CD-5D1C-E43F-CFB1-3A76C6A97458}"/>
              </a:ext>
            </a:extLst>
          </p:cNvPr>
          <p:cNvSpPr>
            <a:spLocks noGrp="1"/>
          </p:cNvSpPr>
          <p:nvPr>
            <p:ph type="body" sz="quarter" idx="13"/>
          </p:nvPr>
        </p:nvSpPr>
        <p:spPr>
          <a:xfrm>
            <a:off x="1371601" y="1497167"/>
            <a:ext cx="3689222" cy="3140267"/>
          </a:xfrm>
        </p:spPr>
        <p:txBody>
          <a:bodyPr anchor="ctr"/>
          <a:lstStyle/>
          <a:p>
            <a:pPr marL="285743" indent="-285743">
              <a:spcAft>
                <a:spcPts val="1600"/>
              </a:spcAft>
              <a:buSzPct val="80000"/>
              <a:buFont typeface="Arial" panose="020B0604020202020204" pitchFamily="34" charset="0"/>
              <a:buChar char="•"/>
            </a:pPr>
            <a:r>
              <a:rPr lang="de-DE" sz="1400" dirty="0" err="1">
                <a:latin typeface="Aptos" panose="020B0004020202020204" pitchFamily="34" charset="0"/>
              </a:rPr>
              <a:t>Join</a:t>
            </a:r>
            <a:r>
              <a:rPr lang="de-DE" sz="1400" dirty="0">
                <a:latin typeface="Aptos" panose="020B0004020202020204" pitchFamily="34" charset="0"/>
              </a:rPr>
              <a:t> </a:t>
            </a:r>
            <a:r>
              <a:rPr lang="de-DE" sz="1400" dirty="0" err="1">
                <a:latin typeface="Aptos" panose="020B0004020202020204" pitchFamily="34" charset="0"/>
              </a:rPr>
              <a:t>our</a:t>
            </a:r>
            <a:r>
              <a:rPr lang="de-DE" sz="1400" dirty="0">
                <a:latin typeface="Aptos" panose="020B0004020202020204" pitchFamily="34" charset="0"/>
              </a:rPr>
              <a:t> </a:t>
            </a:r>
            <a:r>
              <a:rPr lang="de-DE" sz="1400" b="1" dirty="0">
                <a:latin typeface="Aptos" panose="020B0004020202020204" pitchFamily="34" charset="0"/>
              </a:rPr>
              <a:t>LinkedIn </a:t>
            </a:r>
            <a:r>
              <a:rPr lang="de-DE" sz="1400" b="1" dirty="0" err="1">
                <a:latin typeface="Aptos" panose="020B0004020202020204" pitchFamily="34" charset="0"/>
              </a:rPr>
              <a:t>group</a:t>
            </a:r>
            <a:endParaRPr lang="de-DE" b="1" dirty="0">
              <a:latin typeface="Aptos" panose="020B0004020202020204" pitchFamily="34" charset="0"/>
            </a:endParaRPr>
          </a:p>
          <a:p>
            <a:pPr marL="285743" indent="-285743">
              <a:spcAft>
                <a:spcPts val="1600"/>
              </a:spcAft>
              <a:buSzPct val="80000"/>
              <a:buFont typeface="Arial" panose="020B0604020202020204" pitchFamily="34" charset="0"/>
              <a:buChar char="•"/>
            </a:pPr>
            <a:r>
              <a:rPr lang="de-DE" sz="1400" dirty="0">
                <a:latin typeface="Aptos" panose="020B0004020202020204" pitchFamily="34" charset="0"/>
              </a:rPr>
              <a:t>Take </a:t>
            </a:r>
            <a:r>
              <a:rPr lang="de-DE" sz="1400" dirty="0" err="1">
                <a:latin typeface="Aptos" panose="020B0004020202020204" pitchFamily="34" charset="0"/>
              </a:rPr>
              <a:t>part</a:t>
            </a:r>
            <a:r>
              <a:rPr lang="de-DE" sz="1400" dirty="0">
                <a:latin typeface="Aptos" panose="020B0004020202020204" pitchFamily="34" charset="0"/>
              </a:rPr>
              <a:t> in </a:t>
            </a:r>
            <a:r>
              <a:rPr lang="de-DE" sz="1400" dirty="0" err="1">
                <a:latin typeface="Aptos" panose="020B0004020202020204" pitchFamily="34" charset="0"/>
              </a:rPr>
              <a:t>other</a:t>
            </a:r>
            <a:r>
              <a:rPr lang="de-DE" sz="1400" dirty="0">
                <a:latin typeface="Aptos" panose="020B0004020202020204" pitchFamily="34" charset="0"/>
              </a:rPr>
              <a:t> (Onlin</a:t>
            </a:r>
            <a:r>
              <a:rPr lang="de-DE" dirty="0">
                <a:latin typeface="Aptos" panose="020B0004020202020204" pitchFamily="34" charset="0"/>
              </a:rPr>
              <a:t>e-) </a:t>
            </a:r>
            <a:r>
              <a:rPr lang="de-DE" b="1" dirty="0">
                <a:latin typeface="Aptos" panose="020B0004020202020204" pitchFamily="34" charset="0"/>
              </a:rPr>
              <a:t>Workshops</a:t>
            </a:r>
            <a:endParaRPr lang="de-DE" sz="1400" b="1" dirty="0">
              <a:latin typeface="Aptos" panose="020B0004020202020204" pitchFamily="34" charset="0"/>
            </a:endParaRPr>
          </a:p>
          <a:p>
            <a:pPr marL="285743" indent="-285743">
              <a:spcAft>
                <a:spcPts val="1600"/>
              </a:spcAft>
              <a:buSzPct val="80000"/>
              <a:buFont typeface="Arial" panose="020B0604020202020204" pitchFamily="34" charset="0"/>
              <a:buChar char="•"/>
            </a:pPr>
            <a:r>
              <a:rPr lang="de-DE" sz="1400" dirty="0">
                <a:latin typeface="Aptos" panose="020B0004020202020204" pitchFamily="34" charset="0"/>
              </a:rPr>
              <a:t>Tell </a:t>
            </a:r>
            <a:r>
              <a:rPr lang="de-DE" sz="1400" dirty="0" err="1">
                <a:latin typeface="Aptos" panose="020B0004020202020204" pitchFamily="34" charset="0"/>
              </a:rPr>
              <a:t>your</a:t>
            </a:r>
            <a:r>
              <a:rPr lang="de-DE" sz="1400" dirty="0">
                <a:latin typeface="Aptos" panose="020B0004020202020204" pitchFamily="34" charset="0"/>
              </a:rPr>
              <a:t> </a:t>
            </a:r>
            <a:r>
              <a:rPr lang="de-DE" sz="1400" dirty="0" err="1">
                <a:latin typeface="Aptos" panose="020B0004020202020204" pitchFamily="34" charset="0"/>
              </a:rPr>
              <a:t>peers</a:t>
            </a:r>
            <a:r>
              <a:rPr lang="de-DE" sz="1400" dirty="0">
                <a:latin typeface="Aptos" panose="020B0004020202020204" pitchFamily="34" charset="0"/>
              </a:rPr>
              <a:t> and </a:t>
            </a:r>
            <a:r>
              <a:rPr lang="de-DE" sz="1400" dirty="0" err="1">
                <a:latin typeface="Aptos" panose="020B0004020202020204" pitchFamily="34" charset="0"/>
              </a:rPr>
              <a:t>spread</a:t>
            </a:r>
            <a:r>
              <a:rPr lang="de-DE" sz="1400" dirty="0">
                <a:latin typeface="Aptos" panose="020B0004020202020204" pitchFamily="34" charset="0"/>
              </a:rPr>
              <a:t> </a:t>
            </a:r>
            <a:r>
              <a:rPr lang="de-DE" sz="1400" dirty="0" err="1">
                <a:latin typeface="Aptos" panose="020B0004020202020204" pitchFamily="34" charset="0"/>
              </a:rPr>
              <a:t>the</a:t>
            </a:r>
            <a:r>
              <a:rPr lang="de-DE" sz="1400" dirty="0">
                <a:latin typeface="Aptos" panose="020B0004020202020204" pitchFamily="34" charset="0"/>
              </a:rPr>
              <a:t> </a:t>
            </a:r>
            <a:r>
              <a:rPr lang="de-DE" sz="1400" dirty="0" err="1">
                <a:latin typeface="Aptos" panose="020B0004020202020204" pitchFamily="34" charset="0"/>
              </a:rPr>
              <a:t>word</a:t>
            </a:r>
            <a:r>
              <a:rPr lang="de-DE" sz="1400" dirty="0">
                <a:latin typeface="Aptos" panose="020B0004020202020204" pitchFamily="34" charset="0"/>
              </a:rPr>
              <a:t> via </a:t>
            </a:r>
            <a:r>
              <a:rPr lang="de-DE" sz="1400" b="1" dirty="0">
                <a:latin typeface="Aptos" panose="020B0004020202020204" pitchFamily="34" charset="0"/>
              </a:rPr>
              <a:t>social </a:t>
            </a:r>
            <a:r>
              <a:rPr lang="de-DE" sz="1400" b="1" dirty="0" err="1">
                <a:latin typeface="Aptos" panose="020B0004020202020204" pitchFamily="34" charset="0"/>
              </a:rPr>
              <a:t>media</a:t>
            </a:r>
            <a:endParaRPr lang="de-DE" sz="1400" b="1" dirty="0">
              <a:latin typeface="Aptos" panose="020B0004020202020204" pitchFamily="34" charset="0"/>
            </a:endParaRPr>
          </a:p>
          <a:p>
            <a:pPr marL="285743" indent="-285743">
              <a:spcAft>
                <a:spcPts val="1600"/>
              </a:spcAft>
              <a:buSzPct val="80000"/>
              <a:buFont typeface="Arial" panose="020B0604020202020204" pitchFamily="34" charset="0"/>
              <a:buChar char="•"/>
            </a:pPr>
            <a:r>
              <a:rPr lang="de-DE" dirty="0" err="1">
                <a:latin typeface="Aptos" panose="020B0004020202020204" pitchFamily="34" charset="0"/>
              </a:rPr>
              <a:t>Stay</a:t>
            </a:r>
            <a:r>
              <a:rPr lang="de-DE" dirty="0">
                <a:latin typeface="Aptos" panose="020B0004020202020204" pitchFamily="34" charset="0"/>
              </a:rPr>
              <a:t> </a:t>
            </a:r>
            <a:r>
              <a:rPr lang="de-DE" dirty="0" err="1">
                <a:latin typeface="Aptos" panose="020B0004020202020204" pitchFamily="34" charset="0"/>
              </a:rPr>
              <a:t>active</a:t>
            </a:r>
            <a:r>
              <a:rPr lang="de-DE" dirty="0">
                <a:latin typeface="Aptos" panose="020B0004020202020204" pitchFamily="34" charset="0"/>
              </a:rPr>
              <a:t> in </a:t>
            </a:r>
            <a:r>
              <a:rPr lang="de-DE" dirty="0" err="1">
                <a:latin typeface="Aptos" panose="020B0004020202020204" pitchFamily="34" charset="0"/>
              </a:rPr>
              <a:t>our</a:t>
            </a:r>
            <a:r>
              <a:rPr lang="de-DE" dirty="0">
                <a:latin typeface="Aptos" panose="020B0004020202020204" pitchFamily="34" charset="0"/>
              </a:rPr>
              <a:t> </a:t>
            </a:r>
            <a:r>
              <a:rPr lang="de-DE" b="1" dirty="0">
                <a:latin typeface="Aptos" panose="020B0004020202020204" pitchFamily="34" charset="0"/>
              </a:rPr>
              <a:t>Alumni-Community</a:t>
            </a:r>
          </a:p>
          <a:p>
            <a:pPr marL="285743" indent="-285743">
              <a:spcAft>
                <a:spcPts val="1600"/>
              </a:spcAft>
              <a:buSzPct val="80000"/>
              <a:buFont typeface="Arial" panose="020B0604020202020204" pitchFamily="34" charset="0"/>
              <a:buChar char="•"/>
            </a:pPr>
            <a:r>
              <a:rPr lang="de-DE" dirty="0">
                <a:latin typeface="Aptos" panose="020B0004020202020204" pitchFamily="34" charset="0"/>
              </a:rPr>
              <a:t>Keep </a:t>
            </a:r>
            <a:r>
              <a:rPr lang="de-DE" dirty="0" err="1">
                <a:latin typeface="Aptos" panose="020B0004020202020204" pitchFamily="34" charset="0"/>
              </a:rPr>
              <a:t>learning</a:t>
            </a:r>
            <a:r>
              <a:rPr lang="de-DE" dirty="0">
                <a:latin typeface="Aptos" panose="020B0004020202020204" pitchFamily="34" charset="0"/>
              </a:rPr>
              <a:t> </a:t>
            </a:r>
            <a:r>
              <a:rPr lang="de-DE" dirty="0" err="1">
                <a:latin typeface="Aptos" panose="020B0004020202020204" pitchFamily="34" charset="0"/>
              </a:rPr>
              <a:t>from</a:t>
            </a:r>
            <a:r>
              <a:rPr lang="de-DE" dirty="0">
                <a:latin typeface="Aptos" panose="020B0004020202020204" pitchFamily="34" charset="0"/>
              </a:rPr>
              <a:t> </a:t>
            </a:r>
            <a:r>
              <a:rPr lang="de-DE" dirty="0" err="1">
                <a:latin typeface="Aptos" panose="020B0004020202020204" pitchFamily="34" charset="0"/>
              </a:rPr>
              <a:t>each</a:t>
            </a:r>
            <a:r>
              <a:rPr lang="de-DE" dirty="0">
                <a:latin typeface="Aptos" panose="020B0004020202020204" pitchFamily="34" charset="0"/>
              </a:rPr>
              <a:t> </a:t>
            </a:r>
            <a:r>
              <a:rPr lang="de-DE" dirty="0" err="1">
                <a:latin typeface="Aptos" panose="020B0004020202020204" pitchFamily="34" charset="0"/>
              </a:rPr>
              <a:t>other</a:t>
            </a:r>
            <a:r>
              <a:rPr lang="de-DE" dirty="0">
                <a:latin typeface="Aptos" panose="020B0004020202020204" pitchFamily="34" charset="0"/>
              </a:rPr>
              <a:t> on </a:t>
            </a:r>
            <a:r>
              <a:rPr lang="de-DE" dirty="0" err="1">
                <a:latin typeface="Aptos" panose="020B0004020202020204" pitchFamily="34" charset="0"/>
              </a:rPr>
              <a:t>your</a:t>
            </a:r>
            <a:r>
              <a:rPr lang="de-DE" dirty="0">
                <a:latin typeface="Aptos" panose="020B0004020202020204" pitchFamily="34" charset="0"/>
              </a:rPr>
              <a:t> </a:t>
            </a:r>
            <a:r>
              <a:rPr lang="de-DE" dirty="0" err="1">
                <a:latin typeface="Aptos" panose="020B0004020202020204" pitchFamily="34" charset="0"/>
              </a:rPr>
              <a:t>entrepreneurial</a:t>
            </a:r>
            <a:r>
              <a:rPr lang="de-DE" dirty="0">
                <a:latin typeface="Aptos" panose="020B0004020202020204" pitchFamily="34" charset="0"/>
              </a:rPr>
              <a:t> </a:t>
            </a:r>
            <a:r>
              <a:rPr lang="de-DE" dirty="0" err="1">
                <a:latin typeface="Aptos" panose="020B0004020202020204" pitchFamily="34" charset="0"/>
              </a:rPr>
              <a:t>journey</a:t>
            </a:r>
            <a:r>
              <a:rPr lang="de-DE" dirty="0">
                <a:latin typeface="Aptos" panose="020B0004020202020204" pitchFamily="34" charset="0"/>
              </a:rPr>
              <a:t> </a:t>
            </a:r>
          </a:p>
        </p:txBody>
      </p:sp>
      <p:sp>
        <p:nvSpPr>
          <p:cNvPr id="3" name="Textplatzhalter 2">
            <a:extLst>
              <a:ext uri="{FF2B5EF4-FFF2-40B4-BE49-F238E27FC236}">
                <a16:creationId xmlns:a16="http://schemas.microsoft.com/office/drawing/2014/main" id="{0736281A-285D-4B31-DA5D-A9D50024ACD4}"/>
              </a:ext>
            </a:extLst>
          </p:cNvPr>
          <p:cNvSpPr>
            <a:spLocks noGrp="1"/>
          </p:cNvSpPr>
          <p:nvPr>
            <p:ph type="body" idx="1"/>
          </p:nvPr>
        </p:nvSpPr>
        <p:spPr>
          <a:xfrm>
            <a:off x="428625" y="336593"/>
            <a:ext cx="6332393" cy="886397"/>
          </a:xfrm>
        </p:spPr>
        <p:txBody>
          <a:bodyPr/>
          <a:lstStyle/>
          <a:p>
            <a:r>
              <a:rPr lang="de-DE" dirty="0" err="1"/>
              <a:t>Stay</a:t>
            </a:r>
            <a:r>
              <a:rPr lang="de-DE" dirty="0"/>
              <a:t> </a:t>
            </a:r>
            <a:r>
              <a:rPr lang="de-DE" dirty="0" err="1"/>
              <a:t>connected</a:t>
            </a:r>
            <a:r>
              <a:rPr lang="de-DE" dirty="0"/>
              <a:t> </a:t>
            </a:r>
            <a:r>
              <a:rPr lang="de-DE" dirty="0" err="1"/>
              <a:t>with</a:t>
            </a:r>
            <a:r>
              <a:rPr lang="de-DE" dirty="0"/>
              <a:t> </a:t>
            </a:r>
            <a:r>
              <a:rPr lang="de-DE" dirty="0" err="1"/>
              <a:t>the</a:t>
            </a:r>
            <a:r>
              <a:rPr lang="de-DE" dirty="0"/>
              <a:t> YES </a:t>
            </a:r>
            <a:r>
              <a:rPr lang="de-DE" dirty="0" err="1"/>
              <a:t>community</a:t>
            </a:r>
            <a:r>
              <a:rPr lang="de-DE" dirty="0"/>
              <a:t> </a:t>
            </a:r>
          </a:p>
        </p:txBody>
      </p:sp>
      <p:pic>
        <p:nvPicPr>
          <p:cNvPr id="7" name="Grafik 6">
            <a:extLst>
              <a:ext uri="{FF2B5EF4-FFF2-40B4-BE49-F238E27FC236}">
                <a16:creationId xmlns:a16="http://schemas.microsoft.com/office/drawing/2014/main" id="{132212B0-B8FB-C18A-400F-E3A61BCA8C84}"/>
              </a:ext>
            </a:extLst>
          </p:cNvPr>
          <p:cNvPicPr>
            <a:picLocks noChangeAspect="1"/>
          </p:cNvPicPr>
          <p:nvPr/>
        </p:nvPicPr>
        <p:blipFill>
          <a:blip r:embed="rId3"/>
          <a:srcRect l="33718" t="7313" r="4473"/>
          <a:stretch/>
        </p:blipFill>
        <p:spPr>
          <a:xfrm>
            <a:off x="5196254" y="1497167"/>
            <a:ext cx="3140268" cy="3140268"/>
          </a:xfrm>
          <a:prstGeom prst="ellipse">
            <a:avLst/>
          </a:prstGeom>
        </p:spPr>
      </p:pic>
      <p:pic>
        <p:nvPicPr>
          <p:cNvPr id="6" name="Grafik 10">
            <a:extLst>
              <a:ext uri="{FF2B5EF4-FFF2-40B4-BE49-F238E27FC236}">
                <a16:creationId xmlns:a16="http://schemas.microsoft.com/office/drawing/2014/main" id="{B8F9C05B-17EB-36E2-56FC-5DDD9813C5D7}"/>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8625" y="2571750"/>
            <a:ext cx="680977" cy="680977"/>
          </a:xfrm>
          <a:prstGeom prst="rect">
            <a:avLst/>
          </a:prstGeom>
        </p:spPr>
      </p:pic>
    </p:spTree>
    <p:extLst>
      <p:ext uri="{BB962C8B-B14F-4D97-AF65-F5344CB8AC3E}">
        <p14:creationId xmlns:p14="http://schemas.microsoft.com/office/powerpoint/2010/main" val="40642414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774C8-25E8-2AD9-BC15-E4222574D678}"/>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6CD905B8-4474-CC1C-BCF8-83C7A43510A2}"/>
              </a:ext>
            </a:extLst>
          </p:cNvPr>
          <p:cNvSpPr>
            <a:spLocks noGrp="1"/>
          </p:cNvSpPr>
          <p:nvPr>
            <p:ph type="body" sz="quarter" idx="13"/>
          </p:nvPr>
        </p:nvSpPr>
        <p:spPr>
          <a:xfrm>
            <a:off x="1371601" y="1497168"/>
            <a:ext cx="3689222" cy="3140268"/>
          </a:xfrm>
        </p:spPr>
        <p:txBody>
          <a:bodyPr anchor="ctr"/>
          <a:lstStyle/>
          <a:p>
            <a:pPr marL="285743" indent="-285743">
              <a:spcAft>
                <a:spcPts val="1600"/>
              </a:spcAft>
              <a:buSzPct val="80000"/>
              <a:buFont typeface="Arial" panose="020B0604020202020204" pitchFamily="34" charset="0"/>
              <a:buChar char="•"/>
            </a:pPr>
            <a:r>
              <a:rPr lang="de-DE" sz="1400" dirty="0">
                <a:solidFill>
                  <a:srgbClr val="262626"/>
                </a:solidFill>
                <a:latin typeface="Aptos" panose="020B0004020202020204" pitchFamily="34" charset="0"/>
              </a:rPr>
              <a:t>Connect </a:t>
            </a:r>
            <a:r>
              <a:rPr lang="de-DE" sz="1400" dirty="0" err="1">
                <a:solidFill>
                  <a:srgbClr val="262626"/>
                </a:solidFill>
                <a:latin typeface="Aptos" panose="020B0004020202020204" pitchFamily="34" charset="0"/>
              </a:rPr>
              <a:t>with</a:t>
            </a:r>
            <a:r>
              <a:rPr lang="de-DE" sz="1400" dirty="0">
                <a:solidFill>
                  <a:srgbClr val="262626"/>
                </a:solidFill>
                <a:latin typeface="Aptos" panose="020B0004020202020204" pitchFamily="34" charset="0"/>
              </a:rPr>
              <a:t> YES and </a:t>
            </a:r>
            <a:r>
              <a:rPr lang="de-DE" sz="1400" dirty="0" err="1">
                <a:solidFill>
                  <a:srgbClr val="262626"/>
                </a:solidFill>
                <a:latin typeface="Aptos" panose="020B0004020202020204" pitchFamily="34" charset="0"/>
              </a:rPr>
              <a:t>fellow</a:t>
            </a:r>
            <a:r>
              <a:rPr lang="de-DE" sz="1400"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participants</a:t>
            </a:r>
            <a:r>
              <a:rPr lang="de-DE" sz="1400" dirty="0">
                <a:solidFill>
                  <a:srgbClr val="262626"/>
                </a:solidFill>
                <a:latin typeface="Aptos" panose="020B0004020202020204" pitchFamily="34" charset="0"/>
              </a:rPr>
              <a:t> on LinkedIn</a:t>
            </a:r>
            <a:endParaRPr lang="en-US" sz="1400" dirty="0">
              <a:latin typeface="Aptos" panose="020B0004020202020204" pitchFamily="34" charset="0"/>
            </a:endParaRPr>
          </a:p>
          <a:p>
            <a:pPr marL="285743" indent="-285743">
              <a:spcAft>
                <a:spcPts val="1600"/>
              </a:spcAft>
              <a:buSzPct val="80000"/>
              <a:buFont typeface="Arial" panose="020B0604020202020204" pitchFamily="34" charset="0"/>
              <a:buChar char="•"/>
            </a:pPr>
            <a:r>
              <a:rPr lang="de-DE" sz="1400" dirty="0">
                <a:solidFill>
                  <a:srgbClr val="262626"/>
                </a:solidFill>
                <a:latin typeface="Aptos" panose="020B0004020202020204" pitchFamily="34" charset="0"/>
              </a:rPr>
              <a:t>Share </a:t>
            </a:r>
            <a:r>
              <a:rPr lang="de-DE" sz="1400" dirty="0" err="1">
                <a:solidFill>
                  <a:srgbClr val="262626"/>
                </a:solidFill>
                <a:latin typeface="Aptos" panose="020B0004020202020204" pitchFamily="34" charset="0"/>
              </a:rPr>
              <a:t>your</a:t>
            </a:r>
            <a:r>
              <a:rPr lang="de-DE" sz="1400" dirty="0">
                <a:solidFill>
                  <a:srgbClr val="262626"/>
                </a:solidFill>
                <a:latin typeface="Aptos" panose="020B0004020202020204" pitchFamily="34" charset="0"/>
              </a:rPr>
              <a:t> YES </a:t>
            </a:r>
            <a:r>
              <a:rPr lang="de-DE" sz="1400" dirty="0" err="1">
                <a:solidFill>
                  <a:srgbClr val="262626"/>
                </a:solidFill>
                <a:latin typeface="Aptos" panose="020B0004020202020204" pitchFamily="34" charset="0"/>
              </a:rPr>
              <a:t>certificate</a:t>
            </a:r>
            <a:r>
              <a:rPr lang="de-DE" sz="1400" dirty="0">
                <a:solidFill>
                  <a:srgbClr val="262626"/>
                </a:solidFill>
                <a:latin typeface="Aptos" panose="020B0004020202020204" pitchFamily="34" charset="0"/>
              </a:rPr>
              <a:t> on </a:t>
            </a:r>
            <a:r>
              <a:rPr lang="de-DE" sz="1400" dirty="0" err="1">
                <a:solidFill>
                  <a:srgbClr val="262626"/>
                </a:solidFill>
                <a:latin typeface="Aptos" panose="020B0004020202020204" pitchFamily="34" charset="0"/>
              </a:rPr>
              <a:t>Social</a:t>
            </a:r>
            <a:r>
              <a:rPr lang="de-DE" sz="1400" dirty="0">
                <a:solidFill>
                  <a:srgbClr val="262626"/>
                </a:solidFill>
                <a:latin typeface="Aptos" panose="020B0004020202020204" pitchFamily="34" charset="0"/>
              </a:rPr>
              <a:t> Media</a:t>
            </a:r>
            <a:endParaRPr lang="de-DE" sz="1400" dirty="0">
              <a:solidFill>
                <a:srgbClr val="E30613"/>
              </a:solidFill>
              <a:latin typeface="Aptos" panose="020B0004020202020204" pitchFamily="34" charset="0"/>
            </a:endParaRPr>
          </a:p>
          <a:p>
            <a:pPr marL="285743" indent="-285743">
              <a:spcAft>
                <a:spcPts val="1600"/>
              </a:spcAft>
              <a:buSzPct val="80000"/>
              <a:buFont typeface="Arial" panose="020B0604020202020204" pitchFamily="34" charset="0"/>
              <a:buChar char="•"/>
            </a:pPr>
            <a:r>
              <a:rPr lang="de-DE" sz="1400" dirty="0">
                <a:solidFill>
                  <a:srgbClr val="262626"/>
                </a:solidFill>
                <a:latin typeface="Aptos" panose="020B0004020202020204" pitchFamily="34" charset="0"/>
              </a:rPr>
              <a:t>Add YES </a:t>
            </a:r>
            <a:r>
              <a:rPr lang="de-DE" sz="1400" dirty="0" err="1">
                <a:solidFill>
                  <a:srgbClr val="262626"/>
                </a:solidFill>
                <a:latin typeface="Aptos" panose="020B0004020202020204" pitchFamily="34" charset="0"/>
              </a:rPr>
              <a:t>to</a:t>
            </a:r>
            <a:r>
              <a:rPr lang="de-DE" sz="1400"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your</a:t>
            </a:r>
            <a:r>
              <a:rPr lang="de-DE" sz="1400"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trainings</a:t>
            </a:r>
            <a:r>
              <a:rPr lang="de-DE" sz="1400" dirty="0">
                <a:solidFill>
                  <a:srgbClr val="262626"/>
                </a:solidFill>
                <a:latin typeface="Aptos" panose="020B0004020202020204" pitchFamily="34" charset="0"/>
              </a:rPr>
              <a:t> on LinkedIn </a:t>
            </a:r>
            <a:br>
              <a:rPr lang="de-DE" sz="1400" dirty="0">
                <a:solidFill>
                  <a:srgbClr val="262626"/>
                </a:solidFill>
                <a:latin typeface="Aptos" panose="020B0004020202020204" pitchFamily="34" charset="0"/>
              </a:rPr>
            </a:br>
            <a:r>
              <a:rPr lang="de-DE" sz="1400" dirty="0">
                <a:solidFill>
                  <a:srgbClr val="262626"/>
                </a:solidFill>
                <a:latin typeface="Aptos" panose="020B0004020202020204" pitchFamily="34" charset="0"/>
              </a:rPr>
              <a:t>and </a:t>
            </a:r>
            <a:r>
              <a:rPr lang="de-DE" sz="1400" dirty="0" err="1">
                <a:solidFill>
                  <a:srgbClr val="262626"/>
                </a:solidFill>
                <a:latin typeface="Aptos" panose="020B0004020202020204" pitchFamily="34" charset="0"/>
              </a:rPr>
              <a:t>your</a:t>
            </a:r>
            <a:r>
              <a:rPr lang="de-DE" sz="1400" dirty="0">
                <a:solidFill>
                  <a:srgbClr val="262626"/>
                </a:solidFill>
                <a:latin typeface="Aptos" panose="020B0004020202020204" pitchFamily="34" charset="0"/>
              </a:rPr>
              <a:t> CV</a:t>
            </a:r>
          </a:p>
          <a:p>
            <a:pPr marL="285743" indent="-285743">
              <a:spcAft>
                <a:spcPts val="1600"/>
              </a:spcAft>
              <a:buSzPct val="80000"/>
              <a:buFont typeface="Arial" panose="020B0604020202020204" pitchFamily="34" charset="0"/>
              <a:buChar char="•"/>
            </a:pPr>
            <a:r>
              <a:rPr lang="de-DE" sz="1400" dirty="0">
                <a:solidFill>
                  <a:srgbClr val="262626"/>
                </a:solidFill>
                <a:latin typeface="Aptos" panose="020B0004020202020204" pitchFamily="34" charset="0"/>
              </a:rPr>
              <a:t>… and carry </a:t>
            </a:r>
            <a:r>
              <a:rPr lang="de-DE" sz="1400" dirty="0" err="1">
                <a:solidFill>
                  <a:srgbClr val="262626"/>
                </a:solidFill>
                <a:latin typeface="Aptos" panose="020B0004020202020204" pitchFamily="34" charset="0"/>
              </a:rPr>
              <a:t>the</a:t>
            </a:r>
            <a:r>
              <a:rPr lang="de-DE" sz="1400"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entrepreneurial</a:t>
            </a:r>
            <a:r>
              <a:rPr lang="de-DE" sz="1400"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spirit</a:t>
            </a:r>
            <a:r>
              <a:rPr lang="de-DE" sz="1400"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further</a:t>
            </a:r>
            <a:r>
              <a:rPr lang="de-DE" sz="1400" dirty="0">
                <a:solidFill>
                  <a:srgbClr val="262626"/>
                </a:solidFill>
                <a:latin typeface="Aptos" panose="020B0004020202020204" pitchFamily="34" charset="0"/>
              </a:rPr>
              <a:t>.</a:t>
            </a:r>
          </a:p>
        </p:txBody>
      </p:sp>
      <p:sp>
        <p:nvSpPr>
          <p:cNvPr id="3" name="Textplatzhalter 2">
            <a:extLst>
              <a:ext uri="{FF2B5EF4-FFF2-40B4-BE49-F238E27FC236}">
                <a16:creationId xmlns:a16="http://schemas.microsoft.com/office/drawing/2014/main" id="{5AAD6604-9182-38C8-5EBD-4964D9DECCA9}"/>
              </a:ext>
            </a:extLst>
          </p:cNvPr>
          <p:cNvSpPr>
            <a:spLocks noGrp="1"/>
          </p:cNvSpPr>
          <p:nvPr>
            <p:ph type="body" idx="1"/>
          </p:nvPr>
        </p:nvSpPr>
        <p:spPr>
          <a:xfrm>
            <a:off x="428625" y="336593"/>
            <a:ext cx="6332393" cy="886397"/>
          </a:xfrm>
        </p:spPr>
        <p:txBody>
          <a:bodyPr/>
          <a:lstStyle/>
          <a:p>
            <a:r>
              <a:rPr lang="de-DE"/>
              <a:t>Boost </a:t>
            </a:r>
            <a:r>
              <a:rPr lang="de-DE" err="1"/>
              <a:t>your</a:t>
            </a:r>
            <a:r>
              <a:rPr lang="de-DE"/>
              <a:t> </a:t>
            </a:r>
            <a:r>
              <a:rPr lang="de-DE" err="1"/>
              <a:t>career</a:t>
            </a:r>
            <a:r>
              <a:rPr lang="de-DE"/>
              <a:t> </a:t>
            </a:r>
            <a:r>
              <a:rPr lang="de-DE" err="1"/>
              <a:t>with</a:t>
            </a:r>
            <a:r>
              <a:rPr lang="de-DE"/>
              <a:t> </a:t>
            </a:r>
            <a:r>
              <a:rPr lang="de-DE" err="1"/>
              <a:t>your</a:t>
            </a:r>
            <a:r>
              <a:rPr lang="de-DE"/>
              <a:t> YES </a:t>
            </a:r>
            <a:r>
              <a:rPr lang="de-DE" err="1"/>
              <a:t>experience</a:t>
            </a:r>
            <a:endParaRPr lang="de-DE"/>
          </a:p>
        </p:txBody>
      </p:sp>
      <p:pic>
        <p:nvPicPr>
          <p:cNvPr id="6" name="Grafik 5">
            <a:extLst>
              <a:ext uri="{FF2B5EF4-FFF2-40B4-BE49-F238E27FC236}">
                <a16:creationId xmlns:a16="http://schemas.microsoft.com/office/drawing/2014/main" id="{48B6F062-3715-9217-4F23-D7743D61D5B6}"/>
              </a:ext>
            </a:extLst>
          </p:cNvPr>
          <p:cNvPicPr>
            <a:picLocks noChangeAspect="1"/>
          </p:cNvPicPr>
          <p:nvPr/>
        </p:nvPicPr>
        <p:blipFill>
          <a:blip r:embed="rId3"/>
          <a:srcRect l="1663" t="4576" r="39626" b="7182"/>
          <a:stretch/>
        </p:blipFill>
        <p:spPr>
          <a:xfrm>
            <a:off x="5196254" y="1497167"/>
            <a:ext cx="3140268" cy="3140268"/>
          </a:xfrm>
          <a:prstGeom prst="ellipse">
            <a:avLst/>
          </a:prstGeom>
        </p:spPr>
      </p:pic>
      <p:pic>
        <p:nvPicPr>
          <p:cNvPr id="4" name="Picture 3" descr="A blue square with white letters&#10;&#10;Description automatically generated">
            <a:extLst>
              <a:ext uri="{FF2B5EF4-FFF2-40B4-BE49-F238E27FC236}">
                <a16:creationId xmlns:a16="http://schemas.microsoft.com/office/drawing/2014/main" id="{A1CA6EEE-E299-2EDD-CD14-58F8FD8475C8}"/>
              </a:ext>
            </a:extLst>
          </p:cNvPr>
          <p:cNvPicPr>
            <a:picLocks noChangeAspect="1"/>
          </p:cNvPicPr>
          <p:nvPr/>
        </p:nvPicPr>
        <p:blipFill>
          <a:blip r:embed="rId4"/>
          <a:stretch>
            <a:fillRect/>
          </a:stretch>
        </p:blipFill>
        <p:spPr>
          <a:xfrm>
            <a:off x="281354" y="2383795"/>
            <a:ext cx="1090247" cy="1090247"/>
          </a:xfrm>
          <a:prstGeom prst="rect">
            <a:avLst/>
          </a:prstGeom>
        </p:spPr>
      </p:pic>
    </p:spTree>
    <p:extLst>
      <p:ext uri="{BB962C8B-B14F-4D97-AF65-F5344CB8AC3E}">
        <p14:creationId xmlns:p14="http://schemas.microsoft.com/office/powerpoint/2010/main" val="13389433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5B176-6E97-5BD4-D782-0549FF72F786}"/>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A10E0E88-895A-0061-6829-74F365AD5270}"/>
              </a:ext>
            </a:extLst>
          </p:cNvPr>
          <p:cNvSpPr>
            <a:spLocks noGrp="1"/>
          </p:cNvSpPr>
          <p:nvPr>
            <p:ph type="body" sz="quarter" idx="13"/>
          </p:nvPr>
        </p:nvSpPr>
        <p:spPr>
          <a:xfrm>
            <a:off x="428625" y="1497167"/>
            <a:ext cx="3736051" cy="3140268"/>
          </a:xfrm>
        </p:spPr>
        <p:txBody>
          <a:bodyPr anchor="ctr"/>
          <a:lstStyle/>
          <a:p>
            <a:pPr marL="0" indent="0">
              <a:spcAft>
                <a:spcPts val="1600"/>
              </a:spcAft>
              <a:buSzPct val="80000"/>
              <a:buNone/>
            </a:pPr>
            <a:r>
              <a:rPr lang="en-GB" b="1" kern="0" dirty="0">
                <a:solidFill>
                  <a:srgbClr val="E30613"/>
                </a:solidFill>
                <a:latin typeface="Aptos" panose="020B0004020202020204" pitchFamily="34" charset="0"/>
                <a:cs typeface="Arial"/>
                <a:sym typeface="Arial"/>
              </a:rPr>
              <a:t>You’ve got a bold idea from your research – now what?</a:t>
            </a:r>
          </a:p>
          <a:p>
            <a:pPr marL="0" indent="0">
              <a:spcAft>
                <a:spcPts val="1600"/>
              </a:spcAft>
              <a:buSzPct val="80000"/>
              <a:buNone/>
            </a:pPr>
            <a:r>
              <a:rPr lang="de-DE" dirty="0" err="1">
                <a:solidFill>
                  <a:srgbClr val="262626"/>
                </a:solidFill>
                <a:latin typeface="Aptos" panose="020B0004020202020204" pitchFamily="34" charset="0"/>
              </a:rPr>
              <a:t>W</a:t>
            </a:r>
            <a:r>
              <a:rPr lang="de-DE" sz="1400" dirty="0" err="1">
                <a:solidFill>
                  <a:srgbClr val="262626"/>
                </a:solidFill>
                <a:latin typeface="Aptos" panose="020B0004020202020204" pitchFamily="34" charset="0"/>
              </a:rPr>
              <a:t>e</a:t>
            </a:r>
            <a:r>
              <a:rPr lang="de-DE" sz="1400"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are</a:t>
            </a:r>
            <a:r>
              <a:rPr lang="de-DE" sz="1400"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expanding</a:t>
            </a:r>
            <a:r>
              <a:rPr lang="de-DE" sz="1400"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our</a:t>
            </a:r>
            <a:r>
              <a:rPr lang="de-DE" sz="1400"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programme</a:t>
            </a:r>
            <a:r>
              <a:rPr lang="de-DE" sz="1400"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with</a:t>
            </a:r>
            <a:r>
              <a:rPr lang="de-DE" sz="1400"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the</a:t>
            </a:r>
            <a:r>
              <a:rPr lang="de-DE" sz="1400" dirty="0">
                <a:solidFill>
                  <a:srgbClr val="262626"/>
                </a:solidFill>
                <a:latin typeface="Aptos" panose="020B0004020202020204" pitchFamily="34" charset="0"/>
              </a:rPr>
              <a:t> </a:t>
            </a:r>
            <a:r>
              <a:rPr lang="de-DE" sz="1400" b="1" dirty="0">
                <a:solidFill>
                  <a:srgbClr val="262626"/>
                </a:solidFill>
                <a:latin typeface="Aptos" panose="020B0004020202020204" pitchFamily="34" charset="0"/>
              </a:rPr>
              <a:t>Top-Talents-Track</a:t>
            </a:r>
            <a:r>
              <a:rPr lang="de-DE" sz="1400" dirty="0">
                <a:solidFill>
                  <a:srgbClr val="262626"/>
                </a:solidFill>
                <a:latin typeface="Aptos" panose="020B0004020202020204" pitchFamily="34" charset="0"/>
              </a:rPr>
              <a:t>, a </a:t>
            </a:r>
            <a:r>
              <a:rPr lang="de-DE" sz="1400" dirty="0" err="1">
                <a:solidFill>
                  <a:srgbClr val="262626"/>
                </a:solidFill>
                <a:latin typeface="Aptos" panose="020B0004020202020204" pitchFamily="34" charset="0"/>
              </a:rPr>
              <a:t>three-month</a:t>
            </a:r>
            <a:r>
              <a:rPr lang="de-DE" sz="1400" dirty="0">
                <a:solidFill>
                  <a:srgbClr val="262626"/>
                </a:solidFill>
                <a:latin typeface="Aptos" panose="020B0004020202020204" pitchFamily="34" charset="0"/>
              </a:rPr>
              <a:t> support </a:t>
            </a:r>
            <a:r>
              <a:rPr lang="de-DE" sz="1400" dirty="0" err="1">
                <a:solidFill>
                  <a:srgbClr val="262626"/>
                </a:solidFill>
                <a:latin typeface="Aptos" panose="020B0004020202020204" pitchFamily="34" charset="0"/>
              </a:rPr>
              <a:t>programme</a:t>
            </a:r>
            <a:r>
              <a:rPr lang="de-DE" sz="1400"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for</a:t>
            </a:r>
            <a:r>
              <a:rPr lang="de-DE" sz="1400" dirty="0">
                <a:solidFill>
                  <a:srgbClr val="262626"/>
                </a:solidFill>
                <a:latin typeface="Aptos" panose="020B0004020202020204" pitchFamily="34" charset="0"/>
              </a:rPr>
              <a:t> 20 </a:t>
            </a:r>
            <a:r>
              <a:rPr lang="de-DE" sz="1400" dirty="0" err="1">
                <a:solidFill>
                  <a:srgbClr val="262626"/>
                </a:solidFill>
                <a:latin typeface="Aptos" panose="020B0004020202020204" pitchFamily="34" charset="0"/>
              </a:rPr>
              <a:t>highly</a:t>
            </a:r>
            <a:r>
              <a:rPr lang="de-DE" sz="1400"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qualified</a:t>
            </a:r>
            <a:r>
              <a:rPr lang="de-DE" sz="1400"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talents</a:t>
            </a:r>
            <a:r>
              <a:rPr lang="de-DE" sz="1400"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from</a:t>
            </a:r>
            <a:r>
              <a:rPr lang="de-DE" sz="1400"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our</a:t>
            </a:r>
            <a:r>
              <a:rPr lang="de-DE" sz="1400" dirty="0">
                <a:solidFill>
                  <a:srgbClr val="262626"/>
                </a:solidFill>
                <a:latin typeface="Aptos" panose="020B0004020202020204" pitchFamily="34" charset="0"/>
              </a:rPr>
              <a:t> network. </a:t>
            </a:r>
            <a:r>
              <a:rPr lang="de-DE" sz="1400" dirty="0" err="1">
                <a:solidFill>
                  <a:srgbClr val="262626"/>
                </a:solidFill>
                <a:latin typeface="Aptos" panose="020B0004020202020204" pitchFamily="34" charset="0"/>
              </a:rPr>
              <a:t>It</a:t>
            </a:r>
            <a:r>
              <a:rPr lang="de-DE"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combines</a:t>
            </a:r>
            <a:r>
              <a:rPr lang="de-DE"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workshops</a:t>
            </a:r>
            <a:r>
              <a:rPr lang="de-DE" sz="1400" dirty="0">
                <a:solidFill>
                  <a:srgbClr val="262626"/>
                </a:solidFill>
                <a:latin typeface="Aptos" panose="020B0004020202020204" pitchFamily="34" charset="0"/>
              </a:rPr>
              <a:t>, individual </a:t>
            </a:r>
            <a:r>
              <a:rPr lang="de-DE" sz="1400" dirty="0" err="1">
                <a:solidFill>
                  <a:srgbClr val="262626"/>
                </a:solidFill>
                <a:latin typeface="Aptos" panose="020B0004020202020204" pitchFamily="34" charset="0"/>
              </a:rPr>
              <a:t>coaching</a:t>
            </a:r>
            <a:r>
              <a:rPr lang="de-DE" sz="1400"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peer-to-peer</a:t>
            </a:r>
            <a:r>
              <a:rPr lang="de-DE" sz="1400"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learning</a:t>
            </a:r>
            <a:r>
              <a:rPr lang="de-DE" sz="1400"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formats</a:t>
            </a:r>
            <a:r>
              <a:rPr lang="de-DE" dirty="0">
                <a:solidFill>
                  <a:srgbClr val="262626"/>
                </a:solidFill>
                <a:latin typeface="Aptos" panose="020B0004020202020204" pitchFamily="34" charset="0"/>
              </a:rPr>
              <a:t>, and </a:t>
            </a:r>
            <a:r>
              <a:rPr lang="de-DE" sz="1400" dirty="0" err="1">
                <a:solidFill>
                  <a:srgbClr val="262626"/>
                </a:solidFill>
                <a:latin typeface="Aptos" panose="020B0004020202020204" pitchFamily="34" charset="0"/>
              </a:rPr>
              <a:t>networking</a:t>
            </a:r>
            <a:r>
              <a:rPr lang="de-DE" sz="1400" dirty="0">
                <a:solidFill>
                  <a:srgbClr val="262626"/>
                </a:solidFill>
                <a:latin typeface="Aptos" panose="020B0004020202020204" pitchFamily="34" charset="0"/>
              </a:rPr>
              <a:t> </a:t>
            </a:r>
            <a:r>
              <a:rPr lang="de-DE" sz="1400" dirty="0" err="1">
                <a:solidFill>
                  <a:srgbClr val="262626"/>
                </a:solidFill>
                <a:latin typeface="Aptos" panose="020B0004020202020204" pitchFamily="34" charset="0"/>
              </a:rPr>
              <a:t>events</a:t>
            </a:r>
            <a:r>
              <a:rPr lang="de-DE" dirty="0">
                <a:solidFill>
                  <a:srgbClr val="262626"/>
                </a:solidFill>
                <a:latin typeface="Aptos" panose="020B0004020202020204" pitchFamily="34" charset="0"/>
              </a:rPr>
              <a:t>.</a:t>
            </a:r>
          </a:p>
          <a:p>
            <a:pPr marL="0" indent="0">
              <a:spcAft>
                <a:spcPts val="1600"/>
              </a:spcAft>
              <a:buSzPct val="80000"/>
              <a:buNone/>
            </a:pPr>
            <a:r>
              <a:rPr lang="de-DE" dirty="0" err="1">
                <a:solidFill>
                  <a:srgbClr val="262626"/>
                </a:solidFill>
                <a:latin typeface="Aptos" panose="020B0004020202020204" pitchFamily="34" charset="0"/>
              </a:rPr>
              <a:t>If</a:t>
            </a:r>
            <a:r>
              <a:rPr lang="de-DE" dirty="0">
                <a:solidFill>
                  <a:srgbClr val="262626"/>
                </a:solidFill>
                <a:latin typeface="Aptos" panose="020B0004020202020204" pitchFamily="34" charset="0"/>
              </a:rPr>
              <a:t> </a:t>
            </a:r>
            <a:r>
              <a:rPr lang="de-DE" dirty="0" err="1">
                <a:solidFill>
                  <a:srgbClr val="262626"/>
                </a:solidFill>
                <a:latin typeface="Aptos" panose="020B0004020202020204" pitchFamily="34" charset="0"/>
              </a:rPr>
              <a:t>you’d</a:t>
            </a:r>
            <a:r>
              <a:rPr lang="de-DE" dirty="0">
                <a:solidFill>
                  <a:srgbClr val="262626"/>
                </a:solidFill>
                <a:latin typeface="Aptos" panose="020B0004020202020204" pitchFamily="34" charset="0"/>
              </a:rPr>
              <a:t> like </a:t>
            </a:r>
            <a:r>
              <a:rPr lang="de-DE" dirty="0" err="1">
                <a:solidFill>
                  <a:srgbClr val="262626"/>
                </a:solidFill>
                <a:latin typeface="Aptos" panose="020B0004020202020204" pitchFamily="34" charset="0"/>
              </a:rPr>
              <a:t>to</a:t>
            </a:r>
            <a:r>
              <a:rPr lang="de-DE" dirty="0">
                <a:solidFill>
                  <a:srgbClr val="262626"/>
                </a:solidFill>
                <a:latin typeface="Aptos" panose="020B0004020202020204" pitchFamily="34" charset="0"/>
              </a:rPr>
              <a:t> </a:t>
            </a:r>
            <a:r>
              <a:rPr lang="de-DE" dirty="0" err="1">
                <a:solidFill>
                  <a:srgbClr val="262626"/>
                </a:solidFill>
                <a:latin typeface="Aptos" panose="020B0004020202020204" pitchFamily="34" charset="0"/>
              </a:rPr>
              <a:t>be</a:t>
            </a:r>
            <a:r>
              <a:rPr lang="de-DE" dirty="0">
                <a:solidFill>
                  <a:srgbClr val="262626"/>
                </a:solidFill>
                <a:latin typeface="Aptos" panose="020B0004020202020204" pitchFamily="34" charset="0"/>
              </a:rPr>
              <a:t> </a:t>
            </a:r>
            <a:r>
              <a:rPr lang="de-DE" dirty="0" err="1">
                <a:solidFill>
                  <a:srgbClr val="262626"/>
                </a:solidFill>
                <a:latin typeface="Aptos" panose="020B0004020202020204" pitchFamily="34" charset="0"/>
              </a:rPr>
              <a:t>notified</a:t>
            </a:r>
            <a:r>
              <a:rPr lang="de-DE" dirty="0">
                <a:solidFill>
                  <a:srgbClr val="262626"/>
                </a:solidFill>
                <a:latin typeface="Aptos" panose="020B0004020202020204" pitchFamily="34" charset="0"/>
              </a:rPr>
              <a:t> </a:t>
            </a:r>
            <a:r>
              <a:rPr lang="de-DE" dirty="0" err="1">
                <a:solidFill>
                  <a:srgbClr val="262626"/>
                </a:solidFill>
                <a:latin typeface="Aptos" panose="020B0004020202020204" pitchFamily="34" charset="0"/>
              </a:rPr>
              <a:t>about</a:t>
            </a:r>
            <a:r>
              <a:rPr lang="de-DE" dirty="0">
                <a:solidFill>
                  <a:srgbClr val="262626"/>
                </a:solidFill>
                <a:latin typeface="Aptos" panose="020B0004020202020204" pitchFamily="34" charset="0"/>
              </a:rPr>
              <a:t> </a:t>
            </a:r>
            <a:r>
              <a:rPr lang="de-DE" dirty="0" err="1">
                <a:solidFill>
                  <a:srgbClr val="262626"/>
                </a:solidFill>
                <a:latin typeface="Aptos" panose="020B0004020202020204" pitchFamily="34" charset="0"/>
              </a:rPr>
              <a:t>the</a:t>
            </a:r>
            <a:r>
              <a:rPr lang="de-DE" dirty="0">
                <a:solidFill>
                  <a:srgbClr val="262626"/>
                </a:solidFill>
                <a:latin typeface="Aptos" panose="020B0004020202020204" pitchFamily="34" charset="0"/>
              </a:rPr>
              <a:t> </a:t>
            </a:r>
            <a:r>
              <a:rPr lang="de-DE" dirty="0" err="1">
                <a:solidFill>
                  <a:srgbClr val="262626"/>
                </a:solidFill>
                <a:latin typeface="Aptos" panose="020B0004020202020204" pitchFamily="34" charset="0"/>
              </a:rPr>
              <a:t>next</a:t>
            </a:r>
            <a:r>
              <a:rPr lang="de-DE" dirty="0">
                <a:solidFill>
                  <a:srgbClr val="262626"/>
                </a:solidFill>
                <a:latin typeface="Aptos" panose="020B0004020202020204" pitchFamily="34" charset="0"/>
              </a:rPr>
              <a:t> </a:t>
            </a:r>
            <a:r>
              <a:rPr lang="de-DE" dirty="0" err="1">
                <a:solidFill>
                  <a:srgbClr val="262626"/>
                </a:solidFill>
                <a:latin typeface="Aptos" panose="020B0004020202020204" pitchFamily="34" charset="0"/>
              </a:rPr>
              <a:t>application</a:t>
            </a:r>
            <a:r>
              <a:rPr lang="de-DE" dirty="0">
                <a:solidFill>
                  <a:srgbClr val="262626"/>
                </a:solidFill>
                <a:latin typeface="Aptos" panose="020B0004020202020204" pitchFamily="34" charset="0"/>
              </a:rPr>
              <a:t> </a:t>
            </a:r>
            <a:r>
              <a:rPr lang="de-DE" dirty="0" err="1">
                <a:solidFill>
                  <a:srgbClr val="262626"/>
                </a:solidFill>
                <a:latin typeface="Aptos" panose="020B0004020202020204" pitchFamily="34" charset="0"/>
              </a:rPr>
              <a:t>round</a:t>
            </a:r>
            <a:r>
              <a:rPr lang="de-DE" dirty="0">
                <a:solidFill>
                  <a:srgbClr val="262626"/>
                </a:solidFill>
                <a:latin typeface="Aptos" panose="020B0004020202020204" pitchFamily="34" charset="0"/>
              </a:rPr>
              <a:t>, </a:t>
            </a:r>
            <a:r>
              <a:rPr lang="de-DE" dirty="0" err="1">
                <a:solidFill>
                  <a:srgbClr val="262626"/>
                </a:solidFill>
                <a:latin typeface="Aptos" panose="020B0004020202020204" pitchFamily="34" charset="0"/>
              </a:rPr>
              <a:t>simply</a:t>
            </a:r>
            <a:r>
              <a:rPr lang="de-DE" dirty="0">
                <a:solidFill>
                  <a:srgbClr val="262626"/>
                </a:solidFill>
                <a:latin typeface="Aptos" panose="020B0004020202020204" pitchFamily="34" charset="0"/>
              </a:rPr>
              <a:t> </a:t>
            </a:r>
            <a:r>
              <a:rPr lang="de-DE" dirty="0" err="1">
                <a:solidFill>
                  <a:srgbClr val="262626"/>
                </a:solidFill>
                <a:latin typeface="Aptos" panose="020B0004020202020204" pitchFamily="34" charset="0"/>
              </a:rPr>
              <a:t>leave</a:t>
            </a:r>
            <a:r>
              <a:rPr lang="de-DE" dirty="0">
                <a:solidFill>
                  <a:srgbClr val="262626"/>
                </a:solidFill>
                <a:latin typeface="Aptos" panose="020B0004020202020204" pitchFamily="34" charset="0"/>
              </a:rPr>
              <a:t> </a:t>
            </a:r>
            <a:r>
              <a:rPr lang="de-DE" dirty="0" err="1">
                <a:solidFill>
                  <a:srgbClr val="262626"/>
                </a:solidFill>
                <a:latin typeface="Aptos" panose="020B0004020202020204" pitchFamily="34" charset="0"/>
              </a:rPr>
              <a:t>your</a:t>
            </a:r>
            <a:r>
              <a:rPr lang="de-DE" dirty="0">
                <a:solidFill>
                  <a:srgbClr val="262626"/>
                </a:solidFill>
                <a:latin typeface="Aptos" panose="020B0004020202020204" pitchFamily="34" charset="0"/>
              </a:rPr>
              <a:t> email </a:t>
            </a:r>
            <a:r>
              <a:rPr lang="de-DE" dirty="0" err="1">
                <a:solidFill>
                  <a:srgbClr val="262626"/>
                </a:solidFill>
                <a:latin typeface="Aptos" panose="020B0004020202020204" pitchFamily="34" charset="0"/>
              </a:rPr>
              <a:t>address</a:t>
            </a:r>
            <a:r>
              <a:rPr lang="de-DE" dirty="0">
                <a:solidFill>
                  <a:srgbClr val="262626"/>
                </a:solidFill>
                <a:latin typeface="Aptos" panose="020B0004020202020204" pitchFamily="34" charset="0"/>
              </a:rPr>
              <a:t> and </a:t>
            </a:r>
            <a:r>
              <a:rPr lang="de-DE" dirty="0" err="1">
                <a:solidFill>
                  <a:srgbClr val="262626"/>
                </a:solidFill>
                <a:latin typeface="Aptos" panose="020B0004020202020204" pitchFamily="34" charset="0"/>
              </a:rPr>
              <a:t>we’ll</a:t>
            </a:r>
            <a:r>
              <a:rPr lang="de-DE" dirty="0">
                <a:solidFill>
                  <a:srgbClr val="262626"/>
                </a:solidFill>
                <a:latin typeface="Aptos" panose="020B0004020202020204" pitchFamily="34" charset="0"/>
              </a:rPr>
              <a:t> </a:t>
            </a:r>
            <a:r>
              <a:rPr lang="de-DE" dirty="0" err="1">
                <a:solidFill>
                  <a:srgbClr val="262626"/>
                </a:solidFill>
                <a:latin typeface="Aptos" panose="020B0004020202020204" pitchFamily="34" charset="0"/>
              </a:rPr>
              <a:t>make</a:t>
            </a:r>
            <a:r>
              <a:rPr lang="de-DE" dirty="0">
                <a:solidFill>
                  <a:srgbClr val="262626"/>
                </a:solidFill>
                <a:latin typeface="Aptos" panose="020B0004020202020204" pitchFamily="34" charset="0"/>
              </a:rPr>
              <a:t> </a:t>
            </a:r>
            <a:r>
              <a:rPr lang="de-DE" dirty="0" err="1">
                <a:solidFill>
                  <a:srgbClr val="262626"/>
                </a:solidFill>
                <a:latin typeface="Aptos" panose="020B0004020202020204" pitchFamily="34" charset="0"/>
              </a:rPr>
              <a:t>sure</a:t>
            </a:r>
            <a:r>
              <a:rPr lang="de-DE" dirty="0">
                <a:solidFill>
                  <a:srgbClr val="262626"/>
                </a:solidFill>
                <a:latin typeface="Aptos" panose="020B0004020202020204" pitchFamily="34" charset="0"/>
              </a:rPr>
              <a:t> </a:t>
            </a:r>
            <a:r>
              <a:rPr lang="de-DE" dirty="0" err="1">
                <a:solidFill>
                  <a:srgbClr val="262626"/>
                </a:solidFill>
                <a:latin typeface="Aptos" panose="020B0004020202020204" pitchFamily="34" charset="0"/>
              </a:rPr>
              <a:t>you</a:t>
            </a:r>
            <a:r>
              <a:rPr lang="de-DE" dirty="0">
                <a:solidFill>
                  <a:srgbClr val="262626"/>
                </a:solidFill>
                <a:latin typeface="Aptos" panose="020B0004020202020204" pitchFamily="34" charset="0"/>
              </a:rPr>
              <a:t> </a:t>
            </a:r>
            <a:r>
              <a:rPr lang="de-DE" dirty="0" err="1">
                <a:solidFill>
                  <a:srgbClr val="262626"/>
                </a:solidFill>
                <a:latin typeface="Aptos" panose="020B0004020202020204" pitchFamily="34" charset="0"/>
              </a:rPr>
              <a:t>stay</a:t>
            </a:r>
            <a:r>
              <a:rPr lang="de-DE" dirty="0">
                <a:solidFill>
                  <a:srgbClr val="262626"/>
                </a:solidFill>
                <a:latin typeface="Aptos" panose="020B0004020202020204" pitchFamily="34" charset="0"/>
              </a:rPr>
              <a:t> </a:t>
            </a:r>
            <a:r>
              <a:rPr lang="de-DE" dirty="0" err="1">
                <a:solidFill>
                  <a:srgbClr val="262626"/>
                </a:solidFill>
                <a:latin typeface="Aptos" panose="020B0004020202020204" pitchFamily="34" charset="0"/>
              </a:rPr>
              <a:t>informed</a:t>
            </a:r>
            <a:r>
              <a:rPr lang="de-DE" dirty="0">
                <a:solidFill>
                  <a:srgbClr val="262626"/>
                </a:solidFill>
                <a:latin typeface="Aptos" panose="020B0004020202020204" pitchFamily="34" charset="0"/>
              </a:rPr>
              <a:t>.</a:t>
            </a:r>
          </a:p>
        </p:txBody>
      </p:sp>
      <p:sp>
        <p:nvSpPr>
          <p:cNvPr id="3" name="Textplatzhalter 2">
            <a:extLst>
              <a:ext uri="{FF2B5EF4-FFF2-40B4-BE49-F238E27FC236}">
                <a16:creationId xmlns:a16="http://schemas.microsoft.com/office/drawing/2014/main" id="{A967C05B-CB25-F530-77CB-92031C55B37E}"/>
              </a:ext>
            </a:extLst>
          </p:cNvPr>
          <p:cNvSpPr>
            <a:spLocks noGrp="1"/>
          </p:cNvSpPr>
          <p:nvPr>
            <p:ph type="body" idx="1"/>
          </p:nvPr>
        </p:nvSpPr>
        <p:spPr>
          <a:xfrm>
            <a:off x="428625" y="336593"/>
            <a:ext cx="6332393" cy="886397"/>
          </a:xfrm>
        </p:spPr>
        <p:txBody>
          <a:bodyPr/>
          <a:lstStyle/>
          <a:p>
            <a:r>
              <a:rPr lang="de-DE" dirty="0"/>
              <a:t>Top-Talents-Track</a:t>
            </a:r>
          </a:p>
          <a:p>
            <a:endParaRPr lang="de-DE" dirty="0"/>
          </a:p>
        </p:txBody>
      </p:sp>
      <p:pic>
        <p:nvPicPr>
          <p:cNvPr id="8" name="Grafik 7">
            <a:extLst>
              <a:ext uri="{FF2B5EF4-FFF2-40B4-BE49-F238E27FC236}">
                <a16:creationId xmlns:a16="http://schemas.microsoft.com/office/drawing/2014/main" id="{1AA84129-0105-5B5F-916B-0C8AB117A0C1}"/>
              </a:ext>
            </a:extLst>
          </p:cNvPr>
          <p:cNvPicPr>
            <a:picLocks noChangeAspect="1"/>
          </p:cNvPicPr>
          <p:nvPr/>
        </p:nvPicPr>
        <p:blipFill>
          <a:blip r:embed="rId3"/>
          <a:srcRect/>
          <a:stretch/>
        </p:blipFill>
        <p:spPr>
          <a:xfrm>
            <a:off x="4069510" y="3632455"/>
            <a:ext cx="1004980" cy="1004980"/>
          </a:xfrm>
          <a:prstGeom prst="rect">
            <a:avLst/>
          </a:prstGeom>
        </p:spPr>
      </p:pic>
      <p:pic>
        <p:nvPicPr>
          <p:cNvPr id="9" name="Grafik 8">
            <a:extLst>
              <a:ext uri="{FF2B5EF4-FFF2-40B4-BE49-F238E27FC236}">
                <a16:creationId xmlns:a16="http://schemas.microsoft.com/office/drawing/2014/main" id="{E2ABB450-D769-B3EA-B9B5-DAA3E7BA3710}"/>
              </a:ext>
            </a:extLst>
          </p:cNvPr>
          <p:cNvPicPr>
            <a:picLocks noChangeAspect="1"/>
          </p:cNvPicPr>
          <p:nvPr/>
        </p:nvPicPr>
        <p:blipFill>
          <a:blip r:embed="rId4"/>
          <a:srcRect l="18528" t="1038" r="16283" b="1206"/>
          <a:stretch>
            <a:fillRect/>
          </a:stretch>
        </p:blipFill>
        <p:spPr>
          <a:xfrm>
            <a:off x="5190884" y="1256352"/>
            <a:ext cx="3140268" cy="3140268"/>
          </a:xfrm>
          <a:prstGeom prst="ellipse">
            <a:avLst/>
          </a:prstGeom>
        </p:spPr>
      </p:pic>
    </p:spTree>
    <p:extLst>
      <p:ext uri="{BB962C8B-B14F-4D97-AF65-F5344CB8AC3E}">
        <p14:creationId xmlns:p14="http://schemas.microsoft.com/office/powerpoint/2010/main" val="26744554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615D2-F6FC-3023-6CA1-F5CB9B0EE7B2}"/>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A5F2C699-7D87-417E-B2EE-BDCC5A7F40DB}"/>
              </a:ext>
            </a:extLst>
          </p:cNvPr>
          <p:cNvSpPr>
            <a:spLocks noGrp="1"/>
          </p:cNvSpPr>
          <p:nvPr>
            <p:ph type="body" idx="1"/>
          </p:nvPr>
        </p:nvSpPr>
        <p:spPr/>
        <p:txBody>
          <a:bodyPr/>
          <a:lstStyle/>
          <a:p>
            <a:r>
              <a:rPr lang="de-DE"/>
              <a:t>Time </a:t>
            </a:r>
            <a:r>
              <a:rPr lang="de-DE" err="1"/>
              <a:t>for</a:t>
            </a:r>
            <a:r>
              <a:rPr lang="de-DE"/>
              <a:t> </a:t>
            </a:r>
            <a:r>
              <a:rPr lang="de-DE" err="1"/>
              <a:t>feedback</a:t>
            </a:r>
            <a:r>
              <a:rPr lang="de-DE"/>
              <a:t>!</a:t>
            </a:r>
          </a:p>
        </p:txBody>
      </p:sp>
      <p:pic>
        <p:nvPicPr>
          <p:cNvPr id="10" name="Grafik 9">
            <a:extLst>
              <a:ext uri="{FF2B5EF4-FFF2-40B4-BE49-F238E27FC236}">
                <a16:creationId xmlns:a16="http://schemas.microsoft.com/office/drawing/2014/main" id="{81DB8937-0D33-67D4-1A96-477E045873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0928" y="2733929"/>
            <a:ext cx="1644142" cy="1644142"/>
          </a:xfrm>
          <a:prstGeom prst="rect">
            <a:avLst/>
          </a:prstGeom>
        </p:spPr>
      </p:pic>
      <p:pic>
        <p:nvPicPr>
          <p:cNvPr id="4" name="Picture 3" descr="A qr code with a black and white background&#10;&#10;Description automatically generated">
            <a:extLst>
              <a:ext uri="{FF2B5EF4-FFF2-40B4-BE49-F238E27FC236}">
                <a16:creationId xmlns:a16="http://schemas.microsoft.com/office/drawing/2014/main" id="{650451B3-8314-02A8-6FED-F53C6C21DF07}"/>
              </a:ext>
            </a:extLst>
          </p:cNvPr>
          <p:cNvPicPr>
            <a:picLocks noChangeAspect="1"/>
          </p:cNvPicPr>
          <p:nvPr/>
        </p:nvPicPr>
        <p:blipFill>
          <a:blip r:embed="rId5"/>
          <a:stretch>
            <a:fillRect/>
          </a:stretch>
        </p:blipFill>
        <p:spPr>
          <a:xfrm>
            <a:off x="3632200" y="1587500"/>
            <a:ext cx="1879600" cy="1968500"/>
          </a:xfrm>
          <a:prstGeom prst="rect">
            <a:avLst/>
          </a:prstGeom>
        </p:spPr>
      </p:pic>
    </p:spTree>
    <p:extLst>
      <p:ext uri="{BB962C8B-B14F-4D97-AF65-F5344CB8AC3E}">
        <p14:creationId xmlns:p14="http://schemas.microsoft.com/office/powerpoint/2010/main" val="26112960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5F395-7DBB-9827-74ED-DA9242F7908E}"/>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57625534-096D-2AA3-85E3-4F6966459FBF}"/>
              </a:ext>
            </a:extLst>
          </p:cNvPr>
          <p:cNvSpPr>
            <a:spLocks noGrp="1"/>
          </p:cNvSpPr>
          <p:nvPr>
            <p:ph type="body" idx="1"/>
          </p:nvPr>
        </p:nvSpPr>
        <p:spPr>
          <a:xfrm>
            <a:off x="428625" y="336593"/>
            <a:ext cx="6332393" cy="443198"/>
          </a:xfrm>
        </p:spPr>
        <p:txBody>
          <a:bodyPr/>
          <a:lstStyle/>
          <a:p>
            <a:r>
              <a:rPr lang="de-DE" err="1"/>
              <a:t>Thank</a:t>
            </a:r>
            <a:r>
              <a:rPr lang="de-DE"/>
              <a:t> </a:t>
            </a:r>
            <a:r>
              <a:rPr lang="de-DE" err="1"/>
              <a:t>you</a:t>
            </a:r>
            <a:r>
              <a:rPr lang="de-DE"/>
              <a:t>!</a:t>
            </a:r>
          </a:p>
        </p:txBody>
      </p:sp>
      <p:sp>
        <p:nvSpPr>
          <p:cNvPr id="4" name="Textfeld 3">
            <a:extLst>
              <a:ext uri="{FF2B5EF4-FFF2-40B4-BE49-F238E27FC236}">
                <a16:creationId xmlns:a16="http://schemas.microsoft.com/office/drawing/2014/main" id="{829F2222-7938-95F7-C9B1-96DCF6633456}"/>
              </a:ext>
            </a:extLst>
          </p:cNvPr>
          <p:cNvSpPr txBox="1"/>
          <p:nvPr/>
        </p:nvSpPr>
        <p:spPr>
          <a:xfrm>
            <a:off x="428625" y="922881"/>
            <a:ext cx="780137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 typeface="Arial"/>
              <a:buNone/>
              <a:tabLst/>
              <a:defRPr/>
            </a:pPr>
            <a:r>
              <a:rPr kumimoji="0" lang="en-GB" sz="1400" b="1" i="0" u="none" strike="noStrike" kern="0" cap="none" spc="0" normalizeH="0" baseline="0" noProof="0">
                <a:ln>
                  <a:noFill/>
                </a:ln>
                <a:solidFill>
                  <a:srgbClr val="000000"/>
                </a:solidFill>
                <a:effectLst/>
                <a:uLnTx/>
                <a:uFillTx/>
                <a:latin typeface="Aptos" panose="020B0004020202020204" pitchFamily="34" charset="0"/>
                <a:cs typeface="Arial"/>
                <a:sym typeface="Arial"/>
              </a:rPr>
              <a:t>Connect with us and each other via Social Media …</a:t>
            </a:r>
          </a:p>
        </p:txBody>
      </p:sp>
      <p:sp>
        <p:nvSpPr>
          <p:cNvPr id="5" name="Textplatzhalter 1">
            <a:extLst>
              <a:ext uri="{FF2B5EF4-FFF2-40B4-BE49-F238E27FC236}">
                <a16:creationId xmlns:a16="http://schemas.microsoft.com/office/drawing/2014/main" id="{733A6C25-CEB7-BD42-0B97-3763C79A7E21}"/>
              </a:ext>
            </a:extLst>
          </p:cNvPr>
          <p:cNvSpPr txBox="1">
            <a:spLocks/>
          </p:cNvSpPr>
          <p:nvPr/>
        </p:nvSpPr>
        <p:spPr>
          <a:xfrm>
            <a:off x="303935" y="4637434"/>
            <a:ext cx="4756888" cy="506066"/>
          </a:xfrm>
          <a:prstGeom prst="rect">
            <a:avLst/>
          </a:prstGeom>
        </p:spPr>
        <p:txBody>
          <a:bodyPr/>
          <a:lstStyle>
            <a:lvl1pPr marL="182880" indent="-182880" algn="l" defTabSz="685800" rtl="0" eaLnBrk="1" latinLnBrk="0" hangingPunct="1">
              <a:lnSpc>
                <a:spcPct val="90000"/>
              </a:lnSpc>
              <a:spcBef>
                <a:spcPts val="0"/>
              </a:spcBef>
              <a:spcAft>
                <a:spcPts val="450"/>
              </a:spcAft>
              <a:buFont typeface="Arial" panose="020B0604020202020204" pitchFamily="34" charset="0"/>
              <a:buChar char="•"/>
              <a:defRPr sz="1400" kern="1200">
                <a:solidFill>
                  <a:schemeClr val="tx1"/>
                </a:solidFill>
                <a:latin typeface="+mn-lt"/>
                <a:ea typeface="+mn-ea"/>
                <a:cs typeface="+mn-cs"/>
              </a:defRPr>
            </a:lvl1pPr>
            <a:lvl2pPr marL="457200" indent="-274320" algn="l" defTabSz="685800" rtl="0" eaLnBrk="1" latinLnBrk="0" hangingPunct="1">
              <a:lnSpc>
                <a:spcPct val="90000"/>
              </a:lnSpc>
              <a:spcBef>
                <a:spcPts val="0"/>
              </a:spcBef>
              <a:spcAft>
                <a:spcPts val="450"/>
              </a:spcAft>
              <a:buSzPct val="100000"/>
              <a:buFont typeface="System Font Regular"/>
              <a:buChar char="・"/>
              <a:defRPr sz="1400" kern="1200">
                <a:solidFill>
                  <a:schemeClr val="tx1"/>
                </a:solidFill>
                <a:latin typeface="+mn-lt"/>
                <a:ea typeface="+mn-ea"/>
                <a:cs typeface="+mn-cs"/>
              </a:defRPr>
            </a:lvl2pPr>
            <a:lvl3pPr marL="685800" indent="0" algn="l" defTabSz="685800" rtl="0" eaLnBrk="1" latinLnBrk="0" hangingPunct="1">
              <a:lnSpc>
                <a:spcPct val="90000"/>
              </a:lnSpc>
              <a:spcBef>
                <a:spcPts val="375"/>
              </a:spcBef>
              <a:spcAft>
                <a:spcPts val="450"/>
              </a:spcAft>
              <a:buFont typeface="Arial" panose="020B0604020202020204" pitchFamily="34" charset="0"/>
              <a:buNone/>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450"/>
              </a:spcAft>
              <a:buClr>
                <a:srgbClr val="000000"/>
              </a:buClr>
              <a:buSzTx/>
              <a:buFont typeface="Arial" panose="020B0604020202020204" pitchFamily="34" charset="0"/>
              <a:buNone/>
              <a:tabLst/>
              <a:defRPr/>
            </a:pPr>
            <a:r>
              <a:rPr kumimoji="0" lang="de-DE" sz="1400" b="1" i="0" u="none" strike="noStrike" kern="1200" cap="none" spc="0" normalizeH="0" baseline="0" noProof="0">
                <a:ln>
                  <a:noFill/>
                </a:ln>
                <a:solidFill>
                  <a:srgbClr val="E30613"/>
                </a:solidFill>
                <a:effectLst/>
                <a:uLnTx/>
                <a:uFillTx/>
                <a:latin typeface="Aptos" panose="020B0004020202020204" pitchFamily="34" charset="0"/>
                <a:ea typeface="+mn-ea"/>
                <a:cs typeface="+mn-cs"/>
                <a:sym typeface="Arial"/>
              </a:rPr>
              <a:t>©️ Young Entrepreneurs in Science, 2025</a:t>
            </a:r>
          </a:p>
        </p:txBody>
      </p:sp>
      <p:pic>
        <p:nvPicPr>
          <p:cNvPr id="10" name="Grafik 9" descr="Ein Bild, das Zeichnung, Teller, Schild enthält.&#10;&#10;Automatisch generierte Beschreibung">
            <a:extLst>
              <a:ext uri="{FF2B5EF4-FFF2-40B4-BE49-F238E27FC236}">
                <a16:creationId xmlns:a16="http://schemas.microsoft.com/office/drawing/2014/main" id="{11BED602-ACE2-7644-0ACD-673398D432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42" b="3716"/>
          <a:stretch/>
        </p:blipFill>
        <p:spPr>
          <a:xfrm>
            <a:off x="3481005" y="2066661"/>
            <a:ext cx="567037" cy="552440"/>
          </a:xfrm>
          <a:prstGeom prst="rect">
            <a:avLst/>
          </a:prstGeom>
        </p:spPr>
      </p:pic>
      <p:sp>
        <p:nvSpPr>
          <p:cNvPr id="11" name="Textfeld 10">
            <a:extLst>
              <a:ext uri="{FF2B5EF4-FFF2-40B4-BE49-F238E27FC236}">
                <a16:creationId xmlns:a16="http://schemas.microsoft.com/office/drawing/2014/main" id="{5447AFDA-DBEE-BC25-FB0B-72941C976E44}"/>
              </a:ext>
            </a:extLst>
          </p:cNvPr>
          <p:cNvSpPr txBox="1"/>
          <p:nvPr/>
        </p:nvSpPr>
        <p:spPr>
          <a:xfrm>
            <a:off x="1741893" y="2916543"/>
            <a:ext cx="83000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378" rtl="0" eaLnBrk="1" fontAlgn="auto" latinLnBrk="0" hangingPunct="0">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t>LinkedIn </a:t>
            </a:r>
            <a:b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br>
            <a: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t>Page</a:t>
            </a:r>
          </a:p>
        </p:txBody>
      </p:sp>
      <p:sp>
        <p:nvSpPr>
          <p:cNvPr id="12" name="Textfeld 11">
            <a:extLst>
              <a:ext uri="{FF2B5EF4-FFF2-40B4-BE49-F238E27FC236}">
                <a16:creationId xmlns:a16="http://schemas.microsoft.com/office/drawing/2014/main" id="{1D3F4B41-F568-2473-93CB-476F61320E59}"/>
              </a:ext>
            </a:extLst>
          </p:cNvPr>
          <p:cNvSpPr txBox="1"/>
          <p:nvPr/>
        </p:nvSpPr>
        <p:spPr>
          <a:xfrm>
            <a:off x="3253116" y="2916543"/>
            <a:ext cx="1084505"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378" rtl="0" eaLnBrk="1" fontAlgn="auto" latinLnBrk="0" hangingPunct="0">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t>LinkedIn </a:t>
            </a:r>
            <a:b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br>
            <a: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t>Group</a:t>
            </a:r>
          </a:p>
        </p:txBody>
      </p:sp>
      <p:pic>
        <p:nvPicPr>
          <p:cNvPr id="15" name="Grafik 14" descr="Ein Bild, das Text, Zeichnung, Flagge, Schild enthält.&#10;&#10;Automatisch generierte Beschreibung">
            <a:extLst>
              <a:ext uri="{FF2B5EF4-FFF2-40B4-BE49-F238E27FC236}">
                <a16:creationId xmlns:a16="http://schemas.microsoft.com/office/drawing/2014/main" id="{10A0E831-9172-D6EB-4AE3-7896A45DA1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92519" y="2108640"/>
            <a:ext cx="550270" cy="550270"/>
          </a:xfrm>
          <a:prstGeom prst="rect">
            <a:avLst/>
          </a:prstGeom>
        </p:spPr>
      </p:pic>
      <p:sp>
        <p:nvSpPr>
          <p:cNvPr id="16" name="Textfeld 15">
            <a:extLst>
              <a:ext uri="{FF2B5EF4-FFF2-40B4-BE49-F238E27FC236}">
                <a16:creationId xmlns:a16="http://schemas.microsoft.com/office/drawing/2014/main" id="{F219D583-F2FC-CB81-CDFF-DCA185EA0454}"/>
              </a:ext>
            </a:extLst>
          </p:cNvPr>
          <p:cNvSpPr txBox="1"/>
          <p:nvPr/>
        </p:nvSpPr>
        <p:spPr>
          <a:xfrm>
            <a:off x="6334267" y="2916543"/>
            <a:ext cx="1066773"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378" rtl="0" eaLnBrk="1" fontAlgn="auto" latinLnBrk="0" hangingPunct="0">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t>Newsletter</a:t>
            </a:r>
          </a:p>
        </p:txBody>
      </p:sp>
      <p:pic>
        <p:nvPicPr>
          <p:cNvPr id="17" name="Grafik 16">
            <a:extLst>
              <a:ext uri="{FF2B5EF4-FFF2-40B4-BE49-F238E27FC236}">
                <a16:creationId xmlns:a16="http://schemas.microsoft.com/office/drawing/2014/main" id="{144195F7-9702-8094-0A24-035078AFF0D1}"/>
              </a:ext>
            </a:extLst>
          </p:cNvPr>
          <p:cNvPicPr>
            <a:picLocks noChangeAspect="1"/>
          </p:cNvPicPr>
          <p:nvPr/>
        </p:nvPicPr>
        <p:blipFill>
          <a:blip r:embed="rId5"/>
          <a:stretch>
            <a:fillRect/>
          </a:stretch>
        </p:blipFill>
        <p:spPr>
          <a:xfrm>
            <a:off x="1910658" y="2099264"/>
            <a:ext cx="519838" cy="519838"/>
          </a:xfrm>
          <a:prstGeom prst="rect">
            <a:avLst/>
          </a:prstGeom>
        </p:spPr>
      </p:pic>
      <p:pic>
        <p:nvPicPr>
          <p:cNvPr id="18" name="Grafik 17">
            <a:extLst>
              <a:ext uri="{FF2B5EF4-FFF2-40B4-BE49-F238E27FC236}">
                <a16:creationId xmlns:a16="http://schemas.microsoft.com/office/drawing/2014/main" id="{41C9321C-5359-1B2C-B79C-2002734EFB79}"/>
              </a:ext>
            </a:extLst>
          </p:cNvPr>
          <p:cNvPicPr>
            <a:picLocks noChangeAspect="1"/>
          </p:cNvPicPr>
          <p:nvPr/>
        </p:nvPicPr>
        <p:blipFill>
          <a:blip r:embed="rId6"/>
          <a:stretch>
            <a:fillRect/>
          </a:stretch>
        </p:blipFill>
        <p:spPr>
          <a:xfrm>
            <a:off x="5091916" y="2080085"/>
            <a:ext cx="567037" cy="567037"/>
          </a:xfrm>
          <a:prstGeom prst="rect">
            <a:avLst/>
          </a:prstGeom>
        </p:spPr>
      </p:pic>
      <p:sp>
        <p:nvSpPr>
          <p:cNvPr id="19" name="Textfeld 18">
            <a:extLst>
              <a:ext uri="{FF2B5EF4-FFF2-40B4-BE49-F238E27FC236}">
                <a16:creationId xmlns:a16="http://schemas.microsoft.com/office/drawing/2014/main" id="{A740FE4D-4BB8-DEEA-29AD-B1645BF52697}"/>
              </a:ext>
            </a:extLst>
          </p:cNvPr>
          <p:cNvSpPr txBox="1"/>
          <p:nvPr/>
        </p:nvSpPr>
        <p:spPr>
          <a:xfrm>
            <a:off x="4651952" y="2916543"/>
            <a:ext cx="144696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378" rtl="0" eaLnBrk="1" fontAlgn="auto" latinLnBrk="0" hangingPunct="0">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t>Instagram</a:t>
            </a:r>
            <a:b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br>
            <a: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t>@sciencepreneurs</a:t>
            </a:r>
          </a:p>
        </p:txBody>
      </p:sp>
    </p:spTree>
    <p:extLst>
      <p:ext uri="{BB962C8B-B14F-4D97-AF65-F5344CB8AC3E}">
        <p14:creationId xmlns:p14="http://schemas.microsoft.com/office/powerpoint/2010/main" val="3868408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1C922-4A42-16AC-B851-4A04DABA4098}"/>
            </a:ext>
          </a:extLst>
        </p:cNvPr>
        <p:cNvGrpSpPr/>
        <p:nvPr/>
      </p:nvGrpSpPr>
      <p:grpSpPr>
        <a:xfrm>
          <a:off x="0" y="0"/>
          <a:ext cx="0" cy="0"/>
          <a:chOff x="0" y="0"/>
          <a:chExt cx="0" cy="0"/>
        </a:xfrm>
      </p:grpSpPr>
      <p:pic>
        <p:nvPicPr>
          <p:cNvPr id="5" name="Grafik 4" descr="Ein Bild, das Person, Kleidung, Wand, Menschliches Gesicht enthält.&#10;&#10;Automatisch generierte Beschreibung">
            <a:extLst>
              <a:ext uri="{FF2B5EF4-FFF2-40B4-BE49-F238E27FC236}">
                <a16:creationId xmlns:a16="http://schemas.microsoft.com/office/drawing/2014/main" id="{DB572E55-6EC8-248F-FC1F-CB299EA0BF2C}"/>
              </a:ext>
            </a:extLst>
          </p:cNvPr>
          <p:cNvPicPr>
            <a:picLocks noChangeAspect="1"/>
          </p:cNvPicPr>
          <p:nvPr/>
        </p:nvPicPr>
        <p:blipFill>
          <a:blip r:embed="rId3"/>
          <a:srcRect t="15730"/>
          <a:stretch/>
        </p:blipFill>
        <p:spPr>
          <a:xfrm>
            <a:off x="20" y="10"/>
            <a:ext cx="9143980" cy="5143490"/>
          </a:xfrm>
          <a:prstGeom prst="rect">
            <a:avLst/>
          </a:prstGeom>
          <a:noFill/>
        </p:spPr>
      </p:pic>
      <p:sp>
        <p:nvSpPr>
          <p:cNvPr id="3" name="Textplatzhalter 2">
            <a:extLst>
              <a:ext uri="{FF2B5EF4-FFF2-40B4-BE49-F238E27FC236}">
                <a16:creationId xmlns:a16="http://schemas.microsoft.com/office/drawing/2014/main" id="{8C73BF3D-DF0C-8FE1-B929-01EAA93981BC}"/>
              </a:ext>
            </a:extLst>
          </p:cNvPr>
          <p:cNvSpPr>
            <a:spLocks noGrp="1"/>
          </p:cNvSpPr>
          <p:nvPr>
            <p:ph type="body" sz="quarter" idx="11"/>
          </p:nvPr>
        </p:nvSpPr>
        <p:spPr>
          <a:xfrm>
            <a:off x="304800" y="285263"/>
            <a:ext cx="1905000" cy="485204"/>
          </a:xfrm>
        </p:spPr>
        <p:txBody>
          <a:bodyPr wrap="square" anchor="b">
            <a:normAutofit/>
          </a:bodyPr>
          <a:lstStyle/>
          <a:p>
            <a:pPr>
              <a:lnSpc>
                <a:spcPct val="90000"/>
              </a:lnSpc>
              <a:spcAft>
                <a:spcPts val="600"/>
              </a:spcAft>
            </a:pPr>
            <a:r>
              <a:rPr lang="de-DE"/>
              <a:t>THE END</a:t>
            </a:r>
          </a:p>
        </p:txBody>
      </p:sp>
    </p:spTree>
    <p:extLst>
      <p:ext uri="{BB962C8B-B14F-4D97-AF65-F5344CB8AC3E}">
        <p14:creationId xmlns:p14="http://schemas.microsoft.com/office/powerpoint/2010/main" val="2624520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56F7A6C-DBCC-818D-E262-67FF07A051D0}"/>
            </a:ext>
          </a:extLst>
        </p:cNvPr>
        <p:cNvGrpSpPr/>
        <p:nvPr/>
      </p:nvGrpSpPr>
      <p:grpSpPr>
        <a:xfrm>
          <a:off x="0" y="0"/>
          <a:ext cx="0" cy="0"/>
          <a:chOff x="0" y="0"/>
          <a:chExt cx="0" cy="0"/>
        </a:xfrm>
      </p:grpSpPr>
      <p:sp>
        <p:nvSpPr>
          <p:cNvPr id="5" name="Textplatzhalter 4">
            <a:extLst>
              <a:ext uri="{FF2B5EF4-FFF2-40B4-BE49-F238E27FC236}">
                <a16:creationId xmlns:a16="http://schemas.microsoft.com/office/drawing/2014/main" id="{270A7898-38AD-EBD1-9826-A3A6E473F8F1}"/>
              </a:ext>
            </a:extLst>
          </p:cNvPr>
          <p:cNvSpPr>
            <a:spLocks noGrp="1"/>
          </p:cNvSpPr>
          <p:nvPr>
            <p:ph type="body" idx="1"/>
          </p:nvPr>
        </p:nvSpPr>
        <p:spPr/>
        <p:txBody>
          <a:bodyPr/>
          <a:lstStyle/>
          <a:p>
            <a:r>
              <a:rPr lang="de-DE"/>
              <a:t>BREAK</a:t>
            </a:r>
          </a:p>
        </p:txBody>
      </p:sp>
      <p:sp>
        <p:nvSpPr>
          <p:cNvPr id="3" name="Textfeld 2">
            <a:extLst>
              <a:ext uri="{FF2B5EF4-FFF2-40B4-BE49-F238E27FC236}">
                <a16:creationId xmlns:a16="http://schemas.microsoft.com/office/drawing/2014/main" id="{036C98E2-76A8-B97D-7F09-CB80E39DE068}"/>
              </a:ext>
            </a:extLst>
          </p:cNvPr>
          <p:cNvSpPr txBox="1"/>
          <p:nvPr/>
        </p:nvSpPr>
        <p:spPr>
          <a:xfrm>
            <a:off x="2241396" y="2291576"/>
            <a:ext cx="184731" cy="2482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013" b="0" i="0" u="none" strike="noStrike" kern="0" cap="none" spc="0" normalizeH="0" baseline="0" noProof="0">
              <a:ln>
                <a:noFill/>
              </a:ln>
              <a:solidFill>
                <a:srgbClr val="000000"/>
              </a:solidFill>
              <a:effectLst/>
              <a:uLnTx/>
              <a:uFillTx/>
              <a:latin typeface="Arial"/>
              <a:cs typeface="Arial"/>
              <a:sym typeface="Arial"/>
            </a:endParaRPr>
          </a:p>
        </p:txBody>
      </p:sp>
      <p:sp>
        <p:nvSpPr>
          <p:cNvPr id="6" name="Textfeld 5">
            <a:extLst>
              <a:ext uri="{FF2B5EF4-FFF2-40B4-BE49-F238E27FC236}">
                <a16:creationId xmlns:a16="http://schemas.microsoft.com/office/drawing/2014/main" id="{4E87FA02-0A4B-2763-2655-B14C5A876D0A}"/>
              </a:ext>
            </a:extLst>
          </p:cNvPr>
          <p:cNvSpPr txBox="1"/>
          <p:nvPr/>
        </p:nvSpPr>
        <p:spPr>
          <a:xfrm>
            <a:off x="1204332" y="1629886"/>
            <a:ext cx="2826835" cy="248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013" b="0" i="0" u="none" strike="noStrike" kern="0" cap="none" spc="0" normalizeH="0" baseline="0" noProof="0">
              <a:ln>
                <a:noFill/>
              </a:ln>
              <a:solidFill>
                <a:srgbClr val="000000"/>
              </a:solidFill>
              <a:effectLst/>
              <a:uLnTx/>
              <a:uFillTx/>
              <a:latin typeface="Arial"/>
              <a:cs typeface="Arial"/>
              <a:sym typeface="Arial"/>
            </a:endParaRPr>
          </a:p>
        </p:txBody>
      </p:sp>
      <p:pic>
        <p:nvPicPr>
          <p:cNvPr id="9" name="Bildplatzhalter 8" descr="Ein Bild, das Tasse, Kaffee, Essen, Drink enthält.&#10;&#10;KI-generierte Inhalte können fehlerhaft sein.">
            <a:extLst>
              <a:ext uri="{FF2B5EF4-FFF2-40B4-BE49-F238E27FC236}">
                <a16:creationId xmlns:a16="http://schemas.microsoft.com/office/drawing/2014/main" id="{816884F3-65F6-CD51-89D5-C2A83804CB66}"/>
              </a:ext>
            </a:extLst>
          </p:cNvPr>
          <p:cNvPicPr>
            <a:picLocks noGrp="1" noChangeAspect="1"/>
          </p:cNvPicPr>
          <p:nvPr>
            <p:ph type="pic" sz="quarter" idx="10"/>
          </p:nvPr>
        </p:nvPicPr>
        <p:blipFill>
          <a:blip r:embed="rId3"/>
          <a:srcRect l="14877" t="13878" r="10289" b="18774"/>
          <a:stretch/>
        </p:blipFill>
        <p:spPr>
          <a:xfrm>
            <a:off x="4572000" y="0"/>
            <a:ext cx="4572000" cy="5143500"/>
          </a:xfrm>
        </p:spPr>
      </p:pic>
    </p:spTree>
    <p:extLst>
      <p:ext uri="{BB962C8B-B14F-4D97-AF65-F5344CB8AC3E}">
        <p14:creationId xmlns:p14="http://schemas.microsoft.com/office/powerpoint/2010/main" val="105678201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F9451D8-1BDF-1648-AA75-C0D259FEFC7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9143999" cy="5143501"/>
          </a:xfrm>
          <a:prstGeom prst="rect">
            <a:avLst/>
          </a:prstGeom>
        </p:spPr>
      </p:pic>
      <p:sp>
        <p:nvSpPr>
          <p:cNvPr id="6" name="Textplatzhalter 2">
            <a:extLst>
              <a:ext uri="{FF2B5EF4-FFF2-40B4-BE49-F238E27FC236}">
                <a16:creationId xmlns:a16="http://schemas.microsoft.com/office/drawing/2014/main" id="{85D3D38C-523F-7144-AEFB-5733AA710105}"/>
              </a:ext>
            </a:extLst>
          </p:cNvPr>
          <p:cNvSpPr>
            <a:spLocks noGrp="1"/>
          </p:cNvSpPr>
          <p:nvPr>
            <p:ph type="body" sz="quarter" idx="11"/>
          </p:nvPr>
        </p:nvSpPr>
        <p:spPr>
          <a:xfrm>
            <a:off x="304800" y="285263"/>
            <a:ext cx="5172635" cy="485204"/>
          </a:xfrm>
          <a:prstGeom prst="rect">
            <a:avLst/>
          </a:prstGeom>
        </p:spPr>
        <p:txBody>
          <a:bodyPr/>
          <a:lstStyle/>
          <a:p>
            <a:r>
              <a:rPr lang="de-DE" dirty="0">
                <a:latin typeface="Aptos" panose="020B0004020202020204" pitchFamily="34" charset="0"/>
              </a:rPr>
              <a:t>YOUR RESEARCH CANVAS</a:t>
            </a:r>
          </a:p>
        </p:txBody>
      </p:sp>
    </p:spTree>
    <p:extLst>
      <p:ext uri="{BB962C8B-B14F-4D97-AF65-F5344CB8AC3E}">
        <p14:creationId xmlns:p14="http://schemas.microsoft.com/office/powerpoint/2010/main" val="3113859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7890A69-1E10-C946-A06E-8F7305F24FA5}"/>
              </a:ext>
            </a:extLst>
          </p:cNvPr>
          <p:cNvSpPr>
            <a:spLocks noGrp="1"/>
          </p:cNvSpPr>
          <p:nvPr>
            <p:ph type="body" idx="1"/>
          </p:nvPr>
        </p:nvSpPr>
        <p:spPr>
          <a:prstGeom prst="rect">
            <a:avLst/>
          </a:prstGeom>
        </p:spPr>
        <p:txBody>
          <a:bodyPr/>
          <a:lstStyle/>
          <a:p>
            <a:r>
              <a:rPr lang="en-GB"/>
              <a:t>Learning goals</a:t>
            </a:r>
          </a:p>
        </p:txBody>
      </p:sp>
      <p:sp>
        <p:nvSpPr>
          <p:cNvPr id="6" name="Text Placeholder 1">
            <a:extLst>
              <a:ext uri="{FF2B5EF4-FFF2-40B4-BE49-F238E27FC236}">
                <a16:creationId xmlns:a16="http://schemas.microsoft.com/office/drawing/2014/main" id="{B47F07F6-1886-2AF6-92B8-2017C7BC9180}"/>
              </a:ext>
            </a:extLst>
          </p:cNvPr>
          <p:cNvSpPr>
            <a:spLocks noGrp="1"/>
          </p:cNvSpPr>
          <p:nvPr>
            <p:ph type="body" sz="quarter" idx="13"/>
          </p:nvPr>
        </p:nvSpPr>
        <p:spPr/>
        <p:txBody>
          <a:bodyPr/>
          <a:lstStyle/>
          <a:p>
            <a:r>
              <a:rPr lang="en-GB" sz="1600" dirty="0"/>
              <a:t>Reflection about the potential of your </a:t>
            </a:r>
            <a:r>
              <a:rPr lang="en-GB" sz="1600" b="1" dirty="0"/>
              <a:t>own research topic/idea</a:t>
            </a:r>
            <a:endParaRPr lang="en-GB" sz="1600" dirty="0"/>
          </a:p>
          <a:p>
            <a:r>
              <a:rPr lang="en-GB" sz="1600" dirty="0"/>
              <a:t>Assessing potential through </a:t>
            </a:r>
            <a:r>
              <a:rPr lang="en-GB" sz="1600" b="1" dirty="0"/>
              <a:t>identifying users/stakeholders</a:t>
            </a:r>
            <a:endParaRPr lang="en-GB" sz="1600" dirty="0"/>
          </a:p>
          <a:p>
            <a:r>
              <a:rPr lang="en-GB" sz="1600" dirty="0"/>
              <a:t>Developing or extending </a:t>
            </a:r>
            <a:r>
              <a:rPr lang="en-GB" sz="1600" b="1" dirty="0"/>
              <a:t>potential use cases </a:t>
            </a:r>
            <a:r>
              <a:rPr lang="en-GB" sz="1600" dirty="0"/>
              <a:t>based on your research &amp; network</a:t>
            </a:r>
          </a:p>
          <a:p>
            <a:endParaRPr lang="en-GB" sz="1600" dirty="0"/>
          </a:p>
        </p:txBody>
      </p:sp>
    </p:spTree>
    <p:extLst>
      <p:ext uri="{BB962C8B-B14F-4D97-AF65-F5344CB8AC3E}">
        <p14:creationId xmlns:p14="http://schemas.microsoft.com/office/powerpoint/2010/main" val="1380770655"/>
      </p:ext>
    </p:extLst>
  </p:cSld>
  <p:clrMapOvr>
    <a:masterClrMapping/>
  </p:clrMapOvr>
  <p:transition spd="med"/>
</p:sld>
</file>

<file path=ppt/theme/theme1.xml><?xml version="1.0" encoding="utf-8"?>
<a:theme xmlns:a="http://schemas.openxmlformats.org/drawingml/2006/main" name="Aptos Whi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_Vorlage" id="{D42063DF-5E9D-D943-8349-8A2CA72FC4D0}" vid="{1F2E0C97-1FC1-BC4F-9DD7-FF1ADF1FC7D4}"/>
    </a:ext>
  </a:extLst>
</a:theme>
</file>

<file path=ppt/theme/theme2.xml><?xml version="1.0" encoding="utf-8"?>
<a:theme xmlns:a="http://schemas.openxmlformats.org/drawingml/2006/main" name="Aptos Red">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_Vorlage" id="{D42063DF-5E9D-D943-8349-8A2CA72FC4D0}" vid="{6A05DA86-F085-9A45-85F6-CA9C062320E6}"/>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437ee95-51b8-4ec7-a9f8-f4a223d0b6cb">
      <Terms xmlns="http://schemas.microsoft.com/office/infopath/2007/PartnerControls"/>
    </lcf76f155ced4ddcb4097134ff3c332f>
    <TaxCatchAll xmlns="718eccf6-9302-4b3b-a990-755a28e5b6e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947D472548A9B740B951B187F7D02714" ma:contentTypeVersion="16" ma:contentTypeDescription="Ein neues Dokument erstellen." ma:contentTypeScope="" ma:versionID="8fa15c3ff80117ef7d1d29d94bcc6523">
  <xsd:schema xmlns:xsd="http://www.w3.org/2001/XMLSchema" xmlns:xs="http://www.w3.org/2001/XMLSchema" xmlns:p="http://schemas.microsoft.com/office/2006/metadata/properties" xmlns:ns2="9437ee95-51b8-4ec7-a9f8-f4a223d0b6cb" xmlns:ns3="718eccf6-9302-4b3b-a990-755a28e5b6e4" targetNamespace="http://schemas.microsoft.com/office/2006/metadata/properties" ma:root="true" ma:fieldsID="da87e7270537a063b93123327569d8cd" ns2:_="" ns3:_="">
    <xsd:import namespace="9437ee95-51b8-4ec7-a9f8-f4a223d0b6cb"/>
    <xsd:import namespace="718eccf6-9302-4b3b-a990-755a28e5b6e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37ee95-51b8-4ec7-a9f8-f4a223d0b6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markierungen" ma:readOnly="false" ma:fieldId="{5cf76f15-5ced-4ddc-b409-7134ff3c332f}" ma:taxonomyMulti="true" ma:sspId="f2064f61-399d-4255-b88a-57385e399628"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18eccf6-9302-4b3b-a990-755a28e5b6e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d1a58522-6ce1-478f-939d-a20ff66aed5a}" ma:internalName="TaxCatchAll" ma:showField="CatchAllData" ma:web="718eccf6-9302-4b3b-a990-755a28e5b6e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011B18-5339-4CF7-B351-4166DC8BCB79}">
  <ds:schemaRefs>
    <ds:schemaRef ds:uri="http://schemas.microsoft.com/sharepoint/v3/contenttype/forms"/>
  </ds:schemaRefs>
</ds:datastoreItem>
</file>

<file path=customXml/itemProps2.xml><?xml version="1.0" encoding="utf-8"?>
<ds:datastoreItem xmlns:ds="http://schemas.openxmlformats.org/officeDocument/2006/customXml" ds:itemID="{F7617ACF-E363-4B95-B429-771A06BF1476}">
  <ds:schemaRefs>
    <ds:schemaRef ds:uri="http://schemas.microsoft.com/office/2006/metadata/properties"/>
    <ds:schemaRef ds:uri="http://www.w3.org/XML/1998/namespace"/>
    <ds:schemaRef ds:uri="9437ee95-51b8-4ec7-a9f8-f4a223d0b6cb"/>
    <ds:schemaRef ds:uri="http://schemas.openxmlformats.org/package/2006/metadata/core-properties"/>
    <ds:schemaRef ds:uri="http://purl.org/dc/elements/1.1/"/>
    <ds:schemaRef ds:uri="http://purl.org/dc/dcmitype/"/>
    <ds:schemaRef ds:uri="http://purl.org/dc/terms/"/>
    <ds:schemaRef ds:uri="http://schemas.microsoft.com/office/2006/documentManagement/types"/>
    <ds:schemaRef ds:uri="http://schemas.microsoft.com/office/infopath/2007/PartnerControls"/>
    <ds:schemaRef ds:uri="718eccf6-9302-4b3b-a990-755a28e5b6e4"/>
  </ds:schemaRefs>
</ds:datastoreItem>
</file>

<file path=customXml/itemProps3.xml><?xml version="1.0" encoding="utf-8"?>
<ds:datastoreItem xmlns:ds="http://schemas.openxmlformats.org/officeDocument/2006/customXml" ds:itemID="{CE36CF7A-A670-4C2F-8B5E-96278C4312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37ee95-51b8-4ec7-a9f8-f4a223d0b6cb"/>
    <ds:schemaRef ds:uri="718eccf6-9302-4b3b-a990-755a28e5b6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Aptos White</Template>
  <TotalTime>0</TotalTime>
  <Words>7570</Words>
  <Application>Microsoft Macintosh PowerPoint</Application>
  <PresentationFormat>Bildschirmpräsentation (16:9)</PresentationFormat>
  <Paragraphs>783</Paragraphs>
  <Slides>67</Slides>
  <Notes>65</Notes>
  <HiddenSlides>2</HiddenSlides>
  <MMClips>0</MMClips>
  <ScaleCrop>false</ScaleCrop>
  <HeadingPairs>
    <vt:vector size="6" baseType="variant">
      <vt:variant>
        <vt:lpstr>Verwendete Schriftarten</vt:lpstr>
      </vt:variant>
      <vt:variant>
        <vt:i4>11</vt:i4>
      </vt:variant>
      <vt:variant>
        <vt:lpstr>Design</vt:lpstr>
      </vt:variant>
      <vt:variant>
        <vt:i4>2</vt:i4>
      </vt:variant>
      <vt:variant>
        <vt:lpstr>Folientitel</vt:lpstr>
      </vt:variant>
      <vt:variant>
        <vt:i4>67</vt:i4>
      </vt:variant>
    </vt:vector>
  </HeadingPairs>
  <TitlesOfParts>
    <vt:vector size="80" baseType="lpstr">
      <vt:lpstr>-webkit-standard</vt:lpstr>
      <vt:lpstr>Aptos</vt:lpstr>
      <vt:lpstr>Arial</vt:lpstr>
      <vt:lpstr>Calibri</vt:lpstr>
      <vt:lpstr>DINOT-Bold</vt:lpstr>
      <vt:lpstr>Helvetica Neue</vt:lpstr>
      <vt:lpstr>Noticia Text</vt:lpstr>
      <vt:lpstr>Segoe UI</vt:lpstr>
      <vt:lpstr>System Font Regular</vt:lpstr>
      <vt:lpstr>Times New Roman</vt:lpstr>
      <vt:lpstr>Wingdings</vt:lpstr>
      <vt:lpstr>Aptos White</vt:lpstr>
      <vt:lpstr>Aptos Red</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Bianca Cramer</dc:creator>
  <cp:lastModifiedBy>Lea Feldhaus</cp:lastModifiedBy>
  <cp:revision>3</cp:revision>
  <cp:lastPrinted>2020-05-05T09:17:03Z</cp:lastPrinted>
  <dcterms:created xsi:type="dcterms:W3CDTF">2024-10-30T12:53:04Z</dcterms:created>
  <dcterms:modified xsi:type="dcterms:W3CDTF">2026-02-13T09:26:00Z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0x010100947D472548A9B740B951B187F7D02714</vt:lpwstr>
  </property>
  <property fmtid="{D5CDD505-2E9C-101B-9397-08002B2CF9AE}" pid="3" name="MediaServiceImageTags">
    <vt:lpwstr/>
  </property>
</Properties>
</file>