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5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6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comments/modernComment_F39_BCC65D02.xml" ContentType="application/vnd.ms-powerpoint.comments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718" r:id="rId4"/>
    <p:sldMasterId id="2147483710" r:id="rId5"/>
    <p:sldMasterId id="2147483742" r:id="rId6"/>
    <p:sldMasterId id="2147483768" r:id="rId7"/>
    <p:sldMasterId id="2147483778" r:id="rId8"/>
    <p:sldMasterId id="2147483817" r:id="rId9"/>
    <p:sldMasterId id="2147483834" r:id="rId10"/>
  </p:sldMasterIdLst>
  <p:notesMasterIdLst>
    <p:notesMasterId r:id="rId140"/>
  </p:notesMasterIdLst>
  <p:sldIdLst>
    <p:sldId id="256" r:id="rId11"/>
    <p:sldId id="259" r:id="rId12"/>
    <p:sldId id="271" r:id="rId13"/>
    <p:sldId id="258" r:id="rId14"/>
    <p:sldId id="272" r:id="rId15"/>
    <p:sldId id="273" r:id="rId16"/>
    <p:sldId id="3917" r:id="rId17"/>
    <p:sldId id="261" r:id="rId18"/>
    <p:sldId id="755" r:id="rId19"/>
    <p:sldId id="3700" r:id="rId20"/>
    <p:sldId id="3514" r:id="rId21"/>
    <p:sldId id="537" r:id="rId22"/>
    <p:sldId id="3874" r:id="rId23"/>
    <p:sldId id="3813" r:id="rId24"/>
    <p:sldId id="3814" r:id="rId25"/>
    <p:sldId id="3815" r:id="rId26"/>
    <p:sldId id="3818" r:id="rId27"/>
    <p:sldId id="3816" r:id="rId28"/>
    <p:sldId id="3817" r:id="rId29"/>
    <p:sldId id="3819" r:id="rId30"/>
    <p:sldId id="3820" r:id="rId31"/>
    <p:sldId id="3821" r:id="rId32"/>
    <p:sldId id="3822" r:id="rId33"/>
    <p:sldId id="3823" r:id="rId34"/>
    <p:sldId id="3824" r:id="rId35"/>
    <p:sldId id="3825" r:id="rId36"/>
    <p:sldId id="3828" r:id="rId37"/>
    <p:sldId id="3691" r:id="rId38"/>
    <p:sldId id="3826" r:id="rId39"/>
    <p:sldId id="3830" r:id="rId40"/>
    <p:sldId id="3831" r:id="rId41"/>
    <p:sldId id="3832" r:id="rId42"/>
    <p:sldId id="3833" r:id="rId43"/>
    <p:sldId id="3834" r:id="rId44"/>
    <p:sldId id="3835" r:id="rId45"/>
    <p:sldId id="3836" r:id="rId46"/>
    <p:sldId id="3838" r:id="rId47"/>
    <p:sldId id="3839" r:id="rId48"/>
    <p:sldId id="3840" r:id="rId49"/>
    <p:sldId id="289" r:id="rId50"/>
    <p:sldId id="3875" r:id="rId51"/>
    <p:sldId id="3729" r:id="rId52"/>
    <p:sldId id="3843" r:id="rId53"/>
    <p:sldId id="3844" r:id="rId54"/>
    <p:sldId id="3845" r:id="rId55"/>
    <p:sldId id="295" r:id="rId56"/>
    <p:sldId id="325" r:id="rId57"/>
    <p:sldId id="323" r:id="rId58"/>
    <p:sldId id="326" r:id="rId59"/>
    <p:sldId id="324" r:id="rId60"/>
    <p:sldId id="3852" r:id="rId61"/>
    <p:sldId id="3853" r:id="rId62"/>
    <p:sldId id="3732" r:id="rId63"/>
    <p:sldId id="3854" r:id="rId64"/>
    <p:sldId id="3855" r:id="rId65"/>
    <p:sldId id="3856" r:id="rId66"/>
    <p:sldId id="3857" r:id="rId67"/>
    <p:sldId id="3858" r:id="rId68"/>
    <p:sldId id="3728" r:id="rId69"/>
    <p:sldId id="3731" r:id="rId70"/>
    <p:sldId id="3860" r:id="rId71"/>
    <p:sldId id="3861" r:id="rId72"/>
    <p:sldId id="3862" r:id="rId73"/>
    <p:sldId id="3876" r:id="rId74"/>
    <p:sldId id="3864" r:id="rId75"/>
    <p:sldId id="3865" r:id="rId76"/>
    <p:sldId id="3866" r:id="rId77"/>
    <p:sldId id="3867" r:id="rId78"/>
    <p:sldId id="3868" r:id="rId79"/>
    <p:sldId id="3877" r:id="rId80"/>
    <p:sldId id="3878" r:id="rId81"/>
    <p:sldId id="3869" r:id="rId82"/>
    <p:sldId id="3870" r:id="rId83"/>
    <p:sldId id="3871" r:id="rId84"/>
    <p:sldId id="3872" r:id="rId85"/>
    <p:sldId id="342" r:id="rId86"/>
    <p:sldId id="893" r:id="rId87"/>
    <p:sldId id="3918" r:id="rId88"/>
    <p:sldId id="3747" r:id="rId89"/>
    <p:sldId id="880" r:id="rId90"/>
    <p:sldId id="3709" r:id="rId91"/>
    <p:sldId id="856" r:id="rId92"/>
    <p:sldId id="3842" r:id="rId93"/>
    <p:sldId id="3881" r:id="rId94"/>
    <p:sldId id="3882" r:id="rId95"/>
    <p:sldId id="3883" r:id="rId96"/>
    <p:sldId id="3884" r:id="rId97"/>
    <p:sldId id="3885" r:id="rId98"/>
    <p:sldId id="3886" r:id="rId99"/>
    <p:sldId id="859" r:id="rId100"/>
    <p:sldId id="3873" r:id="rId101"/>
    <p:sldId id="3919" r:id="rId102"/>
    <p:sldId id="3898" r:id="rId103"/>
    <p:sldId id="3899" r:id="rId104"/>
    <p:sldId id="3920" r:id="rId105"/>
    <p:sldId id="766" r:id="rId106"/>
    <p:sldId id="3639" r:id="rId107"/>
    <p:sldId id="870" r:id="rId108"/>
    <p:sldId id="3931" r:id="rId109"/>
    <p:sldId id="3848" r:id="rId110"/>
    <p:sldId id="3850" r:id="rId111"/>
    <p:sldId id="3921" r:id="rId112"/>
    <p:sldId id="3851" r:id="rId113"/>
    <p:sldId id="3922" r:id="rId114"/>
    <p:sldId id="3923" r:id="rId115"/>
    <p:sldId id="3924" r:id="rId116"/>
    <p:sldId id="3925" r:id="rId117"/>
    <p:sldId id="3859" r:id="rId118"/>
    <p:sldId id="3926" r:id="rId119"/>
    <p:sldId id="3927" r:id="rId120"/>
    <p:sldId id="3928" r:id="rId121"/>
    <p:sldId id="3929" r:id="rId122"/>
    <p:sldId id="3930" r:id="rId123"/>
    <p:sldId id="3763" r:id="rId124"/>
    <p:sldId id="3894" r:id="rId125"/>
    <p:sldId id="3895" r:id="rId126"/>
    <p:sldId id="3896" r:id="rId127"/>
    <p:sldId id="3880" r:id="rId128"/>
    <p:sldId id="3889" r:id="rId129"/>
    <p:sldId id="3897" r:id="rId130"/>
    <p:sldId id="862" r:id="rId131"/>
    <p:sldId id="3879" r:id="rId132"/>
    <p:sldId id="263" r:id="rId133"/>
    <p:sldId id="275" r:id="rId134"/>
    <p:sldId id="267" r:id="rId135"/>
    <p:sldId id="268" r:id="rId136"/>
    <p:sldId id="265" r:id="rId137"/>
    <p:sldId id="269" r:id="rId138"/>
    <p:sldId id="270" r:id="rId13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Intro" id="{23DBD170-1262-2C49-98B4-B1FB622F9468}">
          <p14:sldIdLst>
            <p14:sldId id="256"/>
            <p14:sldId id="259"/>
            <p14:sldId id="271"/>
            <p14:sldId id="258"/>
            <p14:sldId id="272"/>
            <p14:sldId id="273"/>
            <p14:sldId id="3917"/>
            <p14:sldId id="261"/>
          </p14:sldIdLst>
        </p14:section>
        <p14:section name="Navigating Conflicts Präsenz" id="{B83ADC45-A9E1-1847-8C9E-250C63773C39}">
          <p14:sldIdLst>
            <p14:sldId id="755"/>
            <p14:sldId id="3700"/>
            <p14:sldId id="3514"/>
            <p14:sldId id="537"/>
            <p14:sldId id="3874"/>
            <p14:sldId id="3813"/>
            <p14:sldId id="3814"/>
            <p14:sldId id="3815"/>
            <p14:sldId id="3818"/>
            <p14:sldId id="3816"/>
            <p14:sldId id="3817"/>
            <p14:sldId id="3819"/>
            <p14:sldId id="3820"/>
            <p14:sldId id="3821"/>
            <p14:sldId id="3822"/>
            <p14:sldId id="3823"/>
            <p14:sldId id="3824"/>
            <p14:sldId id="3825"/>
            <p14:sldId id="3828"/>
            <p14:sldId id="3691"/>
            <p14:sldId id="3826"/>
            <p14:sldId id="3830"/>
            <p14:sldId id="3831"/>
            <p14:sldId id="3832"/>
            <p14:sldId id="3833"/>
            <p14:sldId id="3834"/>
            <p14:sldId id="3835"/>
            <p14:sldId id="3836"/>
            <p14:sldId id="3838"/>
            <p14:sldId id="3839"/>
            <p14:sldId id="3840"/>
            <p14:sldId id="289"/>
            <p14:sldId id="3875"/>
            <p14:sldId id="3729"/>
            <p14:sldId id="3843"/>
            <p14:sldId id="3844"/>
            <p14:sldId id="3845"/>
            <p14:sldId id="295"/>
            <p14:sldId id="325"/>
            <p14:sldId id="323"/>
            <p14:sldId id="326"/>
            <p14:sldId id="324"/>
            <p14:sldId id="3852"/>
            <p14:sldId id="3853"/>
            <p14:sldId id="3732"/>
            <p14:sldId id="3854"/>
            <p14:sldId id="3855"/>
            <p14:sldId id="3856"/>
            <p14:sldId id="3857"/>
            <p14:sldId id="3858"/>
            <p14:sldId id="3728"/>
            <p14:sldId id="3731"/>
            <p14:sldId id="3860"/>
            <p14:sldId id="3861"/>
            <p14:sldId id="3862"/>
            <p14:sldId id="3876"/>
            <p14:sldId id="3864"/>
            <p14:sldId id="3865"/>
            <p14:sldId id="3866"/>
            <p14:sldId id="3867"/>
            <p14:sldId id="3868"/>
            <p14:sldId id="3877"/>
            <p14:sldId id="3878"/>
            <p14:sldId id="3869"/>
            <p14:sldId id="3870"/>
            <p14:sldId id="3871"/>
            <p14:sldId id="3872"/>
            <p14:sldId id="342"/>
          </p14:sldIdLst>
        </p14:section>
        <p14:section name="Teamwork Essentials" id="{23086EE3-3794-E74D-B4B5-AB5D1DCBC740}">
          <p14:sldIdLst>
            <p14:sldId id="893"/>
            <p14:sldId id="3918"/>
            <p14:sldId id="3747"/>
            <p14:sldId id="880"/>
            <p14:sldId id="3709"/>
            <p14:sldId id="856"/>
            <p14:sldId id="3842"/>
            <p14:sldId id="3881"/>
            <p14:sldId id="3882"/>
            <p14:sldId id="3883"/>
            <p14:sldId id="3884"/>
            <p14:sldId id="3885"/>
            <p14:sldId id="3886"/>
            <p14:sldId id="859"/>
            <p14:sldId id="3873"/>
            <p14:sldId id="3919"/>
            <p14:sldId id="3898"/>
            <p14:sldId id="3899"/>
            <p14:sldId id="3920"/>
            <p14:sldId id="766"/>
            <p14:sldId id="3639"/>
            <p14:sldId id="870"/>
            <p14:sldId id="3931"/>
            <p14:sldId id="3848"/>
            <p14:sldId id="3850"/>
            <p14:sldId id="3921"/>
            <p14:sldId id="3851"/>
            <p14:sldId id="3922"/>
            <p14:sldId id="3923"/>
            <p14:sldId id="3924"/>
            <p14:sldId id="3925"/>
            <p14:sldId id="3859"/>
            <p14:sldId id="3926"/>
            <p14:sldId id="3927"/>
            <p14:sldId id="3928"/>
            <p14:sldId id="3929"/>
            <p14:sldId id="3930"/>
            <p14:sldId id="3763"/>
            <p14:sldId id="3894"/>
            <p14:sldId id="3895"/>
            <p14:sldId id="3896"/>
            <p14:sldId id="3880"/>
            <p14:sldId id="3889"/>
            <p14:sldId id="3897"/>
            <p14:sldId id="862"/>
            <p14:sldId id="3879"/>
          </p14:sldIdLst>
        </p14:section>
        <p14:section name="Outro" id="{FE86F220-D47B-9944-BCC8-C1FFA33BB5D4}">
          <p14:sldIdLst>
            <p14:sldId id="263"/>
            <p14:sldId id="275"/>
            <p14:sldId id="267"/>
            <p14:sldId id="268"/>
            <p14:sldId id="265"/>
            <p14:sldId id="269"/>
            <p14:sldId id="27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DF6251F-3812-B597-2A6A-E31FD22E9D1A}" name="Katharina Rosin" initials="" userId="S::katharina.rosin@falling-walls.com::c61c3d5a-03c4-44db-b0eb-fc065e61562a" providerId="AD"/>
  <p188:author id="{6EE6249F-6B89-7BF2-1589-354ACB216AC2}" name="Bianca Cramer" initials="BC" userId="S::bianca.cramer@falling-walls.com::debe6bd4-c469-41be-bc0e-af9d1a28e1c3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Frederike Engelhardt" initials="" lastIdx="16" clrIdx="0"/>
  <p:cmAuthor id="1" name="Roman Rehor" initials="" lastIdx="4" clrIdx="1"/>
  <p:cmAuthor id="2" name="Katharina Böhnke" initials="" lastIdx="18" clrIdx="2"/>
  <p:cmAuthor id="3" name="Svenja Prigge" initials="SP" lastIdx="146" clrIdx="3">
    <p:extLst>
      <p:ext uri="{19B8F6BF-5375-455C-9EA6-DF929625EA0E}">
        <p15:presenceInfo xmlns:p15="http://schemas.microsoft.com/office/powerpoint/2012/main" userId="S::svenja.prigge@falling-walls.com::c464b860-f15c-4e6b-a720-a4c326f05555" providerId="AD"/>
      </p:ext>
    </p:extLst>
  </p:cmAuthor>
  <p:cmAuthor id="4" name="Gastbenutzer" initials="Ga" lastIdx="2" clrIdx="4">
    <p:extLst>
      <p:ext uri="{19B8F6BF-5375-455C-9EA6-DF929625EA0E}">
        <p15:presenceInfo xmlns:p15="http://schemas.microsoft.com/office/powerpoint/2012/main" userId="S::urn:spo:anon#ff88ca23de349d47e207a44bc5746b57b00a9706a7943bc4fb110b7d04880d98::" providerId="AD"/>
      </p:ext>
    </p:extLst>
  </p:cmAuthor>
  <p:cmAuthor id="5" name="Sarah Scheck" initials="SS" lastIdx="7" clrIdx="5">
    <p:extLst>
      <p:ext uri="{19B8F6BF-5375-455C-9EA6-DF929625EA0E}">
        <p15:presenceInfo xmlns:p15="http://schemas.microsoft.com/office/powerpoint/2012/main" userId="S::sarah.scheck@falling-walls.com::89d4ec81-3c53-4ac1-a83d-43cb664f537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0613"/>
    <a:srgbClr val="F6F6F6"/>
    <a:srgbClr val="FF53BA"/>
    <a:srgbClr val="B6D449"/>
    <a:srgbClr val="F1F2F2"/>
    <a:srgbClr val="94B3D7"/>
    <a:srgbClr val="45B8A9"/>
    <a:srgbClr val="E6B9A3"/>
    <a:srgbClr val="CFA322"/>
    <a:srgbClr val="0082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CAE35-6260-DE44-8E15-652725BAA45C}" v="1" dt="2025-06-17T15:57:29.7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31742"/>
    <p:restoredTop sz="87113"/>
  </p:normalViewPr>
  <p:slideViewPr>
    <p:cSldViewPr snapToGrid="0">
      <p:cViewPr>
        <p:scale>
          <a:sx n="91" d="100"/>
          <a:sy n="91" d="100"/>
        </p:scale>
        <p:origin x="1312" y="1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7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63" Type="http://schemas.openxmlformats.org/officeDocument/2006/relationships/slide" Target="slides/slide53.xml"/><Relationship Id="rId84" Type="http://schemas.openxmlformats.org/officeDocument/2006/relationships/slide" Target="slides/slide74.xml"/><Relationship Id="rId138" Type="http://schemas.openxmlformats.org/officeDocument/2006/relationships/slide" Target="slides/slide128.xml"/><Relationship Id="rId107" Type="http://schemas.openxmlformats.org/officeDocument/2006/relationships/slide" Target="slides/slide97.xml"/><Relationship Id="rId11" Type="http://schemas.openxmlformats.org/officeDocument/2006/relationships/slide" Target="slides/slide1.xml"/><Relationship Id="rId32" Type="http://schemas.openxmlformats.org/officeDocument/2006/relationships/slide" Target="slides/slide22.xml"/><Relationship Id="rId53" Type="http://schemas.openxmlformats.org/officeDocument/2006/relationships/slide" Target="slides/slide43.xml"/><Relationship Id="rId74" Type="http://schemas.openxmlformats.org/officeDocument/2006/relationships/slide" Target="slides/slide64.xml"/><Relationship Id="rId128" Type="http://schemas.openxmlformats.org/officeDocument/2006/relationships/slide" Target="slides/slide118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0.xml"/><Relationship Id="rId95" Type="http://schemas.openxmlformats.org/officeDocument/2006/relationships/slide" Target="slides/slide85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113" Type="http://schemas.openxmlformats.org/officeDocument/2006/relationships/slide" Target="slides/slide103.xml"/><Relationship Id="rId118" Type="http://schemas.openxmlformats.org/officeDocument/2006/relationships/slide" Target="slides/slide108.xml"/><Relationship Id="rId134" Type="http://schemas.openxmlformats.org/officeDocument/2006/relationships/slide" Target="slides/slide124.xml"/><Relationship Id="rId139" Type="http://schemas.openxmlformats.org/officeDocument/2006/relationships/slide" Target="slides/slide129.xml"/><Relationship Id="rId80" Type="http://schemas.openxmlformats.org/officeDocument/2006/relationships/slide" Target="slides/slide70.xml"/><Relationship Id="rId85" Type="http://schemas.openxmlformats.org/officeDocument/2006/relationships/slide" Target="slides/slide75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59" Type="http://schemas.openxmlformats.org/officeDocument/2006/relationships/slide" Target="slides/slide49.xml"/><Relationship Id="rId103" Type="http://schemas.openxmlformats.org/officeDocument/2006/relationships/slide" Target="slides/slide93.xml"/><Relationship Id="rId108" Type="http://schemas.openxmlformats.org/officeDocument/2006/relationships/slide" Target="slides/slide98.xml"/><Relationship Id="rId124" Type="http://schemas.openxmlformats.org/officeDocument/2006/relationships/slide" Target="slides/slide114.xml"/><Relationship Id="rId129" Type="http://schemas.openxmlformats.org/officeDocument/2006/relationships/slide" Target="slides/slide119.xml"/><Relationship Id="rId54" Type="http://schemas.openxmlformats.org/officeDocument/2006/relationships/slide" Target="slides/slide44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91" Type="http://schemas.openxmlformats.org/officeDocument/2006/relationships/slide" Target="slides/slide81.xml"/><Relationship Id="rId96" Type="http://schemas.openxmlformats.org/officeDocument/2006/relationships/slide" Target="slides/slide86.xml"/><Relationship Id="rId140" Type="http://schemas.openxmlformats.org/officeDocument/2006/relationships/notesMaster" Target="notesMasters/notesMaster1.xml"/><Relationship Id="rId145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49" Type="http://schemas.openxmlformats.org/officeDocument/2006/relationships/slide" Target="slides/slide39.xml"/><Relationship Id="rId114" Type="http://schemas.openxmlformats.org/officeDocument/2006/relationships/slide" Target="slides/slide104.xml"/><Relationship Id="rId119" Type="http://schemas.openxmlformats.org/officeDocument/2006/relationships/slide" Target="slides/slide109.xml"/><Relationship Id="rId44" Type="http://schemas.openxmlformats.org/officeDocument/2006/relationships/slide" Target="slides/slide34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81" Type="http://schemas.openxmlformats.org/officeDocument/2006/relationships/slide" Target="slides/slide71.xml"/><Relationship Id="rId86" Type="http://schemas.openxmlformats.org/officeDocument/2006/relationships/slide" Target="slides/slide76.xml"/><Relationship Id="rId130" Type="http://schemas.openxmlformats.org/officeDocument/2006/relationships/slide" Target="slides/slide120.xml"/><Relationship Id="rId135" Type="http://schemas.openxmlformats.org/officeDocument/2006/relationships/slide" Target="slides/slide125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109" Type="http://schemas.openxmlformats.org/officeDocument/2006/relationships/slide" Target="slides/slide9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6" Type="http://schemas.openxmlformats.org/officeDocument/2006/relationships/slide" Target="slides/slide66.xml"/><Relationship Id="rId97" Type="http://schemas.openxmlformats.org/officeDocument/2006/relationships/slide" Target="slides/slide87.xml"/><Relationship Id="rId104" Type="http://schemas.openxmlformats.org/officeDocument/2006/relationships/slide" Target="slides/slide94.xml"/><Relationship Id="rId120" Type="http://schemas.openxmlformats.org/officeDocument/2006/relationships/slide" Target="slides/slide110.xml"/><Relationship Id="rId125" Type="http://schemas.openxmlformats.org/officeDocument/2006/relationships/slide" Target="slides/slide115.xml"/><Relationship Id="rId141" Type="http://schemas.openxmlformats.org/officeDocument/2006/relationships/commentAuthors" Target="commentAuthors.xml"/><Relationship Id="rId146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1.xml"/><Relationship Id="rId92" Type="http://schemas.openxmlformats.org/officeDocument/2006/relationships/slide" Target="slides/slide82.xml"/><Relationship Id="rId2" Type="http://schemas.openxmlformats.org/officeDocument/2006/relationships/customXml" Target="../customXml/item2.xml"/><Relationship Id="rId29" Type="http://schemas.openxmlformats.org/officeDocument/2006/relationships/slide" Target="slides/slide19.xml"/><Relationship Id="rId24" Type="http://schemas.openxmlformats.org/officeDocument/2006/relationships/slide" Target="slides/slide14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66" Type="http://schemas.openxmlformats.org/officeDocument/2006/relationships/slide" Target="slides/slide56.xml"/><Relationship Id="rId87" Type="http://schemas.openxmlformats.org/officeDocument/2006/relationships/slide" Target="slides/slide77.xml"/><Relationship Id="rId110" Type="http://schemas.openxmlformats.org/officeDocument/2006/relationships/slide" Target="slides/slide100.xml"/><Relationship Id="rId115" Type="http://schemas.openxmlformats.org/officeDocument/2006/relationships/slide" Target="slides/slide105.xml"/><Relationship Id="rId131" Type="http://schemas.openxmlformats.org/officeDocument/2006/relationships/slide" Target="slides/slide121.xml"/><Relationship Id="rId136" Type="http://schemas.openxmlformats.org/officeDocument/2006/relationships/slide" Target="slides/slide126.xml"/><Relationship Id="rId61" Type="http://schemas.openxmlformats.org/officeDocument/2006/relationships/slide" Target="slides/slide51.xml"/><Relationship Id="rId82" Type="http://schemas.openxmlformats.org/officeDocument/2006/relationships/slide" Target="slides/slide72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56" Type="http://schemas.openxmlformats.org/officeDocument/2006/relationships/slide" Target="slides/slide46.xml"/><Relationship Id="rId77" Type="http://schemas.openxmlformats.org/officeDocument/2006/relationships/slide" Target="slides/slide67.xml"/><Relationship Id="rId100" Type="http://schemas.openxmlformats.org/officeDocument/2006/relationships/slide" Target="slides/slide90.xml"/><Relationship Id="rId105" Type="http://schemas.openxmlformats.org/officeDocument/2006/relationships/slide" Target="slides/slide95.xml"/><Relationship Id="rId126" Type="http://schemas.openxmlformats.org/officeDocument/2006/relationships/slide" Target="slides/slide116.xml"/><Relationship Id="rId147" Type="http://schemas.microsoft.com/office/2015/10/relationships/revisionInfo" Target="revisionInfo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93" Type="http://schemas.openxmlformats.org/officeDocument/2006/relationships/slide" Target="slides/slide83.xml"/><Relationship Id="rId98" Type="http://schemas.openxmlformats.org/officeDocument/2006/relationships/slide" Target="slides/slide88.xml"/><Relationship Id="rId121" Type="http://schemas.openxmlformats.org/officeDocument/2006/relationships/slide" Target="slides/slide111.xml"/><Relationship Id="rId142" Type="http://schemas.openxmlformats.org/officeDocument/2006/relationships/presProps" Target="presProps.xml"/><Relationship Id="rId3" Type="http://schemas.openxmlformats.org/officeDocument/2006/relationships/customXml" Target="../customXml/item3.xml"/><Relationship Id="rId25" Type="http://schemas.openxmlformats.org/officeDocument/2006/relationships/slide" Target="slides/slide15.xml"/><Relationship Id="rId46" Type="http://schemas.openxmlformats.org/officeDocument/2006/relationships/slide" Target="slides/slide36.xml"/><Relationship Id="rId67" Type="http://schemas.openxmlformats.org/officeDocument/2006/relationships/slide" Target="slides/slide57.xml"/><Relationship Id="rId116" Type="http://schemas.openxmlformats.org/officeDocument/2006/relationships/slide" Target="slides/slide106.xml"/><Relationship Id="rId137" Type="http://schemas.openxmlformats.org/officeDocument/2006/relationships/slide" Target="slides/slide12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62" Type="http://schemas.openxmlformats.org/officeDocument/2006/relationships/slide" Target="slides/slide52.xml"/><Relationship Id="rId83" Type="http://schemas.openxmlformats.org/officeDocument/2006/relationships/slide" Target="slides/slide73.xml"/><Relationship Id="rId88" Type="http://schemas.openxmlformats.org/officeDocument/2006/relationships/slide" Target="slides/slide78.xml"/><Relationship Id="rId111" Type="http://schemas.openxmlformats.org/officeDocument/2006/relationships/slide" Target="slides/slide101.xml"/><Relationship Id="rId132" Type="http://schemas.openxmlformats.org/officeDocument/2006/relationships/slide" Target="slides/slide122.xml"/><Relationship Id="rId15" Type="http://schemas.openxmlformats.org/officeDocument/2006/relationships/slide" Target="slides/slide5.xml"/><Relationship Id="rId36" Type="http://schemas.openxmlformats.org/officeDocument/2006/relationships/slide" Target="slides/slide26.xml"/><Relationship Id="rId57" Type="http://schemas.openxmlformats.org/officeDocument/2006/relationships/slide" Target="slides/slide47.xml"/><Relationship Id="rId106" Type="http://schemas.openxmlformats.org/officeDocument/2006/relationships/slide" Target="slides/slide96.xml"/><Relationship Id="rId127" Type="http://schemas.openxmlformats.org/officeDocument/2006/relationships/slide" Target="slides/slide117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1.xml"/><Relationship Id="rId52" Type="http://schemas.openxmlformats.org/officeDocument/2006/relationships/slide" Target="slides/slide42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94" Type="http://schemas.openxmlformats.org/officeDocument/2006/relationships/slide" Target="slides/slide84.xml"/><Relationship Id="rId99" Type="http://schemas.openxmlformats.org/officeDocument/2006/relationships/slide" Target="slides/slide89.xml"/><Relationship Id="rId101" Type="http://schemas.openxmlformats.org/officeDocument/2006/relationships/slide" Target="slides/slide91.xml"/><Relationship Id="rId122" Type="http://schemas.openxmlformats.org/officeDocument/2006/relationships/slide" Target="slides/slide112.xml"/><Relationship Id="rId143" Type="http://schemas.openxmlformats.org/officeDocument/2006/relationships/viewProps" Target="viewProps.xml"/><Relationship Id="rId148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26" Type="http://schemas.openxmlformats.org/officeDocument/2006/relationships/slide" Target="slides/slide16.xml"/><Relationship Id="rId47" Type="http://schemas.openxmlformats.org/officeDocument/2006/relationships/slide" Target="slides/slide37.xml"/><Relationship Id="rId68" Type="http://schemas.openxmlformats.org/officeDocument/2006/relationships/slide" Target="slides/slide58.xml"/><Relationship Id="rId89" Type="http://schemas.openxmlformats.org/officeDocument/2006/relationships/slide" Target="slides/slide79.xml"/><Relationship Id="rId112" Type="http://schemas.openxmlformats.org/officeDocument/2006/relationships/slide" Target="slides/slide102.xml"/><Relationship Id="rId133" Type="http://schemas.openxmlformats.org/officeDocument/2006/relationships/slide" Target="slides/slide123.xml"/><Relationship Id="rId16" Type="http://schemas.openxmlformats.org/officeDocument/2006/relationships/slide" Target="slides/slide6.xml"/><Relationship Id="rId37" Type="http://schemas.openxmlformats.org/officeDocument/2006/relationships/slide" Target="slides/slide27.xml"/><Relationship Id="rId58" Type="http://schemas.openxmlformats.org/officeDocument/2006/relationships/slide" Target="slides/slide48.xml"/><Relationship Id="rId79" Type="http://schemas.openxmlformats.org/officeDocument/2006/relationships/slide" Target="slides/slide69.xml"/><Relationship Id="rId102" Type="http://schemas.openxmlformats.org/officeDocument/2006/relationships/slide" Target="slides/slide92.xml"/><Relationship Id="rId123" Type="http://schemas.openxmlformats.org/officeDocument/2006/relationships/slide" Target="slides/slide113.xml"/><Relationship Id="rId14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hrin Mengis" userId="e29f026a-4b9c-4ccc-be73-62a4c5397fb2" providerId="ADAL" clId="{CF4F4972-7F34-4A41-AD34-418D76EFA0DD}"/>
    <pc:docChg chg="addSld modSld">
      <pc:chgData name="Kathrin Mengis" userId="e29f026a-4b9c-4ccc-be73-62a4c5397fb2" providerId="ADAL" clId="{CF4F4972-7F34-4A41-AD34-418D76EFA0DD}" dt="2024-12-03T15:15:16.545" v="0"/>
      <pc:docMkLst>
        <pc:docMk/>
      </pc:docMkLst>
      <pc:sldChg chg="add">
        <pc:chgData name="Kathrin Mengis" userId="e29f026a-4b9c-4ccc-be73-62a4c5397fb2" providerId="ADAL" clId="{CF4F4972-7F34-4A41-AD34-418D76EFA0DD}" dt="2024-12-03T15:15:16.545" v="0"/>
        <pc:sldMkLst>
          <pc:docMk/>
          <pc:sldMk cId="3789954499" sldId="327"/>
        </pc:sldMkLst>
      </pc:sldChg>
    </pc:docChg>
  </pc:docChgLst>
  <pc:docChgLst>
    <pc:chgData name="Kathrin Mengis" userId="e29f026a-4b9c-4ccc-be73-62a4c5397fb2" providerId="ADAL" clId="{34E12656-1EB3-1940-9B86-CC56A633F9BC}"/>
    <pc:docChg chg="addSld delSld modSld modSection">
      <pc:chgData name="Kathrin Mengis" userId="e29f026a-4b9c-4ccc-be73-62a4c5397fb2" providerId="ADAL" clId="{34E12656-1EB3-1940-9B86-CC56A633F9BC}" dt="2025-01-15T10:56:39.213" v="103"/>
      <pc:docMkLst>
        <pc:docMk/>
      </pc:docMkLst>
      <pc:sldChg chg="modSp mod">
        <pc:chgData name="Kathrin Mengis" userId="e29f026a-4b9c-4ccc-be73-62a4c5397fb2" providerId="ADAL" clId="{34E12656-1EB3-1940-9B86-CC56A633F9BC}" dt="2025-01-14T15:39:47.727" v="42" actId="20577"/>
        <pc:sldMkLst>
          <pc:docMk/>
          <pc:sldMk cId="4078812875" sldId="256"/>
        </pc:sldMkLst>
      </pc:sldChg>
      <pc:sldChg chg="add del">
        <pc:chgData name="Kathrin Mengis" userId="e29f026a-4b9c-4ccc-be73-62a4c5397fb2" providerId="ADAL" clId="{34E12656-1EB3-1940-9B86-CC56A633F9BC}" dt="2025-01-14T15:42:19.283" v="54"/>
        <pc:sldMkLst>
          <pc:docMk/>
          <pc:sldMk cId="2362083954" sldId="263"/>
        </pc:sldMkLst>
      </pc:sldChg>
      <pc:sldChg chg="add del">
        <pc:chgData name="Kathrin Mengis" userId="e29f026a-4b9c-4ccc-be73-62a4c5397fb2" providerId="ADAL" clId="{34E12656-1EB3-1940-9B86-CC56A633F9BC}" dt="2025-01-14T15:42:19.283" v="54"/>
        <pc:sldMkLst>
          <pc:docMk/>
          <pc:sldMk cId="1209001735" sldId="265"/>
        </pc:sldMkLst>
      </pc:sldChg>
      <pc:sldChg chg="add del">
        <pc:chgData name="Kathrin Mengis" userId="e29f026a-4b9c-4ccc-be73-62a4c5397fb2" providerId="ADAL" clId="{34E12656-1EB3-1940-9B86-CC56A633F9BC}" dt="2025-01-14T15:42:19.283" v="54"/>
        <pc:sldMkLst>
          <pc:docMk/>
          <pc:sldMk cId="57851513" sldId="267"/>
        </pc:sldMkLst>
      </pc:sldChg>
      <pc:sldChg chg="add del">
        <pc:chgData name="Kathrin Mengis" userId="e29f026a-4b9c-4ccc-be73-62a4c5397fb2" providerId="ADAL" clId="{34E12656-1EB3-1940-9B86-CC56A633F9BC}" dt="2025-01-14T15:42:19.283" v="54"/>
        <pc:sldMkLst>
          <pc:docMk/>
          <pc:sldMk cId="1873457500" sldId="268"/>
        </pc:sldMkLst>
      </pc:sldChg>
      <pc:sldChg chg="add del">
        <pc:chgData name="Kathrin Mengis" userId="e29f026a-4b9c-4ccc-be73-62a4c5397fb2" providerId="ADAL" clId="{34E12656-1EB3-1940-9B86-CC56A633F9BC}" dt="2025-01-14T15:42:19.283" v="54"/>
        <pc:sldMkLst>
          <pc:docMk/>
          <pc:sldMk cId="360097048" sldId="269"/>
        </pc:sldMkLst>
      </pc:sldChg>
      <pc:sldChg chg="add del">
        <pc:chgData name="Kathrin Mengis" userId="e29f026a-4b9c-4ccc-be73-62a4c5397fb2" providerId="ADAL" clId="{34E12656-1EB3-1940-9B86-CC56A633F9BC}" dt="2025-01-14T15:42:19.283" v="54"/>
        <pc:sldMkLst>
          <pc:docMk/>
          <pc:sldMk cId="1473170149" sldId="270"/>
        </pc:sldMkLst>
      </pc:sldChg>
      <pc:sldChg chg="del">
        <pc:chgData name="Kathrin Mengis" userId="e29f026a-4b9c-4ccc-be73-62a4c5397fb2" providerId="ADAL" clId="{34E12656-1EB3-1940-9B86-CC56A633F9BC}" dt="2025-01-14T15:39:31.138" v="1" actId="2696"/>
        <pc:sldMkLst>
          <pc:docMk/>
          <pc:sldMk cId="2932513639" sldId="274"/>
        </pc:sldMkLst>
      </pc:sldChg>
      <pc:sldChg chg="add del">
        <pc:chgData name="Kathrin Mengis" userId="e29f026a-4b9c-4ccc-be73-62a4c5397fb2" providerId="ADAL" clId="{34E12656-1EB3-1940-9B86-CC56A633F9BC}" dt="2025-01-14T15:42:19.283" v="54"/>
        <pc:sldMkLst>
          <pc:docMk/>
          <pc:sldMk cId="3110151005" sldId="275"/>
        </pc:sldMkLst>
      </pc:sldChg>
      <pc:sldChg chg="del">
        <pc:chgData name="Kathrin Mengis" userId="e29f026a-4b9c-4ccc-be73-62a4c5397fb2" providerId="ADAL" clId="{34E12656-1EB3-1940-9B86-CC56A633F9BC}" dt="2025-01-15T10:55:56.494" v="100" actId="2696"/>
        <pc:sldMkLst>
          <pc:docMk/>
          <pc:sldMk cId="3741736439" sldId="510"/>
        </pc:sldMkLst>
      </pc:sldChg>
      <pc:sldChg chg="add del">
        <pc:chgData name="Kathrin Mengis" userId="e29f026a-4b9c-4ccc-be73-62a4c5397fb2" providerId="ADAL" clId="{34E12656-1EB3-1940-9B86-CC56A633F9BC}" dt="2025-01-15T10:56:39.213" v="103"/>
        <pc:sldMkLst>
          <pc:docMk/>
          <pc:sldMk cId="760809042" sldId="766"/>
        </pc:sldMkLst>
      </pc:sldChg>
      <pc:sldChg chg="add del modTransition">
        <pc:chgData name="Kathrin Mengis" userId="e29f026a-4b9c-4ccc-be73-62a4c5397fb2" providerId="ADAL" clId="{34E12656-1EB3-1940-9B86-CC56A633F9BC}" dt="2025-01-15T10:56:39.213" v="103"/>
        <pc:sldMkLst>
          <pc:docMk/>
          <pc:sldMk cId="1393226190" sldId="856"/>
        </pc:sldMkLst>
      </pc:sldChg>
      <pc:sldChg chg="add del">
        <pc:chgData name="Kathrin Mengis" userId="e29f026a-4b9c-4ccc-be73-62a4c5397fb2" providerId="ADAL" clId="{34E12656-1EB3-1940-9B86-CC56A633F9BC}" dt="2025-01-15T10:56:39.213" v="103"/>
        <pc:sldMkLst>
          <pc:docMk/>
          <pc:sldMk cId="3299481811" sldId="859"/>
        </pc:sldMkLst>
      </pc:sldChg>
      <pc:sldChg chg="add del modTransition">
        <pc:chgData name="Kathrin Mengis" userId="e29f026a-4b9c-4ccc-be73-62a4c5397fb2" providerId="ADAL" clId="{34E12656-1EB3-1940-9B86-CC56A633F9BC}" dt="2025-01-15T10:56:39.213" v="103"/>
        <pc:sldMkLst>
          <pc:docMk/>
          <pc:sldMk cId="3476326804" sldId="862"/>
        </pc:sldMkLst>
      </pc:sldChg>
      <pc:sldChg chg="add del">
        <pc:chgData name="Kathrin Mengis" userId="e29f026a-4b9c-4ccc-be73-62a4c5397fb2" providerId="ADAL" clId="{34E12656-1EB3-1940-9B86-CC56A633F9BC}" dt="2025-01-15T10:56:39.213" v="103"/>
        <pc:sldMkLst>
          <pc:docMk/>
          <pc:sldMk cId="4047528837" sldId="870"/>
        </pc:sldMkLst>
      </pc:sldChg>
      <pc:sldChg chg="add del modTransition">
        <pc:chgData name="Kathrin Mengis" userId="e29f026a-4b9c-4ccc-be73-62a4c5397fb2" providerId="ADAL" clId="{34E12656-1EB3-1940-9B86-CC56A633F9BC}" dt="2025-01-15T10:56:39.213" v="103"/>
        <pc:sldMkLst>
          <pc:docMk/>
          <pc:sldMk cId="4114665956" sldId="880"/>
        </pc:sldMkLst>
      </pc:sldChg>
      <pc:sldChg chg="add del modTransition">
        <pc:chgData name="Kathrin Mengis" userId="e29f026a-4b9c-4ccc-be73-62a4c5397fb2" providerId="ADAL" clId="{34E12656-1EB3-1940-9B86-CC56A633F9BC}" dt="2025-01-15T10:56:39.213" v="103"/>
        <pc:sldMkLst>
          <pc:docMk/>
          <pc:sldMk cId="2749019166" sldId="893"/>
        </pc:sldMkLst>
      </pc:sldChg>
      <pc:sldChg chg="del">
        <pc:chgData name="Kathrin Mengis" userId="e29f026a-4b9c-4ccc-be73-62a4c5397fb2" providerId="ADAL" clId="{34E12656-1EB3-1940-9B86-CC56A633F9BC}" dt="2025-01-15T10:55:55.484" v="60" actId="2696"/>
        <pc:sldMkLst>
          <pc:docMk/>
          <pc:sldMk cId="2373948825" sldId="3513"/>
        </pc:sldMkLst>
      </pc:sldChg>
      <pc:sldChg chg="add del modTransition">
        <pc:chgData name="Kathrin Mengis" userId="e29f026a-4b9c-4ccc-be73-62a4c5397fb2" providerId="ADAL" clId="{34E12656-1EB3-1940-9B86-CC56A633F9BC}" dt="2025-01-15T10:56:39.213" v="103"/>
        <pc:sldMkLst>
          <pc:docMk/>
          <pc:sldMk cId="1051603115" sldId="3639"/>
        </pc:sldMkLst>
      </pc:sldChg>
      <pc:sldChg chg="add del modTransition">
        <pc:chgData name="Kathrin Mengis" userId="e29f026a-4b9c-4ccc-be73-62a4c5397fb2" providerId="ADAL" clId="{34E12656-1EB3-1940-9B86-CC56A633F9BC}" dt="2025-01-15T10:56:39.213" v="103"/>
        <pc:sldMkLst>
          <pc:docMk/>
          <pc:sldMk cId="1416715531" sldId="3709"/>
        </pc:sldMkLst>
      </pc:sldChg>
      <pc:sldChg chg="add del modTransition">
        <pc:chgData name="Kathrin Mengis" userId="e29f026a-4b9c-4ccc-be73-62a4c5397fb2" providerId="ADAL" clId="{34E12656-1EB3-1940-9B86-CC56A633F9BC}" dt="2025-01-15T10:56:39.213" v="103"/>
        <pc:sldMkLst>
          <pc:docMk/>
          <pc:sldMk cId="1547125498" sldId="3747"/>
        </pc:sldMkLst>
      </pc:sldChg>
      <pc:sldChg chg="add del modTransition">
        <pc:chgData name="Kathrin Mengis" userId="e29f026a-4b9c-4ccc-be73-62a4c5397fb2" providerId="ADAL" clId="{34E12656-1EB3-1940-9B86-CC56A633F9BC}" dt="2025-01-15T10:56:39.213" v="103"/>
        <pc:sldMkLst>
          <pc:docMk/>
          <pc:sldMk cId="647094105" sldId="3763"/>
        </pc:sldMkLst>
      </pc:sldChg>
      <pc:sldChg chg="add del modTransition">
        <pc:chgData name="Kathrin Mengis" userId="e29f026a-4b9c-4ccc-be73-62a4c5397fb2" providerId="ADAL" clId="{34E12656-1EB3-1940-9B86-CC56A633F9BC}" dt="2025-01-15T10:56:39.213" v="103"/>
        <pc:sldMkLst>
          <pc:docMk/>
          <pc:sldMk cId="3199830905" sldId="3784"/>
        </pc:sldMkLst>
      </pc:sldChg>
      <pc:sldChg chg="add del modTransition">
        <pc:chgData name="Kathrin Mengis" userId="e29f026a-4b9c-4ccc-be73-62a4c5397fb2" providerId="ADAL" clId="{34E12656-1EB3-1940-9B86-CC56A633F9BC}" dt="2025-01-15T10:56:39.213" v="103"/>
        <pc:sldMkLst>
          <pc:docMk/>
          <pc:sldMk cId="3675589906" sldId="3842"/>
        </pc:sldMkLst>
      </pc:sldChg>
      <pc:sldChg chg="add del modTransition">
        <pc:chgData name="Kathrin Mengis" userId="e29f026a-4b9c-4ccc-be73-62a4c5397fb2" providerId="ADAL" clId="{34E12656-1EB3-1940-9B86-CC56A633F9BC}" dt="2025-01-15T10:56:39.213" v="103"/>
        <pc:sldMkLst>
          <pc:docMk/>
          <pc:sldMk cId="2968996568" sldId="3848"/>
        </pc:sldMkLst>
      </pc:sldChg>
      <pc:sldChg chg="add del modTransition">
        <pc:chgData name="Kathrin Mengis" userId="e29f026a-4b9c-4ccc-be73-62a4c5397fb2" providerId="ADAL" clId="{34E12656-1EB3-1940-9B86-CC56A633F9BC}" dt="2025-01-15T10:56:39.213" v="103"/>
        <pc:sldMkLst>
          <pc:docMk/>
          <pc:sldMk cId="2495330115" sldId="3850"/>
        </pc:sldMkLst>
      </pc:sldChg>
      <pc:sldChg chg="add del modTransition">
        <pc:chgData name="Kathrin Mengis" userId="e29f026a-4b9c-4ccc-be73-62a4c5397fb2" providerId="ADAL" clId="{34E12656-1EB3-1940-9B86-CC56A633F9BC}" dt="2025-01-15T10:56:39.213" v="103"/>
        <pc:sldMkLst>
          <pc:docMk/>
          <pc:sldMk cId="258138474" sldId="3851"/>
        </pc:sldMkLst>
      </pc:sldChg>
      <pc:sldChg chg="add del">
        <pc:chgData name="Kathrin Mengis" userId="e29f026a-4b9c-4ccc-be73-62a4c5397fb2" providerId="ADAL" clId="{34E12656-1EB3-1940-9B86-CC56A633F9BC}" dt="2025-01-15T10:56:39.213" v="103"/>
        <pc:sldMkLst>
          <pc:docMk/>
          <pc:sldMk cId="3966092953" sldId="3859"/>
        </pc:sldMkLst>
      </pc:sldChg>
      <pc:sldChg chg="add del">
        <pc:chgData name="Kathrin Mengis" userId="e29f026a-4b9c-4ccc-be73-62a4c5397fb2" providerId="ADAL" clId="{34E12656-1EB3-1940-9B86-CC56A633F9BC}" dt="2025-01-15T10:56:39.213" v="103"/>
        <pc:sldMkLst>
          <pc:docMk/>
          <pc:sldMk cId="3598182150" sldId="3873"/>
        </pc:sldMkLst>
      </pc:sldChg>
      <pc:sldChg chg="add del modTransition">
        <pc:chgData name="Kathrin Mengis" userId="e29f026a-4b9c-4ccc-be73-62a4c5397fb2" providerId="ADAL" clId="{34E12656-1EB3-1940-9B86-CC56A633F9BC}" dt="2025-01-15T10:56:39.213" v="103"/>
        <pc:sldMkLst>
          <pc:docMk/>
          <pc:sldMk cId="813446905" sldId="3879"/>
        </pc:sldMkLst>
      </pc:sldChg>
      <pc:sldChg chg="add del">
        <pc:chgData name="Kathrin Mengis" userId="e29f026a-4b9c-4ccc-be73-62a4c5397fb2" providerId="ADAL" clId="{34E12656-1EB3-1940-9B86-CC56A633F9BC}" dt="2025-01-15T10:56:39.213" v="103"/>
        <pc:sldMkLst>
          <pc:docMk/>
          <pc:sldMk cId="548322581" sldId="3880"/>
        </pc:sldMkLst>
      </pc:sldChg>
      <pc:sldChg chg="del">
        <pc:chgData name="Kathrin Mengis" userId="e29f026a-4b9c-4ccc-be73-62a4c5397fb2" providerId="ADAL" clId="{34E12656-1EB3-1940-9B86-CC56A633F9BC}" dt="2025-01-15T10:55:55.491" v="63" actId="2696"/>
        <pc:sldMkLst>
          <pc:docMk/>
          <pc:sldMk cId="290014758" sldId="3881"/>
        </pc:sldMkLst>
      </pc:sldChg>
      <pc:sldChg chg="add del modTransition">
        <pc:chgData name="Kathrin Mengis" userId="e29f026a-4b9c-4ccc-be73-62a4c5397fb2" providerId="ADAL" clId="{34E12656-1EB3-1940-9B86-CC56A633F9BC}" dt="2025-01-15T10:56:39.213" v="103"/>
        <pc:sldMkLst>
          <pc:docMk/>
          <pc:sldMk cId="820471844" sldId="3881"/>
        </pc:sldMkLst>
      </pc:sldChg>
      <pc:sldChg chg="add del modTransition">
        <pc:chgData name="Kathrin Mengis" userId="e29f026a-4b9c-4ccc-be73-62a4c5397fb2" providerId="ADAL" clId="{34E12656-1EB3-1940-9B86-CC56A633F9BC}" dt="2025-01-15T10:56:39.213" v="103"/>
        <pc:sldMkLst>
          <pc:docMk/>
          <pc:sldMk cId="849789553" sldId="3882"/>
        </pc:sldMkLst>
      </pc:sldChg>
      <pc:sldChg chg="del">
        <pc:chgData name="Kathrin Mengis" userId="e29f026a-4b9c-4ccc-be73-62a4c5397fb2" providerId="ADAL" clId="{34E12656-1EB3-1940-9B86-CC56A633F9BC}" dt="2025-01-15T10:55:56.465" v="87" actId="2696"/>
        <pc:sldMkLst>
          <pc:docMk/>
          <pc:sldMk cId="2093759399" sldId="3883"/>
        </pc:sldMkLst>
      </pc:sldChg>
      <pc:sldChg chg="add del modTransition">
        <pc:chgData name="Kathrin Mengis" userId="e29f026a-4b9c-4ccc-be73-62a4c5397fb2" providerId="ADAL" clId="{34E12656-1EB3-1940-9B86-CC56A633F9BC}" dt="2025-01-15T10:56:39.213" v="103"/>
        <pc:sldMkLst>
          <pc:docMk/>
          <pc:sldMk cId="3833277745" sldId="3883"/>
        </pc:sldMkLst>
      </pc:sldChg>
      <pc:sldChg chg="add del modTransition">
        <pc:chgData name="Kathrin Mengis" userId="e29f026a-4b9c-4ccc-be73-62a4c5397fb2" providerId="ADAL" clId="{34E12656-1EB3-1940-9B86-CC56A633F9BC}" dt="2025-01-15T10:56:39.213" v="103"/>
        <pc:sldMkLst>
          <pc:docMk/>
          <pc:sldMk cId="1278114246" sldId="3884"/>
        </pc:sldMkLst>
      </pc:sldChg>
      <pc:sldChg chg="del">
        <pc:chgData name="Kathrin Mengis" userId="e29f026a-4b9c-4ccc-be73-62a4c5397fb2" providerId="ADAL" clId="{34E12656-1EB3-1940-9B86-CC56A633F9BC}" dt="2025-01-15T10:55:55.487" v="61" actId="2696"/>
        <pc:sldMkLst>
          <pc:docMk/>
          <pc:sldMk cId="3293511675" sldId="3884"/>
        </pc:sldMkLst>
      </pc:sldChg>
      <pc:sldChg chg="add del modTransition">
        <pc:chgData name="Kathrin Mengis" userId="e29f026a-4b9c-4ccc-be73-62a4c5397fb2" providerId="ADAL" clId="{34E12656-1EB3-1940-9B86-CC56A633F9BC}" dt="2025-01-15T10:56:39.213" v="103"/>
        <pc:sldMkLst>
          <pc:docMk/>
          <pc:sldMk cId="1320046147" sldId="3885"/>
        </pc:sldMkLst>
      </pc:sldChg>
      <pc:sldChg chg="del">
        <pc:chgData name="Kathrin Mengis" userId="e29f026a-4b9c-4ccc-be73-62a4c5397fb2" providerId="ADAL" clId="{34E12656-1EB3-1940-9B86-CC56A633F9BC}" dt="2025-01-15T10:55:55.497" v="66" actId="2696"/>
        <pc:sldMkLst>
          <pc:docMk/>
          <pc:sldMk cId="3756510353" sldId="3885"/>
        </pc:sldMkLst>
      </pc:sldChg>
      <pc:sldChg chg="add del modTransition">
        <pc:chgData name="Kathrin Mengis" userId="e29f026a-4b9c-4ccc-be73-62a4c5397fb2" providerId="ADAL" clId="{34E12656-1EB3-1940-9B86-CC56A633F9BC}" dt="2025-01-15T10:56:39.213" v="103"/>
        <pc:sldMkLst>
          <pc:docMk/>
          <pc:sldMk cId="3449989132" sldId="3886"/>
        </pc:sldMkLst>
      </pc:sldChg>
      <pc:sldChg chg="del">
        <pc:chgData name="Kathrin Mengis" userId="e29f026a-4b9c-4ccc-be73-62a4c5397fb2" providerId="ADAL" clId="{34E12656-1EB3-1940-9B86-CC56A633F9BC}" dt="2025-01-15T10:55:55.253" v="55" actId="2696"/>
        <pc:sldMkLst>
          <pc:docMk/>
          <pc:sldMk cId="3501609697" sldId="3886"/>
        </pc:sldMkLst>
      </pc:sldChg>
      <pc:sldChg chg="del">
        <pc:chgData name="Kathrin Mengis" userId="e29f026a-4b9c-4ccc-be73-62a4c5397fb2" providerId="ADAL" clId="{34E12656-1EB3-1940-9B86-CC56A633F9BC}" dt="2025-01-15T10:55:56.488" v="96" actId="2696"/>
        <pc:sldMkLst>
          <pc:docMk/>
          <pc:sldMk cId="185195894" sldId="3887"/>
        </pc:sldMkLst>
      </pc:sldChg>
      <pc:sldChg chg="del">
        <pc:chgData name="Kathrin Mengis" userId="e29f026a-4b9c-4ccc-be73-62a4c5397fb2" providerId="ADAL" clId="{34E12656-1EB3-1940-9B86-CC56A633F9BC}" dt="2025-01-15T10:55:56.267" v="80" actId="2696"/>
        <pc:sldMkLst>
          <pc:docMk/>
          <pc:sldMk cId="606977954" sldId="3888"/>
        </pc:sldMkLst>
      </pc:sldChg>
      <pc:sldChg chg="del">
        <pc:chgData name="Kathrin Mengis" userId="e29f026a-4b9c-4ccc-be73-62a4c5397fb2" providerId="ADAL" clId="{34E12656-1EB3-1940-9B86-CC56A633F9BC}" dt="2025-01-15T10:55:55.258" v="56" actId="2696"/>
        <pc:sldMkLst>
          <pc:docMk/>
          <pc:sldMk cId="820471844" sldId="3889"/>
        </pc:sldMkLst>
      </pc:sldChg>
      <pc:sldChg chg="add del modTransition">
        <pc:chgData name="Kathrin Mengis" userId="e29f026a-4b9c-4ccc-be73-62a4c5397fb2" providerId="ADAL" clId="{34E12656-1EB3-1940-9B86-CC56A633F9BC}" dt="2025-01-15T10:56:39.213" v="103"/>
        <pc:sldMkLst>
          <pc:docMk/>
          <pc:sldMk cId="3758523887" sldId="3889"/>
        </pc:sldMkLst>
      </pc:sldChg>
      <pc:sldChg chg="del">
        <pc:chgData name="Kathrin Mengis" userId="e29f026a-4b9c-4ccc-be73-62a4c5397fb2" providerId="ADAL" clId="{34E12656-1EB3-1940-9B86-CC56A633F9BC}" dt="2025-01-15T10:55:56.077" v="76" actId="2696"/>
        <pc:sldMkLst>
          <pc:docMk/>
          <pc:sldMk cId="3833277745" sldId="3890"/>
        </pc:sldMkLst>
      </pc:sldChg>
      <pc:sldChg chg="del">
        <pc:chgData name="Kathrin Mengis" userId="e29f026a-4b9c-4ccc-be73-62a4c5397fb2" providerId="ADAL" clId="{34E12656-1EB3-1940-9B86-CC56A633F9BC}" dt="2025-01-15T10:55:55.854" v="73" actId="2696"/>
        <pc:sldMkLst>
          <pc:docMk/>
          <pc:sldMk cId="1278114246" sldId="3891"/>
        </pc:sldMkLst>
      </pc:sldChg>
      <pc:sldChg chg="del">
        <pc:chgData name="Kathrin Mengis" userId="e29f026a-4b9c-4ccc-be73-62a4c5397fb2" providerId="ADAL" clId="{34E12656-1EB3-1940-9B86-CC56A633F9BC}" dt="2025-01-15T10:55:55.481" v="59" actId="2696"/>
        <pc:sldMkLst>
          <pc:docMk/>
          <pc:sldMk cId="1320046147" sldId="3892"/>
        </pc:sldMkLst>
      </pc:sldChg>
      <pc:sldChg chg="del">
        <pc:chgData name="Kathrin Mengis" userId="e29f026a-4b9c-4ccc-be73-62a4c5397fb2" providerId="ADAL" clId="{34E12656-1EB3-1940-9B86-CC56A633F9BC}" dt="2025-01-15T10:55:56.451" v="84" actId="2696"/>
        <pc:sldMkLst>
          <pc:docMk/>
          <pc:sldMk cId="3449989132" sldId="3893"/>
        </pc:sldMkLst>
      </pc:sldChg>
      <pc:sldChg chg="add del">
        <pc:chgData name="Kathrin Mengis" userId="e29f026a-4b9c-4ccc-be73-62a4c5397fb2" providerId="ADAL" clId="{34E12656-1EB3-1940-9B86-CC56A633F9BC}" dt="2025-01-15T10:56:39.213" v="103"/>
        <pc:sldMkLst>
          <pc:docMk/>
          <pc:sldMk cId="310472049" sldId="3894"/>
        </pc:sldMkLst>
      </pc:sldChg>
      <pc:sldChg chg="del">
        <pc:chgData name="Kathrin Mengis" userId="e29f026a-4b9c-4ccc-be73-62a4c5397fb2" providerId="ADAL" clId="{34E12656-1EB3-1940-9B86-CC56A633F9BC}" dt="2025-01-15T10:55:55.692" v="67" actId="2696"/>
        <pc:sldMkLst>
          <pc:docMk/>
          <pc:sldMk cId="3159534006" sldId="3894"/>
        </pc:sldMkLst>
      </pc:sldChg>
      <pc:sldChg chg="del">
        <pc:chgData name="Kathrin Mengis" userId="e29f026a-4b9c-4ccc-be73-62a4c5397fb2" providerId="ADAL" clId="{34E12656-1EB3-1940-9B86-CC56A633F9BC}" dt="2025-01-15T10:55:56.031" v="74" actId="2696"/>
        <pc:sldMkLst>
          <pc:docMk/>
          <pc:sldMk cId="2884474418" sldId="3895"/>
        </pc:sldMkLst>
      </pc:sldChg>
      <pc:sldChg chg="add del">
        <pc:chgData name="Kathrin Mengis" userId="e29f026a-4b9c-4ccc-be73-62a4c5397fb2" providerId="ADAL" clId="{34E12656-1EB3-1940-9B86-CC56A633F9BC}" dt="2025-01-15T10:56:39.213" v="103"/>
        <pc:sldMkLst>
          <pc:docMk/>
          <pc:sldMk cId="3357733019" sldId="3895"/>
        </pc:sldMkLst>
      </pc:sldChg>
      <pc:sldChg chg="del">
        <pc:chgData name="Kathrin Mengis" userId="e29f026a-4b9c-4ccc-be73-62a4c5397fb2" providerId="ADAL" clId="{34E12656-1EB3-1940-9B86-CC56A633F9BC}" dt="2025-01-15T10:55:56.080" v="78" actId="2696"/>
        <pc:sldMkLst>
          <pc:docMk/>
          <pc:sldMk cId="3240072624" sldId="3896"/>
        </pc:sldMkLst>
      </pc:sldChg>
      <pc:sldChg chg="add del">
        <pc:chgData name="Kathrin Mengis" userId="e29f026a-4b9c-4ccc-be73-62a4c5397fb2" providerId="ADAL" clId="{34E12656-1EB3-1940-9B86-CC56A633F9BC}" dt="2025-01-15T10:56:39.213" v="103"/>
        <pc:sldMkLst>
          <pc:docMk/>
          <pc:sldMk cId="3618825675" sldId="3896"/>
        </pc:sldMkLst>
      </pc:sldChg>
      <pc:sldChg chg="del">
        <pc:chgData name="Kathrin Mengis" userId="e29f026a-4b9c-4ccc-be73-62a4c5397fb2" providerId="ADAL" clId="{34E12656-1EB3-1940-9B86-CC56A633F9BC}" dt="2025-01-15T10:55:55.261" v="57" actId="2696"/>
        <pc:sldMkLst>
          <pc:docMk/>
          <pc:sldMk cId="2589867901" sldId="3897"/>
        </pc:sldMkLst>
      </pc:sldChg>
      <pc:sldChg chg="add del modTransition">
        <pc:chgData name="Kathrin Mengis" userId="e29f026a-4b9c-4ccc-be73-62a4c5397fb2" providerId="ADAL" clId="{34E12656-1EB3-1940-9B86-CC56A633F9BC}" dt="2025-01-15T10:56:39.213" v="103"/>
        <pc:sldMkLst>
          <pc:docMk/>
          <pc:sldMk cId="3167116546" sldId="3897"/>
        </pc:sldMkLst>
      </pc:sldChg>
      <pc:sldChg chg="add del modTransition">
        <pc:chgData name="Kathrin Mengis" userId="e29f026a-4b9c-4ccc-be73-62a4c5397fb2" providerId="ADAL" clId="{34E12656-1EB3-1940-9B86-CC56A633F9BC}" dt="2025-01-15T10:56:39.213" v="103"/>
        <pc:sldMkLst>
          <pc:docMk/>
          <pc:sldMk cId="1087574561" sldId="3898"/>
        </pc:sldMkLst>
      </pc:sldChg>
      <pc:sldChg chg="del">
        <pc:chgData name="Kathrin Mengis" userId="e29f026a-4b9c-4ccc-be73-62a4c5397fb2" providerId="ADAL" clId="{34E12656-1EB3-1940-9B86-CC56A633F9BC}" dt="2025-01-15T10:55:56.270" v="81" actId="2696"/>
        <pc:sldMkLst>
          <pc:docMk/>
          <pc:sldMk cId="1411780112" sldId="3898"/>
        </pc:sldMkLst>
      </pc:sldChg>
      <pc:sldChg chg="add del modTransition">
        <pc:chgData name="Kathrin Mengis" userId="e29f026a-4b9c-4ccc-be73-62a4c5397fb2" providerId="ADAL" clId="{34E12656-1EB3-1940-9B86-CC56A633F9BC}" dt="2025-01-15T10:56:39.213" v="103"/>
        <pc:sldMkLst>
          <pc:docMk/>
          <pc:sldMk cId="273462672" sldId="3899"/>
        </pc:sldMkLst>
      </pc:sldChg>
      <pc:sldChg chg="del">
        <pc:chgData name="Kathrin Mengis" userId="e29f026a-4b9c-4ccc-be73-62a4c5397fb2" providerId="ADAL" clId="{34E12656-1EB3-1940-9B86-CC56A633F9BC}" dt="2025-01-15T10:55:55.696" v="69" actId="2696"/>
        <pc:sldMkLst>
          <pc:docMk/>
          <pc:sldMk cId="3420069922" sldId="3899"/>
        </pc:sldMkLst>
      </pc:sldChg>
      <pc:sldChg chg="del">
        <pc:chgData name="Kathrin Mengis" userId="e29f026a-4b9c-4ccc-be73-62a4c5397fb2" providerId="ADAL" clId="{34E12656-1EB3-1940-9B86-CC56A633F9BC}" dt="2025-01-15T10:55:56.470" v="91" actId="2696"/>
        <pc:sldMkLst>
          <pc:docMk/>
          <pc:sldMk cId="3748648447" sldId="3900"/>
        </pc:sldMkLst>
      </pc:sldChg>
      <pc:sldChg chg="del">
        <pc:chgData name="Kathrin Mengis" userId="e29f026a-4b9c-4ccc-be73-62a4c5397fb2" providerId="ADAL" clId="{34E12656-1EB3-1940-9B86-CC56A633F9BC}" dt="2025-01-15T10:55:56.081" v="79" actId="2696"/>
        <pc:sldMkLst>
          <pc:docMk/>
          <pc:sldMk cId="2782561680" sldId="3901"/>
        </pc:sldMkLst>
      </pc:sldChg>
      <pc:sldChg chg="del">
        <pc:chgData name="Kathrin Mengis" userId="e29f026a-4b9c-4ccc-be73-62a4c5397fb2" providerId="ADAL" clId="{34E12656-1EB3-1940-9B86-CC56A633F9BC}" dt="2025-01-15T10:55:55.693" v="68" actId="2696"/>
        <pc:sldMkLst>
          <pc:docMk/>
          <pc:sldMk cId="3097220489" sldId="3902"/>
        </pc:sldMkLst>
      </pc:sldChg>
      <pc:sldChg chg="del">
        <pc:chgData name="Kathrin Mengis" userId="e29f026a-4b9c-4ccc-be73-62a4c5397fb2" providerId="ADAL" clId="{34E12656-1EB3-1940-9B86-CC56A633F9BC}" dt="2025-01-15T10:55:55.489" v="62" actId="2696"/>
        <pc:sldMkLst>
          <pc:docMk/>
          <pc:sldMk cId="335177704" sldId="3903"/>
        </pc:sldMkLst>
      </pc:sldChg>
      <pc:sldChg chg="del">
        <pc:chgData name="Kathrin Mengis" userId="e29f026a-4b9c-4ccc-be73-62a4c5397fb2" providerId="ADAL" clId="{34E12656-1EB3-1940-9B86-CC56A633F9BC}" dt="2025-01-15T10:55:56.275" v="83" actId="2696"/>
        <pc:sldMkLst>
          <pc:docMk/>
          <pc:sldMk cId="2989055287" sldId="3904"/>
        </pc:sldMkLst>
      </pc:sldChg>
      <pc:sldChg chg="del">
        <pc:chgData name="Kathrin Mengis" userId="e29f026a-4b9c-4ccc-be73-62a4c5397fb2" providerId="ADAL" clId="{34E12656-1EB3-1940-9B86-CC56A633F9BC}" dt="2025-01-15T10:55:56.455" v="85" actId="2696"/>
        <pc:sldMkLst>
          <pc:docMk/>
          <pc:sldMk cId="3541081265" sldId="3905"/>
        </pc:sldMkLst>
      </pc:sldChg>
      <pc:sldChg chg="del">
        <pc:chgData name="Kathrin Mengis" userId="e29f026a-4b9c-4ccc-be73-62a4c5397fb2" providerId="ADAL" clId="{34E12656-1EB3-1940-9B86-CC56A633F9BC}" dt="2025-01-15T10:55:56.473" v="92" actId="2696"/>
        <pc:sldMkLst>
          <pc:docMk/>
          <pc:sldMk cId="1050204863" sldId="3906"/>
        </pc:sldMkLst>
      </pc:sldChg>
      <pc:sldChg chg="del">
        <pc:chgData name="Kathrin Mengis" userId="e29f026a-4b9c-4ccc-be73-62a4c5397fb2" providerId="ADAL" clId="{34E12656-1EB3-1940-9B86-CC56A633F9BC}" dt="2025-01-15T10:55:56.484" v="94" actId="2696"/>
        <pc:sldMkLst>
          <pc:docMk/>
          <pc:sldMk cId="4102139915" sldId="3907"/>
        </pc:sldMkLst>
      </pc:sldChg>
      <pc:sldChg chg="del">
        <pc:chgData name="Kathrin Mengis" userId="e29f026a-4b9c-4ccc-be73-62a4c5397fb2" providerId="ADAL" clId="{34E12656-1EB3-1940-9B86-CC56A633F9BC}" dt="2025-01-15T10:55:56.273" v="82" actId="2696"/>
        <pc:sldMkLst>
          <pc:docMk/>
          <pc:sldMk cId="1843501580" sldId="3908"/>
        </pc:sldMkLst>
      </pc:sldChg>
      <pc:sldChg chg="del">
        <pc:chgData name="Kathrin Mengis" userId="e29f026a-4b9c-4ccc-be73-62a4c5397fb2" providerId="ADAL" clId="{34E12656-1EB3-1940-9B86-CC56A633F9BC}" dt="2025-01-15T10:55:56.489" v="97" actId="2696"/>
        <pc:sldMkLst>
          <pc:docMk/>
          <pc:sldMk cId="3731408011" sldId="3909"/>
        </pc:sldMkLst>
      </pc:sldChg>
      <pc:sldChg chg="del">
        <pc:chgData name="Kathrin Mengis" userId="e29f026a-4b9c-4ccc-be73-62a4c5397fb2" providerId="ADAL" clId="{34E12656-1EB3-1940-9B86-CC56A633F9BC}" dt="2025-01-15T10:55:56.456" v="86" actId="2696"/>
        <pc:sldMkLst>
          <pc:docMk/>
          <pc:sldMk cId="1246048535" sldId="3910"/>
        </pc:sldMkLst>
      </pc:sldChg>
      <pc:sldChg chg="del mod modShow">
        <pc:chgData name="Kathrin Mengis" userId="e29f026a-4b9c-4ccc-be73-62a4c5397fb2" providerId="ADAL" clId="{34E12656-1EB3-1940-9B86-CC56A633F9BC}" dt="2025-01-15T10:55:56.468" v="89" actId="2696"/>
        <pc:sldMkLst>
          <pc:docMk/>
          <pc:sldMk cId="310472049" sldId="3911"/>
        </pc:sldMkLst>
      </pc:sldChg>
      <pc:sldChg chg="del mod modShow">
        <pc:chgData name="Kathrin Mengis" userId="e29f026a-4b9c-4ccc-be73-62a4c5397fb2" providerId="ADAL" clId="{34E12656-1EB3-1940-9B86-CC56A633F9BC}" dt="2025-01-15T10:55:55.264" v="58" actId="2696"/>
        <pc:sldMkLst>
          <pc:docMk/>
          <pc:sldMk cId="3357733019" sldId="3912"/>
        </pc:sldMkLst>
      </pc:sldChg>
      <pc:sldChg chg="del mod modShow">
        <pc:chgData name="Kathrin Mengis" userId="e29f026a-4b9c-4ccc-be73-62a4c5397fb2" providerId="ADAL" clId="{34E12656-1EB3-1940-9B86-CC56A633F9BC}" dt="2025-01-15T10:55:55.494" v="64" actId="2696"/>
        <pc:sldMkLst>
          <pc:docMk/>
          <pc:sldMk cId="3618825675" sldId="3913"/>
        </pc:sldMkLst>
      </pc:sldChg>
      <pc:sldChg chg="del">
        <pc:chgData name="Kathrin Mengis" userId="e29f026a-4b9c-4ccc-be73-62a4c5397fb2" providerId="ADAL" clId="{34E12656-1EB3-1940-9B86-CC56A633F9BC}" dt="2025-01-15T10:55:56.492" v="99" actId="2696"/>
        <pc:sldMkLst>
          <pc:docMk/>
          <pc:sldMk cId="3598045135" sldId="3914"/>
        </pc:sldMkLst>
      </pc:sldChg>
      <pc:sldChg chg="del">
        <pc:chgData name="Kathrin Mengis" userId="e29f026a-4b9c-4ccc-be73-62a4c5397fb2" providerId="ADAL" clId="{34E12656-1EB3-1940-9B86-CC56A633F9BC}" dt="2025-01-15T10:55:56.466" v="88" actId="2696"/>
        <pc:sldMkLst>
          <pc:docMk/>
          <pc:sldMk cId="3758523887" sldId="3915"/>
        </pc:sldMkLst>
      </pc:sldChg>
      <pc:sldChg chg="del">
        <pc:chgData name="Kathrin Mengis" userId="e29f026a-4b9c-4ccc-be73-62a4c5397fb2" providerId="ADAL" clId="{34E12656-1EB3-1940-9B86-CC56A633F9BC}" dt="2025-01-15T10:55:55.766" v="72" actId="2696"/>
        <pc:sldMkLst>
          <pc:docMk/>
          <pc:sldMk cId="3167116546" sldId="3916"/>
        </pc:sldMkLst>
      </pc:sldChg>
      <pc:sldChg chg="add">
        <pc:chgData name="Kathrin Mengis" userId="e29f026a-4b9c-4ccc-be73-62a4c5397fb2" providerId="ADAL" clId="{34E12656-1EB3-1940-9B86-CC56A633F9BC}" dt="2025-01-14T15:39:29.205" v="0"/>
        <pc:sldMkLst>
          <pc:docMk/>
          <pc:sldMk cId="3784100540" sldId="3917"/>
        </pc:sldMkLst>
      </pc:sldChg>
      <pc:sldChg chg="add del modTransition">
        <pc:chgData name="Kathrin Mengis" userId="e29f026a-4b9c-4ccc-be73-62a4c5397fb2" providerId="ADAL" clId="{34E12656-1EB3-1940-9B86-CC56A633F9BC}" dt="2025-01-15T10:56:39.213" v="103"/>
        <pc:sldMkLst>
          <pc:docMk/>
          <pc:sldMk cId="2373948825" sldId="3918"/>
        </pc:sldMkLst>
      </pc:sldChg>
      <pc:sldChg chg="add del modTransition">
        <pc:chgData name="Kathrin Mengis" userId="e29f026a-4b9c-4ccc-be73-62a4c5397fb2" providerId="ADAL" clId="{34E12656-1EB3-1940-9B86-CC56A633F9BC}" dt="2025-01-15T10:56:39.213" v="103"/>
        <pc:sldMkLst>
          <pc:docMk/>
          <pc:sldMk cId="2012090061" sldId="3919"/>
        </pc:sldMkLst>
      </pc:sldChg>
      <pc:sldChg chg="add del modTransition">
        <pc:chgData name="Kathrin Mengis" userId="e29f026a-4b9c-4ccc-be73-62a4c5397fb2" providerId="ADAL" clId="{34E12656-1EB3-1940-9B86-CC56A633F9BC}" dt="2025-01-15T10:56:39.213" v="103"/>
        <pc:sldMkLst>
          <pc:docMk/>
          <pc:sldMk cId="2589867901" sldId="3920"/>
        </pc:sldMkLst>
      </pc:sldChg>
      <pc:sldChg chg="add del modTransition">
        <pc:chgData name="Kathrin Mengis" userId="e29f026a-4b9c-4ccc-be73-62a4c5397fb2" providerId="ADAL" clId="{34E12656-1EB3-1940-9B86-CC56A633F9BC}" dt="2025-01-15T10:56:39.213" v="103"/>
        <pc:sldMkLst>
          <pc:docMk/>
          <pc:sldMk cId="3420069922" sldId="3921"/>
        </pc:sldMkLst>
      </pc:sldChg>
      <pc:sldChg chg="add del modTransition">
        <pc:chgData name="Kathrin Mengis" userId="e29f026a-4b9c-4ccc-be73-62a4c5397fb2" providerId="ADAL" clId="{34E12656-1EB3-1940-9B86-CC56A633F9BC}" dt="2025-01-15T10:56:39.213" v="103"/>
        <pc:sldMkLst>
          <pc:docMk/>
          <pc:sldMk cId="2022378149" sldId="3922"/>
        </pc:sldMkLst>
      </pc:sldChg>
      <pc:sldChg chg="add del modTransition">
        <pc:chgData name="Kathrin Mengis" userId="e29f026a-4b9c-4ccc-be73-62a4c5397fb2" providerId="ADAL" clId="{34E12656-1EB3-1940-9B86-CC56A633F9BC}" dt="2025-01-15T10:56:39.213" v="103"/>
        <pc:sldMkLst>
          <pc:docMk/>
          <pc:sldMk cId="3582272620" sldId="3923"/>
        </pc:sldMkLst>
      </pc:sldChg>
      <pc:sldChg chg="add del">
        <pc:chgData name="Kathrin Mengis" userId="e29f026a-4b9c-4ccc-be73-62a4c5397fb2" providerId="ADAL" clId="{34E12656-1EB3-1940-9B86-CC56A633F9BC}" dt="2025-01-15T10:56:39.213" v="103"/>
        <pc:sldMkLst>
          <pc:docMk/>
          <pc:sldMk cId="335177704" sldId="3924"/>
        </pc:sldMkLst>
      </pc:sldChg>
      <pc:sldChg chg="add del">
        <pc:chgData name="Kathrin Mengis" userId="e29f026a-4b9c-4ccc-be73-62a4c5397fb2" providerId="ADAL" clId="{34E12656-1EB3-1940-9B86-CC56A633F9BC}" dt="2025-01-15T10:56:39.213" v="103"/>
        <pc:sldMkLst>
          <pc:docMk/>
          <pc:sldMk cId="2759701661" sldId="3925"/>
        </pc:sldMkLst>
      </pc:sldChg>
      <pc:sldChg chg="add del">
        <pc:chgData name="Kathrin Mengis" userId="e29f026a-4b9c-4ccc-be73-62a4c5397fb2" providerId="ADAL" clId="{34E12656-1EB3-1940-9B86-CC56A633F9BC}" dt="2025-01-15T10:56:39.213" v="103"/>
        <pc:sldMkLst>
          <pc:docMk/>
          <pc:sldMk cId="2203363089" sldId="3926"/>
        </pc:sldMkLst>
      </pc:sldChg>
      <pc:sldChg chg="add del modTransition">
        <pc:chgData name="Kathrin Mengis" userId="e29f026a-4b9c-4ccc-be73-62a4c5397fb2" providerId="ADAL" clId="{34E12656-1EB3-1940-9B86-CC56A633F9BC}" dt="2025-01-15T10:56:39.213" v="103"/>
        <pc:sldMkLst>
          <pc:docMk/>
          <pc:sldMk cId="4102139915" sldId="3927"/>
        </pc:sldMkLst>
      </pc:sldChg>
      <pc:sldChg chg="add del">
        <pc:chgData name="Kathrin Mengis" userId="e29f026a-4b9c-4ccc-be73-62a4c5397fb2" providerId="ADAL" clId="{34E12656-1EB3-1940-9B86-CC56A633F9BC}" dt="2025-01-15T10:56:39.213" v="103"/>
        <pc:sldMkLst>
          <pc:docMk/>
          <pc:sldMk cId="2341677501" sldId="3928"/>
        </pc:sldMkLst>
      </pc:sldChg>
      <pc:sldChg chg="add del">
        <pc:chgData name="Kathrin Mengis" userId="e29f026a-4b9c-4ccc-be73-62a4c5397fb2" providerId="ADAL" clId="{34E12656-1EB3-1940-9B86-CC56A633F9BC}" dt="2025-01-15T10:56:39.213" v="103"/>
        <pc:sldMkLst>
          <pc:docMk/>
          <pc:sldMk cId="1144304525" sldId="3929"/>
        </pc:sldMkLst>
      </pc:sldChg>
      <pc:sldChg chg="add del">
        <pc:chgData name="Kathrin Mengis" userId="e29f026a-4b9c-4ccc-be73-62a4c5397fb2" providerId="ADAL" clId="{34E12656-1EB3-1940-9B86-CC56A633F9BC}" dt="2025-01-15T10:56:39.213" v="103"/>
        <pc:sldMkLst>
          <pc:docMk/>
          <pc:sldMk cId="1246048535" sldId="3930"/>
        </pc:sldMkLst>
      </pc:sldChg>
    </pc:docChg>
  </pc:docChgLst>
  <pc:docChgLst>
    <pc:chgData name="Sarah Strohm" userId="b3508da2-cc46-4950-b5ba-87515428daea" providerId="ADAL" clId="{94A835BC-C361-564A-BF74-06B7F70CE0F5}"/>
    <pc:docChg chg="undo custSel modSld">
      <pc:chgData name="Sarah Strohm" userId="b3508da2-cc46-4950-b5ba-87515428daea" providerId="ADAL" clId="{94A835BC-C361-564A-BF74-06B7F70CE0F5}" dt="2025-02-28T14:47:30.969" v="129" actId="20577"/>
      <pc:docMkLst>
        <pc:docMk/>
      </pc:docMkLst>
      <pc:sldChg chg="modSp mod">
        <pc:chgData name="Sarah Strohm" userId="b3508da2-cc46-4950-b5ba-87515428daea" providerId="ADAL" clId="{94A835BC-C361-564A-BF74-06B7F70CE0F5}" dt="2025-02-27T14:54:11.128" v="96" actId="1038"/>
        <pc:sldMkLst>
          <pc:docMk/>
          <pc:sldMk cId="4044407200" sldId="271"/>
        </pc:sldMkLst>
      </pc:sldChg>
      <pc:sldChg chg="modSp mod">
        <pc:chgData name="Sarah Strohm" userId="b3508da2-cc46-4950-b5ba-87515428daea" providerId="ADAL" clId="{94A835BC-C361-564A-BF74-06B7F70CE0F5}" dt="2025-02-27T14:27:00.666" v="7" actId="255"/>
        <pc:sldMkLst>
          <pc:docMk/>
          <pc:sldMk cId="1561221681" sldId="295"/>
        </pc:sldMkLst>
      </pc:sldChg>
      <pc:sldChg chg="modSp mod">
        <pc:chgData name="Sarah Strohm" userId="b3508da2-cc46-4950-b5ba-87515428daea" providerId="ADAL" clId="{94A835BC-C361-564A-BF74-06B7F70CE0F5}" dt="2025-02-27T14:27:32.663" v="11" actId="255"/>
        <pc:sldMkLst>
          <pc:docMk/>
          <pc:sldMk cId="3630099817" sldId="323"/>
        </pc:sldMkLst>
      </pc:sldChg>
      <pc:sldChg chg="modSp mod">
        <pc:chgData name="Sarah Strohm" userId="b3508da2-cc46-4950-b5ba-87515428daea" providerId="ADAL" clId="{94A835BC-C361-564A-BF74-06B7F70CE0F5}" dt="2025-02-27T14:59:06.303" v="125" actId="255"/>
        <pc:sldMkLst>
          <pc:docMk/>
          <pc:sldMk cId="3047211872" sldId="324"/>
        </pc:sldMkLst>
      </pc:sldChg>
      <pc:sldChg chg="modSp mod">
        <pc:chgData name="Sarah Strohm" userId="b3508da2-cc46-4950-b5ba-87515428daea" providerId="ADAL" clId="{94A835BC-C361-564A-BF74-06B7F70CE0F5}" dt="2025-02-27T14:27:20.061" v="9" actId="255"/>
        <pc:sldMkLst>
          <pc:docMk/>
          <pc:sldMk cId="3408273449" sldId="325"/>
        </pc:sldMkLst>
      </pc:sldChg>
      <pc:sldChg chg="modSp mod">
        <pc:chgData name="Sarah Strohm" userId="b3508da2-cc46-4950-b5ba-87515428daea" providerId="ADAL" clId="{94A835BC-C361-564A-BF74-06B7F70CE0F5}" dt="2025-02-27T14:58:46.815" v="124" actId="255"/>
        <pc:sldMkLst>
          <pc:docMk/>
          <pc:sldMk cId="1183006410" sldId="326"/>
        </pc:sldMkLst>
      </pc:sldChg>
      <pc:sldChg chg="modSp mod">
        <pc:chgData name="Sarah Strohm" userId="b3508da2-cc46-4950-b5ba-87515428daea" providerId="ADAL" clId="{94A835BC-C361-564A-BF74-06B7F70CE0F5}" dt="2025-02-28T14:47:30.969" v="129" actId="20577"/>
        <pc:sldMkLst>
          <pc:docMk/>
          <pc:sldMk cId="760809042" sldId="766"/>
        </pc:sldMkLst>
      </pc:sldChg>
      <pc:sldChg chg="modSp mod">
        <pc:chgData name="Sarah Strohm" userId="b3508da2-cc46-4950-b5ba-87515428daea" providerId="ADAL" clId="{94A835BC-C361-564A-BF74-06B7F70CE0F5}" dt="2025-02-27T14:32:17.236" v="52" actId="14100"/>
        <pc:sldMkLst>
          <pc:docMk/>
          <pc:sldMk cId="3299481811" sldId="859"/>
        </pc:sldMkLst>
      </pc:sldChg>
      <pc:sldChg chg="addSp delSp modSp mod">
        <pc:chgData name="Sarah Strohm" userId="b3508da2-cc46-4950-b5ba-87515428daea" providerId="ADAL" clId="{94A835BC-C361-564A-BF74-06B7F70CE0F5}" dt="2025-02-27T14:32:51.439" v="56"/>
        <pc:sldMkLst>
          <pc:docMk/>
          <pc:sldMk cId="1051603115" sldId="3639"/>
        </pc:sldMkLst>
      </pc:sldChg>
      <pc:sldChg chg="addSp delSp modSp mod">
        <pc:chgData name="Sarah Strohm" userId="b3508da2-cc46-4950-b5ba-87515428daea" providerId="ADAL" clId="{94A835BC-C361-564A-BF74-06B7F70CE0F5}" dt="2025-02-27T14:31:09.121" v="45"/>
        <pc:sldMkLst>
          <pc:docMk/>
          <pc:sldMk cId="1416715531" sldId="3709"/>
        </pc:sldMkLst>
      </pc:sldChg>
      <pc:sldChg chg="modSp mod">
        <pc:chgData name="Sarah Strohm" userId="b3508da2-cc46-4950-b5ba-87515428daea" providerId="ADAL" clId="{94A835BC-C361-564A-BF74-06B7F70CE0F5}" dt="2025-02-27T14:28:37.481" v="37" actId="1035"/>
        <pc:sldMkLst>
          <pc:docMk/>
          <pc:sldMk cId="2300410857" sldId="3728"/>
        </pc:sldMkLst>
      </pc:sldChg>
      <pc:sldChg chg="modSp mod">
        <pc:chgData name="Sarah Strohm" userId="b3508da2-cc46-4950-b5ba-87515428daea" providerId="ADAL" clId="{94A835BC-C361-564A-BF74-06B7F70CE0F5}" dt="2025-02-27T14:26:46.541" v="5" actId="255"/>
        <pc:sldMkLst>
          <pc:docMk/>
          <pc:sldMk cId="1442683455" sldId="3729"/>
        </pc:sldMkLst>
      </pc:sldChg>
      <pc:sldChg chg="modSp mod">
        <pc:chgData name="Sarah Strohm" userId="b3508da2-cc46-4950-b5ba-87515428daea" providerId="ADAL" clId="{94A835BC-C361-564A-BF74-06B7F70CE0F5}" dt="2025-02-27T14:28:53.890" v="40" actId="255"/>
        <pc:sldMkLst>
          <pc:docMk/>
          <pc:sldMk cId="487283451" sldId="3731"/>
        </pc:sldMkLst>
      </pc:sldChg>
      <pc:sldChg chg="modSp mod">
        <pc:chgData name="Sarah Strohm" userId="b3508da2-cc46-4950-b5ba-87515428daea" providerId="ADAL" clId="{94A835BC-C361-564A-BF74-06B7F70CE0F5}" dt="2025-02-27T14:28:02.248" v="15" actId="255"/>
        <pc:sldMkLst>
          <pc:docMk/>
          <pc:sldMk cId="3801045233" sldId="3732"/>
        </pc:sldMkLst>
      </pc:sldChg>
      <pc:sldChg chg="addSp delSp modSp mod">
        <pc:chgData name="Sarah Strohm" userId="b3508da2-cc46-4950-b5ba-87515428daea" providerId="ADAL" clId="{94A835BC-C361-564A-BF74-06B7F70CE0F5}" dt="2025-02-27T14:34:44.304" v="64"/>
        <pc:sldMkLst>
          <pc:docMk/>
          <pc:sldMk cId="647094105" sldId="3763"/>
        </pc:sldMkLst>
      </pc:sldChg>
      <pc:sldChg chg="modSp mod">
        <pc:chgData name="Sarah Strohm" userId="b3508da2-cc46-4950-b5ba-87515428daea" providerId="ADAL" clId="{94A835BC-C361-564A-BF74-06B7F70CE0F5}" dt="2025-02-27T14:56:48.980" v="122" actId="207"/>
        <pc:sldMkLst>
          <pc:docMk/>
          <pc:sldMk cId="508397809" sldId="3815"/>
        </pc:sldMkLst>
      </pc:sldChg>
      <pc:sldChg chg="modAnim">
        <pc:chgData name="Sarah Strohm" userId="b3508da2-cc46-4950-b5ba-87515428daea" providerId="ADAL" clId="{94A835BC-C361-564A-BF74-06B7F70CE0F5}" dt="2025-02-27T14:57:36.380" v="123"/>
        <pc:sldMkLst>
          <pc:docMk/>
          <pc:sldMk cId="2353967087" sldId="3833"/>
        </pc:sldMkLst>
      </pc:sldChg>
      <pc:sldChg chg="addSp delSp modSp mod">
        <pc:chgData name="Sarah Strohm" userId="b3508da2-cc46-4950-b5ba-87515428daea" providerId="ADAL" clId="{94A835BC-C361-564A-BF74-06B7F70CE0F5}" dt="2025-02-27T14:25:36.641" v="1"/>
        <pc:sldMkLst>
          <pc:docMk/>
          <pc:sldMk cId="263493836" sldId="3836"/>
        </pc:sldMkLst>
      </pc:sldChg>
      <pc:sldChg chg="modSp mod">
        <pc:chgData name="Sarah Strohm" userId="b3508da2-cc46-4950-b5ba-87515428daea" providerId="ADAL" clId="{94A835BC-C361-564A-BF74-06B7F70CE0F5}" dt="2025-02-27T14:31:36.270" v="49" actId="14100"/>
        <pc:sldMkLst>
          <pc:docMk/>
          <pc:sldMk cId="3675589906" sldId="3842"/>
        </pc:sldMkLst>
      </pc:sldChg>
      <pc:sldChg chg="modSp mod">
        <pc:chgData name="Sarah Strohm" userId="b3508da2-cc46-4950-b5ba-87515428daea" providerId="ADAL" clId="{94A835BC-C361-564A-BF74-06B7F70CE0F5}" dt="2025-02-27T14:32:29.057" v="54" actId="14100"/>
        <pc:sldMkLst>
          <pc:docMk/>
          <pc:sldMk cId="3598182150" sldId="3873"/>
        </pc:sldMkLst>
      </pc:sldChg>
      <pc:sldChg chg="addSp delSp modSp mod">
        <pc:chgData name="Sarah Strohm" userId="b3508da2-cc46-4950-b5ba-87515428daea" providerId="ADAL" clId="{94A835BC-C361-564A-BF74-06B7F70CE0F5}" dt="2025-02-27T14:29:12.939" v="42"/>
        <pc:sldMkLst>
          <pc:docMk/>
          <pc:sldMk cId="3842207958" sldId="3876"/>
        </pc:sldMkLst>
      </pc:sldChg>
      <pc:sldChg chg="modSp mod">
        <pc:chgData name="Sarah Strohm" userId="b3508da2-cc46-4950-b5ba-87515428daea" providerId="ADAL" clId="{94A835BC-C361-564A-BF74-06B7F70CE0F5}" dt="2025-02-27T14:32:06.874" v="50" actId="14100"/>
        <pc:sldMkLst>
          <pc:docMk/>
          <pc:sldMk cId="3449989132" sldId="3886"/>
        </pc:sldMkLst>
      </pc:sldChg>
      <pc:sldChg chg="modSp mod">
        <pc:chgData name="Sarah Strohm" userId="b3508da2-cc46-4950-b5ba-87515428daea" providerId="ADAL" clId="{94A835BC-C361-564A-BF74-06B7F70CE0F5}" dt="2025-02-27T14:55:20.287" v="114" actId="12"/>
        <pc:sldMkLst>
          <pc:docMk/>
          <pc:sldMk cId="3784100540" sldId="3917"/>
        </pc:sldMkLst>
      </pc:sldChg>
      <pc:sldChg chg="addSp delSp modSp mod">
        <pc:chgData name="Sarah Strohm" userId="b3508da2-cc46-4950-b5ba-87515428daea" providerId="ADAL" clId="{94A835BC-C361-564A-BF74-06B7F70CE0F5}" dt="2025-02-27T14:34:03.541" v="60" actId="478"/>
        <pc:sldMkLst>
          <pc:docMk/>
          <pc:sldMk cId="2341677501" sldId="3928"/>
        </pc:sldMkLst>
      </pc:sldChg>
      <pc:sldChg chg="modSp mod">
        <pc:chgData name="Sarah Strohm" userId="b3508da2-cc46-4950-b5ba-87515428daea" providerId="ADAL" clId="{94A835BC-C361-564A-BF74-06B7F70CE0F5}" dt="2025-02-27T14:34:23.848" v="62" actId="207"/>
        <pc:sldMkLst>
          <pc:docMk/>
          <pc:sldMk cId="1144304525" sldId="3929"/>
        </pc:sldMkLst>
      </pc:sldChg>
    </pc:docChg>
  </pc:docChgLst>
  <pc:docChgLst>
    <pc:chgData name="Bianca Cramer" userId="debe6bd4-c469-41be-bc0e-af9d1a28e1c3" providerId="ADAL" clId="{70ACAE35-6260-DE44-8E15-652725BAA45C}"/>
    <pc:docChg chg="custSel modMainMaster">
      <pc:chgData name="Bianca Cramer" userId="debe6bd4-c469-41be-bc0e-af9d1a28e1c3" providerId="ADAL" clId="{70ACAE35-6260-DE44-8E15-652725BAA45C}" dt="2025-06-17T15:57:29.712" v="1"/>
      <pc:docMkLst>
        <pc:docMk/>
      </pc:docMkLst>
      <pc:sldMasterChg chg="modSldLayout">
        <pc:chgData name="Bianca Cramer" userId="debe6bd4-c469-41be-bc0e-af9d1a28e1c3" providerId="ADAL" clId="{70ACAE35-6260-DE44-8E15-652725BAA45C}" dt="2025-06-17T15:57:29.712" v="1"/>
        <pc:sldMasterMkLst>
          <pc:docMk/>
          <pc:sldMasterMk cId="1492477720" sldId="2147483718"/>
        </pc:sldMasterMkLst>
        <pc:sldLayoutChg chg="addSp delSp modSp mod">
          <pc:chgData name="Bianca Cramer" userId="debe6bd4-c469-41be-bc0e-af9d1a28e1c3" providerId="ADAL" clId="{70ACAE35-6260-DE44-8E15-652725BAA45C}" dt="2025-06-17T15:57:29.712" v="1"/>
          <pc:sldLayoutMkLst>
            <pc:docMk/>
            <pc:sldMasterMk cId="1492477720" sldId="2147483718"/>
            <pc:sldLayoutMk cId="57138658" sldId="2147483719"/>
          </pc:sldLayoutMkLst>
          <pc:spChg chg="mod">
            <ac:chgData name="Bianca Cramer" userId="debe6bd4-c469-41be-bc0e-af9d1a28e1c3" providerId="ADAL" clId="{70ACAE35-6260-DE44-8E15-652725BAA45C}" dt="2025-06-17T15:57:29.712" v="1"/>
            <ac:spMkLst>
              <pc:docMk/>
              <pc:sldMasterMk cId="1492477720" sldId="2147483718"/>
              <pc:sldLayoutMk cId="57138658" sldId="2147483719"/>
              <ac:spMk id="10" creationId="{92F19B41-BAD5-793D-8080-5E4546CC72ED}"/>
            </ac:spMkLst>
          </pc:spChg>
          <pc:grpChg chg="add mod">
            <ac:chgData name="Bianca Cramer" userId="debe6bd4-c469-41be-bc0e-af9d1a28e1c3" providerId="ADAL" clId="{70ACAE35-6260-DE44-8E15-652725BAA45C}" dt="2025-06-17T15:57:29.712" v="1"/>
            <ac:grpSpMkLst>
              <pc:docMk/>
              <pc:sldMasterMk cId="1492477720" sldId="2147483718"/>
              <pc:sldLayoutMk cId="57138658" sldId="2147483719"/>
              <ac:grpSpMk id="5" creationId="{03F007F5-B4C4-B724-EF11-3D95398675F6}"/>
            </ac:grpSpMkLst>
          </pc:grpChg>
          <pc:grpChg chg="del">
            <ac:chgData name="Bianca Cramer" userId="debe6bd4-c469-41be-bc0e-af9d1a28e1c3" providerId="ADAL" clId="{70ACAE35-6260-DE44-8E15-652725BAA45C}" dt="2025-06-17T15:57:29.353" v="0" actId="478"/>
            <ac:grpSpMkLst>
              <pc:docMk/>
              <pc:sldMasterMk cId="1492477720" sldId="2147483718"/>
              <pc:sldLayoutMk cId="57138658" sldId="2147483719"/>
              <ac:grpSpMk id="8" creationId="{C4E9F7B5-EC29-4096-D277-E2CAC74F072B}"/>
            </ac:grpSpMkLst>
          </pc:grpChg>
          <pc:picChg chg="mod">
            <ac:chgData name="Bianca Cramer" userId="debe6bd4-c469-41be-bc0e-af9d1a28e1c3" providerId="ADAL" clId="{70ACAE35-6260-DE44-8E15-652725BAA45C}" dt="2025-06-17T15:57:29.712" v="1"/>
            <ac:picMkLst>
              <pc:docMk/>
              <pc:sldMasterMk cId="1492477720" sldId="2147483718"/>
              <pc:sldLayoutMk cId="57138658" sldId="2147483719"/>
              <ac:picMk id="11" creationId="{AA62A8BF-63AD-47AA-AEEB-40D20C2D17F5}"/>
            </ac:picMkLst>
          </pc:picChg>
          <pc:picChg chg="mod">
            <ac:chgData name="Bianca Cramer" userId="debe6bd4-c469-41be-bc0e-af9d1a28e1c3" providerId="ADAL" clId="{70ACAE35-6260-DE44-8E15-652725BAA45C}" dt="2025-06-17T15:57:29.712" v="1"/>
            <ac:picMkLst>
              <pc:docMk/>
              <pc:sldMasterMk cId="1492477720" sldId="2147483718"/>
              <pc:sldLayoutMk cId="57138658" sldId="2147483719"/>
              <ac:picMk id="12" creationId="{37C91616-8EB1-F673-52AA-6047D238396D}"/>
            </ac:picMkLst>
          </pc:picChg>
        </pc:sldLayoutChg>
      </pc:sldMasterChg>
    </pc:docChg>
  </pc:docChgLst>
  <pc:docChgLst>
    <pc:chgData name="Kathrin Mengis" userId="e29f026a-4b9c-4ccc-be73-62a4c5397fb2" providerId="ADAL" clId="{EDB1296C-C1FB-214C-8347-B804113FB79C}"/>
    <pc:docChg chg="addSld delSld modSld modSection">
      <pc:chgData name="Kathrin Mengis" userId="e29f026a-4b9c-4ccc-be73-62a4c5397fb2" providerId="ADAL" clId="{EDB1296C-C1FB-214C-8347-B804113FB79C}" dt="2024-12-20T11:28:33.497" v="8" actId="17846"/>
      <pc:docMkLst>
        <pc:docMk/>
      </pc:docMkLst>
      <pc:sldChg chg="add del">
        <pc:chgData name="Kathrin Mengis" userId="e29f026a-4b9c-4ccc-be73-62a4c5397fb2" providerId="ADAL" clId="{EDB1296C-C1FB-214C-8347-B804113FB79C}" dt="2024-12-20T11:25:31.100" v="2"/>
        <pc:sldMkLst>
          <pc:docMk/>
          <pc:sldMk cId="1561221681" sldId="295"/>
        </pc:sldMkLst>
      </pc:sldChg>
      <pc:sldChg chg="add del">
        <pc:chgData name="Kathrin Mengis" userId="e29f026a-4b9c-4ccc-be73-62a4c5397fb2" providerId="ADAL" clId="{EDB1296C-C1FB-214C-8347-B804113FB79C}" dt="2024-12-20T11:25:31.100" v="2"/>
        <pc:sldMkLst>
          <pc:docMk/>
          <pc:sldMk cId="3630099817" sldId="323"/>
        </pc:sldMkLst>
      </pc:sldChg>
      <pc:sldChg chg="add del">
        <pc:chgData name="Kathrin Mengis" userId="e29f026a-4b9c-4ccc-be73-62a4c5397fb2" providerId="ADAL" clId="{EDB1296C-C1FB-214C-8347-B804113FB79C}" dt="2024-12-20T11:25:31.100" v="2"/>
        <pc:sldMkLst>
          <pc:docMk/>
          <pc:sldMk cId="3047211872" sldId="324"/>
        </pc:sldMkLst>
      </pc:sldChg>
      <pc:sldChg chg="add del">
        <pc:chgData name="Kathrin Mengis" userId="e29f026a-4b9c-4ccc-be73-62a4c5397fb2" providerId="ADAL" clId="{EDB1296C-C1FB-214C-8347-B804113FB79C}" dt="2024-12-20T11:25:31.100" v="2"/>
        <pc:sldMkLst>
          <pc:docMk/>
          <pc:sldMk cId="3408273449" sldId="325"/>
        </pc:sldMkLst>
      </pc:sldChg>
      <pc:sldChg chg="add del">
        <pc:chgData name="Kathrin Mengis" userId="e29f026a-4b9c-4ccc-be73-62a4c5397fb2" providerId="ADAL" clId="{EDB1296C-C1FB-214C-8347-B804113FB79C}" dt="2024-12-20T11:25:31.100" v="2"/>
        <pc:sldMkLst>
          <pc:docMk/>
          <pc:sldMk cId="1183006410" sldId="326"/>
        </pc:sldMkLst>
      </pc:sldChg>
      <pc:sldChg chg="add del">
        <pc:chgData name="Kathrin Mengis" userId="e29f026a-4b9c-4ccc-be73-62a4c5397fb2" providerId="ADAL" clId="{EDB1296C-C1FB-214C-8347-B804113FB79C}" dt="2024-12-20T11:28:20.398" v="7"/>
        <pc:sldMkLst>
          <pc:docMk/>
          <pc:sldMk cId="3741736439" sldId="510"/>
        </pc:sldMkLst>
      </pc:sldChg>
      <pc:sldChg chg="add del">
        <pc:chgData name="Kathrin Mengis" userId="e29f026a-4b9c-4ccc-be73-62a4c5397fb2" providerId="ADAL" clId="{EDB1296C-C1FB-214C-8347-B804113FB79C}" dt="2024-12-20T11:25:31.100" v="2"/>
        <pc:sldMkLst>
          <pc:docMk/>
          <pc:sldMk cId="1058317194" sldId="537"/>
        </pc:sldMkLst>
      </pc:sldChg>
      <pc:sldChg chg="add del">
        <pc:chgData name="Kathrin Mengis" userId="e29f026a-4b9c-4ccc-be73-62a4c5397fb2" providerId="ADAL" clId="{EDB1296C-C1FB-214C-8347-B804113FB79C}" dt="2024-12-20T11:25:31.100" v="2"/>
        <pc:sldMkLst>
          <pc:docMk/>
          <pc:sldMk cId="1862783956" sldId="755"/>
        </pc:sldMkLst>
      </pc:sldChg>
      <pc:sldChg chg="add del">
        <pc:chgData name="Kathrin Mengis" userId="e29f026a-4b9c-4ccc-be73-62a4c5397fb2" providerId="ADAL" clId="{EDB1296C-C1FB-214C-8347-B804113FB79C}" dt="2024-12-20T11:28:20.398" v="7"/>
        <pc:sldMkLst>
          <pc:docMk/>
          <pc:sldMk cId="760809042" sldId="766"/>
        </pc:sldMkLst>
      </pc:sldChg>
      <pc:sldChg chg="add del">
        <pc:chgData name="Kathrin Mengis" userId="e29f026a-4b9c-4ccc-be73-62a4c5397fb2" providerId="ADAL" clId="{EDB1296C-C1FB-214C-8347-B804113FB79C}" dt="2024-12-20T11:28:20.398" v="7"/>
        <pc:sldMkLst>
          <pc:docMk/>
          <pc:sldMk cId="2749019166" sldId="893"/>
        </pc:sldMkLst>
      </pc:sldChg>
      <pc:sldChg chg="add del">
        <pc:chgData name="Kathrin Mengis" userId="e29f026a-4b9c-4ccc-be73-62a4c5397fb2" providerId="ADAL" clId="{EDB1296C-C1FB-214C-8347-B804113FB79C}" dt="2024-12-20T11:28:20.398" v="7"/>
        <pc:sldMkLst>
          <pc:docMk/>
          <pc:sldMk cId="2373948825" sldId="3513"/>
        </pc:sldMkLst>
      </pc:sldChg>
      <pc:sldChg chg="add del">
        <pc:chgData name="Kathrin Mengis" userId="e29f026a-4b9c-4ccc-be73-62a4c5397fb2" providerId="ADAL" clId="{EDB1296C-C1FB-214C-8347-B804113FB79C}" dt="2024-12-20T11:25:31.100" v="2"/>
        <pc:sldMkLst>
          <pc:docMk/>
          <pc:sldMk cId="3452916096" sldId="3514"/>
        </pc:sldMkLst>
      </pc:sldChg>
      <pc:sldChg chg="add del">
        <pc:chgData name="Kathrin Mengis" userId="e29f026a-4b9c-4ccc-be73-62a4c5397fb2" providerId="ADAL" clId="{EDB1296C-C1FB-214C-8347-B804113FB79C}" dt="2024-12-20T11:28:20.398" v="7"/>
        <pc:sldMkLst>
          <pc:docMk/>
          <pc:sldMk cId="1051603115" sldId="3639"/>
        </pc:sldMkLst>
      </pc:sldChg>
      <pc:sldChg chg="add del">
        <pc:chgData name="Kathrin Mengis" userId="e29f026a-4b9c-4ccc-be73-62a4c5397fb2" providerId="ADAL" clId="{EDB1296C-C1FB-214C-8347-B804113FB79C}" dt="2024-12-20T11:25:31.100" v="2"/>
        <pc:sldMkLst>
          <pc:docMk/>
          <pc:sldMk cId="3606186273" sldId="3691"/>
        </pc:sldMkLst>
      </pc:sldChg>
      <pc:sldChg chg="add del">
        <pc:chgData name="Kathrin Mengis" userId="e29f026a-4b9c-4ccc-be73-62a4c5397fb2" providerId="ADAL" clId="{EDB1296C-C1FB-214C-8347-B804113FB79C}" dt="2024-12-20T11:25:31.100" v="2"/>
        <pc:sldMkLst>
          <pc:docMk/>
          <pc:sldMk cId="798390290" sldId="3700"/>
        </pc:sldMkLst>
      </pc:sldChg>
      <pc:sldChg chg="add del">
        <pc:chgData name="Kathrin Mengis" userId="e29f026a-4b9c-4ccc-be73-62a4c5397fb2" providerId="ADAL" clId="{EDB1296C-C1FB-214C-8347-B804113FB79C}" dt="2024-12-20T11:25:31.100" v="2"/>
        <pc:sldMkLst>
          <pc:docMk/>
          <pc:sldMk cId="2300410857" sldId="3728"/>
        </pc:sldMkLst>
      </pc:sldChg>
      <pc:sldChg chg="add del">
        <pc:chgData name="Kathrin Mengis" userId="e29f026a-4b9c-4ccc-be73-62a4c5397fb2" providerId="ADAL" clId="{EDB1296C-C1FB-214C-8347-B804113FB79C}" dt="2024-12-20T11:25:31.100" v="2"/>
        <pc:sldMkLst>
          <pc:docMk/>
          <pc:sldMk cId="1442683455" sldId="3729"/>
        </pc:sldMkLst>
      </pc:sldChg>
      <pc:sldChg chg="add del">
        <pc:chgData name="Kathrin Mengis" userId="e29f026a-4b9c-4ccc-be73-62a4c5397fb2" providerId="ADAL" clId="{EDB1296C-C1FB-214C-8347-B804113FB79C}" dt="2024-12-20T11:25:31.100" v="2"/>
        <pc:sldMkLst>
          <pc:docMk/>
          <pc:sldMk cId="487283451" sldId="3731"/>
        </pc:sldMkLst>
      </pc:sldChg>
      <pc:sldChg chg="add del">
        <pc:chgData name="Kathrin Mengis" userId="e29f026a-4b9c-4ccc-be73-62a4c5397fb2" providerId="ADAL" clId="{EDB1296C-C1FB-214C-8347-B804113FB79C}" dt="2024-12-20T11:25:31.100" v="2"/>
        <pc:sldMkLst>
          <pc:docMk/>
          <pc:sldMk cId="3801045233" sldId="3732"/>
        </pc:sldMkLst>
      </pc:sldChg>
      <pc:sldChg chg="add del">
        <pc:chgData name="Kathrin Mengis" userId="e29f026a-4b9c-4ccc-be73-62a4c5397fb2" providerId="ADAL" clId="{EDB1296C-C1FB-214C-8347-B804113FB79C}" dt="2024-12-20T11:28:20.398" v="7"/>
        <pc:sldMkLst>
          <pc:docMk/>
          <pc:sldMk cId="647094105" sldId="3763"/>
        </pc:sldMkLst>
      </pc:sldChg>
      <pc:sldChg chg="add del">
        <pc:chgData name="Kathrin Mengis" userId="e29f026a-4b9c-4ccc-be73-62a4c5397fb2" providerId="ADAL" clId="{EDB1296C-C1FB-214C-8347-B804113FB79C}" dt="2024-12-20T11:28:20.398" v="7"/>
        <pc:sldMkLst>
          <pc:docMk/>
          <pc:sldMk cId="3199830905" sldId="3784"/>
        </pc:sldMkLst>
      </pc:sldChg>
      <pc:sldChg chg="add del">
        <pc:chgData name="Kathrin Mengis" userId="e29f026a-4b9c-4ccc-be73-62a4c5397fb2" providerId="ADAL" clId="{EDB1296C-C1FB-214C-8347-B804113FB79C}" dt="2024-12-20T11:25:31.100" v="2"/>
        <pc:sldMkLst>
          <pc:docMk/>
          <pc:sldMk cId="3303209795" sldId="3813"/>
        </pc:sldMkLst>
      </pc:sldChg>
      <pc:sldChg chg="add del">
        <pc:chgData name="Kathrin Mengis" userId="e29f026a-4b9c-4ccc-be73-62a4c5397fb2" providerId="ADAL" clId="{EDB1296C-C1FB-214C-8347-B804113FB79C}" dt="2024-12-20T11:25:31.100" v="2"/>
        <pc:sldMkLst>
          <pc:docMk/>
          <pc:sldMk cId="1930716445" sldId="3814"/>
        </pc:sldMkLst>
      </pc:sldChg>
      <pc:sldChg chg="add del">
        <pc:chgData name="Kathrin Mengis" userId="e29f026a-4b9c-4ccc-be73-62a4c5397fb2" providerId="ADAL" clId="{EDB1296C-C1FB-214C-8347-B804113FB79C}" dt="2024-12-20T11:25:31.100" v="2"/>
        <pc:sldMkLst>
          <pc:docMk/>
          <pc:sldMk cId="508397809" sldId="3815"/>
        </pc:sldMkLst>
      </pc:sldChg>
      <pc:sldChg chg="add del">
        <pc:chgData name="Kathrin Mengis" userId="e29f026a-4b9c-4ccc-be73-62a4c5397fb2" providerId="ADAL" clId="{EDB1296C-C1FB-214C-8347-B804113FB79C}" dt="2024-12-20T11:25:31.100" v="2"/>
        <pc:sldMkLst>
          <pc:docMk/>
          <pc:sldMk cId="2593073718" sldId="3816"/>
        </pc:sldMkLst>
      </pc:sldChg>
      <pc:sldChg chg="add del">
        <pc:chgData name="Kathrin Mengis" userId="e29f026a-4b9c-4ccc-be73-62a4c5397fb2" providerId="ADAL" clId="{EDB1296C-C1FB-214C-8347-B804113FB79C}" dt="2024-12-20T11:25:31.100" v="2"/>
        <pc:sldMkLst>
          <pc:docMk/>
          <pc:sldMk cId="1288770835" sldId="3817"/>
        </pc:sldMkLst>
      </pc:sldChg>
      <pc:sldChg chg="add del">
        <pc:chgData name="Kathrin Mengis" userId="e29f026a-4b9c-4ccc-be73-62a4c5397fb2" providerId="ADAL" clId="{EDB1296C-C1FB-214C-8347-B804113FB79C}" dt="2024-12-20T11:25:31.100" v="2"/>
        <pc:sldMkLst>
          <pc:docMk/>
          <pc:sldMk cId="3602160570" sldId="3818"/>
        </pc:sldMkLst>
      </pc:sldChg>
      <pc:sldChg chg="add del">
        <pc:chgData name="Kathrin Mengis" userId="e29f026a-4b9c-4ccc-be73-62a4c5397fb2" providerId="ADAL" clId="{EDB1296C-C1FB-214C-8347-B804113FB79C}" dt="2024-12-20T11:25:31.100" v="2"/>
        <pc:sldMkLst>
          <pc:docMk/>
          <pc:sldMk cId="1789348340" sldId="3819"/>
        </pc:sldMkLst>
      </pc:sldChg>
      <pc:sldChg chg="add del">
        <pc:chgData name="Kathrin Mengis" userId="e29f026a-4b9c-4ccc-be73-62a4c5397fb2" providerId="ADAL" clId="{EDB1296C-C1FB-214C-8347-B804113FB79C}" dt="2024-12-20T11:25:31.100" v="2"/>
        <pc:sldMkLst>
          <pc:docMk/>
          <pc:sldMk cId="668644716" sldId="3820"/>
        </pc:sldMkLst>
      </pc:sldChg>
      <pc:sldChg chg="add del">
        <pc:chgData name="Kathrin Mengis" userId="e29f026a-4b9c-4ccc-be73-62a4c5397fb2" providerId="ADAL" clId="{EDB1296C-C1FB-214C-8347-B804113FB79C}" dt="2024-12-20T11:25:31.100" v="2"/>
        <pc:sldMkLst>
          <pc:docMk/>
          <pc:sldMk cId="4047171128" sldId="3821"/>
        </pc:sldMkLst>
      </pc:sldChg>
      <pc:sldChg chg="add del">
        <pc:chgData name="Kathrin Mengis" userId="e29f026a-4b9c-4ccc-be73-62a4c5397fb2" providerId="ADAL" clId="{EDB1296C-C1FB-214C-8347-B804113FB79C}" dt="2024-12-20T11:25:31.100" v="2"/>
        <pc:sldMkLst>
          <pc:docMk/>
          <pc:sldMk cId="1888793728" sldId="3822"/>
        </pc:sldMkLst>
      </pc:sldChg>
      <pc:sldChg chg="add del">
        <pc:chgData name="Kathrin Mengis" userId="e29f026a-4b9c-4ccc-be73-62a4c5397fb2" providerId="ADAL" clId="{EDB1296C-C1FB-214C-8347-B804113FB79C}" dt="2024-12-20T11:25:31.100" v="2"/>
        <pc:sldMkLst>
          <pc:docMk/>
          <pc:sldMk cId="404156295" sldId="3823"/>
        </pc:sldMkLst>
      </pc:sldChg>
      <pc:sldChg chg="add del">
        <pc:chgData name="Kathrin Mengis" userId="e29f026a-4b9c-4ccc-be73-62a4c5397fb2" providerId="ADAL" clId="{EDB1296C-C1FB-214C-8347-B804113FB79C}" dt="2024-12-20T11:25:31.100" v="2"/>
        <pc:sldMkLst>
          <pc:docMk/>
          <pc:sldMk cId="3519007639" sldId="3824"/>
        </pc:sldMkLst>
      </pc:sldChg>
      <pc:sldChg chg="add del">
        <pc:chgData name="Kathrin Mengis" userId="e29f026a-4b9c-4ccc-be73-62a4c5397fb2" providerId="ADAL" clId="{EDB1296C-C1FB-214C-8347-B804113FB79C}" dt="2024-12-20T11:25:31.100" v="2"/>
        <pc:sldMkLst>
          <pc:docMk/>
          <pc:sldMk cId="2537721945" sldId="3825"/>
        </pc:sldMkLst>
      </pc:sldChg>
      <pc:sldChg chg="add del">
        <pc:chgData name="Kathrin Mengis" userId="e29f026a-4b9c-4ccc-be73-62a4c5397fb2" providerId="ADAL" clId="{EDB1296C-C1FB-214C-8347-B804113FB79C}" dt="2024-12-20T11:25:31.100" v="2"/>
        <pc:sldMkLst>
          <pc:docMk/>
          <pc:sldMk cId="2259379256" sldId="3826"/>
        </pc:sldMkLst>
      </pc:sldChg>
      <pc:sldChg chg="add del">
        <pc:chgData name="Kathrin Mengis" userId="e29f026a-4b9c-4ccc-be73-62a4c5397fb2" providerId="ADAL" clId="{EDB1296C-C1FB-214C-8347-B804113FB79C}" dt="2024-12-20T11:25:31.100" v="2"/>
        <pc:sldMkLst>
          <pc:docMk/>
          <pc:sldMk cId="548961413" sldId="3828"/>
        </pc:sldMkLst>
      </pc:sldChg>
      <pc:sldChg chg="add del">
        <pc:chgData name="Kathrin Mengis" userId="e29f026a-4b9c-4ccc-be73-62a4c5397fb2" providerId="ADAL" clId="{EDB1296C-C1FB-214C-8347-B804113FB79C}" dt="2024-12-20T11:25:31.100" v="2"/>
        <pc:sldMkLst>
          <pc:docMk/>
          <pc:sldMk cId="2507409018" sldId="3830"/>
        </pc:sldMkLst>
      </pc:sldChg>
      <pc:sldChg chg="add del">
        <pc:chgData name="Kathrin Mengis" userId="e29f026a-4b9c-4ccc-be73-62a4c5397fb2" providerId="ADAL" clId="{EDB1296C-C1FB-214C-8347-B804113FB79C}" dt="2024-12-20T11:25:31.100" v="2"/>
        <pc:sldMkLst>
          <pc:docMk/>
          <pc:sldMk cId="3592801306" sldId="3831"/>
        </pc:sldMkLst>
      </pc:sldChg>
      <pc:sldChg chg="add del">
        <pc:chgData name="Kathrin Mengis" userId="e29f026a-4b9c-4ccc-be73-62a4c5397fb2" providerId="ADAL" clId="{EDB1296C-C1FB-214C-8347-B804113FB79C}" dt="2024-12-20T11:25:31.100" v="2"/>
        <pc:sldMkLst>
          <pc:docMk/>
          <pc:sldMk cId="2980413314" sldId="3832"/>
        </pc:sldMkLst>
      </pc:sldChg>
      <pc:sldChg chg="add del">
        <pc:chgData name="Kathrin Mengis" userId="e29f026a-4b9c-4ccc-be73-62a4c5397fb2" providerId="ADAL" clId="{EDB1296C-C1FB-214C-8347-B804113FB79C}" dt="2024-12-20T11:25:31.100" v="2"/>
        <pc:sldMkLst>
          <pc:docMk/>
          <pc:sldMk cId="2353967087" sldId="3833"/>
        </pc:sldMkLst>
      </pc:sldChg>
      <pc:sldChg chg="add del">
        <pc:chgData name="Kathrin Mengis" userId="e29f026a-4b9c-4ccc-be73-62a4c5397fb2" providerId="ADAL" clId="{EDB1296C-C1FB-214C-8347-B804113FB79C}" dt="2024-12-20T11:25:31.100" v="2"/>
        <pc:sldMkLst>
          <pc:docMk/>
          <pc:sldMk cId="1124004444" sldId="3834"/>
        </pc:sldMkLst>
      </pc:sldChg>
      <pc:sldChg chg="add del">
        <pc:chgData name="Kathrin Mengis" userId="e29f026a-4b9c-4ccc-be73-62a4c5397fb2" providerId="ADAL" clId="{EDB1296C-C1FB-214C-8347-B804113FB79C}" dt="2024-12-20T11:25:31.100" v="2"/>
        <pc:sldMkLst>
          <pc:docMk/>
          <pc:sldMk cId="1356262544" sldId="3835"/>
        </pc:sldMkLst>
      </pc:sldChg>
      <pc:sldChg chg="add del">
        <pc:chgData name="Kathrin Mengis" userId="e29f026a-4b9c-4ccc-be73-62a4c5397fb2" providerId="ADAL" clId="{EDB1296C-C1FB-214C-8347-B804113FB79C}" dt="2024-12-20T11:25:31.100" v="2"/>
        <pc:sldMkLst>
          <pc:docMk/>
          <pc:sldMk cId="263493836" sldId="3836"/>
        </pc:sldMkLst>
      </pc:sldChg>
      <pc:sldChg chg="add del">
        <pc:chgData name="Kathrin Mengis" userId="e29f026a-4b9c-4ccc-be73-62a4c5397fb2" providerId="ADAL" clId="{EDB1296C-C1FB-214C-8347-B804113FB79C}" dt="2024-12-20T11:25:31.100" v="2"/>
        <pc:sldMkLst>
          <pc:docMk/>
          <pc:sldMk cId="1600457151" sldId="3838"/>
        </pc:sldMkLst>
      </pc:sldChg>
      <pc:sldChg chg="add del">
        <pc:chgData name="Kathrin Mengis" userId="e29f026a-4b9c-4ccc-be73-62a4c5397fb2" providerId="ADAL" clId="{EDB1296C-C1FB-214C-8347-B804113FB79C}" dt="2024-12-20T11:25:31.100" v="2"/>
        <pc:sldMkLst>
          <pc:docMk/>
          <pc:sldMk cId="1118486933" sldId="3839"/>
        </pc:sldMkLst>
      </pc:sldChg>
      <pc:sldChg chg="add del">
        <pc:chgData name="Kathrin Mengis" userId="e29f026a-4b9c-4ccc-be73-62a4c5397fb2" providerId="ADAL" clId="{EDB1296C-C1FB-214C-8347-B804113FB79C}" dt="2024-12-20T11:25:31.100" v="2"/>
        <pc:sldMkLst>
          <pc:docMk/>
          <pc:sldMk cId="251248052" sldId="3840"/>
        </pc:sldMkLst>
      </pc:sldChg>
      <pc:sldChg chg="add del">
        <pc:chgData name="Kathrin Mengis" userId="e29f026a-4b9c-4ccc-be73-62a4c5397fb2" providerId="ADAL" clId="{EDB1296C-C1FB-214C-8347-B804113FB79C}" dt="2024-12-20T11:25:31.100" v="2"/>
        <pc:sldMkLst>
          <pc:docMk/>
          <pc:sldMk cId="444807652" sldId="3841"/>
        </pc:sldMkLst>
      </pc:sldChg>
      <pc:sldChg chg="add del">
        <pc:chgData name="Kathrin Mengis" userId="e29f026a-4b9c-4ccc-be73-62a4c5397fb2" providerId="ADAL" clId="{EDB1296C-C1FB-214C-8347-B804113FB79C}" dt="2024-12-20T11:25:31.100" v="2"/>
        <pc:sldMkLst>
          <pc:docMk/>
          <pc:sldMk cId="2098011432" sldId="3843"/>
        </pc:sldMkLst>
      </pc:sldChg>
      <pc:sldChg chg="add del">
        <pc:chgData name="Kathrin Mengis" userId="e29f026a-4b9c-4ccc-be73-62a4c5397fb2" providerId="ADAL" clId="{EDB1296C-C1FB-214C-8347-B804113FB79C}" dt="2024-12-20T11:25:31.100" v="2"/>
        <pc:sldMkLst>
          <pc:docMk/>
          <pc:sldMk cId="2519200057" sldId="3844"/>
        </pc:sldMkLst>
      </pc:sldChg>
      <pc:sldChg chg="add del">
        <pc:chgData name="Kathrin Mengis" userId="e29f026a-4b9c-4ccc-be73-62a4c5397fb2" providerId="ADAL" clId="{EDB1296C-C1FB-214C-8347-B804113FB79C}" dt="2024-12-20T11:25:31.100" v="2"/>
        <pc:sldMkLst>
          <pc:docMk/>
          <pc:sldMk cId="3914371955" sldId="3845"/>
        </pc:sldMkLst>
      </pc:sldChg>
      <pc:sldChg chg="add del">
        <pc:chgData name="Kathrin Mengis" userId="e29f026a-4b9c-4ccc-be73-62a4c5397fb2" providerId="ADAL" clId="{EDB1296C-C1FB-214C-8347-B804113FB79C}" dt="2024-12-20T11:28:20.398" v="7"/>
        <pc:sldMkLst>
          <pc:docMk/>
          <pc:sldMk cId="2968996568" sldId="3848"/>
        </pc:sldMkLst>
      </pc:sldChg>
      <pc:sldChg chg="add del">
        <pc:chgData name="Kathrin Mengis" userId="e29f026a-4b9c-4ccc-be73-62a4c5397fb2" providerId="ADAL" clId="{EDB1296C-C1FB-214C-8347-B804113FB79C}" dt="2024-12-20T11:25:31.100" v="2"/>
        <pc:sldMkLst>
          <pc:docMk/>
          <pc:sldMk cId="939704499" sldId="3852"/>
        </pc:sldMkLst>
      </pc:sldChg>
      <pc:sldChg chg="add del">
        <pc:chgData name="Kathrin Mengis" userId="e29f026a-4b9c-4ccc-be73-62a4c5397fb2" providerId="ADAL" clId="{EDB1296C-C1FB-214C-8347-B804113FB79C}" dt="2024-12-20T11:25:31.100" v="2"/>
        <pc:sldMkLst>
          <pc:docMk/>
          <pc:sldMk cId="1855584052" sldId="3853"/>
        </pc:sldMkLst>
      </pc:sldChg>
      <pc:sldChg chg="add del">
        <pc:chgData name="Kathrin Mengis" userId="e29f026a-4b9c-4ccc-be73-62a4c5397fb2" providerId="ADAL" clId="{EDB1296C-C1FB-214C-8347-B804113FB79C}" dt="2024-12-20T11:25:31.100" v="2"/>
        <pc:sldMkLst>
          <pc:docMk/>
          <pc:sldMk cId="120013155" sldId="3854"/>
        </pc:sldMkLst>
      </pc:sldChg>
      <pc:sldChg chg="add del">
        <pc:chgData name="Kathrin Mengis" userId="e29f026a-4b9c-4ccc-be73-62a4c5397fb2" providerId="ADAL" clId="{EDB1296C-C1FB-214C-8347-B804113FB79C}" dt="2024-12-20T11:25:31.100" v="2"/>
        <pc:sldMkLst>
          <pc:docMk/>
          <pc:sldMk cId="1400685187" sldId="3855"/>
        </pc:sldMkLst>
      </pc:sldChg>
      <pc:sldChg chg="add del">
        <pc:chgData name="Kathrin Mengis" userId="e29f026a-4b9c-4ccc-be73-62a4c5397fb2" providerId="ADAL" clId="{EDB1296C-C1FB-214C-8347-B804113FB79C}" dt="2024-12-20T11:25:31.100" v="2"/>
        <pc:sldMkLst>
          <pc:docMk/>
          <pc:sldMk cId="2209487399" sldId="3856"/>
        </pc:sldMkLst>
      </pc:sldChg>
      <pc:sldChg chg="add del">
        <pc:chgData name="Kathrin Mengis" userId="e29f026a-4b9c-4ccc-be73-62a4c5397fb2" providerId="ADAL" clId="{EDB1296C-C1FB-214C-8347-B804113FB79C}" dt="2024-12-20T11:25:31.100" v="2"/>
        <pc:sldMkLst>
          <pc:docMk/>
          <pc:sldMk cId="101508265" sldId="3857"/>
        </pc:sldMkLst>
      </pc:sldChg>
      <pc:sldChg chg="add del">
        <pc:chgData name="Kathrin Mengis" userId="e29f026a-4b9c-4ccc-be73-62a4c5397fb2" providerId="ADAL" clId="{EDB1296C-C1FB-214C-8347-B804113FB79C}" dt="2024-12-20T11:25:31.100" v="2"/>
        <pc:sldMkLst>
          <pc:docMk/>
          <pc:sldMk cId="956279070" sldId="3858"/>
        </pc:sldMkLst>
      </pc:sldChg>
      <pc:sldChg chg="add del">
        <pc:chgData name="Kathrin Mengis" userId="e29f026a-4b9c-4ccc-be73-62a4c5397fb2" providerId="ADAL" clId="{EDB1296C-C1FB-214C-8347-B804113FB79C}" dt="2024-12-20T11:25:31.100" v="2"/>
        <pc:sldMkLst>
          <pc:docMk/>
          <pc:sldMk cId="4197398148" sldId="3860"/>
        </pc:sldMkLst>
      </pc:sldChg>
      <pc:sldChg chg="add del">
        <pc:chgData name="Kathrin Mengis" userId="e29f026a-4b9c-4ccc-be73-62a4c5397fb2" providerId="ADAL" clId="{EDB1296C-C1FB-214C-8347-B804113FB79C}" dt="2024-12-20T11:25:31.100" v="2"/>
        <pc:sldMkLst>
          <pc:docMk/>
          <pc:sldMk cId="862027083" sldId="3861"/>
        </pc:sldMkLst>
      </pc:sldChg>
      <pc:sldChg chg="add del">
        <pc:chgData name="Kathrin Mengis" userId="e29f026a-4b9c-4ccc-be73-62a4c5397fb2" providerId="ADAL" clId="{EDB1296C-C1FB-214C-8347-B804113FB79C}" dt="2024-12-20T11:25:31.100" v="2"/>
        <pc:sldMkLst>
          <pc:docMk/>
          <pc:sldMk cId="2067444243" sldId="3862"/>
        </pc:sldMkLst>
      </pc:sldChg>
      <pc:sldChg chg="add del">
        <pc:chgData name="Kathrin Mengis" userId="e29f026a-4b9c-4ccc-be73-62a4c5397fb2" providerId="ADAL" clId="{EDB1296C-C1FB-214C-8347-B804113FB79C}" dt="2024-12-20T11:25:31.100" v="2"/>
        <pc:sldMkLst>
          <pc:docMk/>
          <pc:sldMk cId="1885674561" sldId="3864"/>
        </pc:sldMkLst>
      </pc:sldChg>
      <pc:sldChg chg="add del">
        <pc:chgData name="Kathrin Mengis" userId="e29f026a-4b9c-4ccc-be73-62a4c5397fb2" providerId="ADAL" clId="{EDB1296C-C1FB-214C-8347-B804113FB79C}" dt="2024-12-20T11:25:31.100" v="2"/>
        <pc:sldMkLst>
          <pc:docMk/>
          <pc:sldMk cId="1594783283" sldId="3865"/>
        </pc:sldMkLst>
      </pc:sldChg>
      <pc:sldChg chg="add del">
        <pc:chgData name="Kathrin Mengis" userId="e29f026a-4b9c-4ccc-be73-62a4c5397fb2" providerId="ADAL" clId="{EDB1296C-C1FB-214C-8347-B804113FB79C}" dt="2024-12-20T11:25:31.100" v="2"/>
        <pc:sldMkLst>
          <pc:docMk/>
          <pc:sldMk cId="3876065658" sldId="3866"/>
        </pc:sldMkLst>
      </pc:sldChg>
      <pc:sldChg chg="add del">
        <pc:chgData name="Kathrin Mengis" userId="e29f026a-4b9c-4ccc-be73-62a4c5397fb2" providerId="ADAL" clId="{EDB1296C-C1FB-214C-8347-B804113FB79C}" dt="2024-12-20T11:25:31.100" v="2"/>
        <pc:sldMkLst>
          <pc:docMk/>
          <pc:sldMk cId="904629885" sldId="3867"/>
        </pc:sldMkLst>
      </pc:sldChg>
      <pc:sldChg chg="add del">
        <pc:chgData name="Kathrin Mengis" userId="e29f026a-4b9c-4ccc-be73-62a4c5397fb2" providerId="ADAL" clId="{EDB1296C-C1FB-214C-8347-B804113FB79C}" dt="2024-12-20T11:25:31.100" v="2"/>
        <pc:sldMkLst>
          <pc:docMk/>
          <pc:sldMk cId="1842329991" sldId="3868"/>
        </pc:sldMkLst>
      </pc:sldChg>
      <pc:sldChg chg="add del">
        <pc:chgData name="Kathrin Mengis" userId="e29f026a-4b9c-4ccc-be73-62a4c5397fb2" providerId="ADAL" clId="{EDB1296C-C1FB-214C-8347-B804113FB79C}" dt="2024-12-20T11:25:31.100" v="2"/>
        <pc:sldMkLst>
          <pc:docMk/>
          <pc:sldMk cId="3805974652" sldId="3869"/>
        </pc:sldMkLst>
      </pc:sldChg>
      <pc:sldChg chg="add del">
        <pc:chgData name="Kathrin Mengis" userId="e29f026a-4b9c-4ccc-be73-62a4c5397fb2" providerId="ADAL" clId="{EDB1296C-C1FB-214C-8347-B804113FB79C}" dt="2024-12-20T11:25:31.100" v="2"/>
        <pc:sldMkLst>
          <pc:docMk/>
          <pc:sldMk cId="2334085768" sldId="3870"/>
        </pc:sldMkLst>
      </pc:sldChg>
      <pc:sldChg chg="add del">
        <pc:chgData name="Kathrin Mengis" userId="e29f026a-4b9c-4ccc-be73-62a4c5397fb2" providerId="ADAL" clId="{EDB1296C-C1FB-214C-8347-B804113FB79C}" dt="2024-12-20T11:25:31.100" v="2"/>
        <pc:sldMkLst>
          <pc:docMk/>
          <pc:sldMk cId="3559249010" sldId="3871"/>
        </pc:sldMkLst>
      </pc:sldChg>
      <pc:sldChg chg="add del">
        <pc:chgData name="Kathrin Mengis" userId="e29f026a-4b9c-4ccc-be73-62a4c5397fb2" providerId="ADAL" clId="{EDB1296C-C1FB-214C-8347-B804113FB79C}" dt="2024-12-20T11:25:31.100" v="2"/>
        <pc:sldMkLst>
          <pc:docMk/>
          <pc:sldMk cId="1042952654" sldId="3872"/>
        </pc:sldMkLst>
      </pc:sldChg>
      <pc:sldChg chg="add del">
        <pc:chgData name="Kathrin Mengis" userId="e29f026a-4b9c-4ccc-be73-62a4c5397fb2" providerId="ADAL" clId="{EDB1296C-C1FB-214C-8347-B804113FB79C}" dt="2024-12-20T11:25:31.100" v="2"/>
        <pc:sldMkLst>
          <pc:docMk/>
          <pc:sldMk cId="895066923" sldId="3874"/>
        </pc:sldMkLst>
      </pc:sldChg>
      <pc:sldChg chg="add del">
        <pc:chgData name="Kathrin Mengis" userId="e29f026a-4b9c-4ccc-be73-62a4c5397fb2" providerId="ADAL" clId="{EDB1296C-C1FB-214C-8347-B804113FB79C}" dt="2024-12-20T11:25:31.100" v="2"/>
        <pc:sldMkLst>
          <pc:docMk/>
          <pc:sldMk cId="3439988397" sldId="3875"/>
        </pc:sldMkLst>
      </pc:sldChg>
      <pc:sldChg chg="add del">
        <pc:chgData name="Kathrin Mengis" userId="e29f026a-4b9c-4ccc-be73-62a4c5397fb2" providerId="ADAL" clId="{EDB1296C-C1FB-214C-8347-B804113FB79C}" dt="2024-12-20T11:25:31.100" v="2"/>
        <pc:sldMkLst>
          <pc:docMk/>
          <pc:sldMk cId="3842207958" sldId="3876"/>
        </pc:sldMkLst>
      </pc:sldChg>
      <pc:sldChg chg="add del">
        <pc:chgData name="Kathrin Mengis" userId="e29f026a-4b9c-4ccc-be73-62a4c5397fb2" providerId="ADAL" clId="{EDB1296C-C1FB-214C-8347-B804113FB79C}" dt="2024-12-20T11:25:31.100" v="2"/>
        <pc:sldMkLst>
          <pc:docMk/>
          <pc:sldMk cId="1105979176" sldId="3877"/>
        </pc:sldMkLst>
      </pc:sldChg>
      <pc:sldChg chg="add del">
        <pc:chgData name="Kathrin Mengis" userId="e29f026a-4b9c-4ccc-be73-62a4c5397fb2" providerId="ADAL" clId="{EDB1296C-C1FB-214C-8347-B804113FB79C}" dt="2024-12-20T11:25:31.100" v="2"/>
        <pc:sldMkLst>
          <pc:docMk/>
          <pc:sldMk cId="22299478" sldId="3878"/>
        </pc:sldMkLst>
      </pc:sldChg>
      <pc:sldChg chg="add del">
        <pc:chgData name="Kathrin Mengis" userId="e29f026a-4b9c-4ccc-be73-62a4c5397fb2" providerId="ADAL" clId="{EDB1296C-C1FB-214C-8347-B804113FB79C}" dt="2024-12-20T11:28:20.398" v="7"/>
        <pc:sldMkLst>
          <pc:docMk/>
          <pc:sldMk cId="813446905" sldId="3879"/>
        </pc:sldMkLst>
      </pc:sldChg>
      <pc:sldChg chg="add del">
        <pc:chgData name="Kathrin Mengis" userId="e29f026a-4b9c-4ccc-be73-62a4c5397fb2" providerId="ADAL" clId="{EDB1296C-C1FB-214C-8347-B804113FB79C}" dt="2024-12-20T11:28:20.398" v="7"/>
        <pc:sldMkLst>
          <pc:docMk/>
          <pc:sldMk cId="548322581" sldId="3880"/>
        </pc:sldMkLst>
      </pc:sldChg>
      <pc:sldChg chg="add del">
        <pc:chgData name="Kathrin Mengis" userId="e29f026a-4b9c-4ccc-be73-62a4c5397fb2" providerId="ADAL" clId="{EDB1296C-C1FB-214C-8347-B804113FB79C}" dt="2024-12-20T11:28:20.398" v="7"/>
        <pc:sldMkLst>
          <pc:docMk/>
          <pc:sldMk cId="290014758" sldId="3881"/>
        </pc:sldMkLst>
      </pc:sldChg>
      <pc:sldChg chg="add del">
        <pc:chgData name="Kathrin Mengis" userId="e29f026a-4b9c-4ccc-be73-62a4c5397fb2" providerId="ADAL" clId="{EDB1296C-C1FB-214C-8347-B804113FB79C}" dt="2024-12-20T11:28:20.398" v="7"/>
        <pc:sldMkLst>
          <pc:docMk/>
          <pc:sldMk cId="849789553" sldId="3882"/>
        </pc:sldMkLst>
      </pc:sldChg>
      <pc:sldChg chg="add del">
        <pc:chgData name="Kathrin Mengis" userId="e29f026a-4b9c-4ccc-be73-62a4c5397fb2" providerId="ADAL" clId="{EDB1296C-C1FB-214C-8347-B804113FB79C}" dt="2024-12-20T11:28:20.398" v="7"/>
        <pc:sldMkLst>
          <pc:docMk/>
          <pc:sldMk cId="2093759399" sldId="3883"/>
        </pc:sldMkLst>
      </pc:sldChg>
      <pc:sldChg chg="add del">
        <pc:chgData name="Kathrin Mengis" userId="e29f026a-4b9c-4ccc-be73-62a4c5397fb2" providerId="ADAL" clId="{EDB1296C-C1FB-214C-8347-B804113FB79C}" dt="2024-12-20T11:28:20.398" v="7"/>
        <pc:sldMkLst>
          <pc:docMk/>
          <pc:sldMk cId="3293511675" sldId="3884"/>
        </pc:sldMkLst>
      </pc:sldChg>
      <pc:sldChg chg="add del">
        <pc:chgData name="Kathrin Mengis" userId="e29f026a-4b9c-4ccc-be73-62a4c5397fb2" providerId="ADAL" clId="{EDB1296C-C1FB-214C-8347-B804113FB79C}" dt="2024-12-20T11:28:20.398" v="7"/>
        <pc:sldMkLst>
          <pc:docMk/>
          <pc:sldMk cId="3756510353" sldId="3885"/>
        </pc:sldMkLst>
      </pc:sldChg>
      <pc:sldChg chg="add del">
        <pc:chgData name="Kathrin Mengis" userId="e29f026a-4b9c-4ccc-be73-62a4c5397fb2" providerId="ADAL" clId="{EDB1296C-C1FB-214C-8347-B804113FB79C}" dt="2024-12-20T11:28:20.398" v="7"/>
        <pc:sldMkLst>
          <pc:docMk/>
          <pc:sldMk cId="3501609697" sldId="3886"/>
        </pc:sldMkLst>
      </pc:sldChg>
      <pc:sldChg chg="add del">
        <pc:chgData name="Kathrin Mengis" userId="e29f026a-4b9c-4ccc-be73-62a4c5397fb2" providerId="ADAL" clId="{EDB1296C-C1FB-214C-8347-B804113FB79C}" dt="2024-12-20T11:28:20.398" v="7"/>
        <pc:sldMkLst>
          <pc:docMk/>
          <pc:sldMk cId="185195894" sldId="3887"/>
        </pc:sldMkLst>
      </pc:sldChg>
      <pc:sldChg chg="add del">
        <pc:chgData name="Kathrin Mengis" userId="e29f026a-4b9c-4ccc-be73-62a4c5397fb2" providerId="ADAL" clId="{EDB1296C-C1FB-214C-8347-B804113FB79C}" dt="2024-12-20T11:28:20.398" v="7"/>
        <pc:sldMkLst>
          <pc:docMk/>
          <pc:sldMk cId="606977954" sldId="3888"/>
        </pc:sldMkLst>
      </pc:sldChg>
      <pc:sldChg chg="add del">
        <pc:chgData name="Kathrin Mengis" userId="e29f026a-4b9c-4ccc-be73-62a4c5397fb2" providerId="ADAL" clId="{EDB1296C-C1FB-214C-8347-B804113FB79C}" dt="2024-12-20T11:28:20.398" v="7"/>
        <pc:sldMkLst>
          <pc:docMk/>
          <pc:sldMk cId="820471844" sldId="3889"/>
        </pc:sldMkLst>
      </pc:sldChg>
      <pc:sldChg chg="add del">
        <pc:chgData name="Kathrin Mengis" userId="e29f026a-4b9c-4ccc-be73-62a4c5397fb2" providerId="ADAL" clId="{EDB1296C-C1FB-214C-8347-B804113FB79C}" dt="2024-12-20T11:28:20.398" v="7"/>
        <pc:sldMkLst>
          <pc:docMk/>
          <pc:sldMk cId="3833277745" sldId="3890"/>
        </pc:sldMkLst>
      </pc:sldChg>
      <pc:sldChg chg="add del">
        <pc:chgData name="Kathrin Mengis" userId="e29f026a-4b9c-4ccc-be73-62a4c5397fb2" providerId="ADAL" clId="{EDB1296C-C1FB-214C-8347-B804113FB79C}" dt="2024-12-20T11:28:20.398" v="7"/>
        <pc:sldMkLst>
          <pc:docMk/>
          <pc:sldMk cId="1278114246" sldId="3891"/>
        </pc:sldMkLst>
      </pc:sldChg>
      <pc:sldChg chg="add del">
        <pc:chgData name="Kathrin Mengis" userId="e29f026a-4b9c-4ccc-be73-62a4c5397fb2" providerId="ADAL" clId="{EDB1296C-C1FB-214C-8347-B804113FB79C}" dt="2024-12-20T11:28:20.398" v="7"/>
        <pc:sldMkLst>
          <pc:docMk/>
          <pc:sldMk cId="1320046147" sldId="3892"/>
        </pc:sldMkLst>
      </pc:sldChg>
      <pc:sldChg chg="add del">
        <pc:chgData name="Kathrin Mengis" userId="e29f026a-4b9c-4ccc-be73-62a4c5397fb2" providerId="ADAL" clId="{EDB1296C-C1FB-214C-8347-B804113FB79C}" dt="2024-12-20T11:28:20.398" v="7"/>
        <pc:sldMkLst>
          <pc:docMk/>
          <pc:sldMk cId="3449989132" sldId="3893"/>
        </pc:sldMkLst>
      </pc:sldChg>
      <pc:sldChg chg="add del">
        <pc:chgData name="Kathrin Mengis" userId="e29f026a-4b9c-4ccc-be73-62a4c5397fb2" providerId="ADAL" clId="{EDB1296C-C1FB-214C-8347-B804113FB79C}" dt="2024-12-20T11:28:20.398" v="7"/>
        <pc:sldMkLst>
          <pc:docMk/>
          <pc:sldMk cId="3159534006" sldId="3894"/>
        </pc:sldMkLst>
      </pc:sldChg>
      <pc:sldChg chg="add del">
        <pc:chgData name="Kathrin Mengis" userId="e29f026a-4b9c-4ccc-be73-62a4c5397fb2" providerId="ADAL" clId="{EDB1296C-C1FB-214C-8347-B804113FB79C}" dt="2024-12-20T11:28:20.398" v="7"/>
        <pc:sldMkLst>
          <pc:docMk/>
          <pc:sldMk cId="2884474418" sldId="3895"/>
        </pc:sldMkLst>
      </pc:sldChg>
      <pc:sldChg chg="add del">
        <pc:chgData name="Kathrin Mengis" userId="e29f026a-4b9c-4ccc-be73-62a4c5397fb2" providerId="ADAL" clId="{EDB1296C-C1FB-214C-8347-B804113FB79C}" dt="2024-12-20T11:28:20.398" v="7"/>
        <pc:sldMkLst>
          <pc:docMk/>
          <pc:sldMk cId="3240072624" sldId="3896"/>
        </pc:sldMkLst>
      </pc:sldChg>
      <pc:sldChg chg="add del">
        <pc:chgData name="Kathrin Mengis" userId="e29f026a-4b9c-4ccc-be73-62a4c5397fb2" providerId="ADAL" clId="{EDB1296C-C1FB-214C-8347-B804113FB79C}" dt="2024-12-20T11:28:20.398" v="7"/>
        <pc:sldMkLst>
          <pc:docMk/>
          <pc:sldMk cId="2589867901" sldId="3897"/>
        </pc:sldMkLst>
      </pc:sldChg>
      <pc:sldChg chg="add del">
        <pc:chgData name="Kathrin Mengis" userId="e29f026a-4b9c-4ccc-be73-62a4c5397fb2" providerId="ADAL" clId="{EDB1296C-C1FB-214C-8347-B804113FB79C}" dt="2024-12-20T11:28:20.398" v="7"/>
        <pc:sldMkLst>
          <pc:docMk/>
          <pc:sldMk cId="1411780112" sldId="3898"/>
        </pc:sldMkLst>
      </pc:sldChg>
      <pc:sldChg chg="add del">
        <pc:chgData name="Kathrin Mengis" userId="e29f026a-4b9c-4ccc-be73-62a4c5397fb2" providerId="ADAL" clId="{EDB1296C-C1FB-214C-8347-B804113FB79C}" dt="2024-12-20T11:28:20.398" v="7"/>
        <pc:sldMkLst>
          <pc:docMk/>
          <pc:sldMk cId="3420069922" sldId="3899"/>
        </pc:sldMkLst>
      </pc:sldChg>
      <pc:sldChg chg="add del">
        <pc:chgData name="Kathrin Mengis" userId="e29f026a-4b9c-4ccc-be73-62a4c5397fb2" providerId="ADAL" clId="{EDB1296C-C1FB-214C-8347-B804113FB79C}" dt="2024-12-20T11:28:20.398" v="7"/>
        <pc:sldMkLst>
          <pc:docMk/>
          <pc:sldMk cId="3748648447" sldId="3900"/>
        </pc:sldMkLst>
      </pc:sldChg>
      <pc:sldChg chg="add del">
        <pc:chgData name="Kathrin Mengis" userId="e29f026a-4b9c-4ccc-be73-62a4c5397fb2" providerId="ADAL" clId="{EDB1296C-C1FB-214C-8347-B804113FB79C}" dt="2024-12-20T11:28:20.398" v="7"/>
        <pc:sldMkLst>
          <pc:docMk/>
          <pc:sldMk cId="2782561680" sldId="3901"/>
        </pc:sldMkLst>
      </pc:sldChg>
      <pc:sldChg chg="add del">
        <pc:chgData name="Kathrin Mengis" userId="e29f026a-4b9c-4ccc-be73-62a4c5397fb2" providerId="ADAL" clId="{EDB1296C-C1FB-214C-8347-B804113FB79C}" dt="2024-12-20T11:28:20.398" v="7"/>
        <pc:sldMkLst>
          <pc:docMk/>
          <pc:sldMk cId="3097220489" sldId="3902"/>
        </pc:sldMkLst>
      </pc:sldChg>
      <pc:sldChg chg="add del">
        <pc:chgData name="Kathrin Mengis" userId="e29f026a-4b9c-4ccc-be73-62a4c5397fb2" providerId="ADAL" clId="{EDB1296C-C1FB-214C-8347-B804113FB79C}" dt="2024-12-20T11:28:20.398" v="7"/>
        <pc:sldMkLst>
          <pc:docMk/>
          <pc:sldMk cId="335177704" sldId="3903"/>
        </pc:sldMkLst>
      </pc:sldChg>
      <pc:sldChg chg="add del">
        <pc:chgData name="Kathrin Mengis" userId="e29f026a-4b9c-4ccc-be73-62a4c5397fb2" providerId="ADAL" clId="{EDB1296C-C1FB-214C-8347-B804113FB79C}" dt="2024-12-20T11:28:20.398" v="7"/>
        <pc:sldMkLst>
          <pc:docMk/>
          <pc:sldMk cId="2989055287" sldId="3904"/>
        </pc:sldMkLst>
      </pc:sldChg>
      <pc:sldChg chg="add del">
        <pc:chgData name="Kathrin Mengis" userId="e29f026a-4b9c-4ccc-be73-62a4c5397fb2" providerId="ADAL" clId="{EDB1296C-C1FB-214C-8347-B804113FB79C}" dt="2024-12-20T11:28:20.398" v="7"/>
        <pc:sldMkLst>
          <pc:docMk/>
          <pc:sldMk cId="3541081265" sldId="3905"/>
        </pc:sldMkLst>
      </pc:sldChg>
      <pc:sldChg chg="add del">
        <pc:chgData name="Kathrin Mengis" userId="e29f026a-4b9c-4ccc-be73-62a4c5397fb2" providerId="ADAL" clId="{EDB1296C-C1FB-214C-8347-B804113FB79C}" dt="2024-12-20T11:28:20.398" v="7"/>
        <pc:sldMkLst>
          <pc:docMk/>
          <pc:sldMk cId="1050204863" sldId="3906"/>
        </pc:sldMkLst>
      </pc:sldChg>
      <pc:sldChg chg="add del">
        <pc:chgData name="Kathrin Mengis" userId="e29f026a-4b9c-4ccc-be73-62a4c5397fb2" providerId="ADAL" clId="{EDB1296C-C1FB-214C-8347-B804113FB79C}" dt="2024-12-20T11:28:20.398" v="7"/>
        <pc:sldMkLst>
          <pc:docMk/>
          <pc:sldMk cId="4102139915" sldId="3907"/>
        </pc:sldMkLst>
      </pc:sldChg>
      <pc:sldChg chg="add del">
        <pc:chgData name="Kathrin Mengis" userId="e29f026a-4b9c-4ccc-be73-62a4c5397fb2" providerId="ADAL" clId="{EDB1296C-C1FB-214C-8347-B804113FB79C}" dt="2024-12-20T11:28:20.398" v="7"/>
        <pc:sldMkLst>
          <pc:docMk/>
          <pc:sldMk cId="1843501580" sldId="3908"/>
        </pc:sldMkLst>
      </pc:sldChg>
      <pc:sldChg chg="add del">
        <pc:chgData name="Kathrin Mengis" userId="e29f026a-4b9c-4ccc-be73-62a4c5397fb2" providerId="ADAL" clId="{EDB1296C-C1FB-214C-8347-B804113FB79C}" dt="2024-12-20T11:28:20.398" v="7"/>
        <pc:sldMkLst>
          <pc:docMk/>
          <pc:sldMk cId="3731408011" sldId="3909"/>
        </pc:sldMkLst>
      </pc:sldChg>
      <pc:sldChg chg="add del">
        <pc:chgData name="Kathrin Mengis" userId="e29f026a-4b9c-4ccc-be73-62a4c5397fb2" providerId="ADAL" clId="{EDB1296C-C1FB-214C-8347-B804113FB79C}" dt="2024-12-20T11:28:20.398" v="7"/>
        <pc:sldMkLst>
          <pc:docMk/>
          <pc:sldMk cId="1246048535" sldId="3910"/>
        </pc:sldMkLst>
      </pc:sldChg>
      <pc:sldChg chg="add del">
        <pc:chgData name="Kathrin Mengis" userId="e29f026a-4b9c-4ccc-be73-62a4c5397fb2" providerId="ADAL" clId="{EDB1296C-C1FB-214C-8347-B804113FB79C}" dt="2024-12-20T11:28:20.398" v="7"/>
        <pc:sldMkLst>
          <pc:docMk/>
          <pc:sldMk cId="310472049" sldId="3911"/>
        </pc:sldMkLst>
      </pc:sldChg>
      <pc:sldChg chg="add del">
        <pc:chgData name="Kathrin Mengis" userId="e29f026a-4b9c-4ccc-be73-62a4c5397fb2" providerId="ADAL" clId="{EDB1296C-C1FB-214C-8347-B804113FB79C}" dt="2024-12-20T11:28:20.398" v="7"/>
        <pc:sldMkLst>
          <pc:docMk/>
          <pc:sldMk cId="3357733019" sldId="3912"/>
        </pc:sldMkLst>
      </pc:sldChg>
      <pc:sldChg chg="add del">
        <pc:chgData name="Kathrin Mengis" userId="e29f026a-4b9c-4ccc-be73-62a4c5397fb2" providerId="ADAL" clId="{EDB1296C-C1FB-214C-8347-B804113FB79C}" dt="2024-12-20T11:28:20.398" v="7"/>
        <pc:sldMkLst>
          <pc:docMk/>
          <pc:sldMk cId="3618825675" sldId="3913"/>
        </pc:sldMkLst>
      </pc:sldChg>
      <pc:sldChg chg="add del">
        <pc:chgData name="Kathrin Mengis" userId="e29f026a-4b9c-4ccc-be73-62a4c5397fb2" providerId="ADAL" clId="{EDB1296C-C1FB-214C-8347-B804113FB79C}" dt="2024-12-20T11:28:20.398" v="7"/>
        <pc:sldMkLst>
          <pc:docMk/>
          <pc:sldMk cId="3598045135" sldId="3914"/>
        </pc:sldMkLst>
      </pc:sldChg>
      <pc:sldChg chg="add del">
        <pc:chgData name="Kathrin Mengis" userId="e29f026a-4b9c-4ccc-be73-62a4c5397fb2" providerId="ADAL" clId="{EDB1296C-C1FB-214C-8347-B804113FB79C}" dt="2024-12-20T11:28:20.398" v="7"/>
        <pc:sldMkLst>
          <pc:docMk/>
          <pc:sldMk cId="3758523887" sldId="3915"/>
        </pc:sldMkLst>
      </pc:sldChg>
      <pc:sldChg chg="add del">
        <pc:chgData name="Kathrin Mengis" userId="e29f026a-4b9c-4ccc-be73-62a4c5397fb2" providerId="ADAL" clId="{EDB1296C-C1FB-214C-8347-B804113FB79C}" dt="2024-12-20T11:28:20.398" v="7"/>
        <pc:sldMkLst>
          <pc:docMk/>
          <pc:sldMk cId="3167116546" sldId="3916"/>
        </pc:sldMkLst>
      </pc:sldChg>
    </pc:docChg>
  </pc:docChgLst>
  <pc:docChgLst>
    <pc:chgData name="Bianca Cramer" userId="debe6bd4-c469-41be-bc0e-af9d1a28e1c3" providerId="ADAL" clId="{20113388-0ABB-3049-AFCE-430361343555}"/>
    <pc:docChg chg="custSel addSld delSld modSld modMainMaster modSection">
      <pc:chgData name="Bianca Cramer" userId="debe6bd4-c469-41be-bc0e-af9d1a28e1c3" providerId="ADAL" clId="{20113388-0ABB-3049-AFCE-430361343555}" dt="2025-02-13T07:35:16.773" v="14" actId="2696"/>
      <pc:docMkLst>
        <pc:docMk/>
      </pc:docMkLst>
      <pc:sldChg chg="addSp delSp modSp mod modNotesTx">
        <pc:chgData name="Bianca Cramer" userId="debe6bd4-c469-41be-bc0e-af9d1a28e1c3" providerId="ADAL" clId="{20113388-0ABB-3049-AFCE-430361343555}" dt="2025-02-04T13:44:26.963" v="8"/>
        <pc:sldMkLst>
          <pc:docMk/>
          <pc:sldMk cId="360097048" sldId="269"/>
        </pc:sldMkLst>
      </pc:sldChg>
      <pc:sldChg chg="add">
        <pc:chgData name="Bianca Cramer" userId="debe6bd4-c469-41be-bc0e-af9d1a28e1c3" providerId="ADAL" clId="{20113388-0ABB-3049-AFCE-430361343555}" dt="2025-02-13T07:34:42.347" v="9"/>
        <pc:sldMkLst>
          <pc:docMk/>
          <pc:sldMk cId="0" sldId="289"/>
        </pc:sldMkLst>
      </pc:sldChg>
      <pc:sldChg chg="del">
        <pc:chgData name="Bianca Cramer" userId="debe6bd4-c469-41be-bc0e-af9d1a28e1c3" providerId="ADAL" clId="{20113388-0ABB-3049-AFCE-430361343555}" dt="2025-02-13T07:35:05.108" v="12" actId="2696"/>
        <pc:sldMkLst>
          <pc:docMk/>
          <pc:sldMk cId="3789954499" sldId="327"/>
        </pc:sldMkLst>
      </pc:sldChg>
      <pc:sldChg chg="add">
        <pc:chgData name="Bianca Cramer" userId="debe6bd4-c469-41be-bc0e-af9d1a28e1c3" providerId="ADAL" clId="{20113388-0ABB-3049-AFCE-430361343555}" dt="2025-02-13T07:35:03.692" v="11"/>
        <pc:sldMkLst>
          <pc:docMk/>
          <pc:sldMk cId="0" sldId="342"/>
        </pc:sldMkLst>
      </pc:sldChg>
      <pc:sldChg chg="del">
        <pc:chgData name="Bianca Cramer" userId="debe6bd4-c469-41be-bc0e-af9d1a28e1c3" providerId="ADAL" clId="{20113388-0ABB-3049-AFCE-430361343555}" dt="2025-02-13T07:35:16.773" v="14" actId="2696"/>
        <pc:sldMkLst>
          <pc:docMk/>
          <pc:sldMk cId="3199830905" sldId="3784"/>
        </pc:sldMkLst>
      </pc:sldChg>
      <pc:sldChg chg="del">
        <pc:chgData name="Bianca Cramer" userId="debe6bd4-c469-41be-bc0e-af9d1a28e1c3" providerId="ADAL" clId="{20113388-0ABB-3049-AFCE-430361343555}" dt="2025-02-13T07:34:44.559" v="10" actId="2696"/>
        <pc:sldMkLst>
          <pc:docMk/>
          <pc:sldMk cId="444807652" sldId="3841"/>
        </pc:sldMkLst>
      </pc:sldChg>
      <pc:sldChg chg="add modTransition">
        <pc:chgData name="Bianca Cramer" userId="debe6bd4-c469-41be-bc0e-af9d1a28e1c3" providerId="ADAL" clId="{20113388-0ABB-3049-AFCE-430361343555}" dt="2025-02-13T07:35:15.318" v="13"/>
        <pc:sldMkLst>
          <pc:docMk/>
          <pc:sldMk cId="0" sldId="3931"/>
        </pc:sldMkLst>
      </pc:sldChg>
      <pc:sldMasterChg chg="modSldLayout">
        <pc:chgData name="Bianca Cramer" userId="debe6bd4-c469-41be-bc0e-af9d1a28e1c3" providerId="ADAL" clId="{20113388-0ABB-3049-AFCE-430361343555}" dt="2025-01-21T16:52:30.995" v="1" actId="1076"/>
        <pc:sldMasterMkLst>
          <pc:docMk/>
          <pc:sldMasterMk cId="1492477720" sldId="2147483718"/>
        </pc:sldMasterMkLst>
        <pc:sldLayoutChg chg="delSp modSp mod">
          <pc:chgData name="Bianca Cramer" userId="debe6bd4-c469-41be-bc0e-af9d1a28e1c3" providerId="ADAL" clId="{20113388-0ABB-3049-AFCE-430361343555}" dt="2025-01-21T16:52:30.995" v="1" actId="1076"/>
          <pc:sldLayoutMkLst>
            <pc:docMk/>
            <pc:sldMasterMk cId="1492477720" sldId="2147483718"/>
            <pc:sldLayoutMk cId="57138658" sldId="2147483719"/>
          </pc:sldLayoutMkLst>
        </pc:sldLayoutChg>
      </pc:sldMasterChg>
    </pc:docChg>
  </pc:docChgLst>
</pc:chgInfo>
</file>

<file path=ppt/comments/modernComment_F39_BCC65D0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421EC4B-6479-0240-BE97-4345D568B119}" authorId="{9DF6251F-3812-B597-2A6A-E31FD22E9D1A}" created="2024-08-07T09:34:03.330">
    <pc:sldMkLst xmlns:pc="http://schemas.microsoft.com/office/powerpoint/2013/main/command">
      <pc:docMk/>
      <pc:sldMk cId="2233979909" sldId="895"/>
    </pc:sldMkLst>
    <p188:txBody>
      <a:bodyPr/>
      <a:lstStyle/>
      <a:p>
        <a:r>
          <a:rPr lang="de-DE"/>
          <a:t>Diese Folie könnte gut als „Last but not Least“ Input ohne Trainingseinheit am Ende stehen. Das gibt entweder einen guten Cliffhanger oder Überleitung zum Konflikt-Modul.</a:t>
        </a:r>
      </a:p>
    </p188:txBody>
  </p188:cm>
</p188:cmLst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4T11:23:35.25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24575,'0'3'0,"0"-1"0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4T11:23:55.07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24575,'2'0'0,"0"0"0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4T11:24:37.04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24575,'3'0'0,"-1"0"0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4T11:28:29.65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4T11:28:30.34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4T11:28:38.54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company/young-entrepreneurs-in-science/" TargetMode="External"/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youngentrepreneursinscience.com/newsletter-registration/" TargetMode="External"/><Relationship Id="rId4" Type="http://schemas.openxmlformats.org/officeDocument/2006/relationships/hyperlink" Target="https://www.linkedin.com/groups/8902012/" TargetMode="Externa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Quelhttps:/t3n.de/news/gruender-teams-scheitern-erfolgreich-sein-1113616/" TargetMode="External"/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3397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726494fd45_1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726494fd45_1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b="0" dirty="0">
                <a:latin typeface="DINOT-Bold" panose="020B0504020101020102" pitchFamily="34" charset="77"/>
              </a:rPr>
              <a:t>But </a:t>
            </a:r>
            <a:r>
              <a:rPr lang="de-DE" b="0" dirty="0" err="1">
                <a:latin typeface="DINOT-Bold" panose="020B0504020101020102" pitchFamily="34" charset="77"/>
              </a:rPr>
              <a:t>before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we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start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to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talk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about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conflict</a:t>
            </a:r>
            <a:r>
              <a:rPr lang="de-DE" b="0" dirty="0">
                <a:latin typeface="DINOT-Bold" panose="020B0504020101020102" pitchFamily="34" charset="77"/>
              </a:rPr>
              <a:t>, </a:t>
            </a:r>
            <a:r>
              <a:rPr lang="de-DE" b="0" dirty="0" err="1">
                <a:latin typeface="DINOT-Bold" panose="020B0504020101020102" pitchFamily="34" charset="77"/>
              </a:rPr>
              <a:t>let</a:t>
            </a:r>
            <a:r>
              <a:rPr lang="de-DE" b="0" dirty="0">
                <a:latin typeface="DINOT-Bold" panose="020B0504020101020102" pitchFamily="34" charset="77"/>
              </a:rPr>
              <a:t>‘ </a:t>
            </a:r>
            <a:r>
              <a:rPr lang="de-DE" b="0" dirty="0" err="1">
                <a:latin typeface="DINOT-Bold" panose="020B0504020101020102" pitchFamily="34" charset="77"/>
              </a:rPr>
              <a:t>have</a:t>
            </a:r>
            <a:r>
              <a:rPr lang="de-DE" b="0" dirty="0">
                <a:latin typeface="DINOT-Bold" panose="020B0504020101020102" pitchFamily="34" charset="77"/>
              </a:rPr>
              <a:t> a </a:t>
            </a:r>
            <a:r>
              <a:rPr lang="de-DE" b="0" dirty="0" err="1">
                <a:latin typeface="DINOT-Bold" panose="020B0504020101020102" pitchFamily="34" charset="77"/>
              </a:rPr>
              <a:t>look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what</a:t>
            </a:r>
            <a:r>
              <a:rPr lang="de-DE" b="0" dirty="0">
                <a:latin typeface="DINOT-Bold" panose="020B0504020101020102" pitchFamily="34" charset="77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794636284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7263be4a94_1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7263be4a94_1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tabLst/>
              <a:defRPr/>
            </a:pPr>
            <a:r>
              <a:rPr lang="de-DE" sz="1100" b="1" dirty="0">
                <a:solidFill>
                  <a:schemeClr val="dk1"/>
                </a:solidFill>
                <a:highlight>
                  <a:srgbClr val="FFFFFF"/>
                </a:highlight>
                <a:latin typeface="Aptos" panose="020B0004020202020204" pitchFamily="34" charset="0"/>
              </a:rPr>
              <a:t>As a </a:t>
            </a:r>
            <a:r>
              <a:rPr lang="de-DE" sz="1100" b="1" dirty="0" err="1">
                <a:solidFill>
                  <a:schemeClr val="dk1"/>
                </a:solidFill>
                <a:highlight>
                  <a:srgbClr val="FFFFFF"/>
                </a:highlight>
                <a:latin typeface="Aptos" panose="020B0004020202020204" pitchFamily="34" charset="0"/>
              </a:rPr>
              <a:t>next</a:t>
            </a:r>
            <a:r>
              <a:rPr lang="de-DE" sz="1100" b="1" dirty="0">
                <a:solidFill>
                  <a:schemeClr val="dk1"/>
                </a:solidFill>
                <a:highlight>
                  <a:srgbClr val="FFFFFF"/>
                </a:highlight>
                <a:latin typeface="Aptos" panose="020B0004020202020204" pitchFamily="34" charset="0"/>
              </a:rPr>
              <a:t> </a:t>
            </a:r>
            <a:r>
              <a:rPr lang="de-DE" sz="1100" b="1" dirty="0" err="1">
                <a:solidFill>
                  <a:schemeClr val="dk1"/>
                </a:solidFill>
                <a:highlight>
                  <a:srgbClr val="FFFFFF"/>
                </a:highlight>
                <a:latin typeface="Aptos" panose="020B0004020202020204" pitchFamily="34" charset="0"/>
              </a:rPr>
              <a:t>step</a:t>
            </a:r>
            <a:r>
              <a:rPr lang="de-DE" sz="1100" b="1" dirty="0">
                <a:solidFill>
                  <a:schemeClr val="dk1"/>
                </a:solidFill>
                <a:highlight>
                  <a:srgbClr val="FFFFFF"/>
                </a:highlight>
                <a:latin typeface="Aptos" panose="020B0004020202020204" pitchFamily="34" charset="0"/>
              </a:rPr>
              <a:t> </a:t>
            </a:r>
            <a:r>
              <a:rPr lang="de-DE" sz="1100" b="1" dirty="0" err="1">
                <a:solidFill>
                  <a:schemeClr val="dk1"/>
                </a:solidFill>
                <a:highlight>
                  <a:srgbClr val="FFFFFF"/>
                </a:highlight>
                <a:latin typeface="Aptos" panose="020B0004020202020204" pitchFamily="34" charset="0"/>
              </a:rPr>
              <a:t>you</a:t>
            </a:r>
            <a:r>
              <a:rPr lang="de-DE" sz="1100" b="1" dirty="0">
                <a:solidFill>
                  <a:schemeClr val="dk1"/>
                </a:solidFill>
                <a:highlight>
                  <a:srgbClr val="FFFFFF"/>
                </a:highlight>
                <a:latin typeface="Aptos" panose="020B0004020202020204" pitchFamily="34" charset="0"/>
              </a:rPr>
              <a:t> </a:t>
            </a:r>
            <a:r>
              <a:rPr lang="de-DE" sz="1100" b="1" dirty="0" err="1">
                <a:solidFill>
                  <a:schemeClr val="dk1"/>
                </a:solidFill>
                <a:highlight>
                  <a:srgbClr val="FFFFFF"/>
                </a:highlight>
                <a:latin typeface="Aptos" panose="020B0004020202020204" pitchFamily="34" charset="0"/>
              </a:rPr>
              <a:t>have</a:t>
            </a:r>
            <a:r>
              <a:rPr lang="de-DE" sz="1100" b="1" dirty="0">
                <a:solidFill>
                  <a:schemeClr val="dk1"/>
                </a:solidFill>
                <a:highlight>
                  <a:srgbClr val="FFFFFF"/>
                </a:highlight>
                <a:latin typeface="Aptos" panose="020B0004020202020204" pitchFamily="34" charset="0"/>
              </a:rPr>
              <a:t> </a:t>
            </a:r>
            <a:r>
              <a:rPr lang="de-DE" sz="1100" b="1" dirty="0" err="1">
                <a:solidFill>
                  <a:schemeClr val="dk1"/>
                </a:solidFill>
                <a:highlight>
                  <a:srgbClr val="FFFFFF"/>
                </a:highlight>
                <a:latin typeface="Aptos" panose="020B0004020202020204" pitchFamily="34" charset="0"/>
              </a:rPr>
              <a:t>some</a:t>
            </a:r>
            <a:r>
              <a:rPr lang="de-DE" sz="1100" b="1" dirty="0">
                <a:solidFill>
                  <a:schemeClr val="dk1"/>
                </a:solidFill>
                <a:highlight>
                  <a:srgbClr val="FFFFFF"/>
                </a:highlight>
                <a:latin typeface="Aptos" panose="020B0004020202020204" pitchFamily="34" charset="0"/>
              </a:rPr>
              <a:t> time </a:t>
            </a:r>
            <a:r>
              <a:rPr lang="de-DE" sz="1100" b="1" dirty="0" err="1">
                <a:solidFill>
                  <a:schemeClr val="dk1"/>
                </a:solidFill>
                <a:highlight>
                  <a:srgbClr val="FFFFFF"/>
                </a:highlight>
                <a:latin typeface="Aptos" panose="020B0004020202020204" pitchFamily="34" charset="0"/>
              </a:rPr>
              <a:t>to</a:t>
            </a:r>
            <a:r>
              <a:rPr lang="de-DE" sz="1100" b="1" dirty="0">
                <a:solidFill>
                  <a:schemeClr val="dk1"/>
                </a:solidFill>
                <a:highlight>
                  <a:srgbClr val="FFFFFF"/>
                </a:highlight>
                <a:latin typeface="Aptos" panose="020B0004020202020204" pitchFamily="34" charset="0"/>
              </a:rPr>
              <a:t> </a:t>
            </a:r>
            <a:r>
              <a:rPr lang="de-DE" sz="1100" b="1" dirty="0" err="1">
                <a:solidFill>
                  <a:schemeClr val="dk1"/>
                </a:solidFill>
                <a:highlight>
                  <a:srgbClr val="FFFFFF"/>
                </a:highlight>
                <a:latin typeface="Aptos" panose="020B0004020202020204" pitchFamily="34" charset="0"/>
              </a:rPr>
              <a:t>reflect</a:t>
            </a:r>
            <a:r>
              <a:rPr lang="de-DE" sz="1100" b="1" dirty="0">
                <a:solidFill>
                  <a:schemeClr val="dk1"/>
                </a:solidFill>
                <a:highlight>
                  <a:srgbClr val="FFFFFF"/>
                </a:highlight>
                <a:latin typeface="Aptos" panose="020B0004020202020204" pitchFamily="34" charset="0"/>
              </a:rPr>
              <a:t> on </a:t>
            </a:r>
            <a:r>
              <a:rPr lang="de-DE" sz="1100" b="1" dirty="0" err="1">
                <a:solidFill>
                  <a:schemeClr val="dk1"/>
                </a:solidFill>
                <a:highlight>
                  <a:srgbClr val="FFFFFF"/>
                </a:highlight>
                <a:latin typeface="Aptos" panose="020B0004020202020204" pitchFamily="34" charset="0"/>
              </a:rPr>
              <a:t>your</a:t>
            </a:r>
            <a:r>
              <a:rPr lang="de-DE" sz="1100" b="1" dirty="0">
                <a:solidFill>
                  <a:schemeClr val="dk1"/>
                </a:solidFill>
                <a:highlight>
                  <a:srgbClr val="FFFFFF"/>
                </a:highlight>
                <a:latin typeface="Aptos" panose="020B0004020202020204" pitchFamily="34" charset="0"/>
              </a:rPr>
              <a:t> own </a:t>
            </a:r>
            <a:r>
              <a:rPr lang="de-DE" sz="1100" b="1" dirty="0" err="1">
                <a:solidFill>
                  <a:schemeClr val="dk1"/>
                </a:solidFill>
                <a:highlight>
                  <a:srgbClr val="FFFFFF"/>
                </a:highlight>
                <a:latin typeface="Aptos" panose="020B0004020202020204" pitchFamily="34" charset="0"/>
              </a:rPr>
              <a:t>profile</a:t>
            </a:r>
            <a:endParaRPr lang="de-DE" sz="1100" b="1" dirty="0">
              <a:solidFill>
                <a:schemeClr val="dk1"/>
              </a:solidFill>
              <a:highlight>
                <a:srgbClr val="FFFFFF"/>
              </a:highlight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747713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b="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4030305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"/>
            <a:r>
              <a:rPr lang="en-US" dirty="0"/>
              <a:t>ACHTUNG: Falls die Zeit </a:t>
            </a:r>
            <a:r>
              <a:rPr lang="en-US" dirty="0" err="1"/>
              <a:t>reicht</a:t>
            </a:r>
            <a:r>
              <a:rPr lang="en-US" dirty="0"/>
              <a:t>, </a:t>
            </a:r>
            <a:r>
              <a:rPr lang="en-US" dirty="0" err="1"/>
              <a:t>können</a:t>
            </a:r>
            <a:r>
              <a:rPr lang="en-US" dirty="0"/>
              <a:t> </a:t>
            </a:r>
            <a:r>
              <a:rPr lang="en-US" dirty="0" err="1"/>
              <a:t>auch</a:t>
            </a:r>
            <a:r>
              <a:rPr lang="en-US" dirty="0"/>
              <a:t> die </a:t>
            </a:r>
            <a:r>
              <a:rPr lang="en-US" dirty="0" err="1"/>
              <a:t>typischen</a:t>
            </a:r>
            <a:r>
              <a:rPr lang="en-US" dirty="0"/>
              <a:t> </a:t>
            </a:r>
            <a:r>
              <a:rPr lang="en-US" dirty="0" err="1"/>
              <a:t>Schattenseiten</a:t>
            </a:r>
            <a:r>
              <a:rPr lang="en-US" dirty="0"/>
              <a:t> der </a:t>
            </a:r>
            <a:r>
              <a:rPr lang="en-US" dirty="0" err="1"/>
              <a:t>jeweiligen</a:t>
            </a:r>
            <a:r>
              <a:rPr lang="en-US" dirty="0"/>
              <a:t> Rollen </a:t>
            </a:r>
            <a:r>
              <a:rPr lang="en-US" dirty="0" err="1"/>
              <a:t>besprochen</a:t>
            </a:r>
            <a:r>
              <a:rPr lang="en-US" dirty="0"/>
              <a:t> </a:t>
            </a:r>
            <a:r>
              <a:rPr lang="en-US" dirty="0" err="1"/>
              <a:t>werden</a:t>
            </a:r>
            <a:r>
              <a:rPr lang="en-US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229FC2-6A83-4948-B60F-F7D518252D2F}" type="slidenum"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941666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"/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229FC2-6A83-4948-B60F-F7D518252D2F}" type="slidenum"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878521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"/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229FC2-6A83-4948-B60F-F7D518252D2F}" type="slidenum"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728697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7268312885_0_11:notes"/>
          <p:cNvSpPr txBox="1">
            <a:spLocks noGrp="1"/>
          </p:cNvSpPr>
          <p:nvPr>
            <p:ph type="body" idx="1"/>
          </p:nvPr>
        </p:nvSpPr>
        <p:spPr>
          <a:xfrm>
            <a:off x="685800" y="4400551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de-DE" dirty="0" err="1"/>
              <a:t>How</a:t>
            </a:r>
            <a:r>
              <a:rPr lang="de-DE" dirty="0"/>
              <a:t> do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think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Model </a:t>
            </a:r>
            <a:r>
              <a:rPr lang="de-DE" dirty="0" err="1"/>
              <a:t>could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applied</a:t>
            </a:r>
            <a:r>
              <a:rPr lang="de-DE" dirty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de-DE" dirty="0" err="1"/>
              <a:t>Conclusion</a:t>
            </a:r>
            <a:r>
              <a:rPr lang="de-DE" dirty="0"/>
              <a:t>: </a:t>
            </a:r>
            <a:r>
              <a:rPr lang="de-DE" dirty="0" err="1"/>
              <a:t>When</a:t>
            </a:r>
            <a:r>
              <a:rPr lang="de-DE" dirty="0"/>
              <a:t> in a </a:t>
            </a:r>
            <a:r>
              <a:rPr lang="de-DE" dirty="0" err="1"/>
              <a:t>team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putting</a:t>
            </a:r>
            <a:r>
              <a:rPr lang="de-DE" dirty="0"/>
              <a:t> </a:t>
            </a:r>
            <a:r>
              <a:rPr lang="de-DE" dirty="0" err="1"/>
              <a:t>together</a:t>
            </a:r>
            <a:r>
              <a:rPr lang="de-DE" dirty="0"/>
              <a:t> a </a:t>
            </a:r>
            <a:r>
              <a:rPr lang="de-DE" dirty="0" err="1"/>
              <a:t>team</a:t>
            </a:r>
            <a:r>
              <a:rPr lang="de-DE" dirty="0"/>
              <a:t>,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keep</a:t>
            </a:r>
            <a:r>
              <a:rPr lang="de-DE" dirty="0"/>
              <a:t> an </a:t>
            </a:r>
            <a:r>
              <a:rPr lang="de-DE" dirty="0" err="1"/>
              <a:t>eye</a:t>
            </a:r>
            <a:r>
              <a:rPr lang="de-DE" dirty="0"/>
              <a:t> on: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de-DE" dirty="0"/>
              <a:t>Am I </a:t>
            </a:r>
            <a:r>
              <a:rPr lang="de-DE" dirty="0" err="1"/>
              <a:t>within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framework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my</a:t>
            </a:r>
            <a:r>
              <a:rPr lang="de-DE" dirty="0"/>
              <a:t> </a:t>
            </a:r>
            <a:r>
              <a:rPr lang="de-DE" dirty="0" err="1"/>
              <a:t>natural</a:t>
            </a:r>
            <a:r>
              <a:rPr lang="de-DE" dirty="0"/>
              <a:t> </a:t>
            </a:r>
            <a:r>
              <a:rPr lang="de-DE" dirty="0" err="1"/>
              <a:t>patterns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roles</a:t>
            </a:r>
            <a:r>
              <a:rPr lang="de-DE" dirty="0"/>
              <a:t> </a:t>
            </a:r>
            <a:r>
              <a:rPr lang="de-DE" dirty="0" err="1"/>
              <a:t>I'm</a:t>
            </a:r>
            <a:r>
              <a:rPr lang="de-DE" dirty="0"/>
              <a:t> </a:t>
            </a:r>
            <a:r>
              <a:rPr lang="de-DE" dirty="0" err="1"/>
              <a:t>currently</a:t>
            </a:r>
            <a:r>
              <a:rPr lang="de-DE" dirty="0"/>
              <a:t> </a:t>
            </a:r>
            <a:r>
              <a:rPr lang="de-DE" dirty="0" err="1"/>
              <a:t>taking</a:t>
            </a:r>
            <a:r>
              <a:rPr lang="de-DE" dirty="0"/>
              <a:t> on </a:t>
            </a:r>
            <a:r>
              <a:rPr lang="de-DE" dirty="0" err="1"/>
              <a:t>or</a:t>
            </a:r>
            <a:r>
              <a:rPr lang="de-DE" dirty="0"/>
              <a:t> do I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completely</a:t>
            </a:r>
            <a:r>
              <a:rPr lang="de-DE" dirty="0"/>
              <a:t> </a:t>
            </a:r>
            <a:r>
              <a:rPr lang="de-DE" dirty="0" err="1"/>
              <a:t>adjust</a:t>
            </a:r>
            <a:r>
              <a:rPr lang="de-DE" dirty="0"/>
              <a:t> </a:t>
            </a:r>
            <a:r>
              <a:rPr lang="de-DE" dirty="0" err="1"/>
              <a:t>myself</a:t>
            </a:r>
            <a:r>
              <a:rPr lang="de-DE" dirty="0"/>
              <a:t>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de-DE" dirty="0"/>
              <a:t>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event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conflicts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difficult</a:t>
            </a:r>
            <a:r>
              <a:rPr lang="de-DE" dirty="0"/>
              <a:t> </a:t>
            </a:r>
            <a:r>
              <a:rPr lang="de-DE" dirty="0" err="1"/>
              <a:t>work</a:t>
            </a:r>
            <a:r>
              <a:rPr lang="de-DE" dirty="0"/>
              <a:t> </a:t>
            </a:r>
            <a:r>
              <a:rPr lang="de-DE" dirty="0" err="1"/>
              <a:t>processes</a:t>
            </a:r>
            <a:r>
              <a:rPr lang="de-DE" dirty="0"/>
              <a:t>,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model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analyze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ourselves</a:t>
            </a:r>
            <a:r>
              <a:rPr lang="de-DE" dirty="0"/>
              <a:t> and </a:t>
            </a:r>
            <a:r>
              <a:rPr lang="de-DE" dirty="0" err="1"/>
              <a:t>others</a:t>
            </a:r>
            <a:r>
              <a:rPr lang="de-DE" dirty="0"/>
              <a:t> and </a:t>
            </a:r>
            <a:r>
              <a:rPr lang="de-DE" dirty="0" err="1"/>
              <a:t>discuss</a:t>
            </a:r>
            <a:r>
              <a:rPr lang="de-DE" dirty="0"/>
              <a:t> </a:t>
            </a:r>
            <a:r>
              <a:rPr lang="de-DE" dirty="0" err="1"/>
              <a:t>where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distribution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roles</a:t>
            </a:r>
            <a:r>
              <a:rPr lang="de-DE" dirty="0"/>
              <a:t> </a:t>
            </a:r>
            <a:r>
              <a:rPr lang="de-DE" dirty="0" err="1"/>
              <a:t>might</a:t>
            </a:r>
            <a:r>
              <a:rPr lang="de-DE" dirty="0"/>
              <a:t> </a:t>
            </a:r>
            <a:r>
              <a:rPr lang="de-DE" dirty="0" err="1"/>
              <a:t>need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readjusted</a:t>
            </a:r>
            <a:r>
              <a:rPr lang="de-DE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de-DE" dirty="0" err="1"/>
              <a:t>Diversity</a:t>
            </a:r>
            <a:r>
              <a:rPr lang="de-DE" dirty="0"/>
              <a:t> </a:t>
            </a:r>
            <a:r>
              <a:rPr lang="de-DE" dirty="0" err="1"/>
              <a:t>wins</a:t>
            </a:r>
            <a:r>
              <a:rPr lang="de-DE" dirty="0"/>
              <a:t>! </a:t>
            </a:r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5 </a:t>
            </a:r>
            <a:r>
              <a:rPr lang="de-DE" dirty="0" err="1"/>
              <a:t>really</a:t>
            </a:r>
            <a:r>
              <a:rPr lang="de-DE" dirty="0"/>
              <a:t> </a:t>
            </a:r>
            <a:r>
              <a:rPr lang="de-DE" dirty="0" err="1"/>
              <a:t>great</a:t>
            </a:r>
            <a:r>
              <a:rPr lang="de-DE" dirty="0"/>
              <a:t> </a:t>
            </a:r>
            <a:r>
              <a:rPr lang="de-DE" dirty="0" err="1"/>
              <a:t>inventors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team</a:t>
            </a:r>
            <a:r>
              <a:rPr lang="de-DE" dirty="0"/>
              <a:t>, but </a:t>
            </a:r>
            <a:r>
              <a:rPr lang="de-DE" dirty="0" err="1"/>
              <a:t>nobody</a:t>
            </a:r>
            <a:r>
              <a:rPr lang="de-DE" dirty="0"/>
              <a:t> </a:t>
            </a:r>
            <a:r>
              <a:rPr lang="de-DE" dirty="0" err="1"/>
              <a:t>finishes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ideas</a:t>
            </a:r>
            <a:r>
              <a:rPr lang="de-DE" dirty="0"/>
              <a:t>,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doesn't</a:t>
            </a:r>
            <a:r>
              <a:rPr lang="de-DE" dirty="0"/>
              <a:t> </a:t>
            </a:r>
            <a:r>
              <a:rPr lang="de-DE" dirty="0" err="1"/>
              <a:t>work</a:t>
            </a:r>
            <a:r>
              <a:rPr lang="de-DE" dirty="0"/>
              <a:t>. And </a:t>
            </a:r>
            <a:r>
              <a:rPr lang="de-DE" dirty="0" err="1"/>
              <a:t>when</a:t>
            </a:r>
            <a:r>
              <a:rPr lang="de-DE" dirty="0"/>
              <a:t> 7 super </a:t>
            </a:r>
            <a:r>
              <a:rPr lang="de-DE" dirty="0" err="1"/>
              <a:t>organized</a:t>
            </a:r>
            <a:r>
              <a:rPr lang="de-DE" dirty="0"/>
              <a:t> </a:t>
            </a:r>
            <a:r>
              <a:rPr lang="de-DE" dirty="0" err="1"/>
              <a:t>perfectionists</a:t>
            </a:r>
            <a:r>
              <a:rPr lang="de-DE" dirty="0"/>
              <a:t> </a:t>
            </a:r>
            <a:r>
              <a:rPr lang="de-DE" dirty="0" err="1"/>
              <a:t>work</a:t>
            </a:r>
            <a:r>
              <a:rPr lang="de-DE" dirty="0"/>
              <a:t> </a:t>
            </a:r>
            <a:r>
              <a:rPr lang="de-DE" dirty="0" err="1"/>
              <a:t>together</a:t>
            </a:r>
            <a:r>
              <a:rPr lang="de-DE" dirty="0"/>
              <a:t>, </a:t>
            </a:r>
            <a:r>
              <a:rPr lang="de-DE" dirty="0" err="1"/>
              <a:t>nothing</a:t>
            </a:r>
            <a:r>
              <a:rPr lang="de-DE" dirty="0"/>
              <a:t> innovative </a:t>
            </a:r>
            <a:r>
              <a:rPr lang="de-DE" dirty="0" err="1"/>
              <a:t>ever</a:t>
            </a:r>
            <a:r>
              <a:rPr lang="de-DE" dirty="0"/>
              <a:t> </a:t>
            </a:r>
            <a:r>
              <a:rPr lang="de-DE" dirty="0" err="1"/>
              <a:t>happens</a:t>
            </a:r>
            <a:r>
              <a:rPr lang="de-DE" dirty="0"/>
              <a:t>.</a:t>
            </a:r>
          </a:p>
        </p:txBody>
      </p:sp>
      <p:sp>
        <p:nvSpPr>
          <p:cNvPr id="474" name="Google Shape;474;g7268312885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88764277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icia Text"/>
              <a:buNone/>
            </a:pPr>
            <a:r>
              <a:rPr lang="de-DE" b="1" dirty="0">
                <a:highlight>
                  <a:srgbClr val="FFFFFF"/>
                </a:highlight>
                <a:latin typeface="Aptos" panose="020B0004020202020204" pitchFamily="34" charset="0"/>
                <a:sym typeface="Arial"/>
              </a:rPr>
              <a:t>ACHTUNG: Wenn in Kombination mit Conflict, lohnt sich diese Folie um den Bogen zur </a:t>
            </a:r>
            <a:r>
              <a:rPr lang="de-DE" b="1" dirty="0" err="1">
                <a:highlight>
                  <a:srgbClr val="FFFFFF"/>
                </a:highlight>
                <a:latin typeface="Aptos" panose="020B0004020202020204" pitchFamily="34" charset="0"/>
                <a:sym typeface="Arial"/>
              </a:rPr>
              <a:t>Werigkeit</a:t>
            </a:r>
            <a:r>
              <a:rPr lang="de-DE" b="1" dirty="0">
                <a:highlight>
                  <a:srgbClr val="FFFFFF"/>
                </a:highlight>
                <a:latin typeface="Aptos" panose="020B0004020202020204" pitchFamily="34" charset="0"/>
                <a:sym typeface="Arial"/>
              </a:rPr>
              <a:t> von konstruktiven Konflikten zu schließen.</a:t>
            </a:r>
          </a:p>
        </p:txBody>
      </p:sp>
    </p:spTree>
    <p:extLst>
      <p:ext uri="{BB962C8B-B14F-4D97-AF65-F5344CB8AC3E}">
        <p14:creationId xmlns:p14="http://schemas.microsoft.com/office/powerpoint/2010/main" val="233034213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describes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dynamics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in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smaller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groups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 </a:t>
            </a:r>
            <a:endParaRPr lang="de-DE" b="0" dirty="0">
              <a:effectLst/>
            </a:endParaRPr>
          </a:p>
          <a:p>
            <a:pPr rtl="0"/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Describes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natural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stages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every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team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goes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through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 </a:t>
            </a:r>
            <a:endParaRPr lang="de-DE" b="0" dirty="0">
              <a:effectLst/>
            </a:endParaRPr>
          </a:p>
          <a:p>
            <a:pPr rtl="0"/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Theses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stages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repeat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in an infinite loop.</a:t>
            </a:r>
            <a:endParaRPr lang="de-DE" b="0" dirty="0">
              <a:effectLst/>
            </a:endParaRPr>
          </a:p>
          <a:p>
            <a:r>
              <a:rPr lang="de-DE" sz="1100" dirty="0">
                <a:latin typeface="Arial"/>
                <a:cs typeface="Arial"/>
              </a:rPr>
              <a:t>Just </a:t>
            </a:r>
            <a:r>
              <a:rPr lang="de-DE" sz="1100" dirty="0" err="1">
                <a:latin typeface="Arial"/>
                <a:cs typeface="Arial"/>
              </a:rPr>
              <a:t>to</a:t>
            </a:r>
            <a:r>
              <a:rPr lang="de-DE" sz="1100" dirty="0">
                <a:latin typeface="Arial"/>
                <a:cs typeface="Arial"/>
              </a:rPr>
              <a:t> </a:t>
            </a:r>
            <a:r>
              <a:rPr lang="de-DE" sz="1100" dirty="0" err="1">
                <a:latin typeface="Arial"/>
                <a:cs typeface="Arial"/>
              </a:rPr>
              <a:t>make</a:t>
            </a:r>
            <a:r>
              <a:rPr lang="de-DE" sz="1100" dirty="0">
                <a:latin typeface="Arial"/>
                <a:cs typeface="Arial"/>
              </a:rPr>
              <a:t> </a:t>
            </a:r>
            <a:r>
              <a:rPr lang="de-DE" sz="1100" dirty="0" err="1">
                <a:latin typeface="Arial"/>
                <a:cs typeface="Arial"/>
              </a:rPr>
              <a:t>you</a:t>
            </a:r>
            <a:r>
              <a:rPr lang="de-DE" sz="1100" dirty="0">
                <a:latin typeface="Arial"/>
                <a:cs typeface="Arial"/>
              </a:rPr>
              <a:t> </a:t>
            </a:r>
            <a:r>
              <a:rPr lang="de-DE" sz="1100" dirty="0" err="1">
                <a:latin typeface="Arial"/>
                <a:cs typeface="Arial"/>
              </a:rPr>
              <a:t>aware</a:t>
            </a:r>
            <a:r>
              <a:rPr lang="de-DE" sz="1100" dirty="0">
                <a:latin typeface="Arial"/>
                <a:cs typeface="Arial"/>
              </a:rPr>
              <a:t> </a:t>
            </a:r>
            <a:r>
              <a:rPr lang="de-DE" sz="1100" dirty="0" err="1">
                <a:latin typeface="Arial"/>
                <a:cs typeface="Arial"/>
              </a:rPr>
              <a:t>the</a:t>
            </a:r>
            <a:r>
              <a:rPr lang="de-DE" sz="1100" dirty="0">
                <a:latin typeface="Arial"/>
                <a:cs typeface="Arial"/>
              </a:rPr>
              <a:t> </a:t>
            </a:r>
            <a:r>
              <a:rPr lang="de-DE" sz="1100" dirty="0" err="1">
                <a:latin typeface="Arial"/>
                <a:cs typeface="Arial"/>
              </a:rPr>
              <a:t>these</a:t>
            </a:r>
            <a:r>
              <a:rPr lang="de-DE" sz="1100" dirty="0">
                <a:latin typeface="Arial"/>
                <a:cs typeface="Arial"/>
              </a:rPr>
              <a:t> </a:t>
            </a:r>
            <a:r>
              <a:rPr lang="de-DE" sz="1100" dirty="0" err="1">
                <a:latin typeface="Arial"/>
                <a:cs typeface="Arial"/>
              </a:rPr>
              <a:t>dynamics</a:t>
            </a:r>
            <a:r>
              <a:rPr lang="de-DE" sz="1100" dirty="0">
                <a:latin typeface="Arial"/>
                <a:cs typeface="Arial"/>
              </a:rPr>
              <a:t> </a:t>
            </a:r>
            <a:r>
              <a:rPr lang="de-DE" sz="1100" dirty="0" err="1">
                <a:latin typeface="Arial"/>
                <a:cs typeface="Arial"/>
              </a:rPr>
              <a:t>exist</a:t>
            </a:r>
            <a:r>
              <a:rPr lang="de-DE" sz="1100" dirty="0">
                <a:latin typeface="Arial"/>
                <a:cs typeface="Arial"/>
              </a:rPr>
              <a:t>. </a:t>
            </a:r>
            <a:r>
              <a:rPr lang="de-DE" sz="1100" dirty="0" err="1">
                <a:latin typeface="Arial"/>
                <a:cs typeface="Arial"/>
              </a:rPr>
              <a:t>We</a:t>
            </a:r>
            <a:r>
              <a:rPr lang="de-DE" sz="1100" dirty="0">
                <a:latin typeface="Arial"/>
                <a:cs typeface="Arial"/>
              </a:rPr>
              <a:t> </a:t>
            </a:r>
            <a:r>
              <a:rPr lang="de-DE" sz="1100" dirty="0" err="1">
                <a:latin typeface="Arial"/>
                <a:cs typeface="Arial"/>
              </a:rPr>
              <a:t>encourage</a:t>
            </a:r>
            <a:r>
              <a:rPr lang="de-DE" sz="1100" dirty="0">
                <a:latin typeface="Arial"/>
                <a:cs typeface="Arial"/>
              </a:rPr>
              <a:t> </a:t>
            </a:r>
            <a:r>
              <a:rPr lang="de-DE" sz="1100" dirty="0" err="1">
                <a:latin typeface="Arial"/>
                <a:cs typeface="Arial"/>
              </a:rPr>
              <a:t>you</a:t>
            </a:r>
            <a:r>
              <a:rPr lang="de-DE" sz="1100" dirty="0">
                <a:latin typeface="Arial"/>
                <a:cs typeface="Arial"/>
              </a:rPr>
              <a:t> </a:t>
            </a:r>
            <a:r>
              <a:rPr lang="de-DE" sz="1100" dirty="0" err="1">
                <a:latin typeface="Arial"/>
                <a:cs typeface="Arial"/>
              </a:rPr>
              <a:t>to</a:t>
            </a:r>
            <a:r>
              <a:rPr lang="de-DE" sz="1100" dirty="0">
                <a:latin typeface="Arial"/>
                <a:cs typeface="Arial"/>
              </a:rPr>
              <a:t> </a:t>
            </a:r>
            <a:r>
              <a:rPr lang="de-DE" sz="1100" dirty="0" err="1">
                <a:latin typeface="Arial"/>
                <a:cs typeface="Arial"/>
              </a:rPr>
              <a:t>read</a:t>
            </a:r>
            <a:r>
              <a:rPr lang="de-DE" sz="1100" dirty="0">
                <a:latin typeface="Arial"/>
                <a:cs typeface="Arial"/>
              </a:rPr>
              <a:t> </a:t>
            </a:r>
            <a:r>
              <a:rPr lang="de-DE" sz="1100" dirty="0" err="1">
                <a:latin typeface="Arial"/>
                <a:cs typeface="Arial"/>
              </a:rPr>
              <a:t>up</a:t>
            </a:r>
            <a:r>
              <a:rPr lang="de-DE" sz="1100" dirty="0">
                <a:latin typeface="Arial"/>
                <a:cs typeface="Arial"/>
              </a:rPr>
              <a:t> and </a:t>
            </a:r>
            <a:r>
              <a:rPr lang="de-DE" sz="1100" dirty="0" err="1">
                <a:latin typeface="Arial"/>
                <a:cs typeface="Arial"/>
              </a:rPr>
              <a:t>deepen</a:t>
            </a:r>
            <a:r>
              <a:rPr lang="de-DE" sz="1100" dirty="0">
                <a:latin typeface="Arial"/>
                <a:cs typeface="Arial"/>
              </a:rPr>
              <a:t> </a:t>
            </a:r>
            <a:r>
              <a:rPr lang="de-DE" sz="1100" dirty="0" err="1">
                <a:latin typeface="Arial"/>
                <a:cs typeface="Arial"/>
              </a:rPr>
              <a:t>your</a:t>
            </a:r>
            <a:r>
              <a:rPr lang="de-DE" sz="1100" dirty="0">
                <a:latin typeface="Arial"/>
                <a:cs typeface="Arial"/>
              </a:rPr>
              <a:t> </a:t>
            </a:r>
            <a:r>
              <a:rPr lang="de-DE" sz="1100" dirty="0" err="1">
                <a:latin typeface="Arial"/>
                <a:cs typeface="Arial"/>
              </a:rPr>
              <a:t>knowledge</a:t>
            </a:r>
            <a:r>
              <a:rPr lang="de-DE" sz="1100" dirty="0">
                <a:latin typeface="Arial"/>
                <a:cs typeface="Arial"/>
              </a:rPr>
              <a:t> </a:t>
            </a:r>
            <a:r>
              <a:rPr lang="de-DE" sz="1100" dirty="0" err="1">
                <a:latin typeface="Arial"/>
                <a:cs typeface="Arial"/>
              </a:rPr>
              <a:t>once</a:t>
            </a:r>
            <a:r>
              <a:rPr lang="de-DE" sz="1100" dirty="0">
                <a:latin typeface="Arial"/>
                <a:cs typeface="Arial"/>
              </a:rPr>
              <a:t> </a:t>
            </a:r>
            <a:r>
              <a:rPr lang="de-DE" sz="1100" dirty="0" err="1">
                <a:latin typeface="Arial"/>
                <a:cs typeface="Arial"/>
              </a:rPr>
              <a:t>you</a:t>
            </a:r>
            <a:r>
              <a:rPr lang="de-DE" sz="1100" dirty="0">
                <a:latin typeface="Arial"/>
                <a:cs typeface="Arial"/>
              </a:rPr>
              <a:t> </a:t>
            </a:r>
            <a:r>
              <a:rPr lang="de-DE" sz="1100" dirty="0" err="1">
                <a:latin typeface="Arial"/>
                <a:cs typeface="Arial"/>
              </a:rPr>
              <a:t>are</a:t>
            </a:r>
            <a:r>
              <a:rPr lang="de-DE" sz="1100" dirty="0">
                <a:latin typeface="Arial"/>
                <a:cs typeface="Arial"/>
              </a:rPr>
              <a:t> </a:t>
            </a:r>
            <a:r>
              <a:rPr lang="de-DE" sz="1100" dirty="0" err="1">
                <a:latin typeface="Arial"/>
                <a:cs typeface="Arial"/>
              </a:rPr>
              <a:t>there</a:t>
            </a:r>
            <a:r>
              <a:rPr lang="de-DE" sz="1100" dirty="0">
                <a:latin typeface="Arial"/>
                <a:cs typeface="Arial"/>
              </a:rPr>
              <a:t> </a:t>
            </a:r>
            <a:r>
              <a:rPr lang="de-DE" sz="1100" dirty="0" err="1">
                <a:latin typeface="Arial"/>
                <a:cs typeface="Arial"/>
              </a:rPr>
              <a:t>or</a:t>
            </a:r>
            <a:r>
              <a:rPr lang="de-DE" sz="1100" dirty="0">
                <a:latin typeface="Arial"/>
                <a:cs typeface="Arial"/>
              </a:rPr>
              <a:t> </a:t>
            </a:r>
            <a:r>
              <a:rPr lang="de-DE" sz="1100" dirty="0" err="1">
                <a:latin typeface="Arial"/>
                <a:cs typeface="Arial"/>
              </a:rPr>
              <a:t>get</a:t>
            </a:r>
            <a:r>
              <a:rPr lang="de-DE" sz="1100" dirty="0">
                <a:latin typeface="Arial"/>
                <a:cs typeface="Arial"/>
              </a:rPr>
              <a:t> support </a:t>
            </a:r>
            <a:r>
              <a:rPr lang="de-DE" sz="1100" dirty="0" err="1">
                <a:latin typeface="Arial"/>
                <a:cs typeface="Arial"/>
              </a:rPr>
              <a:t>from</a:t>
            </a:r>
            <a:r>
              <a:rPr lang="de-DE" sz="1100" dirty="0">
                <a:latin typeface="Arial"/>
                <a:cs typeface="Arial"/>
              </a:rPr>
              <a:t> outside.</a:t>
            </a:r>
          </a:p>
          <a:p>
            <a:endParaRPr lang="de-DE" b="1" dirty="0"/>
          </a:p>
          <a:p>
            <a:pPr marL="158750" indent="0">
              <a:buNone/>
            </a:pPr>
            <a:r>
              <a:rPr lang="de-DE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Forming</a:t>
            </a:r>
            <a:r>
              <a:rPr lang="de-DE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stage</a:t>
            </a:r>
            <a:endParaRPr lang="de-DE" b="0" dirty="0">
              <a:effectLst/>
            </a:endParaRPr>
          </a:p>
          <a:p>
            <a:pPr marL="158750" indent="0">
              <a:buNone/>
            </a:pP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forming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stage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involves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period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of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orientation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getting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acquainted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Uncertainty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is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high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during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this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stage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and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people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are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looking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for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leadership</a:t>
            </a:r>
            <a:r>
              <a:rPr lang="de-DE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de-DE" sz="11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authority</a:t>
            </a:r>
            <a:r>
              <a:rPr lang="de-DE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de-DE" sz="11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getting</a:t>
            </a:r>
            <a:r>
              <a:rPr lang="de-DE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clear</a:t>
            </a:r>
            <a:r>
              <a:rPr lang="de-DE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on </a:t>
            </a:r>
            <a:r>
              <a:rPr lang="de-DE" sz="11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</a:t>
            </a:r>
            <a:r>
              <a:rPr lang="de-DE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roles</a:t>
            </a:r>
            <a:r>
              <a:rPr lang="de-DE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are</a:t>
            </a:r>
            <a:r>
              <a:rPr lang="de-DE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there</a:t>
            </a:r>
            <a:r>
              <a:rPr lang="de-DE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de-DE" sz="11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who</a:t>
            </a:r>
            <a:r>
              <a:rPr lang="de-DE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has</a:t>
            </a:r>
            <a:r>
              <a:rPr lang="de-DE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which</a:t>
            </a:r>
            <a:r>
              <a:rPr lang="de-DE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role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de-DE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Team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members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are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asking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such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questions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as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“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What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does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team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offer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me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?” “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What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is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expected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of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me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?” “Will I fit in?” Most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interactions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are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social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as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members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get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know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each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other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  <a:endParaRPr lang="de-DE" b="0" dirty="0">
              <a:effectLst/>
              <a:cs typeface="Calibri"/>
            </a:endParaRPr>
          </a:p>
          <a:p>
            <a:endParaRPr lang="de-DE" dirty="0"/>
          </a:p>
          <a:p>
            <a:pPr marL="158750" indent="0">
              <a:buNone/>
            </a:pPr>
            <a:r>
              <a:rPr lang="de-DE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Storming</a:t>
            </a:r>
            <a:r>
              <a:rPr lang="de-DE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b="1" dirty="0" err="1"/>
              <a:t>stage</a:t>
            </a:r>
            <a:endParaRPr lang="de-DE" dirty="0" err="1">
              <a:latin typeface="Calibri" panose="020F0502020204030204"/>
              <a:cs typeface="Calibri" panose="020F0502020204030204"/>
            </a:endParaRPr>
          </a:p>
          <a:p>
            <a:pPr marL="158750" indent="0">
              <a:buNone/>
            </a:pPr>
            <a:r>
              <a:rPr lang="de-DE" dirty="0"/>
              <a:t>The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storming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stage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is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most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difficult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critical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stage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pass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through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It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is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period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marked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by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conflict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competition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as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individual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personalities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emerge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Team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performance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may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actually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decrease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in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this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stage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because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energy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is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put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into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unproductive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activities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Members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may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disagree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on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team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goals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and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subgroups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may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form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around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strong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personalities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or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areas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of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agreement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de-DE" dirty="0"/>
              <a:t> </a:t>
            </a:r>
            <a:endParaRPr lang="de-DE" dirty="0">
              <a:solidFill>
                <a:srgbClr val="000000"/>
              </a:solidFill>
              <a:latin typeface="Calibri" panose="020F0502020204030204"/>
              <a:ea typeface="Arial"/>
              <a:cs typeface="Calibri" panose="020F0502020204030204"/>
            </a:endParaRPr>
          </a:p>
          <a:p>
            <a:endParaRPr lang="de-DE"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get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through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this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stage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members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must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work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overcome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obstacles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accept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individual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differences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and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work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through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conflicting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ideas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on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team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tasks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goals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Teams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can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get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stuck in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this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stage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Failure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address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conflicts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may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result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in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long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-term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problems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  <a:endParaRPr lang="de-DE" b="0" dirty="0">
              <a:effectLst/>
              <a:cs typeface="Calibri"/>
            </a:endParaRPr>
          </a:p>
          <a:p>
            <a:endParaRPr lang="de-DE"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indent="0" rtl="0">
              <a:buNone/>
            </a:pPr>
            <a:r>
              <a:rPr lang="de-DE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Norming</a:t>
            </a:r>
            <a:r>
              <a:rPr lang="de-DE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stage</a:t>
            </a:r>
            <a:endParaRPr lang="de-DE" b="0" dirty="0">
              <a:effectLst/>
            </a:endParaRPr>
          </a:p>
          <a:p>
            <a:pPr marL="158750" indent="0" rtl="0">
              <a:buNone/>
            </a:pP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If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teams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get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through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storming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stage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conflict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is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resolved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some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degree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of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unity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emerges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In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norming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stage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consensus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develops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around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who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leader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or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leaders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are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and individual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member’s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roles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Interpersonal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differences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begin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be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resolved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and a sense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of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cohesion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unity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emerges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Team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performance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increases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during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this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stage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as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members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learn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cooperate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begin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focus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on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team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goals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However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harmony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is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precarious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and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if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disagreements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re-emerge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team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can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slide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back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into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storming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  <a:endParaRPr lang="de-DE" b="0" dirty="0">
              <a:effectLst/>
            </a:endParaRPr>
          </a:p>
          <a:p>
            <a:endParaRPr lang="de-DE"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indent="0" rtl="0">
              <a:buNone/>
            </a:pPr>
            <a:r>
              <a:rPr lang="de-DE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Performing </a:t>
            </a:r>
            <a:r>
              <a:rPr lang="de-DE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stage</a:t>
            </a:r>
            <a:endParaRPr lang="de-DE" b="0" dirty="0">
              <a:effectLst/>
            </a:endParaRPr>
          </a:p>
          <a:p>
            <a:pPr marL="158750" indent="0">
              <a:buNone/>
            </a:pP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In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performing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stage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consensus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cooperation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have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been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well-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established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team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is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mature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organized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and well-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functioning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There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is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clear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stable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structure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and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members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are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committed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team’s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mission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Problems and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conflicts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still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emerge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but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they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are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dealt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with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constructively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The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team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is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focused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on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problem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solving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meeting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team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goals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  <a:endParaRPr lang="de-DE" b="0" dirty="0">
              <a:effectLst/>
            </a:endParaRPr>
          </a:p>
          <a:p>
            <a:endParaRPr lang="de-DE"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indent="0" rtl="0">
              <a:buNone/>
            </a:pPr>
            <a:r>
              <a:rPr lang="de-DE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Adjourning</a:t>
            </a:r>
            <a:r>
              <a:rPr lang="de-DE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stage</a:t>
            </a:r>
            <a:endParaRPr lang="de-DE" b="0" dirty="0">
              <a:effectLst/>
            </a:endParaRPr>
          </a:p>
          <a:p>
            <a:pPr marL="158750" indent="0" rtl="0">
              <a:buNone/>
            </a:pP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In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adjourning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stage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most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of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team’s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goals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have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been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accomplished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The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emphasis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is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on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wrapping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up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final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tasks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documenting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effort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results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As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work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load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is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diminished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individual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members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may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be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reassigned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other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teams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and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team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disbands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There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may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be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regret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as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team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ends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so a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ceremonial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acknowledgement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of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work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success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of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team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can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be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helpful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If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team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is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standing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committee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with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ongoing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responsibility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members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may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be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replaced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by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new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people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team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can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go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back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forming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or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storming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stage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repeat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development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process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  <a:endParaRPr lang="de-DE" b="0" dirty="0">
              <a:effectLst/>
            </a:endParaRPr>
          </a:p>
          <a:p>
            <a:endParaRPr lang="de-DE" dirty="0">
              <a:cs typeface="+mn-lt"/>
            </a:endParaRPr>
          </a:p>
          <a:p>
            <a:pPr marL="158750" indent="0">
              <a:buNone/>
            </a:pPr>
            <a:r>
              <a:rPr lang="de-DE" dirty="0">
                <a:cs typeface="+mn-lt"/>
              </a:rPr>
              <a:t>Lot </a:t>
            </a:r>
            <a:r>
              <a:rPr lang="de-DE" dirty="0" err="1">
                <a:cs typeface="+mn-lt"/>
              </a:rPr>
              <a:t>of</a:t>
            </a:r>
            <a:r>
              <a:rPr lang="de-DE" dirty="0">
                <a:cs typeface="+mn-lt"/>
              </a:rPr>
              <a:t> </a:t>
            </a:r>
            <a:r>
              <a:rPr lang="de-DE" dirty="0" err="1">
                <a:cs typeface="+mn-lt"/>
              </a:rPr>
              <a:t>input</a:t>
            </a:r>
            <a:r>
              <a:rPr lang="de-DE" dirty="0">
                <a:cs typeface="+mn-lt"/>
              </a:rPr>
              <a:t>. I </a:t>
            </a:r>
            <a:r>
              <a:rPr lang="de-DE" dirty="0" err="1">
                <a:cs typeface="+mn-lt"/>
              </a:rPr>
              <a:t>don't</a:t>
            </a:r>
            <a:r>
              <a:rPr lang="de-DE" dirty="0">
                <a:cs typeface="+mn-lt"/>
              </a:rPr>
              <a:t> </a:t>
            </a:r>
            <a:r>
              <a:rPr lang="de-DE" dirty="0" err="1">
                <a:cs typeface="+mn-lt"/>
              </a:rPr>
              <a:t>think</a:t>
            </a:r>
            <a:r>
              <a:rPr lang="de-DE" dirty="0">
                <a:cs typeface="+mn-lt"/>
              </a:rPr>
              <a:t> </a:t>
            </a:r>
            <a:r>
              <a:rPr lang="de-DE" dirty="0" err="1">
                <a:cs typeface="+mn-lt"/>
              </a:rPr>
              <a:t>it</a:t>
            </a:r>
            <a:r>
              <a:rPr lang="de-DE" dirty="0">
                <a:cs typeface="+mn-lt"/>
              </a:rPr>
              <a:t> </a:t>
            </a:r>
            <a:r>
              <a:rPr lang="de-DE" dirty="0" err="1">
                <a:cs typeface="+mn-lt"/>
              </a:rPr>
              <a:t>is</a:t>
            </a:r>
            <a:r>
              <a:rPr lang="de-DE" dirty="0">
                <a:cs typeface="+mn-lt"/>
              </a:rPr>
              <a:t> so </a:t>
            </a:r>
            <a:r>
              <a:rPr lang="de-DE" dirty="0" err="1">
                <a:cs typeface="+mn-lt"/>
              </a:rPr>
              <a:t>crucial</a:t>
            </a:r>
            <a:r>
              <a:rPr lang="de-DE" dirty="0">
                <a:cs typeface="+mn-lt"/>
              </a:rPr>
              <a:t> </a:t>
            </a:r>
            <a:r>
              <a:rPr lang="de-DE" dirty="0" err="1">
                <a:cs typeface="+mn-lt"/>
              </a:rPr>
              <a:t>to</a:t>
            </a:r>
            <a:r>
              <a:rPr lang="de-DE" dirty="0">
                <a:cs typeface="+mn-lt"/>
              </a:rPr>
              <a:t> </a:t>
            </a:r>
            <a:r>
              <a:rPr lang="de-DE" dirty="0" err="1">
                <a:cs typeface="+mn-lt"/>
              </a:rPr>
              <a:t>this</a:t>
            </a:r>
            <a:r>
              <a:rPr lang="de-DE" dirty="0">
                <a:cs typeface="+mn-lt"/>
              </a:rPr>
              <a:t> </a:t>
            </a:r>
            <a:r>
              <a:rPr lang="de-DE" dirty="0" err="1">
                <a:cs typeface="+mn-lt"/>
              </a:rPr>
              <a:t>point</a:t>
            </a:r>
            <a:r>
              <a:rPr lang="de-DE" dirty="0">
                <a:cs typeface="+mn-lt"/>
              </a:rPr>
              <a:t> </a:t>
            </a:r>
            <a:r>
              <a:rPr lang="de-DE" dirty="0" err="1">
                <a:cs typeface="+mn-lt"/>
              </a:rPr>
              <a:t>to</a:t>
            </a:r>
            <a:r>
              <a:rPr lang="de-DE" dirty="0">
                <a:cs typeface="+mn-lt"/>
              </a:rPr>
              <a:t> </a:t>
            </a:r>
            <a:r>
              <a:rPr lang="de-DE" dirty="0" err="1">
                <a:cs typeface="+mn-lt"/>
              </a:rPr>
              <a:t>rember</a:t>
            </a:r>
            <a:r>
              <a:rPr lang="de-DE" dirty="0">
                <a:cs typeface="+mn-lt"/>
              </a:rPr>
              <a:t> </a:t>
            </a:r>
            <a:r>
              <a:rPr lang="de-DE" dirty="0" err="1">
                <a:cs typeface="+mn-lt"/>
              </a:rPr>
              <a:t>this</a:t>
            </a:r>
            <a:r>
              <a:rPr lang="de-DE" dirty="0">
                <a:cs typeface="+mn-lt"/>
              </a:rPr>
              <a:t> </a:t>
            </a:r>
            <a:r>
              <a:rPr lang="de-DE" dirty="0" err="1">
                <a:cs typeface="+mn-lt"/>
              </a:rPr>
              <a:t>model</a:t>
            </a:r>
            <a:r>
              <a:rPr lang="de-DE" dirty="0">
                <a:cs typeface="+mn-lt"/>
              </a:rPr>
              <a:t> in </a:t>
            </a:r>
            <a:r>
              <a:rPr lang="de-DE" dirty="0" err="1">
                <a:cs typeface="+mn-lt"/>
              </a:rPr>
              <a:t>detail</a:t>
            </a:r>
            <a:r>
              <a:rPr lang="de-DE" dirty="0">
                <a:cs typeface="+mn-lt"/>
              </a:rPr>
              <a:t>. </a:t>
            </a:r>
            <a:r>
              <a:rPr lang="de-DE" dirty="0" err="1">
                <a:cs typeface="+mn-lt"/>
              </a:rPr>
              <a:t>However</a:t>
            </a:r>
            <a:r>
              <a:rPr lang="de-DE" dirty="0">
                <a:cs typeface="+mn-lt"/>
              </a:rPr>
              <a:t> I </a:t>
            </a:r>
            <a:r>
              <a:rPr lang="de-DE" dirty="0" err="1">
                <a:cs typeface="+mn-lt"/>
              </a:rPr>
              <a:t>think</a:t>
            </a:r>
            <a:r>
              <a:rPr lang="de-DE" dirty="0">
                <a:cs typeface="+mn-lt"/>
              </a:rPr>
              <a:t> </a:t>
            </a:r>
            <a:r>
              <a:rPr lang="de-DE" dirty="0" err="1">
                <a:cs typeface="+mn-lt"/>
              </a:rPr>
              <a:t>it</a:t>
            </a:r>
            <a:r>
              <a:rPr lang="de-DE" dirty="0">
                <a:cs typeface="+mn-lt"/>
              </a:rPr>
              <a:t> will </a:t>
            </a:r>
            <a:r>
              <a:rPr lang="de-DE" dirty="0" err="1">
                <a:cs typeface="+mn-lt"/>
              </a:rPr>
              <a:t>be</a:t>
            </a:r>
            <a:r>
              <a:rPr lang="de-DE" dirty="0">
                <a:cs typeface="+mn-lt"/>
              </a:rPr>
              <a:t> </a:t>
            </a:r>
            <a:r>
              <a:rPr lang="de-DE" dirty="0" err="1">
                <a:cs typeface="+mn-lt"/>
              </a:rPr>
              <a:t>very</a:t>
            </a:r>
            <a:r>
              <a:rPr lang="de-DE" dirty="0">
                <a:cs typeface="+mn-lt"/>
              </a:rPr>
              <a:t> </a:t>
            </a:r>
            <a:r>
              <a:rPr lang="de-DE" dirty="0" err="1">
                <a:cs typeface="+mn-lt"/>
              </a:rPr>
              <a:t>helpful</a:t>
            </a:r>
            <a:r>
              <a:rPr lang="de-DE" dirty="0">
                <a:cs typeface="+mn-lt"/>
              </a:rPr>
              <a:t> </a:t>
            </a:r>
            <a:r>
              <a:rPr lang="de-DE" dirty="0" err="1">
                <a:cs typeface="+mn-lt"/>
              </a:rPr>
              <a:t>for</a:t>
            </a:r>
            <a:r>
              <a:rPr lang="de-DE" dirty="0">
                <a:cs typeface="+mn-lt"/>
              </a:rPr>
              <a:t> </a:t>
            </a:r>
            <a:r>
              <a:rPr lang="de-DE" dirty="0" err="1">
                <a:cs typeface="+mn-lt"/>
              </a:rPr>
              <a:t>you</a:t>
            </a:r>
            <a:r>
              <a:rPr lang="de-DE" dirty="0">
                <a:cs typeface="+mn-lt"/>
              </a:rPr>
              <a:t> </a:t>
            </a:r>
            <a:r>
              <a:rPr lang="de-DE" dirty="0" err="1">
                <a:cs typeface="+mn-lt"/>
              </a:rPr>
              <a:t>to</a:t>
            </a:r>
            <a:r>
              <a:rPr lang="de-DE" dirty="0">
                <a:cs typeface="+mn-lt"/>
              </a:rPr>
              <a:t> </a:t>
            </a:r>
            <a:r>
              <a:rPr lang="de-DE" dirty="0" err="1">
                <a:cs typeface="+mn-lt"/>
              </a:rPr>
              <a:t>be</a:t>
            </a:r>
            <a:r>
              <a:rPr lang="de-DE" dirty="0">
                <a:cs typeface="+mn-lt"/>
              </a:rPr>
              <a:t> </a:t>
            </a:r>
            <a:r>
              <a:rPr lang="de-DE" dirty="0" err="1">
                <a:cs typeface="+mn-lt"/>
              </a:rPr>
              <a:t>aware</a:t>
            </a:r>
            <a:r>
              <a:rPr lang="de-DE" dirty="0">
                <a:cs typeface="+mn-lt"/>
              </a:rPr>
              <a:t> </a:t>
            </a:r>
            <a:r>
              <a:rPr lang="de-DE" dirty="0" err="1">
                <a:cs typeface="+mn-lt"/>
              </a:rPr>
              <a:t>that</a:t>
            </a:r>
            <a:r>
              <a:rPr lang="de-DE" dirty="0">
                <a:cs typeface="+mn-lt"/>
              </a:rPr>
              <a:t> </a:t>
            </a:r>
            <a:r>
              <a:rPr lang="de-DE" dirty="0" err="1">
                <a:cs typeface="+mn-lt"/>
              </a:rPr>
              <a:t>these</a:t>
            </a:r>
            <a:r>
              <a:rPr lang="de-DE" dirty="0">
                <a:cs typeface="+mn-lt"/>
              </a:rPr>
              <a:t> </a:t>
            </a:r>
            <a:r>
              <a:rPr lang="de-DE" dirty="0" err="1">
                <a:cs typeface="+mn-lt"/>
              </a:rPr>
              <a:t>dynamics</a:t>
            </a:r>
            <a:r>
              <a:rPr lang="de-DE" dirty="0">
                <a:cs typeface="+mn-lt"/>
              </a:rPr>
              <a:t> </a:t>
            </a:r>
            <a:r>
              <a:rPr lang="de-DE" dirty="0" err="1">
                <a:cs typeface="+mn-lt"/>
              </a:rPr>
              <a:t>are</a:t>
            </a:r>
            <a:r>
              <a:rPr lang="de-DE" dirty="0">
                <a:cs typeface="+mn-lt"/>
              </a:rPr>
              <a:t> </a:t>
            </a:r>
            <a:r>
              <a:rPr lang="de-DE" dirty="0" err="1">
                <a:cs typeface="+mn-lt"/>
              </a:rPr>
              <a:t>inevitable</a:t>
            </a:r>
            <a:r>
              <a:rPr lang="de-DE" dirty="0">
                <a:cs typeface="+mn-lt"/>
              </a:rPr>
              <a:t> </a:t>
            </a:r>
            <a:r>
              <a:rPr lang="de-DE" dirty="0" err="1">
                <a:cs typeface="+mn-lt"/>
              </a:rPr>
              <a:t>once</a:t>
            </a:r>
            <a:r>
              <a:rPr lang="de-DE" dirty="0">
                <a:cs typeface="+mn-lt"/>
              </a:rPr>
              <a:t> </a:t>
            </a:r>
            <a:r>
              <a:rPr lang="de-DE" dirty="0" err="1">
                <a:cs typeface="+mn-lt"/>
              </a:rPr>
              <a:t>you</a:t>
            </a:r>
            <a:r>
              <a:rPr lang="de-DE" dirty="0">
                <a:cs typeface="+mn-lt"/>
              </a:rPr>
              <a:t> </a:t>
            </a:r>
            <a:r>
              <a:rPr lang="de-DE" dirty="0" err="1">
                <a:cs typeface="+mn-lt"/>
              </a:rPr>
              <a:t>build</a:t>
            </a:r>
            <a:r>
              <a:rPr lang="de-DE" dirty="0">
                <a:cs typeface="+mn-lt"/>
              </a:rPr>
              <a:t> </a:t>
            </a:r>
            <a:r>
              <a:rPr lang="de-DE" dirty="0" err="1">
                <a:cs typeface="+mn-lt"/>
              </a:rPr>
              <a:t>up</a:t>
            </a:r>
            <a:r>
              <a:rPr lang="de-DE" dirty="0">
                <a:cs typeface="+mn-lt"/>
              </a:rPr>
              <a:t> a </a:t>
            </a:r>
            <a:r>
              <a:rPr lang="de-DE" dirty="0" err="1">
                <a:cs typeface="+mn-lt"/>
              </a:rPr>
              <a:t>team</a:t>
            </a:r>
            <a:r>
              <a:rPr lang="de-DE" dirty="0">
                <a:cs typeface="+mn-lt"/>
              </a:rPr>
              <a:t>. </a:t>
            </a:r>
            <a:r>
              <a:rPr lang="de-DE" dirty="0" err="1">
                <a:cs typeface="+mn-lt"/>
              </a:rPr>
              <a:t>Storming</a:t>
            </a:r>
            <a:r>
              <a:rPr lang="de-DE" dirty="0">
                <a:cs typeface="+mn-lt"/>
              </a:rPr>
              <a:t> </a:t>
            </a:r>
            <a:r>
              <a:rPr lang="de-DE" dirty="0" err="1">
                <a:cs typeface="+mn-lt"/>
              </a:rPr>
              <a:t>is</a:t>
            </a:r>
            <a:r>
              <a:rPr lang="de-DE" dirty="0">
                <a:cs typeface="+mn-lt"/>
              </a:rPr>
              <a:t> </a:t>
            </a:r>
            <a:r>
              <a:rPr lang="de-DE" dirty="0" err="1">
                <a:cs typeface="+mn-lt"/>
              </a:rPr>
              <a:t>neither</a:t>
            </a:r>
            <a:r>
              <a:rPr lang="de-DE" dirty="0">
                <a:cs typeface="+mn-lt"/>
              </a:rPr>
              <a:t> </a:t>
            </a:r>
            <a:r>
              <a:rPr lang="de-DE" dirty="0" err="1">
                <a:cs typeface="+mn-lt"/>
              </a:rPr>
              <a:t>your</a:t>
            </a:r>
            <a:r>
              <a:rPr lang="de-DE" dirty="0">
                <a:cs typeface="+mn-lt"/>
              </a:rPr>
              <a:t> fault </a:t>
            </a:r>
            <a:r>
              <a:rPr lang="de-DE" dirty="0" err="1">
                <a:cs typeface="+mn-lt"/>
              </a:rPr>
              <a:t>or</a:t>
            </a:r>
            <a:r>
              <a:rPr lang="de-DE" dirty="0">
                <a:cs typeface="+mn-lt"/>
              </a:rPr>
              <a:t> </a:t>
            </a:r>
            <a:r>
              <a:rPr lang="de-DE" dirty="0" err="1">
                <a:cs typeface="+mn-lt"/>
              </a:rPr>
              <a:t>the</a:t>
            </a:r>
            <a:r>
              <a:rPr lang="de-DE" dirty="0">
                <a:cs typeface="+mn-lt"/>
              </a:rPr>
              <a:t> fault </a:t>
            </a:r>
            <a:r>
              <a:rPr lang="de-DE" dirty="0" err="1">
                <a:cs typeface="+mn-lt"/>
              </a:rPr>
              <a:t>of</a:t>
            </a:r>
            <a:r>
              <a:rPr lang="de-DE" dirty="0">
                <a:cs typeface="+mn-lt"/>
              </a:rPr>
              <a:t> </a:t>
            </a:r>
            <a:r>
              <a:rPr lang="de-DE" dirty="0" err="1">
                <a:cs typeface="+mn-lt"/>
              </a:rPr>
              <a:t>your</a:t>
            </a:r>
            <a:r>
              <a:rPr lang="de-DE" dirty="0">
                <a:cs typeface="+mn-lt"/>
              </a:rPr>
              <a:t> </a:t>
            </a:r>
            <a:r>
              <a:rPr lang="de-DE" dirty="0" err="1">
                <a:cs typeface="+mn-lt"/>
              </a:rPr>
              <a:t>team</a:t>
            </a:r>
            <a:r>
              <a:rPr lang="de-DE" dirty="0">
                <a:cs typeface="+mn-lt"/>
              </a:rPr>
              <a:t> </a:t>
            </a:r>
            <a:r>
              <a:rPr lang="de-DE" dirty="0" err="1">
                <a:cs typeface="+mn-lt"/>
              </a:rPr>
              <a:t>members</a:t>
            </a:r>
            <a:r>
              <a:rPr lang="de-DE" dirty="0">
                <a:cs typeface="+mn-lt"/>
              </a:rPr>
              <a:t> but a </a:t>
            </a:r>
            <a:r>
              <a:rPr lang="de-DE" dirty="0" err="1">
                <a:cs typeface="+mn-lt"/>
              </a:rPr>
              <a:t>natural</a:t>
            </a:r>
            <a:r>
              <a:rPr lang="de-DE" dirty="0">
                <a:cs typeface="+mn-lt"/>
              </a:rPr>
              <a:t> </a:t>
            </a:r>
            <a:r>
              <a:rPr lang="de-DE" dirty="0" err="1">
                <a:cs typeface="+mn-lt"/>
              </a:rPr>
              <a:t>procosess</a:t>
            </a:r>
            <a:r>
              <a:rPr lang="de-DE" dirty="0">
                <a:cs typeface="+mn-lt"/>
              </a:rPr>
              <a:t> </a:t>
            </a:r>
            <a:r>
              <a:rPr lang="de-DE" dirty="0" err="1">
                <a:cs typeface="+mn-lt"/>
              </a:rPr>
              <a:t>that</a:t>
            </a:r>
            <a:r>
              <a:rPr lang="de-DE" dirty="0">
                <a:cs typeface="+mn-lt"/>
              </a:rPr>
              <a:t> </a:t>
            </a:r>
            <a:r>
              <a:rPr lang="de-DE" dirty="0" err="1">
                <a:cs typeface="+mn-lt"/>
              </a:rPr>
              <a:t>needs</a:t>
            </a:r>
            <a:r>
              <a:rPr lang="de-DE" dirty="0">
                <a:cs typeface="+mn-lt"/>
              </a:rPr>
              <a:t> </a:t>
            </a:r>
            <a:r>
              <a:rPr lang="de-DE" dirty="0" err="1">
                <a:cs typeface="+mn-lt"/>
              </a:rPr>
              <a:t>to</a:t>
            </a:r>
            <a:r>
              <a:rPr lang="de-DE" dirty="0">
                <a:cs typeface="+mn-lt"/>
              </a:rPr>
              <a:t> happen in </a:t>
            </a:r>
            <a:r>
              <a:rPr lang="de-DE" dirty="0" err="1">
                <a:cs typeface="+mn-lt"/>
              </a:rPr>
              <a:t>order</a:t>
            </a:r>
            <a:r>
              <a:rPr lang="de-DE" dirty="0">
                <a:cs typeface="+mn-lt"/>
              </a:rPr>
              <a:t> </a:t>
            </a:r>
            <a:r>
              <a:rPr lang="de-DE" dirty="0" err="1">
                <a:cs typeface="+mn-lt"/>
              </a:rPr>
              <a:t>to</a:t>
            </a:r>
            <a:r>
              <a:rPr lang="de-DE" dirty="0">
                <a:cs typeface="+mn-lt"/>
              </a:rPr>
              <a:t> </a:t>
            </a:r>
            <a:r>
              <a:rPr lang="de-DE" dirty="0" err="1">
                <a:cs typeface="+mn-lt"/>
              </a:rPr>
              <a:t>be</a:t>
            </a:r>
            <a:r>
              <a:rPr lang="de-DE" dirty="0">
                <a:cs typeface="+mn-lt"/>
              </a:rPr>
              <a:t> well-</a:t>
            </a:r>
            <a:r>
              <a:rPr lang="de-DE" dirty="0" err="1">
                <a:cs typeface="+mn-lt"/>
              </a:rPr>
              <a:t>performing</a:t>
            </a:r>
            <a:r>
              <a:rPr lang="de-DE" dirty="0">
                <a:cs typeface="+mn-lt"/>
              </a:rPr>
              <a:t>! </a:t>
            </a:r>
            <a:br>
              <a:rPr lang="de-DE" b="0" dirty="0">
                <a:effectLst/>
                <a:cs typeface="+mn-lt"/>
              </a:rPr>
            </a:br>
            <a:br>
              <a:rPr lang="de-DE" b="0" dirty="0">
                <a:effectLst/>
                <a:cs typeface="+mn-lt"/>
              </a:rPr>
            </a:br>
            <a:endParaRPr lang="de-DE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1758062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1. What is your situation regarding team work?</a:t>
            </a:r>
          </a:p>
          <a:p>
            <a:r>
              <a:rPr lang="en-US" dirty="0">
                <a:cs typeface="Calibri"/>
              </a:rPr>
              <a:t>2. What was you best/ worst experience? Why?</a:t>
            </a:r>
          </a:p>
          <a:p>
            <a:r>
              <a:rPr lang="en-US" dirty="0">
                <a:cs typeface="Calibri"/>
              </a:rPr>
              <a:t>3. How does working in a team differ from your experience within the academic work life?</a:t>
            </a:r>
          </a:p>
          <a:p>
            <a:r>
              <a:rPr lang="en-US" dirty="0">
                <a:cs typeface="Calibri"/>
              </a:rPr>
              <a:t>4. What are your greatest learning?</a:t>
            </a:r>
          </a:p>
          <a:p>
            <a:r>
              <a:rPr lang="en-US" dirty="0">
                <a:cs typeface="Calibri"/>
              </a:rPr>
              <a:t>5. Where did you find your team mates?</a:t>
            </a:r>
          </a:p>
          <a:p>
            <a:r>
              <a:rPr lang="en-US" dirty="0">
                <a:cs typeface="Calibri"/>
              </a:rPr>
              <a:t>6. What are the </a:t>
            </a:r>
            <a:r>
              <a:rPr lang="en-US" dirty="0" err="1">
                <a:cs typeface="Calibri"/>
              </a:rPr>
              <a:t>greates</a:t>
            </a:r>
            <a:r>
              <a:rPr lang="en-US" dirty="0">
                <a:cs typeface="Calibri"/>
              </a:rPr>
              <a:t> challenges?</a:t>
            </a:r>
          </a:p>
          <a:p>
            <a:r>
              <a:rPr lang="en-US" dirty="0">
                <a:cs typeface="Calibri"/>
              </a:rPr>
              <a:t>7. How to become a team player?</a:t>
            </a:r>
          </a:p>
          <a:p>
            <a:r>
              <a:rPr lang="en-US" dirty="0">
                <a:cs typeface="Calibri"/>
              </a:rPr>
              <a:t>8. How and where to get help with team conflicts? </a:t>
            </a:r>
          </a:p>
          <a:p>
            <a:r>
              <a:rPr lang="en-US" dirty="0">
                <a:cs typeface="Calibri"/>
              </a:rPr>
              <a:t>9. What is your advice? </a:t>
            </a:r>
          </a:p>
          <a:p>
            <a:r>
              <a:rPr lang="en-US" dirty="0">
                <a:cs typeface="Calibri"/>
              </a:rPr>
              <a:t>&gt; Sum up: What are the most important factors for a successful team? 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229FC2-6A83-4948-B60F-F7D518252D2F}" type="slidenum"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316535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6200" indent="0">
              <a:buNone/>
            </a:pPr>
            <a:endParaRPr lang="en-US" b="1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8235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… </a:t>
            </a:r>
            <a:r>
              <a:rPr lang="de-DE" dirty="0" err="1"/>
              <a:t>you</a:t>
            </a:r>
            <a:r>
              <a:rPr lang="de-DE" dirty="0"/>
              <a:t> all </a:t>
            </a:r>
            <a:r>
              <a:rPr lang="de-DE" dirty="0" err="1"/>
              <a:t>associate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term</a:t>
            </a:r>
            <a:r>
              <a:rPr lang="de-DE" dirty="0"/>
              <a:t>…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de-DE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(</a:t>
            </a:r>
            <a:r>
              <a:rPr lang="de-DE" dirty="0" err="1"/>
              <a:t>sharing</a:t>
            </a:r>
            <a:r>
              <a:rPr lang="de-DE" dirty="0"/>
              <a:t>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de-DE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 err="1"/>
              <a:t>Now</a:t>
            </a:r>
            <a:r>
              <a:rPr lang="de-DE" dirty="0"/>
              <a:t> –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could</a:t>
            </a:r>
            <a:r>
              <a:rPr lang="de-DE" dirty="0"/>
              <a:t> </a:t>
            </a:r>
            <a:r>
              <a:rPr lang="de-DE" dirty="0" err="1"/>
              <a:t>ask</a:t>
            </a:r>
            <a:r>
              <a:rPr lang="de-DE" dirty="0"/>
              <a:t> </a:t>
            </a:r>
            <a:r>
              <a:rPr lang="de-DE" dirty="0" err="1"/>
              <a:t>why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address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topic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context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„Young Entrepreneurs in Science“.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we‘d</a:t>
            </a:r>
            <a:r>
              <a:rPr lang="de-DE" dirty="0"/>
              <a:t> like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take</a:t>
            </a:r>
            <a:r>
              <a:rPr lang="de-DE" dirty="0"/>
              <a:t> a </a:t>
            </a:r>
            <a:r>
              <a:rPr lang="de-DE" dirty="0" err="1"/>
              <a:t>look</a:t>
            </a:r>
            <a:r>
              <a:rPr lang="de-DE" dirty="0"/>
              <a:t> at </a:t>
            </a:r>
            <a:r>
              <a:rPr lang="de-DE" dirty="0" err="1"/>
              <a:t>some</a:t>
            </a:r>
            <a:r>
              <a:rPr lang="de-DE" dirty="0"/>
              <a:t> </a:t>
            </a:r>
            <a:r>
              <a:rPr lang="de-DE" dirty="0" err="1"/>
              <a:t>reasons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failure</a:t>
            </a:r>
            <a:r>
              <a:rPr lang="de-DE" dirty="0"/>
              <a:t> </a:t>
            </a:r>
            <a:r>
              <a:rPr lang="de-DE" dirty="0" err="1"/>
              <a:t>start-ups</a:t>
            </a:r>
            <a:r>
              <a:rPr lang="de-DE" dirty="0"/>
              <a:t> </a:t>
            </a:r>
            <a:r>
              <a:rPr lang="de-DE" dirty="0" err="1"/>
              <a:t>face</a:t>
            </a:r>
            <a:r>
              <a:rPr lang="de-DE" dirty="0"/>
              <a:t>: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23813715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de-DE" dirty="0"/>
              <a:t>Voting Link: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de-DE" dirty="0"/>
              <a:t>https://</a:t>
            </a:r>
            <a:r>
              <a:rPr lang="de-DE" dirty="0" err="1"/>
              <a:t>www.menti.com</a:t>
            </a:r>
            <a:r>
              <a:rPr lang="de-DE" dirty="0"/>
              <a:t>/v9peuuzor4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endParaRPr lang="de-DE" dirty="0"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de-DE" dirty="0"/>
              <a:t>Live </a:t>
            </a:r>
            <a:r>
              <a:rPr lang="de-DE" dirty="0" err="1"/>
              <a:t>Results</a:t>
            </a:r>
            <a:r>
              <a:rPr lang="de-DE" dirty="0"/>
              <a:t>: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de-DE" dirty="0"/>
              <a:t>https://</a:t>
            </a:r>
            <a:r>
              <a:rPr lang="de-DE" dirty="0" err="1"/>
              <a:t>www.mentimeter.com</a:t>
            </a:r>
            <a:r>
              <a:rPr lang="de-DE" dirty="0"/>
              <a:t>/s/d2103d5f8c21f37ba61c7f97bf8930ef/b2a82eab8ce3</a:t>
            </a:r>
          </a:p>
        </p:txBody>
      </p:sp>
    </p:spTree>
    <p:extLst>
      <p:ext uri="{BB962C8B-B14F-4D97-AF65-F5344CB8AC3E}">
        <p14:creationId xmlns:p14="http://schemas.microsoft.com/office/powerpoint/2010/main" val="2606660502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de-DE" sz="1100" b="1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DINOT-Bold" panose="020B0504020101020102" pitchFamily="34" charset="77"/>
                <a:sym typeface="Calibri"/>
              </a:rPr>
              <a:t>Ggf. Menti-Link für Teilnehmende: https://</a:t>
            </a:r>
            <a:r>
              <a:rPr kumimoji="0" lang="de-DE" sz="1100" b="1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DINOT-Bold" panose="020B0504020101020102" pitchFamily="34" charset="77"/>
                <a:sym typeface="Calibri"/>
              </a:rPr>
              <a:t>www.menti.com</a:t>
            </a:r>
            <a:r>
              <a:rPr kumimoji="0" lang="de-DE" sz="1100" b="1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DINOT-Bold" panose="020B0504020101020102" pitchFamily="34" charset="77"/>
                <a:sym typeface="Calibri"/>
              </a:rPr>
              <a:t>/</a:t>
            </a:r>
            <a:r>
              <a:rPr kumimoji="0" lang="de-DE" sz="1100" b="1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DINOT-Bold" panose="020B0504020101020102" pitchFamily="34" charset="77"/>
                <a:sym typeface="Calibri"/>
              </a:rPr>
              <a:t>alaxnctncdyz</a:t>
            </a:r>
            <a:endParaRPr lang="de-DE" dirty="0"/>
          </a:p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89243884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9BD19C-408A-0BF7-73AA-23CB6D9B4A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C5F35C2-ED5D-33C4-CF31-5B49A8D6EF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B3F7D8C-92C3-E1F1-6594-6AA646A893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Hinweis für die Coaches: </a:t>
            </a:r>
          </a:p>
          <a:p>
            <a:r>
              <a:rPr lang="de-DE" dirty="0"/>
              <a:t>Die Einladung zu dem </a:t>
            </a:r>
            <a:r>
              <a:rPr lang="de-DE" dirty="0" err="1"/>
              <a:t>netzwerk</a:t>
            </a:r>
            <a:r>
              <a:rPr lang="de-DE" dirty="0"/>
              <a:t> FW Connect erhalten die TN nach dem Workshop in einer Email, genauso wie alle weiteren, genaueren Infos, wie sie sich connecten können und Teil unserer Community werden können. </a:t>
            </a:r>
          </a:p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73562984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906496-1D6F-FD65-0E8B-90BA2643C9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50C643D-6937-368F-BED6-290E7DBFF1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41F4016-E888-1A76-7C47-AC225E831B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de-DE" dirty="0"/>
              <a:t>Hinweis für die Coaches: </a:t>
            </a:r>
          </a:p>
          <a:p>
            <a:pPr marL="158750" indent="0">
              <a:buNone/>
            </a:pPr>
            <a:r>
              <a:rPr lang="de-DE" dirty="0"/>
              <a:t>Die Einladung zu dem </a:t>
            </a:r>
            <a:r>
              <a:rPr lang="de-DE" dirty="0" err="1"/>
              <a:t>netzwerk</a:t>
            </a:r>
            <a:r>
              <a:rPr lang="de-DE" dirty="0"/>
              <a:t> FW Connect erhalten die TN nach dem Workshop in einer Email, genauso wie alle weiteren, genaueren Infos, wie sie sich connecten können und Teil unserer Community werden können. </a:t>
            </a:r>
          </a:p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853321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889494-BEA4-7940-4913-55E2391E7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028D3FD-5F5D-60E6-1BE8-CBE5CDD5EA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8E686CB-0AA3-23D6-FCCA-7E31D1DDE9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b="0" dirty="0"/>
              <a:t>Link</a:t>
            </a:r>
            <a:endParaRPr lang="de-DE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None/>
            </a:pPr>
            <a:endParaRPr lang="de-DE" b="0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b="1" dirty="0"/>
              <a:t>Bitte auf folgendes bei der Tonspur eingehen, um die Notwendigkeit der Evaluation zu betonen (Anmerkungen von YES):</a:t>
            </a:r>
            <a:endParaRPr lang="de-DE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 b="0" dirty="0" err="1"/>
              <a:t>Your</a:t>
            </a:r>
            <a:r>
              <a:rPr lang="de-DE" b="0" dirty="0"/>
              <a:t> </a:t>
            </a:r>
            <a:r>
              <a:rPr lang="de-DE" b="0" dirty="0" err="1"/>
              <a:t>feedback</a:t>
            </a:r>
            <a:r>
              <a:rPr lang="de-DE" b="0" dirty="0"/>
              <a:t> </a:t>
            </a:r>
            <a:r>
              <a:rPr lang="de-DE" b="0" dirty="0" err="1"/>
              <a:t>is</a:t>
            </a:r>
            <a:r>
              <a:rPr lang="de-DE" b="0" dirty="0"/>
              <a:t> </a:t>
            </a:r>
            <a:r>
              <a:rPr lang="de-DE" b="0" dirty="0" err="1"/>
              <a:t>key</a:t>
            </a:r>
            <a:r>
              <a:rPr lang="de-DE" b="0" dirty="0"/>
              <a:t>/</a:t>
            </a:r>
            <a:r>
              <a:rPr lang="de-DE" sz="11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</a:t>
            </a:r>
            <a:r>
              <a:rPr lang="de-DE" sz="11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highly</a:t>
            </a:r>
            <a:r>
              <a:rPr lang="de-DE" sz="11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appreciate</a:t>
            </a:r>
            <a:r>
              <a:rPr lang="de-DE" sz="11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your</a:t>
            </a:r>
            <a:r>
              <a:rPr lang="de-DE" sz="11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feedback</a:t>
            </a:r>
            <a:r>
              <a:rPr lang="de-DE" sz="11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! </a:t>
            </a:r>
            <a:endParaRPr lang="de-DE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 sz="11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</a:t>
            </a:r>
            <a:r>
              <a:rPr lang="de-DE" sz="11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</a:t>
            </a:r>
            <a:r>
              <a:rPr lang="de-DE" sz="11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crucial</a:t>
            </a:r>
            <a:r>
              <a:rPr lang="de-DE" sz="11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not </a:t>
            </a:r>
            <a:r>
              <a:rPr lang="de-DE" sz="11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only</a:t>
            </a:r>
            <a:r>
              <a:rPr lang="de-DE" sz="11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</a:t>
            </a:r>
            <a:r>
              <a:rPr lang="de-DE" sz="11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de-DE" sz="11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constant</a:t>
            </a:r>
            <a:r>
              <a:rPr lang="de-DE" sz="11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improvement</a:t>
            </a:r>
            <a:r>
              <a:rPr lang="de-DE" sz="11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</a:t>
            </a:r>
            <a:r>
              <a:rPr lang="de-DE" sz="11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</a:t>
            </a:r>
            <a:r>
              <a:rPr lang="de-DE" sz="11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workshops</a:t>
            </a:r>
            <a:r>
              <a:rPr lang="de-DE" sz="11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but also </a:t>
            </a:r>
            <a:r>
              <a:rPr lang="de-DE" sz="11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</a:t>
            </a:r>
            <a:r>
              <a:rPr lang="de-DE" sz="11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regards</a:t>
            </a:r>
            <a:r>
              <a:rPr lang="de-DE" sz="11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de-DE" sz="11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de-DE" sz="11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future</a:t>
            </a:r>
            <a:r>
              <a:rPr lang="de-DE" sz="11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funding</a:t>
            </a:r>
            <a:r>
              <a:rPr lang="de-DE" sz="11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</a:t>
            </a:r>
            <a:r>
              <a:rPr lang="de-DE" sz="11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</a:t>
            </a:r>
            <a:r>
              <a:rPr lang="de-DE" sz="11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programme</a:t>
            </a:r>
            <a:r>
              <a:rPr lang="de-DE" sz="11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lang="de-DE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 sz="11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Future </a:t>
            </a:r>
            <a:r>
              <a:rPr lang="de-DE" sz="11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funding</a:t>
            </a:r>
            <a:r>
              <a:rPr lang="de-DE" sz="11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means</a:t>
            </a:r>
            <a:r>
              <a:rPr lang="de-DE" sz="11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more</a:t>
            </a:r>
            <a:r>
              <a:rPr lang="de-DE" sz="11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offers</a:t>
            </a:r>
            <a:r>
              <a:rPr lang="de-DE" sz="11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</a:t>
            </a:r>
            <a:r>
              <a:rPr lang="de-DE" sz="11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</a:t>
            </a:r>
            <a:r>
              <a:rPr lang="de-DE" sz="11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</a:t>
            </a:r>
            <a:r>
              <a:rPr lang="de-DE" sz="11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alumni</a:t>
            </a:r>
            <a:r>
              <a:rPr lang="de-DE" sz="11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community</a:t>
            </a:r>
            <a:r>
              <a:rPr lang="de-DE" sz="11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(additional </a:t>
            </a:r>
            <a:r>
              <a:rPr lang="de-DE" sz="11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workshops</a:t>
            </a:r>
            <a:r>
              <a:rPr lang="de-DE" sz="11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de-DE" sz="11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webinars</a:t>
            </a:r>
            <a:r>
              <a:rPr lang="de-DE" sz="11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de-DE" sz="11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networking</a:t>
            </a:r>
            <a:r>
              <a:rPr lang="de-DE" sz="11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opportunities</a:t>
            </a:r>
            <a:r>
              <a:rPr lang="de-DE" sz="11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lang="de-DE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de-DE" sz="11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Thank</a:t>
            </a:r>
            <a:r>
              <a:rPr lang="de-DE" sz="11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</a:t>
            </a:r>
            <a:r>
              <a:rPr lang="de-DE" sz="11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</a:t>
            </a:r>
            <a:r>
              <a:rPr lang="de-DE" sz="11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taking</a:t>
            </a:r>
            <a:r>
              <a:rPr lang="de-DE" sz="11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1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de-DE" sz="11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time (</a:t>
            </a:r>
            <a:r>
              <a:rPr lang="de-DE" sz="11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approx</a:t>
            </a:r>
            <a:r>
              <a:rPr lang="de-DE" sz="11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4 min)!</a:t>
            </a:r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2125388536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3476B-5AAC-D476-5606-BE6EE3160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7169C03-774C-362C-59F7-527321D6E5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E38DA71-73F2-8FF3-7134-719C408A13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tabLst/>
              <a:defRPr/>
            </a:pPr>
            <a:r>
              <a:rPr lang="de-DE" sz="1100" dirty="0" err="1">
                <a:solidFill>
                  <a:srgbClr val="595959"/>
                </a:solidFill>
              </a:rPr>
              <a:t>That‘s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it!</a:t>
            </a:r>
            <a:endParaRPr lang="de-DE" sz="1100" dirty="0">
              <a:solidFill>
                <a:srgbClr val="595959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tabLst/>
              <a:defRPr/>
            </a:pPr>
            <a:r>
              <a:rPr lang="de-DE" sz="1100" dirty="0" err="1">
                <a:solidFill>
                  <a:srgbClr val="595959"/>
                </a:solidFill>
              </a:rPr>
              <a:t>Thanks</a:t>
            </a:r>
            <a:r>
              <a:rPr lang="de-DE" sz="1100" dirty="0">
                <a:solidFill>
                  <a:srgbClr val="595959"/>
                </a:solidFill>
              </a:rPr>
              <a:t> a </a:t>
            </a:r>
            <a:r>
              <a:rPr lang="de-DE" sz="1100" dirty="0" err="1">
                <a:solidFill>
                  <a:srgbClr val="595959"/>
                </a:solidFill>
              </a:rPr>
              <a:t>lot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for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participating</a:t>
            </a:r>
            <a:endParaRPr lang="de-DE" sz="1100" dirty="0">
              <a:solidFill>
                <a:srgbClr val="595959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tabLst/>
              <a:defRPr/>
            </a:pPr>
            <a:r>
              <a:rPr lang="de-DE" sz="1100" dirty="0" err="1">
                <a:solidFill>
                  <a:srgbClr val="595959"/>
                </a:solidFill>
              </a:rPr>
              <a:t>We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hope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you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had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fun</a:t>
            </a:r>
            <a:endParaRPr lang="de-DE" sz="1100" dirty="0">
              <a:solidFill>
                <a:srgbClr val="595959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tabLst/>
              <a:defRPr/>
            </a:pPr>
            <a:endParaRPr lang="de-DE" sz="1100" dirty="0">
              <a:solidFill>
                <a:srgbClr val="595959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tabLst/>
              <a:defRPr/>
            </a:pPr>
            <a:r>
              <a:rPr lang="de-DE" sz="1100" dirty="0" err="1">
                <a:solidFill>
                  <a:srgbClr val="595959"/>
                </a:solidFill>
              </a:rPr>
              <a:t>You</a:t>
            </a:r>
            <a:r>
              <a:rPr lang="de-DE" sz="1100" dirty="0">
                <a:solidFill>
                  <a:srgbClr val="595959"/>
                </a:solidFill>
              </a:rPr>
              <a:t> will </a:t>
            </a:r>
            <a:r>
              <a:rPr lang="de-DE" sz="1100" dirty="0" err="1">
                <a:solidFill>
                  <a:srgbClr val="595959"/>
                </a:solidFill>
              </a:rPr>
              <a:t>be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added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to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the</a:t>
            </a:r>
            <a:r>
              <a:rPr lang="de-DE" sz="1100" dirty="0">
                <a:solidFill>
                  <a:srgbClr val="595959"/>
                </a:solidFill>
              </a:rPr>
              <a:t> YES </a:t>
            </a:r>
            <a:r>
              <a:rPr lang="de-DE" sz="1100" dirty="0" err="1">
                <a:solidFill>
                  <a:srgbClr val="595959"/>
                </a:solidFill>
              </a:rPr>
              <a:t>newsletter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list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to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stay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updated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with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the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project</a:t>
            </a:r>
            <a:r>
              <a:rPr lang="de-DE" sz="1100" dirty="0">
                <a:solidFill>
                  <a:srgbClr val="595959"/>
                </a:solidFill>
              </a:rPr>
              <a:t> and </a:t>
            </a:r>
            <a:r>
              <a:rPr lang="de-DE" sz="1100" dirty="0" err="1">
                <a:solidFill>
                  <a:srgbClr val="595959"/>
                </a:solidFill>
              </a:rPr>
              <a:t>to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read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exciting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alumni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stories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as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well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as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get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invited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to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our</a:t>
            </a:r>
            <a:r>
              <a:rPr lang="de-DE" sz="1100" dirty="0">
                <a:solidFill>
                  <a:srgbClr val="595959"/>
                </a:solidFill>
              </a:rPr>
              <a:t> network </a:t>
            </a:r>
            <a:r>
              <a:rPr lang="de-DE" sz="1100" dirty="0" err="1">
                <a:solidFill>
                  <a:srgbClr val="595959"/>
                </a:solidFill>
              </a:rPr>
              <a:t>Falling</a:t>
            </a:r>
            <a:r>
              <a:rPr lang="de-DE" sz="1100" dirty="0">
                <a:solidFill>
                  <a:srgbClr val="595959"/>
                </a:solidFill>
              </a:rPr>
              <a:t> Walls Connect, </a:t>
            </a:r>
            <a:r>
              <a:rPr lang="de-DE" sz="1100" dirty="0" err="1">
                <a:solidFill>
                  <a:srgbClr val="595959"/>
                </a:solidFill>
              </a:rPr>
              <a:t>to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make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contact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with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each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other</a:t>
            </a:r>
            <a:r>
              <a:rPr lang="de-DE" sz="1100" dirty="0">
                <a:solidFill>
                  <a:srgbClr val="595959"/>
                </a:solidFill>
              </a:rPr>
              <a:t> and </a:t>
            </a:r>
            <a:r>
              <a:rPr lang="de-DE" sz="1100" dirty="0" err="1">
                <a:solidFill>
                  <a:srgbClr val="595959"/>
                </a:solidFill>
              </a:rPr>
              <a:t>take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part</a:t>
            </a:r>
            <a:r>
              <a:rPr lang="de-DE" sz="1100" dirty="0">
                <a:solidFill>
                  <a:srgbClr val="595959"/>
                </a:solidFill>
              </a:rPr>
              <a:t> in </a:t>
            </a:r>
            <a:r>
              <a:rPr lang="de-DE" sz="1100" dirty="0" err="1">
                <a:solidFill>
                  <a:srgbClr val="595959"/>
                </a:solidFill>
              </a:rPr>
              <a:t>alumni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webinars</a:t>
            </a:r>
            <a:r>
              <a:rPr lang="de-DE" sz="1100" dirty="0">
                <a:solidFill>
                  <a:srgbClr val="595959"/>
                </a:solidFill>
              </a:rPr>
              <a:t>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tabLst/>
              <a:defRPr/>
            </a:pPr>
            <a:endParaRPr lang="de-DE" sz="1100" dirty="0">
              <a:solidFill>
                <a:srgbClr val="595959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tabLst/>
              <a:defRPr/>
            </a:pPr>
            <a:r>
              <a:rPr lang="de-DE" sz="1100" dirty="0" err="1">
                <a:solidFill>
                  <a:srgbClr val="595959"/>
                </a:solidFill>
              </a:rPr>
              <a:t>Please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spread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the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word</a:t>
            </a:r>
            <a:r>
              <a:rPr lang="de-DE" sz="1100" dirty="0">
                <a:solidFill>
                  <a:srgbClr val="595959"/>
                </a:solidFill>
              </a:rPr>
              <a:t>!!!</a:t>
            </a:r>
          </a:p>
          <a:p>
            <a:pPr marL="158750" indent="0">
              <a:buNone/>
            </a:pPr>
            <a:endParaRPr lang="de-DE" sz="1100" b="0" i="0" u="none" strike="noStrike" kern="1200" cap="none" dirty="0">
              <a:solidFill>
                <a:schemeClr val="tx1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de-DE" sz="1100" b="1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Instagram</a:t>
            </a:r>
            <a:endParaRPr lang="de-DE" sz="1100" b="0" i="0" u="none" strike="noStrike" kern="1200" cap="none" dirty="0">
              <a:solidFill>
                <a:schemeClr val="tx1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de-DE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https://</a:t>
            </a:r>
            <a:r>
              <a:rPr lang="de-DE" sz="1100" b="0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www.instagram.com</a:t>
            </a:r>
            <a:r>
              <a:rPr lang="de-DE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/sciencepreneurs/</a:t>
            </a:r>
            <a:br>
              <a:rPr lang="de-DE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de-DE" sz="1100" b="0" i="0" u="none" strike="noStrike" kern="1200" cap="none" dirty="0">
              <a:solidFill>
                <a:schemeClr val="tx1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de-DE" sz="1100" b="1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LinkedIn Seite</a:t>
            </a:r>
            <a:endParaRPr lang="de-DE" sz="1100" b="0" i="0" u="none" strike="noStrike" kern="1200" cap="none" dirty="0">
              <a:solidFill>
                <a:schemeClr val="tx1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de-DE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https://www.linkedin.com/company/young-entrepreneurs-in-science/</a:t>
            </a:r>
            <a:endParaRPr lang="de-DE" sz="1100" b="0" i="0" u="none" strike="noStrike" kern="1200" cap="none" dirty="0">
              <a:solidFill>
                <a:schemeClr val="tx1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endParaRPr lang="de-DE" sz="1100" b="0" i="0" u="none" strike="noStrike" kern="1200" cap="none" dirty="0">
              <a:solidFill>
                <a:schemeClr val="tx1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de-DE" sz="1100" b="1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LinkedIn Gruppe</a:t>
            </a:r>
            <a:endParaRPr lang="de-DE" sz="1100" b="0" i="0" u="none" strike="noStrike" kern="1200" cap="none" dirty="0">
              <a:solidFill>
                <a:schemeClr val="tx1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de-DE" sz="1100" b="0" i="0" u="sng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  <a:hlinkClick r:id="rId4"/>
              </a:rPr>
              <a:t>https://www.linkedin.com/groups/8902012/</a:t>
            </a:r>
            <a:endParaRPr lang="de-DE" sz="1050" dirty="0">
              <a:solidFill>
                <a:srgbClr val="595959"/>
              </a:solidFill>
            </a:endParaRPr>
          </a:p>
          <a:p>
            <a:pPr marL="158750" indent="0">
              <a:buNone/>
            </a:pPr>
            <a:endParaRPr lang="de-DE" sz="900" b="0" i="0" u="sng" strike="noStrike" kern="1200" cap="none" dirty="0">
              <a:solidFill>
                <a:schemeClr val="tx1"/>
              </a:solidFill>
              <a:effectLst/>
              <a:latin typeface="Arial"/>
              <a:cs typeface="Arial"/>
              <a:sym typeface="Arial"/>
            </a:endParaRP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de-DE" sz="900" b="1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Newsletter</a:t>
            </a:r>
            <a:endParaRPr lang="de-DE" sz="900" b="0" i="0" u="sng" strike="noStrike" kern="1200" cap="none" dirty="0">
              <a:solidFill>
                <a:schemeClr val="tx1"/>
              </a:solidFill>
              <a:effectLst/>
              <a:latin typeface="Arial"/>
              <a:cs typeface="Arial"/>
              <a:sym typeface="Arial"/>
            </a:endParaRP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de-DE" sz="1100" dirty="0">
                <a:hlinkClick r:id="rId5"/>
              </a:rPr>
              <a:t>https://youngentrepreneursinscience.com/newsletter</a:t>
            </a:r>
            <a:r>
              <a:rPr lang="de-DE" sz="1100">
                <a:hlinkClick r:id="rId5"/>
              </a:rPr>
              <a:t>-registration/</a:t>
            </a:r>
            <a:endParaRPr lang="de-DE" sz="800">
              <a:solidFill>
                <a:srgbClr val="595959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tabLst/>
              <a:defRPr/>
            </a:pPr>
            <a:endParaRPr lang="de-DE" sz="1100" dirty="0">
              <a:solidFill>
                <a:srgbClr val="595959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tabLst/>
              <a:defRPr/>
            </a:pPr>
            <a:r>
              <a:rPr lang="de-DE" sz="1100" dirty="0" err="1">
                <a:solidFill>
                  <a:srgbClr val="595959"/>
                </a:solidFill>
              </a:rPr>
              <a:t>Everybody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else</a:t>
            </a:r>
            <a:r>
              <a:rPr lang="de-DE" sz="1100" dirty="0">
                <a:solidFill>
                  <a:srgbClr val="595959"/>
                </a:solidFill>
              </a:rPr>
              <a:t>: Goodbye, </a:t>
            </a:r>
            <a:r>
              <a:rPr lang="de-DE" sz="1100" dirty="0" err="1">
                <a:solidFill>
                  <a:srgbClr val="595959"/>
                </a:solidFill>
              </a:rPr>
              <a:t>have</a:t>
            </a:r>
            <a:r>
              <a:rPr lang="de-DE" sz="1100" dirty="0">
                <a:solidFill>
                  <a:srgbClr val="595959"/>
                </a:solidFill>
              </a:rPr>
              <a:t> a nice </a:t>
            </a:r>
            <a:r>
              <a:rPr lang="de-DE" sz="1100" dirty="0" err="1">
                <a:solidFill>
                  <a:srgbClr val="595959"/>
                </a:solidFill>
              </a:rPr>
              <a:t>day</a:t>
            </a:r>
            <a:r>
              <a:rPr lang="de-DE" sz="1100" dirty="0">
                <a:solidFill>
                  <a:srgbClr val="595959"/>
                </a:solidFill>
              </a:rPr>
              <a:t> and </a:t>
            </a:r>
            <a:r>
              <a:rPr lang="de-DE" sz="1100" dirty="0" err="1">
                <a:solidFill>
                  <a:srgbClr val="595959"/>
                </a:solidFill>
              </a:rPr>
              <a:t>see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you</a:t>
            </a:r>
            <a:r>
              <a:rPr lang="de-DE" sz="1100" dirty="0">
                <a:solidFill>
                  <a:srgbClr val="595959"/>
                </a:solidFill>
              </a:rPr>
              <a:t> </a:t>
            </a:r>
            <a:r>
              <a:rPr lang="de-DE" sz="1100" dirty="0" err="1">
                <a:solidFill>
                  <a:srgbClr val="595959"/>
                </a:solidFill>
              </a:rPr>
              <a:t>soon</a:t>
            </a:r>
            <a:r>
              <a:rPr lang="de-DE" sz="1100" dirty="0">
                <a:solidFill>
                  <a:srgbClr val="595959"/>
                </a:solidFill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tabLst/>
              <a:defRPr/>
            </a:pPr>
            <a:endParaRPr lang="de-DE" sz="1100" dirty="0">
              <a:solidFill>
                <a:srgbClr val="595959"/>
              </a:solidFill>
            </a:endParaRPr>
          </a:p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20480892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B5269D-5486-960A-EAC0-8AB20EFD1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D882826-E7DA-A71F-2ADE-E6FAA92B37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9F0287C-6916-F0C4-CBA9-5779C80421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496660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5DD933-47B3-A92D-1895-5A535314F3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B228B43-F876-19BB-3D41-8F1EF0FD8D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B09731E-7979-8560-8C73-7F75FDEB55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GB" dirty="0"/>
              <a:t>These are the 3 main reasons why start-ups fail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No market need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Ran out of cash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1" dirty="0"/>
              <a:t>Not the right team</a:t>
            </a:r>
          </a:p>
          <a:p>
            <a:endParaRPr lang="en-GB" dirty="0"/>
          </a:p>
          <a:p>
            <a:pPr marL="158750" indent="0">
              <a:buNone/>
            </a:pPr>
            <a:r>
              <a:rPr lang="en-GB" dirty="0"/>
              <a:t>Still nearly a quarter of startups fail because the team is not right or the team can’t work together in the right way.</a:t>
            </a:r>
          </a:p>
          <a:p>
            <a:pPr marL="158750" indent="0">
              <a:buNone/>
            </a:pPr>
            <a:r>
              <a:rPr lang="en-GB" dirty="0"/>
              <a:t>((bring in your personal experiences if you want/can))</a:t>
            </a:r>
          </a:p>
          <a:p>
            <a:pPr marL="158750" indent="0">
              <a:buNone/>
            </a:pPr>
            <a:endParaRPr lang="en-GB" dirty="0"/>
          </a:p>
          <a:p>
            <a:pPr marL="158750" indent="0">
              <a:buNone/>
            </a:pPr>
            <a:r>
              <a:rPr lang="de-DE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docs-Calibri"/>
              </a:rPr>
              <a:t>That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docs-Calibri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docs-Calibri"/>
              </a:rPr>
              <a:t>why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docs-Calibri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docs-Calibri"/>
              </a:rPr>
              <a:t>we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docs-Calibri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docs-Calibri"/>
              </a:rPr>
              <a:t>think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docs-Calibri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docs-Calibri"/>
              </a:rPr>
              <a:t>it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docs-Calibri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docs-Calibri"/>
              </a:rPr>
              <a:t>really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docs-Calibri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docs-Calibri"/>
              </a:rPr>
              <a:t>is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docs-Calibri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docs-Calibri"/>
              </a:rPr>
              <a:t>worth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docs-Calibri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docs-Calibri"/>
              </a:rPr>
              <a:t>looking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docs-Calibri"/>
              </a:rPr>
              <a:t> at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docs-Calibri"/>
              </a:rPr>
              <a:t>the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docs-Calibri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docs-Calibri"/>
              </a:rPr>
              <a:t>topic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docs-Calibri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docs-Calibri"/>
              </a:rPr>
              <a:t>of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docs-Calibri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docs-Calibri"/>
              </a:rPr>
              <a:t>conflict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docs-Calibri"/>
              </a:rPr>
              <a:t> and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docs-Calibri"/>
              </a:rPr>
              <a:t>learn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docs-Calibri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docs-Calibri"/>
              </a:rPr>
              <a:t>how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docs-Calibri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docs-Calibri"/>
              </a:rPr>
              <a:t>to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docs-Calibri"/>
              </a:rPr>
              <a:t> deal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docs-Calibri"/>
              </a:rPr>
              <a:t>with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docs-Calibri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docs-Calibri"/>
              </a:rPr>
              <a:t>conflict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docs-Calibri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docs-Calibri"/>
              </a:rPr>
              <a:t>well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docs-Calibri"/>
              </a:rPr>
              <a:t>.</a:t>
            </a:r>
          </a:p>
          <a:p>
            <a:pPr marL="158750" indent="0">
              <a:buNone/>
            </a:pPr>
            <a:endParaRPr lang="de-DE" b="0" i="0" u="none" strike="noStrike" dirty="0">
              <a:solidFill>
                <a:srgbClr val="000000"/>
              </a:solidFill>
              <a:effectLst/>
              <a:highlight>
                <a:srgbClr val="FFFFFF"/>
              </a:highlight>
              <a:latin typeface="docs-Calibri"/>
            </a:endParaRPr>
          </a:p>
          <a:p>
            <a:pPr marL="158750" indent="0">
              <a:buNone/>
            </a:pPr>
            <a:r>
              <a:rPr lang="de-DE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docs-Calibri"/>
              </a:rPr>
              <a:t>This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docs-Calibri"/>
              </a:rPr>
              <a:t>is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docs-Calibri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docs-Calibri"/>
              </a:rPr>
              <a:t>what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docs-Calibri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docs-Calibri"/>
              </a:rPr>
              <a:t>we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docs-Calibri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docs-Calibri"/>
              </a:rPr>
              <a:t>want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docs-Calibri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docs-Calibri"/>
              </a:rPr>
              <a:t>to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docs-Calibri"/>
              </a:rPr>
              <a:t> do in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docs-Calibri"/>
              </a:rPr>
              <a:t>this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docs-Calibri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docs-Calibri"/>
              </a:rPr>
              <a:t>module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docs-Calibri"/>
              </a:rPr>
              <a:t> and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docs-Calibri"/>
              </a:rPr>
              <a:t>we‘ll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docs-Calibri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docs-Calibri"/>
              </a:rPr>
              <a:t>start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docs-Calibri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docs-Calibri"/>
              </a:rPr>
              <a:t>with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docs-Calibri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docs-Calibri"/>
              </a:rPr>
              <a:t>one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docs-Calibri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docs-Calibri"/>
              </a:rPr>
              <a:t>definition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docs-Calibri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docs-Calibri"/>
              </a:rPr>
              <a:t>of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docs-Calibri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docs-Calibri"/>
              </a:rPr>
              <a:t>what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docs-Calibri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docs-Calibri"/>
              </a:rPr>
              <a:t>conflict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docs-Calibri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docs-Calibri"/>
              </a:rPr>
              <a:t>actually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docs-Calibri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docs-Calibri"/>
              </a:rPr>
              <a:t>is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docs-Calibri"/>
              </a:rPr>
              <a:t>…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7030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tabLst/>
              <a:defRPr/>
            </a:pPr>
            <a:r>
              <a:rPr lang="de-DE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</a:rPr>
              <a:t>A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</a:rPr>
              <a:t>system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</a:rPr>
              <a:t>can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</a:rPr>
              <a:t>be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</a:rPr>
              <a:t>many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</a:rPr>
              <a:t> different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</a:rPr>
              <a:t>things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</a:rPr>
              <a:t>: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  <a:tabLst/>
              <a:defRPr/>
            </a:pPr>
            <a:r>
              <a:rPr lang="de-DE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</a:rPr>
              <a:t>Two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</a:rPr>
              <a:t>people</a:t>
            </a:r>
            <a:endParaRPr lang="de-DE" b="0" i="0" u="none" strike="noStrike" dirty="0">
              <a:solidFill>
                <a:srgbClr val="000000"/>
              </a:solidFill>
              <a:effectLst/>
              <a:highlight>
                <a:srgbClr val="FFFF00"/>
              </a:highlight>
              <a:latin typeface="docs-Calibri"/>
            </a:endParaRP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  <a:tabLst/>
              <a:defRPr/>
            </a:pPr>
            <a:r>
              <a:rPr lang="de-DE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</a:rPr>
              <a:t>A Team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  <a:tabLst/>
              <a:defRPr/>
            </a:pPr>
            <a:r>
              <a:rPr lang="de-DE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</a:rPr>
              <a:t>A Family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  <a:tabLst/>
              <a:defRPr/>
            </a:pPr>
            <a:r>
              <a:rPr lang="de-DE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</a:rPr>
              <a:t>An Organisation, …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tabLst/>
              <a:defRPr/>
            </a:pPr>
            <a:r>
              <a:rPr lang="de-DE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</a:rPr>
              <a:t>Current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</a:rPr>
              <a:t>inability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</a:rPr>
              <a:t>means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</a:rPr>
              <a:t> 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  <a:sym typeface="Wingdings" pitchFamily="2" charset="2"/>
              </a:rPr>
              <a:t>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</a:rPr>
              <a:t>It‘s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</a:rPr>
              <a:t> not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</a:rPr>
              <a:t>forever</a:t>
            </a:r>
            <a:endParaRPr lang="de-DE" b="0" i="0" u="none" strike="noStrike" dirty="0">
              <a:solidFill>
                <a:srgbClr val="000000"/>
              </a:solidFill>
              <a:effectLst/>
              <a:highlight>
                <a:srgbClr val="FFFF00"/>
              </a:highlight>
              <a:latin typeface="docs-Calibri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tabLst/>
              <a:defRPr/>
            </a:pPr>
            <a:r>
              <a:rPr lang="de-DE" b="1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</a:rPr>
              <a:t>Constructively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</a:rPr>
              <a:t> deal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</a:rPr>
              <a:t>with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</a:rPr>
              <a:t>differences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</a:rPr>
              <a:t> 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  <a:sym typeface="Wingdings" pitchFamily="2" charset="2"/>
              </a:rPr>
              <a:t>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  <a:sym typeface="Wingdings" pitchFamily="2" charset="2"/>
              </a:rPr>
              <a:t>there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  <a:sym typeface="Wingdings" pitchFamily="2" charset="2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  <a:sym typeface="Wingdings" pitchFamily="2" charset="2"/>
              </a:rPr>
              <a:t>is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  <a:sym typeface="Wingdings" pitchFamily="2" charset="2"/>
              </a:rPr>
              <a:t> a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  <a:sym typeface="Wingdings" pitchFamily="2" charset="2"/>
              </a:rPr>
              <a:t>way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  <a:sym typeface="Wingdings" pitchFamily="2" charset="2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  <a:sym typeface="Wingdings" pitchFamily="2" charset="2"/>
              </a:rPr>
              <a:t>that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  <a:sym typeface="Wingdings" pitchFamily="2" charset="2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  <a:sym typeface="Wingdings" pitchFamily="2" charset="2"/>
              </a:rPr>
              <a:t>helps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  <a:sym typeface="Wingdings" pitchFamily="2" charset="2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  <a:sym typeface="Wingdings" pitchFamily="2" charset="2"/>
              </a:rPr>
              <a:t>you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  <a:sym typeface="Wingdings" pitchFamily="2" charset="2"/>
              </a:rPr>
              <a:t> deal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  <a:sym typeface="Wingdings" pitchFamily="2" charset="2"/>
              </a:rPr>
              <a:t>with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  <a:sym typeface="Wingdings" pitchFamily="2" charset="2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  <a:sym typeface="Wingdings" pitchFamily="2" charset="2"/>
              </a:rPr>
              <a:t>conflicts</a:t>
            </a:r>
            <a:endParaRPr lang="de-DE" b="0" i="0" u="none" strike="noStrike" dirty="0">
              <a:solidFill>
                <a:srgbClr val="000000"/>
              </a:solidFill>
              <a:effectLst/>
              <a:highlight>
                <a:srgbClr val="FFFF00"/>
              </a:highlight>
              <a:latin typeface="docs-Calibri"/>
              <a:sym typeface="Wingdings" pitchFamily="2" charset="2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229839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  <a:tabLst/>
              <a:defRPr/>
            </a:pPr>
            <a:r>
              <a:rPr lang="de-DE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</a:rPr>
              <a:t>Conflicts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</a:rPr>
              <a:t>are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</a:rPr>
              <a:t>therefore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</a:rPr>
              <a:t>quite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</a:rPr>
              <a:t> normal and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</a:rPr>
              <a:t>transformatory</a:t>
            </a:r>
            <a:endParaRPr lang="de-DE" b="0" i="0" u="none" strike="noStrike" dirty="0">
              <a:solidFill>
                <a:srgbClr val="000000"/>
              </a:solidFill>
              <a:effectLst/>
              <a:highlight>
                <a:srgbClr val="FFFF00"/>
              </a:highlight>
              <a:latin typeface="docs-Calibri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  <a:tabLst/>
              <a:defRPr/>
            </a:pPr>
            <a:r>
              <a:rPr lang="de-DE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</a:rPr>
              <a:t>So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</a:rPr>
              <a:t>it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</a:rPr>
              <a:t>is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</a:rPr>
              <a:t>important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</a:rPr>
              <a:t>to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</a:rPr>
              <a:t>gain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</a:rPr>
              <a:t>or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</a:rPr>
              <a:t>strenghten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</a:rPr>
              <a:t>the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</a:rPr>
              <a:t>ability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</a:rPr>
              <a:t>to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</a:rPr>
              <a:t>endure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</a:rPr>
              <a:t>conflicts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</a:rPr>
              <a:t> and deal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</a:rPr>
              <a:t>with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</a:rPr>
              <a:t>them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</a:rPr>
              <a:t> in a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</a:rPr>
              <a:t>constructive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</a:rPr>
              <a:t>way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</a:rPr>
              <a:t>!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  <a:tabLst/>
              <a:defRPr/>
            </a:pPr>
            <a:r>
              <a:rPr lang="de-DE" sz="900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</a:rPr>
              <a:t>Tensions</a:t>
            </a:r>
            <a:r>
              <a:rPr lang="de-DE" sz="900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</a:rPr>
              <a:t>/</a:t>
            </a:r>
            <a:r>
              <a:rPr lang="de-DE" sz="900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</a:rPr>
              <a:t>conflicts</a:t>
            </a:r>
            <a:r>
              <a:rPr lang="de-DE" sz="900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</a:rPr>
              <a:t> </a:t>
            </a:r>
            <a:r>
              <a:rPr lang="de-DE" sz="900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</a:rPr>
              <a:t>serve</a:t>
            </a:r>
            <a:r>
              <a:rPr lang="de-DE" sz="900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</a:rPr>
              <a:t> </a:t>
            </a:r>
            <a:r>
              <a:rPr lang="de-DE" sz="900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</a:rPr>
              <a:t>to</a:t>
            </a:r>
            <a:r>
              <a:rPr lang="de-DE" sz="900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</a:rPr>
              <a:t> bring </a:t>
            </a:r>
            <a:r>
              <a:rPr lang="de-DE" sz="900" b="0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docs-Calibri"/>
              </a:rPr>
              <a:t>change</a:t>
            </a:r>
            <a:endParaRPr lang="de-DE" sz="900" b="0" i="0" u="none" strike="noStrike" dirty="0">
              <a:solidFill>
                <a:srgbClr val="000000"/>
              </a:solidFill>
              <a:effectLst/>
              <a:highlight>
                <a:srgbClr val="FFFF00"/>
              </a:highlight>
              <a:latin typeface="docs-Calibri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809374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0" dirty="0">
                <a:latin typeface="DINOT-Bold" panose="020B0504020101020102" pitchFamily="34" charset="77"/>
              </a:rPr>
              <a:t>In </a:t>
            </a:r>
            <a:r>
              <a:rPr lang="de-DE" b="0" dirty="0" err="1">
                <a:latin typeface="DINOT-Bold" panose="020B0504020101020102" pitchFamily="34" charset="77"/>
              </a:rPr>
              <a:t>our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language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the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terms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problem</a:t>
            </a:r>
            <a:r>
              <a:rPr lang="de-DE" b="0" dirty="0">
                <a:latin typeface="DINOT-Bold" panose="020B0504020101020102" pitchFamily="34" charset="77"/>
              </a:rPr>
              <a:t> and </a:t>
            </a:r>
            <a:r>
              <a:rPr lang="de-DE" b="0" dirty="0" err="1">
                <a:latin typeface="DINOT-Bold" panose="020B0504020101020102" pitchFamily="34" charset="77"/>
              </a:rPr>
              <a:t>conflict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are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often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used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interchangeably</a:t>
            </a:r>
            <a:r>
              <a:rPr lang="de-DE" b="0" dirty="0">
                <a:latin typeface="DINOT-Bold" panose="020B0504020101020102" pitchFamily="34" charset="77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0" dirty="0">
                <a:latin typeface="DINOT-Bold" panose="020B0504020101020102" pitchFamily="34" charset="77"/>
              </a:rPr>
              <a:t>But: </a:t>
            </a:r>
            <a:r>
              <a:rPr lang="de-DE" b="0" dirty="0" err="1">
                <a:latin typeface="DINOT-Bold" panose="020B0504020101020102" pitchFamily="34" charset="77"/>
              </a:rPr>
              <a:t>They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have</a:t>
            </a:r>
            <a:r>
              <a:rPr lang="de-DE" b="0" dirty="0">
                <a:latin typeface="DINOT-Bold" panose="020B0504020101020102" pitchFamily="34" charset="77"/>
              </a:rPr>
              <a:t> different „</a:t>
            </a:r>
            <a:r>
              <a:rPr lang="de-DE" b="0" dirty="0" err="1">
                <a:latin typeface="DINOT-Bold" panose="020B0504020101020102" pitchFamily="34" charset="77"/>
              </a:rPr>
              <a:t>drivers</a:t>
            </a:r>
            <a:r>
              <a:rPr lang="de-DE" b="0" dirty="0">
                <a:latin typeface="DINOT-Bold" panose="020B0504020101020102" pitchFamily="34" charset="77"/>
              </a:rPr>
              <a:t>“ and </a:t>
            </a:r>
            <a:r>
              <a:rPr lang="de-DE" b="0" dirty="0" err="1">
                <a:latin typeface="DINOT-Bold" panose="020B0504020101020102" pitchFamily="34" charset="77"/>
              </a:rPr>
              <a:t>therefore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need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to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be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solved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differently</a:t>
            </a:r>
            <a:r>
              <a:rPr lang="de-DE" b="0" dirty="0">
                <a:latin typeface="DINOT-Bold" panose="020B0504020101020102" pitchFamily="34" charset="77"/>
              </a:rPr>
              <a:t>. And </a:t>
            </a:r>
            <a:r>
              <a:rPr lang="de-DE" b="0" dirty="0" err="1">
                <a:latin typeface="DINOT-Bold" panose="020B0504020101020102" pitchFamily="34" charset="77"/>
              </a:rPr>
              <a:t>by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looking</a:t>
            </a:r>
            <a:r>
              <a:rPr lang="de-DE" b="0" dirty="0">
                <a:latin typeface="DINOT-Bold" panose="020B0504020101020102" pitchFamily="34" charset="77"/>
              </a:rPr>
              <a:t> at </a:t>
            </a:r>
            <a:r>
              <a:rPr lang="de-DE" b="0" dirty="0" err="1">
                <a:latin typeface="DINOT-Bold" panose="020B0504020101020102" pitchFamily="34" charset="77"/>
              </a:rPr>
              <a:t>the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difference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between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them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you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can</a:t>
            </a:r>
            <a:r>
              <a:rPr lang="de-DE" b="0" dirty="0">
                <a:latin typeface="DINOT-Bold" panose="020B0504020101020102" pitchFamily="34" charset="77"/>
              </a:rPr>
              <a:t> find a </a:t>
            </a:r>
            <a:r>
              <a:rPr lang="de-DE" b="0" dirty="0" err="1">
                <a:latin typeface="DINOT-Bold" panose="020B0504020101020102" pitchFamily="34" charset="77"/>
              </a:rPr>
              <a:t>lot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of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insight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of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what</a:t>
            </a:r>
            <a:r>
              <a:rPr lang="de-DE" b="0" dirty="0">
                <a:latin typeface="DINOT-Bold" panose="020B0504020101020102" pitchFamily="34" charset="77"/>
              </a:rPr>
              <a:t> a </a:t>
            </a:r>
            <a:r>
              <a:rPr lang="de-DE" b="0" dirty="0" err="1">
                <a:latin typeface="DINOT-Bold" panose="020B0504020101020102" pitchFamily="34" charset="77"/>
              </a:rPr>
              <a:t>conflict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actually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is</a:t>
            </a:r>
            <a:r>
              <a:rPr lang="de-DE" b="0" dirty="0">
                <a:latin typeface="DINOT-Bold" panose="020B0504020101020102" pitchFamily="34" charset="77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183095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F3B693-0035-A2E3-F97B-1A7BC04FA4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77B1F85-1B13-4CC4-9A31-814DC2C3BB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1A2D565-8FB2-E4F0-CEDF-07E0BF9E50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0" dirty="0" err="1">
                <a:latin typeface="DINOT-Bold" panose="020B0504020101020102" pitchFamily="34" charset="77"/>
              </a:rPr>
              <a:t>Let‘s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look</a:t>
            </a:r>
            <a:r>
              <a:rPr lang="de-DE" b="0" dirty="0">
                <a:latin typeface="DINOT-Bold" panose="020B0504020101020102" pitchFamily="34" charset="77"/>
              </a:rPr>
              <a:t> at </a:t>
            </a:r>
            <a:r>
              <a:rPr lang="de-DE" b="0" dirty="0" err="1">
                <a:latin typeface="DINOT-Bold" panose="020B0504020101020102" pitchFamily="34" charset="77"/>
              </a:rPr>
              <a:t>the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difference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between</a:t>
            </a:r>
            <a:r>
              <a:rPr lang="de-DE" b="0" dirty="0">
                <a:latin typeface="DINOT-Bold" panose="020B0504020101020102" pitchFamily="34" charset="77"/>
              </a:rPr>
              <a:t> a </a:t>
            </a:r>
            <a:r>
              <a:rPr lang="de-DE" b="0" dirty="0" err="1">
                <a:latin typeface="DINOT-Bold" panose="020B0504020101020102" pitchFamily="34" charset="77"/>
              </a:rPr>
              <a:t>problem</a:t>
            </a:r>
            <a:r>
              <a:rPr lang="de-DE" b="0" dirty="0">
                <a:latin typeface="DINOT-Bold" panose="020B0504020101020102" pitchFamily="34" charset="77"/>
              </a:rPr>
              <a:t> and a </a:t>
            </a:r>
            <a:r>
              <a:rPr lang="de-DE" b="0" dirty="0" err="1">
                <a:latin typeface="DINOT-Bold" panose="020B0504020101020102" pitchFamily="34" charset="77"/>
              </a:rPr>
              <a:t>conflict</a:t>
            </a:r>
            <a:r>
              <a:rPr lang="de-DE" b="0" dirty="0">
                <a:latin typeface="DINOT-Bold" panose="020B0504020101020102" pitchFamily="34" charset="77"/>
              </a:rPr>
              <a:t> and </a:t>
            </a:r>
            <a:r>
              <a:rPr lang="de-DE" b="0" dirty="0" err="1">
                <a:latin typeface="DINOT-Bold" panose="020B0504020101020102" pitchFamily="34" charset="77"/>
              </a:rPr>
              <a:t>use</a:t>
            </a:r>
            <a:r>
              <a:rPr lang="de-DE" b="0" dirty="0">
                <a:latin typeface="DINOT-Bold" panose="020B0504020101020102" pitchFamily="34" charset="77"/>
              </a:rPr>
              <a:t> a simple </a:t>
            </a:r>
            <a:r>
              <a:rPr lang="de-DE" b="0" dirty="0" err="1">
                <a:latin typeface="DINOT-Bold" panose="020B0504020101020102" pitchFamily="34" charset="77"/>
              </a:rPr>
              <a:t>example</a:t>
            </a:r>
            <a:r>
              <a:rPr lang="de-DE" b="0" dirty="0">
                <a:latin typeface="DINOT-Bold" panose="020B0504020101020102" pitchFamily="34" charset="77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347550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D254B5-4AE8-111A-3221-6198516C1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ABA7D62-73C6-F0AB-4294-947054F7E9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FB25825-1FA2-3E4F-3172-268BCFD762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de-DE" b="0" dirty="0">
              <a:latin typeface="DINOT-Bold" panose="020B0504020101020102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489707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3C3AD3-E64B-9377-B495-3FA0D86D67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B9E81FC-4E34-C0DE-1E66-3B06A34F23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8A3A1DC-5E40-6173-457D-5FFE45359F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None/>
              <a:tabLst/>
              <a:defRPr/>
            </a:pPr>
            <a:r>
              <a:rPr lang="de-DE" b="0" dirty="0">
                <a:latin typeface="DINOT-Bold" panose="020B0504020101020102" pitchFamily="34" charset="77"/>
              </a:rPr>
              <a:t>So </a:t>
            </a:r>
            <a:r>
              <a:rPr lang="de-DE" b="0" dirty="0" err="1">
                <a:latin typeface="DINOT-Bold" panose="020B0504020101020102" pitchFamily="34" charset="77"/>
              </a:rPr>
              <a:t>here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is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the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problem</a:t>
            </a:r>
            <a:r>
              <a:rPr lang="de-DE" b="0" dirty="0">
                <a:latin typeface="DINOT-Bold" panose="020B0504020101020102" pitchFamily="34" charset="77"/>
              </a:rPr>
              <a:t>: </a:t>
            </a:r>
            <a:r>
              <a:rPr lang="de-DE" b="0" dirty="0" err="1">
                <a:latin typeface="DINOT-Bold" panose="020B0504020101020102" pitchFamily="34" charset="77"/>
              </a:rPr>
              <a:t>They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have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the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1" dirty="0" err="1">
                <a:latin typeface="DINOT-Bold" panose="020B0504020101020102" pitchFamily="34" charset="77"/>
              </a:rPr>
              <a:t>problem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that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none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of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them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has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got</a:t>
            </a:r>
            <a:r>
              <a:rPr lang="de-DE" b="0" dirty="0">
                <a:latin typeface="DINOT-Bold" panose="020B0504020101020102" pitchFamily="34" charset="77"/>
              </a:rPr>
              <a:t> time </a:t>
            </a:r>
            <a:r>
              <a:rPr lang="de-DE" b="0" dirty="0" err="1">
                <a:latin typeface="DINOT-Bold" panose="020B0504020101020102" pitchFamily="34" charset="77"/>
              </a:rPr>
              <a:t>to</a:t>
            </a:r>
            <a:r>
              <a:rPr lang="de-DE" b="0" dirty="0">
                <a:latin typeface="DINOT-Bold" panose="020B0504020101020102" pitchFamily="34" charset="77"/>
              </a:rPr>
              <a:t> fix </a:t>
            </a:r>
            <a:r>
              <a:rPr lang="de-DE" b="0" dirty="0" err="1">
                <a:latin typeface="DINOT-Bold" panose="020B0504020101020102" pitchFamily="34" charset="77"/>
              </a:rPr>
              <a:t>the</a:t>
            </a:r>
            <a:r>
              <a:rPr lang="de-DE" b="0" dirty="0">
                <a:latin typeface="DINOT-Bold" panose="020B0504020101020102" pitchFamily="34" charset="77"/>
              </a:rPr>
              <a:t> tab.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1100" b="0" dirty="0">
              <a:latin typeface="Noticia Text" panose="02000503060000020004" pitchFamily="2" charset="77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de-DE" sz="1100" b="0" dirty="0">
                <a:latin typeface="Noticia Text" panose="02000503060000020004" pitchFamily="2" charset="77"/>
              </a:rPr>
              <a:t>--------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de-DE" sz="1100" b="0" dirty="0">
                <a:latin typeface="Noticia Text" panose="02000503060000020004" pitchFamily="2" charset="77"/>
              </a:rPr>
              <a:t>Background </a:t>
            </a:r>
            <a:r>
              <a:rPr lang="de-DE" sz="1100" b="0" dirty="0" err="1">
                <a:latin typeface="Noticia Text" panose="02000503060000020004" pitchFamily="2" charset="77"/>
              </a:rPr>
              <a:t>infos</a:t>
            </a:r>
            <a:r>
              <a:rPr lang="de-DE" sz="1100" b="0" dirty="0">
                <a:latin typeface="Noticia Text" panose="02000503060000020004" pitchFamily="2" charset="77"/>
              </a:rPr>
              <a:t> on </a:t>
            </a:r>
            <a:r>
              <a:rPr lang="de-DE" sz="1100" b="0" dirty="0" err="1">
                <a:latin typeface="Noticia Text" panose="02000503060000020004" pitchFamily="2" charset="77"/>
              </a:rPr>
              <a:t>problems</a:t>
            </a:r>
            <a:r>
              <a:rPr lang="de-DE" sz="1100" b="0" dirty="0">
                <a:latin typeface="Noticia Text" panose="02000503060000020004" pitchFamily="2" charset="77"/>
              </a:rPr>
              <a:t>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100" b="0" dirty="0">
                <a:latin typeface="Noticia Text" panose="02000503060000020004" pitchFamily="2" charset="77"/>
              </a:rPr>
              <a:t>Problems </a:t>
            </a:r>
            <a:r>
              <a:rPr lang="de-DE" sz="1100" b="0" dirty="0" err="1">
                <a:latin typeface="Noticia Text" panose="02000503060000020004" pitchFamily="2" charset="77"/>
              </a:rPr>
              <a:t>want</a:t>
            </a:r>
            <a:r>
              <a:rPr lang="de-DE" sz="1100" b="0" dirty="0">
                <a:latin typeface="Noticia Text" panose="02000503060000020004" pitchFamily="2" charset="77"/>
              </a:rPr>
              <a:t> </a:t>
            </a:r>
            <a:r>
              <a:rPr lang="de-DE" sz="1100" b="0" dirty="0" err="1">
                <a:latin typeface="Noticia Text" panose="02000503060000020004" pitchFamily="2" charset="77"/>
              </a:rPr>
              <a:t>to</a:t>
            </a:r>
            <a:r>
              <a:rPr lang="de-DE" sz="1100" b="0" dirty="0">
                <a:latin typeface="Noticia Text" panose="02000503060000020004" pitchFamily="2" charset="77"/>
              </a:rPr>
              <a:t> </a:t>
            </a:r>
            <a:r>
              <a:rPr lang="de-DE" sz="1100" b="0" dirty="0" err="1">
                <a:latin typeface="Noticia Text" panose="02000503060000020004" pitchFamily="2" charset="77"/>
              </a:rPr>
              <a:t>be</a:t>
            </a:r>
            <a:r>
              <a:rPr lang="de-DE" sz="1100" b="0" dirty="0">
                <a:latin typeface="Noticia Text" panose="02000503060000020004" pitchFamily="2" charset="77"/>
              </a:rPr>
              <a:t> </a:t>
            </a:r>
            <a:r>
              <a:rPr lang="de-DE" sz="1100" b="0" dirty="0" err="1">
                <a:latin typeface="Noticia Text" panose="02000503060000020004" pitchFamily="2" charset="77"/>
              </a:rPr>
              <a:t>solved</a:t>
            </a:r>
            <a:r>
              <a:rPr lang="de-DE" sz="1100" b="0" dirty="0">
                <a:latin typeface="Noticia Text" panose="02000503060000020004" pitchFamily="2" charset="77"/>
              </a:rPr>
              <a:t> </a:t>
            </a:r>
            <a:endParaRPr lang="de-DE" sz="1100" dirty="0">
              <a:latin typeface="Noticia Text" panose="02000503060000020004" pitchFamily="2" charset="7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100" b="0" dirty="0" err="1">
                <a:latin typeface="Noticia Text" panose="02000503060000020004" pitchFamily="2" charset="77"/>
              </a:rPr>
              <a:t>often</a:t>
            </a:r>
            <a:r>
              <a:rPr lang="de-DE" sz="1100" b="0" dirty="0">
                <a:latin typeface="Noticia Text" panose="02000503060000020004" pitchFamily="2" charset="77"/>
              </a:rPr>
              <a:t> </a:t>
            </a:r>
            <a:r>
              <a:rPr lang="de-DE" sz="1100" b="0" dirty="0" err="1">
                <a:latin typeface="Noticia Text" panose="02000503060000020004" pitchFamily="2" charset="77"/>
              </a:rPr>
              <a:t>pose</a:t>
            </a:r>
            <a:r>
              <a:rPr lang="de-DE" sz="1100" b="0" dirty="0">
                <a:latin typeface="Noticia Text" panose="02000503060000020004" pitchFamily="2" charset="77"/>
              </a:rPr>
              <a:t> a </a:t>
            </a:r>
            <a:r>
              <a:rPr lang="de-DE" sz="1100" b="0" dirty="0" err="1">
                <a:latin typeface="Noticia Text" panose="02000503060000020004" pitchFamily="2" charset="77"/>
              </a:rPr>
              <a:t>challenge</a:t>
            </a:r>
            <a:r>
              <a:rPr lang="de-DE" sz="1100" b="0" dirty="0">
                <a:latin typeface="Noticia Text" panose="02000503060000020004" pitchFamily="2" charset="77"/>
              </a:rPr>
              <a:t> </a:t>
            </a:r>
            <a:r>
              <a:rPr lang="de-DE" sz="1100" b="0" dirty="0" err="1">
                <a:latin typeface="Noticia Text" panose="02000503060000020004" pitchFamily="2" charset="77"/>
              </a:rPr>
              <a:t>for</a:t>
            </a:r>
            <a:r>
              <a:rPr lang="de-DE" sz="1100" b="0" dirty="0">
                <a:latin typeface="Noticia Text" panose="02000503060000020004" pitchFamily="2" charset="77"/>
              </a:rPr>
              <a:t> </a:t>
            </a:r>
            <a:r>
              <a:rPr lang="de-DE" sz="1100" b="0" dirty="0" err="1">
                <a:latin typeface="Noticia Text" panose="02000503060000020004" pitchFamily="2" charset="77"/>
              </a:rPr>
              <a:t>those</a:t>
            </a:r>
            <a:r>
              <a:rPr lang="de-DE" sz="1100" b="0" dirty="0">
                <a:latin typeface="Noticia Text" panose="02000503060000020004" pitchFamily="2" charset="77"/>
              </a:rPr>
              <a:t> </a:t>
            </a:r>
            <a:r>
              <a:rPr lang="de-DE" sz="1100" b="0" dirty="0" err="1">
                <a:latin typeface="Noticia Text" panose="02000503060000020004" pitchFamily="2" charset="77"/>
              </a:rPr>
              <a:t>affected</a:t>
            </a:r>
            <a:r>
              <a:rPr lang="de-DE" sz="1100" b="0" dirty="0">
                <a:latin typeface="Noticia Text" panose="02000503060000020004" pitchFamily="2" charset="77"/>
              </a:rPr>
              <a:t> </a:t>
            </a:r>
            <a:r>
              <a:rPr lang="de-DE" sz="1100" b="0" dirty="0" err="1">
                <a:latin typeface="Noticia Text" panose="02000503060000020004" pitchFamily="2" charset="77"/>
              </a:rPr>
              <a:t>because</a:t>
            </a:r>
            <a:r>
              <a:rPr lang="de-DE" sz="1100" b="0" dirty="0">
                <a:latin typeface="Noticia Text" panose="02000503060000020004" pitchFamily="2" charset="77"/>
              </a:rPr>
              <a:t> </a:t>
            </a:r>
            <a:r>
              <a:rPr lang="de-DE" sz="1100" b="0" dirty="0" err="1">
                <a:latin typeface="Noticia Text" panose="02000503060000020004" pitchFamily="2" charset="77"/>
              </a:rPr>
              <a:t>it</a:t>
            </a:r>
            <a:r>
              <a:rPr lang="de-DE" sz="1100" b="0" dirty="0">
                <a:latin typeface="Noticia Text" panose="02000503060000020004" pitchFamily="2" charset="77"/>
              </a:rPr>
              <a:t> </a:t>
            </a:r>
            <a:r>
              <a:rPr lang="de-DE" sz="1100" b="0" dirty="0" err="1">
                <a:latin typeface="Noticia Text" panose="02000503060000020004" pitchFamily="2" charset="77"/>
              </a:rPr>
              <a:t>is</a:t>
            </a:r>
            <a:r>
              <a:rPr lang="de-DE" sz="1100" b="0" dirty="0">
                <a:latin typeface="Noticia Text" panose="02000503060000020004" pitchFamily="2" charset="77"/>
              </a:rPr>
              <a:t> </a:t>
            </a:r>
            <a:r>
              <a:rPr lang="de-DE" sz="1100" b="0" dirty="0" err="1">
                <a:latin typeface="Noticia Text" panose="02000503060000020004" pitchFamily="2" charset="77"/>
              </a:rPr>
              <a:t>unclear</a:t>
            </a:r>
            <a:r>
              <a:rPr lang="de-DE" sz="1100" b="0" dirty="0">
                <a:latin typeface="Noticia Text" panose="02000503060000020004" pitchFamily="2" charset="77"/>
              </a:rPr>
              <a:t> </a:t>
            </a:r>
            <a:r>
              <a:rPr lang="de-DE" sz="1100" b="0" dirty="0" err="1">
                <a:latin typeface="Noticia Text" panose="02000503060000020004" pitchFamily="2" charset="77"/>
              </a:rPr>
              <a:t>how</a:t>
            </a:r>
            <a:r>
              <a:rPr lang="de-DE" sz="1100" b="0" dirty="0">
                <a:latin typeface="Noticia Text" panose="02000503060000020004" pitchFamily="2" charset="77"/>
              </a:rPr>
              <a:t> </a:t>
            </a:r>
            <a:r>
              <a:rPr lang="de-DE" sz="1100" b="0" dirty="0" err="1">
                <a:latin typeface="Noticia Text" panose="02000503060000020004" pitchFamily="2" charset="77"/>
              </a:rPr>
              <a:t>the</a:t>
            </a:r>
            <a:r>
              <a:rPr lang="de-DE" sz="1100" b="0" dirty="0">
                <a:latin typeface="Noticia Text" panose="02000503060000020004" pitchFamily="2" charset="77"/>
              </a:rPr>
              <a:t> </a:t>
            </a:r>
            <a:r>
              <a:rPr lang="de-DE" sz="1100" b="0" dirty="0" err="1">
                <a:latin typeface="Noticia Text" panose="02000503060000020004" pitchFamily="2" charset="77"/>
              </a:rPr>
              <a:t>solution</a:t>
            </a:r>
            <a:r>
              <a:rPr lang="de-DE" sz="1100" b="0" dirty="0">
                <a:latin typeface="Noticia Text" panose="02000503060000020004" pitchFamily="2" charset="77"/>
              </a:rPr>
              <a:t> </a:t>
            </a:r>
            <a:r>
              <a:rPr lang="de-DE" sz="1100" b="0" dirty="0" err="1">
                <a:latin typeface="Noticia Text" panose="02000503060000020004" pitchFamily="2" charset="77"/>
              </a:rPr>
              <a:t>looks</a:t>
            </a:r>
            <a:r>
              <a:rPr lang="de-DE" sz="1100" b="0" dirty="0">
                <a:latin typeface="Noticia Text" panose="02000503060000020004" pitchFamily="2" charset="77"/>
              </a:rPr>
              <a:t> like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100" b="0" dirty="0" err="1">
                <a:latin typeface="Noticia Text" panose="02000503060000020004" pitchFamily="2" charset="77"/>
              </a:rPr>
              <a:t>There</a:t>
            </a:r>
            <a:r>
              <a:rPr lang="de-DE" sz="1100" b="0" dirty="0">
                <a:latin typeface="Noticia Text" panose="02000503060000020004" pitchFamily="2" charset="77"/>
              </a:rPr>
              <a:t> </a:t>
            </a:r>
            <a:r>
              <a:rPr lang="de-DE" sz="1100" b="0" dirty="0" err="1">
                <a:latin typeface="Noticia Text" panose="02000503060000020004" pitchFamily="2" charset="77"/>
              </a:rPr>
              <a:t>is</a:t>
            </a:r>
            <a:r>
              <a:rPr lang="de-DE" sz="1100" b="0" dirty="0">
                <a:latin typeface="Noticia Text" panose="02000503060000020004" pitchFamily="2" charset="77"/>
              </a:rPr>
              <a:t> </a:t>
            </a:r>
            <a:r>
              <a:rPr lang="de-DE" sz="1100" b="1" dirty="0">
                <a:latin typeface="Noticia Text" panose="02000503060000020004" pitchFamily="2" charset="77"/>
              </a:rPr>
              <a:t>open and </a:t>
            </a:r>
            <a:r>
              <a:rPr lang="de-DE" sz="1100" b="1" dirty="0" err="1">
                <a:latin typeface="Noticia Text" panose="02000503060000020004" pitchFamily="2" charset="77"/>
              </a:rPr>
              <a:t>uncomplicated</a:t>
            </a:r>
            <a:r>
              <a:rPr lang="de-DE" sz="1100" b="1" dirty="0">
                <a:latin typeface="Noticia Text" panose="02000503060000020004" pitchFamily="2" charset="77"/>
              </a:rPr>
              <a:t> </a:t>
            </a:r>
            <a:r>
              <a:rPr lang="de-DE" sz="1100" b="1" dirty="0" err="1">
                <a:latin typeface="Noticia Text" panose="02000503060000020004" pitchFamily="2" charset="77"/>
              </a:rPr>
              <a:t>communication</a:t>
            </a:r>
            <a:r>
              <a:rPr lang="de-DE" sz="1100" b="1" dirty="0">
                <a:latin typeface="Noticia Text" panose="02000503060000020004" pitchFamily="2" charset="77"/>
              </a:rPr>
              <a:t> </a:t>
            </a:r>
            <a:r>
              <a:rPr lang="de-DE" sz="1100" b="0" dirty="0">
                <a:latin typeface="Noticia Text" panose="02000503060000020004" pitchFamily="2" charset="77"/>
              </a:rPr>
              <a:t>and </a:t>
            </a:r>
            <a:r>
              <a:rPr lang="de-DE" sz="1100" b="0" dirty="0" err="1">
                <a:latin typeface="Noticia Text" panose="02000503060000020004" pitchFamily="2" charset="77"/>
              </a:rPr>
              <a:t>discussion</a:t>
            </a:r>
            <a:r>
              <a:rPr lang="de-DE" sz="1100" b="0" dirty="0">
                <a:latin typeface="Noticia Text" panose="02000503060000020004" pitchFamily="2" charset="77"/>
              </a:rPr>
              <a:t> (pro and </a:t>
            </a:r>
            <a:r>
              <a:rPr lang="de-DE" sz="1100" b="0" dirty="0" err="1">
                <a:latin typeface="Noticia Text" panose="02000503060000020004" pitchFamily="2" charset="77"/>
              </a:rPr>
              <a:t>con</a:t>
            </a:r>
            <a:r>
              <a:rPr lang="de-DE" sz="1100" b="0" dirty="0">
                <a:latin typeface="Noticia Text" panose="02000503060000020004" pitchFamily="2" charset="77"/>
              </a:rPr>
              <a:t>) </a:t>
            </a:r>
            <a:r>
              <a:rPr lang="de-DE" sz="1100" b="0" dirty="0" err="1">
                <a:latin typeface="Noticia Text" panose="02000503060000020004" pitchFamily="2" charset="77"/>
              </a:rPr>
              <a:t>are</a:t>
            </a:r>
            <a:r>
              <a:rPr lang="de-DE" sz="1100" b="0" dirty="0">
                <a:latin typeface="Noticia Text" panose="02000503060000020004" pitchFamily="2" charset="77"/>
              </a:rPr>
              <a:t> </a:t>
            </a:r>
            <a:r>
              <a:rPr lang="de-DE" sz="1100" b="0" dirty="0" err="1">
                <a:latin typeface="Noticia Text" panose="02000503060000020004" pitchFamily="2" charset="77"/>
              </a:rPr>
              <a:t>the</a:t>
            </a:r>
            <a:r>
              <a:rPr lang="de-DE" sz="1100" b="0" dirty="0">
                <a:latin typeface="Noticia Text" panose="02000503060000020004" pitchFamily="2" charset="77"/>
              </a:rPr>
              <a:t> </a:t>
            </a:r>
            <a:r>
              <a:rPr lang="de-DE" sz="1100" b="0" dirty="0" err="1">
                <a:latin typeface="Noticia Text" panose="02000503060000020004" pitchFamily="2" charset="77"/>
              </a:rPr>
              <a:t>focus</a:t>
            </a:r>
            <a:endParaRPr lang="de-DE" sz="1100" b="0" dirty="0">
              <a:latin typeface="Noticia Text" panose="02000503060000020004" pitchFamily="2" charset="7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1100" b="0" dirty="0">
              <a:latin typeface="Noticia Text" panose="02000503060000020004" pitchFamily="2" charset="77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  <a:tabLst/>
              <a:defRPr/>
            </a:pPr>
            <a:r>
              <a:rPr lang="de-DE" sz="1100" b="0" i="1" dirty="0">
                <a:solidFill>
                  <a:srgbClr val="AF9F92"/>
                </a:solidFill>
                <a:latin typeface="DINOT-Bold" panose="020B0504020101020102" pitchFamily="34" charset="77"/>
              </a:rPr>
              <a:t>Source: Roland Kunkel-van </a:t>
            </a:r>
            <a:r>
              <a:rPr lang="de-DE" sz="1100" b="0" i="1" dirty="0" err="1">
                <a:solidFill>
                  <a:srgbClr val="AF9F92"/>
                </a:solidFill>
                <a:latin typeface="DINOT-Bold" panose="020B0504020101020102" pitchFamily="34" charset="77"/>
              </a:rPr>
              <a:t>Kaldenkerken</a:t>
            </a:r>
            <a:r>
              <a:rPr lang="de-DE" sz="1100" b="0" i="1" dirty="0">
                <a:solidFill>
                  <a:srgbClr val="AF9F92"/>
                </a:solidFill>
                <a:latin typeface="DINOT-Bold" panose="020B0504020101020102" pitchFamily="34" charset="77"/>
              </a:rPr>
              <a:t>, Carla van </a:t>
            </a:r>
            <a:r>
              <a:rPr lang="de-DE" sz="1100" b="0" i="1" dirty="0" err="1">
                <a:solidFill>
                  <a:srgbClr val="AF9F92"/>
                </a:solidFill>
                <a:latin typeface="DINOT-Bold" panose="020B0504020101020102" pitchFamily="34" charset="77"/>
              </a:rPr>
              <a:t>Kaldenkerken</a:t>
            </a:r>
            <a:br>
              <a:rPr lang="de-DE" sz="1100" b="0" i="1" dirty="0">
                <a:solidFill>
                  <a:srgbClr val="AF9F92"/>
                </a:solidFill>
                <a:latin typeface="DINOT-Bold" panose="020B0504020101020102" pitchFamily="34" charset="77"/>
              </a:rPr>
            </a:br>
            <a:r>
              <a:rPr lang="de-DE" sz="1100" b="0" i="1" dirty="0">
                <a:solidFill>
                  <a:srgbClr val="AF9F92"/>
                </a:solidFill>
                <a:latin typeface="DINOT-Bold" panose="020B0504020101020102" pitchFamily="34" charset="77"/>
              </a:rPr>
              <a:t>in: Peter Knapp (Hrsg.), Konflikte lösen in Teams und großen Gruppen, </a:t>
            </a:r>
            <a:r>
              <a:rPr lang="de-DE" sz="1100" b="0" i="1" dirty="0" err="1">
                <a:solidFill>
                  <a:srgbClr val="AF9F92"/>
                </a:solidFill>
                <a:latin typeface="DINOT-Bold" panose="020B0504020101020102" pitchFamily="34" charset="77"/>
              </a:rPr>
              <a:t>ManagerSeminareVerlag</a:t>
            </a:r>
            <a:endParaRPr lang="de-DE" sz="1100" b="0" i="1" dirty="0">
              <a:solidFill>
                <a:srgbClr val="AF9F92"/>
              </a:solidFill>
              <a:latin typeface="DINOT-Bold" panose="020B0504020101020102" pitchFamily="34" charset="77"/>
            </a:endParaRPr>
          </a:p>
          <a:p>
            <a:pPr marL="0" indent="0">
              <a:buNone/>
            </a:pPr>
            <a:endParaRPr lang="de-DE" b="0" dirty="0">
              <a:latin typeface="DINOT-Bold" panose="020B0504020101020102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077844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14DC9B-698B-AD65-00F4-38AACA0EB2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C306060-302F-88C1-08FF-FA78547462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7568CB8-09BA-42ED-942B-0732F46F97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de-DE" b="0" dirty="0" err="1">
                <a:latin typeface="DINOT-Bold" panose="020B0504020101020102" pitchFamily="34" charset="77"/>
              </a:rPr>
              <a:t>They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could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take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it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for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what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it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is</a:t>
            </a:r>
            <a:r>
              <a:rPr lang="de-DE" b="0" dirty="0">
                <a:latin typeface="DINOT-Bold" panose="020B0504020101020102" pitchFamily="34" charset="77"/>
              </a:rPr>
              <a:t>: a </a:t>
            </a:r>
            <a:r>
              <a:rPr lang="de-DE" b="0" dirty="0" err="1">
                <a:latin typeface="DINOT-Bold" panose="020B0504020101020102" pitchFamily="34" charset="77"/>
              </a:rPr>
              <a:t>problem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that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needs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attention</a:t>
            </a:r>
            <a:r>
              <a:rPr lang="de-DE" b="0" dirty="0">
                <a:latin typeface="DINOT-Bold" panose="020B0504020101020102" pitchFamily="34" charset="77"/>
              </a:rPr>
              <a:t> and </a:t>
            </a:r>
            <a:r>
              <a:rPr lang="de-DE" b="0" dirty="0" err="1">
                <a:latin typeface="DINOT-Bold" panose="020B0504020101020102" pitchFamily="34" charset="77"/>
              </a:rPr>
              <a:t>that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needs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to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be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taken</a:t>
            </a:r>
            <a:r>
              <a:rPr lang="de-DE" b="0" dirty="0">
                <a:latin typeface="DINOT-Bold" panose="020B0504020101020102" pitchFamily="34" charset="77"/>
              </a:rPr>
              <a:t> care </a:t>
            </a:r>
            <a:r>
              <a:rPr lang="de-DE" b="0" dirty="0" err="1">
                <a:latin typeface="DINOT-Bold" panose="020B0504020101020102" pitchFamily="34" charset="77"/>
              </a:rPr>
              <a:t>of</a:t>
            </a:r>
            <a:endParaRPr lang="de-DE" b="0" dirty="0">
              <a:latin typeface="DINOT-Bold" panose="020B0504020101020102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14694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100" dirty="0"/>
              <a:t>So </a:t>
            </a:r>
            <a:r>
              <a:rPr lang="de-DE" sz="1100" dirty="0" err="1"/>
              <a:t>again</a:t>
            </a:r>
            <a:r>
              <a:rPr lang="de-DE" sz="1100" dirty="0"/>
              <a:t>, a warm </a:t>
            </a:r>
            <a:r>
              <a:rPr lang="de-DE" sz="1100" dirty="0" err="1"/>
              <a:t>welcome</a:t>
            </a:r>
            <a:r>
              <a:rPr lang="de-DE" sz="1100" dirty="0"/>
              <a:t> </a:t>
            </a:r>
            <a:r>
              <a:rPr lang="de-DE" sz="1100" dirty="0" err="1"/>
              <a:t>to</a:t>
            </a:r>
            <a:r>
              <a:rPr lang="de-DE" sz="1100" dirty="0"/>
              <a:t> all </a:t>
            </a:r>
            <a:r>
              <a:rPr lang="de-DE" sz="1100" dirty="0" err="1"/>
              <a:t>of</a:t>
            </a:r>
            <a:r>
              <a:rPr lang="de-DE" sz="1100" dirty="0"/>
              <a:t> </a:t>
            </a:r>
            <a:r>
              <a:rPr lang="de-DE" sz="1100" dirty="0" err="1"/>
              <a:t>you</a:t>
            </a:r>
            <a:r>
              <a:rPr lang="de-DE" sz="1100" dirty="0"/>
              <a:t>! </a:t>
            </a:r>
            <a:r>
              <a:rPr lang="de-DE" sz="1100" dirty="0" err="1"/>
              <a:t>We</a:t>
            </a:r>
            <a:r>
              <a:rPr lang="de-DE" sz="1100" dirty="0"/>
              <a:t> </a:t>
            </a:r>
            <a:r>
              <a:rPr lang="de-DE" sz="1100" dirty="0" err="1"/>
              <a:t>are</a:t>
            </a:r>
            <a:r>
              <a:rPr lang="de-DE" sz="1100" dirty="0"/>
              <a:t> so happy </a:t>
            </a:r>
            <a:r>
              <a:rPr lang="de-DE" sz="1100" dirty="0" err="1"/>
              <a:t>that</a:t>
            </a:r>
            <a:r>
              <a:rPr lang="de-DE" sz="1100" dirty="0"/>
              <a:t> </a:t>
            </a:r>
            <a:r>
              <a:rPr lang="de-DE" sz="1100" dirty="0" err="1"/>
              <a:t>we</a:t>
            </a:r>
            <a:r>
              <a:rPr lang="de-DE" sz="1100" dirty="0"/>
              <a:t> </a:t>
            </a:r>
            <a:r>
              <a:rPr lang="de-DE" sz="1100" dirty="0" err="1"/>
              <a:t>can</a:t>
            </a:r>
            <a:r>
              <a:rPr lang="de-DE" sz="1100" dirty="0"/>
              <a:t> </a:t>
            </a:r>
            <a:r>
              <a:rPr lang="de-DE" sz="1100" dirty="0" err="1"/>
              <a:t>meet</a:t>
            </a:r>
            <a:r>
              <a:rPr lang="de-DE" sz="1100" dirty="0"/>
              <a:t> in </a:t>
            </a:r>
            <a:r>
              <a:rPr lang="de-DE" sz="1100" dirty="0" err="1"/>
              <a:t>person</a:t>
            </a:r>
            <a:r>
              <a:rPr lang="de-DE" sz="1100" dirty="0"/>
              <a:t> </a:t>
            </a:r>
            <a:r>
              <a:rPr lang="de-DE" sz="1100" dirty="0" err="1"/>
              <a:t>again</a:t>
            </a:r>
            <a:r>
              <a:rPr lang="de-DE" sz="1100" dirty="0"/>
              <a:t>!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100" dirty="0"/>
              <a:t>This </a:t>
            </a:r>
            <a:r>
              <a:rPr lang="de-DE" sz="1100" dirty="0" err="1"/>
              <a:t>is</a:t>
            </a:r>
            <a:r>
              <a:rPr lang="de-DE" sz="1100" dirty="0"/>
              <a:t> </a:t>
            </a:r>
            <a:r>
              <a:rPr lang="de-DE" sz="1100" dirty="0" err="1"/>
              <a:t>how</a:t>
            </a:r>
            <a:r>
              <a:rPr lang="de-DE" sz="1100" dirty="0"/>
              <a:t> </a:t>
            </a:r>
            <a:r>
              <a:rPr lang="de-DE" sz="1100" dirty="0" err="1"/>
              <a:t>we</a:t>
            </a:r>
            <a:r>
              <a:rPr lang="de-DE" sz="1100" dirty="0"/>
              <a:t> </a:t>
            </a:r>
            <a:r>
              <a:rPr lang="de-DE" sz="1100" dirty="0" err="1"/>
              <a:t>started</a:t>
            </a:r>
            <a:r>
              <a:rPr lang="de-DE" sz="1100" dirty="0"/>
              <a:t> 6 </a:t>
            </a:r>
            <a:r>
              <a:rPr lang="de-DE" sz="1100" dirty="0" err="1"/>
              <a:t>years</a:t>
            </a:r>
            <a:r>
              <a:rPr lang="de-DE" sz="1100" dirty="0"/>
              <a:t> </a:t>
            </a:r>
            <a:r>
              <a:rPr lang="de-DE" sz="1100" dirty="0" err="1"/>
              <a:t>ago</a:t>
            </a:r>
            <a:r>
              <a:rPr lang="de-DE" sz="1100" dirty="0"/>
              <a:t>.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75551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81DED-0CA5-2FA6-C6A9-42AC4E1D7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733D561-2F56-D400-3DA4-B98705C4DF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B3CC776-84DF-F480-1755-8F863E9CAC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/>
            <a:r>
              <a:rPr lang="de-DE" b="0" dirty="0" err="1">
                <a:latin typeface="DINOT-Bold" panose="020B0504020101020102" pitchFamily="34" charset="77"/>
              </a:rPr>
              <a:t>What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would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be</a:t>
            </a:r>
            <a:r>
              <a:rPr lang="de-DE" b="0" dirty="0">
                <a:latin typeface="DINOT-Bold" panose="020B0504020101020102" pitchFamily="34" charset="77"/>
              </a:rPr>
              <a:t> a </a:t>
            </a:r>
            <a:r>
              <a:rPr lang="de-DE" b="0" dirty="0" err="1">
                <a:latin typeface="DINOT-Bold" panose="020B0504020101020102" pitchFamily="34" charset="77"/>
              </a:rPr>
              <a:t>very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straight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forward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approach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to</a:t>
            </a:r>
            <a:r>
              <a:rPr lang="de-DE" b="0" dirty="0">
                <a:latin typeface="DINOT-Bold" panose="020B0504020101020102" pitchFamily="34" charset="77"/>
              </a:rPr>
              <a:t> deal </a:t>
            </a:r>
            <a:r>
              <a:rPr lang="de-DE" b="0" dirty="0" err="1">
                <a:latin typeface="DINOT-Bold" panose="020B0504020101020102" pitchFamily="34" charset="77"/>
              </a:rPr>
              <a:t>with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the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problem</a:t>
            </a:r>
            <a:r>
              <a:rPr lang="de-DE" b="0" dirty="0">
                <a:latin typeface="DINOT-Bold" panose="020B0504020101020102" pitchFamily="34" charset="77"/>
              </a:rPr>
              <a:t>? </a:t>
            </a:r>
          </a:p>
          <a:p>
            <a:pPr marL="171450" indent="-171450"/>
            <a:endParaRPr lang="de-DE" b="0" dirty="0">
              <a:latin typeface="DINOT-Bold" panose="020B0504020101020102" pitchFamily="34" charset="77"/>
            </a:endParaRPr>
          </a:p>
          <a:p>
            <a:pPr marL="0" indent="0">
              <a:buNone/>
            </a:pPr>
            <a:r>
              <a:rPr lang="de-DE" b="0" dirty="0">
                <a:latin typeface="DINOT-Bold" panose="020B0504020101020102" pitchFamily="34" charset="77"/>
              </a:rPr>
              <a:t>{... </a:t>
            </a:r>
            <a:r>
              <a:rPr lang="de-DE" b="0" dirty="0" err="1">
                <a:latin typeface="DINOT-Bold" panose="020B0504020101020102" pitchFamily="34" charset="77"/>
              </a:rPr>
              <a:t>describe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scenario</a:t>
            </a:r>
            <a:r>
              <a:rPr lang="de-DE" b="0" dirty="0">
                <a:latin typeface="DINOT-Bold" panose="020B0504020101020102" pitchFamily="34" charset="77"/>
              </a:rPr>
              <a:t>}</a:t>
            </a:r>
          </a:p>
          <a:p>
            <a:pPr marL="0" indent="0">
              <a:buNone/>
            </a:pPr>
            <a:endParaRPr lang="de-DE" b="0" dirty="0">
              <a:latin typeface="DINOT-Bold" panose="020B0504020101020102" pitchFamily="34" charset="77"/>
            </a:endParaRPr>
          </a:p>
          <a:p>
            <a:pPr marL="0" indent="0">
              <a:buNone/>
            </a:pPr>
            <a:r>
              <a:rPr lang="de-DE" b="0" dirty="0" err="1">
                <a:latin typeface="DINOT-Bold" panose="020B0504020101020102" pitchFamily="34" charset="77"/>
              </a:rPr>
              <a:t>If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they</a:t>
            </a:r>
            <a:r>
              <a:rPr lang="de-DE" b="0" dirty="0">
                <a:latin typeface="DINOT-Bold" panose="020B0504020101020102" pitchFamily="34" charset="77"/>
              </a:rPr>
              <a:t> deal </a:t>
            </a:r>
            <a:r>
              <a:rPr lang="de-DE" b="0" dirty="0" err="1">
                <a:latin typeface="DINOT-Bold" panose="020B0504020101020102" pitchFamily="34" charset="77"/>
              </a:rPr>
              <a:t>with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the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problem</a:t>
            </a:r>
            <a:r>
              <a:rPr lang="de-DE" b="0" dirty="0">
                <a:latin typeface="DINOT-Bold" panose="020B0504020101020102" pitchFamily="34" charset="77"/>
              </a:rPr>
              <a:t> like </a:t>
            </a:r>
            <a:r>
              <a:rPr lang="de-DE" b="0" dirty="0" err="1">
                <a:latin typeface="DINOT-Bold" panose="020B0504020101020102" pitchFamily="34" charset="77"/>
              </a:rPr>
              <a:t>this</a:t>
            </a:r>
            <a:r>
              <a:rPr lang="de-DE" b="0" dirty="0">
                <a:latin typeface="DINOT-Bold" panose="020B0504020101020102" pitchFamily="34" charset="77"/>
              </a:rPr>
              <a:t>,</a:t>
            </a:r>
            <a:endParaRPr lang="de-DE" b="0" i="0" u="none" strike="noStrike" dirty="0">
              <a:solidFill>
                <a:srgbClr val="000000"/>
              </a:solidFill>
              <a:effectLst/>
              <a:latin typeface="DINOT-Bold" panose="020B0504020101020102" pitchFamily="34" charset="77"/>
            </a:endParaRPr>
          </a:p>
          <a:p>
            <a:pPr marL="0" indent="0">
              <a:buNone/>
            </a:pPr>
            <a:r>
              <a:rPr lang="de-DE" b="0" i="0" u="none" strike="noStrike" dirty="0">
                <a:solidFill>
                  <a:srgbClr val="000000"/>
                </a:solidFill>
                <a:effectLst/>
                <a:latin typeface="DINOT-Bold" panose="020B0504020101020102" pitchFamily="34" charset="77"/>
              </a:rPr>
              <a:t>…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the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climate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is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characterized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by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goodwill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and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the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goal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and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the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matter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are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in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the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foreground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. </a:t>
            </a:r>
          </a:p>
          <a:p>
            <a:pPr marL="0" indent="0">
              <a:buNone/>
            </a:pP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…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There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is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open and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straightforward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communication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, and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the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discussion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is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aimed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at problem-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solving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. </a:t>
            </a:r>
          </a:p>
          <a:p>
            <a:pPr marL="0" indent="0">
              <a:buNone/>
            </a:pP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…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Issues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can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be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clearly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addressed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and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coordinated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here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. </a:t>
            </a:r>
          </a:p>
          <a:p>
            <a:pPr marL="171450" indent="-171450"/>
            <a:endParaRPr lang="de-DE" b="0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  <a:p>
            <a:pPr marL="171450" indent="-171450"/>
            <a:endParaRPr lang="de-DE" b="0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de-DE" sz="1100" b="0" i="1" dirty="0">
                <a:solidFill>
                  <a:srgbClr val="AF9F92"/>
                </a:solidFill>
                <a:latin typeface="DINOT-Bold" panose="020B0504020101020102" pitchFamily="34" charset="77"/>
              </a:rPr>
              <a:t>Source (</a:t>
            </a:r>
            <a:r>
              <a:rPr lang="de-DE" sz="1100" b="0" i="1" dirty="0" err="1">
                <a:solidFill>
                  <a:srgbClr val="AF9F92"/>
                </a:solidFill>
                <a:latin typeface="DINOT-Bold" panose="020B0504020101020102" pitchFamily="34" charset="77"/>
              </a:rPr>
              <a:t>theorie</a:t>
            </a:r>
            <a:r>
              <a:rPr lang="de-DE" sz="1100" b="0" i="1" dirty="0">
                <a:solidFill>
                  <a:srgbClr val="AF9F92"/>
                </a:solidFill>
                <a:latin typeface="DINOT-Bold" panose="020B0504020101020102" pitchFamily="34" charset="77"/>
              </a:rPr>
              <a:t>): Roland Kunkel-van </a:t>
            </a:r>
            <a:r>
              <a:rPr lang="de-DE" sz="1100" b="0" i="1" dirty="0" err="1">
                <a:solidFill>
                  <a:srgbClr val="AF9F92"/>
                </a:solidFill>
                <a:latin typeface="DINOT-Bold" panose="020B0504020101020102" pitchFamily="34" charset="77"/>
              </a:rPr>
              <a:t>Kaldenkerken</a:t>
            </a:r>
            <a:r>
              <a:rPr lang="de-DE" sz="1100" b="0" i="1" dirty="0">
                <a:solidFill>
                  <a:srgbClr val="AF9F92"/>
                </a:solidFill>
                <a:latin typeface="DINOT-Bold" panose="020B0504020101020102" pitchFamily="34" charset="77"/>
              </a:rPr>
              <a:t>, Carla van </a:t>
            </a:r>
            <a:r>
              <a:rPr lang="de-DE" sz="1100" b="0" i="1" dirty="0" err="1">
                <a:solidFill>
                  <a:srgbClr val="AF9F92"/>
                </a:solidFill>
                <a:latin typeface="DINOT-Bold" panose="020B0504020101020102" pitchFamily="34" charset="77"/>
              </a:rPr>
              <a:t>Kaldenkerken</a:t>
            </a:r>
            <a:br>
              <a:rPr lang="de-DE" sz="1100" b="0" i="1" dirty="0">
                <a:solidFill>
                  <a:srgbClr val="AF9F92"/>
                </a:solidFill>
                <a:latin typeface="DINOT-Bold" panose="020B0504020101020102" pitchFamily="34" charset="77"/>
              </a:rPr>
            </a:br>
            <a:r>
              <a:rPr lang="de-DE" sz="1100" b="0" i="1" dirty="0">
                <a:solidFill>
                  <a:srgbClr val="AF9F92"/>
                </a:solidFill>
                <a:latin typeface="DINOT-Bold" panose="020B0504020101020102" pitchFamily="34" charset="77"/>
              </a:rPr>
              <a:t>in: Peter Knapp (Hrsg.), Konflikte lösen in Teams und großen Gruppen, </a:t>
            </a:r>
            <a:r>
              <a:rPr lang="de-DE" sz="1100" b="0" i="1" dirty="0" err="1">
                <a:solidFill>
                  <a:srgbClr val="AF9F92"/>
                </a:solidFill>
                <a:latin typeface="DINOT-Bold" panose="020B0504020101020102" pitchFamily="34" charset="77"/>
              </a:rPr>
              <a:t>ManagerSeminareVerlag</a:t>
            </a:r>
            <a:endParaRPr lang="de-DE" sz="1100" b="0" i="1" dirty="0">
              <a:solidFill>
                <a:srgbClr val="AF9F92"/>
              </a:solidFill>
              <a:latin typeface="DINOT-Bold" panose="020B0504020101020102" pitchFamily="34" charset="77"/>
            </a:endParaRPr>
          </a:p>
          <a:p>
            <a:pPr marL="0" indent="0">
              <a:buNone/>
            </a:pPr>
            <a:endParaRPr lang="de-DE" b="0" dirty="0">
              <a:latin typeface="DINOT-Bold" panose="020B0504020101020102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470742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C44F4F-0E93-4554-CF39-BD2E0EC88C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22E2E14-5244-48B8-CF33-CE30495440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02BDEB0-72B9-78D9-9573-01100BD63F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0" dirty="0" err="1">
                <a:latin typeface="DINOT-Bold" panose="020B0504020101020102" pitchFamily="34" charset="77"/>
              </a:rPr>
              <a:t>They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are</a:t>
            </a:r>
            <a:r>
              <a:rPr lang="de-DE" b="0" dirty="0">
                <a:latin typeface="DINOT-Bold" panose="020B0504020101020102" pitchFamily="34" charset="77"/>
              </a:rPr>
              <a:t> not </a:t>
            </a:r>
            <a:r>
              <a:rPr lang="de-DE" b="0" dirty="0" err="1">
                <a:latin typeface="DINOT-Bold" panose="020B0504020101020102" pitchFamily="34" charset="77"/>
              </a:rPr>
              <a:t>talking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about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what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the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problem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is</a:t>
            </a:r>
            <a:r>
              <a:rPr lang="de-DE" b="0" dirty="0">
                <a:latin typeface="DINOT-Bold" panose="020B0504020101020102" pitchFamily="34" charset="77"/>
              </a:rPr>
              <a:t> and </a:t>
            </a:r>
            <a:r>
              <a:rPr lang="de-DE" b="0" dirty="0" err="1">
                <a:latin typeface="DINOT-Bold" panose="020B0504020101020102" pitchFamily="34" charset="77"/>
              </a:rPr>
              <a:t>emotions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are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building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up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because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none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of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them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is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taking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any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action</a:t>
            </a:r>
            <a:r>
              <a:rPr lang="de-DE" b="0" dirty="0">
                <a:latin typeface="DINOT-Bold" panose="020B0504020101020102" pitchFamily="34" charset="77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3405472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0E27C6-2128-F0ED-E10C-F9CC75727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F6300C0-7757-18EA-DE43-04985E8F02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F7C82E7-B46A-6BBD-A05C-0761721C8E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0" dirty="0">
                <a:latin typeface="DINOT-Bold" panose="020B0504020101020102" pitchFamily="34" charset="77"/>
              </a:rPr>
              <a:t>… Flos‘ </a:t>
            </a:r>
            <a:r>
              <a:rPr lang="de-DE" b="0" dirty="0" err="1">
                <a:latin typeface="DINOT-Bold" panose="020B0504020101020102" pitchFamily="34" charset="77"/>
              </a:rPr>
              <a:t>perspective</a:t>
            </a:r>
            <a:endParaRPr lang="de-DE" b="0" dirty="0">
              <a:latin typeface="DINOT-Bold" panose="020B0504020101020102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205776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C54C8C-E136-5F35-FE13-523DEC1DE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C8C8E6D-2BC9-E0AD-7402-C505A927F0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79B31E5-AC74-CDDB-E001-BEA55739A3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0" dirty="0">
                <a:latin typeface="DINOT-Bold" panose="020B0504020101020102" pitchFamily="34" charset="77"/>
              </a:rPr>
              <a:t>… Max‘ </a:t>
            </a:r>
            <a:r>
              <a:rPr lang="de-DE" b="0" dirty="0" err="1">
                <a:latin typeface="DINOT-Bold" panose="020B0504020101020102" pitchFamily="34" charset="77"/>
              </a:rPr>
              <a:t>perspective</a:t>
            </a:r>
            <a:endParaRPr lang="de-DE" b="0" dirty="0">
              <a:latin typeface="DINOT-Bold" panose="020B0504020101020102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210844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1B6C70-F1BC-B405-79F4-BDF8F6720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5D445FC-C5D5-8BBB-145C-44E1196CBA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DD7ED83-A143-77AA-D721-01D2833298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0" dirty="0">
                <a:latin typeface="DINOT-Bold" panose="020B0504020101020102" pitchFamily="34" charset="77"/>
              </a:rPr>
              <a:t>... </a:t>
            </a:r>
            <a:r>
              <a:rPr lang="de-DE" b="0" dirty="0" err="1">
                <a:latin typeface="DINOT-Bold" panose="020B0504020101020102" pitchFamily="34" charset="77"/>
              </a:rPr>
              <a:t>two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co-workers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getting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very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mad</a:t>
            </a:r>
            <a:r>
              <a:rPr lang="de-DE" b="0" dirty="0">
                <a:latin typeface="DINOT-Bold" panose="020B0504020101020102" pitchFamily="34" charset="77"/>
              </a:rPr>
              <a:t> and emotional </a:t>
            </a:r>
            <a:r>
              <a:rPr lang="de-DE" b="0" dirty="0" err="1">
                <a:latin typeface="DINOT-Bold" panose="020B0504020101020102" pitchFamily="34" charset="77"/>
              </a:rPr>
              <a:t>over</a:t>
            </a:r>
            <a:r>
              <a:rPr lang="de-DE" b="0" dirty="0">
                <a:latin typeface="DINOT-Bold" panose="020B0504020101020102" pitchFamily="34" charset="77"/>
              </a:rPr>
              <a:t> a simple </a:t>
            </a:r>
            <a:r>
              <a:rPr lang="de-DE" b="0" dirty="0" err="1">
                <a:latin typeface="DINOT-Bold" panose="020B0504020101020102" pitchFamily="34" charset="77"/>
              </a:rPr>
              <a:t>thing</a:t>
            </a:r>
            <a:r>
              <a:rPr lang="de-DE" b="0" dirty="0">
                <a:latin typeface="DINOT-Bold" panose="020B0504020101020102" pitchFamily="34" charset="77"/>
              </a:rPr>
              <a:t> like a </a:t>
            </a:r>
            <a:r>
              <a:rPr lang="de-DE" b="0" dirty="0" err="1">
                <a:latin typeface="DINOT-Bold" panose="020B0504020101020102" pitchFamily="34" charset="77"/>
              </a:rPr>
              <a:t>dripping</a:t>
            </a:r>
            <a:r>
              <a:rPr lang="de-DE" b="0" dirty="0">
                <a:latin typeface="DINOT-Bold" panose="020B0504020101020102" pitchFamily="34" charset="77"/>
              </a:rPr>
              <a:t> tab. </a:t>
            </a:r>
          </a:p>
          <a:p>
            <a:pPr marL="0" indent="0">
              <a:buNone/>
            </a:pPr>
            <a:r>
              <a:rPr lang="de-DE" b="0" dirty="0">
                <a:latin typeface="DINOT-Bold" panose="020B0504020101020102" pitchFamily="34" charset="77"/>
              </a:rPr>
              <a:t>This </a:t>
            </a:r>
            <a:r>
              <a:rPr lang="de-DE" b="0" dirty="0" err="1">
                <a:latin typeface="DINOT-Bold" panose="020B0504020101020102" pitchFamily="34" charset="77"/>
              </a:rPr>
              <a:t>getting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upset</a:t>
            </a:r>
            <a:r>
              <a:rPr lang="de-DE" b="0" dirty="0">
                <a:latin typeface="DINOT-Bold" panose="020B0504020101020102" pitchFamily="34" charset="77"/>
              </a:rPr>
              <a:t> at </a:t>
            </a:r>
            <a:r>
              <a:rPr lang="de-DE" b="0" dirty="0" err="1">
                <a:latin typeface="DINOT-Bold" panose="020B0504020101020102" pitchFamily="34" charset="77"/>
              </a:rPr>
              <a:t>one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another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could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be</a:t>
            </a:r>
            <a:r>
              <a:rPr lang="de-DE" b="0" dirty="0">
                <a:latin typeface="DINOT-Bold" panose="020B0504020101020102" pitchFamily="34" charset="77"/>
              </a:rPr>
              <a:t> internal </a:t>
            </a:r>
            <a:r>
              <a:rPr lang="de-DE" b="0" dirty="0" err="1">
                <a:latin typeface="DINOT-Bold" panose="020B0504020101020102" pitchFamily="34" charset="77"/>
              </a:rPr>
              <a:t>or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expressed</a:t>
            </a:r>
            <a:r>
              <a:rPr lang="de-DE" b="0" dirty="0">
                <a:latin typeface="DINOT-Bold" panose="020B0504020101020102" pitchFamily="34" charset="77"/>
              </a:rPr>
              <a:t>.</a:t>
            </a:r>
          </a:p>
          <a:p>
            <a:pPr marL="0" indent="0">
              <a:buNone/>
            </a:pPr>
            <a:endParaRPr lang="de-DE" b="0" dirty="0">
              <a:latin typeface="DINOT-Bold" panose="020B0504020101020102" pitchFamily="34" charset="77"/>
            </a:endParaRPr>
          </a:p>
          <a:p>
            <a:pPr marL="0" indent="0">
              <a:buNone/>
            </a:pPr>
            <a:r>
              <a:rPr lang="de-DE" b="0" dirty="0">
                <a:latin typeface="DINOT-Bold" panose="020B0504020101020102" pitchFamily="34" charset="77"/>
              </a:rPr>
              <a:t>In </a:t>
            </a:r>
            <a:r>
              <a:rPr lang="de-DE" b="0" dirty="0" err="1">
                <a:latin typeface="DINOT-Bold" panose="020B0504020101020102" pitchFamily="34" charset="77"/>
              </a:rPr>
              <a:t>those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situations</a:t>
            </a:r>
            <a:endParaRPr lang="de-DE" b="0" dirty="0">
              <a:latin typeface="DINOT-Bold" panose="020B0504020101020102" pitchFamily="34" charset="7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100" b="1" dirty="0">
                <a:latin typeface="Noticia Text" panose="02000503060000020004" pitchFamily="2" charset="77"/>
              </a:rPr>
              <a:t>Needs</a:t>
            </a:r>
            <a:r>
              <a:rPr lang="de-DE" sz="1100" b="0" i="1" dirty="0">
                <a:latin typeface="Noticia Text" panose="02000503060000020004" pitchFamily="2" charset="77"/>
              </a:rPr>
              <a:t> </a:t>
            </a:r>
            <a:r>
              <a:rPr lang="de-DE" sz="1100" b="0" dirty="0">
                <a:latin typeface="Noticia Text" panose="02000503060000020004" pitchFamily="2" charset="77"/>
              </a:rPr>
              <a:t>and</a:t>
            </a:r>
            <a:r>
              <a:rPr lang="de-DE" sz="1100" b="0" i="1" dirty="0">
                <a:latin typeface="Noticia Text" panose="02000503060000020004" pitchFamily="2" charset="77"/>
              </a:rPr>
              <a:t> </a:t>
            </a:r>
            <a:r>
              <a:rPr lang="de-DE" sz="1100" b="1" dirty="0" err="1">
                <a:latin typeface="Noticia Text" panose="02000503060000020004" pitchFamily="2" charset="77"/>
              </a:rPr>
              <a:t>emotions</a:t>
            </a:r>
            <a:r>
              <a:rPr lang="de-DE" sz="1100" b="0" i="1" dirty="0">
                <a:latin typeface="Noticia Text" panose="02000503060000020004" pitchFamily="2" charset="77"/>
              </a:rPr>
              <a:t> </a:t>
            </a:r>
            <a:r>
              <a:rPr lang="de-DE" sz="1100" b="0" i="0" dirty="0" err="1">
                <a:latin typeface="Noticia Text" panose="02000503060000020004" pitchFamily="2" charset="77"/>
              </a:rPr>
              <a:t>are</a:t>
            </a:r>
            <a:r>
              <a:rPr lang="de-DE" sz="1100" b="0" i="0" dirty="0">
                <a:latin typeface="Noticia Text" panose="02000503060000020004" pitchFamily="2" charset="77"/>
              </a:rPr>
              <a:t> </a:t>
            </a:r>
            <a:r>
              <a:rPr lang="de-DE" sz="1100" b="0" i="0" dirty="0" err="1">
                <a:latin typeface="Noticia Text" panose="02000503060000020004" pitchFamily="2" charset="77"/>
              </a:rPr>
              <a:t>coming</a:t>
            </a:r>
            <a:r>
              <a:rPr lang="de-DE" sz="1100" b="0" i="0" dirty="0">
                <a:latin typeface="Noticia Text" panose="02000503060000020004" pitchFamily="2" charset="77"/>
              </a:rPr>
              <a:t> </a:t>
            </a:r>
            <a:r>
              <a:rPr lang="de-DE" sz="1100" b="0" i="0" dirty="0" err="1">
                <a:latin typeface="Noticia Text" panose="02000503060000020004" pitchFamily="2" charset="77"/>
              </a:rPr>
              <a:t>into</a:t>
            </a:r>
            <a:r>
              <a:rPr lang="de-DE" sz="1100" b="0" i="0" dirty="0">
                <a:latin typeface="Noticia Text" panose="02000503060000020004" pitchFamily="2" charset="77"/>
              </a:rPr>
              <a:t> </a:t>
            </a:r>
            <a:r>
              <a:rPr lang="de-DE" sz="1100" b="0" i="0" dirty="0" err="1">
                <a:latin typeface="Noticia Text" panose="02000503060000020004" pitchFamily="2" charset="77"/>
              </a:rPr>
              <a:t>play</a:t>
            </a:r>
            <a:r>
              <a:rPr lang="de-DE" sz="1100" b="0" i="0" dirty="0">
                <a:latin typeface="Noticia Text" panose="02000503060000020004" pitchFamily="2" charset="77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100" b="0" i="0" dirty="0" err="1">
                <a:latin typeface="Noticia Text" panose="02000503060000020004" pitchFamily="2" charset="77"/>
              </a:rPr>
              <a:t>the</a:t>
            </a:r>
            <a:r>
              <a:rPr lang="de-DE" sz="1100" b="0" i="0" dirty="0">
                <a:latin typeface="Noticia Text" panose="02000503060000020004" pitchFamily="2" charset="77"/>
              </a:rPr>
              <a:t> </a:t>
            </a:r>
            <a:r>
              <a:rPr lang="de-DE" sz="1100" b="0" i="0" dirty="0" err="1">
                <a:latin typeface="Noticia Text" panose="02000503060000020004" pitchFamily="2" charset="77"/>
              </a:rPr>
              <a:t>use</a:t>
            </a:r>
            <a:r>
              <a:rPr lang="de-DE" sz="1100" b="0" i="0" dirty="0">
                <a:latin typeface="Noticia Text" panose="02000503060000020004" pitchFamily="2" charset="77"/>
              </a:rPr>
              <a:t> </a:t>
            </a:r>
            <a:r>
              <a:rPr lang="de-DE" sz="1100" b="0" i="0" dirty="0" err="1">
                <a:latin typeface="Noticia Text" panose="02000503060000020004" pitchFamily="2" charset="77"/>
              </a:rPr>
              <a:t>of</a:t>
            </a:r>
            <a:r>
              <a:rPr lang="de-DE" sz="1100" b="0" i="0" dirty="0">
                <a:latin typeface="Noticia Text" panose="02000503060000020004" pitchFamily="2" charset="77"/>
              </a:rPr>
              <a:t> </a:t>
            </a:r>
            <a:r>
              <a:rPr lang="de-DE" sz="1100" b="0" i="0" dirty="0" err="1">
                <a:latin typeface="Noticia Text" panose="02000503060000020004" pitchFamily="2" charset="77"/>
              </a:rPr>
              <a:t>accusations</a:t>
            </a:r>
            <a:r>
              <a:rPr lang="de-DE" sz="1100" dirty="0">
                <a:latin typeface="Noticia Text" panose="02000503060000020004" pitchFamily="2" charset="77"/>
              </a:rPr>
              <a:t> and </a:t>
            </a:r>
            <a:r>
              <a:rPr lang="de-DE" sz="1100" b="0" i="0" dirty="0" err="1">
                <a:latin typeface="Noticia Text" panose="02000503060000020004" pitchFamily="2" charset="77"/>
              </a:rPr>
              <a:t>insinuations</a:t>
            </a:r>
            <a:r>
              <a:rPr lang="de-DE" sz="1100" b="0" i="0" dirty="0">
                <a:latin typeface="Noticia Text" panose="02000503060000020004" pitchFamily="2" charset="77"/>
              </a:rPr>
              <a:t> (Unterstellung)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100" b="0" i="0" dirty="0" err="1">
                <a:latin typeface="Noticia Text" panose="02000503060000020004" pitchFamily="2" charset="77"/>
              </a:rPr>
              <a:t>the</a:t>
            </a:r>
            <a:r>
              <a:rPr lang="de-DE" sz="1100" b="0" i="0" dirty="0">
                <a:latin typeface="Noticia Text" panose="02000503060000020004" pitchFamily="2" charset="77"/>
              </a:rPr>
              <a:t> </a:t>
            </a:r>
            <a:r>
              <a:rPr lang="de-DE" sz="1100" b="0" i="0" dirty="0" err="1">
                <a:latin typeface="Noticia Text" panose="02000503060000020004" pitchFamily="2" charset="77"/>
              </a:rPr>
              <a:t>idea</a:t>
            </a:r>
            <a:r>
              <a:rPr lang="de-DE" sz="1100" b="0" i="0" dirty="0">
                <a:latin typeface="Noticia Text" panose="02000503060000020004" pitchFamily="2" charset="77"/>
              </a:rPr>
              <a:t> </a:t>
            </a:r>
            <a:r>
              <a:rPr lang="de-DE" sz="1100" b="0" i="0" dirty="0" err="1">
                <a:latin typeface="Noticia Text" panose="02000503060000020004" pitchFamily="2" charset="77"/>
              </a:rPr>
              <a:t>of</a:t>
            </a:r>
            <a:r>
              <a:rPr lang="de-DE" sz="1100" b="0" i="0" dirty="0">
                <a:latin typeface="Noticia Text" panose="02000503060000020004" pitchFamily="2" charset="77"/>
              </a:rPr>
              <a:t> ​​</a:t>
            </a:r>
            <a:r>
              <a:rPr lang="de-DE" sz="1100" b="0" i="0" dirty="0" err="1">
                <a:latin typeface="Noticia Text" panose="02000503060000020004" pitchFamily="2" charset="77"/>
              </a:rPr>
              <a:t>being</a:t>
            </a:r>
            <a:r>
              <a:rPr lang="de-DE" sz="1100" b="0" i="0" dirty="0">
                <a:latin typeface="Noticia Text" panose="02000503060000020004" pitchFamily="2" charset="77"/>
              </a:rPr>
              <a:t> </a:t>
            </a:r>
            <a:r>
              <a:rPr lang="de-DE" sz="1100" b="0" i="0" dirty="0" err="1">
                <a:latin typeface="Noticia Text" panose="02000503060000020004" pitchFamily="2" charset="77"/>
              </a:rPr>
              <a:t>right</a:t>
            </a:r>
            <a:r>
              <a:rPr lang="de-DE" sz="1100" b="0" i="0" dirty="0">
                <a:latin typeface="Noticia Text" panose="02000503060000020004" pitchFamily="2" charset="77"/>
              </a:rPr>
              <a:t> </a:t>
            </a:r>
            <a:r>
              <a:rPr lang="de-DE" sz="1100" b="0" i="0" dirty="0" err="1">
                <a:latin typeface="Noticia Text" panose="02000503060000020004" pitchFamily="2" charset="77"/>
              </a:rPr>
              <a:t>or</a:t>
            </a:r>
            <a:r>
              <a:rPr lang="de-DE" sz="1100" b="0" i="0" dirty="0">
                <a:latin typeface="Noticia Text" panose="02000503060000020004" pitchFamily="2" charset="77"/>
              </a:rPr>
              <a:t> in </a:t>
            </a:r>
            <a:r>
              <a:rPr lang="de-DE" sz="1100" b="0" i="0" dirty="0" err="1">
                <a:latin typeface="Noticia Text" panose="02000503060000020004" pitchFamily="2" charset="77"/>
              </a:rPr>
              <a:t>the</a:t>
            </a:r>
            <a:r>
              <a:rPr lang="de-DE" sz="1100" b="0" i="0" dirty="0">
                <a:latin typeface="Noticia Text" panose="02000503060000020004" pitchFamily="2" charset="77"/>
              </a:rPr>
              <a:t> </a:t>
            </a:r>
            <a:r>
              <a:rPr lang="de-DE" sz="1100" b="0" i="0" dirty="0" err="1">
                <a:latin typeface="Noticia Text" panose="02000503060000020004" pitchFamily="2" charset="77"/>
              </a:rPr>
              <a:t>right</a:t>
            </a:r>
            <a:endParaRPr lang="de-DE" sz="1100" b="0" i="0" u="none" strike="noStrike" dirty="0">
              <a:solidFill>
                <a:srgbClr val="000000"/>
              </a:solidFill>
              <a:effectLst/>
              <a:latin typeface="Noticia Text" panose="02000503060000020004" pitchFamily="2" charset="7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It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involves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the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violation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of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internal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boundaries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of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fairness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and a sense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of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imbalance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This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often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manifests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in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the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clear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naming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of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those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to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blame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, such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as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'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because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of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him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/her,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we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are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not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making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progress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“. </a:t>
            </a:r>
            <a:endParaRPr lang="de-DE" b="0" dirty="0">
              <a:latin typeface="DINOT-Bold" panose="020B0504020101020102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305636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de-DE" dirty="0"/>
              <a:t>(</a:t>
            </a:r>
            <a:r>
              <a:rPr lang="de-DE" dirty="0" err="1"/>
              <a:t>with</a:t>
            </a:r>
            <a:r>
              <a:rPr lang="de-DE" dirty="0"/>
              <a:t> a </a:t>
            </a:r>
            <a:r>
              <a:rPr lang="de-DE" dirty="0" err="1"/>
              <a:t>smile</a:t>
            </a:r>
            <a:r>
              <a:rPr lang="de-DE" dirty="0"/>
              <a:t>) and </a:t>
            </a:r>
            <a:r>
              <a:rPr lang="de-DE" dirty="0" err="1"/>
              <a:t>who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share</a:t>
            </a:r>
            <a:r>
              <a:rPr lang="de-DE" dirty="0"/>
              <a:t> </a:t>
            </a:r>
            <a:r>
              <a:rPr lang="de-DE" dirty="0" err="1"/>
              <a:t>maybe</a:t>
            </a:r>
            <a:r>
              <a:rPr lang="de-DE" dirty="0"/>
              <a:t> a </a:t>
            </a:r>
            <a:r>
              <a:rPr lang="de-DE" dirty="0" err="1"/>
              <a:t>similar</a:t>
            </a:r>
            <a:r>
              <a:rPr lang="de-DE" dirty="0"/>
              <a:t> </a:t>
            </a:r>
            <a:r>
              <a:rPr lang="de-DE" dirty="0" err="1"/>
              <a:t>situation</a:t>
            </a:r>
            <a:r>
              <a:rPr lang="de-DE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366689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92E186-813E-3A0C-7120-24DD3F784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0E442E0-6628-01EE-6B9D-6A89D76882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5913B88-6C1D-C455-9AF1-0A06AD656F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0" i="0" dirty="0" err="1">
                <a:latin typeface="DINOT-Bold" panose="020B0504020101020102" pitchFamily="34" charset="77"/>
              </a:rPr>
              <a:t>Usually</a:t>
            </a:r>
            <a:r>
              <a:rPr lang="de-DE" b="0" i="0" dirty="0">
                <a:latin typeface="DINOT-Bold" panose="020B0504020101020102" pitchFamily="34" charset="77"/>
              </a:rPr>
              <a:t>: </a:t>
            </a:r>
            <a:r>
              <a:rPr lang="de-DE" b="0" i="0" dirty="0" err="1">
                <a:latin typeface="DINOT-Bold" panose="020B0504020101020102" pitchFamily="34" charset="77"/>
              </a:rPr>
              <a:t>if</a:t>
            </a:r>
            <a:r>
              <a:rPr lang="de-DE" b="0" i="0" dirty="0">
                <a:latin typeface="DINOT-Bold" panose="020B0504020101020102" pitchFamily="34" charset="77"/>
              </a:rPr>
              <a:t> </a:t>
            </a:r>
            <a:r>
              <a:rPr lang="de-DE" b="0" i="0" dirty="0" err="1">
                <a:latin typeface="DINOT-Bold" panose="020B0504020101020102" pitchFamily="34" charset="77"/>
              </a:rPr>
              <a:t>problems</a:t>
            </a:r>
            <a:r>
              <a:rPr lang="de-DE" b="0" i="0" dirty="0">
                <a:latin typeface="DINOT-Bold" panose="020B0504020101020102" pitchFamily="34" charset="77"/>
              </a:rPr>
              <a:t> </a:t>
            </a:r>
            <a:r>
              <a:rPr lang="de-DE" b="0" i="0" dirty="0" err="1">
                <a:latin typeface="DINOT-Bold" panose="020B0504020101020102" pitchFamily="34" charset="77"/>
              </a:rPr>
              <a:t>are</a:t>
            </a:r>
            <a:r>
              <a:rPr lang="de-DE" b="0" i="0" dirty="0">
                <a:latin typeface="DINOT-Bold" panose="020B0504020101020102" pitchFamily="34" charset="77"/>
              </a:rPr>
              <a:t> not </a:t>
            </a:r>
            <a:r>
              <a:rPr lang="de-DE" b="0" i="0" dirty="0" err="1">
                <a:latin typeface="DINOT-Bold" panose="020B0504020101020102" pitchFamily="34" charset="77"/>
              </a:rPr>
              <a:t>resolved</a:t>
            </a:r>
            <a:r>
              <a:rPr lang="de-DE" b="0" i="0" dirty="0">
                <a:latin typeface="DINOT-Bold" panose="020B0504020101020102" pitchFamily="34" charset="77"/>
              </a:rPr>
              <a:t> </a:t>
            </a:r>
            <a:r>
              <a:rPr lang="de-DE" b="0" i="0" dirty="0" err="1">
                <a:latin typeface="DINOT-Bold" panose="020B0504020101020102" pitchFamily="34" charset="77"/>
              </a:rPr>
              <a:t>they</a:t>
            </a:r>
            <a:r>
              <a:rPr lang="de-DE" b="0" i="0" dirty="0">
                <a:latin typeface="DINOT-Bold" panose="020B0504020101020102" pitchFamily="34" charset="77"/>
              </a:rPr>
              <a:t> </a:t>
            </a:r>
            <a:r>
              <a:rPr lang="de-DE" b="0" i="0" dirty="0" err="1">
                <a:latin typeface="DINOT-Bold" panose="020B0504020101020102" pitchFamily="34" charset="77"/>
              </a:rPr>
              <a:t>tend</a:t>
            </a:r>
            <a:r>
              <a:rPr lang="de-DE" b="0" i="0" dirty="0">
                <a:latin typeface="DINOT-Bold" panose="020B0504020101020102" pitchFamily="34" charset="77"/>
              </a:rPr>
              <a:t> </a:t>
            </a:r>
            <a:r>
              <a:rPr lang="de-DE" b="0" i="0" dirty="0" err="1">
                <a:latin typeface="DINOT-Bold" panose="020B0504020101020102" pitchFamily="34" charset="77"/>
              </a:rPr>
              <a:t>to</a:t>
            </a:r>
            <a:r>
              <a:rPr lang="de-DE" b="0" i="0" dirty="0">
                <a:latin typeface="DINOT-Bold" panose="020B0504020101020102" pitchFamily="34" charset="77"/>
              </a:rPr>
              <a:t> </a:t>
            </a:r>
            <a:r>
              <a:rPr lang="de-DE" b="0" i="0" dirty="0" err="1">
                <a:latin typeface="DINOT-Bold" panose="020B0504020101020102" pitchFamily="34" charset="77"/>
              </a:rPr>
              <a:t>get</a:t>
            </a:r>
            <a:r>
              <a:rPr lang="de-DE" b="0" i="0" dirty="0">
                <a:latin typeface="DINOT-Bold" panose="020B0504020101020102" pitchFamily="34" charset="77"/>
              </a:rPr>
              <a:t> </a:t>
            </a:r>
            <a:r>
              <a:rPr lang="de-DE" b="0" i="0" dirty="0" err="1">
                <a:latin typeface="DINOT-Bold" panose="020B0504020101020102" pitchFamily="34" charset="77"/>
              </a:rPr>
              <a:t>more</a:t>
            </a:r>
            <a:r>
              <a:rPr lang="de-DE" b="0" i="0" dirty="0">
                <a:latin typeface="DINOT-Bold" panose="020B0504020101020102" pitchFamily="34" charset="77"/>
              </a:rPr>
              <a:t> and </a:t>
            </a:r>
            <a:r>
              <a:rPr lang="de-DE" b="0" i="0" dirty="0" err="1">
                <a:latin typeface="DINOT-Bold" panose="020B0504020101020102" pitchFamily="34" charset="77"/>
              </a:rPr>
              <a:t>more</a:t>
            </a:r>
            <a:r>
              <a:rPr lang="de-DE" b="0" i="0" dirty="0">
                <a:latin typeface="DINOT-Bold" panose="020B0504020101020102" pitchFamily="34" charset="77"/>
              </a:rPr>
              <a:t> personal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0" i="0" dirty="0" err="1">
                <a:latin typeface="DINOT-Bold" panose="020B0504020101020102" pitchFamily="34" charset="77"/>
              </a:rPr>
              <a:t>the</a:t>
            </a:r>
            <a:r>
              <a:rPr lang="de-DE" b="0" i="0" dirty="0">
                <a:latin typeface="DINOT-Bold" panose="020B0504020101020102" pitchFamily="34" charset="77"/>
              </a:rPr>
              <a:t> </a:t>
            </a:r>
            <a:r>
              <a:rPr lang="de-DE" b="0" i="0" dirty="0" err="1">
                <a:latin typeface="DINOT-Bold" panose="020B0504020101020102" pitchFamily="34" charset="77"/>
              </a:rPr>
              <a:t>two</a:t>
            </a:r>
            <a:r>
              <a:rPr lang="de-DE" b="0" i="0" dirty="0">
                <a:latin typeface="DINOT-Bold" panose="020B0504020101020102" pitchFamily="34" charset="77"/>
              </a:rPr>
              <a:t> </a:t>
            </a:r>
            <a:r>
              <a:rPr lang="de-DE" b="0" i="0" dirty="0" err="1">
                <a:latin typeface="DINOT-Bold" panose="020B0504020101020102" pitchFamily="34" charset="77"/>
              </a:rPr>
              <a:t>conflict</a:t>
            </a:r>
            <a:r>
              <a:rPr lang="de-DE" b="0" i="0" dirty="0">
                <a:latin typeface="DINOT-Bold" panose="020B0504020101020102" pitchFamily="34" charset="77"/>
              </a:rPr>
              <a:t> </a:t>
            </a:r>
            <a:r>
              <a:rPr lang="de-DE" b="0" i="0" dirty="0" err="1">
                <a:latin typeface="DINOT-Bold" panose="020B0504020101020102" pitchFamily="34" charset="77"/>
              </a:rPr>
              <a:t>parties</a:t>
            </a:r>
            <a:r>
              <a:rPr lang="de-DE" b="0" i="0" dirty="0">
                <a:latin typeface="DINOT-Bold" panose="020B0504020101020102" pitchFamily="34" charset="77"/>
              </a:rPr>
              <a:t> </a:t>
            </a:r>
            <a:r>
              <a:rPr lang="de-DE" b="0" i="0" dirty="0" err="1">
                <a:latin typeface="DINOT-Bold" panose="020B0504020101020102" pitchFamily="34" charset="77"/>
              </a:rPr>
              <a:t>move</a:t>
            </a:r>
            <a:r>
              <a:rPr lang="de-DE" b="0" i="0" dirty="0">
                <a:latin typeface="DINOT-Bold" panose="020B0504020101020102" pitchFamily="34" charset="77"/>
              </a:rPr>
              <a:t> </a:t>
            </a:r>
            <a:r>
              <a:rPr lang="de-DE" b="0" i="0" dirty="0" err="1">
                <a:latin typeface="DINOT-Bold" panose="020B0504020101020102" pitchFamily="34" charset="77"/>
              </a:rPr>
              <a:t>away</a:t>
            </a:r>
            <a:r>
              <a:rPr lang="de-DE" b="0" i="0" dirty="0">
                <a:latin typeface="DINOT-Bold" panose="020B0504020101020102" pitchFamily="34" charset="77"/>
              </a:rPr>
              <a:t> </a:t>
            </a:r>
            <a:r>
              <a:rPr lang="de-DE" b="0" i="0" dirty="0" err="1">
                <a:latin typeface="DINOT-Bold" panose="020B0504020101020102" pitchFamily="34" charset="77"/>
              </a:rPr>
              <a:t>from</a:t>
            </a:r>
            <a:r>
              <a:rPr lang="de-DE" b="0" i="0" dirty="0">
                <a:latin typeface="DINOT-Bold" panose="020B0504020101020102" pitchFamily="34" charset="77"/>
              </a:rPr>
              <a:t> </a:t>
            </a:r>
            <a:r>
              <a:rPr lang="de-DE" b="0" i="0" dirty="0" err="1">
                <a:latin typeface="DINOT-Bold" panose="020B0504020101020102" pitchFamily="34" charset="77"/>
              </a:rPr>
              <a:t>each</a:t>
            </a:r>
            <a:r>
              <a:rPr lang="de-DE" b="0" i="0" dirty="0">
                <a:latin typeface="DINOT-Bold" panose="020B0504020101020102" pitchFamily="34" charset="77"/>
              </a:rPr>
              <a:t> </a:t>
            </a:r>
            <a:r>
              <a:rPr lang="de-DE" b="0" i="0" dirty="0" err="1">
                <a:latin typeface="DINOT-Bold" panose="020B0504020101020102" pitchFamily="34" charset="77"/>
              </a:rPr>
              <a:t>other</a:t>
            </a:r>
            <a:r>
              <a:rPr lang="de-DE" b="0" i="0" dirty="0">
                <a:latin typeface="DINOT-Bold" panose="020B0504020101020102" pitchFamily="34" charset="77"/>
              </a:rPr>
              <a:t> </a:t>
            </a:r>
            <a:r>
              <a:rPr lang="de-DE" b="0" i="0" dirty="0" err="1">
                <a:latin typeface="DINOT-Bold" panose="020B0504020101020102" pitchFamily="34" charset="77"/>
              </a:rPr>
              <a:t>even</a:t>
            </a:r>
            <a:r>
              <a:rPr lang="de-DE" b="0" i="0" dirty="0">
                <a:latin typeface="DINOT-Bold" panose="020B0504020101020102" pitchFamily="34" charset="77"/>
              </a:rPr>
              <a:t> </a:t>
            </a:r>
            <a:r>
              <a:rPr lang="de-DE" b="0" i="0" dirty="0" err="1">
                <a:latin typeface="DINOT-Bold" panose="020B0504020101020102" pitchFamily="34" charset="77"/>
              </a:rPr>
              <a:t>further</a:t>
            </a:r>
            <a:r>
              <a:rPr lang="de-DE" b="0" i="0" dirty="0">
                <a:latin typeface="DINOT-Bold" panose="020B0504020101020102" pitchFamily="34" charset="77"/>
              </a:rPr>
              <a:t> and </a:t>
            </a:r>
            <a:r>
              <a:rPr lang="de-DE" b="0" i="0" dirty="0" err="1">
                <a:latin typeface="DINOT-Bold" panose="020B0504020101020102" pitchFamily="34" charset="77"/>
              </a:rPr>
              <a:t>take</a:t>
            </a:r>
            <a:r>
              <a:rPr lang="de-DE" b="0" i="0" dirty="0">
                <a:latin typeface="DINOT-Bold" panose="020B0504020101020102" pitchFamily="34" charset="77"/>
              </a:rPr>
              <a:t> </a:t>
            </a:r>
            <a:r>
              <a:rPr lang="de-DE" b="0" i="0" dirty="0" err="1">
                <a:latin typeface="DINOT-Bold" panose="020B0504020101020102" pitchFamily="34" charset="77"/>
              </a:rPr>
              <a:t>more</a:t>
            </a:r>
            <a:r>
              <a:rPr lang="de-DE" b="0" i="0" dirty="0">
                <a:latin typeface="DINOT-Bold" panose="020B0504020101020102" pitchFamily="34" charset="77"/>
              </a:rPr>
              <a:t> extreme </a:t>
            </a:r>
            <a:r>
              <a:rPr lang="de-DE" b="0" i="0" dirty="0" err="1">
                <a:latin typeface="DINOT-Bold" panose="020B0504020101020102" pitchFamily="34" charset="77"/>
              </a:rPr>
              <a:t>sides</a:t>
            </a:r>
            <a:r>
              <a:rPr lang="de-DE" b="0" i="0" dirty="0">
                <a:latin typeface="DINOT-Bold" panose="020B0504020101020102" pitchFamily="34" charset="77"/>
              </a:rPr>
              <a:t> </a:t>
            </a:r>
            <a:r>
              <a:rPr lang="de-DE" b="0" i="0" dirty="0" err="1">
                <a:latin typeface="DINOT-Bold" panose="020B0504020101020102" pitchFamily="34" charset="77"/>
              </a:rPr>
              <a:t>eventhough</a:t>
            </a:r>
            <a:r>
              <a:rPr lang="de-DE" b="0" i="0" dirty="0">
                <a:latin typeface="DINOT-Bold" panose="020B0504020101020102" pitchFamily="34" charset="77"/>
              </a:rPr>
              <a:t> </a:t>
            </a:r>
            <a:r>
              <a:rPr lang="de-DE" b="0" i="0" dirty="0" err="1">
                <a:latin typeface="DINOT-Bold" panose="020B0504020101020102" pitchFamily="34" charset="77"/>
              </a:rPr>
              <a:t>the</a:t>
            </a:r>
            <a:r>
              <a:rPr lang="de-DE" b="0" i="0" dirty="0">
                <a:latin typeface="DINOT-Bold" panose="020B0504020101020102" pitchFamily="34" charset="77"/>
              </a:rPr>
              <a:t> source </a:t>
            </a:r>
            <a:r>
              <a:rPr lang="de-DE" b="0" i="0" dirty="0" err="1">
                <a:latin typeface="DINOT-Bold" panose="020B0504020101020102" pitchFamily="34" charset="77"/>
              </a:rPr>
              <a:t>of</a:t>
            </a:r>
            <a:r>
              <a:rPr lang="de-DE" b="0" i="0" dirty="0">
                <a:latin typeface="DINOT-Bold" panose="020B0504020101020102" pitchFamily="34" charset="77"/>
              </a:rPr>
              <a:t> </a:t>
            </a:r>
            <a:r>
              <a:rPr lang="de-DE" b="0" i="0" dirty="0" err="1">
                <a:latin typeface="DINOT-Bold" panose="020B0504020101020102" pitchFamily="34" charset="77"/>
              </a:rPr>
              <a:t>the</a:t>
            </a:r>
            <a:r>
              <a:rPr lang="de-DE" b="0" i="0" dirty="0">
                <a:latin typeface="DINOT-Bold" panose="020B0504020101020102" pitchFamily="34" charset="77"/>
              </a:rPr>
              <a:t> </a:t>
            </a:r>
            <a:r>
              <a:rPr lang="de-DE" b="0" i="0" dirty="0" err="1">
                <a:latin typeface="DINOT-Bold" panose="020B0504020101020102" pitchFamily="34" charset="77"/>
              </a:rPr>
              <a:t>conflict</a:t>
            </a:r>
            <a:r>
              <a:rPr lang="de-DE" b="0" i="0" dirty="0">
                <a:latin typeface="DINOT-Bold" panose="020B0504020101020102" pitchFamily="34" charset="77"/>
              </a:rPr>
              <a:t> </a:t>
            </a:r>
            <a:r>
              <a:rPr lang="de-DE" b="0" i="0" dirty="0" err="1">
                <a:latin typeface="DINOT-Bold" panose="020B0504020101020102" pitchFamily="34" charset="77"/>
              </a:rPr>
              <a:t>is</a:t>
            </a:r>
            <a:r>
              <a:rPr lang="de-DE" b="0" i="0" dirty="0">
                <a:latin typeface="DINOT-Bold" panose="020B0504020101020102" pitchFamily="34" charset="77"/>
              </a:rPr>
              <a:t> not personal at all.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  <a:tabLst/>
              <a:defRPr/>
            </a:pP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Emotions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play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an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important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role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in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conflicts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. </a:t>
            </a:r>
            <a:endParaRPr lang="de-DE" b="0" dirty="0">
              <a:latin typeface="DINOT-Bold" panose="020B0504020101020102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33987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97422E-1105-4E42-1445-B8001366D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26D21FE-483B-39C7-E4FC-83AE9F9BD3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E6CD06A-60D6-39EA-40A4-EF9EF6F8BC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If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these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emotions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are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not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acknowledged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but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instead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are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suppressed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,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they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persist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or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intensify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and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often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escalate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In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conflicts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,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the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primary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aim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is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to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calm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strong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emotions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by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understanding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and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acknowledging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their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significance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and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message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Only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then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can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one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switch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to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problem-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solving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mode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and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discuss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matters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with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goodwill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and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calmness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.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80661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>
          <a:extLst>
            <a:ext uri="{FF2B5EF4-FFF2-40B4-BE49-F238E27FC236}">
              <a16:creationId xmlns:a16="http://schemas.microsoft.com/office/drawing/2014/main" id="{AC6DC97E-948F-81F6-1265-0822A6113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726494fd45_1_70:notes">
            <a:extLst>
              <a:ext uri="{FF2B5EF4-FFF2-40B4-BE49-F238E27FC236}">
                <a16:creationId xmlns:a16="http://schemas.microsoft.com/office/drawing/2014/main" id="{C305EFBA-CE19-F61F-1E99-B5CE87DB63E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726494fd45_1_70:notes">
            <a:extLst>
              <a:ext uri="{FF2B5EF4-FFF2-40B4-BE49-F238E27FC236}">
                <a16:creationId xmlns:a16="http://schemas.microsoft.com/office/drawing/2014/main" id="{FFF3B562-5A95-9FE3-3F25-B628CF67751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b="0" dirty="0" err="1">
                <a:latin typeface="DINOT-Bold" panose="020B0504020101020102" pitchFamily="34" charset="77"/>
              </a:rPr>
              <a:t>Now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that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we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have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differentiated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problems</a:t>
            </a:r>
            <a:r>
              <a:rPr lang="de-DE" b="0" dirty="0">
                <a:latin typeface="DINOT-Bold" panose="020B0504020101020102" pitchFamily="34" charset="77"/>
              </a:rPr>
              <a:t> and </a:t>
            </a:r>
            <a:r>
              <a:rPr lang="de-DE" b="0" dirty="0" err="1">
                <a:latin typeface="DINOT-Bold" panose="020B0504020101020102" pitchFamily="34" charset="77"/>
              </a:rPr>
              <a:t>conflicts</a:t>
            </a:r>
            <a:r>
              <a:rPr lang="de-DE" b="0" dirty="0">
                <a:latin typeface="DINOT-Bold" panose="020B0504020101020102" pitchFamily="34" charset="77"/>
              </a:rPr>
              <a:t> – </a:t>
            </a:r>
            <a:r>
              <a:rPr lang="de-DE" b="0" dirty="0" err="1">
                <a:latin typeface="DINOT-Bold" panose="020B0504020101020102" pitchFamily="34" charset="77"/>
              </a:rPr>
              <a:t>let‘s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take</a:t>
            </a:r>
            <a:r>
              <a:rPr lang="de-DE" b="0" dirty="0">
                <a:latin typeface="DINOT-Bold" panose="020B0504020101020102" pitchFamily="34" charset="77"/>
              </a:rPr>
              <a:t> a </a:t>
            </a:r>
            <a:r>
              <a:rPr lang="de-DE" b="0" dirty="0" err="1">
                <a:latin typeface="DINOT-Bold" panose="020B0504020101020102" pitchFamily="34" charset="77"/>
              </a:rPr>
              <a:t>look</a:t>
            </a:r>
            <a:r>
              <a:rPr lang="de-DE" b="0" dirty="0">
                <a:latin typeface="DINOT-Bold" panose="020B0504020101020102" pitchFamily="34" charset="77"/>
              </a:rPr>
              <a:t> on </a:t>
            </a:r>
            <a:r>
              <a:rPr lang="de-DE" b="0" dirty="0" err="1">
                <a:latin typeface="DINOT-Bold" panose="020B0504020101020102" pitchFamily="34" charset="77"/>
              </a:rPr>
              <a:t>how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people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tend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to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behave</a:t>
            </a:r>
            <a:r>
              <a:rPr lang="de-DE" b="0" dirty="0">
                <a:latin typeface="DINOT-Bold" panose="020B0504020101020102" pitchFamily="34" charset="77"/>
              </a:rPr>
              <a:t> in </a:t>
            </a:r>
            <a:r>
              <a:rPr lang="de-DE" b="0" dirty="0" err="1">
                <a:latin typeface="DINOT-Bold" panose="020B0504020101020102" pitchFamily="34" charset="77"/>
              </a:rPr>
              <a:t>conflicts</a:t>
            </a:r>
            <a:r>
              <a:rPr lang="de-DE" b="0" dirty="0">
                <a:latin typeface="DINOT-Bold" panose="020B0504020101020102" pitchFamily="34" charset="77"/>
              </a:rPr>
              <a:t> ...</a:t>
            </a:r>
          </a:p>
        </p:txBody>
      </p:sp>
    </p:spTree>
    <p:extLst>
      <p:ext uri="{BB962C8B-B14F-4D97-AF65-F5344CB8AC3E}">
        <p14:creationId xmlns:p14="http://schemas.microsoft.com/office/powerpoint/2010/main" val="17189873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F48D17-B835-670F-1F01-A0A1E8919B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9FE6380-A42B-3A4E-4871-A72A0DA494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26FB05E-806E-3C5A-7BB6-FD9951658A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l">
              <a:buNone/>
            </a:pP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Understanding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your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own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conflict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behavior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pattern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is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important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for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several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reasons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because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…</a:t>
            </a:r>
          </a:p>
          <a:p>
            <a:pPr marL="158750" indent="0" algn="l">
              <a:buNone/>
            </a:pPr>
            <a:endParaRPr lang="de-DE" b="0" i="0" u="none" strike="noStrike" dirty="0">
              <a:solidFill>
                <a:srgbClr val="000000"/>
              </a:solidFill>
              <a:effectLst/>
            </a:endParaRPr>
          </a:p>
          <a:p>
            <a:pPr marL="158750" indent="0" algn="l">
              <a:buNone/>
            </a:pPr>
            <a:endParaRPr lang="de-DE" b="0" i="0" u="none" strike="noStrike" dirty="0">
              <a:solidFill>
                <a:srgbClr val="000000"/>
              </a:solidFill>
              <a:effectLst/>
            </a:endParaRPr>
          </a:p>
          <a:p>
            <a:pPr marL="158750" indent="0" algn="l">
              <a:buNone/>
            </a:pP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--------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more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info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to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explain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the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points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on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the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slide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:</a:t>
            </a:r>
          </a:p>
          <a:p>
            <a:pPr marL="158750" indent="0" algn="l">
              <a:buNone/>
            </a:pPr>
            <a:endParaRPr lang="de-DE" b="0" i="0" u="none" strike="noStrike" dirty="0">
              <a:solidFill>
                <a:srgbClr val="000000"/>
              </a:solidFill>
              <a:effectLst/>
            </a:endParaRPr>
          </a:p>
          <a:p>
            <a:pPr marL="457200" indent="-298450" algn="l"/>
            <a:r>
              <a:rPr lang="de-DE" b="1" i="0" u="none" strike="noStrike" dirty="0" err="1">
                <a:solidFill>
                  <a:srgbClr val="000000"/>
                </a:solidFill>
                <a:effectLst/>
              </a:rPr>
              <a:t>Increase</a:t>
            </a:r>
            <a:r>
              <a:rPr lang="de-DE" b="1" i="0" u="none" strike="noStrike" dirty="0">
                <a:solidFill>
                  <a:srgbClr val="000000"/>
                </a:solidFill>
                <a:effectLst/>
              </a:rPr>
              <a:t> Self-</a:t>
            </a:r>
            <a:r>
              <a:rPr lang="de-DE" b="1" i="0" u="none" strike="noStrike" dirty="0" err="1">
                <a:solidFill>
                  <a:srgbClr val="000000"/>
                </a:solidFill>
                <a:effectLst/>
              </a:rPr>
              <a:t>awareness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: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It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helps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you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understand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your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default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reactions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in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conflict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situations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and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recognize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the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strengths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and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weaknesses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of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your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approach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marL="457200" indent="-298450" algn="l"/>
            <a:r>
              <a:rPr lang="de-DE" b="1" i="0" u="none" strike="noStrike" dirty="0" err="1">
                <a:solidFill>
                  <a:srgbClr val="000000"/>
                </a:solidFill>
                <a:effectLst/>
              </a:rPr>
              <a:t>Improve</a:t>
            </a:r>
            <a:r>
              <a:rPr lang="de-DE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1" i="0" u="none" strike="noStrike" dirty="0" err="1">
                <a:solidFill>
                  <a:srgbClr val="000000"/>
                </a:solidFill>
                <a:effectLst/>
              </a:rPr>
              <a:t>your</a:t>
            </a:r>
            <a:r>
              <a:rPr lang="de-DE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1" i="0" u="none" strike="noStrike" dirty="0" err="1">
                <a:solidFill>
                  <a:srgbClr val="000000"/>
                </a:solidFill>
                <a:effectLst/>
              </a:rPr>
              <a:t>communication</a:t>
            </a:r>
            <a:r>
              <a:rPr lang="de-DE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1" i="0" u="none" strike="noStrike" dirty="0" err="1">
                <a:solidFill>
                  <a:srgbClr val="000000"/>
                </a:solidFill>
                <a:effectLst/>
              </a:rPr>
              <a:t>skills</a:t>
            </a:r>
            <a:r>
              <a:rPr lang="de-DE" b="1" i="0" u="none" strike="noStrike" dirty="0">
                <a:solidFill>
                  <a:srgbClr val="000000"/>
                </a:solidFill>
                <a:effectLst/>
              </a:rPr>
              <a:t>: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allows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you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to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approach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conflicts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more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thoughtfully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choosing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strategies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that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are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more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likely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to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result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in positive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outcomes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.</a:t>
            </a:r>
            <a:endParaRPr lang="de-DE" b="1" i="0" u="none" strike="noStrike" dirty="0">
              <a:solidFill>
                <a:srgbClr val="000000"/>
              </a:solidFill>
              <a:effectLst/>
            </a:endParaRPr>
          </a:p>
          <a:p>
            <a:pPr marL="457200" indent="-298450" algn="l"/>
            <a:r>
              <a:rPr lang="de-DE" b="1" i="0" u="none" strike="noStrike" dirty="0" err="1">
                <a:solidFill>
                  <a:srgbClr val="000000"/>
                </a:solidFill>
                <a:effectLst/>
              </a:rPr>
              <a:t>Being</a:t>
            </a:r>
            <a:r>
              <a:rPr lang="de-DE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1" i="0" u="none" strike="noStrike" dirty="0" err="1">
                <a:solidFill>
                  <a:srgbClr val="000000"/>
                </a:solidFill>
                <a:effectLst/>
              </a:rPr>
              <a:t>more</a:t>
            </a:r>
            <a:r>
              <a:rPr lang="de-DE" b="1" i="0" u="none" strike="noStrike" dirty="0">
                <a:solidFill>
                  <a:srgbClr val="000000"/>
                </a:solidFill>
                <a:effectLst/>
              </a:rPr>
              <a:t> flexible and </a:t>
            </a:r>
            <a:r>
              <a:rPr lang="de-DE" b="1" i="0" u="none" strike="noStrike" dirty="0" err="1">
                <a:solidFill>
                  <a:srgbClr val="000000"/>
                </a:solidFill>
                <a:effectLst/>
              </a:rPr>
              <a:t>adaptable</a:t>
            </a:r>
            <a:r>
              <a:rPr lang="de-DE" b="1" i="0" u="none" strike="noStrike" dirty="0">
                <a:solidFill>
                  <a:srgbClr val="000000"/>
                </a:solidFill>
                <a:effectLst/>
              </a:rPr>
              <a:t> in </a:t>
            </a:r>
            <a:r>
              <a:rPr lang="de-DE" b="1" i="0" u="none" strike="noStrike" dirty="0" err="1">
                <a:solidFill>
                  <a:srgbClr val="000000"/>
                </a:solidFill>
                <a:effectLst/>
              </a:rPr>
              <a:t>the</a:t>
            </a:r>
            <a:r>
              <a:rPr lang="de-DE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1" i="0" u="none" strike="noStrike" dirty="0" err="1">
                <a:solidFill>
                  <a:srgbClr val="000000"/>
                </a:solidFill>
                <a:effectLst/>
              </a:rPr>
              <a:t>conflice</a:t>
            </a:r>
            <a:r>
              <a:rPr lang="de-DE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1" i="0" u="none" strike="noStrike" dirty="0" err="1">
                <a:solidFill>
                  <a:srgbClr val="000000"/>
                </a:solidFill>
                <a:effectLst/>
              </a:rPr>
              <a:t>resolution</a:t>
            </a:r>
            <a:r>
              <a:rPr lang="de-DE" b="1" i="0" u="none" strike="noStrike" dirty="0">
                <a:solidFill>
                  <a:srgbClr val="000000"/>
                </a:solidFill>
                <a:effectLst/>
              </a:rPr>
              <a:t>: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Different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conflicts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may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require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different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approaches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.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Knowing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your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own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pattern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allows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you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to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be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more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flexible and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adaptable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choosing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the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most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effective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conflict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resolution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strategy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for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the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specific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situation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marL="457200" indent="-298450" algn="l"/>
            <a:r>
              <a:rPr lang="de-DE" b="1" i="0" u="none" strike="noStrike" dirty="0" err="1">
                <a:solidFill>
                  <a:srgbClr val="000000"/>
                </a:solidFill>
                <a:effectLst/>
              </a:rPr>
              <a:t>Reduce</a:t>
            </a:r>
            <a:r>
              <a:rPr lang="de-DE" b="1" i="0" u="none" strike="noStrike" dirty="0">
                <a:solidFill>
                  <a:srgbClr val="000000"/>
                </a:solidFill>
                <a:effectLst/>
              </a:rPr>
              <a:t> Stress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: Understanding and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managing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your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conflict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behavior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can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reduce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the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stress and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anxiety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that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often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accompany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unresolved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conflicts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.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It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empowers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you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to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handle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disputes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more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confidently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and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calmly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–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ultimately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also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preventing</a:t>
            </a: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escalation</a:t>
            </a:r>
            <a:endParaRPr lang="de-DE" dirty="0"/>
          </a:p>
          <a:p>
            <a:pPr marL="0" indent="0">
              <a:buNone/>
            </a:pPr>
            <a:endParaRPr lang="de-DE" b="0" dirty="0">
              <a:latin typeface="DINOT-Bold" panose="020B0504020101020102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14170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Please shortly explain the workshop setting so that everyone is familiar with the parties involved and what their role is. (can be adapted from location to location)</a:t>
            </a:r>
          </a:p>
          <a:p>
            <a:pPr marL="158750" indent="0">
              <a:buNone/>
            </a:pP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158750" indent="0">
              <a:buNone/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YES &gt; workshop organizers; development of workshop concepts and content</a:t>
            </a:r>
          </a:p>
          <a:p>
            <a:pPr marL="158750" indent="0">
              <a:buNone/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Coaches &gt; facilitation of workshops; professional trainers and coaches working for YES</a:t>
            </a:r>
          </a:p>
          <a:p>
            <a:pPr marL="158750" indent="0">
              <a:buNone/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Partner &gt; academic partner of YES; those who host a workshop and are involved in the planning of guests etc.</a:t>
            </a:r>
          </a:p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523655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F4288B-CA99-15B3-571A-343633D762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F66A5C3-BF63-26F9-4CFF-24E9EFFC0D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9331080-FC9B-D530-13BA-4D16E07F80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l" fontAlgn="base">
              <a:buFont typeface="Arial" panose="020B0604020202020204" pitchFamily="34" charset="0"/>
              <a:buNone/>
            </a:pP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The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model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is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structured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around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two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dimensions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</a:p>
          <a:p>
            <a:pPr marL="457200" indent="-298450" algn="l" fontAlgn="base">
              <a:buFontTx/>
              <a:buChar char="-"/>
            </a:pP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Assertiveness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: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the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degree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to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which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one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attempts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to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satisfy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their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own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concerns</a:t>
            </a:r>
            <a:endParaRPr lang="de-DE" b="0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  <a:p>
            <a:pPr marL="457200" indent="-298450" algn="l" fontAlgn="base">
              <a:buFontTx/>
              <a:buChar char="-"/>
            </a:pP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Cooperativeness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: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the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degree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to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which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one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attempts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to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satisfy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others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'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concerns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. </a:t>
            </a:r>
          </a:p>
          <a:p>
            <a:pPr marL="457200" indent="-298450" algn="l" fontAlgn="base"/>
            <a:endParaRPr lang="de-DE" b="0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  <a:p>
            <a:pPr marL="158750" indent="0" algn="l" fontAlgn="base">
              <a:buNone/>
            </a:pP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The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intersection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of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these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dimensions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defines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five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conflict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-handling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modes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.</a:t>
            </a:r>
            <a:endParaRPr lang="de-DE" b="0" i="0" u="none" strike="noStrike" dirty="0">
              <a:solidFill>
                <a:srgbClr val="000000"/>
              </a:solidFill>
              <a:effectLst/>
              <a:latin typeface="var(--ricos-custom-p-font-family,unset)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268034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BB884B-BE3F-7944-AEDF-35B2F366E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61565E4-397E-3CB3-7B86-2AA8F3E89E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0D180FB-5F19-F49E-2796-2145E3708F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None/>
              <a:tabLst/>
              <a:defRPr/>
            </a:pPr>
            <a:r>
              <a:rPr lang="de-DE" b="0" i="0" u="none" strike="noStrike" dirty="0">
                <a:solidFill>
                  <a:srgbClr val="0070C0"/>
                </a:solidFill>
                <a:effectLst/>
                <a:latin typeface="inherit"/>
              </a:rPr>
              <a:t>(Anmerkung an die Moderation: Wenn du magst, kannst du hier das Beispiel von Max und Flo in der Erklärung anwenden)</a:t>
            </a:r>
            <a:endParaRPr lang="de-DE" b="1" i="0" u="none" strike="noStrike" dirty="0">
              <a:solidFill>
                <a:srgbClr val="000000"/>
              </a:solidFill>
              <a:effectLst/>
              <a:latin typeface="inherit"/>
            </a:endParaRPr>
          </a:p>
          <a:p>
            <a:pPr marL="158750" indent="0" algn="l" fontAlgn="base">
              <a:buFont typeface="Arial" panose="020B0604020202020204" pitchFamily="34" charset="0"/>
              <a:buNone/>
            </a:pPr>
            <a:endParaRPr lang="de-DE" b="1" i="0" u="none" strike="noStrike" dirty="0">
              <a:solidFill>
                <a:srgbClr val="000000"/>
              </a:solidFill>
              <a:effectLst/>
              <a:latin typeface="inherit"/>
            </a:endParaRPr>
          </a:p>
          <a:p>
            <a:pPr marL="158750" indent="0" algn="l" fontAlgn="base">
              <a:buFont typeface="Arial" panose="020B0604020202020204" pitchFamily="34" charset="0"/>
              <a:buNone/>
            </a:pPr>
            <a:r>
              <a:rPr lang="de-DE" b="1" i="0" u="none" strike="noStrike" dirty="0" err="1">
                <a:solidFill>
                  <a:srgbClr val="000000"/>
                </a:solidFill>
                <a:effectLst/>
                <a:latin typeface="inherit"/>
              </a:rPr>
              <a:t>There</a:t>
            </a:r>
            <a:r>
              <a:rPr lang="de-DE" b="1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1" i="0" u="none" strike="noStrike" dirty="0" err="1">
                <a:solidFill>
                  <a:srgbClr val="000000"/>
                </a:solidFill>
                <a:effectLst/>
                <a:latin typeface="inherit"/>
              </a:rPr>
              <a:t>are</a:t>
            </a:r>
            <a:r>
              <a:rPr lang="de-DE" b="1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1" i="0" u="none" strike="noStrike" dirty="0" err="1">
                <a:solidFill>
                  <a:srgbClr val="000000"/>
                </a:solidFill>
                <a:effectLst/>
                <a:latin typeface="inherit"/>
              </a:rPr>
              <a:t>many</a:t>
            </a:r>
            <a:r>
              <a:rPr lang="de-DE" b="1" i="0" u="none" strike="noStrike" dirty="0">
                <a:solidFill>
                  <a:srgbClr val="000000"/>
                </a:solidFill>
                <a:effectLst/>
                <a:latin typeface="inherit"/>
              </a:rPr>
              <a:t> different </a:t>
            </a:r>
            <a:r>
              <a:rPr lang="de-DE" b="1" i="0" u="none" strike="noStrike" dirty="0" err="1">
                <a:solidFill>
                  <a:srgbClr val="000000"/>
                </a:solidFill>
                <a:effectLst/>
                <a:latin typeface="inherit"/>
              </a:rPr>
              <a:t>models</a:t>
            </a:r>
            <a:r>
              <a:rPr lang="de-DE" b="1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1" i="0" u="none" strike="noStrike" dirty="0" err="1">
                <a:solidFill>
                  <a:srgbClr val="000000"/>
                </a:solidFill>
                <a:effectLst/>
                <a:latin typeface="inherit"/>
              </a:rPr>
              <a:t>of</a:t>
            </a:r>
            <a:r>
              <a:rPr lang="de-DE" b="1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1" i="0" u="none" strike="noStrike" dirty="0" err="1">
                <a:solidFill>
                  <a:srgbClr val="000000"/>
                </a:solidFill>
                <a:effectLst/>
                <a:latin typeface="inherit"/>
              </a:rPr>
              <a:t>how</a:t>
            </a:r>
            <a:r>
              <a:rPr lang="de-DE" b="1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1" i="0" u="none" strike="noStrike" dirty="0" err="1">
                <a:solidFill>
                  <a:srgbClr val="000000"/>
                </a:solidFill>
                <a:effectLst/>
                <a:latin typeface="inherit"/>
              </a:rPr>
              <a:t>to</a:t>
            </a:r>
            <a:r>
              <a:rPr lang="de-DE" b="1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1" i="0" u="none" strike="noStrike" dirty="0" err="1">
                <a:solidFill>
                  <a:srgbClr val="000000"/>
                </a:solidFill>
                <a:effectLst/>
                <a:latin typeface="inherit"/>
              </a:rPr>
              <a:t>look</a:t>
            </a:r>
            <a:r>
              <a:rPr lang="de-DE" b="1" i="0" u="none" strike="noStrike" dirty="0">
                <a:solidFill>
                  <a:srgbClr val="000000"/>
                </a:solidFill>
                <a:effectLst/>
                <a:latin typeface="inherit"/>
              </a:rPr>
              <a:t> at </a:t>
            </a:r>
            <a:r>
              <a:rPr lang="de-DE" b="1" i="0" u="none" strike="noStrike" dirty="0" err="1">
                <a:solidFill>
                  <a:srgbClr val="000000"/>
                </a:solidFill>
                <a:effectLst/>
                <a:latin typeface="inherit"/>
              </a:rPr>
              <a:t>roles</a:t>
            </a:r>
            <a:r>
              <a:rPr lang="de-DE" b="1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1" i="0" u="none" strike="noStrike" dirty="0" err="1">
                <a:solidFill>
                  <a:srgbClr val="000000"/>
                </a:solidFill>
                <a:effectLst/>
                <a:latin typeface="inherit"/>
              </a:rPr>
              <a:t>one</a:t>
            </a:r>
            <a:r>
              <a:rPr lang="de-DE" b="1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1" i="0" u="none" strike="noStrike" dirty="0" err="1">
                <a:solidFill>
                  <a:srgbClr val="000000"/>
                </a:solidFill>
                <a:effectLst/>
                <a:latin typeface="inherit"/>
              </a:rPr>
              <a:t>can</a:t>
            </a:r>
            <a:r>
              <a:rPr lang="de-DE" b="1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1" i="0" u="none" strike="noStrike" dirty="0" err="1">
                <a:solidFill>
                  <a:srgbClr val="000000"/>
                </a:solidFill>
                <a:effectLst/>
                <a:latin typeface="inherit"/>
              </a:rPr>
              <a:t>take</a:t>
            </a:r>
            <a:r>
              <a:rPr lang="de-DE" b="1" i="0" u="none" strike="noStrike" dirty="0">
                <a:solidFill>
                  <a:srgbClr val="000000"/>
                </a:solidFill>
                <a:effectLst/>
                <a:latin typeface="inherit"/>
              </a:rPr>
              <a:t> in a </a:t>
            </a:r>
            <a:r>
              <a:rPr lang="de-DE" b="1" i="0" u="none" strike="noStrike" dirty="0" err="1">
                <a:solidFill>
                  <a:srgbClr val="000000"/>
                </a:solidFill>
                <a:effectLst/>
                <a:latin typeface="inherit"/>
              </a:rPr>
              <a:t>conflict</a:t>
            </a:r>
            <a:r>
              <a:rPr lang="de-DE" b="1" i="0" u="none" strike="noStrike" dirty="0">
                <a:solidFill>
                  <a:srgbClr val="000000"/>
                </a:solidFill>
                <a:effectLst/>
                <a:latin typeface="inherit"/>
              </a:rPr>
              <a:t>.</a:t>
            </a:r>
          </a:p>
          <a:p>
            <a:pPr marL="158750" indent="0" algn="l" fontAlgn="base">
              <a:buFont typeface="Arial" panose="020B0604020202020204" pitchFamily="34" charset="0"/>
              <a:buNone/>
            </a:pPr>
            <a:r>
              <a:rPr lang="de-DE" b="1" i="0" u="none" strike="noStrike" dirty="0">
                <a:solidFill>
                  <a:srgbClr val="000000"/>
                </a:solidFill>
                <a:effectLst/>
                <a:latin typeface="inherit"/>
              </a:rPr>
              <a:t>This </a:t>
            </a:r>
            <a:r>
              <a:rPr lang="de-DE" b="1" i="0" u="none" strike="noStrike" dirty="0" err="1">
                <a:solidFill>
                  <a:srgbClr val="000000"/>
                </a:solidFill>
                <a:effectLst/>
                <a:latin typeface="inherit"/>
              </a:rPr>
              <a:t>can</a:t>
            </a:r>
            <a:r>
              <a:rPr lang="de-DE" b="1" i="0" u="none" strike="noStrike" dirty="0">
                <a:solidFill>
                  <a:srgbClr val="000000"/>
                </a:solidFill>
                <a:effectLst/>
                <a:latin typeface="inherit"/>
              </a:rPr>
              <a:t> also </a:t>
            </a:r>
            <a:r>
              <a:rPr lang="de-DE" b="1" i="0" u="none" strike="noStrike" dirty="0" err="1">
                <a:solidFill>
                  <a:srgbClr val="000000"/>
                </a:solidFill>
                <a:effectLst/>
                <a:latin typeface="inherit"/>
              </a:rPr>
              <a:t>be</a:t>
            </a:r>
            <a:r>
              <a:rPr lang="de-DE" b="1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1" i="0" u="none" strike="noStrike" dirty="0" err="1">
                <a:solidFill>
                  <a:srgbClr val="000000"/>
                </a:solidFill>
                <a:effectLst/>
                <a:latin typeface="inherit"/>
              </a:rPr>
              <a:t>depending</a:t>
            </a:r>
            <a:r>
              <a:rPr lang="de-DE" b="1" i="0" u="none" strike="noStrike" dirty="0">
                <a:solidFill>
                  <a:srgbClr val="000000"/>
                </a:solidFill>
                <a:effectLst/>
                <a:latin typeface="inherit"/>
              </a:rPr>
              <a:t> on </a:t>
            </a:r>
            <a:r>
              <a:rPr lang="de-DE" b="1" i="0" u="none" strike="noStrike" dirty="0" err="1">
                <a:solidFill>
                  <a:srgbClr val="000000"/>
                </a:solidFill>
                <a:effectLst/>
                <a:latin typeface="inherit"/>
              </a:rPr>
              <a:t>the</a:t>
            </a:r>
            <a:r>
              <a:rPr lang="de-DE" b="1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1" i="0" u="none" strike="noStrike" dirty="0" err="1">
                <a:solidFill>
                  <a:srgbClr val="000000"/>
                </a:solidFill>
                <a:effectLst/>
                <a:latin typeface="inherit"/>
              </a:rPr>
              <a:t>situation</a:t>
            </a:r>
            <a:r>
              <a:rPr lang="de-DE" b="1" i="0" u="none" strike="noStrike" dirty="0">
                <a:solidFill>
                  <a:srgbClr val="000000"/>
                </a:solidFill>
                <a:effectLst/>
                <a:latin typeface="inherit"/>
              </a:rPr>
              <a:t> and </a:t>
            </a:r>
            <a:r>
              <a:rPr lang="de-DE" b="1" i="0" u="none" strike="noStrike" dirty="0" err="1">
                <a:solidFill>
                  <a:srgbClr val="000000"/>
                </a:solidFill>
                <a:effectLst/>
                <a:latin typeface="inherit"/>
              </a:rPr>
              <a:t>context</a:t>
            </a:r>
            <a:r>
              <a:rPr lang="de-DE" b="1" i="0" u="none" strike="noStrike" dirty="0">
                <a:solidFill>
                  <a:srgbClr val="000000"/>
                </a:solidFill>
                <a:effectLst/>
                <a:latin typeface="inherit"/>
              </a:rPr>
              <a:t>.</a:t>
            </a:r>
          </a:p>
          <a:p>
            <a:pPr marL="158750" indent="0" algn="l" fontAlgn="base">
              <a:buFont typeface="Arial" panose="020B0604020202020204" pitchFamily="34" charset="0"/>
              <a:buNone/>
            </a:pPr>
            <a:endParaRPr lang="de-DE" b="1" i="0" u="none" strike="noStrike" dirty="0">
              <a:solidFill>
                <a:srgbClr val="000000"/>
              </a:solidFill>
              <a:effectLst/>
              <a:latin typeface="inherit"/>
            </a:endParaRPr>
          </a:p>
          <a:p>
            <a:pPr marL="171450" indent="-171450" algn="l" fontAlgn="base">
              <a:buFont typeface="Arial" panose="020B0604020202020204" pitchFamily="34" charset="0"/>
              <a:buChar char="•"/>
            </a:pPr>
            <a:r>
              <a:rPr lang="de-DE" b="1" i="0" u="none" strike="noStrike" dirty="0" err="1">
                <a:solidFill>
                  <a:srgbClr val="000000"/>
                </a:solidFill>
                <a:effectLst/>
                <a:latin typeface="inherit"/>
              </a:rPr>
              <a:t>Competing</a:t>
            </a:r>
            <a:r>
              <a:rPr lang="de-DE" b="1" i="0" u="none" strike="noStrike" dirty="0">
                <a:solidFill>
                  <a:srgbClr val="000000"/>
                </a:solidFill>
                <a:effectLst/>
                <a:latin typeface="inherit"/>
              </a:rPr>
              <a:t>: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A high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assertiveness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and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low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cooperativeness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approach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. Leaders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who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compete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aim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to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win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,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often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at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the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expense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of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others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. This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mode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is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effective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in urgent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situations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where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quick,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decisive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action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is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required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. </a:t>
            </a:r>
            <a:br>
              <a:rPr lang="de-DE" b="0" i="0" u="none" strike="noStrike" dirty="0">
                <a:solidFill>
                  <a:srgbClr val="000000"/>
                </a:solidFill>
                <a:effectLst/>
                <a:latin typeface="var(--ricos-custom-p-font-family,unset)"/>
              </a:rPr>
            </a:br>
            <a:endParaRPr lang="de-DE" b="0" i="0" u="none" strike="noStrike" dirty="0">
              <a:solidFill>
                <a:srgbClr val="000000"/>
              </a:solidFill>
              <a:effectLst/>
              <a:latin typeface="var(--ricos-custom-p-font-family,unset)"/>
            </a:endParaRPr>
          </a:p>
          <a:p>
            <a:pPr marL="171450" indent="-171450" algn="l" fontAlgn="base">
              <a:buFont typeface="Arial" panose="020B0604020202020204" pitchFamily="34" charset="0"/>
              <a:buChar char="•"/>
            </a:pPr>
            <a:r>
              <a:rPr lang="de-DE" b="1" i="0" u="none" strike="noStrike" dirty="0" err="1">
                <a:solidFill>
                  <a:srgbClr val="000000"/>
                </a:solidFill>
                <a:effectLst/>
                <a:latin typeface="inherit"/>
              </a:rPr>
              <a:t>Collaborating</a:t>
            </a:r>
            <a:r>
              <a:rPr lang="de-DE" b="1" i="0" u="none" strike="noStrike" dirty="0">
                <a:solidFill>
                  <a:srgbClr val="000000"/>
                </a:solidFill>
                <a:effectLst/>
                <a:latin typeface="inherit"/>
              </a:rPr>
              <a:t>: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High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assertiveness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and high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cooperativeness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.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Collaboration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involves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working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together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to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find a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solution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that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satisfies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all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parties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.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It’s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ideal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for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complex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issues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where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different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perspectives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can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lead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to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a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more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robust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outcome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. </a:t>
            </a:r>
            <a:br>
              <a:rPr lang="de-DE" b="0" i="0" u="none" strike="noStrike" dirty="0">
                <a:solidFill>
                  <a:srgbClr val="000000"/>
                </a:solidFill>
                <a:effectLst/>
                <a:latin typeface="var(--ricos-custom-p-font-family,unset)"/>
              </a:rPr>
            </a:br>
            <a:endParaRPr lang="de-DE" b="0" i="0" u="none" strike="noStrike" dirty="0">
              <a:solidFill>
                <a:srgbClr val="000000"/>
              </a:solidFill>
              <a:effectLst/>
              <a:latin typeface="var(--ricos-custom-p-font-family,unset)"/>
            </a:endParaRPr>
          </a:p>
          <a:p>
            <a:pPr marL="171450" indent="-171450" algn="l" fontAlgn="base">
              <a:buFont typeface="Arial" panose="020B0604020202020204" pitchFamily="34" charset="0"/>
              <a:buChar char="•"/>
            </a:pPr>
            <a:r>
              <a:rPr lang="de-DE" b="1" i="0" u="none" strike="noStrike" dirty="0" err="1">
                <a:solidFill>
                  <a:srgbClr val="000000"/>
                </a:solidFill>
                <a:effectLst/>
                <a:latin typeface="inherit"/>
              </a:rPr>
              <a:t>Compromising</a:t>
            </a:r>
            <a:r>
              <a:rPr lang="de-DE" b="1" i="0" u="none" strike="noStrike" dirty="0">
                <a:solidFill>
                  <a:srgbClr val="000000"/>
                </a:solidFill>
                <a:effectLst/>
                <a:latin typeface="inherit"/>
              </a:rPr>
              <a:t>: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Moderate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assertiveness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and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cooperativeness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. This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mode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seeks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a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middle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ground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where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both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parties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give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up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something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to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reach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an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agreement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.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It’s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useful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when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the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goal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is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to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achieve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a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temporary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or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expedient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solution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. </a:t>
            </a:r>
            <a:br>
              <a:rPr lang="de-DE" b="0" i="0" u="none" strike="noStrike" dirty="0">
                <a:solidFill>
                  <a:srgbClr val="000000"/>
                </a:solidFill>
                <a:effectLst/>
                <a:latin typeface="var(--ricos-custom-p-font-family,unset)"/>
              </a:rPr>
            </a:br>
            <a:endParaRPr lang="de-DE" b="0" i="0" u="none" strike="noStrike" dirty="0">
              <a:solidFill>
                <a:srgbClr val="000000"/>
              </a:solidFill>
              <a:effectLst/>
              <a:latin typeface="var(--ricos-custom-p-font-family,unset)"/>
            </a:endParaRPr>
          </a:p>
          <a:p>
            <a:pPr marL="171450" indent="-171450" algn="l" fontAlgn="base">
              <a:buFont typeface="Arial" panose="020B0604020202020204" pitchFamily="34" charset="0"/>
              <a:buChar char="•"/>
            </a:pPr>
            <a:r>
              <a:rPr lang="de-DE" b="1" i="0" u="none" strike="noStrike" dirty="0" err="1">
                <a:solidFill>
                  <a:srgbClr val="000000"/>
                </a:solidFill>
                <a:effectLst/>
                <a:latin typeface="inherit"/>
              </a:rPr>
              <a:t>Avoiding</a:t>
            </a:r>
            <a:r>
              <a:rPr lang="de-DE" b="1" i="0" u="none" strike="noStrike" dirty="0">
                <a:solidFill>
                  <a:srgbClr val="000000"/>
                </a:solidFill>
                <a:effectLst/>
                <a:latin typeface="inherit"/>
              </a:rPr>
              <a:t>: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Low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assertiveness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and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cooperativeness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.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Avoiding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means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sidestepping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the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conflict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,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which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can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be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appropriate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when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the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issue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is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trivial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or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when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more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information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is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needed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before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making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a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decision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. </a:t>
            </a:r>
            <a:br>
              <a:rPr lang="de-DE" b="0" i="0" u="none" strike="noStrike" dirty="0">
                <a:solidFill>
                  <a:srgbClr val="000000"/>
                </a:solidFill>
                <a:effectLst/>
                <a:latin typeface="var(--ricos-custom-p-font-family,unset)"/>
              </a:rPr>
            </a:br>
            <a:endParaRPr lang="de-DE" b="0" i="0" u="none" strike="noStrike" dirty="0">
              <a:solidFill>
                <a:srgbClr val="000000"/>
              </a:solidFill>
              <a:effectLst/>
              <a:latin typeface="var(--ricos-custom-p-font-family,unset)"/>
            </a:endParaRPr>
          </a:p>
          <a:p>
            <a:pPr marL="171450" indent="-171450" algn="l" fontAlgn="base">
              <a:buFont typeface="Arial" panose="020B0604020202020204" pitchFamily="34" charset="0"/>
              <a:buChar char="•"/>
            </a:pPr>
            <a:r>
              <a:rPr lang="de-DE" b="1" i="0" u="none" strike="noStrike" dirty="0" err="1">
                <a:solidFill>
                  <a:srgbClr val="000000"/>
                </a:solidFill>
                <a:effectLst/>
                <a:latin typeface="inherit"/>
              </a:rPr>
              <a:t>Accommodating</a:t>
            </a:r>
            <a:r>
              <a:rPr lang="de-DE" b="1" i="0" u="none" strike="noStrike" dirty="0">
                <a:solidFill>
                  <a:srgbClr val="000000"/>
                </a:solidFill>
                <a:effectLst/>
                <a:latin typeface="inherit"/>
              </a:rPr>
              <a:t>: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Low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assertiveness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and high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cooperativeness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.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Accommodation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involves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yielding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to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the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other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party’s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concerns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,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often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to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maintain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harmony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.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It’s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useful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when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the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relationship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is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more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important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than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the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issue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 at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inherit"/>
              </a:rPr>
              <a:t>hand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inherit"/>
              </a:rPr>
              <a:t>.</a:t>
            </a:r>
            <a:endParaRPr lang="de-DE" b="0" i="0" u="none" strike="noStrike" dirty="0">
              <a:solidFill>
                <a:srgbClr val="000000"/>
              </a:solidFill>
              <a:effectLst/>
              <a:latin typeface="var(--ricos-custom-p-font-family,unset)"/>
            </a:endParaRPr>
          </a:p>
        </p:txBody>
      </p:sp>
    </p:spTree>
    <p:extLst>
      <p:ext uri="{BB962C8B-B14F-4D97-AF65-F5344CB8AC3E}">
        <p14:creationId xmlns:p14="http://schemas.microsoft.com/office/powerpoint/2010/main" val="41209063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>
          <a:extLst>
            <a:ext uri="{FF2B5EF4-FFF2-40B4-BE49-F238E27FC236}">
              <a16:creationId xmlns:a16="http://schemas.microsoft.com/office/drawing/2014/main" id="{D1557036-2E58-5696-E39F-939DD4706C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726494fd45_1_70:notes">
            <a:extLst>
              <a:ext uri="{FF2B5EF4-FFF2-40B4-BE49-F238E27FC236}">
                <a16:creationId xmlns:a16="http://schemas.microsoft.com/office/drawing/2014/main" id="{C97E33EC-4B49-BB43-2BE7-9282ACFE7DC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726494fd45_1_70:notes">
            <a:extLst>
              <a:ext uri="{FF2B5EF4-FFF2-40B4-BE49-F238E27FC236}">
                <a16:creationId xmlns:a16="http://schemas.microsoft.com/office/drawing/2014/main" id="{39CD5827-1F51-0FF0-62DC-82CEC9D2652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icia Text"/>
              <a:buNone/>
            </a:pP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To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know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when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emotions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arise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in a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conflict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situation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it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can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be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really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useful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to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understand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ones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own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behaviour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pattern</a:t>
            </a:r>
            <a:endParaRPr lang="de-DE" b="0" dirty="0">
              <a:highlight>
                <a:srgbClr val="FFFFFF"/>
              </a:highlight>
              <a:latin typeface="DINOT-Bold" panose="020B0504020101020102" pitchFamily="34" charset="77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58637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152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icia Text"/>
              <a:buNone/>
              <a:tabLst/>
              <a:defRPr/>
            </a:pPr>
            <a:r>
              <a:rPr lang="de-DE" b="0" dirty="0" err="1">
                <a:latin typeface="DINOT-Bold" panose="020B0504020101020102" pitchFamily="34" charset="77"/>
                <a:sym typeface="Arial"/>
              </a:rPr>
              <a:t>It‘s</a:t>
            </a:r>
            <a:r>
              <a:rPr lang="de-DE" b="0" dirty="0"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latin typeface="DINOT-Bold" panose="020B0504020101020102" pitchFamily="34" charset="77"/>
                <a:sym typeface="Arial"/>
              </a:rPr>
              <a:t>your</a:t>
            </a:r>
            <a:r>
              <a:rPr lang="de-DE" b="0" dirty="0">
                <a:latin typeface="DINOT-Bold" panose="020B0504020101020102" pitchFamily="34" charset="77"/>
                <a:sym typeface="Arial"/>
              </a:rPr>
              <a:t> turn </a:t>
            </a:r>
            <a:r>
              <a:rPr lang="de-DE" b="0" dirty="0" err="1">
                <a:latin typeface="DINOT-Bold" panose="020B0504020101020102" pitchFamily="34" charset="77"/>
                <a:sym typeface="Arial"/>
              </a:rPr>
              <a:t>now</a:t>
            </a:r>
            <a:r>
              <a:rPr lang="de-DE" b="0" dirty="0"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latin typeface="DINOT-Bold" panose="020B0504020101020102" pitchFamily="34" charset="77"/>
                <a:sym typeface="Arial"/>
              </a:rPr>
              <a:t>to</a:t>
            </a:r>
            <a:r>
              <a:rPr lang="de-DE" b="0" dirty="0"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latin typeface="DINOT-Bold" panose="020B0504020101020102" pitchFamily="34" charset="77"/>
                <a:sym typeface="Arial"/>
              </a:rPr>
              <a:t>explore</a:t>
            </a:r>
            <a:r>
              <a:rPr lang="de-DE" b="0" dirty="0"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latin typeface="DINOT-Bold" panose="020B0504020101020102" pitchFamily="34" charset="77"/>
                <a:sym typeface="Arial"/>
              </a:rPr>
              <a:t>your</a:t>
            </a:r>
            <a:r>
              <a:rPr lang="de-DE" b="0" dirty="0">
                <a:latin typeface="DINOT-Bold" panose="020B0504020101020102" pitchFamily="34" charset="77"/>
                <a:sym typeface="Arial"/>
              </a:rPr>
              <a:t> own </a:t>
            </a:r>
            <a:r>
              <a:rPr lang="de-DE" b="0" dirty="0" err="1">
                <a:latin typeface="DINOT-Bold" panose="020B0504020101020102" pitchFamily="34" charset="77"/>
                <a:sym typeface="Arial"/>
              </a:rPr>
              <a:t>conflict</a:t>
            </a:r>
            <a:r>
              <a:rPr lang="de-DE" b="0" dirty="0"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latin typeface="DINOT-Bold" panose="020B0504020101020102" pitchFamily="34" charset="77"/>
                <a:sym typeface="Arial"/>
              </a:rPr>
              <a:t>behaviours</a:t>
            </a:r>
            <a:r>
              <a:rPr lang="de-DE" b="0" dirty="0">
                <a:latin typeface="DINOT-Bold" panose="020B0504020101020102" pitchFamily="34" charset="77"/>
                <a:sym typeface="Arial"/>
              </a:rPr>
              <a:t>…</a:t>
            </a:r>
          </a:p>
          <a:p>
            <a:pPr marL="228600" marR="0" lvl="0" indent="-152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icia Text"/>
              <a:buNone/>
              <a:tabLst/>
              <a:defRPr/>
            </a:pPr>
            <a:endParaRPr lang="de-DE" b="0" dirty="0">
              <a:latin typeface="DINOT-Bold" panose="020B0504020101020102" pitchFamily="34" charset="77"/>
              <a:sym typeface="Arial"/>
            </a:endParaRPr>
          </a:p>
          <a:p>
            <a:pPr marL="228600" marR="0" lvl="0" indent="-152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icia Text"/>
              <a:buNone/>
              <a:tabLst/>
              <a:defRPr/>
            </a:pPr>
            <a:r>
              <a:rPr lang="de-DE" b="0" dirty="0">
                <a:latin typeface="DINOT-Bold" panose="020B0504020101020102" pitchFamily="34" charset="77"/>
                <a:sym typeface="Arial"/>
              </a:rPr>
              <a:t>@Moderation: Diese Folie offen lassen bei der Durchführung, damit die Teilnehmenden die Fragen sehen (gerne auch in den Chat kopieren)</a:t>
            </a:r>
          </a:p>
        </p:txBody>
      </p:sp>
    </p:spTree>
    <p:extLst>
      <p:ext uri="{BB962C8B-B14F-4D97-AF65-F5344CB8AC3E}">
        <p14:creationId xmlns:p14="http://schemas.microsoft.com/office/powerpoint/2010/main" val="34146951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431728-1609-E3F2-5932-558692662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A44674B-1024-8BDA-1691-2914C7B706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DCFF4F8-79FB-7364-7D25-87F26A4C09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3480496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icia Text"/>
              <a:buNone/>
            </a:pPr>
            <a:r>
              <a:rPr lang="de-DE" b="0" dirty="0">
                <a:latin typeface="DINOT-Bold" panose="020B0504020101020102" pitchFamily="34" charset="77"/>
                <a:sym typeface="Arial"/>
              </a:rPr>
              <a:t>@Moderation: Diese Reflexionsfragen bitte mit in den Chat kopieren, damit die Teilnehmenden sie mit in die Breakouts nehmen können</a:t>
            </a:r>
          </a:p>
        </p:txBody>
      </p:sp>
    </p:spTree>
    <p:extLst>
      <p:ext uri="{BB962C8B-B14F-4D97-AF65-F5344CB8AC3E}">
        <p14:creationId xmlns:p14="http://schemas.microsoft.com/office/powerpoint/2010/main" val="16519345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1" name="Google Shape;451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A51582-AC3A-7472-9E78-D4037A3B42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1A2E33E-8A6B-00DA-0784-4A347C0E32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1254457-0CAA-702A-EE4C-E961526DDF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E994B11-024D-D2D3-5017-559E0BAE1BC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de-DE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42</a:t>
            </a:fld>
            <a:endParaRPr kumimoji="0" lang="de-DE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81979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>
          <a:extLst>
            <a:ext uri="{FF2B5EF4-FFF2-40B4-BE49-F238E27FC236}">
              <a16:creationId xmlns:a16="http://schemas.microsoft.com/office/drawing/2014/main" id="{0B3417A0-5CAB-3AEA-188D-7DEC0A34FC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726494fd45_1_70:notes">
            <a:extLst>
              <a:ext uri="{FF2B5EF4-FFF2-40B4-BE49-F238E27FC236}">
                <a16:creationId xmlns:a16="http://schemas.microsoft.com/office/drawing/2014/main" id="{22AE3CD6-F91B-E0FD-B2CD-0B0FE7B810B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726494fd45_1_70:notes">
            <a:extLst>
              <a:ext uri="{FF2B5EF4-FFF2-40B4-BE49-F238E27FC236}">
                <a16:creationId xmlns:a16="http://schemas.microsoft.com/office/drawing/2014/main" id="{BD27C079-9499-893C-880B-5A814306A05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Ok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everyone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… </a:t>
            </a:r>
          </a:p>
          <a:p>
            <a:pPr marL="76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Before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the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break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we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discussed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how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problems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develop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into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conflicts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…</a:t>
            </a:r>
          </a:p>
          <a:p>
            <a:pPr marL="76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… and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you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had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time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to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assess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your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own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typical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conflict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behaviour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(s)…</a:t>
            </a:r>
          </a:p>
        </p:txBody>
      </p:sp>
    </p:spTree>
    <p:extLst>
      <p:ext uri="{BB962C8B-B14F-4D97-AF65-F5344CB8AC3E}">
        <p14:creationId xmlns:p14="http://schemas.microsoft.com/office/powerpoint/2010/main" val="388127640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We‘ve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said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this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before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but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when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dealing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with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a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conflict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you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got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to</a:t>
            </a:r>
            <a:endParaRPr lang="de-DE" b="0" dirty="0">
              <a:highlight>
                <a:srgbClr val="FFFFFF"/>
              </a:highlight>
              <a:latin typeface="DINOT-Bold" panose="020B0504020101020102" pitchFamily="34" charset="77"/>
              <a:sym typeface="Arial"/>
            </a:endParaRP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first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…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then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…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de-DE" b="0" dirty="0">
              <a:highlight>
                <a:srgbClr val="FFFFFF"/>
              </a:highlight>
              <a:latin typeface="DINOT-Bold" panose="020B0504020101020102" pitchFamily="34" charset="77"/>
              <a:sym typeface="Arial"/>
            </a:endParaRP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Now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we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want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to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introduce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2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tools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to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you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that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can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help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you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understand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your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own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feelings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and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get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a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sence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for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your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conflict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partner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.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de-DE" b="0" dirty="0">
              <a:highlight>
                <a:srgbClr val="FFFFFF"/>
              </a:highlight>
              <a:latin typeface="DINOT-Bold" panose="020B0504020101020102" pitchFamily="34" charset="77"/>
              <a:sym typeface="Arial"/>
            </a:endParaRP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Then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we‘ll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introduce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a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way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of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addressing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the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conflict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and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for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that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we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also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have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an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exercise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. 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de-DE" b="0" dirty="0">
              <a:highlight>
                <a:srgbClr val="FFFFFF"/>
              </a:highlight>
              <a:latin typeface="DINOT-Bold" panose="020B0504020101020102" pitchFamily="34" charset="77"/>
              <a:sym typeface="Arial"/>
            </a:endParaRP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Don‘t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worry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,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you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won‘t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have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to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fight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with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each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other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:p</a:t>
            </a:r>
          </a:p>
        </p:txBody>
      </p:sp>
    </p:spTree>
    <p:extLst>
      <p:ext uri="{BB962C8B-B14F-4D97-AF65-F5344CB8AC3E}">
        <p14:creationId xmlns:p14="http://schemas.microsoft.com/office/powerpoint/2010/main" val="652202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defTabSz="914400" hangingPunct="0">
              <a:buNone/>
            </a:pPr>
            <a:r>
              <a:rPr lang="en-GB" b="1" dirty="0">
                <a:solidFill>
                  <a:srgbClr val="000000"/>
                </a:solidFill>
                <a:latin typeface="DINOT-Bold" panose="020B0504020101020102" pitchFamily="34" charset="77"/>
                <a:sym typeface="Calibri"/>
              </a:rPr>
              <a:t>Started as an offline workshop series in various cities throughout Germany, now YES is offering a programme of different online workshops and webinars for PhDs and Postdocs</a:t>
            </a:r>
          </a:p>
          <a:p>
            <a:pPr marL="158750" indent="0" defTabSz="914400" hangingPunct="0">
              <a:buNone/>
            </a:pPr>
            <a:endParaRPr lang="en-GB" b="1" dirty="0">
              <a:solidFill>
                <a:srgbClr val="000000"/>
              </a:solidFill>
              <a:latin typeface="DINOT-Bold" panose="020B0504020101020102" pitchFamily="34" charset="77"/>
              <a:sym typeface="Calibri"/>
            </a:endParaRPr>
          </a:p>
          <a:p>
            <a:pPr marL="158750" indent="0" defTabSz="914400" hangingPunct="0">
              <a:buNone/>
            </a:pPr>
            <a:r>
              <a:rPr lang="de-DE" dirty="0">
                <a:solidFill>
                  <a:srgbClr val="000000"/>
                </a:solidFill>
                <a:sym typeface="Calibri"/>
              </a:rPr>
              <a:t>Young Entrepreneurs in Science </a:t>
            </a:r>
            <a:r>
              <a:rPr lang="de-DE" dirty="0" err="1">
                <a:solidFill>
                  <a:srgbClr val="000000"/>
                </a:solidFill>
                <a:sym typeface="Calibri"/>
              </a:rPr>
              <a:t>is</a:t>
            </a:r>
            <a:r>
              <a:rPr lang="de-DE" dirty="0">
                <a:solidFill>
                  <a:srgbClr val="000000"/>
                </a:solidFill>
                <a:sym typeface="Calibri"/>
              </a:rPr>
              <a:t> a </a:t>
            </a:r>
            <a:r>
              <a:rPr lang="de-DE" dirty="0" err="1">
                <a:solidFill>
                  <a:srgbClr val="000000"/>
                </a:solidFill>
                <a:sym typeface="Calibri"/>
              </a:rPr>
              <a:t>project</a:t>
            </a:r>
            <a:r>
              <a:rPr lang="de-DE" dirty="0">
                <a:solidFill>
                  <a:srgbClr val="000000"/>
                </a:solidFill>
                <a:sym typeface="Calibri"/>
              </a:rPr>
              <a:t> </a:t>
            </a:r>
            <a:r>
              <a:rPr lang="de-DE" dirty="0" err="1">
                <a:solidFill>
                  <a:srgbClr val="000000"/>
                </a:solidFill>
                <a:sym typeface="Calibri"/>
              </a:rPr>
              <a:t>team</a:t>
            </a:r>
            <a:r>
              <a:rPr lang="de-DE" dirty="0">
                <a:solidFill>
                  <a:srgbClr val="000000"/>
                </a:solidFill>
                <a:sym typeface="Calibri"/>
              </a:rPr>
              <a:t> </a:t>
            </a:r>
            <a:r>
              <a:rPr lang="de-DE" dirty="0" err="1">
                <a:solidFill>
                  <a:srgbClr val="000000"/>
                </a:solidFill>
                <a:sym typeface="Calibri"/>
              </a:rPr>
              <a:t>of</a:t>
            </a:r>
            <a:r>
              <a:rPr lang="de-DE" dirty="0">
                <a:solidFill>
                  <a:srgbClr val="000000"/>
                </a:solidFill>
                <a:sym typeface="Calibri"/>
              </a:rPr>
              <a:t> 12 </a:t>
            </a:r>
            <a:r>
              <a:rPr lang="de-DE" dirty="0" err="1">
                <a:solidFill>
                  <a:srgbClr val="000000"/>
                </a:solidFill>
                <a:sym typeface="Calibri"/>
              </a:rPr>
              <a:t>team</a:t>
            </a:r>
            <a:r>
              <a:rPr lang="de-DE" dirty="0">
                <a:solidFill>
                  <a:srgbClr val="000000"/>
                </a:solidFill>
                <a:sym typeface="Calibri"/>
              </a:rPr>
              <a:t> </a:t>
            </a:r>
            <a:r>
              <a:rPr lang="de-DE" dirty="0" err="1">
                <a:solidFill>
                  <a:srgbClr val="000000"/>
                </a:solidFill>
                <a:sym typeface="Calibri"/>
              </a:rPr>
              <a:t>members</a:t>
            </a:r>
            <a:r>
              <a:rPr lang="de-DE" dirty="0">
                <a:solidFill>
                  <a:srgbClr val="000000"/>
                </a:solidFill>
                <a:sym typeface="Calibri"/>
              </a:rPr>
              <a:t> and </a:t>
            </a:r>
            <a:r>
              <a:rPr lang="de-DE" dirty="0" err="1">
                <a:solidFill>
                  <a:srgbClr val="000000"/>
                </a:solidFill>
                <a:sym typeface="Calibri"/>
              </a:rPr>
              <a:t>is</a:t>
            </a:r>
            <a:r>
              <a:rPr lang="de-DE" dirty="0">
                <a:solidFill>
                  <a:srgbClr val="000000"/>
                </a:solidFill>
                <a:sym typeface="Calibri"/>
              </a:rPr>
              <a:t> </a:t>
            </a:r>
            <a:r>
              <a:rPr lang="de-DE" dirty="0" err="1">
                <a:solidFill>
                  <a:srgbClr val="000000"/>
                </a:solidFill>
                <a:sym typeface="Calibri"/>
              </a:rPr>
              <a:t>part</a:t>
            </a:r>
            <a:r>
              <a:rPr lang="de-DE" dirty="0">
                <a:solidFill>
                  <a:srgbClr val="000000"/>
                </a:solidFill>
                <a:sym typeface="Calibri"/>
              </a:rPr>
              <a:t> </a:t>
            </a:r>
            <a:r>
              <a:rPr lang="de-DE" dirty="0" err="1">
                <a:solidFill>
                  <a:srgbClr val="000000"/>
                </a:solidFill>
                <a:sym typeface="Calibri"/>
              </a:rPr>
              <a:t>of</a:t>
            </a:r>
            <a:r>
              <a:rPr lang="de-DE" dirty="0">
                <a:solidFill>
                  <a:srgbClr val="000000"/>
                </a:solidFill>
                <a:sym typeface="Calibri"/>
              </a:rPr>
              <a:t> </a:t>
            </a:r>
            <a:r>
              <a:rPr lang="de-DE" dirty="0" err="1">
                <a:solidFill>
                  <a:srgbClr val="000000"/>
                </a:solidFill>
                <a:sym typeface="Calibri"/>
              </a:rPr>
              <a:t>Falling</a:t>
            </a:r>
            <a:r>
              <a:rPr lang="de-DE" dirty="0">
                <a:solidFill>
                  <a:srgbClr val="000000"/>
                </a:solidFill>
                <a:sym typeface="Calibri"/>
              </a:rPr>
              <a:t> Walls </a:t>
            </a:r>
            <a:r>
              <a:rPr lang="de-DE" dirty="0" err="1">
                <a:solidFill>
                  <a:srgbClr val="000000"/>
                </a:solidFill>
                <a:sym typeface="Calibri"/>
              </a:rPr>
              <a:t>Foundation</a:t>
            </a:r>
            <a:r>
              <a:rPr lang="de-DE" dirty="0">
                <a:solidFill>
                  <a:srgbClr val="000000"/>
                </a:solidFill>
                <a:sym typeface="Calibri"/>
              </a:rPr>
              <a:t>, a non </a:t>
            </a:r>
            <a:r>
              <a:rPr lang="de-DE" dirty="0" err="1">
                <a:solidFill>
                  <a:srgbClr val="000000"/>
                </a:solidFill>
                <a:sym typeface="Calibri"/>
              </a:rPr>
              <a:t>profit</a:t>
            </a:r>
            <a:r>
              <a:rPr lang="de-DE" dirty="0">
                <a:solidFill>
                  <a:srgbClr val="000000"/>
                </a:solidFill>
                <a:sym typeface="Calibri"/>
              </a:rPr>
              <a:t> </a:t>
            </a:r>
            <a:r>
              <a:rPr lang="de-DE" dirty="0" err="1">
                <a:solidFill>
                  <a:srgbClr val="000000"/>
                </a:solidFill>
                <a:sym typeface="Calibri"/>
              </a:rPr>
              <a:t>located</a:t>
            </a:r>
            <a:r>
              <a:rPr lang="de-DE" dirty="0">
                <a:solidFill>
                  <a:srgbClr val="000000"/>
                </a:solidFill>
                <a:sym typeface="Calibri"/>
              </a:rPr>
              <a:t> in Berlin</a:t>
            </a:r>
          </a:p>
          <a:p>
            <a:pPr marL="158750" indent="0" defTabSz="914400" hangingPunct="0">
              <a:buNone/>
            </a:pPr>
            <a:endParaRPr lang="de-DE" dirty="0">
              <a:solidFill>
                <a:srgbClr val="000000"/>
              </a:solidFill>
              <a:sym typeface="Calibri"/>
            </a:endParaRPr>
          </a:p>
          <a:p>
            <a:pPr marL="0" indent="0" defTabSz="914400" hangingPunct="0">
              <a:buFontTx/>
              <a:buNone/>
            </a:pPr>
            <a:r>
              <a:rPr lang="de-DE" dirty="0">
                <a:solidFill>
                  <a:srgbClr val="000000"/>
                </a:solidFill>
                <a:sym typeface="Calibri"/>
              </a:rPr>
              <a:t>FW </a:t>
            </a:r>
            <a:r>
              <a:rPr lang="de-DE" dirty="0" err="1">
                <a:solidFill>
                  <a:srgbClr val="000000"/>
                </a:solidFill>
                <a:sym typeface="Calibri"/>
              </a:rPr>
              <a:t>is</a:t>
            </a:r>
            <a:r>
              <a:rPr lang="de-DE" dirty="0">
                <a:solidFill>
                  <a:srgbClr val="000000"/>
                </a:solidFill>
                <a:sym typeface="Calibri"/>
              </a:rPr>
              <a:t> a non-profit </a:t>
            </a:r>
            <a:r>
              <a:rPr lang="de-DE" dirty="0" err="1">
                <a:solidFill>
                  <a:srgbClr val="000000"/>
                </a:solidFill>
                <a:sym typeface="Calibri"/>
              </a:rPr>
              <a:t>organisation</a:t>
            </a:r>
            <a:r>
              <a:rPr lang="de-DE" dirty="0">
                <a:solidFill>
                  <a:srgbClr val="000000"/>
                </a:solidFill>
                <a:sym typeface="Calibri"/>
              </a:rPr>
              <a:t> </a:t>
            </a:r>
            <a:r>
              <a:rPr lang="de-DE" dirty="0" err="1">
                <a:solidFill>
                  <a:srgbClr val="000000"/>
                </a:solidFill>
                <a:sym typeface="Calibri"/>
              </a:rPr>
              <a:t>located</a:t>
            </a:r>
            <a:r>
              <a:rPr lang="de-DE" dirty="0">
                <a:solidFill>
                  <a:srgbClr val="000000"/>
                </a:solidFill>
                <a:sym typeface="Calibri"/>
              </a:rPr>
              <a:t> in Berlin, </a:t>
            </a:r>
            <a:r>
              <a:rPr lang="de-DE" dirty="0" err="1">
                <a:solidFill>
                  <a:srgbClr val="000000"/>
                </a:solidFill>
                <a:sym typeface="Calibri"/>
              </a:rPr>
              <a:t>which</a:t>
            </a:r>
            <a:r>
              <a:rPr lang="de-DE" dirty="0">
                <a:solidFill>
                  <a:srgbClr val="000000"/>
                </a:solidFill>
                <a:sym typeface="Calibri"/>
              </a:rPr>
              <a:t> </a:t>
            </a:r>
            <a:r>
              <a:rPr lang="de-DE" dirty="0" err="1">
                <a:solidFill>
                  <a:srgbClr val="000000"/>
                </a:solidFill>
                <a:sym typeface="Calibri"/>
              </a:rPr>
              <a:t>aims</a:t>
            </a:r>
            <a:r>
              <a:rPr lang="de-DE" dirty="0">
                <a:solidFill>
                  <a:srgbClr val="000000"/>
                </a:solidFill>
                <a:sym typeface="Calibri"/>
              </a:rPr>
              <a:t> </a:t>
            </a:r>
            <a:r>
              <a:rPr lang="de-DE" dirty="0" err="1">
                <a:solidFill>
                  <a:srgbClr val="000000"/>
                </a:solidFill>
                <a:sym typeface="Calibri"/>
              </a:rPr>
              <a:t>to</a:t>
            </a:r>
            <a:r>
              <a:rPr lang="de-DE" dirty="0">
                <a:solidFill>
                  <a:srgbClr val="000000"/>
                </a:solidFill>
                <a:sym typeface="Calibri"/>
              </a:rPr>
              <a:t> </a:t>
            </a:r>
            <a:r>
              <a:rPr lang="de-DE" dirty="0" err="1">
                <a:solidFill>
                  <a:srgbClr val="000000"/>
                </a:solidFill>
                <a:sym typeface="Calibri"/>
              </a:rPr>
              <a:t>communicate</a:t>
            </a:r>
            <a:r>
              <a:rPr lang="de-DE" dirty="0">
                <a:solidFill>
                  <a:srgbClr val="000000"/>
                </a:solidFill>
                <a:sym typeface="Calibri"/>
              </a:rPr>
              <a:t> </a:t>
            </a:r>
            <a:r>
              <a:rPr lang="de-DE" dirty="0" err="1">
                <a:solidFill>
                  <a:srgbClr val="000000"/>
                </a:solidFill>
                <a:sym typeface="Calibri"/>
              </a:rPr>
              <a:t>science</a:t>
            </a:r>
            <a:r>
              <a:rPr lang="de-DE" dirty="0">
                <a:solidFill>
                  <a:srgbClr val="000000"/>
                </a:solidFill>
                <a:sym typeface="Calibri"/>
              </a:rPr>
              <a:t> &amp; </a:t>
            </a:r>
            <a:r>
              <a:rPr lang="de-DE" dirty="0" err="1">
                <a:solidFill>
                  <a:srgbClr val="000000"/>
                </a:solidFill>
                <a:sym typeface="Calibri"/>
              </a:rPr>
              <a:t>research</a:t>
            </a:r>
            <a:r>
              <a:rPr lang="de-DE" dirty="0">
                <a:solidFill>
                  <a:srgbClr val="000000"/>
                </a:solidFill>
                <a:sym typeface="Calibri"/>
              </a:rPr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public</a:t>
            </a:r>
            <a:r>
              <a:rPr lang="de-DE" dirty="0"/>
              <a:t> and promote </a:t>
            </a:r>
            <a:r>
              <a:rPr lang="de-DE" dirty="0" err="1"/>
              <a:t>exchange</a:t>
            </a:r>
            <a:r>
              <a:rPr lang="de-DE" dirty="0"/>
              <a:t> </a:t>
            </a:r>
            <a:r>
              <a:rPr lang="de-DE" dirty="0" err="1"/>
              <a:t>across</a:t>
            </a:r>
            <a:r>
              <a:rPr lang="de-DE" dirty="0"/>
              <a:t> </a:t>
            </a:r>
            <a:r>
              <a:rPr lang="de-DE" dirty="0" err="1"/>
              <a:t>disciplines</a:t>
            </a:r>
            <a:endParaRPr lang="de-DE" dirty="0"/>
          </a:p>
          <a:p>
            <a:pPr marL="0" indent="0" defTabSz="914400" hangingPunct="0">
              <a:buFontTx/>
              <a:buNone/>
            </a:pPr>
            <a:endParaRPr lang="de-DE" dirty="0"/>
          </a:p>
          <a:p>
            <a:pPr marL="0" indent="0" defTabSz="914400" hangingPunct="0">
              <a:buFontTx/>
              <a:buNone/>
            </a:pPr>
            <a:r>
              <a:rPr kumimoji="0" lang="de-DE" sz="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Our</a:t>
            </a:r>
            <a:r>
              <a:rPr kumimoji="0" lang="de-DE" sz="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kumimoji="0" lang="de-DE" sz="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workshops</a:t>
            </a:r>
            <a:r>
              <a:rPr kumimoji="0" lang="de-DE" sz="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kumimoji="0" lang="de-DE" sz="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benefit</a:t>
            </a:r>
            <a:r>
              <a:rPr kumimoji="0" lang="de-DE" sz="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kumimoji="0" lang="de-DE" sz="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from</a:t>
            </a:r>
            <a:r>
              <a:rPr kumimoji="0" lang="de-DE" sz="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kumimoji="0" lang="de-DE" sz="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our</a:t>
            </a:r>
            <a:r>
              <a:rPr kumimoji="0" lang="de-DE" sz="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kumimoji="0" lang="de-DE" sz="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broad</a:t>
            </a:r>
            <a:r>
              <a:rPr kumimoji="0" lang="de-DE" sz="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network in </a:t>
            </a:r>
            <a:r>
              <a:rPr kumimoji="0" lang="de-DE" sz="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academia</a:t>
            </a:r>
            <a:r>
              <a:rPr kumimoji="0" lang="de-DE" sz="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and </a:t>
            </a:r>
            <a:r>
              <a:rPr kumimoji="0" lang="de-DE" sz="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business</a:t>
            </a:r>
            <a:endParaRPr kumimoji="0" lang="de-DE" sz="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0" indent="0" defTabSz="914400" hangingPunct="0">
              <a:buFontTx/>
              <a:buNone/>
            </a:pPr>
            <a:endParaRPr kumimoji="0" lang="de-DE" sz="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0" indent="0" defTabSz="914400" hangingPunct="0">
              <a:buFontTx/>
              <a:buNone/>
            </a:pPr>
            <a:r>
              <a:rPr lang="de-DE" dirty="0">
                <a:solidFill>
                  <a:srgbClr val="000000"/>
                </a:solidFill>
                <a:sym typeface="Calibri"/>
              </a:rPr>
              <a:t>BMBF (Federal Ministry </a:t>
            </a:r>
            <a:r>
              <a:rPr lang="de-DE" dirty="0" err="1">
                <a:solidFill>
                  <a:srgbClr val="000000"/>
                </a:solidFill>
                <a:sym typeface="Calibri"/>
              </a:rPr>
              <a:t>of</a:t>
            </a:r>
            <a:r>
              <a:rPr lang="de-DE" dirty="0">
                <a:solidFill>
                  <a:srgbClr val="000000"/>
                </a:solidFill>
                <a:sym typeface="Calibri"/>
              </a:rPr>
              <a:t> Education and Research) </a:t>
            </a:r>
            <a:r>
              <a:rPr lang="de-DE" dirty="0" err="1">
                <a:solidFill>
                  <a:srgbClr val="000000"/>
                </a:solidFill>
                <a:sym typeface="Calibri"/>
              </a:rPr>
              <a:t>enables</a:t>
            </a:r>
            <a:r>
              <a:rPr lang="de-DE" dirty="0">
                <a:solidFill>
                  <a:srgbClr val="000000"/>
                </a:solidFill>
                <a:sym typeface="Calibri"/>
              </a:rPr>
              <a:t> </a:t>
            </a:r>
            <a:r>
              <a:rPr lang="de-DE" dirty="0" err="1">
                <a:solidFill>
                  <a:srgbClr val="000000"/>
                </a:solidFill>
                <a:sym typeface="Calibri"/>
              </a:rPr>
              <a:t>your</a:t>
            </a:r>
            <a:r>
              <a:rPr lang="de-DE" dirty="0">
                <a:solidFill>
                  <a:srgbClr val="000000"/>
                </a:solidFill>
                <a:sym typeface="Calibri"/>
              </a:rPr>
              <a:t> </a:t>
            </a:r>
            <a:r>
              <a:rPr lang="de-DE" dirty="0" err="1">
                <a:solidFill>
                  <a:srgbClr val="000000"/>
                </a:solidFill>
                <a:sym typeface="Calibri"/>
              </a:rPr>
              <a:t>participation</a:t>
            </a:r>
            <a:r>
              <a:rPr lang="de-DE" dirty="0">
                <a:solidFill>
                  <a:srgbClr val="000000"/>
                </a:solidFill>
                <a:sym typeface="Calibri"/>
              </a:rPr>
              <a:t> </a:t>
            </a:r>
            <a:r>
              <a:rPr lang="de-DE" dirty="0" err="1">
                <a:solidFill>
                  <a:srgbClr val="000000"/>
                </a:solidFill>
                <a:sym typeface="Calibri"/>
              </a:rPr>
              <a:t>free</a:t>
            </a:r>
            <a:r>
              <a:rPr lang="de-DE" dirty="0">
                <a:solidFill>
                  <a:srgbClr val="000000"/>
                </a:solidFill>
                <a:sym typeface="Calibri"/>
              </a:rPr>
              <a:t> </a:t>
            </a:r>
            <a:r>
              <a:rPr lang="de-DE" dirty="0" err="1">
                <a:solidFill>
                  <a:srgbClr val="000000"/>
                </a:solidFill>
                <a:sym typeface="Calibri"/>
              </a:rPr>
              <a:t>of</a:t>
            </a:r>
            <a:r>
              <a:rPr lang="de-DE" dirty="0">
                <a:solidFill>
                  <a:srgbClr val="000000"/>
                </a:solidFill>
                <a:sym typeface="Calibri"/>
              </a:rPr>
              <a:t> </a:t>
            </a:r>
            <a:r>
              <a:rPr lang="de-DE" dirty="0" err="1">
                <a:solidFill>
                  <a:srgbClr val="000000"/>
                </a:solidFill>
                <a:sym typeface="Calibri"/>
              </a:rPr>
              <a:t>charge</a:t>
            </a:r>
            <a:endParaRPr kumimoji="0" lang="de-DE" sz="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0" indent="0" defTabSz="914400">
              <a:buNone/>
            </a:pPr>
            <a:endParaRPr lang="de-DE" dirty="0">
              <a:solidFill>
                <a:srgbClr val="000000"/>
              </a:solidFill>
              <a:cs typeface="Calibri"/>
            </a:endParaRPr>
          </a:p>
          <a:p>
            <a:pPr marL="0" indent="0">
              <a:buNone/>
            </a:pPr>
            <a:r>
              <a:rPr lang="de-DE" dirty="0">
                <a:cs typeface="Calibri" panose="020F0502020204030204"/>
              </a:rPr>
              <a:t>(JR: </a:t>
            </a:r>
            <a:r>
              <a:rPr lang="de-DE" dirty="0" err="1">
                <a:cs typeface="Calibri" panose="020F0502020204030204"/>
              </a:rPr>
              <a:t>Which</a:t>
            </a:r>
            <a:r>
              <a:rPr lang="de-DE" dirty="0">
                <a:cs typeface="Calibri" panose="020F0502020204030204"/>
              </a:rPr>
              <a:t> </a:t>
            </a:r>
            <a:r>
              <a:rPr lang="de-DE" dirty="0" err="1">
                <a:cs typeface="Calibri" panose="020F0502020204030204"/>
              </a:rPr>
              <a:t>are</a:t>
            </a:r>
            <a:r>
              <a:rPr lang="de-DE" dirty="0">
                <a:cs typeface="Calibri" panose="020F0502020204030204"/>
              </a:rPr>
              <a:t> </a:t>
            </a:r>
            <a:r>
              <a:rPr lang="de-DE" dirty="0" err="1">
                <a:cs typeface="Calibri" panose="020F0502020204030204"/>
              </a:rPr>
              <a:t>the</a:t>
            </a:r>
            <a:r>
              <a:rPr lang="de-DE" dirty="0">
                <a:cs typeface="Calibri" panose="020F0502020204030204"/>
              </a:rPr>
              <a:t> </a:t>
            </a:r>
            <a:r>
              <a:rPr lang="de-DE" dirty="0" err="1">
                <a:cs typeface="Calibri" panose="020F0502020204030204"/>
              </a:rPr>
              <a:t>next</a:t>
            </a:r>
            <a:r>
              <a:rPr lang="de-DE" dirty="0">
                <a:cs typeface="Calibri" panose="020F0502020204030204"/>
              </a:rPr>
              <a:t> </a:t>
            </a:r>
            <a:r>
              <a:rPr lang="de-DE" dirty="0" err="1">
                <a:cs typeface="Calibri" panose="020F0502020204030204"/>
              </a:rPr>
              <a:t>walls</a:t>
            </a:r>
            <a:r>
              <a:rPr lang="de-DE" dirty="0">
                <a:cs typeface="Calibri" panose="020F0502020204030204"/>
              </a:rPr>
              <a:t> </a:t>
            </a:r>
            <a:r>
              <a:rPr lang="de-DE" dirty="0" err="1">
                <a:cs typeface="Calibri" panose="020F0502020204030204"/>
              </a:rPr>
              <a:t>to</a:t>
            </a:r>
            <a:r>
              <a:rPr lang="de-DE" dirty="0">
                <a:cs typeface="Calibri" panose="020F0502020204030204"/>
              </a:rPr>
              <a:t> fall down?)</a:t>
            </a:r>
          </a:p>
          <a:p>
            <a:pPr marL="158750" indent="0" hangingPunct="0">
              <a:buNone/>
            </a:pPr>
            <a:endParaRPr lang="de-DE" dirty="0">
              <a:cs typeface="Calibri" panose="020F0502020204030204"/>
            </a:endParaRPr>
          </a:p>
          <a:p>
            <a:pPr marL="158750" indent="0">
              <a:buNone/>
            </a:pPr>
            <a:endParaRPr lang="en-GB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0360323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>
          <a:extLst>
            <a:ext uri="{FF2B5EF4-FFF2-40B4-BE49-F238E27FC236}">
              <a16:creationId xmlns:a16="http://schemas.microsoft.com/office/drawing/2014/main" id="{9CFE988B-9539-3247-AD3C-01BF0E70E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726494fd45_1_70:notes">
            <a:extLst>
              <a:ext uri="{FF2B5EF4-FFF2-40B4-BE49-F238E27FC236}">
                <a16:creationId xmlns:a16="http://schemas.microsoft.com/office/drawing/2014/main" id="{1F086CFD-4784-F3CC-0B18-E178A9D1C09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726494fd45_1_70:notes">
            <a:extLst>
              <a:ext uri="{FF2B5EF4-FFF2-40B4-BE49-F238E27FC236}">
                <a16:creationId xmlns:a16="http://schemas.microsoft.com/office/drawing/2014/main" id="{1B2E5287-9361-D7B4-A293-FBA68CA55C1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Since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conflicts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always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arise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between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at least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two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people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and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have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to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do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with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their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differences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,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there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(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mostly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)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is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no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right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or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wrong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.</a:t>
            </a:r>
          </a:p>
          <a:p>
            <a:pPr marL="76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 lang="de-DE" b="0" dirty="0">
              <a:highlight>
                <a:srgbClr val="FFFFFF"/>
              </a:highlight>
              <a:latin typeface="DINOT-Bold" panose="020B0504020101020102" pitchFamily="34" charset="77"/>
              <a:sym typeface="Arial"/>
            </a:endParaRPr>
          </a:p>
          <a:p>
            <a:pPr marL="76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But offen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we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1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feel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like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we‘re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in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the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right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having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the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conflict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and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what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happens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often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is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that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we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1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forget</a:t>
            </a:r>
            <a:r>
              <a:rPr lang="de-DE" b="1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1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about</a:t>
            </a:r>
            <a:r>
              <a:rPr lang="de-DE" b="1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1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the</a:t>
            </a:r>
            <a:r>
              <a:rPr lang="de-DE" b="1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1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other</a:t>
            </a:r>
            <a:r>
              <a:rPr lang="de-DE" b="1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1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side</a:t>
            </a:r>
            <a:r>
              <a:rPr lang="de-DE" b="1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.</a:t>
            </a:r>
          </a:p>
          <a:p>
            <a:pPr marL="76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 lang="de-DE" b="1" dirty="0">
              <a:highlight>
                <a:srgbClr val="FFFFFF"/>
              </a:highlight>
              <a:latin typeface="DINOT-Bold" panose="020B0504020101020102" pitchFamily="34" charset="77"/>
              <a:sym typeface="Arial"/>
            </a:endParaRPr>
          </a:p>
          <a:p>
            <a:pPr marL="76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What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helps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is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to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change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perspective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and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build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empathy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for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the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other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person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. This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can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be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done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by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1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talking</a:t>
            </a:r>
            <a:r>
              <a:rPr lang="de-DE" b="1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1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to</a:t>
            </a:r>
            <a:r>
              <a:rPr lang="de-DE" b="1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1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each</a:t>
            </a:r>
            <a:r>
              <a:rPr lang="de-DE" b="1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1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other</a:t>
            </a:r>
            <a:r>
              <a:rPr lang="de-DE" b="1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.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But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as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that‘s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sometimes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scary, not possible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or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the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conflict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is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not out in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the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open, </a:t>
            </a:r>
            <a:r>
              <a:rPr lang="de-DE" b="1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a </a:t>
            </a:r>
            <a:r>
              <a:rPr lang="de-DE" b="1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reflection</a:t>
            </a:r>
            <a:r>
              <a:rPr lang="de-DE" b="1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can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help</a:t>
            </a:r>
            <a:endParaRPr lang="de-DE" b="0" dirty="0">
              <a:highlight>
                <a:srgbClr val="FFFFFF"/>
              </a:highlight>
              <a:latin typeface="DINOT-Bold" panose="020B0504020101020102" pitchFamily="34" charset="77"/>
              <a:sym typeface="Arial"/>
            </a:endParaRPr>
          </a:p>
          <a:p>
            <a:pPr marL="22860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icia Text"/>
              <a:buNone/>
            </a:pPr>
            <a:endParaRPr lang="de-DE" b="1" dirty="0">
              <a:highlight>
                <a:srgbClr val="FFFFFF"/>
              </a:highlight>
              <a:latin typeface="DINOT-Bold" panose="020B0504020101020102" pitchFamily="34" charset="77"/>
              <a:sym typeface="Arial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173525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15000"/>
              </a:lnSpc>
              <a:buSzPts val="1100"/>
              <a:buNone/>
            </a:pP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Imagine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two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islands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on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which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each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of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the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conflicting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parties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live on…</a:t>
            </a:r>
          </a:p>
          <a:p>
            <a:pPr marL="0" indent="0">
              <a:lnSpc>
                <a:spcPct val="115000"/>
              </a:lnSpc>
              <a:buSzPts val="1100"/>
              <a:buNone/>
            </a:pPr>
            <a:endParaRPr lang="de-DE" sz="1200" b="0" dirty="0">
              <a:latin typeface="DINOT-Bold" panose="020B0504020101020102" pitchFamily="34" charset="77"/>
              <a:ea typeface="Helvetica Neue"/>
              <a:cs typeface="Helvetica Neue"/>
              <a:sym typeface="Helvetica Neue"/>
            </a:endParaRPr>
          </a:p>
          <a:p>
            <a:pPr marL="0" indent="0">
              <a:lnSpc>
                <a:spcPct val="115000"/>
              </a:lnSpc>
              <a:buSzPts val="1100"/>
              <a:buNone/>
            </a:pP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… The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two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islands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do not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only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look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different in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terms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of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vegetation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(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their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own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world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of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thoughts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and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experiences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), but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are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also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located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in different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places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and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are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exposed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to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different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weather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conditions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(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context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factor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)…</a:t>
            </a:r>
          </a:p>
          <a:p>
            <a:pPr marL="0" indent="0">
              <a:lnSpc>
                <a:spcPct val="115000"/>
              </a:lnSpc>
              <a:buSzPts val="1100"/>
              <a:buNone/>
            </a:pPr>
            <a:endParaRPr lang="de-DE" sz="1200" b="0" dirty="0">
              <a:latin typeface="DINOT-Bold" panose="020B0504020101020102" pitchFamily="34" charset="77"/>
              <a:ea typeface="Helvetica Neue"/>
              <a:cs typeface="Helvetica Neue"/>
              <a:sym typeface="Helvetica Neue"/>
            </a:endParaRPr>
          </a:p>
          <a:p>
            <a:pPr marL="0" indent="0">
              <a:lnSpc>
                <a:spcPct val="115000"/>
              </a:lnSpc>
              <a:buSzPts val="1100"/>
              <a:buNone/>
            </a:pP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… Every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interaction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between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two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participants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differs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depending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on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the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context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in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which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it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takes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place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…</a:t>
            </a:r>
          </a:p>
          <a:p>
            <a:pPr marL="0" indent="0">
              <a:lnSpc>
                <a:spcPct val="115000"/>
              </a:lnSpc>
              <a:buSzPts val="1100"/>
              <a:buNone/>
            </a:pPr>
            <a:endParaRPr lang="de-DE" sz="1200" b="0" dirty="0">
              <a:latin typeface="DINOT-Bold" panose="020B0504020101020102" pitchFamily="34" charset="77"/>
              <a:ea typeface="Helvetica Neue"/>
              <a:cs typeface="Helvetica Neue"/>
              <a:sym typeface="Helvetica Neue"/>
            </a:endParaRPr>
          </a:p>
          <a:p>
            <a:pPr marL="0" indent="0">
              <a:lnSpc>
                <a:spcPct val="115000"/>
              </a:lnSpc>
              <a:buSzPts val="1100"/>
              <a:buNone/>
            </a:pP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-&gt; Most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people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know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their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own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island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best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: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it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is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our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view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from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which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we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observe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the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world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F0B7FB-3BBD-A642-8EA3-0C620B9F0C5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395496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EA72CC-F49B-50C1-A2EA-47E987D8AE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3C66453-ADC4-1636-0702-09103089F3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A0FE9C1-81C5-BED2-4134-5A4E0E056C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Think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of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why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it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actually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is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worth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having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the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conflict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de-DE" sz="1200" b="0" dirty="0">
              <a:latin typeface="DINOT-Bold" panose="020B0504020101020102" pitchFamily="34" charset="77"/>
              <a:ea typeface="Helvetica Neue"/>
              <a:cs typeface="Helvetica Neue"/>
              <a:sym typeface="Helvetica Neue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Often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,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the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understanding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,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that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there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is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a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common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goal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of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both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conflict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sides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already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calmes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down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the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situation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as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it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becomes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clear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why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it‘s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worth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arguing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for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de-DE" sz="1200" b="0" dirty="0">
              <a:latin typeface="DINOT-Bold" panose="020B0504020101020102" pitchFamily="34" charset="77"/>
              <a:ea typeface="Helvetica Neue"/>
              <a:cs typeface="Helvetica Neue"/>
              <a:sym typeface="Helvetica Neue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(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you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could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also do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that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as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the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first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step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of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the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reflection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de-DE" sz="1200" b="0" dirty="0">
              <a:latin typeface="DINOT-Bold" panose="020B0504020101020102" pitchFamily="34" charset="77"/>
              <a:ea typeface="Helvetica Neue"/>
              <a:cs typeface="Helvetica Neue"/>
              <a:sym typeface="Helvetica Neue"/>
            </a:endParaRPr>
          </a:p>
          <a:p>
            <a:pPr marL="171450" indent="-171450">
              <a:lnSpc>
                <a:spcPct val="115000"/>
              </a:lnSpc>
              <a:buSzPts val="1100"/>
            </a:pPr>
            <a:endParaRPr lang="de-DE" sz="1200" b="0" dirty="0">
              <a:latin typeface="DINOT-Bold" panose="020B0504020101020102" pitchFamily="34" charset="77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F36A88-3C52-0A41-C5A4-222A3338E1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F0B7FB-3BBD-A642-8EA3-0C620B9F0C5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466876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CA01FA-11EB-C9C9-30ED-1E89EA117F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6B96DDA-97BC-6E8F-51DF-033C2AFEF5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5631619-AFD9-F5F6-840A-82AAB4AE13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15000"/>
              </a:lnSpc>
              <a:buSzPts val="1100"/>
              <a:buNone/>
            </a:pP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The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issue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is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that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,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although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we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often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talk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about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our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goals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and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positions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in a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conflict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,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most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1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inner</a:t>
            </a:r>
            <a:r>
              <a:rPr lang="de-DE" sz="1200" b="1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1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influencing</a:t>
            </a:r>
            <a:r>
              <a:rPr lang="de-DE" sz="1200" b="1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1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factors</a:t>
            </a:r>
            <a:r>
              <a:rPr lang="de-DE" sz="1200" b="1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1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are</a:t>
            </a:r>
            <a:r>
              <a:rPr lang="de-DE" sz="1200" b="1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„</a:t>
            </a:r>
            <a:r>
              <a:rPr lang="de-DE" sz="1200" b="1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under</a:t>
            </a:r>
            <a:r>
              <a:rPr lang="de-DE" sz="1200" b="1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1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the</a:t>
            </a:r>
            <a:r>
              <a:rPr lang="de-DE" sz="1200" b="1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1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surface</a:t>
            </a:r>
            <a:r>
              <a:rPr lang="de-DE" sz="1200" b="1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“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, so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they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are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hidden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and not visible.</a:t>
            </a:r>
          </a:p>
          <a:p>
            <a:pPr marL="0" indent="0">
              <a:lnSpc>
                <a:spcPct val="115000"/>
              </a:lnSpc>
              <a:buSzPts val="1100"/>
              <a:buNone/>
            </a:pPr>
            <a:endParaRPr lang="de-DE" sz="1200" b="0" dirty="0">
              <a:latin typeface="DINOT-Bold" panose="020B0504020101020102" pitchFamily="34" charset="77"/>
              <a:ea typeface="Helvetica Neue"/>
              <a:cs typeface="Helvetica Neue"/>
              <a:sym typeface="Helvetica Neue"/>
            </a:endParaRPr>
          </a:p>
          <a:p>
            <a:pPr marL="0" indent="0">
              <a:lnSpc>
                <a:spcPct val="115000"/>
              </a:lnSpc>
              <a:buSzPts val="1100"/>
              <a:buNone/>
            </a:pP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This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applies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to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both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sides</a:t>
            </a:r>
            <a:endParaRPr lang="de-DE" sz="1200" b="0" dirty="0">
              <a:latin typeface="DINOT-Bold" panose="020B0504020101020102" pitchFamily="34" charset="77"/>
              <a:ea typeface="Helvetica Neue"/>
              <a:cs typeface="Helvetica Neue"/>
              <a:sym typeface="Helvetica Neue"/>
            </a:endParaRPr>
          </a:p>
          <a:p>
            <a:pPr marL="0" indent="0">
              <a:lnSpc>
                <a:spcPct val="115000"/>
              </a:lnSpc>
              <a:buSzPts val="1100"/>
              <a:buNone/>
            </a:pPr>
            <a:endParaRPr lang="de-DE" sz="1200" b="0" dirty="0">
              <a:latin typeface="DINOT-Bold" panose="020B0504020101020102" pitchFamily="34" charset="77"/>
              <a:ea typeface="Helvetica Neue"/>
              <a:cs typeface="Helvetica Neue"/>
              <a:sym typeface="Helvetica Neue"/>
            </a:endParaRPr>
          </a:p>
          <a:p>
            <a:pPr marL="0" indent="0">
              <a:lnSpc>
                <a:spcPct val="115000"/>
              </a:lnSpc>
              <a:buSzPts val="1100"/>
              <a:buNone/>
            </a:pP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What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helps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is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to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first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reflect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upon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your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own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perspective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: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Where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are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you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coming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from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with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your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position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?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7C8C8C0-5FB5-6FE0-511D-262933EBE4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F0B7FB-3BBD-A642-8EA3-0C620B9F0C5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033778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CA01FA-11EB-C9C9-30ED-1E89EA117F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6B96DDA-97BC-6E8F-51DF-033C2AFEF5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5631619-AFD9-F5F6-840A-82AAB4AE13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15000"/>
              </a:lnSpc>
              <a:buSzPts val="1100"/>
              <a:buNone/>
            </a:pP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Let‘s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get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back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to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Max and Flo:</a:t>
            </a:r>
          </a:p>
          <a:p>
            <a:pPr marL="171450" indent="-171450">
              <a:lnSpc>
                <a:spcPct val="115000"/>
              </a:lnSpc>
              <a:buSzPts val="1100"/>
            </a:pPr>
            <a:endParaRPr lang="de-DE" sz="1200" b="0" dirty="0">
              <a:latin typeface="DINOT-Bold" panose="020B0504020101020102" pitchFamily="34" charset="77"/>
              <a:ea typeface="Helvetica Neue"/>
              <a:cs typeface="Helvetica Neue"/>
              <a:sym typeface="Helvetica Neue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de-DE" sz="1200" dirty="0">
                <a:solidFill>
                  <a:schemeClr val="tx1"/>
                </a:solidFill>
              </a:rPr>
              <a:t>Max </a:t>
            </a:r>
            <a:r>
              <a:rPr lang="de-DE" sz="1200" dirty="0" err="1">
                <a:solidFill>
                  <a:schemeClr val="tx1"/>
                </a:solidFill>
              </a:rPr>
              <a:t>is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thinking</a:t>
            </a:r>
            <a:r>
              <a:rPr lang="de-DE" sz="1200" dirty="0">
                <a:solidFill>
                  <a:schemeClr val="tx1"/>
                </a:solidFill>
              </a:rPr>
              <a:t>/</a:t>
            </a:r>
            <a:r>
              <a:rPr lang="de-DE" sz="1200" dirty="0" err="1">
                <a:solidFill>
                  <a:schemeClr val="tx1"/>
                </a:solidFill>
              </a:rPr>
              <a:t>reflecting</a:t>
            </a:r>
            <a:r>
              <a:rPr lang="de-DE" sz="1200" dirty="0">
                <a:solidFill>
                  <a:schemeClr val="tx1"/>
                </a:solidFill>
              </a:rPr>
              <a:t>: „I </a:t>
            </a:r>
            <a:r>
              <a:rPr lang="de-DE" sz="1200" dirty="0" err="1">
                <a:solidFill>
                  <a:schemeClr val="tx1"/>
                </a:solidFill>
              </a:rPr>
              <a:t>always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have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to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take</a:t>
            </a:r>
            <a:r>
              <a:rPr lang="de-DE" sz="1200" dirty="0">
                <a:solidFill>
                  <a:schemeClr val="tx1"/>
                </a:solidFill>
              </a:rPr>
              <a:t> care </a:t>
            </a:r>
            <a:r>
              <a:rPr lang="de-DE" sz="1200" dirty="0" err="1">
                <a:solidFill>
                  <a:schemeClr val="tx1"/>
                </a:solidFill>
              </a:rPr>
              <a:t>of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everything</a:t>
            </a:r>
            <a:r>
              <a:rPr lang="de-DE" sz="1200" dirty="0">
                <a:solidFill>
                  <a:schemeClr val="tx1"/>
                </a:solidFill>
              </a:rPr>
              <a:t>. </a:t>
            </a:r>
            <a:r>
              <a:rPr lang="de-DE" sz="1200" dirty="0" err="1">
                <a:solidFill>
                  <a:schemeClr val="tx1"/>
                </a:solidFill>
              </a:rPr>
              <a:t>It's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annoying</a:t>
            </a:r>
            <a:r>
              <a:rPr lang="de-DE" sz="1200" dirty="0">
                <a:solidFill>
                  <a:schemeClr val="tx1"/>
                </a:solidFill>
              </a:rPr>
              <a:t>. I </a:t>
            </a:r>
            <a:r>
              <a:rPr lang="de-DE" sz="1200" dirty="0" err="1">
                <a:solidFill>
                  <a:schemeClr val="tx1"/>
                </a:solidFill>
              </a:rPr>
              <a:t>really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wish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we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could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share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things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better</a:t>
            </a:r>
            <a:r>
              <a:rPr lang="de-DE" sz="1200" dirty="0">
                <a:solidFill>
                  <a:schemeClr val="tx1"/>
                </a:solidFill>
              </a:rPr>
              <a:t> and </a:t>
            </a:r>
            <a:r>
              <a:rPr lang="de-DE" sz="1200" dirty="0" err="1">
                <a:solidFill>
                  <a:schemeClr val="tx1"/>
                </a:solidFill>
              </a:rPr>
              <a:t>it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wouldn't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always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be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my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responsibility</a:t>
            </a:r>
            <a:r>
              <a:rPr lang="de-DE" sz="1200" dirty="0">
                <a:solidFill>
                  <a:schemeClr val="tx1"/>
                </a:solidFill>
              </a:rPr>
              <a:t>. </a:t>
            </a:r>
            <a:r>
              <a:rPr lang="de-DE" sz="1200" dirty="0" err="1">
                <a:solidFill>
                  <a:schemeClr val="tx1"/>
                </a:solidFill>
              </a:rPr>
              <a:t>That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doesn't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feel</a:t>
            </a:r>
            <a:r>
              <a:rPr lang="de-DE" sz="1200" dirty="0">
                <a:solidFill>
                  <a:schemeClr val="tx1"/>
                </a:solidFill>
              </a:rPr>
              <a:t> fair.“</a:t>
            </a:r>
          </a:p>
          <a:p>
            <a:pPr marL="171450" marR="0" lvl="0" indent="-171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de-DE" sz="1200" dirty="0">
              <a:solidFill>
                <a:schemeClr val="tx1"/>
              </a:solidFill>
            </a:endParaRPr>
          </a:p>
          <a:p>
            <a:pPr marL="171450" indent="-171450">
              <a:lnSpc>
                <a:spcPct val="115000"/>
              </a:lnSpc>
              <a:buSzPts val="1100"/>
            </a:pP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Emotions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Max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might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have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: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she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feels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dissatisfied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,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annoyed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,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has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had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enough</a:t>
            </a:r>
            <a:endParaRPr lang="de-DE" sz="1200" b="0" dirty="0">
              <a:latin typeface="DINOT-Bold" panose="020B0504020101020102" pitchFamily="34" charset="77"/>
              <a:ea typeface="Helvetica Neue"/>
              <a:cs typeface="Helvetica Neue"/>
              <a:sym typeface="Helvetica Neue"/>
            </a:endParaRPr>
          </a:p>
          <a:p>
            <a:pPr marL="171450" indent="-171450">
              <a:lnSpc>
                <a:spcPct val="115000"/>
              </a:lnSpc>
              <a:buSzPts val="1100"/>
            </a:pP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Needs Max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might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have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: Need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for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support,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balanced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participation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,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change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in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how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they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devide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tasks</a:t>
            </a:r>
            <a:endParaRPr lang="de-DE" sz="1200" b="0" dirty="0">
              <a:latin typeface="DINOT-Bold" panose="020B0504020101020102" pitchFamily="34" charset="77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7C8C8C0-5FB5-6FE0-511D-262933EBE4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F0B7FB-3BBD-A642-8EA3-0C620B9F0C5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897573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3F366D-CDB2-16F0-B70A-CC57F026E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0C7B29E-2E52-EFE6-7A85-8FC413101E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AC35174-62A5-4CC4-45FD-D20DBF6E2B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15000"/>
              </a:lnSpc>
              <a:buSzPts val="1100"/>
              <a:buNone/>
            </a:pP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Once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you‘re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done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reflecting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your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own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side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, switch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perspective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and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build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some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empathy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for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your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„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oponent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“/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conflict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partner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.</a:t>
            </a:r>
          </a:p>
          <a:p>
            <a:pPr marL="0" indent="0">
              <a:lnSpc>
                <a:spcPct val="115000"/>
              </a:lnSpc>
              <a:buSzPts val="1100"/>
              <a:buNone/>
            </a:pPr>
            <a:endParaRPr lang="de-DE" sz="1200" b="0" dirty="0">
              <a:latin typeface="DINOT-Bold" panose="020B0504020101020102" pitchFamily="34" charset="77"/>
              <a:ea typeface="Helvetica Neue"/>
              <a:cs typeface="Helvetica Neue"/>
              <a:sym typeface="Helvetica Neue"/>
            </a:endParaRPr>
          </a:p>
          <a:p>
            <a:pPr marL="0" indent="0">
              <a:lnSpc>
                <a:spcPct val="115000"/>
              </a:lnSpc>
              <a:buSzPts val="1100"/>
              <a:buNone/>
            </a:pP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When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you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are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done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reflecting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both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200" b="0" dirty="0" err="1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positions</a:t>
            </a:r>
            <a:r>
              <a:rPr lang="de-DE" sz="1200" b="0" dirty="0">
                <a:latin typeface="DINOT-Bold" panose="020B0504020101020102" pitchFamily="34" charset="77"/>
                <a:ea typeface="Helvetica Neue"/>
                <a:cs typeface="Helvetica Neue"/>
                <a:sym typeface="Helvetica Neue"/>
              </a:rPr>
              <a:t>…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08ED08C-97AF-863A-9D2F-BC5A6063FB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F0B7FB-3BBD-A642-8EA3-0C620B9F0C5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089721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>
          <a:extLst>
            <a:ext uri="{FF2B5EF4-FFF2-40B4-BE49-F238E27FC236}">
              <a16:creationId xmlns:a16="http://schemas.microsoft.com/office/drawing/2014/main" id="{C35EEBCF-208C-0107-63E6-8CF6CF86E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726494fd45_1_70:notes">
            <a:extLst>
              <a:ext uri="{FF2B5EF4-FFF2-40B4-BE49-F238E27FC236}">
                <a16:creationId xmlns:a16="http://schemas.microsoft.com/office/drawing/2014/main" id="{F97EB242-A30D-BE36-65CD-B6C6246DB47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726494fd45_1_70:notes">
            <a:extLst>
              <a:ext uri="{FF2B5EF4-FFF2-40B4-BE49-F238E27FC236}">
                <a16:creationId xmlns:a16="http://schemas.microsoft.com/office/drawing/2014/main" id="{9D2EF649-8C0E-3A8C-7DDF-77AF2E73CA3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marR="0" lvl="0" indent="-152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icia Text"/>
              <a:buNone/>
              <a:tabLst/>
              <a:defRPr/>
            </a:pP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Now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that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you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have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reflected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on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the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two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islands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and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the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common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goal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,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you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might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want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to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start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a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conversation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with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the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other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side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to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resolve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the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argument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0635564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DC40C7-CDF9-2852-FE2B-2409B3050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6F4BBE0-2837-232B-3887-A854F37D75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77F6E28-CDDA-5AA5-44F1-A194787900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953E394-E8F7-C8F8-0BBD-BE02F6FFB20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de-DE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53</a:t>
            </a:fld>
            <a:endParaRPr kumimoji="0" lang="de-DE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236678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10443B-F6FD-E365-DAF7-2A2B15A369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166395B-42B2-7BEB-0525-324DF15DF9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9FD1C44-0EF2-F303-993B-776C4F9063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icia Text"/>
              <a:buNone/>
            </a:pPr>
            <a:r>
              <a:rPr lang="de-DE" sz="1100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There</a:t>
            </a:r>
            <a:r>
              <a:rPr lang="de-DE" sz="1100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sz="1100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are</a:t>
            </a:r>
            <a:r>
              <a:rPr lang="de-DE" sz="1100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sz="1100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many</a:t>
            </a:r>
            <a:r>
              <a:rPr lang="de-DE" sz="1100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different </a:t>
            </a:r>
            <a:r>
              <a:rPr lang="de-DE" sz="1100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communication</a:t>
            </a:r>
            <a:r>
              <a:rPr lang="de-DE" sz="1100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sz="1100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tools</a:t>
            </a:r>
            <a:r>
              <a:rPr lang="de-DE" sz="1100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sz="1100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of</a:t>
            </a:r>
            <a:r>
              <a:rPr lang="de-DE" sz="1100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sz="1100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how</a:t>
            </a:r>
            <a:r>
              <a:rPr lang="de-DE" sz="1100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sz="1100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to</a:t>
            </a:r>
            <a:r>
              <a:rPr lang="de-DE" sz="1100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do </a:t>
            </a:r>
            <a:r>
              <a:rPr lang="de-DE" sz="1100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that</a:t>
            </a:r>
            <a:r>
              <a:rPr lang="de-DE" sz="1100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and </a:t>
            </a:r>
            <a:r>
              <a:rPr lang="de-DE" sz="1100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we</a:t>
            </a:r>
            <a:r>
              <a:rPr lang="de-DE" sz="1100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sz="1100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want</a:t>
            </a:r>
            <a:r>
              <a:rPr lang="de-DE" sz="1100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sz="1100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to</a:t>
            </a:r>
            <a:r>
              <a:rPr lang="de-DE" sz="1100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sz="1100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you</a:t>
            </a:r>
            <a:r>
              <a:rPr lang="de-DE" sz="1100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sz="1100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to</a:t>
            </a:r>
            <a:r>
              <a:rPr lang="de-DE" sz="1100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sz="1100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show</a:t>
            </a:r>
            <a:r>
              <a:rPr lang="de-DE" sz="1100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a 3 </a:t>
            </a:r>
            <a:r>
              <a:rPr lang="de-DE" sz="1100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step</a:t>
            </a:r>
            <a:r>
              <a:rPr lang="de-DE" sz="1100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sz="1100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model</a:t>
            </a:r>
            <a:r>
              <a:rPr lang="de-DE" sz="1100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, </a:t>
            </a:r>
            <a:r>
              <a:rPr lang="de-DE" sz="1100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based</a:t>
            </a:r>
            <a:r>
              <a:rPr lang="de-DE" sz="1100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on Rosenbergs </a:t>
            </a:r>
            <a:r>
              <a:rPr lang="de-DE" sz="1100" b="0" i="1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Nonviolent</a:t>
            </a:r>
            <a:r>
              <a:rPr lang="de-DE" sz="1100" b="0" i="1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Communication</a:t>
            </a:r>
          </a:p>
          <a:p>
            <a:pPr marL="22860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icia Text"/>
              <a:buNone/>
            </a:pPr>
            <a:endParaRPr lang="de-DE" sz="1100" b="0" i="1" dirty="0">
              <a:highlight>
                <a:srgbClr val="FFFFFF"/>
              </a:highlight>
              <a:latin typeface="DINOT-Bold" panose="020B0504020101020102" pitchFamily="34" charset="77"/>
              <a:sym typeface="Arial"/>
            </a:endParaRPr>
          </a:p>
          <a:p>
            <a:pPr marL="228600" marR="0" lvl="0" indent="-152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icia Text"/>
              <a:buNone/>
              <a:tabLst/>
              <a:defRPr/>
            </a:pPr>
            <a:r>
              <a:rPr lang="de-DE" sz="1100" b="0" i="0" u="none" strike="noStrike" dirty="0">
                <a:solidFill>
                  <a:srgbClr val="000000"/>
                </a:solidFill>
                <a:effectLst/>
              </a:rPr>
              <a:t>This </a:t>
            </a:r>
            <a:r>
              <a:rPr lang="de-DE" sz="1100" b="0" i="0" u="none" strike="noStrike" dirty="0" err="1">
                <a:solidFill>
                  <a:srgbClr val="000000"/>
                </a:solidFill>
                <a:effectLst/>
              </a:rPr>
              <a:t>method</a:t>
            </a:r>
            <a:r>
              <a:rPr lang="de-DE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sz="1100" b="0" i="0" u="none" strike="noStrike" dirty="0" err="1">
                <a:solidFill>
                  <a:srgbClr val="000000"/>
                </a:solidFill>
                <a:effectLst/>
              </a:rPr>
              <a:t>helps</a:t>
            </a:r>
            <a:r>
              <a:rPr lang="de-DE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sz="1100" b="0" i="0" u="none" strike="noStrike" dirty="0" err="1">
                <a:solidFill>
                  <a:srgbClr val="000000"/>
                </a:solidFill>
                <a:effectLst/>
              </a:rPr>
              <a:t>to</a:t>
            </a:r>
            <a:r>
              <a:rPr lang="de-DE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sz="1100" b="0" i="0" u="none" strike="noStrike" dirty="0" err="1">
                <a:solidFill>
                  <a:srgbClr val="000000"/>
                </a:solidFill>
                <a:effectLst/>
              </a:rPr>
              <a:t>communicate</a:t>
            </a:r>
            <a:r>
              <a:rPr lang="de-DE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sz="1100" b="0" i="0" u="none" strike="noStrike" dirty="0" err="1">
                <a:solidFill>
                  <a:srgbClr val="000000"/>
                </a:solidFill>
                <a:effectLst/>
              </a:rPr>
              <a:t>clear</a:t>
            </a:r>
            <a:r>
              <a:rPr lang="de-DE" sz="1100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de-DE" sz="1100" b="0" i="0" u="none" strike="noStrike" dirty="0" err="1">
                <a:solidFill>
                  <a:srgbClr val="000000"/>
                </a:solidFill>
                <a:effectLst/>
              </a:rPr>
              <a:t>understandable</a:t>
            </a:r>
            <a:r>
              <a:rPr lang="de-DE" sz="1100" b="0" i="0" u="none" strike="noStrike" dirty="0">
                <a:solidFill>
                  <a:srgbClr val="000000"/>
                </a:solidFill>
                <a:effectLst/>
              </a:rPr>
              <a:t>, and in a </a:t>
            </a:r>
            <a:r>
              <a:rPr lang="de-DE" sz="1100" b="0" i="0" u="none" strike="noStrike" dirty="0" err="1">
                <a:solidFill>
                  <a:srgbClr val="000000"/>
                </a:solidFill>
                <a:effectLst/>
              </a:rPr>
              <a:t>respectful</a:t>
            </a:r>
            <a:r>
              <a:rPr lang="de-DE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sz="1100" b="0" i="0" u="none" strike="noStrike" dirty="0" err="1">
                <a:solidFill>
                  <a:srgbClr val="000000"/>
                </a:solidFill>
                <a:effectLst/>
              </a:rPr>
              <a:t>way</a:t>
            </a:r>
            <a:r>
              <a:rPr lang="de-DE" sz="1100" b="0" i="0" u="none" strike="noStrike" dirty="0">
                <a:solidFill>
                  <a:srgbClr val="000000"/>
                </a:solidFill>
                <a:effectLst/>
              </a:rPr>
              <a:t>.</a:t>
            </a:r>
            <a:r>
              <a:rPr lang="de-DE" sz="1100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sz="1100" b="0" i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What</a:t>
            </a:r>
            <a:r>
              <a:rPr lang="de-DE" sz="1100" b="0" i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sz="1100" b="0" i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makes</a:t>
            </a:r>
            <a:r>
              <a:rPr lang="de-DE" sz="1100" b="0" i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sz="1100" b="0" i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it</a:t>
            </a:r>
            <a:r>
              <a:rPr lang="de-DE" sz="1100" b="0" i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sz="1100" b="0" i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great</a:t>
            </a:r>
            <a:r>
              <a:rPr lang="de-DE" sz="1100" b="0" i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sz="1100" b="0" i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is</a:t>
            </a:r>
            <a:r>
              <a:rPr lang="de-DE" sz="1100" b="0" i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sz="1100" b="0" i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that</a:t>
            </a:r>
            <a:r>
              <a:rPr lang="de-DE" sz="1100" b="0" i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sz="1100" b="0" i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it</a:t>
            </a:r>
            <a:r>
              <a:rPr lang="de-DE" sz="1100" b="0" i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sz="1100" b="0" i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incorporates</a:t>
            </a:r>
            <a:r>
              <a:rPr lang="de-DE" sz="1100" b="0" i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sz="1100" b="0" i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the</a:t>
            </a:r>
            <a:r>
              <a:rPr lang="de-DE" sz="1100" b="0" i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invisible </a:t>
            </a:r>
            <a:r>
              <a:rPr lang="de-DE" sz="1100" b="0" i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perspective</a:t>
            </a:r>
            <a:r>
              <a:rPr lang="de-DE" sz="1100" b="0" i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sz="1100" b="0" i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we</a:t>
            </a:r>
            <a:r>
              <a:rPr lang="de-DE" sz="1100" b="0" i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just </a:t>
            </a:r>
            <a:r>
              <a:rPr lang="de-DE" sz="1100" b="0" i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learned</a:t>
            </a:r>
            <a:r>
              <a:rPr lang="de-DE" sz="1100" b="0" i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sz="1100" b="0" i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about</a:t>
            </a:r>
            <a:r>
              <a:rPr lang="de-DE" sz="1100" b="0" i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. </a:t>
            </a:r>
          </a:p>
          <a:p>
            <a:pPr marL="22860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icia Text"/>
              <a:buNone/>
            </a:pPr>
            <a:endParaRPr lang="de-DE" sz="1100" b="0" i="0" dirty="0">
              <a:highlight>
                <a:srgbClr val="FFFFFF"/>
              </a:highlight>
              <a:latin typeface="DINOT-Bold" panose="020B0504020101020102" pitchFamily="34" charset="77"/>
              <a:sym typeface="Arial"/>
            </a:endParaRPr>
          </a:p>
          <a:p>
            <a:pPr marL="22860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icia Text"/>
              <a:buNone/>
            </a:pPr>
            <a:r>
              <a:rPr lang="de-DE" sz="1100" b="0" i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So, </a:t>
            </a:r>
            <a:r>
              <a:rPr lang="de-DE" sz="1100" b="0" i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how</a:t>
            </a:r>
            <a:r>
              <a:rPr lang="de-DE" sz="1100" b="0" i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sz="1100" b="0" i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does</a:t>
            </a:r>
            <a:r>
              <a:rPr lang="de-DE" sz="1100" b="0" i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sz="1100" b="0" i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it</a:t>
            </a:r>
            <a:r>
              <a:rPr lang="de-DE" sz="1100" b="0" i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sz="1100" b="0" i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work</a:t>
            </a:r>
            <a:r>
              <a:rPr lang="de-DE" sz="1100" b="0" i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64143166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2DD4E-CBDC-6595-C216-DD7933C4E9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88CEE79-D972-245E-E1BD-A83F4901C7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976F706-C965-5B7B-5AD0-1C1460F1B1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de-DE" b="0" dirty="0">
              <a:latin typeface="DINOT-Bold" panose="020B0504020101020102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70056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24C32-45BB-9AD6-10DD-48EB0118F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C883B14-E8E6-C23B-AAA4-3D4700242F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41B90F0-08D2-9D22-B75D-73DAF6F292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100" dirty="0"/>
              <a:t>Uni Partner begrüßen</a:t>
            </a:r>
          </a:p>
        </p:txBody>
      </p:sp>
    </p:spTree>
    <p:extLst>
      <p:ext uri="{BB962C8B-B14F-4D97-AF65-F5344CB8AC3E}">
        <p14:creationId xmlns:p14="http://schemas.microsoft.com/office/powerpoint/2010/main" val="338985127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DB6774-3094-06C4-54B7-07C95719AA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7CA71DD-A805-11FC-2E85-B4231F2631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FF319E7-CE12-B92F-5A22-E1B11B8E97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de-DE" b="0" dirty="0">
              <a:latin typeface="DINOT-Bold" panose="020B0504020101020102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2150309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3F889D-5E75-0AFC-D3F6-A8400554C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E8EC260-7066-FB8D-4CE3-5691488736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7BE4785-1E24-1F73-C4AA-23BAB3CD93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de-DE" b="0" dirty="0">
              <a:latin typeface="DINOT-Bold" panose="020B0504020101020102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9875303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6E7969-BF12-9E49-697B-EE782E82A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D4C2338-091E-FA9D-2A2F-880802F72D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7620996-39C7-A801-B971-BB6F0A5529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de-DE" b="0" dirty="0">
              <a:latin typeface="DINOT-Bold" panose="020B0504020101020102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9068036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609A75-5A0E-0A15-52B4-34ED69F191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31895C6-8727-E006-CA51-DECE109537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D5D67D1-8379-2362-1462-212DAC795B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icia Text"/>
              <a:buNone/>
            </a:pPr>
            <a:r>
              <a:rPr lang="de-DE" sz="1200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There</a:t>
            </a:r>
            <a:r>
              <a:rPr lang="de-DE" sz="1200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sz="1200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are</a:t>
            </a:r>
            <a:r>
              <a:rPr lang="de-DE" sz="1200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sz="1200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many</a:t>
            </a:r>
            <a:r>
              <a:rPr lang="de-DE" sz="1200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different </a:t>
            </a:r>
            <a:r>
              <a:rPr lang="de-DE" sz="1200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communication</a:t>
            </a:r>
            <a:r>
              <a:rPr lang="de-DE" sz="1200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sz="1200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tools</a:t>
            </a:r>
            <a:r>
              <a:rPr lang="de-DE" sz="1200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sz="1200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of</a:t>
            </a:r>
            <a:r>
              <a:rPr lang="de-DE" sz="1200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sz="1200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how</a:t>
            </a:r>
            <a:r>
              <a:rPr lang="de-DE" sz="1200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sz="1200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to</a:t>
            </a:r>
            <a:r>
              <a:rPr lang="de-DE" sz="1200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do </a:t>
            </a:r>
            <a:r>
              <a:rPr lang="de-DE" sz="1200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that</a:t>
            </a:r>
            <a:r>
              <a:rPr lang="de-DE" sz="1200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and </a:t>
            </a:r>
            <a:r>
              <a:rPr lang="de-DE" sz="1200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we</a:t>
            </a:r>
            <a:r>
              <a:rPr lang="de-DE" sz="1200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sz="1200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want</a:t>
            </a:r>
            <a:r>
              <a:rPr lang="de-DE" sz="1200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sz="1200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to</a:t>
            </a:r>
            <a:r>
              <a:rPr lang="de-DE" sz="1200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sz="1200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you</a:t>
            </a:r>
            <a:r>
              <a:rPr lang="de-DE" sz="1200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sz="1200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to</a:t>
            </a:r>
            <a:r>
              <a:rPr lang="de-DE" sz="1200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sz="1200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show</a:t>
            </a:r>
            <a:r>
              <a:rPr lang="de-DE" sz="1200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a 3 </a:t>
            </a:r>
            <a:r>
              <a:rPr lang="de-DE" sz="1200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step</a:t>
            </a:r>
            <a:r>
              <a:rPr lang="de-DE" sz="1200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sz="1200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model</a:t>
            </a:r>
            <a:r>
              <a:rPr lang="de-DE" sz="1200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, </a:t>
            </a:r>
            <a:r>
              <a:rPr lang="de-DE" sz="1200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based</a:t>
            </a:r>
            <a:r>
              <a:rPr lang="de-DE" sz="1200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on Rosenbergs </a:t>
            </a:r>
            <a:r>
              <a:rPr lang="de-DE" sz="1200" b="0" i="1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Nonviolent</a:t>
            </a:r>
            <a:r>
              <a:rPr lang="de-DE" sz="1200" b="0" i="1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Communication</a:t>
            </a:r>
          </a:p>
          <a:p>
            <a:pPr marL="22860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icia Text"/>
              <a:buNone/>
            </a:pPr>
            <a:endParaRPr lang="de-DE" sz="1200" b="0" i="1" dirty="0">
              <a:highlight>
                <a:srgbClr val="FFFFFF"/>
              </a:highlight>
              <a:latin typeface="DINOT-Bold" panose="020B0504020101020102" pitchFamily="34" charset="77"/>
              <a:sym typeface="Arial"/>
            </a:endParaRPr>
          </a:p>
          <a:p>
            <a:pPr marL="228600" marR="0" lvl="0" indent="-152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icia Text"/>
              <a:buNone/>
              <a:tabLst/>
              <a:defRPr/>
            </a:pPr>
            <a:r>
              <a:rPr lang="de-DE" sz="1200" b="0" i="0" u="none" strike="noStrike" dirty="0">
                <a:solidFill>
                  <a:srgbClr val="000000"/>
                </a:solidFill>
                <a:effectLst/>
              </a:rPr>
              <a:t>This </a:t>
            </a:r>
            <a:r>
              <a:rPr lang="de-DE" sz="1200" b="0" i="0" u="none" strike="noStrike" dirty="0" err="1">
                <a:solidFill>
                  <a:srgbClr val="000000"/>
                </a:solidFill>
                <a:effectLst/>
              </a:rPr>
              <a:t>method</a:t>
            </a:r>
            <a:r>
              <a:rPr lang="de-DE" sz="12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sz="1200" b="0" i="0" u="none" strike="noStrike" dirty="0" err="1">
                <a:solidFill>
                  <a:srgbClr val="000000"/>
                </a:solidFill>
                <a:effectLst/>
              </a:rPr>
              <a:t>helps</a:t>
            </a:r>
            <a:r>
              <a:rPr lang="de-DE" sz="12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sz="1200" b="0" i="0" u="none" strike="noStrike" dirty="0" err="1">
                <a:solidFill>
                  <a:srgbClr val="000000"/>
                </a:solidFill>
                <a:effectLst/>
              </a:rPr>
              <a:t>to</a:t>
            </a:r>
            <a:r>
              <a:rPr lang="de-DE" sz="12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sz="1200" b="0" i="0" u="none" strike="noStrike" dirty="0" err="1">
                <a:solidFill>
                  <a:srgbClr val="000000"/>
                </a:solidFill>
                <a:effectLst/>
              </a:rPr>
              <a:t>communicate</a:t>
            </a:r>
            <a:r>
              <a:rPr lang="de-DE" sz="12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sz="1200" b="0" i="0" u="none" strike="noStrike" dirty="0" err="1">
                <a:solidFill>
                  <a:srgbClr val="000000"/>
                </a:solidFill>
                <a:effectLst/>
              </a:rPr>
              <a:t>clear</a:t>
            </a:r>
            <a:r>
              <a:rPr lang="de-DE" sz="1200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de-DE" sz="1200" b="0" i="0" u="none" strike="noStrike" dirty="0" err="1">
                <a:solidFill>
                  <a:srgbClr val="000000"/>
                </a:solidFill>
                <a:effectLst/>
              </a:rPr>
              <a:t>understandable</a:t>
            </a:r>
            <a:r>
              <a:rPr lang="de-DE" sz="1200" b="0" i="0" u="none" strike="noStrike" dirty="0">
                <a:solidFill>
                  <a:srgbClr val="000000"/>
                </a:solidFill>
                <a:effectLst/>
              </a:rPr>
              <a:t>, and in a </a:t>
            </a:r>
            <a:r>
              <a:rPr lang="de-DE" sz="1200" b="0" i="0" u="none" strike="noStrike" dirty="0" err="1">
                <a:solidFill>
                  <a:srgbClr val="000000"/>
                </a:solidFill>
                <a:effectLst/>
              </a:rPr>
              <a:t>respectful</a:t>
            </a:r>
            <a:r>
              <a:rPr lang="de-DE" sz="12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sz="1200" b="0" i="0" u="none" strike="noStrike" dirty="0" err="1">
                <a:solidFill>
                  <a:srgbClr val="000000"/>
                </a:solidFill>
                <a:effectLst/>
              </a:rPr>
              <a:t>way</a:t>
            </a:r>
            <a:r>
              <a:rPr lang="de-DE" sz="1200" b="0" i="0" u="none" strike="noStrike" dirty="0">
                <a:solidFill>
                  <a:srgbClr val="000000"/>
                </a:solidFill>
                <a:effectLst/>
              </a:rPr>
              <a:t>.</a:t>
            </a:r>
            <a:r>
              <a:rPr lang="de-DE" sz="1200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sz="1200" b="0" i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What</a:t>
            </a:r>
            <a:r>
              <a:rPr lang="de-DE" sz="1200" b="0" i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sz="1200" b="0" i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makes</a:t>
            </a:r>
            <a:r>
              <a:rPr lang="de-DE" sz="1200" b="0" i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sz="1200" b="0" i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it</a:t>
            </a:r>
            <a:r>
              <a:rPr lang="de-DE" sz="1200" b="0" i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sz="1200" b="0" i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great</a:t>
            </a:r>
            <a:r>
              <a:rPr lang="de-DE" sz="1200" b="0" i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sz="1200" b="0" i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is</a:t>
            </a:r>
            <a:r>
              <a:rPr lang="de-DE" sz="1200" b="0" i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sz="1200" b="0" i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that</a:t>
            </a:r>
            <a:r>
              <a:rPr lang="de-DE" sz="1200" b="0" i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sz="1200" b="0" i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it</a:t>
            </a:r>
            <a:r>
              <a:rPr lang="de-DE" sz="1200" b="0" i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sz="1200" b="0" i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incorporates</a:t>
            </a:r>
            <a:r>
              <a:rPr lang="de-DE" sz="1200" b="0" i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sz="1200" b="0" i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the</a:t>
            </a:r>
            <a:r>
              <a:rPr lang="de-DE" sz="1200" b="0" i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invisible </a:t>
            </a:r>
            <a:r>
              <a:rPr lang="de-DE" sz="1200" b="0" i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perspective</a:t>
            </a:r>
            <a:r>
              <a:rPr lang="de-DE" sz="1200" b="0" i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sz="1200" b="0" i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we</a:t>
            </a:r>
            <a:r>
              <a:rPr lang="de-DE" sz="1200" b="0" i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just </a:t>
            </a:r>
            <a:r>
              <a:rPr lang="de-DE" sz="1200" b="0" i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learned</a:t>
            </a:r>
            <a:r>
              <a:rPr lang="de-DE" sz="1200" b="0" i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sz="1200" b="0" i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about</a:t>
            </a:r>
            <a:r>
              <a:rPr lang="de-DE" sz="1200" b="0" i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. </a:t>
            </a:r>
          </a:p>
          <a:p>
            <a:pPr marL="22860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icia Text"/>
              <a:buNone/>
            </a:pPr>
            <a:endParaRPr lang="de-DE" sz="1200" b="0" i="0" dirty="0">
              <a:highlight>
                <a:srgbClr val="FFFFFF"/>
              </a:highlight>
              <a:latin typeface="DINOT-Bold" panose="020B0504020101020102" pitchFamily="34" charset="77"/>
              <a:sym typeface="Arial"/>
            </a:endParaRPr>
          </a:p>
          <a:p>
            <a:pPr marL="22860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icia Text"/>
              <a:buNone/>
            </a:pPr>
            <a:r>
              <a:rPr lang="de-DE" sz="1200" b="0" i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So, </a:t>
            </a:r>
            <a:r>
              <a:rPr lang="de-DE" sz="1200" b="0" i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how</a:t>
            </a:r>
            <a:r>
              <a:rPr lang="de-DE" sz="1200" b="0" i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sz="1200" b="0" i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does</a:t>
            </a:r>
            <a:r>
              <a:rPr lang="de-DE" sz="1200" b="0" i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sz="1200" b="0" i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it</a:t>
            </a:r>
            <a:r>
              <a:rPr lang="de-DE" sz="1200" b="0" i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sz="1200" b="0" i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work</a:t>
            </a:r>
            <a:r>
              <a:rPr lang="de-DE" sz="1200" b="0" i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…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C6AE28A-4BBF-CBB2-4C6C-4E582C526E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D7F0B7FB-3BBD-A642-8EA3-0C620B9F0C56}" type="slidenum">
              <a:rPr kumimoji="0" lang="de-DE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59</a:t>
            </a:fld>
            <a:endParaRPr kumimoji="0" lang="de-DE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396482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de-DE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60</a:t>
            </a:fld>
            <a:endParaRPr kumimoji="0" lang="de-DE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426563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>
          <a:extLst>
            <a:ext uri="{FF2B5EF4-FFF2-40B4-BE49-F238E27FC236}">
              <a16:creationId xmlns:a16="http://schemas.microsoft.com/office/drawing/2014/main" id="{2000476C-471F-D33E-7A85-48E6189B6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726494fd45_1_70:notes">
            <a:extLst>
              <a:ext uri="{FF2B5EF4-FFF2-40B4-BE49-F238E27FC236}">
                <a16:creationId xmlns:a16="http://schemas.microsoft.com/office/drawing/2014/main" id="{D90D0109-C705-A9A2-1E3A-EC8199F229D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726494fd45_1_70:notes">
            <a:extLst>
              <a:ext uri="{FF2B5EF4-FFF2-40B4-BE49-F238E27FC236}">
                <a16:creationId xmlns:a16="http://schemas.microsoft.com/office/drawing/2014/main" id="{BDE90B66-0206-88BB-2FC0-727F3AED753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marR="0" lvl="0" indent="-152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icia Text"/>
              <a:buNone/>
              <a:tabLst/>
              <a:defRPr/>
            </a:pPr>
            <a:endParaRPr lang="de-DE" b="0" dirty="0">
              <a:highlight>
                <a:srgbClr val="FFFFFF"/>
              </a:highlight>
              <a:latin typeface="DINOT-Bold" panose="020B0504020101020102" pitchFamily="34" charset="77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370907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463CD5-5C00-BB6E-06B6-A3BD76CFE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9B3CD27-3A1E-1D6D-58CA-C9539924D2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B419E31-8234-CFA5-A287-261F1B4952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1915085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86511D-7B60-B2E6-1E6C-17641B1698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5CEFAFA-4E13-088E-D627-1FA203A861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7C3F8BE-96B5-CD4E-0E64-D7DCD4E2E1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321323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>
          <a:extLst>
            <a:ext uri="{FF2B5EF4-FFF2-40B4-BE49-F238E27FC236}">
              <a16:creationId xmlns:a16="http://schemas.microsoft.com/office/drawing/2014/main" id="{DBE90F9A-E0F5-C56E-82B4-2051A3E1C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726494fd45_1_70:notes">
            <a:extLst>
              <a:ext uri="{FF2B5EF4-FFF2-40B4-BE49-F238E27FC236}">
                <a16:creationId xmlns:a16="http://schemas.microsoft.com/office/drawing/2014/main" id="{59F8783F-7215-20C4-0319-14B9C878826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726494fd45_1_70:notes">
            <a:extLst>
              <a:ext uri="{FF2B5EF4-FFF2-40B4-BE49-F238E27FC236}">
                <a16:creationId xmlns:a16="http://schemas.microsoft.com/office/drawing/2014/main" id="{287321CC-730F-CFD4-023F-74D450E3EEE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marR="0" lvl="0" indent="-152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icia Text"/>
              <a:buNone/>
              <a:tabLst/>
              <a:defRPr/>
            </a:pP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Now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that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you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have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reflected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on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the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two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islands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and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the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common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goal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,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you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might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want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to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start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a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conversation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with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the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other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side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to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resolve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the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 </a:t>
            </a:r>
            <a:r>
              <a:rPr lang="de-DE" b="0" dirty="0" err="1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argument</a:t>
            </a:r>
            <a:r>
              <a:rPr lang="de-DE" b="0" dirty="0">
                <a:highlight>
                  <a:srgbClr val="FFFFFF"/>
                </a:highlight>
                <a:latin typeface="DINOT-Bold" panose="020B0504020101020102" pitchFamily="34" charset="77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9721221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64453-2EF8-2656-D11A-3F90AC7CC0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ED1AA13-086E-5C42-D3B1-E1537B3D52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BA38074-3D8E-3721-7DA5-E84B6F7E89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e-DE" b="0" dirty="0">
              <a:latin typeface="DINOT-Bold" panose="020B0504020101020102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906563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415C3C-45E1-D63F-8A3D-6E9FE6BB8F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FC7FCE3-300A-CB4E-053F-05A5CDA2CF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AC4DCD3-7BA6-354F-82CD-2A4F7F21FD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100" dirty="0"/>
              <a:t>Coaches stellen sich vor</a:t>
            </a:r>
          </a:p>
        </p:txBody>
      </p:sp>
    </p:spTree>
    <p:extLst>
      <p:ext uri="{BB962C8B-B14F-4D97-AF65-F5344CB8AC3E}">
        <p14:creationId xmlns:p14="http://schemas.microsoft.com/office/powerpoint/2010/main" val="268096858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256FA4-D6A1-CFAA-3F68-107F94101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0E2587A-DB49-83BC-EB8D-44AFA3C985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6B1FD73-4D47-1140-B445-0A7DBFA2E7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de-DE" sz="1100" b="0" dirty="0">
                <a:latin typeface="DINOT-Bold" panose="020B0504020101020102" pitchFamily="34" charset="77"/>
                <a:ea typeface="Helvetica Neue"/>
                <a:cs typeface="Helvetica Neue"/>
              </a:rPr>
              <a:t>And </a:t>
            </a:r>
            <a:r>
              <a:rPr lang="de-DE" sz="1100" b="0" dirty="0" err="1">
                <a:latin typeface="DINOT-Bold" panose="020B0504020101020102" pitchFamily="34" charset="77"/>
                <a:ea typeface="Helvetica Neue"/>
                <a:cs typeface="Helvetica Neue"/>
              </a:rPr>
              <a:t>we</a:t>
            </a:r>
            <a:r>
              <a:rPr lang="de-DE" sz="1100" b="0" dirty="0">
                <a:latin typeface="DINOT-Bold" panose="020B0504020101020102" pitchFamily="34" charset="77"/>
                <a:ea typeface="Helvetica Neue"/>
                <a:cs typeface="Helvetica Neue"/>
              </a:rPr>
              <a:t> </a:t>
            </a:r>
            <a:r>
              <a:rPr lang="de-DE" sz="1100" b="0" dirty="0" err="1">
                <a:latin typeface="DINOT-Bold" panose="020B0504020101020102" pitchFamily="34" charset="77"/>
                <a:ea typeface="Helvetica Neue"/>
                <a:cs typeface="Helvetica Neue"/>
              </a:rPr>
              <a:t>believe</a:t>
            </a:r>
            <a:r>
              <a:rPr lang="de-DE" sz="1100" b="0" dirty="0">
                <a:latin typeface="DINOT-Bold" panose="020B0504020101020102" pitchFamily="34" charset="77"/>
                <a:ea typeface="Helvetica Neue"/>
                <a:cs typeface="Helvetica Neue"/>
              </a:rPr>
              <a:t> </a:t>
            </a:r>
            <a:r>
              <a:rPr lang="de-DE" sz="1100" b="0" dirty="0" err="1">
                <a:latin typeface="DINOT-Bold" panose="020B0504020101020102" pitchFamily="34" charset="77"/>
                <a:ea typeface="Helvetica Neue"/>
                <a:cs typeface="Helvetica Neue"/>
              </a:rPr>
              <a:t>that</a:t>
            </a:r>
            <a:r>
              <a:rPr lang="de-DE" sz="1100" b="0" dirty="0">
                <a:latin typeface="DINOT-Bold" panose="020B0504020101020102" pitchFamily="34" charset="77"/>
                <a:ea typeface="Helvetica Neue"/>
                <a:cs typeface="Helvetica Neue"/>
              </a:rPr>
              <a:t> </a:t>
            </a:r>
            <a:r>
              <a:rPr lang="de-DE" sz="1100" b="0" dirty="0" err="1">
                <a:latin typeface="DINOT-Bold" panose="020B0504020101020102" pitchFamily="34" charset="77"/>
                <a:ea typeface="Helvetica Neue"/>
                <a:cs typeface="Helvetica Neue"/>
              </a:rPr>
              <a:t>you</a:t>
            </a:r>
            <a:r>
              <a:rPr lang="de-DE" sz="1100" b="0" dirty="0">
                <a:latin typeface="DINOT-Bold" panose="020B0504020101020102" pitchFamily="34" charset="77"/>
                <a:ea typeface="Helvetica Neue"/>
                <a:cs typeface="Helvetica Neue"/>
              </a:rPr>
              <a:t> </a:t>
            </a:r>
            <a:r>
              <a:rPr lang="de-DE" sz="1100" b="0" dirty="0" err="1">
                <a:latin typeface="DINOT-Bold" panose="020B0504020101020102" pitchFamily="34" charset="77"/>
                <a:ea typeface="Helvetica Neue"/>
                <a:cs typeface="Helvetica Neue"/>
              </a:rPr>
              <a:t>are</a:t>
            </a:r>
            <a:r>
              <a:rPr lang="de-DE" sz="1100" b="0" dirty="0">
                <a:latin typeface="DINOT-Bold" panose="020B0504020101020102" pitchFamily="34" charset="77"/>
                <a:ea typeface="Helvetica Neue"/>
                <a:cs typeface="Helvetica Neue"/>
              </a:rPr>
              <a:t> </a:t>
            </a:r>
            <a:r>
              <a:rPr lang="de-DE" sz="1100" b="0" dirty="0" err="1">
                <a:latin typeface="DINOT-Bold" panose="020B0504020101020102" pitchFamily="34" charset="77"/>
                <a:ea typeface="Helvetica Neue"/>
                <a:cs typeface="Helvetica Neue"/>
              </a:rPr>
              <a:t>very</a:t>
            </a:r>
            <a:r>
              <a:rPr lang="de-DE" sz="1100" b="0" dirty="0">
                <a:latin typeface="DINOT-Bold" panose="020B0504020101020102" pitchFamily="34" charset="77"/>
                <a:ea typeface="Helvetica Neue"/>
                <a:cs typeface="Helvetica Neue"/>
              </a:rPr>
              <a:t> </a:t>
            </a:r>
            <a:r>
              <a:rPr lang="de-DE" sz="1100" b="0" dirty="0" err="1">
                <a:latin typeface="DINOT-Bold" panose="020B0504020101020102" pitchFamily="34" charset="77"/>
                <a:ea typeface="Helvetica Neue"/>
                <a:cs typeface="Helvetica Neue"/>
              </a:rPr>
              <a:t>much</a:t>
            </a:r>
            <a:r>
              <a:rPr lang="de-DE" sz="1100" b="0" dirty="0">
                <a:latin typeface="DINOT-Bold" panose="020B0504020101020102" pitchFamily="34" charset="77"/>
                <a:ea typeface="Helvetica Neue"/>
                <a:cs typeface="Helvetica Neue"/>
              </a:rPr>
              <a:t> </a:t>
            </a:r>
            <a:r>
              <a:rPr lang="de-DE" sz="1100" b="0" dirty="0" err="1">
                <a:latin typeface="DINOT-Bold" panose="020B0504020101020102" pitchFamily="34" charset="77"/>
                <a:ea typeface="Helvetica Neue"/>
                <a:cs typeface="Helvetica Neue"/>
              </a:rPr>
              <a:t>professionals</a:t>
            </a:r>
            <a:r>
              <a:rPr lang="de-DE" sz="1100" b="0" dirty="0">
                <a:latin typeface="DINOT-Bold" panose="020B0504020101020102" pitchFamily="34" charset="77"/>
                <a:ea typeface="Helvetica Neue"/>
                <a:cs typeface="Helvetica Neue"/>
              </a:rPr>
              <a:t> in </a:t>
            </a:r>
            <a:r>
              <a:rPr lang="de-DE" sz="1100" b="0" dirty="0" err="1">
                <a:latin typeface="DINOT-Bold" panose="020B0504020101020102" pitchFamily="34" charset="77"/>
                <a:ea typeface="Helvetica Neue"/>
                <a:cs typeface="Helvetica Neue"/>
              </a:rPr>
              <a:t>applying</a:t>
            </a:r>
            <a:r>
              <a:rPr lang="de-DE" sz="1100" b="0" dirty="0">
                <a:latin typeface="DINOT-Bold" panose="020B0504020101020102" pitchFamily="34" charset="77"/>
                <a:ea typeface="Helvetica Neue"/>
                <a:cs typeface="Helvetica Neue"/>
              </a:rPr>
              <a:t> </a:t>
            </a:r>
            <a:r>
              <a:rPr lang="de-DE" sz="1100" b="0" dirty="0" err="1">
                <a:latin typeface="DINOT-Bold" panose="020B0504020101020102" pitchFamily="34" charset="77"/>
                <a:ea typeface="Helvetica Neue"/>
                <a:cs typeface="Helvetica Neue"/>
              </a:rPr>
              <a:t>the</a:t>
            </a:r>
            <a:r>
              <a:rPr lang="de-DE" sz="1100" b="0" dirty="0">
                <a:latin typeface="DINOT-Bold" panose="020B0504020101020102" pitchFamily="34" charset="77"/>
                <a:ea typeface="Helvetica Neue"/>
                <a:cs typeface="Helvetica Neue"/>
              </a:rPr>
              <a:t> „</a:t>
            </a:r>
            <a:r>
              <a:rPr lang="de-DE" sz="1100" dirty="0" err="1">
                <a:solidFill>
                  <a:schemeClr val="tx1"/>
                </a:solidFill>
              </a:rPr>
              <a:t>curious</a:t>
            </a:r>
            <a:r>
              <a:rPr lang="de-DE" sz="1100" dirty="0">
                <a:solidFill>
                  <a:schemeClr val="tx1"/>
                </a:solidFill>
              </a:rPr>
              <a:t> </a:t>
            </a:r>
            <a:r>
              <a:rPr lang="de-DE" sz="1100" dirty="0" err="1">
                <a:solidFill>
                  <a:schemeClr val="tx1"/>
                </a:solidFill>
              </a:rPr>
              <a:t>researchers</a:t>
            </a:r>
            <a:r>
              <a:rPr lang="de-DE" sz="1100" dirty="0">
                <a:solidFill>
                  <a:schemeClr val="tx1"/>
                </a:solidFill>
              </a:rPr>
              <a:t>‘ </a:t>
            </a:r>
            <a:r>
              <a:rPr lang="de-DE" sz="1100" dirty="0" err="1">
                <a:solidFill>
                  <a:schemeClr val="tx1"/>
                </a:solidFill>
              </a:rPr>
              <a:t>mindset</a:t>
            </a:r>
            <a:r>
              <a:rPr lang="de-DE" sz="1100" dirty="0">
                <a:solidFill>
                  <a:schemeClr val="tx1"/>
                </a:solidFill>
              </a:rPr>
              <a:t>“ </a:t>
            </a:r>
            <a:r>
              <a:rPr lang="de-DE" sz="1100" dirty="0">
                <a:solidFill>
                  <a:schemeClr val="tx1"/>
                </a:solidFill>
                <a:sym typeface="Wingdings" pitchFamily="2" charset="2"/>
              </a:rPr>
              <a:t></a:t>
            </a:r>
            <a:endParaRPr lang="de-DE" sz="1100" b="1" dirty="0">
              <a:latin typeface="DINOT-Bold" panose="020B0504020101020102" pitchFamily="34" charset="77"/>
              <a:ea typeface="Helvetica Neue"/>
              <a:cs typeface="Helvetica Neue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b="0" dirty="0">
              <a:latin typeface="DINOT-Bold" panose="020B0504020101020102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3501956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>
          <a:extLst>
            <a:ext uri="{FF2B5EF4-FFF2-40B4-BE49-F238E27FC236}">
              <a16:creationId xmlns:a16="http://schemas.microsoft.com/office/drawing/2014/main" id="{10E206AB-1653-31F1-D299-E1DD0CC08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726494fd45_1_70:notes">
            <a:extLst>
              <a:ext uri="{FF2B5EF4-FFF2-40B4-BE49-F238E27FC236}">
                <a16:creationId xmlns:a16="http://schemas.microsoft.com/office/drawing/2014/main" id="{C8424DFB-F5B9-D8C8-386A-E319BE3CAD2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726494fd45_1_70:notes">
            <a:extLst>
              <a:ext uri="{FF2B5EF4-FFF2-40B4-BE49-F238E27FC236}">
                <a16:creationId xmlns:a16="http://schemas.microsoft.com/office/drawing/2014/main" id="{481E0E33-3C43-6A2E-EED5-FA7AA19B858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marR="0" lvl="0" indent="-152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icia Text"/>
              <a:buNone/>
              <a:tabLst/>
              <a:defRPr/>
            </a:pPr>
            <a:endParaRPr lang="de-DE" b="0" dirty="0">
              <a:highlight>
                <a:srgbClr val="FFFFFF"/>
              </a:highlight>
              <a:latin typeface="DINOT-Bold" panose="020B0504020101020102" pitchFamily="34" charset="77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157892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>
          <a:extLst>
            <a:ext uri="{FF2B5EF4-FFF2-40B4-BE49-F238E27FC236}">
              <a16:creationId xmlns:a16="http://schemas.microsoft.com/office/drawing/2014/main" id="{E0546F72-E348-D8BF-A75C-FF1D4EC5D8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726494fd45_1_70:notes">
            <a:extLst>
              <a:ext uri="{FF2B5EF4-FFF2-40B4-BE49-F238E27FC236}">
                <a16:creationId xmlns:a16="http://schemas.microsoft.com/office/drawing/2014/main" id="{C4632192-FF57-6FA7-0C66-50E791E25F5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726494fd45_1_70:notes">
            <a:extLst>
              <a:ext uri="{FF2B5EF4-FFF2-40B4-BE49-F238E27FC236}">
                <a16:creationId xmlns:a16="http://schemas.microsoft.com/office/drawing/2014/main" id="{3A853B07-356C-548D-9092-856C25688D5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marR="0" lvl="0" indent="-152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icia Text"/>
              <a:buNone/>
              <a:tabLst/>
              <a:defRPr/>
            </a:pPr>
            <a:endParaRPr lang="de-DE" b="0" dirty="0">
              <a:highlight>
                <a:srgbClr val="FFFFFF"/>
              </a:highlight>
              <a:latin typeface="DINOT-Bold" panose="020B0504020101020102" pitchFamily="34" charset="77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574576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3" name="Google Shape;863;p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de-DE" dirty="0">
              <a:hlinkClick r:id="rId3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229FC2-6A83-4948-B60F-F7D518252D2F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888651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6307340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726494fd45_1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726494fd45_1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de-DE" b="1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65393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0" dirty="0" err="1">
                <a:effectLst/>
              </a:rPr>
              <a:t>What</a:t>
            </a:r>
            <a:r>
              <a:rPr lang="de-DE" b="0" dirty="0">
                <a:effectLst/>
              </a:rPr>
              <a:t> </a:t>
            </a:r>
            <a:r>
              <a:rPr lang="de-DE" b="0" dirty="0" err="1">
                <a:effectLst/>
              </a:rPr>
              <a:t>is</a:t>
            </a:r>
            <a:r>
              <a:rPr lang="de-DE" b="0" dirty="0">
                <a:effectLst/>
              </a:rPr>
              <a:t> </a:t>
            </a:r>
            <a:r>
              <a:rPr lang="de-DE" dirty="0" err="1"/>
              <a:t>needed</a:t>
            </a:r>
            <a:r>
              <a:rPr lang="de-DE" dirty="0"/>
              <a:t>: Fast</a:t>
            </a:r>
            <a:r>
              <a:rPr lang="de-DE" b="0" dirty="0">
                <a:effectLst/>
              </a:rPr>
              <a:t> and agile </a:t>
            </a:r>
            <a:r>
              <a:rPr lang="de-DE" b="1" dirty="0" err="1">
                <a:effectLst/>
              </a:rPr>
              <a:t>speed</a:t>
            </a:r>
            <a:r>
              <a:rPr lang="de-DE" b="1" dirty="0">
                <a:effectLst/>
              </a:rPr>
              <a:t> </a:t>
            </a:r>
            <a:r>
              <a:rPr lang="de-DE" b="1" dirty="0" err="1">
                <a:effectLst/>
              </a:rPr>
              <a:t>boats</a:t>
            </a:r>
            <a:r>
              <a:rPr lang="de-DE" b="1" dirty="0">
                <a:effectLst/>
              </a:rPr>
              <a:t>!</a:t>
            </a:r>
          </a:p>
          <a:p>
            <a:r>
              <a:rPr lang="de-DE" dirty="0" err="1"/>
              <a:t>Instead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in </a:t>
            </a:r>
            <a:r>
              <a:rPr lang="de-DE" dirty="0" err="1"/>
              <a:t>addition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 large </a:t>
            </a:r>
            <a:r>
              <a:rPr lang="de-DE" dirty="0" err="1"/>
              <a:t>steamship</a:t>
            </a:r>
            <a:r>
              <a:rPr lang="de-DE" u="sng" dirty="0" err="1"/>
              <a:t>s</a:t>
            </a:r>
            <a:endParaRPr lang="de-DE" u="sng" dirty="0"/>
          </a:p>
        </p:txBody>
      </p:sp>
    </p:spTree>
    <p:extLst>
      <p:ext uri="{BB962C8B-B14F-4D97-AF65-F5344CB8AC3E}">
        <p14:creationId xmlns:p14="http://schemas.microsoft.com/office/powerpoint/2010/main" val="426797600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The </a:t>
            </a:r>
            <a:r>
              <a:rPr lang="de-DE" dirty="0" err="1"/>
              <a:t>aspect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team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super </a:t>
            </a:r>
            <a:r>
              <a:rPr lang="de-DE" dirty="0" err="1"/>
              <a:t>important</a:t>
            </a:r>
            <a:r>
              <a:rPr lang="de-DE" dirty="0"/>
              <a:t> </a:t>
            </a:r>
            <a:r>
              <a:rPr lang="de-DE" dirty="0" err="1"/>
              <a:t>when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talk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starting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own </a:t>
            </a:r>
            <a:r>
              <a:rPr lang="de-DE" dirty="0" err="1"/>
              <a:t>business</a:t>
            </a:r>
            <a:endParaRPr lang="de-DE" dirty="0"/>
          </a:p>
          <a:p>
            <a:pPr>
              <a:defRPr/>
            </a:pPr>
            <a:r>
              <a:rPr lang="de-DE" dirty="0" err="1"/>
              <a:t>It‘s</a:t>
            </a:r>
            <a:r>
              <a:rPr lang="de-DE" dirty="0"/>
              <a:t> </a:t>
            </a:r>
            <a:r>
              <a:rPr lang="de-DE" dirty="0" err="1"/>
              <a:t>Reason</a:t>
            </a:r>
            <a:r>
              <a:rPr lang="de-DE" dirty="0"/>
              <a:t> No.3 </a:t>
            </a:r>
            <a:r>
              <a:rPr lang="de-DE" dirty="0" err="1"/>
              <a:t>why</a:t>
            </a:r>
            <a:r>
              <a:rPr lang="de-DE" dirty="0"/>
              <a:t> </a:t>
            </a:r>
            <a:r>
              <a:rPr lang="de-DE" dirty="0" err="1"/>
              <a:t>startups</a:t>
            </a:r>
            <a:r>
              <a:rPr lang="de-DE" dirty="0"/>
              <a:t> fail</a:t>
            </a:r>
          </a:p>
          <a:p>
            <a:pPr>
              <a:defRPr/>
            </a:pPr>
            <a:r>
              <a:rPr lang="de-DE" dirty="0" err="1"/>
              <a:t>No</a:t>
            </a:r>
            <a:r>
              <a:rPr lang="de-DE" dirty="0"/>
              <a:t> 1: Market Need </a:t>
            </a:r>
            <a:r>
              <a:rPr lang="de-DE" dirty="0" err="1"/>
              <a:t>for</a:t>
            </a:r>
            <a:r>
              <a:rPr lang="de-DE" dirty="0"/>
              <a:t> </a:t>
            </a:r>
            <a:r>
              <a:rPr lang="de-DE" dirty="0" err="1"/>
              <a:t>the</a:t>
            </a:r>
            <a:r>
              <a:rPr lang="de-DE" dirty="0"/>
              <a:t> </a:t>
            </a:r>
            <a:r>
              <a:rPr lang="de-DE" dirty="0" err="1"/>
              <a:t>product</a:t>
            </a:r>
            <a:r>
              <a:rPr lang="de-DE" dirty="0"/>
              <a:t> and </a:t>
            </a:r>
            <a:r>
              <a:rPr lang="de-DE" dirty="0" err="1"/>
              <a:t>Reason</a:t>
            </a:r>
            <a:r>
              <a:rPr lang="de-DE" dirty="0"/>
              <a:t> </a:t>
            </a:r>
            <a:r>
              <a:rPr lang="de-DE" dirty="0" err="1"/>
              <a:t>No</a:t>
            </a:r>
            <a:r>
              <a:rPr lang="de-DE" dirty="0"/>
              <a:t> 2: </a:t>
            </a:r>
            <a:r>
              <a:rPr lang="de-DE" dirty="0" err="1"/>
              <a:t>financial</a:t>
            </a:r>
            <a:r>
              <a:rPr lang="de-DE" dirty="0"/>
              <a:t> </a:t>
            </a:r>
            <a:r>
              <a:rPr lang="de-DE" dirty="0" err="1"/>
              <a:t>problems</a:t>
            </a:r>
            <a:r>
              <a:rPr lang="de-DE" dirty="0"/>
              <a:t>. </a:t>
            </a:r>
          </a:p>
          <a:p>
            <a:pPr>
              <a:defRPr/>
            </a:pPr>
            <a:r>
              <a:rPr lang="de-DE" dirty="0"/>
              <a:t>And: Very </a:t>
            </a:r>
            <a:r>
              <a:rPr lang="de-DE" dirty="0" err="1"/>
              <a:t>important</a:t>
            </a:r>
            <a:r>
              <a:rPr lang="de-DE" dirty="0"/>
              <a:t> </a:t>
            </a:r>
            <a:r>
              <a:rPr lang="de-DE" dirty="0" err="1"/>
              <a:t>aspect</a:t>
            </a:r>
            <a:r>
              <a:rPr lang="de-DE" dirty="0"/>
              <a:t> </a:t>
            </a:r>
            <a:r>
              <a:rPr lang="de-DE" dirty="0" err="1"/>
              <a:t>that</a:t>
            </a:r>
            <a:r>
              <a:rPr lang="de-DE" dirty="0"/>
              <a:t> </a:t>
            </a:r>
            <a:r>
              <a:rPr lang="de-DE" dirty="0" err="1"/>
              <a:t>is</a:t>
            </a:r>
            <a:r>
              <a:rPr lang="de-DE" dirty="0"/>
              <a:t> </a:t>
            </a:r>
            <a:r>
              <a:rPr lang="de-DE" dirty="0" err="1"/>
              <a:t>considered</a:t>
            </a:r>
            <a:r>
              <a:rPr lang="de-DE" dirty="0"/>
              <a:t> </a:t>
            </a:r>
            <a:r>
              <a:rPr lang="de-DE" dirty="0" err="1"/>
              <a:t>by</a:t>
            </a:r>
            <a:r>
              <a:rPr lang="de-DE" dirty="0"/>
              <a:t> </a:t>
            </a:r>
            <a:r>
              <a:rPr lang="de-DE" dirty="0" err="1"/>
              <a:t>investors</a:t>
            </a:r>
            <a:r>
              <a:rPr lang="de-DE" dirty="0"/>
              <a:t>. </a:t>
            </a:r>
            <a:r>
              <a:rPr lang="de-DE" dirty="0" err="1"/>
              <a:t>They</a:t>
            </a:r>
            <a:r>
              <a:rPr lang="de-DE" dirty="0"/>
              <a:t> </a:t>
            </a:r>
            <a:r>
              <a:rPr lang="de-DE" dirty="0" err="1"/>
              <a:t>look</a:t>
            </a:r>
            <a:r>
              <a:rPr lang="de-DE" dirty="0"/>
              <a:t> at </a:t>
            </a:r>
            <a:r>
              <a:rPr lang="de-DE" dirty="0" err="1"/>
              <a:t>How</a:t>
            </a:r>
            <a:r>
              <a:rPr lang="de-DE" dirty="0"/>
              <a:t> </a:t>
            </a:r>
            <a:r>
              <a:rPr lang="de-DE" dirty="0" err="1"/>
              <a:t>is</a:t>
            </a:r>
            <a:r>
              <a:rPr lang="de-DE" dirty="0"/>
              <a:t> </a:t>
            </a:r>
            <a:r>
              <a:rPr lang="de-DE" dirty="0" err="1"/>
              <a:t>your</a:t>
            </a:r>
            <a:r>
              <a:rPr lang="de-DE" dirty="0"/>
              <a:t> </a:t>
            </a:r>
            <a:r>
              <a:rPr lang="de-DE" dirty="0" err="1"/>
              <a:t>team</a:t>
            </a:r>
            <a:r>
              <a:rPr lang="de-DE" dirty="0"/>
              <a:t> </a:t>
            </a:r>
            <a:r>
              <a:rPr lang="de-DE" dirty="0" err="1"/>
              <a:t>built</a:t>
            </a:r>
            <a:r>
              <a:rPr lang="de-DE" dirty="0"/>
              <a:t> </a:t>
            </a:r>
            <a:r>
              <a:rPr lang="de-DE" dirty="0" err="1"/>
              <a:t>up</a:t>
            </a:r>
            <a:r>
              <a:rPr lang="de-DE" dirty="0"/>
              <a:t>? </a:t>
            </a:r>
            <a:r>
              <a:rPr lang="de-DE" dirty="0" err="1"/>
              <a:t>What</a:t>
            </a:r>
            <a:r>
              <a:rPr lang="de-DE" dirty="0"/>
              <a:t> </a:t>
            </a:r>
            <a:r>
              <a:rPr lang="de-DE" dirty="0" err="1"/>
              <a:t>competences</a:t>
            </a:r>
            <a:r>
              <a:rPr lang="de-DE" dirty="0"/>
              <a:t> </a:t>
            </a:r>
            <a:r>
              <a:rPr lang="de-DE" dirty="0" err="1"/>
              <a:t>are</a:t>
            </a:r>
            <a:r>
              <a:rPr lang="de-DE" dirty="0"/>
              <a:t> </a:t>
            </a:r>
            <a:r>
              <a:rPr lang="de-DE" dirty="0" err="1"/>
              <a:t>there</a:t>
            </a:r>
            <a:r>
              <a:rPr lang="de-DE" dirty="0"/>
              <a:t>? </a:t>
            </a:r>
            <a:r>
              <a:rPr lang="de-DE" dirty="0" err="1"/>
              <a:t>For</a:t>
            </a:r>
            <a:r>
              <a:rPr lang="de-DE" dirty="0"/>
              <a:t> </a:t>
            </a:r>
            <a:r>
              <a:rPr lang="de-DE" dirty="0" err="1"/>
              <a:t>how</a:t>
            </a:r>
            <a:r>
              <a:rPr lang="de-DE" dirty="0"/>
              <a:t> </a:t>
            </a:r>
            <a:r>
              <a:rPr lang="de-DE" dirty="0" err="1"/>
              <a:t>long</a:t>
            </a:r>
            <a:r>
              <a:rPr lang="de-DE" dirty="0"/>
              <a:t> do </a:t>
            </a:r>
            <a:r>
              <a:rPr lang="de-DE" dirty="0" err="1"/>
              <a:t>you</a:t>
            </a:r>
            <a:r>
              <a:rPr lang="de-DE" dirty="0"/>
              <a:t> </a:t>
            </a:r>
            <a:r>
              <a:rPr lang="de-DE" dirty="0" err="1"/>
              <a:t>already</a:t>
            </a:r>
            <a:r>
              <a:rPr lang="de-DE" dirty="0"/>
              <a:t> </a:t>
            </a:r>
            <a:r>
              <a:rPr lang="de-DE" dirty="0" err="1"/>
              <a:t>know</a:t>
            </a:r>
            <a:r>
              <a:rPr lang="de-DE" dirty="0"/>
              <a:t> </a:t>
            </a:r>
            <a:r>
              <a:rPr lang="de-DE" dirty="0" err="1"/>
              <a:t>each</a:t>
            </a:r>
            <a:r>
              <a:rPr lang="de-DE" dirty="0"/>
              <a:t> </a:t>
            </a:r>
            <a:r>
              <a:rPr lang="de-DE" dirty="0" err="1"/>
              <a:t>other</a:t>
            </a:r>
            <a:r>
              <a:rPr lang="de-DE" dirty="0"/>
              <a:t>?</a:t>
            </a:r>
          </a:p>
          <a:p>
            <a:pPr>
              <a:defRPr/>
            </a:pPr>
            <a:endParaRPr lang="en-US" dirty="0"/>
          </a:p>
          <a:p>
            <a:pPr marL="0" marR="0" lvl="0" indent="0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cs typeface="+mn-cs"/>
              </a:rPr>
              <a:t>__</a:t>
            </a:r>
          </a:p>
          <a:p>
            <a:pPr marL="0" marR="0" lvl="0" indent="0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cs typeface="+mn-cs"/>
              </a:rPr>
              <a:t>Quelle: </a:t>
            </a:r>
            <a:r>
              <a:rPr lang="en-US" dirty="0"/>
              <a:t>https://</a:t>
            </a:r>
            <a:r>
              <a:rPr lang="en-US" dirty="0" err="1"/>
              <a:t>www.cbinsights.com</a:t>
            </a:r>
            <a:r>
              <a:rPr lang="en-US" dirty="0"/>
              <a:t>/research/startup-failure-reasons-top/</a:t>
            </a:r>
            <a:endParaRPr lang="en-US" dirty="0">
              <a:cs typeface="Calibri" panose="020F0502020204030204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313042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https://</a:t>
            </a:r>
            <a:r>
              <a:rPr lang="de-DE" dirty="0" err="1"/>
              <a:t>www.dictionary.com</a:t>
            </a:r>
            <a:r>
              <a:rPr lang="de-DE" dirty="0"/>
              <a:t>/browse/</a:t>
            </a:r>
            <a:r>
              <a:rPr lang="de-DE" dirty="0" err="1"/>
              <a:t>team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229FC2-6A83-4948-B60F-F7D518252D2F}" type="slidenum"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100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de-DE"/>
              <a:t>Wähle je nach Workshoplänge diese oder die kommende Slide aus. </a:t>
            </a:r>
          </a:p>
          <a:p>
            <a:pPr marL="158750" indent="0">
              <a:buNone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477824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There are different kind of teams</a:t>
            </a:r>
          </a:p>
          <a:p>
            <a:r>
              <a:rPr lang="en-US" dirty="0">
                <a:cs typeface="Calibri"/>
              </a:rPr>
              <a:t>the Riemann-Thomann-model is one model that is used to understand what kind of team you find yourself in and maybe also what kind of team you feel most comfortable in working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>
                <a:cs typeface="Calibri"/>
              </a:rPr>
              <a:t>Lets take a closer look on </a:t>
            </a:r>
            <a:r>
              <a:rPr lang="en-US" dirty="0" err="1">
                <a:cs typeface="Calibri"/>
              </a:rPr>
              <a:t>whats</a:t>
            </a:r>
            <a:r>
              <a:rPr lang="en-US" dirty="0">
                <a:cs typeface="Calibri"/>
              </a:rPr>
              <a:t> what in the next slides</a:t>
            </a:r>
          </a:p>
          <a:p>
            <a:r>
              <a:rPr lang="en-US" dirty="0">
                <a:cs typeface="Calibri"/>
              </a:rPr>
              <a:t>___</a:t>
            </a:r>
          </a:p>
          <a:p>
            <a:r>
              <a:rPr lang="en-US" dirty="0">
                <a:cs typeface="Calibri"/>
              </a:rPr>
              <a:t>Hier </a:t>
            </a:r>
            <a:r>
              <a:rPr lang="en-US" dirty="0" err="1">
                <a:cs typeface="Calibri"/>
              </a:rPr>
              <a:t>Hintergrund</a:t>
            </a:r>
            <a:r>
              <a:rPr lang="en-US" dirty="0">
                <a:cs typeface="Calibri"/>
              </a:rPr>
              <a:t> Info für Coaches; https://</a:t>
            </a:r>
            <a:r>
              <a:rPr lang="en-US" dirty="0" err="1">
                <a:cs typeface="Calibri"/>
              </a:rPr>
              <a:t>karrierebibel.de</a:t>
            </a:r>
            <a:r>
              <a:rPr lang="en-US" dirty="0">
                <a:cs typeface="Calibri"/>
              </a:rPr>
              <a:t>/</a:t>
            </a:r>
            <a:r>
              <a:rPr lang="en-US" dirty="0" err="1">
                <a:cs typeface="Calibri"/>
              </a:rPr>
              <a:t>riemann-thomann-modell</a:t>
            </a:r>
            <a:r>
              <a:rPr lang="en-US" dirty="0">
                <a:cs typeface="Calibri"/>
              </a:rPr>
              <a:t>/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229FC2-6A83-4948-B60F-F7D518252D2F}" type="slidenum"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42509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the x-axis stands for the orientation of a team towards either closeness or Distance</a:t>
            </a:r>
          </a:p>
          <a:p>
            <a:pPr marL="914400" marR="0" lvl="1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>
                <a:cs typeface="Calibri"/>
              </a:rPr>
              <a:t>on the left side you see closeness, which can be described with characteristics like Togetherness, harmony, empathy, trust and compassion</a:t>
            </a:r>
          </a:p>
          <a:p>
            <a:pPr marL="914400" marR="0" lvl="1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>
                <a:cs typeface="Calibri"/>
              </a:rPr>
              <a:t>on the right side you see </a:t>
            </a:r>
            <a:r>
              <a:rPr lang="en-US" b="1" dirty="0">
                <a:cs typeface="Calibri"/>
              </a:rPr>
              <a:t>Distance</a:t>
            </a:r>
            <a:r>
              <a:rPr lang="en-US" dirty="0">
                <a:cs typeface="Calibri"/>
              </a:rPr>
              <a:t>, which can be described with characteristics like autonomy, individuality, distance and respect</a:t>
            </a:r>
          </a:p>
          <a:p>
            <a:endParaRPr lang="en-US" dirty="0">
              <a:cs typeface="Calibri"/>
            </a:endParaRPr>
          </a:p>
          <a:p>
            <a:r>
              <a:rPr lang="en-US" dirty="0" err="1">
                <a:cs typeface="Calibri"/>
              </a:rPr>
              <a:t>Hier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Hintergrund</a:t>
            </a:r>
            <a:r>
              <a:rPr lang="en-US" dirty="0">
                <a:cs typeface="Calibri"/>
              </a:rPr>
              <a:t> Info für Coaches; https://</a:t>
            </a:r>
            <a:r>
              <a:rPr lang="en-US" dirty="0" err="1">
                <a:cs typeface="Calibri"/>
              </a:rPr>
              <a:t>karrierebibel.de</a:t>
            </a:r>
            <a:r>
              <a:rPr lang="en-US" dirty="0">
                <a:cs typeface="Calibri"/>
              </a:rPr>
              <a:t>/</a:t>
            </a:r>
            <a:r>
              <a:rPr lang="en-US" dirty="0" err="1">
                <a:cs typeface="Calibri"/>
              </a:rPr>
              <a:t>riemann-thomann-modell</a:t>
            </a:r>
            <a:r>
              <a:rPr lang="en-US" dirty="0">
                <a:cs typeface="Calibri"/>
              </a:rPr>
              <a:t>/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229FC2-6A83-4948-B60F-F7D518252D2F}" type="slidenum"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34401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the x-axis stands for the orientation of a team towards either closeness or Distance</a:t>
            </a:r>
          </a:p>
          <a:p>
            <a:r>
              <a:rPr lang="en-US" dirty="0">
                <a:cs typeface="Calibri"/>
              </a:rPr>
              <a:t>the y-axis stands for the orientation of a team towards either continuity or change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Hier </a:t>
            </a:r>
            <a:r>
              <a:rPr lang="en-US" dirty="0" err="1">
                <a:cs typeface="Calibri"/>
              </a:rPr>
              <a:t>Hintergrund</a:t>
            </a:r>
            <a:r>
              <a:rPr lang="en-US" dirty="0">
                <a:cs typeface="Calibri"/>
              </a:rPr>
              <a:t> Info für Coaches; https://</a:t>
            </a:r>
            <a:r>
              <a:rPr lang="en-US" dirty="0" err="1">
                <a:cs typeface="Calibri"/>
              </a:rPr>
              <a:t>karrierebibel.de</a:t>
            </a:r>
            <a:r>
              <a:rPr lang="en-US" dirty="0">
                <a:cs typeface="Calibri"/>
              </a:rPr>
              <a:t>/</a:t>
            </a:r>
            <a:r>
              <a:rPr lang="en-US" dirty="0" err="1">
                <a:cs typeface="Calibri"/>
              </a:rPr>
              <a:t>riemann-thomann-modell</a:t>
            </a:r>
            <a:r>
              <a:rPr lang="en-US" dirty="0">
                <a:cs typeface="Calibri"/>
              </a:rPr>
              <a:t>/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229FC2-6A83-4948-B60F-F7D518252D2F}" type="slidenum"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11202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>
                <a:cs typeface="Calibri"/>
              </a:rPr>
              <a:t>Continuity-distance teams are called </a:t>
            </a:r>
            <a:r>
              <a:rPr lang="en-US" b="1" dirty="0">
                <a:cs typeface="Calibri"/>
              </a:rPr>
              <a:t>Troops</a:t>
            </a:r>
          </a:p>
          <a:p>
            <a:pPr marL="158750" indent="0">
              <a:buNone/>
            </a:pPr>
            <a:endParaRPr lang="en-US" b="1" dirty="0">
              <a:cs typeface="Calibri"/>
            </a:endParaRPr>
          </a:p>
          <a:p>
            <a:pPr marL="158750" indent="0">
              <a:buNone/>
            </a:pPr>
            <a:r>
              <a:rPr lang="en-US" b="1" dirty="0">
                <a:cs typeface="Calibri"/>
              </a:rPr>
              <a:t>Advantage</a:t>
            </a:r>
            <a:r>
              <a:rPr lang="en-US" dirty="0">
                <a:cs typeface="Calibri"/>
              </a:rPr>
              <a:t>: </a:t>
            </a:r>
          </a:p>
          <a:p>
            <a:pPr marL="457200" indent="-298450"/>
            <a:r>
              <a:rPr lang="en-US" dirty="0">
                <a:cs typeface="Calibri"/>
              </a:rPr>
              <a:t>The team is very well </a:t>
            </a:r>
            <a:r>
              <a:rPr lang="en-US" dirty="0" err="1">
                <a:cs typeface="Calibri"/>
              </a:rPr>
              <a:t>organised</a:t>
            </a:r>
            <a:r>
              <a:rPr lang="en-US" dirty="0">
                <a:cs typeface="Calibri"/>
              </a:rPr>
              <a:t> and tends to work together objectively. </a:t>
            </a:r>
          </a:p>
          <a:p>
            <a:pPr marL="457200" indent="-298450"/>
            <a:r>
              <a:rPr lang="en-US" dirty="0">
                <a:cs typeface="Calibri"/>
              </a:rPr>
              <a:t>Clear structures and processes are </a:t>
            </a:r>
            <a:r>
              <a:rPr lang="en-US" dirty="0" err="1">
                <a:cs typeface="Calibri"/>
              </a:rPr>
              <a:t>practised</a:t>
            </a:r>
            <a:r>
              <a:rPr lang="en-US" dirty="0">
                <a:cs typeface="Calibri"/>
              </a:rPr>
              <a:t> here, resulting in a high degree of predictability. </a:t>
            </a:r>
          </a:p>
          <a:p>
            <a:pPr marL="457200" indent="-298450"/>
            <a:r>
              <a:rPr lang="en-US" dirty="0">
                <a:cs typeface="Calibri"/>
              </a:rPr>
              <a:t>The motto: Discipline and adherence to predefined processes. </a:t>
            </a:r>
          </a:p>
          <a:p>
            <a:pPr marL="158750" indent="0">
              <a:buNone/>
            </a:pPr>
            <a:endParaRPr lang="en-US" dirty="0">
              <a:cs typeface="Calibri"/>
            </a:endParaRPr>
          </a:p>
          <a:p>
            <a:pPr marL="158750" indent="0">
              <a:buNone/>
            </a:pPr>
            <a:r>
              <a:rPr lang="en-US" b="1" dirty="0">
                <a:cs typeface="Calibri"/>
              </a:rPr>
              <a:t>Disadvantage</a:t>
            </a:r>
            <a:r>
              <a:rPr lang="en-US" dirty="0">
                <a:cs typeface="Calibri"/>
              </a:rPr>
              <a:t>: </a:t>
            </a:r>
          </a:p>
          <a:p>
            <a:pPr marL="457200" indent="-298450"/>
            <a:r>
              <a:rPr lang="en-US" dirty="0">
                <a:cs typeface="Calibri"/>
              </a:rPr>
              <a:t>The ‘we-feeling’ can fall by the wayside and the social component is not particularly strong. </a:t>
            </a: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229FC2-6A83-4948-B60F-F7D518252D2F}" type="slidenum"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95512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>
                <a:cs typeface="Calibri"/>
              </a:rPr>
              <a:t>Change-distance teams are called </a:t>
            </a:r>
            <a:r>
              <a:rPr lang="en-US" b="1" dirty="0">
                <a:cs typeface="Calibri"/>
              </a:rPr>
              <a:t>Crowds</a:t>
            </a:r>
          </a:p>
          <a:p>
            <a:pPr marL="158750" indent="0">
              <a:buNone/>
            </a:pPr>
            <a:endParaRPr lang="en-US" b="1" dirty="0">
              <a:cs typeface="Calibri"/>
            </a:endParaRPr>
          </a:p>
          <a:p>
            <a:pPr marL="158750" indent="0">
              <a:buNone/>
            </a:pPr>
            <a:r>
              <a:rPr lang="en-US" b="1" dirty="0">
                <a:cs typeface="Calibri"/>
              </a:rPr>
              <a:t>Advantage: </a:t>
            </a:r>
          </a:p>
          <a:p>
            <a:pPr marL="457200" indent="-298450"/>
            <a:r>
              <a:rPr lang="en-US" dirty="0">
                <a:cs typeface="Calibri"/>
              </a:rPr>
              <a:t>The exciting thing here: There is a team, but the independence of each individual plays a major role. </a:t>
            </a:r>
          </a:p>
          <a:p>
            <a:pPr marL="457200" indent="-298450"/>
            <a:r>
              <a:rPr lang="en-US" dirty="0">
                <a:cs typeface="Calibri"/>
              </a:rPr>
              <a:t>Everyone has their own area of responsibility, which often overlaps with that of others. </a:t>
            </a:r>
          </a:p>
          <a:p>
            <a:pPr marL="457200" indent="-298450"/>
            <a:r>
              <a:rPr lang="en-US" dirty="0">
                <a:cs typeface="Calibri"/>
              </a:rPr>
              <a:t>This can lead to great different ideas that result in creative innovations. </a:t>
            </a:r>
          </a:p>
          <a:p>
            <a:pPr marL="158750" indent="0">
              <a:buNone/>
            </a:pPr>
            <a:endParaRPr lang="en-US" dirty="0">
              <a:cs typeface="Calibri"/>
            </a:endParaRPr>
          </a:p>
          <a:p>
            <a:pPr marL="158750" indent="0">
              <a:buNone/>
            </a:pPr>
            <a:r>
              <a:rPr lang="en-US" b="1" dirty="0">
                <a:cs typeface="Calibri"/>
              </a:rPr>
              <a:t>Disadvantage</a:t>
            </a:r>
            <a:r>
              <a:rPr lang="en-US" dirty="0">
                <a:cs typeface="Calibri"/>
              </a:rPr>
              <a:t>: </a:t>
            </a:r>
          </a:p>
          <a:p>
            <a:pPr marL="457200" indent="-298450"/>
            <a:r>
              <a:rPr lang="en-US" dirty="0">
                <a:cs typeface="Calibri"/>
              </a:rPr>
              <a:t>There can be a lack of commitment and consistency. </a:t>
            </a:r>
          </a:p>
          <a:p>
            <a:pPr marL="457200" indent="-298450"/>
            <a:r>
              <a:rPr lang="en-US" dirty="0">
                <a:cs typeface="Calibri"/>
              </a:rPr>
              <a:t>The separate areas can lead to competition. </a:t>
            </a:r>
          </a:p>
          <a:p>
            <a:pPr marL="457200" indent="-298450"/>
            <a:r>
              <a:rPr lang="en-US" dirty="0">
                <a:cs typeface="Calibri"/>
              </a:rPr>
              <a:t>The desire for something new generates ideas, but these quickly fizzle out. </a:t>
            </a:r>
          </a:p>
          <a:p>
            <a:pPr marL="457200" indent="-298450"/>
            <a:r>
              <a:rPr lang="en-US" dirty="0">
                <a:cs typeface="Calibri"/>
              </a:rPr>
              <a:t>Why? Because the next one is likely to come along that is also incredibly exciting.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229FC2-6A83-4948-B60F-F7D518252D2F}" type="slidenum"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5867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>
                <a:cs typeface="Calibri"/>
              </a:rPr>
              <a:t>Change-Closeness teams are called </a:t>
            </a:r>
            <a:r>
              <a:rPr lang="en-US" b="1" dirty="0">
                <a:cs typeface="Calibri"/>
              </a:rPr>
              <a:t>Teams</a:t>
            </a:r>
          </a:p>
          <a:p>
            <a:pPr marL="158750" indent="0">
              <a:buNone/>
            </a:pPr>
            <a:endParaRPr lang="en-US" b="1" dirty="0">
              <a:cs typeface="Calibri"/>
            </a:endParaRPr>
          </a:p>
          <a:p>
            <a:pPr marL="158750" indent="0">
              <a:buNone/>
            </a:pPr>
            <a:r>
              <a:rPr lang="en-US" b="1" dirty="0">
                <a:cs typeface="Calibri"/>
              </a:rPr>
              <a:t>Advantage</a:t>
            </a:r>
            <a:r>
              <a:rPr lang="en-US" b="0" dirty="0">
                <a:cs typeface="Calibri"/>
              </a:rPr>
              <a:t>: </a:t>
            </a:r>
          </a:p>
          <a:p>
            <a:pPr marL="158750" indent="0">
              <a:buNone/>
            </a:pPr>
            <a:r>
              <a:rPr lang="en-US" b="0" dirty="0">
                <a:cs typeface="Calibri"/>
              </a:rPr>
              <a:t>Everyone wants to create something creative and innovative together. </a:t>
            </a:r>
          </a:p>
          <a:p>
            <a:pPr marL="158750" indent="0">
              <a:buNone/>
            </a:pPr>
            <a:r>
              <a:rPr lang="en-US" b="0" dirty="0">
                <a:cs typeface="Calibri"/>
              </a:rPr>
              <a:t>This team can be flexible and sometimes take risks. </a:t>
            </a:r>
          </a:p>
          <a:p>
            <a:pPr marL="158750" indent="0">
              <a:buNone/>
            </a:pPr>
            <a:r>
              <a:rPr lang="en-US" b="0" dirty="0">
                <a:cs typeface="Calibri"/>
              </a:rPr>
              <a:t>Team spirit is </a:t>
            </a:r>
            <a:r>
              <a:rPr lang="en-US" b="0" dirty="0" err="1">
                <a:cs typeface="Calibri"/>
              </a:rPr>
              <a:t>emphasised</a:t>
            </a:r>
            <a:r>
              <a:rPr lang="en-US" b="0" dirty="0">
                <a:cs typeface="Calibri"/>
              </a:rPr>
              <a:t>. </a:t>
            </a:r>
          </a:p>
          <a:p>
            <a:pPr marL="158750" indent="0">
              <a:buNone/>
            </a:pPr>
            <a:endParaRPr lang="en-US" b="0" dirty="0">
              <a:cs typeface="Calibri"/>
            </a:endParaRPr>
          </a:p>
          <a:p>
            <a:pPr marL="158750" indent="0">
              <a:buNone/>
            </a:pPr>
            <a:r>
              <a:rPr lang="en-US" b="1" dirty="0">
                <a:cs typeface="Calibri"/>
              </a:rPr>
              <a:t>Disadvantage</a:t>
            </a:r>
            <a:r>
              <a:rPr lang="en-US" b="0" dirty="0">
                <a:cs typeface="Calibri"/>
              </a:rPr>
              <a:t>: </a:t>
            </a:r>
          </a:p>
          <a:p>
            <a:pPr marL="457200" indent="-298450"/>
            <a:r>
              <a:rPr lang="en-US" b="0" dirty="0">
                <a:cs typeface="Calibri"/>
              </a:rPr>
              <a:t>Conflicts can arise here: Project team members who are very change-orientated tend to be unpredictable, which can be annoying or stressful for colleagues who need to be close.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229FC2-6A83-4948-B60F-F7D518252D2F}" type="slidenum"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98519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>
                <a:cs typeface="Calibri"/>
              </a:rPr>
              <a:t>Continuity-Closeness teams are called </a:t>
            </a:r>
            <a:r>
              <a:rPr lang="en-US" b="1" dirty="0">
                <a:cs typeface="Calibri"/>
              </a:rPr>
              <a:t>Community</a:t>
            </a:r>
          </a:p>
          <a:p>
            <a:pPr marL="158750" indent="0">
              <a:buNone/>
            </a:pPr>
            <a:endParaRPr lang="en-US" b="1" dirty="0">
              <a:cs typeface="Calibri"/>
            </a:endParaRPr>
          </a:p>
          <a:p>
            <a:pPr marL="158750" indent="0">
              <a:buNone/>
            </a:pPr>
            <a:r>
              <a:rPr lang="en-US" b="1" dirty="0">
                <a:cs typeface="Calibri"/>
              </a:rPr>
              <a:t>Advantage: </a:t>
            </a:r>
          </a:p>
          <a:p>
            <a:pPr marL="457200" indent="-298450"/>
            <a:r>
              <a:rPr lang="en-US" dirty="0">
                <a:cs typeface="Calibri"/>
              </a:rPr>
              <a:t>Colleagues are very close to each other here (on a professional level, of course). </a:t>
            </a:r>
          </a:p>
          <a:p>
            <a:pPr marL="457200" indent="-298450"/>
            <a:r>
              <a:rPr lang="en-US" dirty="0">
                <a:cs typeface="Calibri"/>
              </a:rPr>
              <a:t>Helpfulness and reliability in the team play a major role. </a:t>
            </a:r>
          </a:p>
          <a:p>
            <a:pPr marL="457200" indent="-298450"/>
            <a:r>
              <a:rPr lang="en-US" dirty="0">
                <a:cs typeface="Calibri"/>
              </a:rPr>
              <a:t>Everyone feels comfortable in the team and the potential for conflict is low. </a:t>
            </a:r>
          </a:p>
          <a:p>
            <a:pPr marL="457200" indent="-298450"/>
            <a:endParaRPr lang="en-US" dirty="0">
              <a:cs typeface="Calibri"/>
            </a:endParaRPr>
          </a:p>
          <a:p>
            <a:pPr marL="158750" indent="0">
              <a:buNone/>
            </a:pPr>
            <a:r>
              <a:rPr lang="en-US" b="1" dirty="0">
                <a:cs typeface="Calibri"/>
              </a:rPr>
              <a:t>Disadvantage</a:t>
            </a:r>
            <a:r>
              <a:rPr lang="en-US" dirty="0">
                <a:cs typeface="Calibri"/>
              </a:rPr>
              <a:t>: </a:t>
            </a:r>
          </a:p>
          <a:p>
            <a:pPr marL="457200" indent="-298450"/>
            <a:r>
              <a:rPr lang="en-US" dirty="0">
                <a:cs typeface="Calibri"/>
              </a:rPr>
              <a:t>If the need for harmony is too strong, discussions with different views can be suppressed. </a:t>
            </a:r>
          </a:p>
          <a:p>
            <a:pPr marL="457200" indent="-298450"/>
            <a:r>
              <a:rPr lang="en-US" dirty="0">
                <a:cs typeface="Calibri"/>
              </a:rPr>
              <a:t>There is hardly any critical scrutiny because of all the ‘I don't want to step on your toes’. 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229FC2-6A83-4948-B60F-F7D518252D2F}" type="slidenum"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24020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1" dirty="0">
                <a:cs typeface="Calibri"/>
              </a:rPr>
              <a:t>Where are many startup teams based?</a:t>
            </a:r>
          </a:p>
          <a:p>
            <a:pPr marL="457200" indent="-298450"/>
            <a:r>
              <a:rPr lang="en-US" dirty="0">
                <a:cs typeface="Calibri"/>
              </a:rPr>
              <a:t>As startup teams navigate in environments characterized by change, uncertainty, and complexity, most startups are at home in the Change Closeness quadrant. </a:t>
            </a:r>
          </a:p>
          <a:p>
            <a:pPr marL="457200" indent="-298450"/>
            <a:r>
              <a:rPr lang="en-US" dirty="0">
                <a:cs typeface="Calibri"/>
              </a:rPr>
              <a:t>As small teams and especially co-founders spend a lot of time together and also go through challenging times together, the home territory can also be more in the community quadrant, depending on the personalities in the team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229FC2-6A83-4948-B60F-F7D518252D2F}" type="slidenum"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65807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98450"/>
            <a:r>
              <a:rPr lang="en-US" b="0" dirty="0">
                <a:cs typeface="Calibri"/>
              </a:rPr>
              <a:t>Which quadrant a team is in depends heavily on the personalities that make up the team. </a:t>
            </a:r>
          </a:p>
          <a:p>
            <a:pPr marL="457200" indent="-298450"/>
            <a:r>
              <a:rPr lang="en-US" b="0" dirty="0">
                <a:cs typeface="Calibri"/>
              </a:rPr>
              <a:t>As a founder, it is therefore important to reflect: where do I feel comfortable and how do I want to work? </a:t>
            </a:r>
          </a:p>
          <a:p>
            <a:pPr marL="457200" indent="-298450"/>
            <a:r>
              <a:rPr lang="en-US" b="0" dirty="0">
                <a:cs typeface="Calibri"/>
              </a:rPr>
              <a:t>The model can help you reflect on this and engage in dialogue with your team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229FC2-6A83-4948-B60F-F7D518252D2F}" type="slidenum"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10527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icia Text"/>
              <a:buNone/>
            </a:pPr>
            <a:endParaRPr lang="de-DE" b="1" dirty="0">
              <a:highlight>
                <a:srgbClr val="FFFFFF"/>
              </a:highlight>
              <a:latin typeface="Aptos" panose="020B00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78332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1DE23C-DD07-57D6-136F-6943A1A4C6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8491550-B508-8205-1567-00CDCADD62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540B9D9-5EA5-FDD9-6DEE-D6C3F1B8B5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8506540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C2BB48-B916-3E4E-0659-71D274743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32B0CE6-0756-D227-A84D-F6ECB354A6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F681344-B0E9-79B4-4A71-AA261808C5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Based on your own experiences and what we talked about the last minutes when it comes to different teams and their home territories:</a:t>
            </a:r>
          </a:p>
          <a:p>
            <a:pPr marL="158750" indent="0">
              <a:buNone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What do I need to feel comfortable in a team?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How does a team recognize that I feel good in that team?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What would cause me to stop enjoying working in a team?</a:t>
            </a:r>
          </a:p>
          <a:p>
            <a:pPr marL="158750" indent="0">
              <a:buNone/>
            </a:pPr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933E1D3-339B-CD11-F476-8A56D2153A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229FC2-6A83-4948-B60F-F7D518252D2F}" type="slidenum"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89954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B49409-A9DC-CD95-949F-6C0CEE3F6E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8CA29D0-55FB-A294-A7F6-81E5ED7792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FD03EA3-7050-E24D-D2A3-68DBC2CC12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icia Text"/>
              <a:buNone/>
            </a:pPr>
            <a:endParaRPr lang="de-DE" b="1" dirty="0">
              <a:highlight>
                <a:srgbClr val="FFFFFF"/>
              </a:highlight>
              <a:latin typeface="Aptos" panose="020B00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0816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Based on your own experiences and what we talked about the last minutes when it comes to different teams and their home territories:</a:t>
            </a:r>
          </a:p>
          <a:p>
            <a:pPr marL="158750" indent="0">
              <a:buNone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What do I need to feel comfortable in a team?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How does a team recognize that I feel good in that team?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What would cause me to stop enjoying working in a team?</a:t>
            </a:r>
          </a:p>
          <a:p>
            <a:pPr marL="158750" indent="0">
              <a:buNone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229FC2-6A83-4948-B60F-F7D518252D2F}" type="slidenum"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893892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7263be4a94_1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7263be4a94_1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tabLst/>
              <a:defRPr/>
            </a:pPr>
            <a:endParaRPr lang="de-DE" sz="1100" b="1" dirty="0">
              <a:solidFill>
                <a:schemeClr val="dk1"/>
              </a:solidFill>
              <a:highlight>
                <a:srgbClr val="FFFFFF"/>
              </a:highlight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001395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Miro Link teilen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229FC2-6A83-4948-B60F-F7D518252D2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501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7268312885_0_11:notes"/>
          <p:cNvSpPr txBox="1">
            <a:spLocks noGrp="1"/>
          </p:cNvSpPr>
          <p:nvPr>
            <p:ph type="body" idx="1"/>
          </p:nvPr>
        </p:nvSpPr>
        <p:spPr>
          <a:xfrm>
            <a:off x="685800" y="4400551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de-DE"/>
          </a:p>
        </p:txBody>
      </p:sp>
      <p:sp>
        <p:nvSpPr>
          <p:cNvPr id="474" name="Google Shape;474;g7268312885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5386516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1" name="Google Shape;451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0" dirty="0" err="1">
                <a:effectLst/>
              </a:rPr>
              <a:t>What</a:t>
            </a:r>
            <a:r>
              <a:rPr lang="de-DE" b="0" dirty="0">
                <a:effectLst/>
              </a:rPr>
              <a:t> </a:t>
            </a:r>
            <a:r>
              <a:rPr lang="de-DE" b="0" dirty="0" err="1">
                <a:effectLst/>
              </a:rPr>
              <a:t>is</a:t>
            </a:r>
            <a:r>
              <a:rPr lang="de-DE" b="0" dirty="0">
                <a:effectLst/>
              </a:rPr>
              <a:t> </a:t>
            </a:r>
            <a:r>
              <a:rPr lang="de-DE" dirty="0" err="1"/>
              <a:t>needed</a:t>
            </a:r>
            <a:r>
              <a:rPr lang="de-DE" dirty="0"/>
              <a:t>: Fast</a:t>
            </a:r>
            <a:r>
              <a:rPr lang="de-DE" b="0" dirty="0">
                <a:effectLst/>
              </a:rPr>
              <a:t> and agile </a:t>
            </a:r>
            <a:r>
              <a:rPr lang="de-DE" b="1" dirty="0" err="1">
                <a:effectLst/>
              </a:rPr>
              <a:t>speed</a:t>
            </a:r>
            <a:r>
              <a:rPr lang="de-DE" b="1" dirty="0">
                <a:effectLst/>
              </a:rPr>
              <a:t> </a:t>
            </a:r>
            <a:r>
              <a:rPr lang="de-DE" b="1" dirty="0" err="1">
                <a:effectLst/>
              </a:rPr>
              <a:t>boats</a:t>
            </a:r>
            <a:r>
              <a:rPr lang="de-DE" b="1" dirty="0">
                <a:effectLst/>
              </a:rPr>
              <a:t>!</a:t>
            </a:r>
          </a:p>
          <a:p>
            <a:r>
              <a:rPr lang="de-DE" dirty="0" err="1"/>
              <a:t>Instead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in </a:t>
            </a:r>
            <a:r>
              <a:rPr lang="de-DE" dirty="0" err="1"/>
              <a:t>addition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 large </a:t>
            </a:r>
            <a:r>
              <a:rPr lang="de-DE" dirty="0" err="1"/>
              <a:t>steamship</a:t>
            </a:r>
            <a:r>
              <a:rPr lang="de-DE" u="sng" dirty="0" err="1"/>
              <a:t>s</a:t>
            </a:r>
            <a:endParaRPr lang="de-DE" u="sng" dirty="0"/>
          </a:p>
        </p:txBody>
      </p:sp>
    </p:spTree>
    <p:extLst>
      <p:ext uri="{BB962C8B-B14F-4D97-AF65-F5344CB8AC3E}">
        <p14:creationId xmlns:p14="http://schemas.microsoft.com/office/powerpoint/2010/main" val="3284696637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https://</a:t>
            </a:r>
            <a:r>
              <a:rPr lang="de-DE" dirty="0" err="1"/>
              <a:t>developerexperience.io</a:t>
            </a:r>
            <a:r>
              <a:rPr lang="de-DE" dirty="0"/>
              <a:t>/</a:t>
            </a:r>
            <a:r>
              <a:rPr lang="de-DE" dirty="0" err="1"/>
              <a:t>articles</a:t>
            </a:r>
            <a:r>
              <a:rPr lang="de-DE" dirty="0"/>
              <a:t>/team-</a:t>
            </a:r>
            <a:r>
              <a:rPr lang="de-DE" dirty="0" err="1"/>
              <a:t>roles</a:t>
            </a:r>
            <a:r>
              <a:rPr lang="de-DE" dirty="0"/>
              <a:t>-definition</a:t>
            </a:r>
          </a:p>
          <a:p>
            <a:endParaRPr lang="de-DE" dirty="0"/>
          </a:p>
          <a:p>
            <a:r>
              <a:rPr lang="de-DE" dirty="0" err="1"/>
              <a:t>There</a:t>
            </a:r>
            <a:r>
              <a:rPr lang="de-DE" dirty="0"/>
              <a:t> a </a:t>
            </a:r>
            <a:r>
              <a:rPr lang="de-DE" dirty="0" err="1"/>
              <a:t>plenty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models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teams</a:t>
            </a:r>
            <a:r>
              <a:rPr lang="de-DE" dirty="0"/>
              <a:t> and </a:t>
            </a:r>
            <a:r>
              <a:rPr lang="de-DE" dirty="0" err="1"/>
              <a:t>team</a:t>
            </a:r>
            <a:r>
              <a:rPr lang="de-DE" dirty="0"/>
              <a:t> </a:t>
            </a:r>
            <a:r>
              <a:rPr lang="de-DE" dirty="0" err="1"/>
              <a:t>roles</a:t>
            </a:r>
            <a:endParaRPr lang="de-DE" dirty="0"/>
          </a:p>
          <a:p>
            <a:r>
              <a:rPr lang="de-DE" dirty="0" err="1"/>
              <a:t>Before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introduce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them</a:t>
            </a:r>
            <a:r>
              <a:rPr lang="de-DE" dirty="0"/>
              <a:t> </a:t>
            </a:r>
            <a:r>
              <a:rPr lang="de-DE" dirty="0" err="1"/>
              <a:t>its</a:t>
            </a:r>
            <a:r>
              <a:rPr lang="de-DE" dirty="0"/>
              <a:t> </a:t>
            </a:r>
            <a:r>
              <a:rPr lang="de-DE" dirty="0" err="1"/>
              <a:t>important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us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stress,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those</a:t>
            </a:r>
            <a:r>
              <a:rPr lang="de-DE" dirty="0"/>
              <a:t> </a:t>
            </a:r>
            <a:r>
              <a:rPr lang="de-DE" dirty="0" err="1"/>
              <a:t>roles</a:t>
            </a:r>
            <a:r>
              <a:rPr lang="de-DE" dirty="0"/>
              <a:t> </a:t>
            </a:r>
            <a:r>
              <a:rPr lang="de-DE" dirty="0" err="1"/>
              <a:t>describe</a:t>
            </a:r>
            <a:r>
              <a:rPr lang="de-DE" dirty="0"/>
              <a:t> </a:t>
            </a:r>
            <a:r>
              <a:rPr lang="de-DE" dirty="0" err="1"/>
              <a:t>tendencies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all </a:t>
            </a:r>
            <a:r>
              <a:rPr lang="de-DE" dirty="0" err="1"/>
              <a:t>have</a:t>
            </a:r>
            <a:r>
              <a:rPr lang="de-DE" dirty="0"/>
              <a:t> in </a:t>
            </a:r>
            <a:r>
              <a:rPr lang="de-DE" dirty="0" err="1"/>
              <a:t>interactions</a:t>
            </a:r>
            <a:r>
              <a:rPr lang="de-DE" dirty="0"/>
              <a:t> </a:t>
            </a:r>
            <a:r>
              <a:rPr lang="de-DE" dirty="0" err="1"/>
              <a:t>within</a:t>
            </a:r>
            <a:r>
              <a:rPr lang="de-DE" dirty="0"/>
              <a:t> </a:t>
            </a:r>
            <a:r>
              <a:rPr lang="de-DE" dirty="0" err="1"/>
              <a:t>teams</a:t>
            </a:r>
            <a:endParaRPr lang="de-DE" dirty="0"/>
          </a:p>
          <a:p>
            <a:r>
              <a:rPr lang="de-DE" dirty="0"/>
              <a:t>And </a:t>
            </a:r>
            <a:r>
              <a:rPr lang="de-DE" dirty="0" err="1"/>
              <a:t>those</a:t>
            </a:r>
            <a:r>
              <a:rPr lang="de-DE" dirty="0"/>
              <a:t> </a:t>
            </a:r>
            <a:r>
              <a:rPr lang="de-DE" dirty="0" err="1"/>
              <a:t>tendencies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differ</a:t>
            </a:r>
            <a:r>
              <a:rPr lang="de-DE" dirty="0"/>
              <a:t> and </a:t>
            </a:r>
            <a:r>
              <a:rPr lang="de-DE" dirty="0" err="1"/>
              <a:t>change</a:t>
            </a:r>
            <a:r>
              <a:rPr lang="de-DE" dirty="0"/>
              <a:t> in different </a:t>
            </a:r>
            <a:r>
              <a:rPr lang="de-DE" dirty="0" err="1"/>
              <a:t>teams</a:t>
            </a:r>
            <a:r>
              <a:rPr lang="de-DE" dirty="0"/>
              <a:t>, in different </a:t>
            </a:r>
            <a:r>
              <a:rPr lang="de-DE" dirty="0" err="1"/>
              <a:t>situations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simply</a:t>
            </a:r>
            <a:r>
              <a:rPr lang="de-DE" dirty="0"/>
              <a:t> </a:t>
            </a:r>
            <a:r>
              <a:rPr lang="de-DE" dirty="0" err="1"/>
              <a:t>over</a:t>
            </a:r>
            <a:r>
              <a:rPr lang="de-DE" dirty="0"/>
              <a:t> time.</a:t>
            </a:r>
          </a:p>
          <a:p>
            <a:r>
              <a:rPr lang="de-DE" dirty="0" err="1"/>
              <a:t>They</a:t>
            </a:r>
            <a:r>
              <a:rPr lang="de-DE" dirty="0"/>
              <a:t> do not </a:t>
            </a:r>
            <a:r>
              <a:rPr lang="de-DE" dirty="0" err="1"/>
              <a:t>describe</a:t>
            </a:r>
            <a:r>
              <a:rPr lang="de-DE" dirty="0"/>
              <a:t> a </a:t>
            </a:r>
            <a:r>
              <a:rPr lang="de-DE" dirty="0" err="1"/>
              <a:t>job</a:t>
            </a:r>
            <a:r>
              <a:rPr lang="de-DE" dirty="0"/>
              <a:t> </a:t>
            </a:r>
            <a:r>
              <a:rPr lang="de-DE" dirty="0" err="1"/>
              <a:t>profile</a:t>
            </a:r>
            <a:r>
              <a:rPr lang="de-DE" dirty="0"/>
              <a:t> but </a:t>
            </a:r>
            <a:r>
              <a:rPr lang="de-DE" dirty="0" err="1"/>
              <a:t>rather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social and personal </a:t>
            </a:r>
            <a:r>
              <a:rPr lang="de-DE" dirty="0" err="1"/>
              <a:t>skills</a:t>
            </a:r>
            <a:r>
              <a:rPr lang="de-DE" dirty="0"/>
              <a:t>,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opposed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technical</a:t>
            </a:r>
            <a:r>
              <a:rPr lang="de-DE" dirty="0"/>
              <a:t> and </a:t>
            </a:r>
            <a:r>
              <a:rPr lang="de-DE" dirty="0" err="1"/>
              <a:t>methodological</a:t>
            </a:r>
            <a:r>
              <a:rPr lang="de-DE" dirty="0"/>
              <a:t> </a:t>
            </a:r>
            <a:r>
              <a:rPr lang="de-DE" dirty="0" err="1"/>
              <a:t>skills</a:t>
            </a:r>
            <a:r>
              <a:rPr lang="de-DE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229FC2-6A83-4948-B60F-F7D518252D2F}" type="slidenum"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912818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"/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Meredith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Belbin's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research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showed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that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the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most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successful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teams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were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made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up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of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 a diverse mix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of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behaviors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.</a:t>
            </a:r>
          </a:p>
          <a:p>
            <a:pPr algn="l" fontAlgn="b"/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To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build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high-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performing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teams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,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it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helps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to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have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each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of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the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nine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Belbin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Team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Role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behaviors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on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board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. </a:t>
            </a:r>
          </a:p>
          <a:p>
            <a:pPr algn="l" fontAlgn="b"/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One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person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can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take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over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several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roles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.</a:t>
            </a:r>
          </a:p>
          <a:p>
            <a:pPr algn="l" fontAlgn="b"/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The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roles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we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take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depend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on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the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team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we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are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in and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can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change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over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time.</a:t>
            </a:r>
          </a:p>
          <a:p>
            <a:pPr algn="l" fontAlgn="b"/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However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,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there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ist a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ragne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of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roles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that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we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are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more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comfortable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with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than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others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.</a:t>
            </a:r>
          </a:p>
          <a:p>
            <a:pPr algn="l" fontAlgn="b"/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The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roles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are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understood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without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judgement.Tthere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are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no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‘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good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’ and ‘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bad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’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behaviours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. All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are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relevant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for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the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success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of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a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team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.</a:t>
            </a:r>
          </a:p>
          <a:p>
            <a:pPr marL="158750" indent="0" algn="l" fontAlgn="b">
              <a:buNone/>
            </a:pPr>
            <a:endParaRPr lang="de-DE" dirty="0">
              <a:solidFill>
                <a:srgbClr val="545454"/>
              </a:solidFill>
              <a:effectLst/>
              <a:latin typeface="Aptos" panose="020B0004020202020204" pitchFamily="34" charset="0"/>
            </a:endParaRPr>
          </a:p>
          <a:p>
            <a:pPr marL="158750" indent="0" algn="l" fontAlgn="b">
              <a:buNone/>
            </a:pP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The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nine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Belbin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Team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Roles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are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devided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in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behavior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clusters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: </a:t>
            </a:r>
          </a:p>
          <a:p>
            <a:pPr marL="158750" indent="0" algn="l" fontAlgn="b">
              <a:buNone/>
            </a:pPr>
            <a:endParaRPr lang="de-DE" dirty="0">
              <a:solidFill>
                <a:srgbClr val="545454"/>
              </a:solidFill>
              <a:effectLst/>
              <a:latin typeface="Aptos" panose="020B0004020202020204" pitchFamily="34" charset="0"/>
            </a:endParaRPr>
          </a:p>
          <a:p>
            <a:pPr algn="l" fontAlgn="b"/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The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Social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roles</a:t>
            </a:r>
            <a:endParaRPr lang="de-DE" dirty="0">
              <a:solidFill>
                <a:srgbClr val="545454"/>
              </a:solidFill>
              <a:effectLst/>
              <a:latin typeface="Aptos" panose="020B0004020202020204" pitchFamily="34" charset="0"/>
            </a:endParaRPr>
          </a:p>
          <a:p>
            <a:pPr algn="l" fontAlgn="b"/>
            <a:endParaRPr lang="de-DE" dirty="0">
              <a:solidFill>
                <a:srgbClr val="545454"/>
              </a:solidFill>
              <a:effectLst/>
              <a:latin typeface="Aptos" panose="020B0004020202020204" pitchFamily="34" charset="0"/>
            </a:endParaRPr>
          </a:p>
          <a:p>
            <a:pPr algn="l" fontAlgn="b"/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The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Thinking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roles</a:t>
            </a:r>
            <a:endParaRPr lang="de-DE" dirty="0">
              <a:solidFill>
                <a:srgbClr val="545454"/>
              </a:solidFill>
              <a:effectLst/>
              <a:latin typeface="Aptos" panose="020B0004020202020204" pitchFamily="34" charset="0"/>
            </a:endParaRPr>
          </a:p>
          <a:p>
            <a:pPr algn="l" fontAlgn="b"/>
            <a:endParaRPr lang="de-DE" dirty="0">
              <a:solidFill>
                <a:srgbClr val="545454"/>
              </a:solidFill>
              <a:effectLst/>
              <a:latin typeface="Aptos" panose="020B0004020202020204" pitchFamily="34" charset="0"/>
            </a:endParaRPr>
          </a:p>
          <a:p>
            <a:pPr algn="l" fontAlgn="b"/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The Action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or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Task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roles</a:t>
            </a:r>
            <a:endParaRPr lang="de-DE" dirty="0">
              <a:solidFill>
                <a:srgbClr val="545454"/>
              </a:solidFill>
              <a:effectLst/>
              <a:latin typeface="Aptos" panose="020B0004020202020204" pitchFamily="34" charset="0"/>
            </a:endParaRPr>
          </a:p>
          <a:p>
            <a:pPr algn="l" fontAlgn="b"/>
            <a:endParaRPr lang="de-DE" dirty="0">
              <a:solidFill>
                <a:srgbClr val="545454"/>
              </a:solidFill>
              <a:effectLst/>
              <a:latin typeface="Aptos" panose="020B0004020202020204" pitchFamily="34" charset="0"/>
            </a:endParaRPr>
          </a:p>
          <a:p>
            <a:pPr algn="l" fontAlgn="b"/>
            <a:endParaRPr lang="de-DE" dirty="0">
              <a:solidFill>
                <a:srgbClr val="545454"/>
              </a:solidFill>
              <a:effectLst/>
              <a:latin typeface="Aptos" panose="020B0004020202020204" pitchFamily="34" charset="0"/>
            </a:endParaRPr>
          </a:p>
          <a:p>
            <a:pPr algn="l" fontAlgn="b"/>
            <a:endParaRPr lang="de-DE" dirty="0">
              <a:solidFill>
                <a:srgbClr val="545454"/>
              </a:solidFill>
              <a:effectLst/>
              <a:latin typeface="Aptos" panose="020B0004020202020204" pitchFamily="34" charset="0"/>
            </a:endParaRPr>
          </a:p>
          <a:p>
            <a:r>
              <a:rPr lang="de-DE" dirty="0"/>
              <a:t>https://</a:t>
            </a:r>
            <a:r>
              <a:rPr lang="de-DE" dirty="0" err="1"/>
              <a:t>www.belbin.com</a:t>
            </a:r>
            <a:r>
              <a:rPr lang="de-DE" dirty="0"/>
              <a:t>/</a:t>
            </a:r>
            <a:r>
              <a:rPr lang="de-DE" dirty="0" err="1"/>
              <a:t>about</a:t>
            </a:r>
            <a:r>
              <a:rPr lang="de-DE" dirty="0"/>
              <a:t>/</a:t>
            </a:r>
            <a:r>
              <a:rPr lang="de-DE" dirty="0" err="1"/>
              <a:t>belbin</a:t>
            </a:r>
            <a:r>
              <a:rPr lang="de-DE" dirty="0"/>
              <a:t>-team-</a:t>
            </a:r>
            <a:r>
              <a:rPr lang="de-DE" dirty="0" err="1"/>
              <a:t>roles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229FC2-6A83-4948-B60F-F7D518252D2F}" type="slidenum"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4952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de-DE" b="0" dirty="0" err="1">
                <a:latin typeface="DINOT-Bold" panose="020B0504020101020102" pitchFamily="34" charset="77"/>
              </a:rPr>
              <a:t>Let‘s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have</a:t>
            </a:r>
            <a:r>
              <a:rPr lang="de-DE" b="0" dirty="0">
                <a:latin typeface="DINOT-Bold" panose="020B0504020101020102" pitchFamily="34" charset="77"/>
              </a:rPr>
              <a:t> a </a:t>
            </a:r>
            <a:r>
              <a:rPr lang="de-DE" b="0" dirty="0" err="1">
                <a:latin typeface="DINOT-Bold" panose="020B0504020101020102" pitchFamily="34" charset="77"/>
              </a:rPr>
              <a:t>look</a:t>
            </a:r>
            <a:r>
              <a:rPr lang="de-DE" b="0" dirty="0">
                <a:latin typeface="DINOT-Bold" panose="020B0504020101020102" pitchFamily="34" charset="77"/>
              </a:rPr>
              <a:t> at </a:t>
            </a:r>
            <a:r>
              <a:rPr lang="de-DE" b="0" dirty="0" err="1">
                <a:latin typeface="DINOT-Bold" panose="020B0504020101020102" pitchFamily="34" charset="77"/>
              </a:rPr>
              <a:t>our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learning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goals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for</a:t>
            </a:r>
            <a:r>
              <a:rPr lang="de-DE" b="0" dirty="0">
                <a:latin typeface="DINOT-Bold" panose="020B0504020101020102" pitchFamily="34" charset="77"/>
              </a:rPr>
              <a:t> </a:t>
            </a:r>
            <a:r>
              <a:rPr lang="de-DE" b="0" dirty="0" err="1">
                <a:latin typeface="DINOT-Bold" panose="020B0504020101020102" pitchFamily="34" charset="77"/>
              </a:rPr>
              <a:t>todays</a:t>
            </a:r>
            <a:r>
              <a:rPr lang="de-DE" b="0" dirty="0">
                <a:latin typeface="DINOT-Bold" panose="020B0504020101020102" pitchFamily="34" charset="77"/>
              </a:rPr>
              <a:t>‘ </a:t>
            </a:r>
            <a:r>
              <a:rPr lang="de-DE" b="0" dirty="0" err="1">
                <a:latin typeface="DINOT-Bold" panose="020B0504020101020102" pitchFamily="34" charset="77"/>
              </a:rPr>
              <a:t>workshop</a:t>
            </a:r>
            <a:r>
              <a:rPr lang="de-DE" b="0" dirty="0">
                <a:latin typeface="DINOT-Bold" panose="020B0504020101020102" pitchFamily="34" charset="77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64684866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"/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The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Social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roles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: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Resource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Investigator,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Teamworker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and Co-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ordinator</a:t>
            </a:r>
            <a:endParaRPr lang="de-DE" dirty="0">
              <a:solidFill>
                <a:srgbClr val="545454"/>
              </a:solidFill>
              <a:effectLst/>
              <a:latin typeface="Aptos" panose="020B0004020202020204" pitchFamily="34" charset="0"/>
            </a:endParaRPr>
          </a:p>
          <a:p>
            <a:pPr algn="l" fontAlgn="b"/>
            <a:endParaRPr lang="de-DE" dirty="0">
              <a:solidFill>
                <a:srgbClr val="545454"/>
              </a:solidFill>
              <a:effectLst/>
              <a:latin typeface="Aptos" panose="020B0004020202020204" pitchFamily="34" charset="0"/>
            </a:endParaRPr>
          </a:p>
          <a:p>
            <a:pPr algn="l" fontAlgn="b"/>
            <a:endParaRPr lang="de-DE" dirty="0">
              <a:solidFill>
                <a:srgbClr val="545454"/>
              </a:solidFill>
              <a:effectLst/>
              <a:latin typeface="Aptos" panose="020B0004020202020204" pitchFamily="34" charset="0"/>
            </a:endParaRPr>
          </a:p>
          <a:p>
            <a:pPr algn="l" fontAlgn="b"/>
            <a:endParaRPr lang="de-DE" dirty="0">
              <a:solidFill>
                <a:srgbClr val="545454"/>
              </a:solidFill>
              <a:effectLst/>
              <a:latin typeface="Aptos" panose="020B0004020202020204" pitchFamily="34" charset="0"/>
            </a:endParaRPr>
          </a:p>
          <a:p>
            <a:pPr algn="l" fontAlgn="b"/>
            <a:endParaRPr lang="de-DE" dirty="0">
              <a:solidFill>
                <a:srgbClr val="545454"/>
              </a:solidFill>
              <a:effectLst/>
              <a:latin typeface="Aptos" panose="020B0004020202020204" pitchFamily="34" charset="0"/>
            </a:endParaRPr>
          </a:p>
          <a:p>
            <a:pPr algn="l" fontAlgn="b"/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----------------------------------</a:t>
            </a:r>
          </a:p>
          <a:p>
            <a:pPr algn="l" fontAlgn="b"/>
            <a:endParaRPr lang="de-DE" dirty="0">
              <a:solidFill>
                <a:srgbClr val="545454"/>
              </a:solidFill>
              <a:effectLst/>
              <a:latin typeface="Aptos" panose="020B0004020202020204" pitchFamily="34" charset="0"/>
            </a:endParaRPr>
          </a:p>
          <a:p>
            <a:pPr algn="just">
              <a:spcAft>
                <a:spcPts val="1875"/>
              </a:spcAft>
            </a:pPr>
            <a:r>
              <a:rPr lang="de-DE" b="0" i="0" dirty="0">
                <a:solidFill>
                  <a:srgbClr val="454545"/>
                </a:solidFill>
                <a:effectLst/>
                <a:latin typeface="Roboto" panose="02000000000000000000" pitchFamily="2" charset="0"/>
              </a:rPr>
              <a:t>Aufgabenorientierte Teamrollen</a:t>
            </a:r>
            <a:endParaRPr lang="de-DE" b="0" i="0" dirty="0">
              <a:solidFill>
                <a:srgbClr val="787878"/>
              </a:solidFill>
              <a:effectLst/>
              <a:latin typeface="Roboto" panose="020F0502020204030204" pitchFamily="34" charset="0"/>
            </a:endParaRPr>
          </a:p>
          <a:p>
            <a:pPr algn="l">
              <a:spcAft>
                <a:spcPts val="375"/>
              </a:spcAft>
              <a:buFont typeface="Arial" panose="020B0604020202020204" pitchFamily="34" charset="0"/>
              <a:buChar char="•"/>
            </a:pPr>
            <a:r>
              <a:rPr lang="de-DE" b="0" i="0" dirty="0">
                <a:solidFill>
                  <a:srgbClr val="454545"/>
                </a:solidFill>
                <a:effectLst/>
                <a:latin typeface="Roboto" panose="02000000000000000000" pitchFamily="2" charset="0"/>
              </a:rPr>
              <a:t>Macher </a:t>
            </a:r>
            <a:r>
              <a:rPr lang="de-DE" b="0" i="0" dirty="0">
                <a:solidFill>
                  <a:srgbClr val="787878"/>
                </a:solidFill>
                <a:effectLst/>
                <a:latin typeface="Roboto" panose="02000000000000000000" pitchFamily="2" charset="0"/>
              </a:rPr>
              <a:t>(</a:t>
            </a:r>
            <a:r>
              <a:rPr lang="de-DE" b="0" i="0" dirty="0" err="1">
                <a:solidFill>
                  <a:srgbClr val="787878"/>
                </a:solidFill>
                <a:effectLst/>
                <a:latin typeface="Roboto" panose="02000000000000000000" pitchFamily="2" charset="0"/>
              </a:rPr>
              <a:t>Shaper</a:t>
            </a:r>
            <a:r>
              <a:rPr lang="de-DE" b="0" i="0" dirty="0">
                <a:solidFill>
                  <a:srgbClr val="787878"/>
                </a:solidFill>
                <a:effectLst/>
                <a:latin typeface="Roboto" panose="02000000000000000000" pitchFamily="2" charset="0"/>
              </a:rPr>
              <a:t>). Steht für Teamverbesserung. Macher fordern ihr Team stetig dazu auf, sich zu verbessern. Sie stellen das Bestehende in Frage, fokussieren auf dass Wesentliche und wollen Probleme gelöst sehen.</a:t>
            </a:r>
          </a:p>
          <a:p>
            <a:pPr algn="l">
              <a:spcAft>
                <a:spcPts val="375"/>
              </a:spcAft>
              <a:buFont typeface="Arial" panose="020B0604020202020204" pitchFamily="34" charset="0"/>
              <a:buChar char="•"/>
            </a:pPr>
            <a:r>
              <a:rPr lang="de-DE" b="0" i="0" dirty="0">
                <a:solidFill>
                  <a:srgbClr val="454545"/>
                </a:solidFill>
                <a:effectLst/>
                <a:latin typeface="Roboto" panose="02000000000000000000" pitchFamily="2" charset="0"/>
              </a:rPr>
              <a:t>Umsetzer </a:t>
            </a:r>
            <a:r>
              <a:rPr lang="de-DE" b="0" i="0" dirty="0">
                <a:solidFill>
                  <a:srgbClr val="787878"/>
                </a:solidFill>
                <a:effectLst/>
                <a:latin typeface="Roboto" panose="02000000000000000000" pitchFamily="2" charset="0"/>
              </a:rPr>
              <a:t>(</a:t>
            </a:r>
            <a:r>
              <a:rPr lang="de-DE" b="0" i="0" dirty="0" err="1">
                <a:solidFill>
                  <a:srgbClr val="787878"/>
                </a:solidFill>
                <a:effectLst/>
                <a:latin typeface="Roboto" panose="02000000000000000000" pitchFamily="2" charset="0"/>
              </a:rPr>
              <a:t>Implementer</a:t>
            </a:r>
            <a:r>
              <a:rPr lang="de-DE" b="0" i="0" dirty="0">
                <a:solidFill>
                  <a:srgbClr val="787878"/>
                </a:solidFill>
                <a:effectLst/>
                <a:latin typeface="Roboto" panose="02000000000000000000" pitchFamily="2" charset="0"/>
              </a:rPr>
              <a:t>). Steht für Umsetzung. Umsetzer legen los. Sie gehen Dinge sofort und systematisch an. Und sie hören damit nicht auf, bis das Ziel erreicht ist.</a:t>
            </a:r>
          </a:p>
          <a:p>
            <a:pPr algn="l">
              <a:spcAft>
                <a:spcPts val="375"/>
              </a:spcAft>
              <a:buFont typeface="Arial" panose="020B0604020202020204" pitchFamily="34" charset="0"/>
              <a:buChar char="•"/>
            </a:pPr>
            <a:r>
              <a:rPr lang="de-DE" b="0" i="0" dirty="0">
                <a:solidFill>
                  <a:srgbClr val="454545"/>
                </a:solidFill>
                <a:effectLst/>
                <a:latin typeface="Roboto" panose="02000000000000000000" pitchFamily="2" charset="0"/>
              </a:rPr>
              <a:t>Perfektionist</a:t>
            </a:r>
            <a:r>
              <a:rPr lang="de-DE" b="0" i="0" dirty="0">
                <a:solidFill>
                  <a:srgbClr val="787878"/>
                </a:solidFill>
                <a:effectLst/>
                <a:latin typeface="Roboto" panose="02000000000000000000" pitchFamily="2" charset="0"/>
              </a:rPr>
              <a:t> (</a:t>
            </a:r>
            <a:r>
              <a:rPr lang="de-DE" b="0" i="0" dirty="0" err="1">
                <a:solidFill>
                  <a:srgbClr val="787878"/>
                </a:solidFill>
                <a:effectLst/>
                <a:latin typeface="Roboto" panose="02000000000000000000" pitchFamily="2" charset="0"/>
              </a:rPr>
              <a:t>Finisher-Completer</a:t>
            </a:r>
            <a:r>
              <a:rPr lang="de-DE" b="0" i="0" dirty="0">
                <a:solidFill>
                  <a:srgbClr val="787878"/>
                </a:solidFill>
                <a:effectLst/>
                <a:latin typeface="Roboto" panose="02000000000000000000" pitchFamily="2" charset="0"/>
              </a:rPr>
              <a:t>). Steht für Perfektion. Perfektionisten bringen Dinge zur Perfektion und zum glänzenden Abschluss – und zwar termingerecht. Dabei halten sie sich streng an den Plan und achten auf Details. Sie hassen Abweichungen und Fehler, „polieren alle kleinen Dellen und Kratzer aus“.</a:t>
            </a:r>
          </a:p>
          <a:p>
            <a:pPr algn="just">
              <a:spcAft>
                <a:spcPts val="1875"/>
              </a:spcAft>
            </a:pPr>
            <a:r>
              <a:rPr lang="de-DE" b="0" i="0" dirty="0">
                <a:solidFill>
                  <a:srgbClr val="454545"/>
                </a:solidFill>
                <a:effectLst/>
                <a:latin typeface="Roboto" panose="02000000000000000000" pitchFamily="2" charset="0"/>
              </a:rPr>
              <a:t>Wissensorientierte Teamrollen</a:t>
            </a:r>
            <a:endParaRPr lang="de-DE" b="0" i="0" dirty="0">
              <a:solidFill>
                <a:srgbClr val="787878"/>
              </a:solidFill>
              <a:effectLst/>
              <a:latin typeface="Roboto" panose="02000000000000000000" pitchFamily="2" charset="0"/>
            </a:endParaRPr>
          </a:p>
          <a:p>
            <a:pPr algn="l">
              <a:spcAft>
                <a:spcPts val="375"/>
              </a:spcAft>
              <a:buFont typeface="Arial" panose="020B0604020202020204" pitchFamily="34" charset="0"/>
              <a:buChar char="•"/>
            </a:pPr>
            <a:r>
              <a:rPr lang="de-DE" b="0" i="0" dirty="0">
                <a:solidFill>
                  <a:srgbClr val="454545"/>
                </a:solidFill>
                <a:effectLst/>
                <a:latin typeface="Roboto" panose="02000000000000000000" pitchFamily="2" charset="0"/>
              </a:rPr>
              <a:t>Spezialist</a:t>
            </a:r>
            <a:r>
              <a:rPr lang="de-DE" b="0" i="0" dirty="0">
                <a:solidFill>
                  <a:srgbClr val="787878"/>
                </a:solidFill>
                <a:effectLst/>
                <a:latin typeface="Roboto" panose="02000000000000000000" pitchFamily="2" charset="0"/>
              </a:rPr>
              <a:t> (</a:t>
            </a:r>
            <a:r>
              <a:rPr lang="de-DE" b="0" i="0" dirty="0" err="1">
                <a:solidFill>
                  <a:srgbClr val="787878"/>
                </a:solidFill>
                <a:effectLst/>
                <a:latin typeface="Roboto" panose="02000000000000000000" pitchFamily="2" charset="0"/>
              </a:rPr>
              <a:t>Specialist</a:t>
            </a:r>
            <a:r>
              <a:rPr lang="de-DE" b="0" i="0" dirty="0">
                <a:solidFill>
                  <a:srgbClr val="787878"/>
                </a:solidFill>
                <a:effectLst/>
                <a:latin typeface="Roboto" panose="02000000000000000000" pitchFamily="2" charset="0"/>
              </a:rPr>
              <a:t>). Steht für Fachexpertise. Spezialisten sind die absoluten Experten in ihrem Fachbereich. Sie geben dem Team das Wissen und die Expertise, das es für gute Lösungen und erfolgreiche Arbeit braucht.</a:t>
            </a:r>
          </a:p>
          <a:p>
            <a:pPr algn="l">
              <a:spcAft>
                <a:spcPts val="375"/>
              </a:spcAft>
              <a:buFont typeface="Arial" panose="020B0604020202020204" pitchFamily="34" charset="0"/>
              <a:buChar char="•"/>
            </a:pPr>
            <a:r>
              <a:rPr lang="de-DE" b="0" i="0" dirty="0">
                <a:solidFill>
                  <a:srgbClr val="454545"/>
                </a:solidFill>
                <a:effectLst/>
                <a:latin typeface="Roboto" panose="02000000000000000000" pitchFamily="2" charset="0"/>
              </a:rPr>
              <a:t>Beobachter</a:t>
            </a:r>
            <a:r>
              <a:rPr lang="de-DE" b="0" i="0" dirty="0">
                <a:solidFill>
                  <a:srgbClr val="787878"/>
                </a:solidFill>
                <a:effectLst/>
                <a:latin typeface="Roboto" panose="02000000000000000000" pitchFamily="2" charset="0"/>
              </a:rPr>
              <a:t> (Monitor-</a:t>
            </a:r>
            <a:r>
              <a:rPr lang="de-DE" b="0" i="0" dirty="0" err="1">
                <a:solidFill>
                  <a:srgbClr val="787878"/>
                </a:solidFill>
                <a:effectLst/>
                <a:latin typeface="Roboto" panose="02000000000000000000" pitchFamily="2" charset="0"/>
              </a:rPr>
              <a:t>Evaluator</a:t>
            </a:r>
            <a:r>
              <a:rPr lang="de-DE" b="0" i="0" dirty="0">
                <a:solidFill>
                  <a:srgbClr val="787878"/>
                </a:solidFill>
                <a:effectLst/>
                <a:latin typeface="Roboto" panose="02000000000000000000" pitchFamily="2" charset="0"/>
              </a:rPr>
              <a:t>). Steht für Urteilsvermögen. Beobachter sind die Realisten im Team mit einem guten Urteilsvermögen. Sie behalten den distanzierten Überblick über das große Ganze und treffen rational und nüchtern Bewertungen.</a:t>
            </a:r>
          </a:p>
          <a:p>
            <a:pPr algn="l">
              <a:spcAft>
                <a:spcPts val="375"/>
              </a:spcAft>
              <a:buFont typeface="Arial" panose="020B0604020202020204" pitchFamily="34" charset="0"/>
              <a:buChar char="•"/>
            </a:pPr>
            <a:r>
              <a:rPr lang="de-DE" b="0" i="0" dirty="0">
                <a:solidFill>
                  <a:srgbClr val="454545"/>
                </a:solidFill>
                <a:effectLst/>
                <a:latin typeface="Roboto" panose="02000000000000000000" pitchFamily="2" charset="0"/>
              </a:rPr>
              <a:t>Neuerer</a:t>
            </a:r>
            <a:r>
              <a:rPr lang="de-DE" b="0" i="0" dirty="0">
                <a:solidFill>
                  <a:srgbClr val="787878"/>
                </a:solidFill>
                <a:effectLst/>
                <a:latin typeface="Roboto" panose="02000000000000000000" pitchFamily="2" charset="0"/>
              </a:rPr>
              <a:t> (Plant). Steht für Innovation. Neuerer tragen unkonventionelle Ideen und alternative Perspektiven bei. Mit frischem Denken fördern sie neue Lösungsansätze und Innovation.</a:t>
            </a:r>
          </a:p>
          <a:p>
            <a:pPr algn="just">
              <a:spcAft>
                <a:spcPts val="1875"/>
              </a:spcAft>
            </a:pPr>
            <a:r>
              <a:rPr lang="de-DE" b="0" i="0" dirty="0">
                <a:solidFill>
                  <a:srgbClr val="454545"/>
                </a:solidFill>
                <a:effectLst/>
                <a:latin typeface="Roboto" panose="02000000000000000000" pitchFamily="2" charset="0"/>
              </a:rPr>
              <a:t>Menschenorientierte Rollen</a:t>
            </a:r>
            <a:endParaRPr lang="de-DE" b="0" i="0" dirty="0">
              <a:solidFill>
                <a:srgbClr val="787878"/>
              </a:solidFill>
              <a:effectLst/>
              <a:latin typeface="Roboto" panose="02000000000000000000" pitchFamily="2" charset="0"/>
            </a:endParaRPr>
          </a:p>
          <a:p>
            <a:pPr algn="l">
              <a:spcAft>
                <a:spcPts val="375"/>
              </a:spcAft>
              <a:buFont typeface="Arial" panose="020B0604020202020204" pitchFamily="34" charset="0"/>
              <a:buChar char="•"/>
            </a:pPr>
            <a:r>
              <a:rPr lang="de-DE" b="0" i="0" dirty="0">
                <a:solidFill>
                  <a:srgbClr val="454545"/>
                </a:solidFill>
                <a:effectLst/>
                <a:latin typeface="Roboto" panose="02000000000000000000" pitchFamily="2" charset="0"/>
              </a:rPr>
              <a:t>Koordinator </a:t>
            </a:r>
            <a:r>
              <a:rPr lang="de-DE" b="0" i="0" dirty="0">
                <a:solidFill>
                  <a:srgbClr val="787878"/>
                </a:solidFill>
                <a:effectLst/>
                <a:latin typeface="Roboto" panose="02000000000000000000" pitchFamily="2" charset="0"/>
              </a:rPr>
              <a:t>(</a:t>
            </a:r>
            <a:r>
              <a:rPr lang="de-DE" b="0" i="0" dirty="0" err="1">
                <a:solidFill>
                  <a:srgbClr val="787878"/>
                </a:solidFill>
                <a:effectLst/>
                <a:latin typeface="Roboto" panose="02000000000000000000" pitchFamily="2" charset="0"/>
              </a:rPr>
              <a:t>Coordinator</a:t>
            </a:r>
            <a:r>
              <a:rPr lang="de-DE" b="0" i="0" dirty="0">
                <a:solidFill>
                  <a:srgbClr val="787878"/>
                </a:solidFill>
                <a:effectLst/>
                <a:latin typeface="Roboto" panose="02000000000000000000" pitchFamily="2" charset="0"/>
              </a:rPr>
              <a:t>). Steht für Teamleitung. Koordinatoren können Aufgaben effektiv delegieren. Sie lenken die Gruppe immer wieder zum gemeinsamen Ziel hin. Sie übernehmen die klassischen Teamleiter-</a:t>
            </a:r>
            <a:r>
              <a:rPr lang="de-DE" b="0" i="0" dirty="0" err="1">
                <a:solidFill>
                  <a:srgbClr val="787878"/>
                </a:solidFill>
                <a:effectLst/>
                <a:latin typeface="Roboto" panose="02000000000000000000" pitchFamily="2" charset="0"/>
              </a:rPr>
              <a:t>Fuktionen</a:t>
            </a:r>
            <a:r>
              <a:rPr lang="de-DE" b="0" i="0" dirty="0">
                <a:solidFill>
                  <a:srgbClr val="787878"/>
                </a:solidFill>
                <a:effectLst/>
                <a:latin typeface="Roboto" panose="02000000000000000000" pitchFamily="2" charset="0"/>
              </a:rPr>
              <a:t>.</a:t>
            </a:r>
          </a:p>
          <a:p>
            <a:pPr algn="l">
              <a:spcAft>
                <a:spcPts val="375"/>
              </a:spcAft>
              <a:buFont typeface="Arial" panose="020B0604020202020204" pitchFamily="34" charset="0"/>
              <a:buChar char="•"/>
            </a:pPr>
            <a:r>
              <a:rPr lang="de-DE" b="0" i="0" dirty="0">
                <a:solidFill>
                  <a:srgbClr val="454545"/>
                </a:solidFill>
                <a:effectLst/>
                <a:latin typeface="Roboto" panose="02000000000000000000" pitchFamily="2" charset="0"/>
              </a:rPr>
              <a:t>Teamarbeiter </a:t>
            </a:r>
            <a:r>
              <a:rPr lang="de-DE" b="0" i="0" dirty="0">
                <a:solidFill>
                  <a:srgbClr val="787878"/>
                </a:solidFill>
                <a:effectLst/>
                <a:latin typeface="Roboto" panose="02000000000000000000" pitchFamily="2" charset="0"/>
              </a:rPr>
              <a:t>(</a:t>
            </a:r>
            <a:r>
              <a:rPr lang="de-DE" b="0" i="0" dirty="0" err="1">
                <a:solidFill>
                  <a:srgbClr val="787878"/>
                </a:solidFill>
                <a:effectLst/>
                <a:latin typeface="Roboto" panose="02000000000000000000" pitchFamily="2" charset="0"/>
              </a:rPr>
              <a:t>Teamworker</a:t>
            </a:r>
            <a:r>
              <a:rPr lang="de-DE" b="0" i="0" dirty="0">
                <a:solidFill>
                  <a:srgbClr val="787878"/>
                </a:solidFill>
                <a:effectLst/>
                <a:latin typeface="Roboto" panose="02000000000000000000" pitchFamily="2" charset="0"/>
              </a:rPr>
              <a:t>). Steht für Zusammenhalt. Arbeitet am Wir-Gefühl und Zusammenhalt im Team. Teamarbeiter fördern gute Zusammenarbeit und ein gutes Klima im Team. Sie achten auf entstehende Konflikte und lösen bestehende Konflikte.</a:t>
            </a:r>
          </a:p>
          <a:p>
            <a:pPr algn="l">
              <a:spcAft>
                <a:spcPts val="375"/>
              </a:spcAft>
              <a:buFont typeface="Arial" panose="020B0604020202020204" pitchFamily="34" charset="0"/>
              <a:buChar char="•"/>
            </a:pPr>
            <a:r>
              <a:rPr lang="de-DE" b="0" i="0" dirty="0">
                <a:solidFill>
                  <a:srgbClr val="454545"/>
                </a:solidFill>
                <a:effectLst/>
                <a:latin typeface="Roboto" panose="02000000000000000000" pitchFamily="2" charset="0"/>
              </a:rPr>
              <a:t>Wegbereiter</a:t>
            </a:r>
            <a:r>
              <a:rPr lang="de-DE" b="0" i="0" dirty="0">
                <a:solidFill>
                  <a:srgbClr val="787878"/>
                </a:solidFill>
                <a:effectLst/>
                <a:latin typeface="Roboto" panose="02000000000000000000" pitchFamily="2" charset="0"/>
              </a:rPr>
              <a:t> (</a:t>
            </a:r>
            <a:r>
              <a:rPr lang="de-DE" b="0" i="0" dirty="0" err="1">
                <a:solidFill>
                  <a:srgbClr val="787878"/>
                </a:solidFill>
                <a:effectLst/>
                <a:latin typeface="Roboto" panose="02000000000000000000" pitchFamily="2" charset="0"/>
              </a:rPr>
              <a:t>Resource</a:t>
            </a:r>
            <a:r>
              <a:rPr lang="de-DE" b="0" i="0" dirty="0">
                <a:solidFill>
                  <a:srgbClr val="787878"/>
                </a:solidFill>
                <a:effectLst/>
                <a:latin typeface="Roboto" panose="02000000000000000000" pitchFamily="2" charset="0"/>
              </a:rPr>
              <a:t> Investigator). Steht für Networking. Wegbereiter suchen und knüpfen wichtige Kontakte außerhalb des Teams. Als extrovertierte, kommunikative und gesellige Menschen erschließen sie so wichtige Informationen, Chancen und Ressourcen für das Team.</a:t>
            </a:r>
          </a:p>
          <a:p>
            <a:pPr algn="l" fontAlgn="b"/>
            <a:endParaRPr lang="de-DE" dirty="0">
              <a:solidFill>
                <a:srgbClr val="545454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229FC2-6A83-4948-B60F-F7D518252D2F}" type="slidenum"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9520486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"/>
            <a:endParaRPr lang="de-DE" dirty="0">
              <a:solidFill>
                <a:srgbClr val="545454"/>
              </a:solidFill>
              <a:effectLst/>
              <a:latin typeface="Aptos" panose="020B0004020202020204" pitchFamily="34" charset="0"/>
            </a:endParaRPr>
          </a:p>
          <a:p>
            <a:pPr algn="l" fontAlgn="b"/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The Thinking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roles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: Plant, Monitor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Evaluator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and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Specialist</a:t>
            </a:r>
            <a:endParaRPr lang="de-DE" dirty="0">
              <a:solidFill>
                <a:srgbClr val="545454"/>
              </a:solidFill>
              <a:effectLst/>
              <a:latin typeface="Aptos" panose="020B0004020202020204" pitchFamily="34" charset="0"/>
            </a:endParaRPr>
          </a:p>
          <a:p>
            <a:pPr algn="l" fontAlgn="b"/>
            <a:endParaRPr lang="de-DE" dirty="0">
              <a:solidFill>
                <a:srgbClr val="545454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229FC2-6A83-4948-B60F-F7D518252D2F}" type="slidenum"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514485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"/>
            <a:endParaRPr lang="de-DE" dirty="0">
              <a:solidFill>
                <a:srgbClr val="545454"/>
              </a:solidFill>
              <a:effectLst/>
              <a:latin typeface="Aptos" panose="020B0004020202020204" pitchFamily="34" charset="0"/>
            </a:endParaRPr>
          </a:p>
          <a:p>
            <a:pPr algn="l" fontAlgn="b"/>
            <a:r>
              <a:rPr lang="de-DE" b="1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The Action </a:t>
            </a:r>
            <a:r>
              <a:rPr lang="de-DE" b="1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or</a:t>
            </a:r>
            <a:r>
              <a:rPr lang="de-DE" b="1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Task </a:t>
            </a:r>
            <a:r>
              <a:rPr lang="de-DE" b="1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roles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: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Shaper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,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Implementer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and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Completer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Finisher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229FC2-6A83-4948-B60F-F7D518252D2F}" type="slidenum"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555156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To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build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high-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performing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teams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,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it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helps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to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have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each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of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the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nine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Belbin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Team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Role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behaviors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on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board</a:t>
            </a:r>
            <a:endParaRPr lang="de-DE" dirty="0">
              <a:solidFill>
                <a:srgbClr val="545454"/>
              </a:solidFill>
              <a:effectLst/>
              <a:latin typeface="Aptos" panose="020B0004020202020204" pitchFamily="34" charset="0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The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roles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are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understood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without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judgement.Tthere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are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no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‘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good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’ and ‘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bad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’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behaviours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. 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All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are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relevant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for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the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success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of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a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team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.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de-DE" dirty="0">
              <a:solidFill>
                <a:srgbClr val="545454"/>
              </a:solidFill>
              <a:effectLst/>
              <a:latin typeface="Aptos" panose="020B0004020202020204" pitchFamily="34" charset="0"/>
            </a:endParaRP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229FC2-6A83-4948-B60F-F7D518252D2F}" type="slidenum"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9776110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"/>
            <a:r>
              <a:rPr lang="en-US" dirty="0"/>
              <a:t>Lets take a quick look at the different roles or how we like to say: tendencies </a:t>
            </a:r>
          </a:p>
          <a:p>
            <a:pPr algn="l" fontAlgn="b"/>
            <a:endParaRPr lang="en-US" dirty="0"/>
          </a:p>
          <a:p>
            <a:pPr algn="l" fontAlgn="b"/>
            <a:r>
              <a:rPr lang="en-US" dirty="0"/>
              <a:t>The »social roles« are…</a:t>
            </a:r>
          </a:p>
          <a:p>
            <a:pPr algn="l" fontAlgn="b"/>
            <a:endParaRPr lang="en-US" dirty="0"/>
          </a:p>
          <a:p>
            <a:pPr algn="l" fontAlgn="b"/>
            <a:endParaRPr lang="en-US" dirty="0"/>
          </a:p>
          <a:p>
            <a:pPr algn="l" fontAlgn="b"/>
            <a:r>
              <a:rPr lang="en-US" dirty="0"/>
              <a:t>https://</a:t>
            </a:r>
            <a:r>
              <a:rPr lang="en-US" dirty="0" err="1"/>
              <a:t>www.belbin.com</a:t>
            </a:r>
            <a:r>
              <a:rPr lang="en-US" dirty="0"/>
              <a:t>/about/</a:t>
            </a:r>
            <a:r>
              <a:rPr lang="en-US" dirty="0" err="1"/>
              <a:t>belbin</a:t>
            </a:r>
            <a:r>
              <a:rPr lang="en-US" dirty="0"/>
              <a:t>-team-roles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229FC2-6A83-4948-B60F-F7D518252D2F}" type="slidenum"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292004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The »thinking roles« are…</a:t>
            </a:r>
            <a:endParaRPr lang="de-DE" dirty="0">
              <a:solidFill>
                <a:srgbClr val="545454"/>
              </a:solidFill>
              <a:effectLst/>
              <a:latin typeface="Aptos" panose="020B0004020202020204" pitchFamily="34" charset="0"/>
            </a:endParaRPr>
          </a:p>
          <a:p>
            <a:pPr algn="l" fontAlgn="b"/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https://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www.belbin.com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/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about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/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belbin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-team-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roles</a:t>
            </a:r>
            <a:endParaRPr lang="en-US" b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229FC2-6A83-4948-B60F-F7D518252D2F}" type="slidenum"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315959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The »action roles« are…</a:t>
            </a:r>
          </a:p>
          <a:p>
            <a:pPr algn="l" fontAlgn="b"/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https://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www.belbin.com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/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about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/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belbin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-team-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roles</a:t>
            </a:r>
            <a:endParaRPr lang="en-US" b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229FC2-6A83-4948-B60F-F7D518252D2F}" type="slidenum"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2386275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icia Text"/>
              <a:buNone/>
            </a:pPr>
            <a:endParaRPr lang="de-DE" b="1" dirty="0">
              <a:highlight>
                <a:srgbClr val="FFFFFF"/>
              </a:highlight>
              <a:latin typeface="Aptos" panose="020B00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8285506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l" fontAlgn="b">
              <a:buNone/>
            </a:pP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Whats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really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important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with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this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model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as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with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many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others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as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well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: </a:t>
            </a:r>
          </a:p>
          <a:p>
            <a:pPr algn="l" fontAlgn="b"/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Its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a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simplification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</a:p>
          <a:p>
            <a:pPr algn="l" fontAlgn="b"/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We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as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humans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can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show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very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different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behaviors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depending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on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the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context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or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team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we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navigate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in.</a:t>
            </a:r>
          </a:p>
          <a:p>
            <a:pPr algn="l" fontAlgn="b"/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But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we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do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tend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to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have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tendencies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for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some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behavioral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patterns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,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that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allow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us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to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contribute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to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teams</a:t>
            </a:r>
            <a:endParaRPr lang="de-DE" dirty="0">
              <a:solidFill>
                <a:srgbClr val="545454"/>
              </a:solidFill>
              <a:effectLst/>
              <a:latin typeface="Aptos" panose="020B0004020202020204" pitchFamily="34" charset="0"/>
            </a:endParaRPr>
          </a:p>
          <a:p>
            <a:pPr algn="l" fontAlgn="b"/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Those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patterns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are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not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bound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to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one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role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only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as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you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can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see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in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this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b="1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example</a:t>
            </a:r>
            <a:r>
              <a:rPr lang="de-DE" b="1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b="1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profile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.</a:t>
            </a:r>
          </a:p>
          <a:p>
            <a:pPr algn="l" fontAlgn="b"/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We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can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unite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a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more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than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one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role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within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us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with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maybe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one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or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two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stronger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expressions</a:t>
            </a:r>
            <a:endParaRPr lang="de-DE" dirty="0">
              <a:solidFill>
                <a:srgbClr val="545454"/>
              </a:solidFill>
              <a:effectLst/>
              <a:latin typeface="Aptos" panose="020B0004020202020204" pitchFamily="34" charset="0"/>
            </a:endParaRPr>
          </a:p>
          <a:p>
            <a:pPr algn="l" fontAlgn="b"/>
            <a:endParaRPr lang="de-DE" dirty="0">
              <a:solidFill>
                <a:srgbClr val="545454"/>
              </a:solidFill>
              <a:effectLst/>
              <a:latin typeface="Aptos" panose="020B0004020202020204" pitchFamily="34" charset="0"/>
            </a:endParaRPr>
          </a:p>
          <a:p>
            <a:pPr algn="l" fontAlgn="b"/>
            <a:endParaRPr lang="de-DE" dirty="0">
              <a:solidFill>
                <a:srgbClr val="545454"/>
              </a:solidFill>
              <a:effectLst/>
              <a:latin typeface="Aptos" panose="020B0004020202020204" pitchFamily="34" charset="0"/>
            </a:endParaRPr>
          </a:p>
          <a:p>
            <a:pPr algn="l" fontAlgn="b"/>
            <a:endParaRPr lang="de-DE" dirty="0">
              <a:solidFill>
                <a:srgbClr val="545454"/>
              </a:solidFill>
              <a:effectLst/>
              <a:latin typeface="Aptos" panose="020B0004020202020204" pitchFamily="34" charset="0"/>
            </a:endParaRPr>
          </a:p>
          <a:p>
            <a:pPr algn="l" fontAlgn="b"/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https://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www.belbin.com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/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media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/3213/individual-report-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for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-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aliblue</a:t>
            </a:r>
            <a:r>
              <a:rPr lang="de-DE" dirty="0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-sample-</a:t>
            </a:r>
            <a:r>
              <a:rPr lang="de-DE" dirty="0" err="1">
                <a:solidFill>
                  <a:srgbClr val="545454"/>
                </a:solidFill>
                <a:effectLst/>
                <a:latin typeface="Aptos" panose="020B0004020202020204" pitchFamily="34" charset="0"/>
              </a:rPr>
              <a:t>report.pdf</a:t>
            </a:r>
            <a:endParaRPr lang="en-US" b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229FC2-6A83-4948-B60F-F7D518252D2F}" type="slidenum"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077857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229FC2-6A83-4948-B60F-F7D518252D2F}" type="slidenum"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093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9.sv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1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9.sv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6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8.png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Workshop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24CB98BD-1684-06D6-D44D-7A166AF5A6DB}"/>
              </a:ext>
            </a:extLst>
          </p:cNvPr>
          <p:cNvSpPr/>
          <p:nvPr userDrawn="1"/>
        </p:nvSpPr>
        <p:spPr>
          <a:xfrm>
            <a:off x="0" y="0"/>
            <a:ext cx="4572000" cy="3832412"/>
          </a:xfrm>
          <a:prstGeom prst="rect">
            <a:avLst/>
          </a:prstGeom>
          <a:solidFill>
            <a:srgbClr val="E30613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717" tIns="25717" rIns="25717" bIns="25717" numCol="1" spcCol="38100" rtlCol="0" anchor="ctr">
            <a:noAutofit/>
          </a:bodyPr>
          <a:lstStyle/>
          <a:p>
            <a:pPr marL="0" marR="0" indent="0" algn="l" defTabSz="5143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013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ptos" panose="020B0004020202020204" pitchFamily="34" charset="0"/>
              <a:ea typeface="+mn-ea"/>
              <a:cs typeface="+mn-cs"/>
              <a:sym typeface="Calibri"/>
            </a:endParaRP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5E60A402-F1DB-7B04-AF73-B53E371BF5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3832412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9" name="Google Shape;38;p80">
            <a:extLst>
              <a:ext uri="{FF2B5EF4-FFF2-40B4-BE49-F238E27FC236}">
                <a16:creationId xmlns:a16="http://schemas.microsoft.com/office/drawing/2014/main" id="{B1AA85AB-0B26-9731-7A72-6BADE4AE71BE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11351" y="333783"/>
            <a:ext cx="3903200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Workshop title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03F007F5-B4C4-B724-EF11-3D95398675F6}"/>
              </a:ext>
            </a:extLst>
          </p:cNvPr>
          <p:cNvGrpSpPr/>
          <p:nvPr userDrawn="1"/>
        </p:nvGrpSpPr>
        <p:grpSpPr>
          <a:xfrm>
            <a:off x="240253" y="3940014"/>
            <a:ext cx="6019789" cy="1085886"/>
            <a:chOff x="294684" y="3771966"/>
            <a:chExt cx="6131694" cy="1106072"/>
          </a:xfrm>
        </p:grpSpPr>
        <p:sp>
          <p:nvSpPr>
            <p:cNvPr id="10" name="Titel 1">
              <a:extLst>
                <a:ext uri="{FF2B5EF4-FFF2-40B4-BE49-F238E27FC236}">
                  <a16:creationId xmlns:a16="http://schemas.microsoft.com/office/drawing/2014/main" id="{92F19B41-BAD5-793D-8080-5E4546CC72ED}"/>
                </a:ext>
              </a:extLst>
            </p:cNvPr>
            <p:cNvSpPr txBox="1"/>
            <p:nvPr userDrawn="1"/>
          </p:nvSpPr>
          <p:spPr>
            <a:xfrm>
              <a:off x="5150763" y="3882074"/>
              <a:ext cx="1275615" cy="171263"/>
            </a:xfrm>
            <a:prstGeom prst="rect">
              <a:avLst/>
            </a:prstGeom>
            <a:ln w="12700">
              <a:miter lim="400000"/>
            </a:ln>
          </p:spPr>
          <p:txBody>
            <a:bodyPr lIns="45719" rIns="45719" anchor="b"/>
            <a:lstStyle>
              <a:lvl1pPr marL="0" marR="0" indent="0" algn="ctr" defTabSz="9144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60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1pPr>
              <a:lvl2pPr marL="0" marR="0" indent="0" algn="l" defTabSz="9144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2pPr>
              <a:lvl3pPr marL="0" marR="0" indent="0" algn="l" defTabSz="9144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3pPr>
              <a:lvl4pPr marL="0" marR="0" indent="0" algn="l" defTabSz="9144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4pPr>
              <a:lvl5pPr marL="0" marR="0" indent="0" algn="l" defTabSz="9144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5pPr>
              <a:lvl6pPr marL="0" marR="0" indent="0" algn="l" defTabSz="9144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6pPr>
              <a:lvl7pPr marL="0" marR="0" indent="0" algn="l" defTabSz="9144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7pPr>
              <a:lvl8pPr marL="0" marR="0" indent="0" algn="l" defTabSz="9144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8pPr>
              <a:lvl9pPr marL="0" marR="0" indent="0" algn="l" defTabSz="9144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9pPr>
            </a:lstStyle>
            <a:p>
              <a:pPr algn="l" hangingPunct="1"/>
              <a:r>
                <a:rPr lang="de-DE" sz="525" b="1" i="0">
                  <a:latin typeface="Aptos" panose="020B0004020202020204" pitchFamily="34" charset="0"/>
                </a:rPr>
                <a:t>THIS PROGRAMME IS SUPPORTED BY:</a:t>
              </a:r>
            </a:p>
          </p:txBody>
        </p: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AA62A8BF-63AD-47AA-AEEB-40D20C2D17F5}"/>
                </a:ext>
              </a:extLst>
            </p:cNvPr>
            <p:cNvPicPr/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0762" y="4276758"/>
              <a:ext cx="1275615" cy="487993"/>
            </a:xfrm>
            <a:prstGeom prst="rect">
              <a:avLst/>
            </a:prstGeom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37C91616-8EB1-F673-52AA-6047D238396D}"/>
                </a:ext>
              </a:extLst>
            </p:cNvPr>
            <p:cNvPicPr/>
            <p:nvPr userDrawn="1"/>
          </p:nvPicPr>
          <p:blipFill>
            <a:blip r:embed="rId3"/>
            <a:srcRect/>
            <a:stretch/>
          </p:blipFill>
          <p:spPr>
            <a:xfrm>
              <a:off x="294684" y="3771966"/>
              <a:ext cx="4612192" cy="11060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1386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ptos_Info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62FC91-5A4F-722C-B155-F17334BCDA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8625" y="1743076"/>
            <a:ext cx="8251031" cy="2687240"/>
          </a:xfrm>
          <a:prstGeom prst="rect">
            <a:avLst/>
          </a:prstGeom>
        </p:spPr>
        <p:txBody>
          <a:bodyPr lIns="0" tIns="0" rIns="0" bIns="0"/>
          <a:lstStyle>
            <a:lvl1pPr marL="182880" indent="-18288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/>
            </a:lvl1pPr>
            <a:lvl2pPr marL="457200" indent="-274320">
              <a:spcBef>
                <a:spcPts val="0"/>
              </a:spcBef>
              <a:spcAft>
                <a:spcPts val="450"/>
              </a:spcAft>
              <a:buSzPct val="100000"/>
              <a:buFont typeface="System Font Regular"/>
              <a:buChar char="・"/>
              <a:defRPr sz="1400"/>
            </a:lvl2pPr>
            <a:lvl3pPr marL="685800" indent="0">
              <a:spcAft>
                <a:spcPts val="450"/>
              </a:spcAft>
              <a:buNone/>
              <a:defRPr sz="1350"/>
            </a:lvl3pPr>
            <a:lvl4pPr>
              <a:spcAft>
                <a:spcPts val="450"/>
              </a:spcAft>
              <a:defRPr sz="1350"/>
            </a:lvl4pPr>
            <a:lvl5pPr>
              <a:spcAft>
                <a:spcPts val="450"/>
              </a:spcAft>
              <a:defRPr sz="13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C4E6EB72-1D3C-F2DE-4C77-F8B3E909A109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659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1204863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98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ow it works S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30">
            <a:extLst>
              <a:ext uri="{FF2B5EF4-FFF2-40B4-BE49-F238E27FC236}">
                <a16:creationId xmlns:a16="http://schemas.microsoft.com/office/drawing/2014/main" id="{3983E277-D111-FAD3-2168-DD7EF407431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24855" y="2304738"/>
            <a:ext cx="2372194" cy="2124856"/>
          </a:xfrm>
          <a:prstGeom prst="rect">
            <a:avLst/>
          </a:prstGeom>
        </p:spPr>
        <p:txBody>
          <a:bodyPr/>
          <a:lstStyle>
            <a:lvl1pPr marL="214313" indent="-214313">
              <a:buFont typeface="Arial" panose="020B0604020202020204" pitchFamily="34" charset="0"/>
              <a:buChar char="•"/>
              <a:defRPr sz="1350"/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0" i="0" dirty="0" err="1">
                <a:latin typeface="Noticia Text" panose="02000503060000020004" pitchFamily="2" charset="77"/>
              </a:rPr>
              <a:t>Instructions</a:t>
            </a:r>
            <a:r>
              <a:rPr lang="de-DE" b="0" i="0" dirty="0">
                <a:latin typeface="Noticia Text" panose="02000503060000020004" pitchFamily="2" charset="77"/>
              </a:rPr>
              <a:t>…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33D1BFC-BE9E-8190-B6AE-4DC7DF27DCE4}"/>
              </a:ext>
            </a:extLst>
          </p:cNvPr>
          <p:cNvSpPr txBox="1"/>
          <p:nvPr userDrawn="1"/>
        </p:nvSpPr>
        <p:spPr>
          <a:xfrm>
            <a:off x="269081" y="261245"/>
            <a:ext cx="459897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150" b="1" i="0" dirty="0" err="1">
                <a:solidFill>
                  <a:srgbClr val="E30613"/>
                </a:solidFill>
                <a:latin typeface="Aptos" panose="020B0004020202020204" pitchFamily="34" charset="0"/>
              </a:rPr>
              <a:t>How</a:t>
            </a:r>
            <a:r>
              <a:rPr lang="de-DE" sz="3150" b="1" i="0" dirty="0">
                <a:solidFill>
                  <a:srgbClr val="E30613"/>
                </a:solidFill>
                <a:latin typeface="Aptos" panose="020B0004020202020204" pitchFamily="34" charset="0"/>
              </a:rPr>
              <a:t> </a:t>
            </a:r>
            <a:r>
              <a:rPr lang="de-DE" sz="3150" b="1" i="0" dirty="0" err="1">
                <a:solidFill>
                  <a:srgbClr val="E30613"/>
                </a:solidFill>
                <a:latin typeface="Aptos" panose="020B0004020202020204" pitchFamily="34" charset="0"/>
              </a:rPr>
              <a:t>it</a:t>
            </a:r>
            <a:r>
              <a:rPr lang="de-DE" sz="3150" b="1" i="0" dirty="0">
                <a:solidFill>
                  <a:srgbClr val="E30613"/>
                </a:solidFill>
                <a:latin typeface="Aptos" panose="020B0004020202020204" pitchFamily="34" charset="0"/>
              </a:rPr>
              <a:t> </a:t>
            </a:r>
            <a:r>
              <a:rPr lang="de-DE" sz="3150" b="1" i="0" dirty="0" err="1">
                <a:solidFill>
                  <a:srgbClr val="E30613"/>
                </a:solidFill>
                <a:latin typeface="Aptos" panose="020B0004020202020204" pitchFamily="34" charset="0"/>
              </a:rPr>
              <a:t>works</a:t>
            </a:r>
            <a:r>
              <a:rPr lang="de-DE" sz="3150" b="1" i="0" dirty="0">
                <a:solidFill>
                  <a:srgbClr val="E30613"/>
                </a:solidFill>
                <a:latin typeface="Aptos" panose="020B0004020202020204" pitchFamily="34" charset="0"/>
              </a:rPr>
              <a:t>…</a:t>
            </a:r>
          </a:p>
        </p:txBody>
      </p:sp>
      <p:pic>
        <p:nvPicPr>
          <p:cNvPr id="5" name="Graphic 7">
            <a:extLst>
              <a:ext uri="{FF2B5EF4-FFF2-40B4-BE49-F238E27FC236}">
                <a16:creationId xmlns:a16="http://schemas.microsoft.com/office/drawing/2014/main" id="{EA0D0FC1-723E-0E28-DFE8-FE6AA060DA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0738"/>
          <a:stretch/>
        </p:blipFill>
        <p:spPr>
          <a:xfrm>
            <a:off x="1224855" y="1031212"/>
            <a:ext cx="894836" cy="66287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2FCE6D7-3961-D5A7-13B8-8C33653ACD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838" y="1200275"/>
            <a:ext cx="444690" cy="444690"/>
          </a:xfrm>
          <a:prstGeom prst="rect">
            <a:avLst/>
          </a:prstGeom>
        </p:spPr>
      </p:pic>
      <p:sp>
        <p:nvSpPr>
          <p:cNvPr id="8" name="Textplatzhalter 33">
            <a:extLst>
              <a:ext uri="{FF2B5EF4-FFF2-40B4-BE49-F238E27FC236}">
                <a16:creationId xmlns:a16="http://schemas.microsoft.com/office/drawing/2014/main" id="{13FF8011-7C46-8F23-F41E-76C182A236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24855" y="1742459"/>
            <a:ext cx="1924050" cy="303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 dirty="0"/>
              <a:t>Solo </a:t>
            </a:r>
            <a:r>
              <a:rPr lang="de-DE" dirty="0" err="1"/>
              <a:t>work</a:t>
            </a:r>
            <a:endParaRPr lang="de-DE" dirty="0"/>
          </a:p>
        </p:txBody>
      </p:sp>
      <p:sp>
        <p:nvSpPr>
          <p:cNvPr id="9" name="Textplatzhalter 33">
            <a:extLst>
              <a:ext uri="{FF2B5EF4-FFF2-40B4-BE49-F238E27FC236}">
                <a16:creationId xmlns:a16="http://schemas.microsoft.com/office/drawing/2014/main" id="{34C68BD9-8440-3FC2-C22E-5D9DF9B68C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78114" y="1742459"/>
            <a:ext cx="1924050" cy="303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 dirty="0"/>
              <a:t>Headline Template / </a:t>
            </a:r>
            <a:r>
              <a:rPr lang="de-DE" dirty="0" err="1"/>
              <a:t>Exercise</a:t>
            </a:r>
            <a:endParaRPr lang="de-DE" dirty="0"/>
          </a:p>
        </p:txBody>
      </p:sp>
      <p:sp>
        <p:nvSpPr>
          <p:cNvPr id="10" name="Textplatzhalter 30">
            <a:extLst>
              <a:ext uri="{FF2B5EF4-FFF2-40B4-BE49-F238E27FC236}">
                <a16:creationId xmlns:a16="http://schemas.microsoft.com/office/drawing/2014/main" id="{52F2B2C8-2FFC-9080-45A3-3F3628FA76D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78115" y="2304738"/>
            <a:ext cx="2372194" cy="2124856"/>
          </a:xfrm>
          <a:prstGeom prst="rect">
            <a:avLst/>
          </a:prstGeom>
        </p:spPr>
        <p:txBody>
          <a:bodyPr/>
          <a:lstStyle>
            <a:lvl1pPr marL="214313" indent="-214313">
              <a:buFont typeface="Arial" panose="020B0604020202020204" pitchFamily="34" charset="0"/>
              <a:buChar char="•"/>
              <a:defRPr sz="1350"/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0" i="0" dirty="0" err="1">
                <a:latin typeface="Noticia Text" panose="02000503060000020004" pitchFamily="2" charset="77"/>
              </a:rPr>
              <a:t>Instructions</a:t>
            </a:r>
            <a:r>
              <a:rPr lang="de-DE" b="0" i="0" dirty="0">
                <a:latin typeface="Noticia Text" panose="02000503060000020004" pitchFamily="2" charset="77"/>
              </a:rPr>
              <a:t>…</a:t>
            </a:r>
          </a:p>
        </p:txBody>
      </p:sp>
      <p:sp>
        <p:nvSpPr>
          <p:cNvPr id="12" name="Textplatzhalter 33">
            <a:extLst>
              <a:ext uri="{FF2B5EF4-FFF2-40B4-BE49-F238E27FC236}">
                <a16:creationId xmlns:a16="http://schemas.microsoft.com/office/drawing/2014/main" id="{B86B3E4B-138E-B898-B3B7-9285EB0C342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41432" y="1742459"/>
            <a:ext cx="1924050" cy="303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 dirty="0" err="1"/>
              <a:t>minutes</a:t>
            </a:r>
            <a:endParaRPr lang="de-DE" dirty="0"/>
          </a:p>
        </p:txBody>
      </p:sp>
      <p:pic>
        <p:nvPicPr>
          <p:cNvPr id="13" name="Graphic 14">
            <a:extLst>
              <a:ext uri="{FF2B5EF4-FFF2-40B4-BE49-F238E27FC236}">
                <a16:creationId xmlns:a16="http://schemas.microsoft.com/office/drawing/2014/main" id="{9FC8ED65-64FD-A894-7FA4-59716B3ED1F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41432" y="1200275"/>
            <a:ext cx="444690" cy="444690"/>
          </a:xfrm>
          <a:prstGeom prst="rect">
            <a:avLst/>
          </a:prstGeom>
        </p:spPr>
      </p:pic>
      <p:sp>
        <p:nvSpPr>
          <p:cNvPr id="14" name="Textplatzhalter 30">
            <a:extLst>
              <a:ext uri="{FF2B5EF4-FFF2-40B4-BE49-F238E27FC236}">
                <a16:creationId xmlns:a16="http://schemas.microsoft.com/office/drawing/2014/main" id="{FB6E1ED6-8244-9083-9B30-1EA80B97222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07705" y="2304738"/>
            <a:ext cx="2372194" cy="2124856"/>
          </a:xfrm>
          <a:prstGeom prst="rect">
            <a:avLst/>
          </a:prstGeom>
        </p:spPr>
        <p:txBody>
          <a:bodyPr/>
          <a:lstStyle>
            <a:lvl1pPr marL="214313" indent="-214313">
              <a:buFont typeface="Arial" panose="020B0604020202020204" pitchFamily="34" charset="0"/>
              <a:buChar char="•"/>
              <a:defRPr sz="1350"/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0" i="0" dirty="0" err="1">
                <a:latin typeface="Noticia Text" panose="02000503060000020004" pitchFamily="2" charset="77"/>
              </a:rPr>
              <a:t>Instructions</a:t>
            </a:r>
            <a:r>
              <a:rPr lang="de-DE" b="0" i="0" dirty="0">
                <a:latin typeface="Noticia Text" panose="02000503060000020004" pitchFamily="2" charset="77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84282142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ow it works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30">
            <a:extLst>
              <a:ext uri="{FF2B5EF4-FFF2-40B4-BE49-F238E27FC236}">
                <a16:creationId xmlns:a16="http://schemas.microsoft.com/office/drawing/2014/main" id="{3983E277-D111-FAD3-2168-DD7EF407431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24855" y="2304738"/>
            <a:ext cx="2372194" cy="2124856"/>
          </a:xfrm>
          <a:prstGeom prst="rect">
            <a:avLst/>
          </a:prstGeom>
        </p:spPr>
        <p:txBody>
          <a:bodyPr/>
          <a:lstStyle>
            <a:lvl1pPr marL="214313" indent="-214313">
              <a:buFont typeface="Arial" panose="020B0604020202020204" pitchFamily="34" charset="0"/>
              <a:buChar char="•"/>
              <a:defRPr sz="1350"/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0" i="0" dirty="0" err="1">
                <a:latin typeface="Noticia Text" panose="02000503060000020004" pitchFamily="2" charset="77"/>
              </a:rPr>
              <a:t>Instructions</a:t>
            </a:r>
            <a:r>
              <a:rPr lang="de-DE" b="0" i="0" dirty="0">
                <a:latin typeface="Noticia Text" panose="02000503060000020004" pitchFamily="2" charset="77"/>
              </a:rPr>
              <a:t>…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33D1BFC-BE9E-8190-B6AE-4DC7DF27DCE4}"/>
              </a:ext>
            </a:extLst>
          </p:cNvPr>
          <p:cNvSpPr txBox="1"/>
          <p:nvPr userDrawn="1"/>
        </p:nvSpPr>
        <p:spPr>
          <a:xfrm>
            <a:off x="269081" y="261245"/>
            <a:ext cx="459897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150" b="1" i="0" dirty="0" err="1">
                <a:solidFill>
                  <a:srgbClr val="E30613"/>
                </a:solidFill>
                <a:latin typeface="Aptos" panose="020B0004020202020204" pitchFamily="34" charset="0"/>
              </a:rPr>
              <a:t>How</a:t>
            </a:r>
            <a:r>
              <a:rPr lang="de-DE" sz="3150" b="1" i="0" dirty="0">
                <a:solidFill>
                  <a:srgbClr val="E30613"/>
                </a:solidFill>
                <a:latin typeface="Aptos" panose="020B0004020202020204" pitchFamily="34" charset="0"/>
              </a:rPr>
              <a:t> </a:t>
            </a:r>
            <a:r>
              <a:rPr lang="de-DE" sz="3150" b="1" i="0" dirty="0" err="1">
                <a:solidFill>
                  <a:srgbClr val="E30613"/>
                </a:solidFill>
                <a:latin typeface="Aptos" panose="020B0004020202020204" pitchFamily="34" charset="0"/>
              </a:rPr>
              <a:t>it</a:t>
            </a:r>
            <a:r>
              <a:rPr lang="de-DE" sz="3150" b="1" i="0" dirty="0">
                <a:solidFill>
                  <a:srgbClr val="E30613"/>
                </a:solidFill>
                <a:latin typeface="Aptos" panose="020B0004020202020204" pitchFamily="34" charset="0"/>
              </a:rPr>
              <a:t> </a:t>
            </a:r>
            <a:r>
              <a:rPr lang="de-DE" sz="3150" b="1" i="0" dirty="0" err="1">
                <a:solidFill>
                  <a:srgbClr val="E30613"/>
                </a:solidFill>
                <a:latin typeface="Aptos" panose="020B0004020202020204" pitchFamily="34" charset="0"/>
              </a:rPr>
              <a:t>works</a:t>
            </a:r>
            <a:r>
              <a:rPr lang="de-DE" sz="3150" b="1" i="0" dirty="0">
                <a:solidFill>
                  <a:srgbClr val="E30613"/>
                </a:solidFill>
                <a:latin typeface="Aptos" panose="020B0004020202020204" pitchFamily="34" charset="0"/>
              </a:rPr>
              <a:t>…</a:t>
            </a:r>
          </a:p>
        </p:txBody>
      </p:sp>
      <p:sp>
        <p:nvSpPr>
          <p:cNvPr id="8" name="Textplatzhalter 33">
            <a:extLst>
              <a:ext uri="{FF2B5EF4-FFF2-40B4-BE49-F238E27FC236}">
                <a16:creationId xmlns:a16="http://schemas.microsoft.com/office/drawing/2014/main" id="{13FF8011-7C46-8F23-F41E-76C182A236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24855" y="1742459"/>
            <a:ext cx="1924050" cy="303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 dirty="0"/>
              <a:t>Team </a:t>
            </a:r>
            <a:r>
              <a:rPr lang="de-DE" dirty="0" err="1"/>
              <a:t>work</a:t>
            </a:r>
            <a:endParaRPr lang="de-DE" dirty="0"/>
          </a:p>
        </p:txBody>
      </p:sp>
      <p:sp>
        <p:nvSpPr>
          <p:cNvPr id="9" name="Textplatzhalter 33">
            <a:extLst>
              <a:ext uri="{FF2B5EF4-FFF2-40B4-BE49-F238E27FC236}">
                <a16:creationId xmlns:a16="http://schemas.microsoft.com/office/drawing/2014/main" id="{34C68BD9-8440-3FC2-C22E-5D9DF9B68C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78114" y="1742459"/>
            <a:ext cx="1924050" cy="303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 dirty="0"/>
              <a:t>Headline Template / </a:t>
            </a:r>
            <a:r>
              <a:rPr lang="de-DE" dirty="0" err="1"/>
              <a:t>Exercise</a:t>
            </a:r>
            <a:endParaRPr lang="de-DE" dirty="0"/>
          </a:p>
        </p:txBody>
      </p:sp>
      <p:sp>
        <p:nvSpPr>
          <p:cNvPr id="10" name="Textplatzhalter 30">
            <a:extLst>
              <a:ext uri="{FF2B5EF4-FFF2-40B4-BE49-F238E27FC236}">
                <a16:creationId xmlns:a16="http://schemas.microsoft.com/office/drawing/2014/main" id="{52F2B2C8-2FFC-9080-45A3-3F3628FA76D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78115" y="2304738"/>
            <a:ext cx="2372194" cy="2124856"/>
          </a:xfrm>
          <a:prstGeom prst="rect">
            <a:avLst/>
          </a:prstGeom>
        </p:spPr>
        <p:txBody>
          <a:bodyPr/>
          <a:lstStyle>
            <a:lvl1pPr marL="214313" indent="-214313">
              <a:buFont typeface="Arial" panose="020B0604020202020204" pitchFamily="34" charset="0"/>
              <a:buChar char="•"/>
              <a:defRPr sz="1350"/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0" i="0" dirty="0" err="1">
                <a:latin typeface="Noticia Text" panose="02000503060000020004" pitchFamily="2" charset="77"/>
              </a:rPr>
              <a:t>Instructions</a:t>
            </a:r>
            <a:r>
              <a:rPr lang="de-DE" b="0" i="0" dirty="0">
                <a:latin typeface="Noticia Text" panose="02000503060000020004" pitchFamily="2" charset="77"/>
              </a:rPr>
              <a:t>…</a:t>
            </a:r>
          </a:p>
        </p:txBody>
      </p:sp>
      <p:sp>
        <p:nvSpPr>
          <p:cNvPr id="12" name="Textplatzhalter 33">
            <a:extLst>
              <a:ext uri="{FF2B5EF4-FFF2-40B4-BE49-F238E27FC236}">
                <a16:creationId xmlns:a16="http://schemas.microsoft.com/office/drawing/2014/main" id="{B86B3E4B-138E-B898-B3B7-9285EB0C342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41432" y="1742459"/>
            <a:ext cx="1924050" cy="303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 dirty="0" err="1"/>
              <a:t>minutes</a:t>
            </a:r>
            <a:endParaRPr lang="de-DE" dirty="0"/>
          </a:p>
        </p:txBody>
      </p:sp>
      <p:pic>
        <p:nvPicPr>
          <p:cNvPr id="13" name="Graphic 14">
            <a:extLst>
              <a:ext uri="{FF2B5EF4-FFF2-40B4-BE49-F238E27FC236}">
                <a16:creationId xmlns:a16="http://schemas.microsoft.com/office/drawing/2014/main" id="{9FC8ED65-64FD-A894-7FA4-59716B3ED1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1432" y="1200275"/>
            <a:ext cx="444690" cy="444690"/>
          </a:xfrm>
          <a:prstGeom prst="rect">
            <a:avLst/>
          </a:prstGeom>
        </p:spPr>
      </p:pic>
      <p:sp>
        <p:nvSpPr>
          <p:cNvPr id="14" name="Textplatzhalter 30">
            <a:extLst>
              <a:ext uri="{FF2B5EF4-FFF2-40B4-BE49-F238E27FC236}">
                <a16:creationId xmlns:a16="http://schemas.microsoft.com/office/drawing/2014/main" id="{FB6E1ED6-8244-9083-9B30-1EA80B97222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07705" y="2304738"/>
            <a:ext cx="2372194" cy="2124856"/>
          </a:xfrm>
          <a:prstGeom prst="rect">
            <a:avLst/>
          </a:prstGeom>
        </p:spPr>
        <p:txBody>
          <a:bodyPr/>
          <a:lstStyle>
            <a:lvl1pPr marL="214313" indent="-214313">
              <a:buFont typeface="Arial" panose="020B0604020202020204" pitchFamily="34" charset="0"/>
              <a:buChar char="•"/>
              <a:defRPr sz="1350"/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0" i="0" dirty="0" err="1">
                <a:latin typeface="Noticia Text" panose="02000503060000020004" pitchFamily="2" charset="77"/>
              </a:rPr>
              <a:t>Instructions</a:t>
            </a:r>
            <a:r>
              <a:rPr lang="de-DE" b="0" i="0" dirty="0">
                <a:latin typeface="Noticia Text" panose="02000503060000020004" pitchFamily="2" charset="77"/>
              </a:rPr>
              <a:t>…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3EE54C9-8B83-C862-F2D5-D8F6751DCF0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505" y="1168436"/>
            <a:ext cx="444689" cy="44468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23912C4-17AC-D2D4-E453-54A85983AB5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793" y="1168436"/>
            <a:ext cx="444689" cy="44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704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haring..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DF447FF7-4A20-E5AC-366D-4CED3F0284B1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5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AFB1C86-CCAA-4FC4-6131-DF1AC995DDA3}"/>
              </a:ext>
            </a:extLst>
          </p:cNvPr>
          <p:cNvSpPr txBox="1"/>
          <p:nvPr userDrawn="1"/>
        </p:nvSpPr>
        <p:spPr>
          <a:xfrm>
            <a:off x="0" y="2849362"/>
            <a:ext cx="9144000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75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How</a:t>
            </a:r>
            <a:r>
              <a:rPr lang="de-DE" sz="1875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was </a:t>
            </a:r>
            <a:r>
              <a:rPr lang="de-DE" sz="1875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the</a:t>
            </a:r>
            <a:r>
              <a:rPr lang="de-DE" sz="1875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75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exercise</a:t>
            </a:r>
            <a:r>
              <a:rPr lang="de-DE" sz="1875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75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for</a:t>
            </a:r>
            <a:r>
              <a:rPr lang="de-DE" sz="1875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75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you</a:t>
            </a:r>
            <a:r>
              <a:rPr lang="de-DE" sz="1875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?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75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Any </a:t>
            </a:r>
            <a:r>
              <a:rPr lang="de-DE" sz="1875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insights</a:t>
            </a:r>
            <a:r>
              <a:rPr lang="de-DE" sz="1875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75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or</a:t>
            </a:r>
            <a:r>
              <a:rPr lang="de-DE" sz="1875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75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questions</a:t>
            </a:r>
            <a:r>
              <a:rPr lang="de-DE" sz="1875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75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you</a:t>
            </a:r>
            <a:r>
              <a:rPr lang="de-DE" sz="1875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75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would</a:t>
            </a:r>
            <a:r>
              <a:rPr lang="de-DE" sz="1875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like </a:t>
            </a:r>
            <a:r>
              <a:rPr lang="de-DE" sz="1875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to</a:t>
            </a:r>
            <a:r>
              <a:rPr lang="de-DE" sz="1875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75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share</a:t>
            </a:r>
            <a:r>
              <a:rPr lang="de-DE" sz="1875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? 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115217A-6B69-F0E1-8DC6-9FDCD756D0A9}"/>
              </a:ext>
            </a:extLst>
          </p:cNvPr>
          <p:cNvSpPr txBox="1"/>
          <p:nvPr userDrawn="1"/>
        </p:nvSpPr>
        <p:spPr>
          <a:xfrm>
            <a:off x="371950" y="303229"/>
            <a:ext cx="346853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150" b="1" i="0" dirty="0">
                <a:solidFill>
                  <a:schemeClr val="bg1"/>
                </a:solidFill>
                <a:latin typeface="Aptos" panose="020B0004020202020204" pitchFamily="34" charset="0"/>
              </a:rPr>
              <a:t>Sharing…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F4C850B-2227-DBE2-0167-5B914A9222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7349" y="2017752"/>
            <a:ext cx="586863" cy="55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95437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ptos_Headline+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69BC86AF-FABD-A7E5-B1E4-3CF946EA13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9B67AAC-B3D6-6FAF-A2B9-12110022D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285263"/>
            <a:ext cx="6900334" cy="485204"/>
          </a:xfrm>
          <a:prstGeom prst="rect">
            <a:avLst/>
          </a:prstGeom>
          <a:solidFill>
            <a:srgbClr val="E50818"/>
          </a:solidFill>
        </p:spPr>
        <p:txBody>
          <a:bodyPr wrap="square" lIns="0" tIns="0" rIns="0" bIns="0" anchor="b" anchorCtr="0">
            <a:noAutofit/>
          </a:bodyPr>
          <a:lstStyle>
            <a:lvl1pPr marL="91440" indent="0">
              <a:lnSpc>
                <a:spcPct val="100000"/>
              </a:lnSpc>
              <a:spcBef>
                <a:spcPts val="0"/>
              </a:spcBef>
              <a:buNone/>
              <a:defRPr sz="3200" b="1" spc="40" baseline="0">
                <a:ln>
                  <a:noFill/>
                </a:ln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CLICK TO EDIT MASTER TEXT </a:t>
            </a:r>
          </a:p>
        </p:txBody>
      </p:sp>
    </p:spTree>
    <p:extLst>
      <p:ext uri="{BB962C8B-B14F-4D97-AF65-F5344CB8AC3E}">
        <p14:creationId xmlns:p14="http://schemas.microsoft.com/office/powerpoint/2010/main" val="3613481789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Headline+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2956710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E404D292-AB57-B471-87DE-189E10C8C22D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659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3723698013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Infofolie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C6A05639-A4FD-58C8-CC23-1730BD52D76E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659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…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AA8F826-632A-68C7-5ED3-0A082265CF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71600" y="1743076"/>
            <a:ext cx="7308056" cy="2687240"/>
          </a:xfrm>
          <a:prstGeom prst="rect">
            <a:avLst/>
          </a:prstGeom>
        </p:spPr>
        <p:txBody>
          <a:bodyPr lIns="0" tIns="0" rIns="0" bIns="0"/>
          <a:lstStyle>
            <a:lvl1pPr marL="183600" indent="-183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>
                <a:latin typeface="Aptos" panose="020B0004020202020204" pitchFamily="34" charset="0"/>
              </a:defRPr>
            </a:lvl1pPr>
            <a:lvl2pPr marL="366480" indent="-183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00000"/>
              <a:buFont typeface="System Font Regular"/>
              <a:buChar char="・"/>
              <a:defRPr sz="1600">
                <a:latin typeface="Aptos" panose="020B0004020202020204" pitchFamily="34" charset="0"/>
              </a:defRPr>
            </a:lvl2pPr>
            <a:lvl3pPr marL="685800" indent="0">
              <a:spcAft>
                <a:spcPts val="450"/>
              </a:spcAft>
              <a:buNone/>
              <a:defRPr sz="1350"/>
            </a:lvl3pPr>
            <a:lvl4pPr>
              <a:spcAft>
                <a:spcPts val="450"/>
              </a:spcAft>
              <a:defRPr sz="1350"/>
            </a:lvl4pPr>
            <a:lvl5pPr>
              <a:spcAft>
                <a:spcPts val="450"/>
              </a:spcAft>
              <a:defRPr sz="13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05113649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1092">
          <p15:clr>
            <a:srgbClr val="FBAE40"/>
          </p15:clr>
        </p15:guide>
        <p15:guide id="2" pos="864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9CCCD59-A239-E54B-BAD3-B21C0F6A89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4307223" y="1564638"/>
            <a:ext cx="529554" cy="430456"/>
          </a:xfrm>
          <a:prstGeom prst="rect">
            <a:avLst/>
          </a:prstGeom>
        </p:spPr>
      </p:pic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F98CD47-3919-B8FF-2925-CA676CC689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92187" y="2447725"/>
            <a:ext cx="6359626" cy="1401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</a:defRPr>
            </a:lvl1pPr>
            <a:lvl2pPr marL="342900" indent="0" algn="ctr">
              <a:buNone/>
              <a:defRPr b="1" i="0">
                <a:latin typeface="Aptos" panose="020B0004020202020204" pitchFamily="34" charset="0"/>
              </a:defRPr>
            </a:lvl2pPr>
            <a:lvl3pPr marL="685800" indent="0" algn="ctr">
              <a:buNone/>
              <a:defRPr b="1" i="0">
                <a:latin typeface="Aptos" panose="020B0004020202020204" pitchFamily="34" charset="0"/>
              </a:defRPr>
            </a:lvl3pPr>
            <a:lvl4pPr marL="1028700" indent="0" algn="ctr">
              <a:buNone/>
              <a:defRPr b="1" i="0">
                <a:latin typeface="Aptos" panose="020B0004020202020204" pitchFamily="34" charset="0"/>
              </a:defRPr>
            </a:lvl4pPr>
            <a:lvl5pPr marL="1371600" indent="0" algn="ctr">
              <a:buNone/>
              <a:defRPr b="1" i="0">
                <a:latin typeface="Aptos" panose="020B0004020202020204" pitchFamily="34" charset="0"/>
              </a:defRPr>
            </a:lvl5pPr>
          </a:lstStyle>
          <a:p>
            <a:pPr lvl="0"/>
            <a:r>
              <a:rPr lang="de-DE" dirty="0"/>
              <a:t>Zitat</a:t>
            </a:r>
          </a:p>
        </p:txBody>
      </p:sp>
      <p:sp>
        <p:nvSpPr>
          <p:cNvPr id="2" name="Google Shape;38;p80">
            <a:extLst>
              <a:ext uri="{FF2B5EF4-FFF2-40B4-BE49-F238E27FC236}">
                <a16:creationId xmlns:a16="http://schemas.microsoft.com/office/drawing/2014/main" id="{AB2FE6A8-4A11-DAB1-FE1F-C1CC4C6E5E60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659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Zitate</a:t>
            </a:r>
          </a:p>
        </p:txBody>
      </p:sp>
    </p:spTree>
    <p:extLst>
      <p:ext uri="{BB962C8B-B14F-4D97-AF65-F5344CB8AC3E}">
        <p14:creationId xmlns:p14="http://schemas.microsoft.com/office/powerpoint/2010/main" val="551880007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7011902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Exercise+Pa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24CB98BD-1684-06D6-D44D-7A166AF5A6DB}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E30613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717" tIns="25717" rIns="25717" bIns="25717" numCol="1" spcCol="38100" rtlCol="0" anchor="ctr">
            <a:noAutofit/>
          </a:bodyPr>
          <a:lstStyle/>
          <a:p>
            <a:pPr marL="0" marR="0" indent="0" algn="l" defTabSz="5143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013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ptos" panose="020B0004020202020204" pitchFamily="34" charset="0"/>
              <a:ea typeface="+mn-ea"/>
              <a:cs typeface="+mn-cs"/>
              <a:sym typeface="Calibri"/>
            </a:endParaRP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5E60A402-F1DB-7B04-AF73-B53E371BF5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5143500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5" name="Google Shape;38;p80">
            <a:extLst>
              <a:ext uri="{FF2B5EF4-FFF2-40B4-BE49-F238E27FC236}">
                <a16:creationId xmlns:a16="http://schemas.microsoft.com/office/drawing/2014/main" id="{7D0A45BF-1A61-1903-E86C-036CE82BCB3E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6" y="336593"/>
            <a:ext cx="3897965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2961184434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ptos_Infofolie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7685E9CC-4B84-F102-75E1-04AB3C79B9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71600" y="1743076"/>
            <a:ext cx="7308056" cy="2687240"/>
          </a:xfrm>
          <a:prstGeom prst="rect">
            <a:avLst/>
          </a:prstGeom>
        </p:spPr>
        <p:txBody>
          <a:bodyPr/>
          <a:lstStyle>
            <a:lvl1pPr marL="182880" indent="-18288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/>
            </a:lvl1pPr>
            <a:lvl2pPr marL="457200" indent="-274320">
              <a:spcBef>
                <a:spcPts val="0"/>
              </a:spcBef>
              <a:spcAft>
                <a:spcPts val="450"/>
              </a:spcAft>
              <a:buSzPct val="100000"/>
              <a:buFont typeface="System Font Regular"/>
              <a:buChar char="・"/>
              <a:defRPr sz="1400"/>
            </a:lvl2pPr>
            <a:lvl3pPr marL="685800" indent="0">
              <a:spcAft>
                <a:spcPts val="450"/>
              </a:spcAft>
              <a:buNone/>
              <a:defRPr sz="1350"/>
            </a:lvl3pPr>
            <a:lvl4pPr>
              <a:spcAft>
                <a:spcPts val="450"/>
              </a:spcAft>
              <a:defRPr sz="1350"/>
            </a:lvl4pPr>
            <a:lvl5pPr>
              <a:spcAft>
                <a:spcPts val="450"/>
              </a:spcAft>
              <a:defRPr sz="13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8B780FD7-B5C4-96C3-56DF-6A1F7FE47125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659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36651056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98">
          <p15:clr>
            <a:srgbClr val="FBAE40"/>
          </p15:clr>
        </p15:guide>
        <p15:guide id="2" pos="864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ow it works – Solo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6D6923B-6E1C-9F80-F7DC-96B1EE6B2F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273" y="1522039"/>
            <a:ext cx="438783" cy="43878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B1EB1F0-3FDD-7A55-2CE4-73478B24A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275" y="3711419"/>
            <a:ext cx="438782" cy="438782"/>
          </a:xfrm>
          <a:prstGeom prst="rect">
            <a:avLst/>
          </a:prstGeom>
        </p:spPr>
      </p:pic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1DE8B13-C766-12F6-305E-24BA9AC728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35150" y="1491417"/>
            <a:ext cx="5209844" cy="1700848"/>
          </a:xfrm>
          <a:prstGeom prst="rect">
            <a:avLst/>
          </a:prstGeom>
        </p:spPr>
        <p:txBody>
          <a:bodyPr lIns="0" tIns="0" rIns="0" bIns="0"/>
          <a:lstStyle>
            <a:lvl1pPr marL="183600" indent="-183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183600" indent="-183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1600" b="0" i="0">
                <a:latin typeface="Aptos" panose="020B0004020202020204" pitchFamily="34" charset="0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1"/>
            <a:r>
              <a:rPr lang="de-DE" dirty="0"/>
              <a:t>Bullet Point …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6EF8E36D-B408-64A1-951A-CD5CC80BB8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35150" y="3792915"/>
            <a:ext cx="5209844" cy="52355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300"/>
              </a:lnSpc>
              <a:spcBef>
                <a:spcPts val="0"/>
              </a:spcBef>
              <a:spcAft>
                <a:spcPts val="2400"/>
              </a:spcAft>
              <a:buNone/>
              <a:defRPr sz="18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lnSpc>
                <a:spcPts val="2100"/>
              </a:lnSpc>
              <a:spcBef>
                <a:spcPts val="0"/>
              </a:spcBef>
              <a:spcAft>
                <a:spcPts val="600"/>
              </a:spcAft>
              <a:buNone/>
              <a:defRPr sz="1600" b="0" i="0">
                <a:latin typeface="Noticia Text" panose="02000503060000020004" pitchFamily="2" charset="77"/>
              </a:defRPr>
            </a:lvl2pPr>
          </a:lstStyle>
          <a:p>
            <a:pPr lvl="0"/>
            <a:r>
              <a:rPr lang="de-DE" dirty="0"/>
              <a:t>XY </a:t>
            </a:r>
            <a:r>
              <a:rPr lang="de-DE" dirty="0" err="1"/>
              <a:t>Minutes</a:t>
            </a:r>
            <a:endParaRPr lang="de-DE" dirty="0"/>
          </a:p>
        </p:txBody>
      </p:sp>
      <p:sp>
        <p:nvSpPr>
          <p:cNvPr id="4" name="Textfeld 2">
            <a:extLst>
              <a:ext uri="{FF2B5EF4-FFF2-40B4-BE49-F238E27FC236}">
                <a16:creationId xmlns:a16="http://schemas.microsoft.com/office/drawing/2014/main" id="{EF93E863-5788-2BBB-6ACD-9D72835A7D62}"/>
              </a:ext>
            </a:extLst>
          </p:cNvPr>
          <p:cNvSpPr txBox="1"/>
          <p:nvPr userDrawn="1"/>
        </p:nvSpPr>
        <p:spPr>
          <a:xfrm>
            <a:off x="422293" y="338735"/>
            <a:ext cx="4598975" cy="4460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</a:pPr>
            <a:r>
              <a:rPr lang="de-DE" sz="3200" b="1" i="0" dirty="0" err="1">
                <a:solidFill>
                  <a:srgbClr val="E30613"/>
                </a:solidFill>
                <a:latin typeface="Aptos" panose="020B0004020202020204" pitchFamily="34" charset="0"/>
              </a:rPr>
              <a:t>How</a:t>
            </a:r>
            <a:r>
              <a:rPr lang="de-DE" sz="3200" b="1" i="0" dirty="0">
                <a:solidFill>
                  <a:srgbClr val="E30613"/>
                </a:solidFill>
                <a:latin typeface="Aptos" panose="020B0004020202020204" pitchFamily="34" charset="0"/>
              </a:rPr>
              <a:t> </a:t>
            </a:r>
            <a:r>
              <a:rPr lang="de-DE" sz="3200" b="1" i="0" dirty="0" err="1">
                <a:solidFill>
                  <a:srgbClr val="E30613"/>
                </a:solidFill>
                <a:latin typeface="Aptos" panose="020B0004020202020204" pitchFamily="34" charset="0"/>
              </a:rPr>
              <a:t>it</a:t>
            </a:r>
            <a:r>
              <a:rPr lang="de-DE" sz="3200" b="1" i="0" dirty="0">
                <a:solidFill>
                  <a:srgbClr val="E30613"/>
                </a:solidFill>
                <a:latin typeface="Aptos" panose="020B0004020202020204" pitchFamily="34" charset="0"/>
              </a:rPr>
              <a:t> </a:t>
            </a:r>
            <a:r>
              <a:rPr lang="de-DE" sz="3200" b="1" i="0" dirty="0" err="1">
                <a:solidFill>
                  <a:srgbClr val="E30613"/>
                </a:solidFill>
                <a:latin typeface="Aptos" panose="020B0004020202020204" pitchFamily="34" charset="0"/>
              </a:rPr>
              <a:t>works</a:t>
            </a:r>
            <a:r>
              <a:rPr lang="de-DE" sz="3200" b="1" i="0" dirty="0">
                <a:solidFill>
                  <a:srgbClr val="E30613"/>
                </a:solidFill>
                <a:latin typeface="Aptos" panose="020B0004020202020204" pitchFamily="34" charset="0"/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1282367395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391">
          <p15:clr>
            <a:srgbClr val="FBAE40"/>
          </p15:clr>
        </p15:guide>
        <p15:guide id="2" pos="1156">
          <p15:clr>
            <a:srgbClr val="FBAE40"/>
          </p15:clr>
        </p15:guide>
        <p15:guide id="3" orient="horz" pos="940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MC _ How it works 1" preserve="1" userDrawn="1">
  <p:cSld name="BMC _ How it works 1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8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89273" y="1522039"/>
            <a:ext cx="438783" cy="438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9275" y="3711419"/>
            <a:ext cx="438782" cy="43878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feld 2">
            <a:extLst>
              <a:ext uri="{FF2B5EF4-FFF2-40B4-BE49-F238E27FC236}">
                <a16:creationId xmlns:a16="http://schemas.microsoft.com/office/drawing/2014/main" id="{74E495EA-8638-0010-B1AA-1756735B96E0}"/>
              </a:ext>
            </a:extLst>
          </p:cNvPr>
          <p:cNvSpPr txBox="1"/>
          <p:nvPr userDrawn="1"/>
        </p:nvSpPr>
        <p:spPr>
          <a:xfrm>
            <a:off x="422293" y="338735"/>
            <a:ext cx="4598975" cy="4460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</a:pPr>
            <a:r>
              <a:rPr lang="de-DE" sz="3200" b="1" i="0" dirty="0" err="1">
                <a:solidFill>
                  <a:srgbClr val="E30613"/>
                </a:solidFill>
                <a:latin typeface="Aptos" panose="020B0004020202020204" pitchFamily="34" charset="0"/>
              </a:rPr>
              <a:t>How</a:t>
            </a:r>
            <a:r>
              <a:rPr lang="de-DE" sz="3200" b="1" i="0" dirty="0">
                <a:solidFill>
                  <a:srgbClr val="E30613"/>
                </a:solidFill>
                <a:latin typeface="Aptos" panose="020B0004020202020204" pitchFamily="34" charset="0"/>
              </a:rPr>
              <a:t> </a:t>
            </a:r>
            <a:r>
              <a:rPr lang="de-DE" sz="3200" b="1" i="0" dirty="0" err="1">
                <a:solidFill>
                  <a:srgbClr val="E30613"/>
                </a:solidFill>
                <a:latin typeface="Aptos" panose="020B0004020202020204" pitchFamily="34" charset="0"/>
              </a:rPr>
              <a:t>it</a:t>
            </a:r>
            <a:r>
              <a:rPr lang="de-DE" sz="3200" b="1" i="0" dirty="0">
                <a:solidFill>
                  <a:srgbClr val="E30613"/>
                </a:solidFill>
                <a:latin typeface="Aptos" panose="020B0004020202020204" pitchFamily="34" charset="0"/>
              </a:rPr>
              <a:t> </a:t>
            </a:r>
            <a:r>
              <a:rPr lang="de-DE" sz="3200" b="1" i="0" dirty="0" err="1">
                <a:solidFill>
                  <a:srgbClr val="E30613"/>
                </a:solidFill>
                <a:latin typeface="Aptos" panose="020B0004020202020204" pitchFamily="34" charset="0"/>
              </a:rPr>
              <a:t>works</a:t>
            </a:r>
            <a:r>
              <a:rPr lang="de-DE" sz="3200" b="1" i="0" dirty="0">
                <a:solidFill>
                  <a:srgbClr val="E30613"/>
                </a:solidFill>
                <a:latin typeface="Aptos" panose="020B0004020202020204" pitchFamily="34" charset="0"/>
              </a:rPr>
              <a:t> …</a:t>
            </a:r>
          </a:p>
        </p:txBody>
      </p:sp>
      <p:sp>
        <p:nvSpPr>
          <p:cNvPr id="2" name="Textplatzhalter 9">
            <a:extLst>
              <a:ext uri="{FF2B5EF4-FFF2-40B4-BE49-F238E27FC236}">
                <a16:creationId xmlns:a16="http://schemas.microsoft.com/office/drawing/2014/main" id="{84A0A630-E9C1-A8A0-BBCD-588F5F5EEB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35150" y="1491417"/>
            <a:ext cx="5209844" cy="1700848"/>
          </a:xfrm>
          <a:prstGeom prst="rect">
            <a:avLst/>
          </a:prstGeom>
        </p:spPr>
        <p:txBody>
          <a:bodyPr lIns="0" tIns="0" rIns="0" bIns="0"/>
          <a:lstStyle>
            <a:lvl1pPr marL="183600" indent="-183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183600" indent="-183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1600" b="0" i="0">
                <a:latin typeface="Aptos" panose="020B0004020202020204" pitchFamily="34" charset="0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1"/>
            <a:r>
              <a:rPr lang="de-DE" dirty="0"/>
              <a:t>Bullet Point …</a:t>
            </a:r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E3CFC5FC-5249-06E5-EAD3-672D0A96A08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35150" y="3792915"/>
            <a:ext cx="5209844" cy="52355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300"/>
              </a:lnSpc>
              <a:spcBef>
                <a:spcPts val="0"/>
              </a:spcBef>
              <a:spcAft>
                <a:spcPts val="2400"/>
              </a:spcAft>
              <a:buNone/>
              <a:defRPr sz="18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lnSpc>
                <a:spcPts val="2100"/>
              </a:lnSpc>
              <a:spcBef>
                <a:spcPts val="0"/>
              </a:spcBef>
              <a:spcAft>
                <a:spcPts val="600"/>
              </a:spcAft>
              <a:buNone/>
              <a:defRPr sz="1600" b="0" i="0">
                <a:latin typeface="Noticia Text" panose="02000503060000020004" pitchFamily="2" charset="77"/>
              </a:defRPr>
            </a:lvl2pPr>
          </a:lstStyle>
          <a:p>
            <a:pPr lvl="0"/>
            <a:r>
              <a:rPr lang="de-DE" dirty="0"/>
              <a:t>XY </a:t>
            </a:r>
            <a:r>
              <a:rPr lang="de-DE" dirty="0" err="1"/>
              <a:t>Minutes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38695831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391">
          <p15:clr>
            <a:srgbClr val="FBAE40"/>
          </p15:clr>
        </p15:guide>
        <p15:guide id="2" pos="1156">
          <p15:clr>
            <a:srgbClr val="FBAE40"/>
          </p15:clr>
        </p15:guide>
        <p15:guide id="3" orient="horz" pos="940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MC _ How it works 2" preserve="1" userDrawn="1">
  <p:cSld name="BMC _ How it works 2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8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89275" y="3711419"/>
            <a:ext cx="438782" cy="438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1788" y="1432081"/>
            <a:ext cx="438782" cy="41992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BCFA7C6B-938C-280E-C0EC-7CBB23F6161F}"/>
              </a:ext>
            </a:extLst>
          </p:cNvPr>
          <p:cNvSpPr txBox="1"/>
          <p:nvPr userDrawn="1"/>
        </p:nvSpPr>
        <p:spPr>
          <a:xfrm>
            <a:off x="422293" y="338735"/>
            <a:ext cx="4598975" cy="4460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</a:pPr>
            <a:r>
              <a:rPr lang="de-DE" sz="3200" b="1" i="0" dirty="0" err="1">
                <a:solidFill>
                  <a:srgbClr val="E30613"/>
                </a:solidFill>
                <a:latin typeface="Aptos" panose="020B0004020202020204" pitchFamily="34" charset="0"/>
              </a:rPr>
              <a:t>How</a:t>
            </a:r>
            <a:r>
              <a:rPr lang="de-DE" sz="3200" b="1" i="0" dirty="0">
                <a:solidFill>
                  <a:srgbClr val="E30613"/>
                </a:solidFill>
                <a:latin typeface="Aptos" panose="020B0004020202020204" pitchFamily="34" charset="0"/>
              </a:rPr>
              <a:t> </a:t>
            </a:r>
            <a:r>
              <a:rPr lang="de-DE" sz="3200" b="1" i="0" dirty="0" err="1">
                <a:solidFill>
                  <a:srgbClr val="E30613"/>
                </a:solidFill>
                <a:latin typeface="Aptos" panose="020B0004020202020204" pitchFamily="34" charset="0"/>
              </a:rPr>
              <a:t>it</a:t>
            </a:r>
            <a:r>
              <a:rPr lang="de-DE" sz="3200" b="1" i="0" dirty="0">
                <a:solidFill>
                  <a:srgbClr val="E30613"/>
                </a:solidFill>
                <a:latin typeface="Aptos" panose="020B0004020202020204" pitchFamily="34" charset="0"/>
              </a:rPr>
              <a:t> </a:t>
            </a:r>
            <a:r>
              <a:rPr lang="de-DE" sz="3200" b="1" i="0" dirty="0" err="1">
                <a:solidFill>
                  <a:srgbClr val="E30613"/>
                </a:solidFill>
                <a:latin typeface="Aptos" panose="020B0004020202020204" pitchFamily="34" charset="0"/>
              </a:rPr>
              <a:t>works</a:t>
            </a:r>
            <a:r>
              <a:rPr lang="de-DE" sz="3200" b="1" i="0" dirty="0">
                <a:solidFill>
                  <a:srgbClr val="E30613"/>
                </a:solidFill>
                <a:latin typeface="Aptos" panose="020B0004020202020204" pitchFamily="34" charset="0"/>
              </a:rPr>
              <a:t> …</a:t>
            </a:r>
          </a:p>
        </p:txBody>
      </p:sp>
      <p:sp>
        <p:nvSpPr>
          <p:cNvPr id="2" name="Textplatzhalter 9">
            <a:extLst>
              <a:ext uri="{FF2B5EF4-FFF2-40B4-BE49-F238E27FC236}">
                <a16:creationId xmlns:a16="http://schemas.microsoft.com/office/drawing/2014/main" id="{0B6D14A9-DA75-863F-43D2-1E392BCF9D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35150" y="1491417"/>
            <a:ext cx="5209844" cy="1700848"/>
          </a:xfrm>
          <a:prstGeom prst="rect">
            <a:avLst/>
          </a:prstGeom>
        </p:spPr>
        <p:txBody>
          <a:bodyPr lIns="0" tIns="0" rIns="0" bIns="0"/>
          <a:lstStyle>
            <a:lvl1pPr marL="183600" indent="-183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183600" indent="-183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1600" b="0" i="0">
                <a:latin typeface="Aptos" panose="020B0004020202020204" pitchFamily="34" charset="0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1"/>
            <a:r>
              <a:rPr lang="de-DE" dirty="0"/>
              <a:t>Bullet Point …</a:t>
            </a:r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DF7AD00E-0AB8-9E63-C2A2-8FC100D24F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35150" y="3792915"/>
            <a:ext cx="5209844" cy="52355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300"/>
              </a:lnSpc>
              <a:spcBef>
                <a:spcPts val="0"/>
              </a:spcBef>
              <a:spcAft>
                <a:spcPts val="2400"/>
              </a:spcAft>
              <a:buNone/>
              <a:defRPr sz="18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lnSpc>
                <a:spcPts val="2100"/>
              </a:lnSpc>
              <a:spcBef>
                <a:spcPts val="0"/>
              </a:spcBef>
              <a:spcAft>
                <a:spcPts val="600"/>
              </a:spcAft>
              <a:buNone/>
              <a:defRPr sz="1600" b="0" i="0">
                <a:latin typeface="Noticia Text" panose="02000503060000020004" pitchFamily="2" charset="77"/>
              </a:defRPr>
            </a:lvl2pPr>
          </a:lstStyle>
          <a:p>
            <a:pPr lvl="0"/>
            <a:r>
              <a:rPr lang="de-DE" dirty="0"/>
              <a:t>XY </a:t>
            </a:r>
            <a:r>
              <a:rPr lang="de-DE" dirty="0" err="1"/>
              <a:t>Minutes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86349847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391">
          <p15:clr>
            <a:srgbClr val="FBAE40"/>
          </p15:clr>
        </p15:guide>
        <p15:guide id="2" pos="1156">
          <p15:clr>
            <a:srgbClr val="FBAE40"/>
          </p15:clr>
        </p15:guide>
        <p15:guide id="3" orient="horz" pos="940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MC _ How it works 4" preserve="1" userDrawn="1">
  <p:cSld name="BMC _ How it works 4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8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89275" y="3711419"/>
            <a:ext cx="438782" cy="438782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84"/>
          <p:cNvSpPr>
            <a:spLocks noGrp="1"/>
          </p:cNvSpPr>
          <p:nvPr>
            <p:ph type="pic" idx="3"/>
          </p:nvPr>
        </p:nvSpPr>
        <p:spPr>
          <a:xfrm>
            <a:off x="853661" y="1492250"/>
            <a:ext cx="510010" cy="490537"/>
          </a:xfrm>
          <a:prstGeom prst="rect">
            <a:avLst/>
          </a:prstGeom>
          <a:noFill/>
          <a:ln>
            <a:noFill/>
          </a:ln>
        </p:spPr>
      </p:sp>
      <p:sp>
        <p:nvSpPr>
          <p:cNvPr id="4" name="Textfeld 2">
            <a:extLst>
              <a:ext uri="{FF2B5EF4-FFF2-40B4-BE49-F238E27FC236}">
                <a16:creationId xmlns:a16="http://schemas.microsoft.com/office/drawing/2014/main" id="{D829DBE8-3AD8-A989-3C36-BF0778800B57}"/>
              </a:ext>
            </a:extLst>
          </p:cNvPr>
          <p:cNvSpPr txBox="1"/>
          <p:nvPr userDrawn="1"/>
        </p:nvSpPr>
        <p:spPr>
          <a:xfrm>
            <a:off x="422293" y="338735"/>
            <a:ext cx="4598975" cy="4460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</a:pPr>
            <a:r>
              <a:rPr lang="de-DE" sz="3200" b="1" i="0" dirty="0" err="1">
                <a:solidFill>
                  <a:srgbClr val="E30613"/>
                </a:solidFill>
                <a:latin typeface="Aptos" panose="020B0004020202020204" pitchFamily="34" charset="0"/>
              </a:rPr>
              <a:t>How</a:t>
            </a:r>
            <a:r>
              <a:rPr lang="de-DE" sz="3200" b="1" i="0" dirty="0">
                <a:solidFill>
                  <a:srgbClr val="E30613"/>
                </a:solidFill>
                <a:latin typeface="Aptos" panose="020B0004020202020204" pitchFamily="34" charset="0"/>
              </a:rPr>
              <a:t> </a:t>
            </a:r>
            <a:r>
              <a:rPr lang="de-DE" sz="3200" b="1" i="0" dirty="0" err="1">
                <a:solidFill>
                  <a:srgbClr val="E30613"/>
                </a:solidFill>
                <a:latin typeface="Aptos" panose="020B0004020202020204" pitchFamily="34" charset="0"/>
              </a:rPr>
              <a:t>it</a:t>
            </a:r>
            <a:r>
              <a:rPr lang="de-DE" sz="3200" b="1" i="0" dirty="0">
                <a:solidFill>
                  <a:srgbClr val="E30613"/>
                </a:solidFill>
                <a:latin typeface="Aptos" panose="020B0004020202020204" pitchFamily="34" charset="0"/>
              </a:rPr>
              <a:t> </a:t>
            </a:r>
            <a:r>
              <a:rPr lang="de-DE" sz="3200" b="1" i="0" dirty="0" err="1">
                <a:solidFill>
                  <a:srgbClr val="E30613"/>
                </a:solidFill>
                <a:latin typeface="Aptos" panose="020B0004020202020204" pitchFamily="34" charset="0"/>
              </a:rPr>
              <a:t>works</a:t>
            </a:r>
            <a:r>
              <a:rPr lang="de-DE" sz="3200" b="1" i="0" dirty="0">
                <a:solidFill>
                  <a:srgbClr val="E30613"/>
                </a:solidFill>
                <a:latin typeface="Aptos" panose="020B0004020202020204" pitchFamily="34" charset="0"/>
              </a:rPr>
              <a:t> …</a:t>
            </a:r>
          </a:p>
        </p:txBody>
      </p:sp>
      <p:sp>
        <p:nvSpPr>
          <p:cNvPr id="2" name="Textplatzhalter 9">
            <a:extLst>
              <a:ext uri="{FF2B5EF4-FFF2-40B4-BE49-F238E27FC236}">
                <a16:creationId xmlns:a16="http://schemas.microsoft.com/office/drawing/2014/main" id="{7863E878-E75D-20C0-B3D2-8B9ACECB6A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35150" y="1491417"/>
            <a:ext cx="5209844" cy="1700848"/>
          </a:xfrm>
          <a:prstGeom prst="rect">
            <a:avLst/>
          </a:prstGeom>
        </p:spPr>
        <p:txBody>
          <a:bodyPr lIns="0" tIns="0" rIns="0" bIns="0"/>
          <a:lstStyle>
            <a:lvl1pPr marL="183600" indent="-183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183600" indent="-183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1600" b="0" i="0">
                <a:latin typeface="Aptos" panose="020B0004020202020204" pitchFamily="34" charset="0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1"/>
            <a:r>
              <a:rPr lang="de-DE" dirty="0"/>
              <a:t>Bullet Point …</a:t>
            </a:r>
          </a:p>
        </p:txBody>
      </p:sp>
      <p:sp>
        <p:nvSpPr>
          <p:cNvPr id="5" name="Textplatzhalter 9">
            <a:extLst>
              <a:ext uri="{FF2B5EF4-FFF2-40B4-BE49-F238E27FC236}">
                <a16:creationId xmlns:a16="http://schemas.microsoft.com/office/drawing/2014/main" id="{B544E7F2-5794-E03E-8856-DE684EA250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35150" y="3792915"/>
            <a:ext cx="5209844" cy="52355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300"/>
              </a:lnSpc>
              <a:spcBef>
                <a:spcPts val="0"/>
              </a:spcBef>
              <a:spcAft>
                <a:spcPts val="2400"/>
              </a:spcAft>
              <a:buNone/>
              <a:defRPr sz="18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lnSpc>
                <a:spcPts val="2100"/>
              </a:lnSpc>
              <a:spcBef>
                <a:spcPts val="0"/>
              </a:spcBef>
              <a:spcAft>
                <a:spcPts val="600"/>
              </a:spcAft>
              <a:buNone/>
              <a:defRPr sz="1600" b="0" i="0">
                <a:latin typeface="Noticia Text" panose="02000503060000020004" pitchFamily="2" charset="77"/>
              </a:defRPr>
            </a:lvl2pPr>
          </a:lstStyle>
          <a:p>
            <a:pPr lvl="0"/>
            <a:r>
              <a:rPr lang="de-DE" dirty="0"/>
              <a:t>XY </a:t>
            </a:r>
            <a:r>
              <a:rPr lang="de-DE" dirty="0" err="1"/>
              <a:t>Minutes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44668421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391">
          <p15:clr>
            <a:srgbClr val="FBAE40"/>
          </p15:clr>
        </p15:guide>
        <p15:guide id="2" pos="1156">
          <p15:clr>
            <a:srgbClr val="FBAE40"/>
          </p15:clr>
        </p15:guide>
        <p15:guide id="3" orient="horz" pos="940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ptos_Info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C4E6EB72-1D3C-F2DE-4C77-F8B3E909A109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659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…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DA4E0AE8-E31E-929E-D250-B7CFE66022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8625" y="1743076"/>
            <a:ext cx="8251031" cy="2687240"/>
          </a:xfrm>
          <a:prstGeom prst="rect">
            <a:avLst/>
          </a:prstGeom>
        </p:spPr>
        <p:txBody>
          <a:bodyPr lIns="0" tIns="0" rIns="0" bIns="0"/>
          <a:lstStyle>
            <a:lvl1pPr marL="183600" indent="-183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/>
            </a:lvl1pPr>
            <a:lvl2pPr marL="366480" indent="-183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00000"/>
              <a:buFont typeface="System Font Regular"/>
              <a:buChar char="・"/>
              <a:defRPr sz="1600"/>
            </a:lvl2pPr>
            <a:lvl3pPr marL="685800" indent="0">
              <a:spcAft>
                <a:spcPts val="450"/>
              </a:spcAft>
              <a:buNone/>
              <a:defRPr sz="1350"/>
            </a:lvl3pPr>
            <a:lvl4pPr>
              <a:spcAft>
                <a:spcPts val="450"/>
              </a:spcAft>
              <a:defRPr sz="1350"/>
            </a:lvl4pPr>
            <a:lvl5pPr>
              <a:spcAft>
                <a:spcPts val="450"/>
              </a:spcAft>
              <a:defRPr sz="13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813003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92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ptos_HIW_S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7">
            <a:extLst>
              <a:ext uri="{FF2B5EF4-FFF2-40B4-BE49-F238E27FC236}">
                <a16:creationId xmlns:a16="http://schemas.microsoft.com/office/drawing/2014/main" id="{EA0D0FC1-723E-0E28-DFE8-FE6AA060DA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0738"/>
          <a:stretch/>
        </p:blipFill>
        <p:spPr>
          <a:xfrm>
            <a:off x="1067428" y="960737"/>
            <a:ext cx="989972" cy="73334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2FCE6D7-3961-D5A7-13B8-8C33653ACD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919" y="1200275"/>
            <a:ext cx="444690" cy="444690"/>
          </a:xfrm>
          <a:prstGeom prst="rect">
            <a:avLst/>
          </a:prstGeom>
        </p:spPr>
      </p:pic>
      <p:sp>
        <p:nvSpPr>
          <p:cNvPr id="8" name="Textplatzhalter 33">
            <a:extLst>
              <a:ext uri="{FF2B5EF4-FFF2-40B4-BE49-F238E27FC236}">
                <a16:creationId xmlns:a16="http://schemas.microsoft.com/office/drawing/2014/main" id="{13FF8011-7C46-8F23-F41E-76C182A236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8197" y="1762630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 dirty="0"/>
              <a:t>Solo </a:t>
            </a:r>
            <a:r>
              <a:rPr lang="de-DE" dirty="0" err="1"/>
              <a:t>work</a:t>
            </a:r>
            <a:endParaRPr lang="de-DE" dirty="0"/>
          </a:p>
        </p:txBody>
      </p:sp>
      <p:sp>
        <p:nvSpPr>
          <p:cNvPr id="9" name="Textplatzhalter 33">
            <a:extLst>
              <a:ext uri="{FF2B5EF4-FFF2-40B4-BE49-F238E27FC236}">
                <a16:creationId xmlns:a16="http://schemas.microsoft.com/office/drawing/2014/main" id="{34C68BD9-8440-3FC2-C22E-5D9DF9B68C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42919" y="1762630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 dirty="0"/>
              <a:t>Headline Template / </a:t>
            </a:r>
            <a:r>
              <a:rPr lang="de-DE" dirty="0" err="1"/>
              <a:t>Exercise</a:t>
            </a:r>
            <a:endParaRPr lang="de-DE" dirty="0"/>
          </a:p>
        </p:txBody>
      </p:sp>
      <p:sp>
        <p:nvSpPr>
          <p:cNvPr id="12" name="Textplatzhalter 33">
            <a:extLst>
              <a:ext uri="{FF2B5EF4-FFF2-40B4-BE49-F238E27FC236}">
                <a16:creationId xmlns:a16="http://schemas.microsoft.com/office/drawing/2014/main" id="{B86B3E4B-138E-B898-B3B7-9285EB0C342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36108" y="1762630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 dirty="0" err="1"/>
              <a:t>minutes</a:t>
            </a:r>
            <a:endParaRPr lang="de-DE" dirty="0"/>
          </a:p>
        </p:txBody>
      </p:sp>
      <p:pic>
        <p:nvPicPr>
          <p:cNvPr id="13" name="Graphic 14">
            <a:extLst>
              <a:ext uri="{FF2B5EF4-FFF2-40B4-BE49-F238E27FC236}">
                <a16:creationId xmlns:a16="http://schemas.microsoft.com/office/drawing/2014/main" id="{9FC8ED65-64FD-A894-7FA4-59716B3ED1F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43927" y="1200275"/>
            <a:ext cx="444690" cy="444690"/>
          </a:xfrm>
          <a:prstGeom prst="rect">
            <a:avLst/>
          </a:prstGeom>
        </p:spPr>
      </p:pic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4A4163AD-EEB4-10A4-6F71-0CC0CCF8C26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58197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400"/>
            </a:lvl1pPr>
          </a:lstStyle>
          <a:p>
            <a:pPr lvl="0"/>
            <a:r>
              <a:rPr lang="en-US" dirty="0"/>
              <a:t>Instructions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D95B7A52-5362-3A78-9904-71CCB2B4F2C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42919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400"/>
            </a:lvl1pPr>
          </a:lstStyle>
          <a:p>
            <a:pPr lvl="0"/>
            <a:r>
              <a:rPr lang="en-US" dirty="0"/>
              <a:t>Instructions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2E23030-30D1-F661-A082-EA2C0C4D0D0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36108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400"/>
            </a:lvl1pPr>
          </a:lstStyle>
          <a:p>
            <a:pPr lvl="0"/>
            <a:r>
              <a:rPr lang="en-US" dirty="0"/>
              <a:t>Instructions</a:t>
            </a:r>
          </a:p>
        </p:txBody>
      </p:sp>
      <p:sp>
        <p:nvSpPr>
          <p:cNvPr id="4" name="Textfeld 2">
            <a:extLst>
              <a:ext uri="{FF2B5EF4-FFF2-40B4-BE49-F238E27FC236}">
                <a16:creationId xmlns:a16="http://schemas.microsoft.com/office/drawing/2014/main" id="{B757743A-D75E-692B-CDA8-3811E65C67DA}"/>
              </a:ext>
            </a:extLst>
          </p:cNvPr>
          <p:cNvSpPr txBox="1"/>
          <p:nvPr userDrawn="1"/>
        </p:nvSpPr>
        <p:spPr>
          <a:xfrm>
            <a:off x="422293" y="338735"/>
            <a:ext cx="4598975" cy="4460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</a:pPr>
            <a:r>
              <a:rPr lang="de-DE" sz="3200" b="1" i="0" dirty="0" err="1">
                <a:solidFill>
                  <a:srgbClr val="E30613"/>
                </a:solidFill>
                <a:latin typeface="Aptos" panose="020B0004020202020204" pitchFamily="34" charset="0"/>
              </a:rPr>
              <a:t>How</a:t>
            </a:r>
            <a:r>
              <a:rPr lang="de-DE" sz="3200" b="1" i="0" dirty="0">
                <a:solidFill>
                  <a:srgbClr val="E30613"/>
                </a:solidFill>
                <a:latin typeface="Aptos" panose="020B0004020202020204" pitchFamily="34" charset="0"/>
              </a:rPr>
              <a:t> </a:t>
            </a:r>
            <a:r>
              <a:rPr lang="de-DE" sz="3200" b="1" i="0" dirty="0" err="1">
                <a:solidFill>
                  <a:srgbClr val="E30613"/>
                </a:solidFill>
                <a:latin typeface="Aptos" panose="020B0004020202020204" pitchFamily="34" charset="0"/>
              </a:rPr>
              <a:t>it</a:t>
            </a:r>
            <a:r>
              <a:rPr lang="de-DE" sz="3200" b="1" i="0" dirty="0">
                <a:solidFill>
                  <a:srgbClr val="E30613"/>
                </a:solidFill>
                <a:latin typeface="Aptos" panose="020B0004020202020204" pitchFamily="34" charset="0"/>
              </a:rPr>
              <a:t> </a:t>
            </a:r>
            <a:r>
              <a:rPr lang="de-DE" sz="3200" b="1" i="0" dirty="0" err="1">
                <a:solidFill>
                  <a:srgbClr val="E30613"/>
                </a:solidFill>
                <a:latin typeface="Aptos" panose="020B0004020202020204" pitchFamily="34" charset="0"/>
              </a:rPr>
              <a:t>works</a:t>
            </a:r>
            <a:r>
              <a:rPr lang="de-DE" sz="3200" b="1" i="0" dirty="0">
                <a:solidFill>
                  <a:srgbClr val="E30613"/>
                </a:solidFill>
                <a:latin typeface="Aptos" panose="020B0004020202020204" pitchFamily="34" charset="0"/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543072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0">
          <p15:clr>
            <a:srgbClr val="FBAE40"/>
          </p15:clr>
        </p15:guide>
        <p15:guide id="2" pos="2352">
          <p15:clr>
            <a:srgbClr val="FBAE40"/>
          </p15:clr>
        </p15:guide>
        <p15:guide id="3" pos="3984">
          <p15:clr>
            <a:srgbClr val="FBAE40"/>
          </p15:clr>
        </p15:guide>
        <p15:guide id="4" orient="horz" pos="1212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ptos_Sharing_M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5;p76">
            <a:extLst>
              <a:ext uri="{FF2B5EF4-FFF2-40B4-BE49-F238E27FC236}">
                <a16:creationId xmlns:a16="http://schemas.microsoft.com/office/drawing/2014/main" id="{CF74B4A8-ED31-842B-B18A-033433C9D9E1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4289196" y="1928340"/>
            <a:ext cx="565606" cy="67721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47;p76">
            <a:extLst>
              <a:ext uri="{FF2B5EF4-FFF2-40B4-BE49-F238E27FC236}">
                <a16:creationId xmlns:a16="http://schemas.microsoft.com/office/drawing/2014/main" id="{A3D223A0-40FB-AC60-6405-19777C65FEC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252662" y="2876550"/>
            <a:ext cx="4638675" cy="9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+mj-lt"/>
              <a:buNone/>
              <a:defRPr sz="1800" b="1" i="0" u="none" strike="noStrike" cap="none" baseline="0">
                <a:solidFill>
                  <a:schemeClr val="lt1"/>
                </a:solidFill>
                <a:latin typeface="+mn-lt"/>
                <a:ea typeface="Aptos" panose="020B0004020202020204" pitchFamily="34" charset="0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Textfeld 15">
            <a:extLst>
              <a:ext uri="{FF2B5EF4-FFF2-40B4-BE49-F238E27FC236}">
                <a16:creationId xmlns:a16="http://schemas.microsoft.com/office/drawing/2014/main" id="{5459F6D0-B0E1-3EEC-F9F1-ADD2F207695D}"/>
              </a:ext>
            </a:extLst>
          </p:cNvPr>
          <p:cNvSpPr txBox="1"/>
          <p:nvPr userDrawn="1"/>
        </p:nvSpPr>
        <p:spPr>
          <a:xfrm>
            <a:off x="428625" y="333335"/>
            <a:ext cx="3468530" cy="4460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90000"/>
              </a:lnSpc>
              <a:spcBef>
                <a:spcPts val="0"/>
              </a:spcBef>
            </a:pPr>
            <a:r>
              <a:rPr lang="de-DE" sz="3200" b="1" i="0" dirty="0">
                <a:solidFill>
                  <a:schemeClr val="bg1"/>
                </a:solidFill>
                <a:latin typeface="Aptos" panose="020B0004020202020204" pitchFamily="34" charset="0"/>
              </a:rPr>
              <a:t>Sharing </a:t>
            </a:r>
            <a:r>
              <a:rPr lang="de-DE" sz="3150" b="1" i="0" dirty="0">
                <a:solidFill>
                  <a:schemeClr val="bg1"/>
                </a:solidFill>
                <a:latin typeface="Aptos" panose="020B0004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975349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12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Folie mit Template" userDrawn="1">
  <p:cSld name="4_Folie mit Template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88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54" name="Google Shape;154;p88"/>
          <p:cNvSpPr txBox="1">
            <a:spLocks noGrp="1"/>
          </p:cNvSpPr>
          <p:nvPr>
            <p:ph type="body" idx="3"/>
          </p:nvPr>
        </p:nvSpPr>
        <p:spPr>
          <a:xfrm>
            <a:off x="428625" y="1995489"/>
            <a:ext cx="3006217" cy="1723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E30613"/>
                </a:solidFill>
                <a:latin typeface="+mn-lt"/>
                <a:ea typeface="Aptos" panose="020B0004020202020204" pitchFamily="34" charset="0"/>
                <a:cs typeface="Arial"/>
                <a:sym typeface="Arial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2A6D13CF-BDA2-5F6B-21A0-D2F6CDCC7EF0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659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13594185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7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ptos_Headline_3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8;p80">
            <a:extLst>
              <a:ext uri="{FF2B5EF4-FFF2-40B4-BE49-F238E27FC236}">
                <a16:creationId xmlns:a16="http://schemas.microsoft.com/office/drawing/2014/main" id="{3AF6F8F5-0869-6CD6-03AF-14CE0F399FA7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659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25723594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0">
          <p15:clr>
            <a:srgbClr val="FBAE40"/>
          </p15:clr>
        </p15:guide>
        <p15:guide id="2" pos="2256">
          <p15:clr>
            <a:srgbClr val="FBAE40"/>
          </p15:clr>
        </p15:guide>
        <p15:guide id="3" pos="3816">
          <p15:clr>
            <a:srgbClr val="FBAE40"/>
          </p15:clr>
        </p15:guide>
        <p15:guide id="4" orient="horz" pos="1212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14E9E42-F073-464E-BE3D-4850000001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44746" y="1633713"/>
            <a:ext cx="565606" cy="677219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CBF3DDCD-9CDF-C843-814B-F621150E7234}"/>
              </a:ext>
            </a:extLst>
          </p:cNvPr>
          <p:cNvSpPr txBox="1"/>
          <p:nvPr userDrawn="1"/>
        </p:nvSpPr>
        <p:spPr>
          <a:xfrm>
            <a:off x="387350" y="301966"/>
            <a:ext cx="6324735" cy="5847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3800" b="1" i="0" dirty="0">
                <a:solidFill>
                  <a:schemeClr val="bg1"/>
                </a:solidFill>
                <a:latin typeface="Aptos" panose="020B0004020202020204" pitchFamily="34" charset="0"/>
              </a:rPr>
              <a:t>Sharing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D1FD0D9D-32EC-0D46-BFE6-9F0DEDA050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52663" y="2579688"/>
            <a:ext cx="4638675" cy="965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603905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9CCCD59-A239-E54B-BAD3-B21C0F6A89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4307223" y="1564638"/>
            <a:ext cx="529554" cy="430456"/>
          </a:xfrm>
          <a:prstGeom prst="rect">
            <a:avLst/>
          </a:prstGeom>
        </p:spPr>
      </p:pic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F98CD47-3919-B8FF-2925-CA676CC689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92187" y="2447725"/>
            <a:ext cx="6359626" cy="1401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</a:defRPr>
            </a:lvl1pPr>
            <a:lvl2pPr marL="342900" indent="0" algn="ctr">
              <a:buNone/>
              <a:defRPr b="1" i="0">
                <a:latin typeface="Aptos" panose="020B0004020202020204" pitchFamily="34" charset="0"/>
              </a:defRPr>
            </a:lvl2pPr>
            <a:lvl3pPr marL="685800" indent="0" algn="ctr">
              <a:buNone/>
              <a:defRPr b="1" i="0">
                <a:latin typeface="Aptos" panose="020B0004020202020204" pitchFamily="34" charset="0"/>
              </a:defRPr>
            </a:lvl3pPr>
            <a:lvl4pPr marL="1028700" indent="0" algn="ctr">
              <a:buNone/>
              <a:defRPr b="1" i="0">
                <a:latin typeface="Aptos" panose="020B0004020202020204" pitchFamily="34" charset="0"/>
              </a:defRPr>
            </a:lvl4pPr>
            <a:lvl5pPr marL="1371600" indent="0" algn="ctr">
              <a:buNone/>
              <a:defRPr b="1" i="0">
                <a:latin typeface="Aptos" panose="020B0004020202020204" pitchFamily="34" charset="0"/>
              </a:defRPr>
            </a:lvl5pPr>
          </a:lstStyle>
          <a:p>
            <a:pPr lvl="0"/>
            <a:r>
              <a:rPr lang="de-DE" dirty="0"/>
              <a:t>Zitat</a:t>
            </a:r>
          </a:p>
        </p:txBody>
      </p:sp>
      <p:sp>
        <p:nvSpPr>
          <p:cNvPr id="2" name="Google Shape;38;p80">
            <a:extLst>
              <a:ext uri="{FF2B5EF4-FFF2-40B4-BE49-F238E27FC236}">
                <a16:creationId xmlns:a16="http://schemas.microsoft.com/office/drawing/2014/main" id="{5D89B8D0-0ABD-1745-26F5-B720694C9592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659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Zitate</a:t>
            </a:r>
          </a:p>
        </p:txBody>
      </p:sp>
    </p:spTree>
    <p:extLst>
      <p:ext uri="{BB962C8B-B14F-4D97-AF65-F5344CB8AC3E}">
        <p14:creationId xmlns:p14="http://schemas.microsoft.com/office/powerpoint/2010/main" val="51973652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st-Folienheadline Open Sa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1A60CD8-4D50-9849-8801-0A215D9B7D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647" y="369759"/>
            <a:ext cx="6772937" cy="125359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800" b="1" i="0">
                <a:solidFill>
                  <a:schemeClr val="bg1"/>
                </a:solidFill>
                <a:latin typeface="Aptos" panose="020B0004020202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de-DE" dirty="0"/>
              <a:t>Folien-Headline</a:t>
            </a:r>
          </a:p>
        </p:txBody>
      </p:sp>
    </p:spTree>
    <p:extLst>
      <p:ext uri="{BB962C8B-B14F-4D97-AF65-F5344CB8AC3E}">
        <p14:creationId xmlns:p14="http://schemas.microsoft.com/office/powerpoint/2010/main" val="3955379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">
          <p15:clr>
            <a:srgbClr val="FBAE40"/>
          </p15:clr>
        </p15:guide>
        <p15:guide id="2" orient="horz" pos="260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st-Folienheadline Open Sa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1A60CD8-4D50-9849-8801-0A215D9B7D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4849" y="1945532"/>
            <a:ext cx="7754939" cy="156615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4200" b="1" i="0">
                <a:solidFill>
                  <a:schemeClr val="bg1"/>
                </a:solidFill>
                <a:latin typeface="Aptos" panose="020B0004020202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de-DE" dirty="0"/>
              <a:t>Folien-Headline</a:t>
            </a:r>
          </a:p>
        </p:txBody>
      </p:sp>
    </p:spTree>
    <p:extLst>
      <p:ext uri="{BB962C8B-B14F-4D97-AF65-F5344CB8AC3E}">
        <p14:creationId xmlns:p14="http://schemas.microsoft.com/office/powerpoint/2010/main" val="42080964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1">
          <p15:clr>
            <a:srgbClr val="FBAE40"/>
          </p15:clr>
        </p15:guide>
        <p15:guide id="2" pos="5329">
          <p15:clr>
            <a:srgbClr val="FBAE40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Sharing_Speech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>
            <a:extLst>
              <a:ext uri="{FF2B5EF4-FFF2-40B4-BE49-F238E27FC236}">
                <a16:creationId xmlns:a16="http://schemas.microsoft.com/office/drawing/2014/main" id="{BAFB1C86-CCAA-4FC4-6131-DF1AC995DDA3}"/>
              </a:ext>
            </a:extLst>
          </p:cNvPr>
          <p:cNvSpPr txBox="1"/>
          <p:nvPr userDrawn="1"/>
        </p:nvSpPr>
        <p:spPr>
          <a:xfrm>
            <a:off x="0" y="2880358"/>
            <a:ext cx="9144000" cy="2509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Open </a:t>
            </a: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questions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?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F4C850B-2227-DBE2-0167-5B914A9222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7349" y="2017752"/>
            <a:ext cx="586863" cy="553998"/>
          </a:xfrm>
          <a:prstGeom prst="rect">
            <a:avLst/>
          </a:prstGeom>
        </p:spPr>
      </p:pic>
      <p:sp>
        <p:nvSpPr>
          <p:cNvPr id="4" name="Textfeld 15">
            <a:extLst>
              <a:ext uri="{FF2B5EF4-FFF2-40B4-BE49-F238E27FC236}">
                <a16:creationId xmlns:a16="http://schemas.microsoft.com/office/drawing/2014/main" id="{19B6BB25-FF77-9504-00BC-A0DDA0597797}"/>
              </a:ext>
            </a:extLst>
          </p:cNvPr>
          <p:cNvSpPr txBox="1"/>
          <p:nvPr userDrawn="1"/>
        </p:nvSpPr>
        <p:spPr>
          <a:xfrm>
            <a:off x="428625" y="333335"/>
            <a:ext cx="3468530" cy="4460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90000"/>
              </a:lnSpc>
              <a:spcBef>
                <a:spcPts val="0"/>
              </a:spcBef>
            </a:pPr>
            <a:r>
              <a:rPr lang="de-DE" sz="3200" b="1" i="0" dirty="0" err="1">
                <a:solidFill>
                  <a:schemeClr val="bg1"/>
                </a:solidFill>
                <a:latin typeface="Aptos" panose="020B0004020202020204" pitchFamily="34" charset="0"/>
              </a:rPr>
              <a:t>Wrapping</a:t>
            </a:r>
            <a:r>
              <a:rPr lang="de-DE" sz="3200" b="1" i="0" dirty="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de-DE" sz="3200" b="1" i="0" dirty="0" err="1">
                <a:solidFill>
                  <a:schemeClr val="bg1"/>
                </a:solidFill>
                <a:latin typeface="Aptos" panose="020B0004020202020204" pitchFamily="34" charset="0"/>
              </a:rPr>
              <a:t>up</a:t>
            </a:r>
            <a:r>
              <a:rPr lang="de-DE" sz="3200" b="1" i="0" dirty="0">
                <a:solidFill>
                  <a:schemeClr val="bg1"/>
                </a:solidFill>
                <a:latin typeface="Aptos" panose="020B0004020202020204" pitchFamily="34" charset="0"/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3079873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12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Sharing_M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>
            <a:extLst>
              <a:ext uri="{FF2B5EF4-FFF2-40B4-BE49-F238E27FC236}">
                <a16:creationId xmlns:a16="http://schemas.microsoft.com/office/drawing/2014/main" id="{9115217A-6B69-F0E1-8DC6-9FDCD756D0A9}"/>
              </a:ext>
            </a:extLst>
          </p:cNvPr>
          <p:cNvSpPr txBox="1"/>
          <p:nvPr userDrawn="1"/>
        </p:nvSpPr>
        <p:spPr>
          <a:xfrm>
            <a:off x="428625" y="290795"/>
            <a:ext cx="346853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spcBef>
                <a:spcPts val="0"/>
              </a:spcBef>
            </a:pPr>
            <a:r>
              <a:rPr lang="de-DE" sz="3200" b="1" i="0" dirty="0">
                <a:solidFill>
                  <a:schemeClr val="bg1"/>
                </a:solidFill>
                <a:latin typeface="Aptos" panose="020B0004020202020204" pitchFamily="34" charset="0"/>
              </a:rPr>
              <a:t>Sharing …</a:t>
            </a:r>
          </a:p>
        </p:txBody>
      </p:sp>
      <p:pic>
        <p:nvPicPr>
          <p:cNvPr id="2" name="Google Shape;45;p76">
            <a:extLst>
              <a:ext uri="{FF2B5EF4-FFF2-40B4-BE49-F238E27FC236}">
                <a16:creationId xmlns:a16="http://schemas.microsoft.com/office/drawing/2014/main" id="{CF74B4A8-ED31-842B-B18A-033433C9D9E1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4289196" y="1928340"/>
            <a:ext cx="565606" cy="67721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47;p76">
            <a:extLst>
              <a:ext uri="{FF2B5EF4-FFF2-40B4-BE49-F238E27FC236}">
                <a16:creationId xmlns:a16="http://schemas.microsoft.com/office/drawing/2014/main" id="{A3D223A0-40FB-AC60-6405-19777C65FEC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252662" y="2876550"/>
            <a:ext cx="4638675" cy="9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+mj-lt"/>
              <a:buNone/>
              <a:defRPr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852654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12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est-Folienheadline Open Sans" preserve="1">
  <p:cSld name="3_test-Folienheadline Open Sans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1"/>
          <p:cNvSpPr/>
          <p:nvPr/>
        </p:nvSpPr>
        <p:spPr>
          <a:xfrm>
            <a:off x="0" y="202407"/>
            <a:ext cx="9144000" cy="514350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71"/>
          <p:cNvSpPr txBox="1">
            <a:spLocks noGrp="1"/>
          </p:cNvSpPr>
          <p:nvPr>
            <p:ph type="body" idx="1"/>
          </p:nvPr>
        </p:nvSpPr>
        <p:spPr>
          <a:xfrm>
            <a:off x="437370" y="1520560"/>
            <a:ext cx="6772937" cy="1253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+mj-lt"/>
              <a:buNone/>
              <a:defRPr sz="4200" b="1" i="0" u="none" strike="noStrike" cap="none">
                <a:solidFill>
                  <a:schemeClr val="lt1"/>
                </a:solidFill>
                <a:latin typeface="+mn-lt"/>
                <a:ea typeface="Aptos" panose="020B0004020202020204" pitchFamily="34" charset="0"/>
                <a:cs typeface="Arial"/>
                <a:sym typeface="Arial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8" name="Google Shape;18;p71"/>
          <p:cNvSpPr txBox="1">
            <a:spLocks noGrp="1"/>
          </p:cNvSpPr>
          <p:nvPr>
            <p:ph type="body" idx="2"/>
          </p:nvPr>
        </p:nvSpPr>
        <p:spPr>
          <a:xfrm>
            <a:off x="430349" y="404687"/>
            <a:ext cx="6730404" cy="254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+mj-lt"/>
              <a:buNone/>
              <a:defRPr sz="1400" b="1" i="0" u="none" strike="noStrike" cap="none">
                <a:solidFill>
                  <a:schemeClr val="lt1"/>
                </a:solidFill>
                <a:latin typeface="+mn-lt"/>
                <a:ea typeface="Aptos" panose="020B0004020202020204" pitchFamily="34" charset="0"/>
                <a:cs typeface="Arial"/>
                <a:sym typeface="Arial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2" name="Grafik 4">
            <a:extLst>
              <a:ext uri="{FF2B5EF4-FFF2-40B4-BE49-F238E27FC236}">
                <a16:creationId xmlns:a16="http://schemas.microsoft.com/office/drawing/2014/main" id="{4A7A13C7-7A54-0F23-0F05-4630B6AA7D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2452" y="331743"/>
            <a:ext cx="1377450" cy="38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7849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30095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Exercise+Pa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24CB98BD-1684-06D6-D44D-7A166AF5A6DB}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E30613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717" tIns="25717" rIns="25717" bIns="25717" numCol="1" spcCol="38100" rtlCol="0" anchor="ctr">
            <a:noAutofit/>
          </a:bodyPr>
          <a:lstStyle/>
          <a:p>
            <a:pPr marL="0" marR="0" indent="0" algn="l" defTabSz="5143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013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ptos" panose="020B0004020202020204" pitchFamily="34" charset="0"/>
              <a:ea typeface="+mn-ea"/>
              <a:cs typeface="+mn-cs"/>
              <a:sym typeface="Calibri"/>
            </a:endParaRP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5E60A402-F1DB-7B04-AF73-B53E371BF5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51435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F02C7B26-30B4-F5FE-674B-8B83F5E5F1A1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6" y="336593"/>
            <a:ext cx="3897965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16577850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HIW_S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7">
            <a:extLst>
              <a:ext uri="{FF2B5EF4-FFF2-40B4-BE49-F238E27FC236}">
                <a16:creationId xmlns:a16="http://schemas.microsoft.com/office/drawing/2014/main" id="{EA0D0FC1-723E-0E28-DFE8-FE6AA060DA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0738"/>
          <a:stretch/>
        </p:blipFill>
        <p:spPr>
          <a:xfrm>
            <a:off x="1067428" y="960737"/>
            <a:ext cx="989972" cy="73334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2FCE6D7-3961-D5A7-13B8-8C33653ACD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919" y="1200275"/>
            <a:ext cx="444690" cy="444690"/>
          </a:xfrm>
          <a:prstGeom prst="rect">
            <a:avLst/>
          </a:prstGeom>
        </p:spPr>
      </p:pic>
      <p:sp>
        <p:nvSpPr>
          <p:cNvPr id="8" name="Textplatzhalter 33">
            <a:extLst>
              <a:ext uri="{FF2B5EF4-FFF2-40B4-BE49-F238E27FC236}">
                <a16:creationId xmlns:a16="http://schemas.microsoft.com/office/drawing/2014/main" id="{13FF8011-7C46-8F23-F41E-76C182A236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8197" y="1762630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 dirty="0"/>
              <a:t>Solo </a:t>
            </a:r>
            <a:r>
              <a:rPr lang="de-DE" dirty="0" err="1"/>
              <a:t>work</a:t>
            </a:r>
            <a:endParaRPr lang="de-DE" dirty="0"/>
          </a:p>
        </p:txBody>
      </p:sp>
      <p:sp>
        <p:nvSpPr>
          <p:cNvPr id="9" name="Textplatzhalter 33">
            <a:extLst>
              <a:ext uri="{FF2B5EF4-FFF2-40B4-BE49-F238E27FC236}">
                <a16:creationId xmlns:a16="http://schemas.microsoft.com/office/drawing/2014/main" id="{34C68BD9-8440-3FC2-C22E-5D9DF9B68C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42919" y="1762630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 dirty="0"/>
              <a:t>Headline Template / </a:t>
            </a:r>
            <a:r>
              <a:rPr lang="de-DE" dirty="0" err="1"/>
              <a:t>Exercise</a:t>
            </a:r>
            <a:endParaRPr lang="de-DE" dirty="0"/>
          </a:p>
        </p:txBody>
      </p:sp>
      <p:sp>
        <p:nvSpPr>
          <p:cNvPr id="12" name="Textplatzhalter 33">
            <a:extLst>
              <a:ext uri="{FF2B5EF4-FFF2-40B4-BE49-F238E27FC236}">
                <a16:creationId xmlns:a16="http://schemas.microsoft.com/office/drawing/2014/main" id="{B86B3E4B-138E-B898-B3B7-9285EB0C342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36108" y="1762630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 dirty="0" err="1"/>
              <a:t>minutes</a:t>
            </a:r>
            <a:endParaRPr lang="de-DE" dirty="0"/>
          </a:p>
        </p:txBody>
      </p:sp>
      <p:pic>
        <p:nvPicPr>
          <p:cNvPr id="13" name="Graphic 14">
            <a:extLst>
              <a:ext uri="{FF2B5EF4-FFF2-40B4-BE49-F238E27FC236}">
                <a16:creationId xmlns:a16="http://schemas.microsoft.com/office/drawing/2014/main" id="{9FC8ED65-64FD-A894-7FA4-59716B3ED1F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43927" y="1200275"/>
            <a:ext cx="444690" cy="444690"/>
          </a:xfrm>
          <a:prstGeom prst="rect">
            <a:avLst/>
          </a:prstGeom>
        </p:spPr>
      </p:pic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4A4163AD-EEB4-10A4-6F71-0CC0CCF8C26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58197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Instructions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D95B7A52-5362-3A78-9904-71CCB2B4F2C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42919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Instructions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2E23030-30D1-F661-A082-EA2C0C4D0D0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36108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Instructions</a:t>
            </a:r>
          </a:p>
        </p:txBody>
      </p:sp>
      <p:sp>
        <p:nvSpPr>
          <p:cNvPr id="4" name="Textfeld 2">
            <a:extLst>
              <a:ext uri="{FF2B5EF4-FFF2-40B4-BE49-F238E27FC236}">
                <a16:creationId xmlns:a16="http://schemas.microsoft.com/office/drawing/2014/main" id="{B757743A-D75E-692B-CDA8-3811E65C67DA}"/>
              </a:ext>
            </a:extLst>
          </p:cNvPr>
          <p:cNvSpPr txBox="1"/>
          <p:nvPr userDrawn="1"/>
        </p:nvSpPr>
        <p:spPr>
          <a:xfrm>
            <a:off x="422293" y="338735"/>
            <a:ext cx="4598975" cy="4460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</a:pPr>
            <a:r>
              <a:rPr lang="de-DE" sz="3200" b="1" i="0" dirty="0" err="1">
                <a:solidFill>
                  <a:srgbClr val="E30613"/>
                </a:solidFill>
                <a:latin typeface="Aptos" panose="020B0004020202020204" pitchFamily="34" charset="0"/>
              </a:rPr>
              <a:t>How</a:t>
            </a:r>
            <a:r>
              <a:rPr lang="de-DE" sz="3200" b="1" i="0" dirty="0">
                <a:solidFill>
                  <a:srgbClr val="E30613"/>
                </a:solidFill>
                <a:latin typeface="Aptos" panose="020B0004020202020204" pitchFamily="34" charset="0"/>
              </a:rPr>
              <a:t> </a:t>
            </a:r>
            <a:r>
              <a:rPr lang="de-DE" sz="3200" b="1" i="0" dirty="0" err="1">
                <a:solidFill>
                  <a:srgbClr val="E30613"/>
                </a:solidFill>
                <a:latin typeface="Aptos" panose="020B0004020202020204" pitchFamily="34" charset="0"/>
              </a:rPr>
              <a:t>it</a:t>
            </a:r>
            <a:r>
              <a:rPr lang="de-DE" sz="3200" b="1" i="0" dirty="0">
                <a:solidFill>
                  <a:srgbClr val="E30613"/>
                </a:solidFill>
                <a:latin typeface="Aptos" panose="020B0004020202020204" pitchFamily="34" charset="0"/>
              </a:rPr>
              <a:t> </a:t>
            </a:r>
            <a:r>
              <a:rPr lang="de-DE" sz="3200" b="1" i="0" dirty="0" err="1">
                <a:solidFill>
                  <a:srgbClr val="E30613"/>
                </a:solidFill>
                <a:latin typeface="Aptos" panose="020B0004020202020204" pitchFamily="34" charset="0"/>
              </a:rPr>
              <a:t>works</a:t>
            </a:r>
            <a:r>
              <a:rPr lang="de-DE" sz="3200" b="1" i="0" dirty="0">
                <a:solidFill>
                  <a:srgbClr val="E30613"/>
                </a:solidFill>
                <a:latin typeface="Aptos" panose="020B0004020202020204" pitchFamily="34" charset="0"/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3534512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0">
          <p15:clr>
            <a:srgbClr val="FBAE40"/>
          </p15:clr>
        </p15:guide>
        <p15:guide id="2" pos="2352">
          <p15:clr>
            <a:srgbClr val="FBAE40"/>
          </p15:clr>
        </p15:guide>
        <p15:guide id="3" pos="3984">
          <p15:clr>
            <a:srgbClr val="FBAE40"/>
          </p15:clr>
        </p15:guide>
        <p15:guide id="4" orient="horz" pos="121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HIW_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3">
            <a:extLst>
              <a:ext uri="{FF2B5EF4-FFF2-40B4-BE49-F238E27FC236}">
                <a16:creationId xmlns:a16="http://schemas.microsoft.com/office/drawing/2014/main" id="{13FF8011-7C46-8F23-F41E-76C182A236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8197" y="1762630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 dirty="0"/>
              <a:t>Team Work</a:t>
            </a:r>
          </a:p>
        </p:txBody>
      </p:sp>
      <p:sp>
        <p:nvSpPr>
          <p:cNvPr id="9" name="Textplatzhalter 33">
            <a:extLst>
              <a:ext uri="{FF2B5EF4-FFF2-40B4-BE49-F238E27FC236}">
                <a16:creationId xmlns:a16="http://schemas.microsoft.com/office/drawing/2014/main" id="{34C68BD9-8440-3FC2-C22E-5D9DF9B68C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42919" y="1762630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 dirty="0"/>
              <a:t>Headline Template / </a:t>
            </a:r>
            <a:r>
              <a:rPr lang="de-DE" dirty="0" err="1"/>
              <a:t>Exercise</a:t>
            </a:r>
            <a:endParaRPr lang="de-DE" dirty="0"/>
          </a:p>
        </p:txBody>
      </p:sp>
      <p:sp>
        <p:nvSpPr>
          <p:cNvPr id="12" name="Textplatzhalter 33">
            <a:extLst>
              <a:ext uri="{FF2B5EF4-FFF2-40B4-BE49-F238E27FC236}">
                <a16:creationId xmlns:a16="http://schemas.microsoft.com/office/drawing/2014/main" id="{B86B3E4B-138E-B898-B3B7-9285EB0C342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36108" y="1762630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 dirty="0" err="1"/>
              <a:t>minutes</a:t>
            </a:r>
            <a:endParaRPr lang="de-DE" dirty="0"/>
          </a:p>
        </p:txBody>
      </p:sp>
      <p:pic>
        <p:nvPicPr>
          <p:cNvPr id="4" name="Graphic 14">
            <a:extLst>
              <a:ext uri="{FF2B5EF4-FFF2-40B4-BE49-F238E27FC236}">
                <a16:creationId xmlns:a16="http://schemas.microsoft.com/office/drawing/2014/main" id="{951D727A-6346-9B28-B351-A95028D54E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44581" y="1200275"/>
            <a:ext cx="444690" cy="444690"/>
          </a:xfrm>
          <a:prstGeom prst="rect">
            <a:avLst/>
          </a:prstGeom>
        </p:spPr>
      </p:pic>
      <p:pic>
        <p:nvPicPr>
          <p:cNvPr id="10" name="Grafik 2">
            <a:extLst>
              <a:ext uri="{FF2B5EF4-FFF2-40B4-BE49-F238E27FC236}">
                <a16:creationId xmlns:a16="http://schemas.microsoft.com/office/drawing/2014/main" id="{8F6B839E-E35F-0799-57D1-8C4681788D9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148265"/>
            <a:ext cx="503131" cy="503131"/>
          </a:xfrm>
          <a:prstGeom prst="rect">
            <a:avLst/>
          </a:prstGeom>
        </p:spPr>
      </p:pic>
      <p:pic>
        <p:nvPicPr>
          <p:cNvPr id="14" name="Grafik 6">
            <a:extLst>
              <a:ext uri="{FF2B5EF4-FFF2-40B4-BE49-F238E27FC236}">
                <a16:creationId xmlns:a16="http://schemas.microsoft.com/office/drawing/2014/main" id="{07E21122-B9DB-B729-6794-99FAF64A9C9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810" y="1148265"/>
            <a:ext cx="503131" cy="503131"/>
          </a:xfrm>
          <a:prstGeom prst="rect">
            <a:avLst/>
          </a:prstGeom>
        </p:spPr>
      </p:pic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95FE5569-3813-C41C-462F-916A227220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58197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Instructions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CD2E5AEC-53A9-D8CA-2E18-8530DBAD369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42919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Instructions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D9479026-89E3-67D7-0085-2181F9133B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36108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Instructions</a:t>
            </a:r>
          </a:p>
        </p:txBody>
      </p:sp>
      <p:sp>
        <p:nvSpPr>
          <p:cNvPr id="2" name="Textfeld 2">
            <a:extLst>
              <a:ext uri="{FF2B5EF4-FFF2-40B4-BE49-F238E27FC236}">
                <a16:creationId xmlns:a16="http://schemas.microsoft.com/office/drawing/2014/main" id="{9C709CF1-4E2A-49F5-EC95-5ABF0B88FF32}"/>
              </a:ext>
            </a:extLst>
          </p:cNvPr>
          <p:cNvSpPr txBox="1"/>
          <p:nvPr userDrawn="1"/>
        </p:nvSpPr>
        <p:spPr>
          <a:xfrm>
            <a:off x="422293" y="338735"/>
            <a:ext cx="4598975" cy="4460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</a:pPr>
            <a:r>
              <a:rPr lang="de-DE" sz="3200" b="1" i="0" dirty="0" err="1">
                <a:solidFill>
                  <a:srgbClr val="E30613"/>
                </a:solidFill>
                <a:latin typeface="Aptos" panose="020B0004020202020204" pitchFamily="34" charset="0"/>
              </a:rPr>
              <a:t>How</a:t>
            </a:r>
            <a:r>
              <a:rPr lang="de-DE" sz="3200" b="1" i="0" dirty="0">
                <a:solidFill>
                  <a:srgbClr val="E30613"/>
                </a:solidFill>
                <a:latin typeface="Aptos" panose="020B0004020202020204" pitchFamily="34" charset="0"/>
              </a:rPr>
              <a:t> </a:t>
            </a:r>
            <a:r>
              <a:rPr lang="de-DE" sz="3200" b="1" i="0" dirty="0" err="1">
                <a:solidFill>
                  <a:srgbClr val="E30613"/>
                </a:solidFill>
                <a:latin typeface="Aptos" panose="020B0004020202020204" pitchFamily="34" charset="0"/>
              </a:rPr>
              <a:t>it</a:t>
            </a:r>
            <a:r>
              <a:rPr lang="de-DE" sz="3200" b="1" i="0" dirty="0">
                <a:solidFill>
                  <a:srgbClr val="E30613"/>
                </a:solidFill>
                <a:latin typeface="Aptos" panose="020B0004020202020204" pitchFamily="34" charset="0"/>
              </a:rPr>
              <a:t> </a:t>
            </a:r>
            <a:r>
              <a:rPr lang="de-DE" sz="3200" b="1" i="0" dirty="0" err="1">
                <a:solidFill>
                  <a:srgbClr val="E30613"/>
                </a:solidFill>
                <a:latin typeface="Aptos" panose="020B0004020202020204" pitchFamily="34" charset="0"/>
              </a:rPr>
              <a:t>works</a:t>
            </a:r>
            <a:r>
              <a:rPr lang="de-DE" sz="3200" b="1" i="0" dirty="0">
                <a:solidFill>
                  <a:srgbClr val="E30613"/>
                </a:solidFill>
                <a:latin typeface="Aptos" panose="020B0004020202020204" pitchFamily="34" charset="0"/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6028348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0">
          <p15:clr>
            <a:srgbClr val="FBAE40"/>
          </p15:clr>
        </p15:guide>
        <p15:guide id="2" pos="2352">
          <p15:clr>
            <a:srgbClr val="FBAE40"/>
          </p15:clr>
        </p15:guide>
        <p15:guide id="3" pos="3984">
          <p15:clr>
            <a:srgbClr val="FBAE40"/>
          </p15:clr>
        </p15:guide>
        <p15:guide id="4" orient="horz" pos="121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ptos_HIW_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3">
            <a:extLst>
              <a:ext uri="{FF2B5EF4-FFF2-40B4-BE49-F238E27FC236}">
                <a16:creationId xmlns:a16="http://schemas.microsoft.com/office/drawing/2014/main" id="{13FF8011-7C46-8F23-F41E-76C182A236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58197" y="1762630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platzhalter 33">
            <a:extLst>
              <a:ext uri="{FF2B5EF4-FFF2-40B4-BE49-F238E27FC236}">
                <a16:creationId xmlns:a16="http://schemas.microsoft.com/office/drawing/2014/main" id="{34C68BD9-8440-3FC2-C22E-5D9DF9B68C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42919" y="1762630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33">
            <a:extLst>
              <a:ext uri="{FF2B5EF4-FFF2-40B4-BE49-F238E27FC236}">
                <a16:creationId xmlns:a16="http://schemas.microsoft.com/office/drawing/2014/main" id="{B86B3E4B-138E-B898-B3B7-9285EB0C342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36108" y="1762630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 dirty="0" err="1"/>
              <a:t>minutes</a:t>
            </a:r>
            <a:endParaRPr lang="de-DE" dirty="0"/>
          </a:p>
        </p:txBody>
      </p:sp>
      <p:pic>
        <p:nvPicPr>
          <p:cNvPr id="4" name="Graphic 14">
            <a:extLst>
              <a:ext uri="{FF2B5EF4-FFF2-40B4-BE49-F238E27FC236}">
                <a16:creationId xmlns:a16="http://schemas.microsoft.com/office/drawing/2014/main" id="{951D727A-6346-9B28-B351-A95028D54E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44581" y="1200275"/>
            <a:ext cx="444690" cy="444690"/>
          </a:xfrm>
          <a:prstGeom prst="rect">
            <a:avLst/>
          </a:prstGeom>
        </p:spPr>
      </p:pic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95FE5569-3813-C41C-462F-916A227220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58197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Instructions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CD2E5AEC-53A9-D8CA-2E18-8530DBAD369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42919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Instructions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D9479026-89E3-67D7-0085-2181F9133B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36108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Instructions</a:t>
            </a:r>
          </a:p>
        </p:txBody>
      </p:sp>
      <p:sp>
        <p:nvSpPr>
          <p:cNvPr id="2" name="Textfeld 2">
            <a:extLst>
              <a:ext uri="{FF2B5EF4-FFF2-40B4-BE49-F238E27FC236}">
                <a16:creationId xmlns:a16="http://schemas.microsoft.com/office/drawing/2014/main" id="{9C709CF1-4E2A-49F5-EC95-5ABF0B88FF32}"/>
              </a:ext>
            </a:extLst>
          </p:cNvPr>
          <p:cNvSpPr txBox="1"/>
          <p:nvPr userDrawn="1"/>
        </p:nvSpPr>
        <p:spPr>
          <a:xfrm>
            <a:off x="422293" y="338735"/>
            <a:ext cx="4598975" cy="4460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</a:pPr>
            <a:r>
              <a:rPr lang="de-DE" sz="3200" b="1" i="0" dirty="0" err="1">
                <a:solidFill>
                  <a:srgbClr val="E30613"/>
                </a:solidFill>
                <a:latin typeface="Aptos" panose="020B0004020202020204" pitchFamily="34" charset="0"/>
              </a:rPr>
              <a:t>How</a:t>
            </a:r>
            <a:r>
              <a:rPr lang="de-DE" sz="3200" b="1" i="0" dirty="0">
                <a:solidFill>
                  <a:srgbClr val="E30613"/>
                </a:solidFill>
                <a:latin typeface="Aptos" panose="020B0004020202020204" pitchFamily="34" charset="0"/>
              </a:rPr>
              <a:t> </a:t>
            </a:r>
            <a:r>
              <a:rPr lang="de-DE" sz="3200" b="1" i="0" dirty="0" err="1">
                <a:solidFill>
                  <a:srgbClr val="E30613"/>
                </a:solidFill>
                <a:latin typeface="Aptos" panose="020B0004020202020204" pitchFamily="34" charset="0"/>
              </a:rPr>
              <a:t>it</a:t>
            </a:r>
            <a:r>
              <a:rPr lang="de-DE" sz="3200" b="1" i="0" dirty="0">
                <a:solidFill>
                  <a:srgbClr val="E30613"/>
                </a:solidFill>
                <a:latin typeface="Aptos" panose="020B0004020202020204" pitchFamily="34" charset="0"/>
              </a:rPr>
              <a:t> </a:t>
            </a:r>
            <a:r>
              <a:rPr lang="de-DE" sz="3200" b="1" i="0" dirty="0" err="1">
                <a:solidFill>
                  <a:srgbClr val="E30613"/>
                </a:solidFill>
                <a:latin typeface="Aptos" panose="020B0004020202020204" pitchFamily="34" charset="0"/>
              </a:rPr>
              <a:t>works</a:t>
            </a:r>
            <a:r>
              <a:rPr lang="de-DE" sz="3200" b="1" i="0" dirty="0">
                <a:solidFill>
                  <a:srgbClr val="E30613"/>
                </a:solidFill>
                <a:latin typeface="Aptos" panose="020B0004020202020204" pitchFamily="34" charset="0"/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16932575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0">
          <p15:clr>
            <a:srgbClr val="FBAE40"/>
          </p15:clr>
        </p15:guide>
        <p15:guide id="2" pos="2352">
          <p15:clr>
            <a:srgbClr val="FBAE40"/>
          </p15:clr>
        </p15:guide>
        <p15:guide id="3" pos="3984">
          <p15:clr>
            <a:srgbClr val="FBAE40"/>
          </p15:clr>
        </p15:guide>
        <p15:guide id="4" orient="horz" pos="121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Checkin_S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B5BE86-9513-0232-F32B-E18553DD1E7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43000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Instructions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6F6C7D99-D02B-FB2A-38DB-CAD593B0073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3350" y="2286000"/>
            <a:ext cx="2652432" cy="2103835"/>
          </a:xfrm>
          <a:prstGeom prst="rect">
            <a:avLst/>
          </a:prstGeom>
        </p:spPr>
        <p:txBody>
          <a:bodyPr lIns="0" tIns="0" rIns="0" bIns="0"/>
          <a:lstStyle>
            <a:lvl1pPr marL="0" indent="-171450"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  <a:defRPr sz="1400"/>
            </a:lvl1pPr>
          </a:lstStyle>
          <a:p>
            <a:pPr lvl="0"/>
            <a:r>
              <a:rPr lang="en-US" dirty="0"/>
              <a:t>Instructions</a:t>
            </a:r>
          </a:p>
          <a:p>
            <a:pPr lvl="0"/>
            <a:r>
              <a:rPr lang="en-US" dirty="0"/>
              <a:t>…</a:t>
            </a:r>
          </a:p>
          <a:p>
            <a:pPr lvl="0"/>
            <a:r>
              <a:rPr lang="en-US" dirty="0"/>
              <a:t>…</a:t>
            </a:r>
          </a:p>
          <a:p>
            <a:pPr lvl="0"/>
            <a:endParaRPr lang="en-US" dirty="0"/>
          </a:p>
        </p:txBody>
      </p:sp>
      <p:pic>
        <p:nvPicPr>
          <p:cNvPr id="6" name="Grafik 4">
            <a:extLst>
              <a:ext uri="{FF2B5EF4-FFF2-40B4-BE49-F238E27FC236}">
                <a16:creationId xmlns:a16="http://schemas.microsoft.com/office/drawing/2014/main" id="{4DF4D8CD-DA08-8BB4-0750-E60E5BAE21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521" y="1200275"/>
            <a:ext cx="444690" cy="444690"/>
          </a:xfrm>
          <a:prstGeom prst="rect">
            <a:avLst/>
          </a:prstGeom>
        </p:spPr>
      </p:pic>
      <p:sp>
        <p:nvSpPr>
          <p:cNvPr id="10" name="Textplatzhalter 33">
            <a:extLst>
              <a:ext uri="{FF2B5EF4-FFF2-40B4-BE49-F238E27FC236}">
                <a16:creationId xmlns:a16="http://schemas.microsoft.com/office/drawing/2014/main" id="{8DC1CBBA-E58A-A896-1257-160C99E1FD31}"/>
              </a:ext>
            </a:extLst>
          </p:cNvPr>
          <p:cNvSpPr txBox="1">
            <a:spLocks/>
          </p:cNvSpPr>
          <p:nvPr userDrawn="1"/>
        </p:nvSpPr>
        <p:spPr>
          <a:xfrm>
            <a:off x="1143000" y="1772715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de-DE" sz="1400"/>
              <a:t>Solo </a:t>
            </a:r>
            <a:r>
              <a:rPr lang="de-DE" sz="1400" err="1"/>
              <a:t>work</a:t>
            </a:r>
            <a:endParaRPr lang="de-DE" sz="1400"/>
          </a:p>
        </p:txBody>
      </p:sp>
      <p:sp>
        <p:nvSpPr>
          <p:cNvPr id="14" name="Textplatzhalter 33">
            <a:extLst>
              <a:ext uri="{FF2B5EF4-FFF2-40B4-BE49-F238E27FC236}">
                <a16:creationId xmlns:a16="http://schemas.microsoft.com/office/drawing/2014/main" id="{D983E983-A2AA-AC90-DD81-0EBF7BC33777}"/>
              </a:ext>
            </a:extLst>
          </p:cNvPr>
          <p:cNvSpPr txBox="1">
            <a:spLocks/>
          </p:cNvSpPr>
          <p:nvPr userDrawn="1"/>
        </p:nvSpPr>
        <p:spPr>
          <a:xfrm>
            <a:off x="3943350" y="1772715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de-DE" sz="1400"/>
              <a:t>Check-in</a:t>
            </a:r>
          </a:p>
        </p:txBody>
      </p:sp>
      <p:sp>
        <p:nvSpPr>
          <p:cNvPr id="17" name="Textplatzhalter 33">
            <a:extLst>
              <a:ext uri="{FF2B5EF4-FFF2-40B4-BE49-F238E27FC236}">
                <a16:creationId xmlns:a16="http://schemas.microsoft.com/office/drawing/2014/main" id="{342147A0-4756-E309-8BD8-0B9446C913C2}"/>
              </a:ext>
            </a:extLst>
          </p:cNvPr>
          <p:cNvSpPr txBox="1">
            <a:spLocks/>
          </p:cNvSpPr>
          <p:nvPr userDrawn="1"/>
        </p:nvSpPr>
        <p:spPr>
          <a:xfrm>
            <a:off x="6828305" y="1772715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de-DE" sz="1400"/>
              <a:t>20 </a:t>
            </a:r>
            <a:r>
              <a:rPr lang="de-DE" sz="1400" err="1"/>
              <a:t>minutes</a:t>
            </a:r>
            <a:endParaRPr lang="de-DE" sz="1400"/>
          </a:p>
        </p:txBody>
      </p:sp>
      <p:pic>
        <p:nvPicPr>
          <p:cNvPr id="18" name="Graphic 14">
            <a:extLst>
              <a:ext uri="{FF2B5EF4-FFF2-40B4-BE49-F238E27FC236}">
                <a16:creationId xmlns:a16="http://schemas.microsoft.com/office/drawing/2014/main" id="{6183CD05-8744-E949-DC16-6B9960B448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57708" y="1200275"/>
            <a:ext cx="444690" cy="444690"/>
          </a:xfrm>
          <a:prstGeom prst="rect">
            <a:avLst/>
          </a:prstGeom>
        </p:spPr>
      </p:pic>
      <p:pic>
        <p:nvPicPr>
          <p:cNvPr id="3" name="Graphic 7">
            <a:extLst>
              <a:ext uri="{FF2B5EF4-FFF2-40B4-BE49-F238E27FC236}">
                <a16:creationId xmlns:a16="http://schemas.microsoft.com/office/drawing/2014/main" id="{07DF8E94-8592-B3A5-7530-ADA4A17E7E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40738"/>
          <a:stretch/>
        </p:blipFill>
        <p:spPr>
          <a:xfrm>
            <a:off x="1067428" y="960737"/>
            <a:ext cx="989972" cy="733349"/>
          </a:xfrm>
          <a:prstGeom prst="rect">
            <a:avLst/>
          </a:prstGeom>
        </p:spPr>
      </p:pic>
      <p:sp>
        <p:nvSpPr>
          <p:cNvPr id="4" name="Textfeld 2">
            <a:extLst>
              <a:ext uri="{FF2B5EF4-FFF2-40B4-BE49-F238E27FC236}">
                <a16:creationId xmlns:a16="http://schemas.microsoft.com/office/drawing/2014/main" id="{C6A0F136-8C2B-BF23-F531-76147A884B66}"/>
              </a:ext>
            </a:extLst>
          </p:cNvPr>
          <p:cNvSpPr txBox="1"/>
          <p:nvPr userDrawn="1"/>
        </p:nvSpPr>
        <p:spPr>
          <a:xfrm>
            <a:off x="422293" y="338735"/>
            <a:ext cx="4598975" cy="4460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</a:pPr>
            <a:r>
              <a:rPr lang="de-DE" sz="3200" b="1" i="0" dirty="0">
                <a:solidFill>
                  <a:srgbClr val="E30613"/>
                </a:solidFill>
                <a:latin typeface="Aptos" panose="020B0004020202020204" pitchFamily="34" charset="0"/>
              </a:rPr>
              <a:t>Check-in</a:t>
            </a:r>
          </a:p>
        </p:txBody>
      </p:sp>
    </p:spTree>
    <p:extLst>
      <p:ext uri="{BB962C8B-B14F-4D97-AF65-F5344CB8AC3E}">
        <p14:creationId xmlns:p14="http://schemas.microsoft.com/office/powerpoint/2010/main" val="11086639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2">
          <p15:clr>
            <a:srgbClr val="FBAE40"/>
          </p15:clr>
        </p15:guide>
        <p15:guide id="2" pos="2472">
          <p15:clr>
            <a:srgbClr val="FBAE40"/>
          </p15:clr>
        </p15:guide>
        <p15:guide id="3" pos="72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Headline" preserve="1" userDrawn="1">
  <p:cSld name="3_Headline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78"/>
          <p:cNvSpPr txBox="1">
            <a:spLocks noGrp="1"/>
          </p:cNvSpPr>
          <p:nvPr>
            <p:ph type="body" idx="2"/>
          </p:nvPr>
        </p:nvSpPr>
        <p:spPr>
          <a:xfrm>
            <a:off x="428625" y="2000250"/>
            <a:ext cx="3905482" cy="1480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ts val="1600"/>
              <a:buFont typeface="Arial"/>
              <a:buNone/>
              <a:defRPr sz="2100" b="1" i="0" u="none" strike="noStrike" cap="none">
                <a:solidFill>
                  <a:srgbClr val="E30613"/>
                </a:solidFill>
                <a:latin typeface="+mn-lt"/>
                <a:ea typeface="Aptos" panose="020B0004020202020204" pitchFamily="34" charset="0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28571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AutoNum type="arabicPeriod"/>
              <a:defRPr sz="1400" b="0" i="0" u="none" strike="noStrike" cap="none">
                <a:solidFill>
                  <a:srgbClr val="000000"/>
                </a:solidFill>
                <a:latin typeface="Noticia Text"/>
                <a:ea typeface="Noticia Text"/>
                <a:cs typeface="Noticia Text"/>
                <a:sym typeface="Noticia Text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3" name="Google Shape;63;p78"/>
          <p:cNvSpPr/>
          <p:nvPr/>
        </p:nvSpPr>
        <p:spPr>
          <a:xfrm>
            <a:off x="5092971" y="1393031"/>
            <a:ext cx="3181350" cy="3181350"/>
          </a:xfrm>
          <a:prstGeom prst="ellipse">
            <a:avLst/>
          </a:prstGeom>
          <a:solidFill>
            <a:srgbClr val="DFE8F0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CC8106BF-70E1-4A4C-59BD-E3ABA307A0BE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659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1420497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Headline+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69BC86AF-FABD-A7E5-B1E4-3CF946EA13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9B67AAC-B3D6-6FAF-A2B9-12110022D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285263"/>
            <a:ext cx="6900334" cy="485204"/>
          </a:xfrm>
          <a:prstGeom prst="rect">
            <a:avLst/>
          </a:prstGeom>
          <a:solidFill>
            <a:srgbClr val="E50818"/>
          </a:solidFill>
        </p:spPr>
        <p:txBody>
          <a:bodyPr wrap="square" lIns="0" tIns="0" rIns="0" bIns="0" anchor="b" anchorCtr="0">
            <a:noAutofit/>
          </a:bodyPr>
          <a:lstStyle>
            <a:lvl1pPr marL="91440" indent="0">
              <a:lnSpc>
                <a:spcPct val="100000"/>
              </a:lnSpc>
              <a:spcBef>
                <a:spcPts val="0"/>
              </a:spcBef>
              <a:buNone/>
              <a:defRPr sz="3200" b="1" spc="40" baseline="0">
                <a:ln>
                  <a:noFill/>
                </a:ln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CLICK TO EDIT MASTER TEXT </a:t>
            </a:r>
          </a:p>
        </p:txBody>
      </p:sp>
    </p:spTree>
    <p:extLst>
      <p:ext uri="{BB962C8B-B14F-4D97-AF65-F5344CB8AC3E}">
        <p14:creationId xmlns:p14="http://schemas.microsoft.com/office/powerpoint/2010/main" val="36806501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Headline" preserve="1" userDrawn="1">
  <p:cSld name="4_Headline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78"/>
          <p:cNvSpPr txBox="1">
            <a:spLocks noGrp="1"/>
          </p:cNvSpPr>
          <p:nvPr>
            <p:ph type="body" idx="2"/>
          </p:nvPr>
        </p:nvSpPr>
        <p:spPr>
          <a:xfrm>
            <a:off x="428625" y="2000250"/>
            <a:ext cx="4693502" cy="1480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ts val="1600"/>
              <a:buFont typeface="Arial"/>
              <a:buNone/>
              <a:defRPr sz="2400" b="1" i="0" u="none" strike="noStrike" cap="none">
                <a:solidFill>
                  <a:srgbClr val="E30613"/>
                </a:solidFill>
                <a:latin typeface="+mn-lt"/>
                <a:ea typeface="Aptos" panose="020B0004020202020204" pitchFamily="34" charset="0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28571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AutoNum type="arabicPeriod"/>
              <a:defRPr sz="1400" b="0" i="0" u="none" strike="noStrike" cap="none">
                <a:solidFill>
                  <a:srgbClr val="000000"/>
                </a:solidFill>
                <a:latin typeface="Noticia Text"/>
                <a:ea typeface="Noticia Text"/>
                <a:cs typeface="Noticia Text"/>
                <a:sym typeface="Noticia Text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CC8106BF-70E1-4A4C-59BD-E3ABA307A0BE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659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11250351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6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Folie mit Template" preserve="1" userDrawn="1">
  <p:cSld name="4_Folie mit Template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88"/>
          <p:cNvSpPr>
            <a:spLocks noGrp="1"/>
          </p:cNvSpPr>
          <p:nvPr>
            <p:ph type="pic" idx="2"/>
          </p:nvPr>
        </p:nvSpPr>
        <p:spPr>
          <a:xfrm>
            <a:off x="3009900" y="981307"/>
            <a:ext cx="5829300" cy="3876442"/>
          </a:xfrm>
          <a:prstGeom prst="rect">
            <a:avLst/>
          </a:prstGeom>
          <a:noFill/>
          <a:ln>
            <a:noFill/>
          </a:ln>
        </p:spPr>
      </p:sp>
      <p:sp>
        <p:nvSpPr>
          <p:cNvPr id="154" name="Google Shape;154;p88"/>
          <p:cNvSpPr txBox="1">
            <a:spLocks noGrp="1"/>
          </p:cNvSpPr>
          <p:nvPr>
            <p:ph type="body" idx="3"/>
          </p:nvPr>
        </p:nvSpPr>
        <p:spPr>
          <a:xfrm>
            <a:off x="428625" y="1995489"/>
            <a:ext cx="2403785" cy="1723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ts val="1800"/>
              <a:buFont typeface="Arial"/>
              <a:buNone/>
              <a:defRPr sz="1400" b="1" i="0" u="none" strike="noStrike" cap="none">
                <a:solidFill>
                  <a:srgbClr val="E30613"/>
                </a:solidFill>
                <a:latin typeface="+mn-lt"/>
                <a:ea typeface="Aptos" panose="020B0004020202020204" pitchFamily="34" charset="0"/>
                <a:cs typeface="Arial"/>
                <a:sym typeface="Arial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2A6D13CF-BDA2-5F6B-21A0-D2F6CDCC7EF0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659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6089083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60">
          <p15:clr>
            <a:srgbClr val="FBAE40"/>
          </p15:clr>
        </p15:guide>
        <p15:guide id="2" pos="1896">
          <p15:clr>
            <a:srgbClr val="FBAE40"/>
          </p15:clr>
        </p15:guide>
        <p15:guide id="3" orient="horz" pos="612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tartup Beispiel" preserve="1" userDrawn="1">
  <p:cSld name="5_Startup Beispiel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7"/>
          <p:cNvSpPr>
            <a:spLocks noGrp="1"/>
          </p:cNvSpPr>
          <p:nvPr>
            <p:ph type="pic" idx="2"/>
          </p:nvPr>
        </p:nvSpPr>
        <p:spPr>
          <a:xfrm>
            <a:off x="0" y="-8769"/>
            <a:ext cx="4572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44" name="Google Shape;144;p87"/>
          <p:cNvSpPr txBox="1"/>
          <p:nvPr/>
        </p:nvSpPr>
        <p:spPr>
          <a:xfrm>
            <a:off x="4899030" y="1580244"/>
            <a:ext cx="1418095" cy="28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 b="1" i="0" u="none" strike="noStrike" cap="none">
                <a:solidFill>
                  <a:srgbClr val="E30613"/>
                </a:solidFill>
                <a:latin typeface="+mn-lt"/>
                <a:ea typeface="Arial"/>
                <a:cs typeface="Arial"/>
                <a:sym typeface="Arial"/>
              </a:rPr>
              <a:t>Launched</a:t>
            </a:r>
            <a:endParaRPr b="1" i="0">
              <a:latin typeface="+mn-lt"/>
            </a:endParaRPr>
          </a:p>
        </p:txBody>
      </p:sp>
      <p:sp>
        <p:nvSpPr>
          <p:cNvPr id="145" name="Google Shape;145;p87"/>
          <p:cNvSpPr txBox="1"/>
          <p:nvPr/>
        </p:nvSpPr>
        <p:spPr>
          <a:xfrm>
            <a:off x="6938995" y="1580244"/>
            <a:ext cx="1418095" cy="28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 b="1" i="0" u="none" strike="noStrike" cap="none">
                <a:solidFill>
                  <a:srgbClr val="E30613"/>
                </a:solidFill>
                <a:latin typeface="+mn-lt"/>
                <a:ea typeface="Arial"/>
                <a:cs typeface="Arial"/>
                <a:sym typeface="Arial"/>
              </a:rPr>
              <a:t>Founders</a:t>
            </a:r>
            <a:endParaRPr b="1" i="0">
              <a:latin typeface="+mn-lt"/>
            </a:endParaRPr>
          </a:p>
        </p:txBody>
      </p:sp>
      <p:cxnSp>
        <p:nvCxnSpPr>
          <p:cNvPr id="146" name="Google Shape;146;p87"/>
          <p:cNvCxnSpPr>
            <a:cxnSpLocks/>
          </p:cNvCxnSpPr>
          <p:nvPr/>
        </p:nvCxnSpPr>
        <p:spPr>
          <a:xfrm>
            <a:off x="4899030" y="1921520"/>
            <a:ext cx="1418095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7" name="Google Shape;147;p87"/>
          <p:cNvCxnSpPr>
            <a:cxnSpLocks/>
          </p:cNvCxnSpPr>
          <p:nvPr/>
        </p:nvCxnSpPr>
        <p:spPr>
          <a:xfrm>
            <a:off x="6938995" y="1921520"/>
            <a:ext cx="1418095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8" name="Google Shape;148;p87"/>
          <p:cNvSpPr txBox="1">
            <a:spLocks noGrp="1"/>
          </p:cNvSpPr>
          <p:nvPr>
            <p:ph type="body" idx="3"/>
          </p:nvPr>
        </p:nvSpPr>
        <p:spPr>
          <a:xfrm>
            <a:off x="4899030" y="2004751"/>
            <a:ext cx="1422400" cy="236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+mn-lt"/>
                <a:ea typeface="Noticia Text"/>
                <a:cs typeface="Noticia Text"/>
                <a:sym typeface="Noticia Text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9" name="Google Shape;149;p87"/>
          <p:cNvSpPr txBox="1">
            <a:spLocks noGrp="1"/>
          </p:cNvSpPr>
          <p:nvPr>
            <p:ph type="body" idx="4"/>
          </p:nvPr>
        </p:nvSpPr>
        <p:spPr>
          <a:xfrm>
            <a:off x="6938995" y="2004751"/>
            <a:ext cx="1422400" cy="236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+mn-lt"/>
                <a:ea typeface="Noticia Text"/>
                <a:cs typeface="Noticia Text"/>
                <a:sym typeface="Noticia Text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0" name="Google Shape;150;p87"/>
          <p:cNvSpPr txBox="1">
            <a:spLocks noGrp="1"/>
          </p:cNvSpPr>
          <p:nvPr>
            <p:ph type="body" idx="5" hasCustomPrompt="1"/>
          </p:nvPr>
        </p:nvSpPr>
        <p:spPr>
          <a:xfrm>
            <a:off x="4899030" y="2880248"/>
            <a:ext cx="3484664" cy="184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228600" marR="0" lvl="0" indent="-228600" algn="l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  <a:defRPr sz="1100" b="0" i="0" u="none" strike="noStrike" cap="none">
                <a:solidFill>
                  <a:srgbClr val="000000"/>
                </a:solidFill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  <a:sym typeface="Noticia Text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Bullet </a:t>
            </a:r>
            <a:r>
              <a:rPr lang="de-DE" dirty="0" err="1"/>
              <a:t>One</a:t>
            </a:r>
            <a:endParaRPr lang="de-DE" dirty="0"/>
          </a:p>
          <a:p>
            <a:r>
              <a:rPr lang="de-DE" dirty="0"/>
              <a:t>Bullet </a:t>
            </a:r>
            <a:r>
              <a:rPr lang="de-DE" dirty="0" err="1"/>
              <a:t>Two</a:t>
            </a:r>
            <a:endParaRPr lang="de-DE" dirty="0"/>
          </a:p>
        </p:txBody>
      </p:sp>
      <p:sp>
        <p:nvSpPr>
          <p:cNvPr id="2" name="Google Shape;38;p80">
            <a:extLst>
              <a:ext uri="{FF2B5EF4-FFF2-40B4-BE49-F238E27FC236}">
                <a16:creationId xmlns:a16="http://schemas.microsoft.com/office/drawing/2014/main" id="{81528308-4BAC-0446-0B2A-0A58195C3E08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4899031" y="970652"/>
            <a:ext cx="3825870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21008665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tartup Beispiel" preserve="1" userDrawn="1">
  <p:cSld name="6_Startup Beispiel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7"/>
          <p:cNvSpPr>
            <a:spLocks noGrp="1"/>
          </p:cNvSpPr>
          <p:nvPr>
            <p:ph type="pic" idx="2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" name="Google Shape;38;p80">
            <a:extLst>
              <a:ext uri="{FF2B5EF4-FFF2-40B4-BE49-F238E27FC236}">
                <a16:creationId xmlns:a16="http://schemas.microsoft.com/office/drawing/2014/main" id="{81528308-4BAC-0446-0B2A-0A58195C3E08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419100" y="333829"/>
            <a:ext cx="3825870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41398511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enutzerdefiniertes Layout" preserve="1">
  <p:cSld name="Benutzerdefiniertes Layou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88"/>
          <p:cNvSpPr txBox="1"/>
          <p:nvPr/>
        </p:nvSpPr>
        <p:spPr>
          <a:xfrm>
            <a:off x="387351" y="3065724"/>
            <a:ext cx="2908524" cy="683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Everybody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, </a:t>
            </a: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make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a </a:t>
            </a: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gesture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how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you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are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feeling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today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! </a:t>
            </a:r>
            <a:endParaRPr b="1" i="0" dirty="0">
              <a:latin typeface="+mn-lt"/>
            </a:endParaRPr>
          </a:p>
        </p:txBody>
      </p:sp>
      <p:pic>
        <p:nvPicPr>
          <p:cNvPr id="232" name="Google Shape;232;p8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4532" y="1737142"/>
            <a:ext cx="512317" cy="639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8653" y="1507218"/>
            <a:ext cx="426736" cy="426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8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04411" y="2235701"/>
            <a:ext cx="458874" cy="458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8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98717" y="2022333"/>
            <a:ext cx="426736" cy="426736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88"/>
          <p:cNvSpPr txBox="1"/>
          <p:nvPr/>
        </p:nvSpPr>
        <p:spPr>
          <a:xfrm>
            <a:off x="4938435" y="3065724"/>
            <a:ext cx="3849965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One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after </a:t>
            </a: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another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: </a:t>
            </a:r>
            <a:endParaRPr b="1" i="0" dirty="0">
              <a:latin typeface="+mn-lt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Introduce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yourself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with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your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name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, </a:t>
            </a: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location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, and </a:t>
            </a: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research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topic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. </a:t>
            </a:r>
            <a:b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</a:b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Then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, pass on </a:t>
            </a: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the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speaking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ball </a:t>
            </a: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to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somebody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else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.</a:t>
            </a:r>
            <a:endParaRPr b="1" i="0" dirty="0">
              <a:latin typeface="+mn-lt"/>
            </a:endParaRPr>
          </a:p>
        </p:txBody>
      </p:sp>
      <p:sp>
        <p:nvSpPr>
          <p:cNvPr id="237" name="Google Shape;237;p88"/>
          <p:cNvSpPr/>
          <p:nvPr/>
        </p:nvSpPr>
        <p:spPr>
          <a:xfrm>
            <a:off x="5986400" y="1915726"/>
            <a:ext cx="512317" cy="162045"/>
          </a:xfrm>
          <a:prstGeom prst="arc">
            <a:avLst>
              <a:gd name="adj1" fmla="val 16200000"/>
              <a:gd name="adj2" fmla="val 0"/>
            </a:avLst>
          </a:prstGeom>
          <a:noFill/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88"/>
          <p:cNvSpPr/>
          <p:nvPr/>
        </p:nvSpPr>
        <p:spPr>
          <a:xfrm rot="-895287">
            <a:off x="5916952" y="2089348"/>
            <a:ext cx="512317" cy="162045"/>
          </a:xfrm>
          <a:prstGeom prst="arc">
            <a:avLst>
              <a:gd name="adj1" fmla="val 16200000"/>
              <a:gd name="adj2" fmla="val 0"/>
            </a:avLst>
          </a:prstGeom>
          <a:noFill/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88"/>
          <p:cNvSpPr/>
          <p:nvPr/>
        </p:nvSpPr>
        <p:spPr>
          <a:xfrm rot="-1049304">
            <a:off x="5916951" y="2273631"/>
            <a:ext cx="512317" cy="162045"/>
          </a:xfrm>
          <a:prstGeom prst="arc">
            <a:avLst>
              <a:gd name="adj1" fmla="val 16200000"/>
              <a:gd name="adj2" fmla="val 0"/>
            </a:avLst>
          </a:prstGeom>
          <a:noFill/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88"/>
          <p:cNvSpPr txBox="1"/>
          <p:nvPr/>
        </p:nvSpPr>
        <p:spPr>
          <a:xfrm>
            <a:off x="330129" y="2424496"/>
            <a:ext cx="87206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1.</a:t>
            </a:r>
            <a:endParaRPr b="1" i="0" dirty="0">
              <a:latin typeface="+mn-lt"/>
            </a:endParaRPr>
          </a:p>
        </p:txBody>
      </p:sp>
      <p:sp>
        <p:nvSpPr>
          <p:cNvPr id="241" name="Google Shape;241;p88"/>
          <p:cNvSpPr txBox="1"/>
          <p:nvPr/>
        </p:nvSpPr>
        <p:spPr>
          <a:xfrm>
            <a:off x="4930618" y="2424496"/>
            <a:ext cx="87206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2.</a:t>
            </a:r>
            <a:endParaRPr b="1" i="0" dirty="0">
              <a:latin typeface="+mn-lt"/>
            </a:endParaRPr>
          </a:p>
        </p:txBody>
      </p:sp>
      <p:pic>
        <p:nvPicPr>
          <p:cNvPr id="242" name="Google Shape;242;p88"/>
          <p:cNvPicPr preferRelativeResize="0"/>
          <p:nvPr/>
        </p:nvPicPr>
        <p:blipFill rotWithShape="1">
          <a:blip r:embed="rId6">
            <a:alphaModFix/>
          </a:blip>
          <a:srcRect t="27643" b="2815"/>
          <a:stretch/>
        </p:blipFill>
        <p:spPr>
          <a:xfrm flipH="1">
            <a:off x="7024297" y="2424497"/>
            <a:ext cx="610102" cy="42673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15">
            <a:extLst>
              <a:ext uri="{FF2B5EF4-FFF2-40B4-BE49-F238E27FC236}">
                <a16:creationId xmlns:a16="http://schemas.microsoft.com/office/drawing/2014/main" id="{CD506EDE-8C5F-1BDE-3508-360E24D1B791}"/>
              </a:ext>
            </a:extLst>
          </p:cNvPr>
          <p:cNvSpPr txBox="1"/>
          <p:nvPr userDrawn="1"/>
        </p:nvSpPr>
        <p:spPr>
          <a:xfrm>
            <a:off x="428625" y="333335"/>
            <a:ext cx="3468530" cy="4460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90000"/>
              </a:lnSpc>
              <a:spcBef>
                <a:spcPts val="0"/>
              </a:spcBef>
            </a:pPr>
            <a:r>
              <a:rPr lang="de-DE" sz="3200" b="1" i="0" dirty="0">
                <a:solidFill>
                  <a:schemeClr val="bg1"/>
                </a:solidFill>
                <a:latin typeface="Aptos" panose="020B0004020202020204" pitchFamily="34" charset="0"/>
              </a:rPr>
              <a:t>Check-in</a:t>
            </a:r>
          </a:p>
        </p:txBody>
      </p:sp>
    </p:spTree>
    <p:extLst>
      <p:ext uri="{BB962C8B-B14F-4D97-AF65-F5344CB8AC3E}">
        <p14:creationId xmlns:p14="http://schemas.microsoft.com/office/powerpoint/2010/main" val="33751832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Welcome 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86;p90">
            <a:extLst>
              <a:ext uri="{FF2B5EF4-FFF2-40B4-BE49-F238E27FC236}">
                <a16:creationId xmlns:a16="http://schemas.microsoft.com/office/drawing/2014/main" id="{10B8A881-2E65-301B-8CA0-4000440EB6C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4237349" y="1863197"/>
            <a:ext cx="669302" cy="83528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feld 15">
            <a:extLst>
              <a:ext uri="{FF2B5EF4-FFF2-40B4-BE49-F238E27FC236}">
                <a16:creationId xmlns:a16="http://schemas.microsoft.com/office/drawing/2014/main" id="{8CDD2B62-D010-BB07-9EE9-B47D965C0925}"/>
              </a:ext>
            </a:extLst>
          </p:cNvPr>
          <p:cNvSpPr txBox="1"/>
          <p:nvPr userDrawn="1"/>
        </p:nvSpPr>
        <p:spPr>
          <a:xfrm>
            <a:off x="428625" y="333335"/>
            <a:ext cx="3468530" cy="4460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90000"/>
              </a:lnSpc>
              <a:spcBef>
                <a:spcPts val="0"/>
              </a:spcBef>
            </a:pPr>
            <a:r>
              <a:rPr lang="de-DE" sz="3200" b="1" i="0" dirty="0">
                <a:solidFill>
                  <a:schemeClr val="bg1"/>
                </a:solidFill>
                <a:latin typeface="Aptos" panose="020B0004020202020204" pitchFamily="34" charset="0"/>
              </a:rPr>
              <a:t>Welcome back</a:t>
            </a:r>
          </a:p>
        </p:txBody>
      </p:sp>
      <p:sp>
        <p:nvSpPr>
          <p:cNvPr id="3" name="Textfeld 12">
            <a:extLst>
              <a:ext uri="{FF2B5EF4-FFF2-40B4-BE49-F238E27FC236}">
                <a16:creationId xmlns:a16="http://schemas.microsoft.com/office/drawing/2014/main" id="{3286FCC6-BCAA-DD7E-179E-368BD6494AC6}"/>
              </a:ext>
            </a:extLst>
          </p:cNvPr>
          <p:cNvSpPr txBox="1"/>
          <p:nvPr userDrawn="1"/>
        </p:nvSpPr>
        <p:spPr>
          <a:xfrm>
            <a:off x="0" y="2802868"/>
            <a:ext cx="9144000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Let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us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know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, </a:t>
            </a: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if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you’re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with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us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:</a:t>
            </a:r>
            <a:endParaRPr lang="de-DE" sz="1800" b="1" i="0" dirty="0">
              <a:latin typeface="Aptos" panose="020B000402020202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Raise </a:t>
            </a: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your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emoji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thumb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!</a:t>
            </a:r>
            <a:endParaRPr lang="de-DE" sz="1800" b="1" i="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0236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Sharing_Speech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>
            <a:extLst>
              <a:ext uri="{FF2B5EF4-FFF2-40B4-BE49-F238E27FC236}">
                <a16:creationId xmlns:a16="http://schemas.microsoft.com/office/drawing/2014/main" id="{9115217A-6B69-F0E1-8DC6-9FDCD756D0A9}"/>
              </a:ext>
            </a:extLst>
          </p:cNvPr>
          <p:cNvSpPr txBox="1"/>
          <p:nvPr userDrawn="1"/>
        </p:nvSpPr>
        <p:spPr>
          <a:xfrm>
            <a:off x="428625" y="290795"/>
            <a:ext cx="346853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spcBef>
                <a:spcPts val="0"/>
              </a:spcBef>
            </a:pPr>
            <a:r>
              <a:rPr lang="de-DE" sz="3200" b="1" i="0" baseline="0" dirty="0">
                <a:solidFill>
                  <a:schemeClr val="bg1"/>
                </a:solidFill>
                <a:latin typeface="Aptos" panose="020B0004020202020204" pitchFamily="34" charset="0"/>
              </a:rPr>
              <a:t>Sharing …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F4C850B-2227-DBE2-0167-5B914A9222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7349" y="2017752"/>
            <a:ext cx="586863" cy="553998"/>
          </a:xfrm>
          <a:prstGeom prst="rect">
            <a:avLst/>
          </a:prstGeom>
        </p:spPr>
      </p:pic>
      <p:sp>
        <p:nvSpPr>
          <p:cNvPr id="2" name="Textfeld 12">
            <a:extLst>
              <a:ext uri="{FF2B5EF4-FFF2-40B4-BE49-F238E27FC236}">
                <a16:creationId xmlns:a16="http://schemas.microsoft.com/office/drawing/2014/main" id="{727B2E42-5AE8-A953-0BF5-6FC501472D11}"/>
              </a:ext>
            </a:extLst>
          </p:cNvPr>
          <p:cNvSpPr txBox="1"/>
          <p:nvPr userDrawn="1"/>
        </p:nvSpPr>
        <p:spPr>
          <a:xfrm>
            <a:off x="0" y="2880358"/>
            <a:ext cx="9144000" cy="5002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How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was </a:t>
            </a: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the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exercise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for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you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?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Any </a:t>
            </a: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insights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questions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you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would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like </a:t>
            </a: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to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share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4163583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12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Sharing_M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5;p76">
            <a:extLst>
              <a:ext uri="{FF2B5EF4-FFF2-40B4-BE49-F238E27FC236}">
                <a16:creationId xmlns:a16="http://schemas.microsoft.com/office/drawing/2014/main" id="{CF74B4A8-ED31-842B-B18A-033433C9D9E1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4289196" y="1928340"/>
            <a:ext cx="565606" cy="67721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47;p76">
            <a:extLst>
              <a:ext uri="{FF2B5EF4-FFF2-40B4-BE49-F238E27FC236}">
                <a16:creationId xmlns:a16="http://schemas.microsoft.com/office/drawing/2014/main" id="{A3D223A0-40FB-AC60-6405-19777C65FEC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252662" y="2876550"/>
            <a:ext cx="4638675" cy="9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+mj-lt"/>
              <a:buNone/>
              <a:defRPr sz="1800" b="1" i="0" u="none" strike="noStrike" cap="none" baseline="0">
                <a:solidFill>
                  <a:schemeClr val="lt1"/>
                </a:solidFill>
                <a:latin typeface="+mj-lt"/>
                <a:ea typeface="Aptos" panose="020B0004020202020204" pitchFamily="34" charset="0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Textfeld 15">
            <a:extLst>
              <a:ext uri="{FF2B5EF4-FFF2-40B4-BE49-F238E27FC236}">
                <a16:creationId xmlns:a16="http://schemas.microsoft.com/office/drawing/2014/main" id="{5459F6D0-B0E1-3EEC-F9F1-ADD2F207695D}"/>
              </a:ext>
            </a:extLst>
          </p:cNvPr>
          <p:cNvSpPr txBox="1"/>
          <p:nvPr userDrawn="1"/>
        </p:nvSpPr>
        <p:spPr>
          <a:xfrm>
            <a:off x="428625" y="333335"/>
            <a:ext cx="3468530" cy="4460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90000"/>
              </a:lnSpc>
              <a:spcBef>
                <a:spcPts val="0"/>
              </a:spcBef>
            </a:pPr>
            <a:r>
              <a:rPr lang="de-DE" sz="3200" b="1" i="0" dirty="0">
                <a:solidFill>
                  <a:schemeClr val="bg1"/>
                </a:solidFill>
                <a:latin typeface="Aptos" panose="020B0004020202020204" pitchFamily="34" charset="0"/>
              </a:rPr>
              <a:t>Sharing</a:t>
            </a:r>
            <a:r>
              <a:rPr lang="de-DE" sz="3150" b="1" i="0" dirty="0">
                <a:solidFill>
                  <a:schemeClr val="bg1"/>
                </a:solidFill>
                <a:latin typeface="Aptos" panose="020B0004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5835423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12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ptos_Sharing_M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7;p76">
            <a:extLst>
              <a:ext uri="{FF2B5EF4-FFF2-40B4-BE49-F238E27FC236}">
                <a16:creationId xmlns:a16="http://schemas.microsoft.com/office/drawing/2014/main" id="{A3D223A0-40FB-AC60-6405-19777C65FEC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252662" y="2876550"/>
            <a:ext cx="4638675" cy="9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+mj-lt"/>
              <a:buNone/>
              <a:defRPr sz="1800" b="1" i="0" u="none" strike="noStrike" cap="none" baseline="0">
                <a:solidFill>
                  <a:schemeClr val="lt1"/>
                </a:solidFill>
                <a:latin typeface="+mj-lt"/>
                <a:ea typeface="Aptos" panose="020B0004020202020204" pitchFamily="34" charset="0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7" name="Google Shape;38;p80">
            <a:extLst>
              <a:ext uri="{FF2B5EF4-FFF2-40B4-BE49-F238E27FC236}">
                <a16:creationId xmlns:a16="http://schemas.microsoft.com/office/drawing/2014/main" id="{DFE264B8-D86D-B788-CAC3-11C1814E4C8F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428625" y="33659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22638864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1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est-Folienheadline Open Sans" preserve="1" userDrawn="1">
  <p:cSld name="3_test-Folienheadline Open Sans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;p71">
            <a:extLst>
              <a:ext uri="{FF2B5EF4-FFF2-40B4-BE49-F238E27FC236}">
                <a16:creationId xmlns:a16="http://schemas.microsoft.com/office/drawing/2014/main" id="{4194A1B3-1165-BD49-25F6-3AB1008C4D3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37370" y="1520560"/>
            <a:ext cx="6772937" cy="1253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+mj-lt"/>
              <a:buNone/>
              <a:defRPr sz="4200" b="1" i="0" u="none" strike="noStrike" cap="none">
                <a:solidFill>
                  <a:schemeClr val="lt1"/>
                </a:solidFill>
                <a:latin typeface="+mn-lt"/>
                <a:ea typeface="Aptos" panose="020B0004020202020204" pitchFamily="34" charset="0"/>
                <a:cs typeface="Arial"/>
                <a:sym typeface="Arial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Google Shape;18;p71">
            <a:extLst>
              <a:ext uri="{FF2B5EF4-FFF2-40B4-BE49-F238E27FC236}">
                <a16:creationId xmlns:a16="http://schemas.microsoft.com/office/drawing/2014/main" id="{9076AF9A-0251-C82F-722B-DF4B7BA2499A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430349" y="404687"/>
            <a:ext cx="6730404" cy="254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+mj-lt"/>
              <a:buNone/>
              <a:defRPr sz="1400" b="1" i="0" u="none" strike="noStrike" cap="none">
                <a:solidFill>
                  <a:schemeClr val="lt1"/>
                </a:solidFill>
                <a:latin typeface="+mn-lt"/>
                <a:ea typeface="Aptos" panose="020B0004020202020204" pitchFamily="34" charset="0"/>
                <a:cs typeface="Arial"/>
                <a:sym typeface="Arial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839785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Todays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A0A10BA-7CB2-BBF3-5295-62F0AC403F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8625" y="1785939"/>
            <a:ext cx="4024027" cy="3096815"/>
          </a:xfrm>
          <a:prstGeom prst="rect">
            <a:avLst/>
          </a:prstGeom>
        </p:spPr>
        <p:txBody>
          <a:bodyPr/>
          <a:lstStyle>
            <a:lvl1pPr marL="0">
              <a:spcBef>
                <a:spcPts val="0"/>
              </a:spcBef>
              <a:spcAft>
                <a:spcPts val="450"/>
              </a:spcAft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60D56A5-F35D-9998-A01E-0CD49131DD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97888" y="1785938"/>
            <a:ext cx="4017488" cy="3096816"/>
          </a:xfrm>
          <a:prstGeom prst="rect">
            <a:avLst/>
          </a:prstGeom>
        </p:spPr>
        <p:txBody>
          <a:bodyPr/>
          <a:lstStyle>
            <a:lvl1pPr marL="0">
              <a:spcBef>
                <a:spcPts val="0"/>
              </a:spcBef>
              <a:spcAft>
                <a:spcPts val="450"/>
              </a:spcAft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5" name="Google Shape;38;p80">
            <a:extLst>
              <a:ext uri="{FF2B5EF4-FFF2-40B4-BE49-F238E27FC236}">
                <a16:creationId xmlns:a16="http://schemas.microsoft.com/office/drawing/2014/main" id="{E09FEC7E-B391-351B-76A2-311256EED013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428625" y="1099293"/>
            <a:ext cx="402402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28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Morning</a:t>
            </a:r>
            <a:endParaRPr dirty="0"/>
          </a:p>
        </p:txBody>
      </p:sp>
      <p:sp>
        <p:nvSpPr>
          <p:cNvPr id="9" name="Google Shape;38;p80">
            <a:extLst>
              <a:ext uri="{FF2B5EF4-FFF2-40B4-BE49-F238E27FC236}">
                <a16:creationId xmlns:a16="http://schemas.microsoft.com/office/drawing/2014/main" id="{0B8AD1D7-6EDD-CCCF-7F2F-59463480B92B}"/>
              </a:ext>
            </a:extLst>
          </p:cNvPr>
          <p:cNvSpPr txBox="1">
            <a:spLocks noGrp="1"/>
          </p:cNvSpPr>
          <p:nvPr>
            <p:ph type="body" idx="11" hasCustomPrompt="1"/>
          </p:nvPr>
        </p:nvSpPr>
        <p:spPr>
          <a:xfrm>
            <a:off x="4697889" y="1099293"/>
            <a:ext cx="401748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28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 err="1"/>
              <a:t>Afternoon</a:t>
            </a:r>
            <a:endParaRPr dirty="0"/>
          </a:p>
        </p:txBody>
      </p:sp>
      <p:cxnSp>
        <p:nvCxnSpPr>
          <p:cNvPr id="10" name="Google Shape;118;p97">
            <a:extLst>
              <a:ext uri="{FF2B5EF4-FFF2-40B4-BE49-F238E27FC236}">
                <a16:creationId xmlns:a16="http://schemas.microsoft.com/office/drawing/2014/main" id="{F938A17F-AA60-D037-3F65-6DB06401FD81}"/>
              </a:ext>
            </a:extLst>
          </p:cNvPr>
          <p:cNvCxnSpPr>
            <a:cxnSpLocks/>
          </p:cNvCxnSpPr>
          <p:nvPr userDrawn="1"/>
        </p:nvCxnSpPr>
        <p:spPr>
          <a:xfrm>
            <a:off x="428625" y="1532071"/>
            <a:ext cx="4024027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" name="Google Shape;119;p97">
            <a:extLst>
              <a:ext uri="{FF2B5EF4-FFF2-40B4-BE49-F238E27FC236}">
                <a16:creationId xmlns:a16="http://schemas.microsoft.com/office/drawing/2014/main" id="{71B8A2AA-E227-0793-FBF4-477C3EA5F199}"/>
              </a:ext>
            </a:extLst>
          </p:cNvPr>
          <p:cNvCxnSpPr>
            <a:cxnSpLocks/>
          </p:cNvCxnSpPr>
          <p:nvPr userDrawn="1"/>
        </p:nvCxnSpPr>
        <p:spPr>
          <a:xfrm>
            <a:off x="4686301" y="1532071"/>
            <a:ext cx="4029075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" name="Google Shape;38;p80">
            <a:extLst>
              <a:ext uri="{FF2B5EF4-FFF2-40B4-BE49-F238E27FC236}">
                <a16:creationId xmlns:a16="http://schemas.microsoft.com/office/drawing/2014/main" id="{F73D9355-8B92-1E1B-26DB-EB4B1252F3EE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235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 err="1"/>
              <a:t>Today’s</a:t>
            </a:r>
            <a:r>
              <a:rPr lang="de-DE" dirty="0"/>
              <a:t> Agenda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48153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264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D0B89CD4-9153-F94E-7D57-9920D357E8EA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3610"/>
            <a:ext cx="419485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628662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Workshop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24CB98BD-1684-06D6-D44D-7A166AF5A6DB}"/>
              </a:ext>
            </a:extLst>
          </p:cNvPr>
          <p:cNvSpPr/>
          <p:nvPr userDrawn="1"/>
        </p:nvSpPr>
        <p:spPr>
          <a:xfrm>
            <a:off x="0" y="0"/>
            <a:ext cx="4572000" cy="3832412"/>
          </a:xfrm>
          <a:prstGeom prst="rect">
            <a:avLst/>
          </a:prstGeom>
          <a:solidFill>
            <a:srgbClr val="E30613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717" tIns="25717" rIns="25717" bIns="25717" numCol="1" spcCol="38100" rtlCol="0" anchor="ctr">
            <a:noAutofit/>
          </a:bodyPr>
          <a:lstStyle/>
          <a:p>
            <a:pPr marL="0" marR="0" indent="0" algn="l" defTabSz="5143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013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ptos" panose="020B0004020202020204" pitchFamily="34" charset="0"/>
              <a:ea typeface="+mn-ea"/>
              <a:cs typeface="+mn-cs"/>
              <a:sym typeface="Calibri"/>
            </a:endParaRP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5E60A402-F1DB-7B04-AF73-B53E371BF5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3832412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C4E9F7B5-EC29-4096-D277-E2CAC74F072B}"/>
              </a:ext>
            </a:extLst>
          </p:cNvPr>
          <p:cNvGrpSpPr/>
          <p:nvPr userDrawn="1"/>
        </p:nvGrpSpPr>
        <p:grpSpPr>
          <a:xfrm>
            <a:off x="158749" y="3940014"/>
            <a:ext cx="7627098" cy="1085886"/>
            <a:chOff x="211665" y="3771966"/>
            <a:chExt cx="7768882" cy="1106072"/>
          </a:xfrm>
        </p:grpSpPr>
        <p:sp>
          <p:nvSpPr>
            <p:cNvPr id="3" name="Titel 1">
              <a:extLst>
                <a:ext uri="{FF2B5EF4-FFF2-40B4-BE49-F238E27FC236}">
                  <a16:creationId xmlns:a16="http://schemas.microsoft.com/office/drawing/2014/main" id="{B0E6937F-B8D7-586B-55B7-044BB30ABE5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5150763" y="3882074"/>
              <a:ext cx="1275615" cy="171263"/>
            </a:xfrm>
            <a:prstGeom prst="rect">
              <a:avLst/>
            </a:prstGeom>
            <a:ln w="12700">
              <a:miter lim="400000"/>
            </a:ln>
          </p:spPr>
          <p:txBody>
            <a:bodyPr lIns="45719" rIns="45719" anchor="b"/>
            <a:lstStyle>
              <a:lvl1pPr marL="0" marR="0" indent="0" algn="ctr" defTabSz="9144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60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1pPr>
              <a:lvl2pPr marL="0" marR="0" indent="0" algn="l" defTabSz="9144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2pPr>
              <a:lvl3pPr marL="0" marR="0" indent="0" algn="l" defTabSz="9144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3pPr>
              <a:lvl4pPr marL="0" marR="0" indent="0" algn="l" defTabSz="9144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4pPr>
              <a:lvl5pPr marL="0" marR="0" indent="0" algn="l" defTabSz="9144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5pPr>
              <a:lvl6pPr marL="0" marR="0" indent="0" algn="l" defTabSz="9144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6pPr>
              <a:lvl7pPr marL="0" marR="0" indent="0" algn="l" defTabSz="9144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7pPr>
              <a:lvl8pPr marL="0" marR="0" indent="0" algn="l" defTabSz="9144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8pPr>
              <a:lvl9pPr marL="0" marR="0" indent="0" algn="l" defTabSz="9144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9pPr>
            </a:lstStyle>
            <a:p>
              <a:pPr algn="l" hangingPunct="1"/>
              <a:r>
                <a:rPr lang="de-DE" sz="525" b="1" i="0">
                  <a:latin typeface="Aptos" panose="020B0004020202020204" pitchFamily="34" charset="0"/>
                </a:rPr>
                <a:t>THIS PROGRAMME IS SUPPORTED BY:</a:t>
              </a:r>
            </a:p>
          </p:txBody>
        </p:sp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41678741-0198-CCE7-C8D7-E1B0823111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230" y="4307116"/>
              <a:ext cx="1227036" cy="404923"/>
            </a:xfrm>
            <a:prstGeom prst="rect">
              <a:avLst/>
            </a:prstGeom>
          </p:spPr>
        </p:pic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2E03791F-B522-91FE-7A34-C086842F1A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4932" y="4276758"/>
              <a:ext cx="1275615" cy="487993"/>
            </a:xfrm>
            <a:prstGeom prst="rect">
              <a:avLst/>
            </a:prstGeom>
          </p:spPr>
        </p:pic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9C1A14B4-1AC2-50EA-2A98-5091016B3D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11665" y="3771966"/>
              <a:ext cx="4778230" cy="1106072"/>
            </a:xfrm>
            <a:prstGeom prst="rect">
              <a:avLst/>
            </a:prstGeom>
          </p:spPr>
        </p:pic>
      </p:grpSp>
      <p:sp>
        <p:nvSpPr>
          <p:cNvPr id="9" name="Google Shape;38;p80">
            <a:extLst>
              <a:ext uri="{FF2B5EF4-FFF2-40B4-BE49-F238E27FC236}">
                <a16:creationId xmlns:a16="http://schemas.microsoft.com/office/drawing/2014/main" id="{B1AA85AB-0B26-9731-7A72-6BADE4AE71BE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11351" y="333783"/>
            <a:ext cx="3903200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Workshop title</a:t>
            </a:r>
          </a:p>
        </p:txBody>
      </p:sp>
    </p:spTree>
    <p:extLst>
      <p:ext uri="{BB962C8B-B14F-4D97-AF65-F5344CB8AC3E}">
        <p14:creationId xmlns:p14="http://schemas.microsoft.com/office/powerpoint/2010/main" val="16850367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Headline+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69BC86AF-FABD-A7E5-B1E4-3CF946EA13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9B67AAC-B3D6-6FAF-A2B9-12110022D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285263"/>
            <a:ext cx="6900334" cy="485204"/>
          </a:xfrm>
          <a:prstGeom prst="rect">
            <a:avLst/>
          </a:prstGeom>
          <a:solidFill>
            <a:srgbClr val="E50818"/>
          </a:solidFill>
        </p:spPr>
        <p:txBody>
          <a:bodyPr wrap="square" lIns="0" tIns="0" rIns="0" bIns="0" anchor="b" anchorCtr="0">
            <a:noAutofit/>
          </a:bodyPr>
          <a:lstStyle>
            <a:lvl1pPr marL="91440" indent="0">
              <a:lnSpc>
                <a:spcPct val="100000"/>
              </a:lnSpc>
              <a:spcBef>
                <a:spcPts val="0"/>
              </a:spcBef>
              <a:buNone/>
              <a:defRPr sz="3200" b="1" spc="40" baseline="0">
                <a:ln>
                  <a:noFill/>
                </a:ln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CLICK TO EDIT MASTER TEXT </a:t>
            </a:r>
          </a:p>
        </p:txBody>
      </p:sp>
    </p:spTree>
    <p:extLst>
      <p:ext uri="{BB962C8B-B14F-4D97-AF65-F5344CB8AC3E}">
        <p14:creationId xmlns:p14="http://schemas.microsoft.com/office/powerpoint/2010/main" val="18110300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Todays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A0A10BA-7CB2-BBF3-5295-62F0AC403F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8625" y="1785939"/>
            <a:ext cx="4024027" cy="3096815"/>
          </a:xfrm>
          <a:prstGeom prst="rect">
            <a:avLst/>
          </a:prstGeom>
        </p:spPr>
        <p:txBody>
          <a:bodyPr/>
          <a:lstStyle>
            <a:lvl1pPr marL="0">
              <a:spcBef>
                <a:spcPts val="0"/>
              </a:spcBef>
              <a:spcAft>
                <a:spcPts val="450"/>
              </a:spcAft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Bullet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60D56A5-F35D-9998-A01E-0CD49131DD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97888" y="1785938"/>
            <a:ext cx="4017488" cy="3096816"/>
          </a:xfrm>
          <a:prstGeom prst="rect">
            <a:avLst/>
          </a:prstGeom>
        </p:spPr>
        <p:txBody>
          <a:bodyPr/>
          <a:lstStyle>
            <a:lvl1pPr marL="0">
              <a:spcBef>
                <a:spcPts val="0"/>
              </a:spcBef>
              <a:spcAft>
                <a:spcPts val="450"/>
              </a:spcAft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Bullet</a:t>
            </a:r>
          </a:p>
        </p:txBody>
      </p:sp>
      <p:sp>
        <p:nvSpPr>
          <p:cNvPr id="5" name="Google Shape;38;p80">
            <a:extLst>
              <a:ext uri="{FF2B5EF4-FFF2-40B4-BE49-F238E27FC236}">
                <a16:creationId xmlns:a16="http://schemas.microsoft.com/office/drawing/2014/main" id="{E09FEC7E-B391-351B-76A2-311256EED013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428625" y="1099293"/>
            <a:ext cx="402402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28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Morning</a:t>
            </a:r>
            <a:endParaRPr dirty="0"/>
          </a:p>
        </p:txBody>
      </p:sp>
      <p:sp>
        <p:nvSpPr>
          <p:cNvPr id="9" name="Google Shape;38;p80">
            <a:extLst>
              <a:ext uri="{FF2B5EF4-FFF2-40B4-BE49-F238E27FC236}">
                <a16:creationId xmlns:a16="http://schemas.microsoft.com/office/drawing/2014/main" id="{0B8AD1D7-6EDD-CCCF-7F2F-59463480B92B}"/>
              </a:ext>
            </a:extLst>
          </p:cNvPr>
          <p:cNvSpPr txBox="1">
            <a:spLocks noGrp="1"/>
          </p:cNvSpPr>
          <p:nvPr>
            <p:ph type="body" idx="11" hasCustomPrompt="1"/>
          </p:nvPr>
        </p:nvSpPr>
        <p:spPr>
          <a:xfrm>
            <a:off x="4697889" y="1099293"/>
            <a:ext cx="401748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28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 err="1"/>
              <a:t>Afternoon</a:t>
            </a:r>
            <a:endParaRPr dirty="0"/>
          </a:p>
        </p:txBody>
      </p:sp>
      <p:cxnSp>
        <p:nvCxnSpPr>
          <p:cNvPr id="10" name="Google Shape;118;p97">
            <a:extLst>
              <a:ext uri="{FF2B5EF4-FFF2-40B4-BE49-F238E27FC236}">
                <a16:creationId xmlns:a16="http://schemas.microsoft.com/office/drawing/2014/main" id="{F938A17F-AA60-D037-3F65-6DB06401FD81}"/>
              </a:ext>
            </a:extLst>
          </p:cNvPr>
          <p:cNvCxnSpPr>
            <a:cxnSpLocks/>
          </p:cNvCxnSpPr>
          <p:nvPr userDrawn="1"/>
        </p:nvCxnSpPr>
        <p:spPr>
          <a:xfrm>
            <a:off x="428625" y="1532071"/>
            <a:ext cx="4024027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" name="Google Shape;119;p97">
            <a:extLst>
              <a:ext uri="{FF2B5EF4-FFF2-40B4-BE49-F238E27FC236}">
                <a16:creationId xmlns:a16="http://schemas.microsoft.com/office/drawing/2014/main" id="{71B8A2AA-E227-0793-FBF4-477C3EA5F199}"/>
              </a:ext>
            </a:extLst>
          </p:cNvPr>
          <p:cNvCxnSpPr>
            <a:cxnSpLocks/>
          </p:cNvCxnSpPr>
          <p:nvPr userDrawn="1"/>
        </p:nvCxnSpPr>
        <p:spPr>
          <a:xfrm>
            <a:off x="4686301" y="1532071"/>
            <a:ext cx="4029075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" name="Google Shape;38;p80">
            <a:extLst>
              <a:ext uri="{FF2B5EF4-FFF2-40B4-BE49-F238E27FC236}">
                <a16:creationId xmlns:a16="http://schemas.microsoft.com/office/drawing/2014/main" id="{F73D9355-8B92-1E1B-26DB-EB4B1252F3EE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235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 err="1"/>
              <a:t>Today’s</a:t>
            </a:r>
            <a:r>
              <a:rPr lang="de-DE" dirty="0"/>
              <a:t> Agenda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013177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264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Todays-Agenda_P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3B1DF90C-B73E-472E-C982-71D3C2E3C09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8625" y="1785939"/>
            <a:ext cx="4024027" cy="3096815"/>
          </a:xfrm>
          <a:prstGeom prst="rect">
            <a:avLst/>
          </a:prstGeom>
        </p:spPr>
        <p:txBody>
          <a:bodyPr/>
          <a:lstStyle>
            <a:lvl1pPr marL="0">
              <a:spcBef>
                <a:spcPts val="0"/>
              </a:spcBef>
              <a:spcAft>
                <a:spcPts val="450"/>
              </a:spcAft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Bullet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B259111-5BAC-F379-C3D7-0EDBED3F19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97888" y="1785938"/>
            <a:ext cx="4017488" cy="3096816"/>
          </a:xfrm>
          <a:prstGeom prst="rect">
            <a:avLst/>
          </a:prstGeom>
        </p:spPr>
        <p:txBody>
          <a:bodyPr/>
          <a:lstStyle>
            <a:lvl1pPr marL="0">
              <a:spcBef>
                <a:spcPts val="0"/>
              </a:spcBef>
              <a:spcAft>
                <a:spcPts val="450"/>
              </a:spcAft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Bullet</a:t>
            </a:r>
          </a:p>
        </p:txBody>
      </p:sp>
      <p:sp>
        <p:nvSpPr>
          <p:cNvPr id="6" name="Google Shape;38;p80">
            <a:extLst>
              <a:ext uri="{FF2B5EF4-FFF2-40B4-BE49-F238E27FC236}">
                <a16:creationId xmlns:a16="http://schemas.microsoft.com/office/drawing/2014/main" id="{1916FF60-8082-553E-43AA-997982AD37A2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428625" y="1099293"/>
            <a:ext cx="402402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28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Part I</a:t>
            </a:r>
            <a:endParaRPr dirty="0"/>
          </a:p>
        </p:txBody>
      </p:sp>
      <p:sp>
        <p:nvSpPr>
          <p:cNvPr id="7" name="Google Shape;38;p80">
            <a:extLst>
              <a:ext uri="{FF2B5EF4-FFF2-40B4-BE49-F238E27FC236}">
                <a16:creationId xmlns:a16="http://schemas.microsoft.com/office/drawing/2014/main" id="{5B727AB5-FBFD-ECBF-47E6-15C3D54CB507}"/>
              </a:ext>
            </a:extLst>
          </p:cNvPr>
          <p:cNvSpPr txBox="1">
            <a:spLocks noGrp="1"/>
          </p:cNvSpPr>
          <p:nvPr>
            <p:ph type="body" idx="11" hasCustomPrompt="1"/>
          </p:nvPr>
        </p:nvSpPr>
        <p:spPr>
          <a:xfrm>
            <a:off x="4697889" y="1099293"/>
            <a:ext cx="401748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28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Part II</a:t>
            </a:r>
            <a:endParaRPr dirty="0"/>
          </a:p>
        </p:txBody>
      </p:sp>
      <p:cxnSp>
        <p:nvCxnSpPr>
          <p:cNvPr id="8" name="Google Shape;118;p97">
            <a:extLst>
              <a:ext uri="{FF2B5EF4-FFF2-40B4-BE49-F238E27FC236}">
                <a16:creationId xmlns:a16="http://schemas.microsoft.com/office/drawing/2014/main" id="{883B836E-8F85-E779-45FC-BB1EE0D1553E}"/>
              </a:ext>
            </a:extLst>
          </p:cNvPr>
          <p:cNvCxnSpPr>
            <a:cxnSpLocks/>
          </p:cNvCxnSpPr>
          <p:nvPr userDrawn="1"/>
        </p:nvCxnSpPr>
        <p:spPr>
          <a:xfrm>
            <a:off x="428625" y="1532071"/>
            <a:ext cx="4024027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" name="Google Shape;119;p97">
            <a:extLst>
              <a:ext uri="{FF2B5EF4-FFF2-40B4-BE49-F238E27FC236}">
                <a16:creationId xmlns:a16="http://schemas.microsoft.com/office/drawing/2014/main" id="{C6539AF5-44B3-E086-05CD-5E48D673389D}"/>
              </a:ext>
            </a:extLst>
          </p:cNvPr>
          <p:cNvCxnSpPr>
            <a:cxnSpLocks/>
          </p:cNvCxnSpPr>
          <p:nvPr userDrawn="1"/>
        </p:nvCxnSpPr>
        <p:spPr>
          <a:xfrm>
            <a:off x="4686301" y="1532071"/>
            <a:ext cx="4029075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" name="Google Shape;38;p80">
            <a:extLst>
              <a:ext uri="{FF2B5EF4-FFF2-40B4-BE49-F238E27FC236}">
                <a16:creationId xmlns:a16="http://schemas.microsoft.com/office/drawing/2014/main" id="{04733276-D985-539A-08EF-2CBA80742939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235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 err="1"/>
              <a:t>Today’s</a:t>
            </a:r>
            <a:r>
              <a:rPr lang="de-DE" dirty="0"/>
              <a:t> Agenda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03275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16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Todays-Agenda_Da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EF4FA6A9-77F4-363D-2042-78B9DA1E0675}"/>
              </a:ext>
            </a:extLst>
          </p:cNvPr>
          <p:cNvSpPr txBox="1"/>
          <p:nvPr userDrawn="1"/>
        </p:nvSpPr>
        <p:spPr>
          <a:xfrm>
            <a:off x="428625" y="1727493"/>
            <a:ext cx="19245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1400" b="1" i="0">
                <a:solidFill>
                  <a:srgbClr val="E30613"/>
                </a:solidFill>
                <a:latin typeface="Aptos" panose="020B0004020202020204" pitchFamily="34" charset="0"/>
              </a:rPr>
              <a:t>Morning</a:t>
            </a:r>
          </a:p>
        </p:txBody>
      </p:sp>
      <p:cxnSp>
        <p:nvCxnSpPr>
          <p:cNvPr id="7" name="Google Shape;118;p97">
            <a:extLst>
              <a:ext uri="{FF2B5EF4-FFF2-40B4-BE49-F238E27FC236}">
                <a16:creationId xmlns:a16="http://schemas.microsoft.com/office/drawing/2014/main" id="{6DCB5127-A1C6-B5DF-6DFD-1F436302AD4D}"/>
              </a:ext>
            </a:extLst>
          </p:cNvPr>
          <p:cNvCxnSpPr>
            <a:cxnSpLocks/>
          </p:cNvCxnSpPr>
          <p:nvPr userDrawn="1"/>
        </p:nvCxnSpPr>
        <p:spPr>
          <a:xfrm>
            <a:off x="428625" y="1974668"/>
            <a:ext cx="1932561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" name="Textfeld 19">
            <a:extLst>
              <a:ext uri="{FF2B5EF4-FFF2-40B4-BE49-F238E27FC236}">
                <a16:creationId xmlns:a16="http://schemas.microsoft.com/office/drawing/2014/main" id="{DD5F7437-3E34-0090-7881-0328FA367A4C}"/>
              </a:ext>
            </a:extLst>
          </p:cNvPr>
          <p:cNvSpPr txBox="1"/>
          <p:nvPr userDrawn="1"/>
        </p:nvSpPr>
        <p:spPr>
          <a:xfrm>
            <a:off x="2593377" y="1727493"/>
            <a:ext cx="19245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1400" b="1" i="0" err="1">
                <a:solidFill>
                  <a:srgbClr val="E30613"/>
                </a:solidFill>
                <a:latin typeface="Aptos" panose="020B0004020202020204" pitchFamily="34" charset="0"/>
              </a:rPr>
              <a:t>Afternoon</a:t>
            </a:r>
            <a:endParaRPr lang="de-DE" sz="1400" b="1" i="0">
              <a:solidFill>
                <a:srgbClr val="E30613"/>
              </a:solidFill>
              <a:latin typeface="Aptos" panose="020B0004020202020204" pitchFamily="34" charset="0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49DBEFB5-98D7-CEC8-22FF-948BFAFF9E5D}"/>
              </a:ext>
            </a:extLst>
          </p:cNvPr>
          <p:cNvSpPr txBox="1"/>
          <p:nvPr userDrawn="1"/>
        </p:nvSpPr>
        <p:spPr>
          <a:xfrm>
            <a:off x="4720565" y="1727493"/>
            <a:ext cx="19245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1400" b="1" i="0">
                <a:solidFill>
                  <a:srgbClr val="E30613"/>
                </a:solidFill>
                <a:latin typeface="Aptos" panose="020B0004020202020204" pitchFamily="34" charset="0"/>
              </a:rPr>
              <a:t>Morning</a:t>
            </a:r>
          </a:p>
        </p:txBody>
      </p:sp>
      <p:cxnSp>
        <p:nvCxnSpPr>
          <p:cNvPr id="25" name="Google Shape;118;p97">
            <a:extLst>
              <a:ext uri="{FF2B5EF4-FFF2-40B4-BE49-F238E27FC236}">
                <a16:creationId xmlns:a16="http://schemas.microsoft.com/office/drawing/2014/main" id="{A447F83A-9160-40B6-29D0-1EC56E8AD393}"/>
              </a:ext>
            </a:extLst>
          </p:cNvPr>
          <p:cNvCxnSpPr>
            <a:cxnSpLocks/>
          </p:cNvCxnSpPr>
          <p:nvPr userDrawn="1"/>
        </p:nvCxnSpPr>
        <p:spPr>
          <a:xfrm>
            <a:off x="4720565" y="1974668"/>
            <a:ext cx="1936107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" name="Textfeld 27">
            <a:extLst>
              <a:ext uri="{FF2B5EF4-FFF2-40B4-BE49-F238E27FC236}">
                <a16:creationId xmlns:a16="http://schemas.microsoft.com/office/drawing/2014/main" id="{5A2B0C9E-47F2-B6AB-C141-330C2DA0AEC4}"/>
              </a:ext>
            </a:extLst>
          </p:cNvPr>
          <p:cNvSpPr txBox="1"/>
          <p:nvPr userDrawn="1"/>
        </p:nvSpPr>
        <p:spPr>
          <a:xfrm>
            <a:off x="6858000" y="1727493"/>
            <a:ext cx="19245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1400" b="1" i="0" err="1">
                <a:solidFill>
                  <a:srgbClr val="E30613"/>
                </a:solidFill>
                <a:latin typeface="Aptos" panose="020B0004020202020204" pitchFamily="34" charset="0"/>
              </a:rPr>
              <a:t>Afternoon</a:t>
            </a:r>
            <a:endParaRPr lang="de-DE" sz="1400" b="1" i="0">
              <a:solidFill>
                <a:srgbClr val="E30613"/>
              </a:solidFill>
              <a:latin typeface="Aptos" panose="020B0004020202020204" pitchFamily="34" charset="0"/>
            </a:endParaRPr>
          </a:p>
        </p:txBody>
      </p:sp>
      <p:cxnSp>
        <p:nvCxnSpPr>
          <p:cNvPr id="29" name="Google Shape;118;p97">
            <a:extLst>
              <a:ext uri="{FF2B5EF4-FFF2-40B4-BE49-F238E27FC236}">
                <a16:creationId xmlns:a16="http://schemas.microsoft.com/office/drawing/2014/main" id="{9CAEDF5D-41E5-6A62-30F5-1E1766E60CB7}"/>
              </a:ext>
            </a:extLst>
          </p:cNvPr>
          <p:cNvCxnSpPr>
            <a:cxnSpLocks/>
          </p:cNvCxnSpPr>
          <p:nvPr userDrawn="1"/>
        </p:nvCxnSpPr>
        <p:spPr>
          <a:xfrm>
            <a:off x="6858000" y="1974668"/>
            <a:ext cx="1866900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4" name="Textplatzhalter 33">
            <a:extLst>
              <a:ext uri="{FF2B5EF4-FFF2-40B4-BE49-F238E27FC236}">
                <a16:creationId xmlns:a16="http://schemas.microsoft.com/office/drawing/2014/main" id="{A979C08A-28CB-BE81-4C1E-54C1E226D5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8625" y="2128484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endParaRPr lang="de-DE" dirty="0"/>
          </a:p>
        </p:txBody>
      </p:sp>
      <p:sp>
        <p:nvSpPr>
          <p:cNvPr id="36" name="Textplatzhalter 33">
            <a:extLst>
              <a:ext uri="{FF2B5EF4-FFF2-40B4-BE49-F238E27FC236}">
                <a16:creationId xmlns:a16="http://schemas.microsoft.com/office/drawing/2014/main" id="{55746759-0ADD-1422-F8BE-420F8D85DB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93376" y="2128484"/>
            <a:ext cx="1848978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endParaRPr lang="de-DE" dirty="0"/>
          </a:p>
        </p:txBody>
      </p:sp>
      <p:sp>
        <p:nvSpPr>
          <p:cNvPr id="38" name="Textplatzhalter 33">
            <a:extLst>
              <a:ext uri="{FF2B5EF4-FFF2-40B4-BE49-F238E27FC236}">
                <a16:creationId xmlns:a16="http://schemas.microsoft.com/office/drawing/2014/main" id="{C2D2379D-656F-ABC0-BA51-99A77D66984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20565" y="2128484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endParaRPr lang="de-DE" dirty="0"/>
          </a:p>
        </p:txBody>
      </p:sp>
      <p:sp>
        <p:nvSpPr>
          <p:cNvPr id="40" name="Textplatzhalter 33">
            <a:extLst>
              <a:ext uri="{FF2B5EF4-FFF2-40B4-BE49-F238E27FC236}">
                <a16:creationId xmlns:a16="http://schemas.microsoft.com/office/drawing/2014/main" id="{FFE0441A-1FEB-6943-5AD0-84B27A5F7CE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58000" y="2128484"/>
            <a:ext cx="1863981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endParaRPr lang="de-DE" dirty="0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45ADD53-BFB6-1342-D381-E7B51F923AB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8625" y="2463327"/>
            <a:ext cx="1934766" cy="2429392"/>
          </a:xfrm>
          <a:prstGeom prst="rect">
            <a:avLst/>
          </a:prstGeom>
        </p:spPr>
        <p:txBody>
          <a:bodyPr/>
          <a:lstStyle>
            <a:lvl1pPr marL="274320" indent="-20574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en-US" dirty="0"/>
              <a:t>First Bullet</a:t>
            </a:r>
          </a:p>
          <a:p>
            <a:pPr lvl="0"/>
            <a:r>
              <a:rPr lang="en-US" dirty="0"/>
              <a:t>Second Bullet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BA8C5C2-EC24-E96F-2A03-A7A3D74907D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93376" y="2463327"/>
            <a:ext cx="1859276" cy="2429392"/>
          </a:xfrm>
          <a:prstGeom prst="rect">
            <a:avLst/>
          </a:prstGeom>
        </p:spPr>
        <p:txBody>
          <a:bodyPr/>
          <a:lstStyle>
            <a:lvl1pPr marL="274320" indent="-20574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en-US" dirty="0"/>
              <a:t>First Bullet</a:t>
            </a:r>
          </a:p>
          <a:p>
            <a:pPr lvl="0"/>
            <a:r>
              <a:rPr lang="en-US" dirty="0"/>
              <a:t>Second Bullet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206E007A-C0A3-3D41-C472-B8E9515BB9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20565" y="2463327"/>
            <a:ext cx="1934766" cy="2429392"/>
          </a:xfrm>
          <a:prstGeom prst="rect">
            <a:avLst/>
          </a:prstGeom>
        </p:spPr>
        <p:txBody>
          <a:bodyPr/>
          <a:lstStyle>
            <a:lvl1pPr marL="274320" indent="-20574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en-US" dirty="0"/>
              <a:t>First Bullet</a:t>
            </a:r>
          </a:p>
          <a:p>
            <a:pPr lvl="0"/>
            <a:r>
              <a:rPr lang="en-US" dirty="0"/>
              <a:t>Second Bullet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19D4348E-C907-A3A7-14BF-84224E99D2A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58000" y="2463327"/>
            <a:ext cx="1874362" cy="2429392"/>
          </a:xfrm>
          <a:prstGeom prst="rect">
            <a:avLst/>
          </a:prstGeom>
        </p:spPr>
        <p:txBody>
          <a:bodyPr/>
          <a:lstStyle>
            <a:lvl1pPr marL="274320" indent="-20574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en-US" dirty="0"/>
              <a:t>First Bullet</a:t>
            </a:r>
          </a:p>
          <a:p>
            <a:pPr lvl="0"/>
            <a:r>
              <a:rPr lang="en-US" dirty="0"/>
              <a:t>Second Bullet</a:t>
            </a:r>
          </a:p>
        </p:txBody>
      </p:sp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C333DA30-9901-0C8B-C307-364402F59A8E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428625" y="1099293"/>
            <a:ext cx="402402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28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Day 1</a:t>
            </a:r>
            <a:endParaRPr dirty="0"/>
          </a:p>
        </p:txBody>
      </p:sp>
      <p:sp>
        <p:nvSpPr>
          <p:cNvPr id="4" name="Google Shape;38;p80">
            <a:extLst>
              <a:ext uri="{FF2B5EF4-FFF2-40B4-BE49-F238E27FC236}">
                <a16:creationId xmlns:a16="http://schemas.microsoft.com/office/drawing/2014/main" id="{16FFD2AA-E4A1-4741-BF9E-EAF26BAB0BF8}"/>
              </a:ext>
            </a:extLst>
          </p:cNvPr>
          <p:cNvSpPr txBox="1">
            <a:spLocks noGrp="1"/>
          </p:cNvSpPr>
          <p:nvPr>
            <p:ph type="body" idx="11" hasCustomPrompt="1"/>
          </p:nvPr>
        </p:nvSpPr>
        <p:spPr>
          <a:xfrm>
            <a:off x="4714875" y="1099293"/>
            <a:ext cx="401748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28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Day 2</a:t>
            </a:r>
            <a:endParaRPr dirty="0"/>
          </a:p>
        </p:txBody>
      </p:sp>
      <p:cxnSp>
        <p:nvCxnSpPr>
          <p:cNvPr id="8" name="Google Shape;118;p97">
            <a:extLst>
              <a:ext uri="{FF2B5EF4-FFF2-40B4-BE49-F238E27FC236}">
                <a16:creationId xmlns:a16="http://schemas.microsoft.com/office/drawing/2014/main" id="{C31D4CA6-D394-52F5-5712-AC2BBF811CD1}"/>
              </a:ext>
            </a:extLst>
          </p:cNvPr>
          <p:cNvCxnSpPr>
            <a:cxnSpLocks/>
          </p:cNvCxnSpPr>
          <p:nvPr userDrawn="1"/>
        </p:nvCxnSpPr>
        <p:spPr>
          <a:xfrm>
            <a:off x="428625" y="1532071"/>
            <a:ext cx="4024027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" name="Google Shape;119;p97">
            <a:extLst>
              <a:ext uri="{FF2B5EF4-FFF2-40B4-BE49-F238E27FC236}">
                <a16:creationId xmlns:a16="http://schemas.microsoft.com/office/drawing/2014/main" id="{D829AC57-B2CD-137F-E57F-4854DB831219}"/>
              </a:ext>
            </a:extLst>
          </p:cNvPr>
          <p:cNvCxnSpPr>
            <a:cxnSpLocks/>
          </p:cNvCxnSpPr>
          <p:nvPr userDrawn="1"/>
        </p:nvCxnSpPr>
        <p:spPr>
          <a:xfrm>
            <a:off x="4686301" y="1532071"/>
            <a:ext cx="4029075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" name="Google Shape;118;p97">
            <a:extLst>
              <a:ext uri="{FF2B5EF4-FFF2-40B4-BE49-F238E27FC236}">
                <a16:creationId xmlns:a16="http://schemas.microsoft.com/office/drawing/2014/main" id="{C0633090-2062-A38A-626B-C599F1639B16}"/>
              </a:ext>
            </a:extLst>
          </p:cNvPr>
          <p:cNvCxnSpPr>
            <a:cxnSpLocks/>
          </p:cNvCxnSpPr>
          <p:nvPr userDrawn="1"/>
        </p:nvCxnSpPr>
        <p:spPr>
          <a:xfrm>
            <a:off x="2593376" y="1974668"/>
            <a:ext cx="1859276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" name="Google Shape;38;p80">
            <a:extLst>
              <a:ext uri="{FF2B5EF4-FFF2-40B4-BE49-F238E27FC236}">
                <a16:creationId xmlns:a16="http://schemas.microsoft.com/office/drawing/2014/main" id="{079BB5BE-2806-329D-FC6E-9ABB40E5E14A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235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 err="1"/>
              <a:t>Today’s</a:t>
            </a:r>
            <a:r>
              <a:rPr lang="de-DE" dirty="0"/>
              <a:t> Agenda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315753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00">
          <p15:clr>
            <a:srgbClr val="FBAE40"/>
          </p15:clr>
        </p15:guide>
        <p15:guide id="3" orient="horz" pos="1584">
          <p15:clr>
            <a:srgbClr val="FBAE40"/>
          </p15:clr>
        </p15:guide>
        <p15:guide id="4" pos="2808">
          <p15:clr>
            <a:srgbClr val="FBAE40"/>
          </p15:clr>
        </p15:guide>
        <p15:guide id="6" pos="2952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Programme_Days+P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5">
            <a:extLst>
              <a:ext uri="{FF2B5EF4-FFF2-40B4-BE49-F238E27FC236}">
                <a16:creationId xmlns:a16="http://schemas.microsoft.com/office/drawing/2014/main" id="{8C886AFA-009F-79E5-41E6-594E87923314}"/>
              </a:ext>
            </a:extLst>
          </p:cNvPr>
          <p:cNvSpPr txBox="1"/>
          <p:nvPr userDrawn="1"/>
        </p:nvSpPr>
        <p:spPr>
          <a:xfrm>
            <a:off x="428625" y="1727493"/>
            <a:ext cx="19245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1400" b="1" i="0">
                <a:solidFill>
                  <a:srgbClr val="E30613"/>
                </a:solidFill>
                <a:latin typeface="Aptos" panose="020B0004020202020204" pitchFamily="34" charset="0"/>
              </a:rPr>
              <a:t>Part I</a:t>
            </a:r>
          </a:p>
        </p:txBody>
      </p:sp>
      <p:sp>
        <p:nvSpPr>
          <p:cNvPr id="11" name="Textfeld 19">
            <a:extLst>
              <a:ext uri="{FF2B5EF4-FFF2-40B4-BE49-F238E27FC236}">
                <a16:creationId xmlns:a16="http://schemas.microsoft.com/office/drawing/2014/main" id="{0596B8E6-8039-7126-DD81-E3EF7BAE5CBC}"/>
              </a:ext>
            </a:extLst>
          </p:cNvPr>
          <p:cNvSpPr txBox="1"/>
          <p:nvPr userDrawn="1"/>
        </p:nvSpPr>
        <p:spPr>
          <a:xfrm>
            <a:off x="2593377" y="1727493"/>
            <a:ext cx="19245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1400" b="1" i="0">
                <a:solidFill>
                  <a:srgbClr val="E30613"/>
                </a:solidFill>
                <a:latin typeface="Aptos" panose="020B0004020202020204" pitchFamily="34" charset="0"/>
              </a:rPr>
              <a:t>Part II</a:t>
            </a:r>
          </a:p>
        </p:txBody>
      </p:sp>
      <p:sp>
        <p:nvSpPr>
          <p:cNvPr id="15" name="Textfeld 23">
            <a:extLst>
              <a:ext uri="{FF2B5EF4-FFF2-40B4-BE49-F238E27FC236}">
                <a16:creationId xmlns:a16="http://schemas.microsoft.com/office/drawing/2014/main" id="{300088D4-3FAC-341F-D146-13D837D261B4}"/>
              </a:ext>
            </a:extLst>
          </p:cNvPr>
          <p:cNvSpPr txBox="1"/>
          <p:nvPr userDrawn="1"/>
        </p:nvSpPr>
        <p:spPr>
          <a:xfrm>
            <a:off x="4720565" y="1727493"/>
            <a:ext cx="19245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1400" b="1" i="0">
                <a:solidFill>
                  <a:srgbClr val="E30613"/>
                </a:solidFill>
                <a:latin typeface="Aptos" panose="020B0004020202020204" pitchFamily="34" charset="0"/>
              </a:rPr>
              <a:t>Part I</a:t>
            </a:r>
          </a:p>
        </p:txBody>
      </p:sp>
      <p:sp>
        <p:nvSpPr>
          <p:cNvPr id="17" name="Textfeld 27">
            <a:extLst>
              <a:ext uri="{FF2B5EF4-FFF2-40B4-BE49-F238E27FC236}">
                <a16:creationId xmlns:a16="http://schemas.microsoft.com/office/drawing/2014/main" id="{84C6094D-5B31-CA76-1A61-F6B0196B1919}"/>
              </a:ext>
            </a:extLst>
          </p:cNvPr>
          <p:cNvSpPr txBox="1"/>
          <p:nvPr userDrawn="1"/>
        </p:nvSpPr>
        <p:spPr>
          <a:xfrm>
            <a:off x="6858000" y="1727493"/>
            <a:ext cx="19245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1400" b="1" i="0">
                <a:solidFill>
                  <a:srgbClr val="E30613"/>
                </a:solidFill>
                <a:latin typeface="Aptos" panose="020B0004020202020204" pitchFamily="34" charset="0"/>
              </a:rPr>
              <a:t>Part II</a:t>
            </a:r>
          </a:p>
        </p:txBody>
      </p:sp>
      <p:sp>
        <p:nvSpPr>
          <p:cNvPr id="21" name="Textplatzhalter 33">
            <a:extLst>
              <a:ext uri="{FF2B5EF4-FFF2-40B4-BE49-F238E27FC236}">
                <a16:creationId xmlns:a16="http://schemas.microsoft.com/office/drawing/2014/main" id="{96DAD162-AB35-8C64-3A98-E373A51BD4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8625" y="2128484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endParaRPr lang="de-DE" dirty="0"/>
          </a:p>
        </p:txBody>
      </p:sp>
      <p:sp>
        <p:nvSpPr>
          <p:cNvPr id="24" name="Textplatzhalter 33">
            <a:extLst>
              <a:ext uri="{FF2B5EF4-FFF2-40B4-BE49-F238E27FC236}">
                <a16:creationId xmlns:a16="http://schemas.microsoft.com/office/drawing/2014/main" id="{577492E5-D8A1-AFC5-3F3D-BEE03FB05DB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93376" y="2128484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endParaRPr lang="de-DE" dirty="0"/>
          </a:p>
        </p:txBody>
      </p:sp>
      <p:sp>
        <p:nvSpPr>
          <p:cNvPr id="25" name="Textplatzhalter 33">
            <a:extLst>
              <a:ext uri="{FF2B5EF4-FFF2-40B4-BE49-F238E27FC236}">
                <a16:creationId xmlns:a16="http://schemas.microsoft.com/office/drawing/2014/main" id="{94E9A21A-D861-FE8B-6136-76A82A89E26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20565" y="2128484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endParaRPr lang="de-DE" dirty="0"/>
          </a:p>
        </p:txBody>
      </p:sp>
      <p:sp>
        <p:nvSpPr>
          <p:cNvPr id="28" name="Textplatzhalter 33">
            <a:extLst>
              <a:ext uri="{FF2B5EF4-FFF2-40B4-BE49-F238E27FC236}">
                <a16:creationId xmlns:a16="http://schemas.microsoft.com/office/drawing/2014/main" id="{8C1DA9EA-0C0E-07A1-BCEB-1D25BF5628A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58000" y="2128484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endParaRPr lang="de-DE" dirty="0"/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7D91459C-DE49-F015-ABD3-CB9C294FC4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8625" y="2463327"/>
            <a:ext cx="1934766" cy="2429392"/>
          </a:xfrm>
          <a:prstGeom prst="rect">
            <a:avLst/>
          </a:prstGeom>
        </p:spPr>
        <p:txBody>
          <a:bodyPr/>
          <a:lstStyle>
            <a:lvl1pPr marL="274320" indent="-20574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en-US" dirty="0"/>
              <a:t>First Bullet</a:t>
            </a:r>
          </a:p>
          <a:p>
            <a:pPr lvl="0"/>
            <a:r>
              <a:rPr lang="en-US" dirty="0"/>
              <a:t>Second Bullet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877A636E-A12B-5977-8C30-965C4903437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93376" y="2463327"/>
            <a:ext cx="1934766" cy="2429392"/>
          </a:xfrm>
          <a:prstGeom prst="rect">
            <a:avLst/>
          </a:prstGeom>
        </p:spPr>
        <p:txBody>
          <a:bodyPr/>
          <a:lstStyle>
            <a:lvl1pPr marL="274320" indent="-20574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en-US" dirty="0"/>
              <a:t>First Bullet</a:t>
            </a:r>
          </a:p>
          <a:p>
            <a:pPr lvl="0"/>
            <a:r>
              <a:rPr lang="en-US" dirty="0"/>
              <a:t>Second Bullet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1A377352-F917-90A3-BA68-10161FACD68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20565" y="2463327"/>
            <a:ext cx="1934766" cy="2429392"/>
          </a:xfrm>
          <a:prstGeom prst="rect">
            <a:avLst/>
          </a:prstGeom>
        </p:spPr>
        <p:txBody>
          <a:bodyPr/>
          <a:lstStyle>
            <a:lvl1pPr marL="274320" indent="-20574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en-US" dirty="0"/>
              <a:t>First Bullet</a:t>
            </a:r>
          </a:p>
          <a:p>
            <a:pPr lvl="0"/>
            <a:r>
              <a:rPr lang="en-US" dirty="0"/>
              <a:t>Second Bullet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0B645F93-6EF1-6385-32F1-78091996D05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58000" y="2463327"/>
            <a:ext cx="1934766" cy="2429392"/>
          </a:xfrm>
          <a:prstGeom prst="rect">
            <a:avLst/>
          </a:prstGeom>
        </p:spPr>
        <p:txBody>
          <a:bodyPr/>
          <a:lstStyle>
            <a:lvl1pPr marL="274320" indent="-20574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en-US" dirty="0"/>
              <a:t>First Bullet</a:t>
            </a:r>
          </a:p>
          <a:p>
            <a:pPr lvl="0"/>
            <a:r>
              <a:rPr lang="en-US" dirty="0"/>
              <a:t>Second Bullet</a:t>
            </a:r>
          </a:p>
        </p:txBody>
      </p:sp>
      <p:sp>
        <p:nvSpPr>
          <p:cNvPr id="34" name="Google Shape;38;p80">
            <a:extLst>
              <a:ext uri="{FF2B5EF4-FFF2-40B4-BE49-F238E27FC236}">
                <a16:creationId xmlns:a16="http://schemas.microsoft.com/office/drawing/2014/main" id="{B4BD74DB-8382-1DE8-BE07-D586CCB1B438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428625" y="1099293"/>
            <a:ext cx="402402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28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Day 1</a:t>
            </a:r>
            <a:endParaRPr dirty="0"/>
          </a:p>
        </p:txBody>
      </p:sp>
      <p:sp>
        <p:nvSpPr>
          <p:cNvPr id="40" name="Google Shape;38;p80">
            <a:extLst>
              <a:ext uri="{FF2B5EF4-FFF2-40B4-BE49-F238E27FC236}">
                <a16:creationId xmlns:a16="http://schemas.microsoft.com/office/drawing/2014/main" id="{656DE071-2DAC-94B8-46CD-9E75E5073B22}"/>
              </a:ext>
            </a:extLst>
          </p:cNvPr>
          <p:cNvSpPr txBox="1">
            <a:spLocks noGrp="1"/>
          </p:cNvSpPr>
          <p:nvPr>
            <p:ph type="body" idx="11" hasCustomPrompt="1"/>
          </p:nvPr>
        </p:nvSpPr>
        <p:spPr>
          <a:xfrm>
            <a:off x="4714875" y="1099293"/>
            <a:ext cx="401748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28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Day 2</a:t>
            </a:r>
            <a:endParaRPr dirty="0"/>
          </a:p>
        </p:txBody>
      </p:sp>
      <p:cxnSp>
        <p:nvCxnSpPr>
          <p:cNvPr id="41" name="Google Shape;118;p97">
            <a:extLst>
              <a:ext uri="{FF2B5EF4-FFF2-40B4-BE49-F238E27FC236}">
                <a16:creationId xmlns:a16="http://schemas.microsoft.com/office/drawing/2014/main" id="{F5AAC24D-1664-C8C0-5C35-FED3952E5762}"/>
              </a:ext>
            </a:extLst>
          </p:cNvPr>
          <p:cNvCxnSpPr>
            <a:cxnSpLocks/>
          </p:cNvCxnSpPr>
          <p:nvPr userDrawn="1"/>
        </p:nvCxnSpPr>
        <p:spPr>
          <a:xfrm>
            <a:off x="428625" y="1532071"/>
            <a:ext cx="4024027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2" name="Google Shape;119;p97">
            <a:extLst>
              <a:ext uri="{FF2B5EF4-FFF2-40B4-BE49-F238E27FC236}">
                <a16:creationId xmlns:a16="http://schemas.microsoft.com/office/drawing/2014/main" id="{43686EFA-3DDE-9D46-0DD2-4861CDA03049}"/>
              </a:ext>
            </a:extLst>
          </p:cNvPr>
          <p:cNvCxnSpPr>
            <a:cxnSpLocks/>
          </p:cNvCxnSpPr>
          <p:nvPr userDrawn="1"/>
        </p:nvCxnSpPr>
        <p:spPr>
          <a:xfrm>
            <a:off x="4686301" y="1532071"/>
            <a:ext cx="4029075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" name="Google Shape;118;p97">
            <a:extLst>
              <a:ext uri="{FF2B5EF4-FFF2-40B4-BE49-F238E27FC236}">
                <a16:creationId xmlns:a16="http://schemas.microsoft.com/office/drawing/2014/main" id="{F5B1BA52-E649-D52A-C729-F7207F9C520B}"/>
              </a:ext>
            </a:extLst>
          </p:cNvPr>
          <p:cNvCxnSpPr>
            <a:cxnSpLocks/>
          </p:cNvCxnSpPr>
          <p:nvPr userDrawn="1"/>
        </p:nvCxnSpPr>
        <p:spPr>
          <a:xfrm>
            <a:off x="428625" y="1974668"/>
            <a:ext cx="1932561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" name="Google Shape;118;p97">
            <a:extLst>
              <a:ext uri="{FF2B5EF4-FFF2-40B4-BE49-F238E27FC236}">
                <a16:creationId xmlns:a16="http://schemas.microsoft.com/office/drawing/2014/main" id="{5CB1E624-B3EB-1498-4FCD-35380CB64BED}"/>
              </a:ext>
            </a:extLst>
          </p:cNvPr>
          <p:cNvCxnSpPr>
            <a:cxnSpLocks/>
          </p:cNvCxnSpPr>
          <p:nvPr userDrawn="1"/>
        </p:nvCxnSpPr>
        <p:spPr>
          <a:xfrm>
            <a:off x="4720565" y="1974668"/>
            <a:ext cx="1936107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" name="Google Shape;118;p97">
            <a:extLst>
              <a:ext uri="{FF2B5EF4-FFF2-40B4-BE49-F238E27FC236}">
                <a16:creationId xmlns:a16="http://schemas.microsoft.com/office/drawing/2014/main" id="{6CEBB6DC-CEBE-C5CC-CDDD-6AE5291BA9B8}"/>
              </a:ext>
            </a:extLst>
          </p:cNvPr>
          <p:cNvCxnSpPr>
            <a:cxnSpLocks/>
          </p:cNvCxnSpPr>
          <p:nvPr userDrawn="1"/>
        </p:nvCxnSpPr>
        <p:spPr>
          <a:xfrm>
            <a:off x="6858000" y="1974668"/>
            <a:ext cx="1866900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" name="Google Shape;118;p97">
            <a:extLst>
              <a:ext uri="{FF2B5EF4-FFF2-40B4-BE49-F238E27FC236}">
                <a16:creationId xmlns:a16="http://schemas.microsoft.com/office/drawing/2014/main" id="{AF83766D-2BE9-6A1C-B3A8-94ACE5FF7CB1}"/>
              </a:ext>
            </a:extLst>
          </p:cNvPr>
          <p:cNvCxnSpPr>
            <a:cxnSpLocks/>
          </p:cNvCxnSpPr>
          <p:nvPr userDrawn="1"/>
        </p:nvCxnSpPr>
        <p:spPr>
          <a:xfrm>
            <a:off x="2593376" y="1974668"/>
            <a:ext cx="1859276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" name="Google Shape;38;p80">
            <a:extLst>
              <a:ext uri="{FF2B5EF4-FFF2-40B4-BE49-F238E27FC236}">
                <a16:creationId xmlns:a16="http://schemas.microsoft.com/office/drawing/2014/main" id="{9978CF24-CED5-0061-9FC4-A8687B56EC25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235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Workshop Programme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175150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Agenda_Parts+Mod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84307F98-A24B-CEC0-7C93-95C95B044DA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8625" y="2138358"/>
            <a:ext cx="4024027" cy="2744395"/>
          </a:xfrm>
          <a:prstGeom prst="rect">
            <a:avLst/>
          </a:prstGeom>
        </p:spPr>
        <p:txBody>
          <a:bodyPr/>
          <a:lstStyle>
            <a:lvl1pPr marL="0">
              <a:spcBef>
                <a:spcPts val="0"/>
              </a:spcBef>
              <a:spcAft>
                <a:spcPts val="450"/>
              </a:spcAft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Bullet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60C4F1A6-3B38-F25E-F473-AEEE1C5DC7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97888" y="2138358"/>
            <a:ext cx="4017488" cy="2744396"/>
          </a:xfrm>
          <a:prstGeom prst="rect">
            <a:avLst/>
          </a:prstGeom>
        </p:spPr>
        <p:txBody>
          <a:bodyPr/>
          <a:lstStyle>
            <a:lvl1pPr marL="0">
              <a:spcBef>
                <a:spcPts val="0"/>
              </a:spcBef>
              <a:spcAft>
                <a:spcPts val="450"/>
              </a:spcAft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Bullet</a:t>
            </a:r>
          </a:p>
        </p:txBody>
      </p:sp>
      <p:sp>
        <p:nvSpPr>
          <p:cNvPr id="2" name="Textfeld 5">
            <a:extLst>
              <a:ext uri="{FF2B5EF4-FFF2-40B4-BE49-F238E27FC236}">
                <a16:creationId xmlns:a16="http://schemas.microsoft.com/office/drawing/2014/main" id="{C6E45255-CD18-B8DD-A5A9-445433CFB51A}"/>
              </a:ext>
            </a:extLst>
          </p:cNvPr>
          <p:cNvSpPr txBox="1"/>
          <p:nvPr userDrawn="1"/>
        </p:nvSpPr>
        <p:spPr>
          <a:xfrm>
            <a:off x="428625" y="1727493"/>
            <a:ext cx="19245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1400" b="1" i="0">
                <a:solidFill>
                  <a:srgbClr val="E30613"/>
                </a:solidFill>
                <a:latin typeface="Aptos" panose="020B0004020202020204" pitchFamily="34" charset="0"/>
              </a:rPr>
              <a:t>Modul 1</a:t>
            </a:r>
          </a:p>
        </p:txBody>
      </p:sp>
      <p:sp>
        <p:nvSpPr>
          <p:cNvPr id="6" name="Textfeld 27">
            <a:extLst>
              <a:ext uri="{FF2B5EF4-FFF2-40B4-BE49-F238E27FC236}">
                <a16:creationId xmlns:a16="http://schemas.microsoft.com/office/drawing/2014/main" id="{BE7124E2-EFE5-A7FD-43C8-97A5DD826D6A}"/>
              </a:ext>
            </a:extLst>
          </p:cNvPr>
          <p:cNvSpPr txBox="1"/>
          <p:nvPr userDrawn="1"/>
        </p:nvSpPr>
        <p:spPr>
          <a:xfrm>
            <a:off x="4697888" y="1727493"/>
            <a:ext cx="19245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1400" b="1" i="0">
                <a:solidFill>
                  <a:srgbClr val="E30613"/>
                </a:solidFill>
                <a:latin typeface="Aptos" panose="020B0004020202020204" pitchFamily="34" charset="0"/>
              </a:rPr>
              <a:t>Modul 2</a:t>
            </a:r>
          </a:p>
        </p:txBody>
      </p:sp>
      <p:sp>
        <p:nvSpPr>
          <p:cNvPr id="13" name="Google Shape;38;p80">
            <a:extLst>
              <a:ext uri="{FF2B5EF4-FFF2-40B4-BE49-F238E27FC236}">
                <a16:creationId xmlns:a16="http://schemas.microsoft.com/office/drawing/2014/main" id="{47CFDC1F-3687-730B-CFA9-21D32CCEE7D4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428625" y="1099293"/>
            <a:ext cx="402402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28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Day 1</a:t>
            </a:r>
            <a:endParaRPr dirty="0"/>
          </a:p>
        </p:txBody>
      </p:sp>
      <p:sp>
        <p:nvSpPr>
          <p:cNvPr id="14" name="Google Shape;38;p80">
            <a:extLst>
              <a:ext uri="{FF2B5EF4-FFF2-40B4-BE49-F238E27FC236}">
                <a16:creationId xmlns:a16="http://schemas.microsoft.com/office/drawing/2014/main" id="{003CCDC0-F460-F1D5-4490-FAEFCA7FF4C1}"/>
              </a:ext>
            </a:extLst>
          </p:cNvPr>
          <p:cNvSpPr txBox="1">
            <a:spLocks noGrp="1"/>
          </p:cNvSpPr>
          <p:nvPr>
            <p:ph type="body" idx="11" hasCustomPrompt="1"/>
          </p:nvPr>
        </p:nvSpPr>
        <p:spPr>
          <a:xfrm>
            <a:off x="4714875" y="1099293"/>
            <a:ext cx="401748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28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Day 2</a:t>
            </a:r>
            <a:endParaRPr dirty="0"/>
          </a:p>
        </p:txBody>
      </p:sp>
      <p:cxnSp>
        <p:nvCxnSpPr>
          <p:cNvPr id="15" name="Google Shape;118;p97">
            <a:extLst>
              <a:ext uri="{FF2B5EF4-FFF2-40B4-BE49-F238E27FC236}">
                <a16:creationId xmlns:a16="http://schemas.microsoft.com/office/drawing/2014/main" id="{E69F50A0-429C-C5A5-D44A-AEDF5D1A9410}"/>
              </a:ext>
            </a:extLst>
          </p:cNvPr>
          <p:cNvCxnSpPr>
            <a:cxnSpLocks/>
          </p:cNvCxnSpPr>
          <p:nvPr userDrawn="1"/>
        </p:nvCxnSpPr>
        <p:spPr>
          <a:xfrm>
            <a:off x="428625" y="1532071"/>
            <a:ext cx="4024027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" name="Google Shape;119;p97">
            <a:extLst>
              <a:ext uri="{FF2B5EF4-FFF2-40B4-BE49-F238E27FC236}">
                <a16:creationId xmlns:a16="http://schemas.microsoft.com/office/drawing/2014/main" id="{8D65D320-7B33-5AE6-F95B-7CB539AA20EA}"/>
              </a:ext>
            </a:extLst>
          </p:cNvPr>
          <p:cNvCxnSpPr>
            <a:cxnSpLocks/>
          </p:cNvCxnSpPr>
          <p:nvPr userDrawn="1"/>
        </p:nvCxnSpPr>
        <p:spPr>
          <a:xfrm>
            <a:off x="4686301" y="1532071"/>
            <a:ext cx="4029075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EA2B5705-F8BD-9866-E172-9539EA2CE961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235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Agenda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559894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E404D292-AB57-B471-87DE-189E10C8C22D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290099"/>
            <a:ext cx="5099593" cy="503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42302008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ptos_Headline_3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8;p80">
            <a:extLst>
              <a:ext uri="{FF2B5EF4-FFF2-40B4-BE49-F238E27FC236}">
                <a16:creationId xmlns:a16="http://schemas.microsoft.com/office/drawing/2014/main" id="{3AF6F8F5-0869-6CD6-03AF-14CE0F399FA7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659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13898452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0">
          <p15:clr>
            <a:srgbClr val="FBAE40"/>
          </p15:clr>
        </p15:guide>
        <p15:guide id="2" pos="2256">
          <p15:clr>
            <a:srgbClr val="FBAE40"/>
          </p15:clr>
        </p15:guide>
        <p15:guide id="3" pos="3816">
          <p15:clr>
            <a:srgbClr val="FBAE40"/>
          </p15:clr>
        </p15:guide>
        <p15:guide id="4" orient="horz" pos="121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Todays-Agenda_P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3B1DF90C-B73E-472E-C982-71D3C2E3C09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8625" y="1785939"/>
            <a:ext cx="4024027" cy="3096815"/>
          </a:xfrm>
          <a:prstGeom prst="rect">
            <a:avLst/>
          </a:prstGeom>
        </p:spPr>
        <p:txBody>
          <a:bodyPr/>
          <a:lstStyle>
            <a:lvl1pPr marL="0">
              <a:spcBef>
                <a:spcPts val="0"/>
              </a:spcBef>
              <a:spcAft>
                <a:spcPts val="450"/>
              </a:spcAft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B259111-5BAC-F379-C3D7-0EDBED3F19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97888" y="1785938"/>
            <a:ext cx="4017488" cy="3096816"/>
          </a:xfrm>
          <a:prstGeom prst="rect">
            <a:avLst/>
          </a:prstGeom>
        </p:spPr>
        <p:txBody>
          <a:bodyPr/>
          <a:lstStyle>
            <a:lvl1pPr marL="0">
              <a:spcBef>
                <a:spcPts val="0"/>
              </a:spcBef>
              <a:spcAft>
                <a:spcPts val="450"/>
              </a:spcAft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6" name="Google Shape;38;p80">
            <a:extLst>
              <a:ext uri="{FF2B5EF4-FFF2-40B4-BE49-F238E27FC236}">
                <a16:creationId xmlns:a16="http://schemas.microsoft.com/office/drawing/2014/main" id="{1916FF60-8082-553E-43AA-997982AD37A2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428625" y="1099293"/>
            <a:ext cx="402402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28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Part I</a:t>
            </a:r>
            <a:endParaRPr dirty="0"/>
          </a:p>
        </p:txBody>
      </p:sp>
      <p:sp>
        <p:nvSpPr>
          <p:cNvPr id="7" name="Google Shape;38;p80">
            <a:extLst>
              <a:ext uri="{FF2B5EF4-FFF2-40B4-BE49-F238E27FC236}">
                <a16:creationId xmlns:a16="http://schemas.microsoft.com/office/drawing/2014/main" id="{5B727AB5-FBFD-ECBF-47E6-15C3D54CB507}"/>
              </a:ext>
            </a:extLst>
          </p:cNvPr>
          <p:cNvSpPr txBox="1">
            <a:spLocks noGrp="1"/>
          </p:cNvSpPr>
          <p:nvPr>
            <p:ph type="body" idx="11" hasCustomPrompt="1"/>
          </p:nvPr>
        </p:nvSpPr>
        <p:spPr>
          <a:xfrm>
            <a:off x="4697889" y="1099293"/>
            <a:ext cx="401748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28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Part II</a:t>
            </a:r>
            <a:endParaRPr dirty="0"/>
          </a:p>
        </p:txBody>
      </p:sp>
      <p:cxnSp>
        <p:nvCxnSpPr>
          <p:cNvPr id="8" name="Google Shape;118;p97">
            <a:extLst>
              <a:ext uri="{FF2B5EF4-FFF2-40B4-BE49-F238E27FC236}">
                <a16:creationId xmlns:a16="http://schemas.microsoft.com/office/drawing/2014/main" id="{883B836E-8F85-E779-45FC-BB1EE0D1553E}"/>
              </a:ext>
            </a:extLst>
          </p:cNvPr>
          <p:cNvCxnSpPr>
            <a:cxnSpLocks/>
          </p:cNvCxnSpPr>
          <p:nvPr userDrawn="1"/>
        </p:nvCxnSpPr>
        <p:spPr>
          <a:xfrm>
            <a:off x="428625" y="1532071"/>
            <a:ext cx="4024027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" name="Google Shape;119;p97">
            <a:extLst>
              <a:ext uri="{FF2B5EF4-FFF2-40B4-BE49-F238E27FC236}">
                <a16:creationId xmlns:a16="http://schemas.microsoft.com/office/drawing/2014/main" id="{C6539AF5-44B3-E086-05CD-5E48D673389D}"/>
              </a:ext>
            </a:extLst>
          </p:cNvPr>
          <p:cNvCxnSpPr>
            <a:cxnSpLocks/>
          </p:cNvCxnSpPr>
          <p:nvPr userDrawn="1"/>
        </p:nvCxnSpPr>
        <p:spPr>
          <a:xfrm>
            <a:off x="4686301" y="1532071"/>
            <a:ext cx="4029075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" name="Google Shape;38;p80">
            <a:extLst>
              <a:ext uri="{FF2B5EF4-FFF2-40B4-BE49-F238E27FC236}">
                <a16:creationId xmlns:a16="http://schemas.microsoft.com/office/drawing/2014/main" id="{04733276-D985-539A-08EF-2CBA80742939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235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 err="1"/>
              <a:t>Today’s</a:t>
            </a:r>
            <a:r>
              <a:rPr lang="de-DE" dirty="0"/>
              <a:t> Agenda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449644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16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ptos_Info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62FC91-5A4F-722C-B155-F17334BCDA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8625" y="1743076"/>
            <a:ext cx="8251031" cy="2687240"/>
          </a:xfrm>
          <a:prstGeom prst="rect">
            <a:avLst/>
          </a:prstGeom>
        </p:spPr>
        <p:txBody>
          <a:bodyPr lIns="0" tIns="0" rIns="0" bIns="0"/>
          <a:lstStyle>
            <a:lvl1pPr marL="182880" indent="-18288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/>
            </a:lvl1pPr>
            <a:lvl2pPr marL="457200" indent="-274320">
              <a:spcBef>
                <a:spcPts val="0"/>
              </a:spcBef>
              <a:spcAft>
                <a:spcPts val="450"/>
              </a:spcAft>
              <a:buSzPct val="100000"/>
              <a:buFont typeface="System Font Regular"/>
              <a:buChar char="・"/>
              <a:defRPr sz="1400"/>
            </a:lvl2pPr>
            <a:lvl3pPr marL="685800" indent="0">
              <a:spcAft>
                <a:spcPts val="450"/>
              </a:spcAft>
              <a:buNone/>
              <a:defRPr sz="1350"/>
            </a:lvl3pPr>
            <a:lvl4pPr>
              <a:spcAft>
                <a:spcPts val="450"/>
              </a:spcAft>
              <a:defRPr sz="1350"/>
            </a:lvl4pPr>
            <a:lvl5pPr>
              <a:spcAft>
                <a:spcPts val="450"/>
              </a:spcAft>
              <a:defRPr sz="13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C4E6EB72-1D3C-F2DE-4C77-F8B3E909A109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659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25050952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98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ptos_Infofolie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7685E9CC-4B84-F102-75E1-04AB3C79B9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71600" y="1743076"/>
            <a:ext cx="7308056" cy="2687240"/>
          </a:xfrm>
          <a:prstGeom prst="rect">
            <a:avLst/>
          </a:prstGeom>
        </p:spPr>
        <p:txBody>
          <a:bodyPr/>
          <a:lstStyle>
            <a:lvl1pPr marL="182880" indent="-18288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/>
            </a:lvl1pPr>
            <a:lvl2pPr marL="457200" indent="-274320">
              <a:spcBef>
                <a:spcPts val="0"/>
              </a:spcBef>
              <a:spcAft>
                <a:spcPts val="450"/>
              </a:spcAft>
              <a:buSzPct val="100000"/>
              <a:buFont typeface="System Font Regular"/>
              <a:buChar char="・"/>
              <a:defRPr sz="1400"/>
            </a:lvl2pPr>
            <a:lvl3pPr marL="685800" indent="0">
              <a:spcAft>
                <a:spcPts val="450"/>
              </a:spcAft>
              <a:buNone/>
              <a:defRPr sz="1350"/>
            </a:lvl3pPr>
            <a:lvl4pPr>
              <a:spcAft>
                <a:spcPts val="450"/>
              </a:spcAft>
              <a:defRPr sz="1350"/>
            </a:lvl4pPr>
            <a:lvl5pPr>
              <a:spcAft>
                <a:spcPts val="450"/>
              </a:spcAft>
              <a:defRPr sz="13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8B780FD7-B5C4-96C3-56DF-6A1F7FE47125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659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35458230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98">
          <p15:clr>
            <a:srgbClr val="FBAE40"/>
          </p15:clr>
        </p15:guide>
        <p15:guide id="2" pos="864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9CCCD59-A239-E54B-BAD3-B21C0F6A89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4307223" y="1564638"/>
            <a:ext cx="529554" cy="430456"/>
          </a:xfrm>
          <a:prstGeom prst="rect">
            <a:avLst/>
          </a:prstGeom>
        </p:spPr>
      </p:pic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F98CD47-3919-B8FF-2925-CA676CC689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92187" y="2447725"/>
            <a:ext cx="6359626" cy="1401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</a:defRPr>
            </a:lvl1pPr>
            <a:lvl2pPr marL="342900" indent="0" algn="ctr">
              <a:buNone/>
              <a:defRPr b="1" i="0">
                <a:latin typeface="Aptos" panose="020B0004020202020204" pitchFamily="34" charset="0"/>
              </a:defRPr>
            </a:lvl2pPr>
            <a:lvl3pPr marL="685800" indent="0" algn="ctr">
              <a:buNone/>
              <a:defRPr b="1" i="0">
                <a:latin typeface="Aptos" panose="020B0004020202020204" pitchFamily="34" charset="0"/>
              </a:defRPr>
            </a:lvl3pPr>
            <a:lvl4pPr marL="1028700" indent="0" algn="ctr">
              <a:buNone/>
              <a:defRPr b="1" i="0">
                <a:latin typeface="Aptos" panose="020B0004020202020204" pitchFamily="34" charset="0"/>
              </a:defRPr>
            </a:lvl4pPr>
            <a:lvl5pPr marL="1371600" indent="0" algn="ctr">
              <a:buNone/>
              <a:defRPr b="1" i="0">
                <a:latin typeface="Aptos" panose="020B0004020202020204" pitchFamily="34" charset="0"/>
              </a:defRPr>
            </a:lvl5pPr>
          </a:lstStyle>
          <a:p>
            <a:pPr lvl="0"/>
            <a:r>
              <a:rPr lang="de-DE" dirty="0"/>
              <a:t>Zitat</a:t>
            </a:r>
          </a:p>
        </p:txBody>
      </p:sp>
      <p:sp>
        <p:nvSpPr>
          <p:cNvPr id="2" name="Google Shape;38;p80">
            <a:extLst>
              <a:ext uri="{FF2B5EF4-FFF2-40B4-BE49-F238E27FC236}">
                <a16:creationId xmlns:a16="http://schemas.microsoft.com/office/drawing/2014/main" id="{5D89B8D0-0ABD-1745-26F5-B720694C9592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659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Zitate</a:t>
            </a:r>
          </a:p>
        </p:txBody>
      </p:sp>
    </p:spTree>
    <p:extLst>
      <p:ext uri="{BB962C8B-B14F-4D97-AF65-F5344CB8AC3E}">
        <p14:creationId xmlns:p14="http://schemas.microsoft.com/office/powerpoint/2010/main" val="2460387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28964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Exercise+Pa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24CB98BD-1684-06D6-D44D-7A166AF5A6DB}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E30613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717" tIns="25717" rIns="25717" bIns="25717" numCol="1" spcCol="38100" rtlCol="0" anchor="ctr">
            <a:noAutofit/>
          </a:bodyPr>
          <a:lstStyle/>
          <a:p>
            <a:pPr marL="0" marR="0" indent="0" algn="l" defTabSz="5143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013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ptos" panose="020B0004020202020204" pitchFamily="34" charset="0"/>
              <a:ea typeface="+mn-ea"/>
              <a:cs typeface="+mn-cs"/>
              <a:sym typeface="Calibri"/>
            </a:endParaRP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5E60A402-F1DB-7B04-AF73-B53E371BF5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51435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F02C7B26-30B4-F5FE-674B-8B83F5E5F1A1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6" y="336593"/>
            <a:ext cx="3897965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14117680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HIW_S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7">
            <a:extLst>
              <a:ext uri="{FF2B5EF4-FFF2-40B4-BE49-F238E27FC236}">
                <a16:creationId xmlns:a16="http://schemas.microsoft.com/office/drawing/2014/main" id="{EA0D0FC1-723E-0E28-DFE8-FE6AA060DA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0738"/>
          <a:stretch/>
        </p:blipFill>
        <p:spPr>
          <a:xfrm>
            <a:off x="1067428" y="960737"/>
            <a:ext cx="989972" cy="73334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2FCE6D7-3961-D5A7-13B8-8C33653ACD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919" y="1200275"/>
            <a:ext cx="444690" cy="444690"/>
          </a:xfrm>
          <a:prstGeom prst="rect">
            <a:avLst/>
          </a:prstGeom>
        </p:spPr>
      </p:pic>
      <p:sp>
        <p:nvSpPr>
          <p:cNvPr id="8" name="Textplatzhalter 33">
            <a:extLst>
              <a:ext uri="{FF2B5EF4-FFF2-40B4-BE49-F238E27FC236}">
                <a16:creationId xmlns:a16="http://schemas.microsoft.com/office/drawing/2014/main" id="{13FF8011-7C46-8F23-F41E-76C182A236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8197" y="1762630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 dirty="0"/>
              <a:t>Solo </a:t>
            </a:r>
            <a:r>
              <a:rPr lang="de-DE" dirty="0" err="1"/>
              <a:t>work</a:t>
            </a:r>
            <a:endParaRPr lang="de-DE" dirty="0"/>
          </a:p>
        </p:txBody>
      </p:sp>
      <p:sp>
        <p:nvSpPr>
          <p:cNvPr id="9" name="Textplatzhalter 33">
            <a:extLst>
              <a:ext uri="{FF2B5EF4-FFF2-40B4-BE49-F238E27FC236}">
                <a16:creationId xmlns:a16="http://schemas.microsoft.com/office/drawing/2014/main" id="{34C68BD9-8440-3FC2-C22E-5D9DF9B68C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42919" y="1762630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 dirty="0"/>
              <a:t>Headline Template / </a:t>
            </a:r>
            <a:r>
              <a:rPr lang="de-DE" dirty="0" err="1"/>
              <a:t>Exercise</a:t>
            </a:r>
            <a:endParaRPr lang="de-DE" dirty="0"/>
          </a:p>
        </p:txBody>
      </p:sp>
      <p:sp>
        <p:nvSpPr>
          <p:cNvPr id="12" name="Textplatzhalter 33">
            <a:extLst>
              <a:ext uri="{FF2B5EF4-FFF2-40B4-BE49-F238E27FC236}">
                <a16:creationId xmlns:a16="http://schemas.microsoft.com/office/drawing/2014/main" id="{B86B3E4B-138E-B898-B3B7-9285EB0C342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36108" y="1762630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 dirty="0" err="1"/>
              <a:t>minutes</a:t>
            </a:r>
            <a:endParaRPr lang="de-DE" dirty="0"/>
          </a:p>
        </p:txBody>
      </p:sp>
      <p:pic>
        <p:nvPicPr>
          <p:cNvPr id="13" name="Graphic 14">
            <a:extLst>
              <a:ext uri="{FF2B5EF4-FFF2-40B4-BE49-F238E27FC236}">
                <a16:creationId xmlns:a16="http://schemas.microsoft.com/office/drawing/2014/main" id="{9FC8ED65-64FD-A894-7FA4-59716B3ED1F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43927" y="1200275"/>
            <a:ext cx="444690" cy="444690"/>
          </a:xfrm>
          <a:prstGeom prst="rect">
            <a:avLst/>
          </a:prstGeom>
        </p:spPr>
      </p:pic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4A4163AD-EEB4-10A4-6F71-0CC0CCF8C26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58197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Instructions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D95B7A52-5362-3A78-9904-71CCB2B4F2C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42919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Instructions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2E23030-30D1-F661-A082-EA2C0C4D0D0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36108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Instructions</a:t>
            </a:r>
          </a:p>
        </p:txBody>
      </p:sp>
      <p:sp>
        <p:nvSpPr>
          <p:cNvPr id="4" name="Textfeld 2">
            <a:extLst>
              <a:ext uri="{FF2B5EF4-FFF2-40B4-BE49-F238E27FC236}">
                <a16:creationId xmlns:a16="http://schemas.microsoft.com/office/drawing/2014/main" id="{B757743A-D75E-692B-CDA8-3811E65C67DA}"/>
              </a:ext>
            </a:extLst>
          </p:cNvPr>
          <p:cNvSpPr txBox="1"/>
          <p:nvPr userDrawn="1"/>
        </p:nvSpPr>
        <p:spPr>
          <a:xfrm>
            <a:off x="422293" y="338735"/>
            <a:ext cx="4598975" cy="4460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</a:pPr>
            <a:r>
              <a:rPr lang="de-DE" sz="3200" b="1" i="0" dirty="0" err="1">
                <a:solidFill>
                  <a:srgbClr val="E30613"/>
                </a:solidFill>
                <a:latin typeface="Aptos" panose="020B0004020202020204" pitchFamily="34" charset="0"/>
              </a:rPr>
              <a:t>How</a:t>
            </a:r>
            <a:r>
              <a:rPr lang="de-DE" sz="3200" b="1" i="0" dirty="0">
                <a:solidFill>
                  <a:srgbClr val="E30613"/>
                </a:solidFill>
                <a:latin typeface="Aptos" panose="020B0004020202020204" pitchFamily="34" charset="0"/>
              </a:rPr>
              <a:t> </a:t>
            </a:r>
            <a:r>
              <a:rPr lang="de-DE" sz="3200" b="1" i="0" dirty="0" err="1">
                <a:solidFill>
                  <a:srgbClr val="E30613"/>
                </a:solidFill>
                <a:latin typeface="Aptos" panose="020B0004020202020204" pitchFamily="34" charset="0"/>
              </a:rPr>
              <a:t>it</a:t>
            </a:r>
            <a:r>
              <a:rPr lang="de-DE" sz="3200" b="1" i="0" dirty="0">
                <a:solidFill>
                  <a:srgbClr val="E30613"/>
                </a:solidFill>
                <a:latin typeface="Aptos" panose="020B0004020202020204" pitchFamily="34" charset="0"/>
              </a:rPr>
              <a:t> </a:t>
            </a:r>
            <a:r>
              <a:rPr lang="de-DE" sz="3200" b="1" i="0" dirty="0" err="1">
                <a:solidFill>
                  <a:srgbClr val="E30613"/>
                </a:solidFill>
                <a:latin typeface="Aptos" panose="020B0004020202020204" pitchFamily="34" charset="0"/>
              </a:rPr>
              <a:t>works</a:t>
            </a:r>
            <a:r>
              <a:rPr lang="de-DE" sz="3200" b="1" i="0" dirty="0">
                <a:solidFill>
                  <a:srgbClr val="E30613"/>
                </a:solidFill>
                <a:latin typeface="Aptos" panose="020B0004020202020204" pitchFamily="34" charset="0"/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22130605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0">
          <p15:clr>
            <a:srgbClr val="FBAE40"/>
          </p15:clr>
        </p15:guide>
        <p15:guide id="2" pos="2352">
          <p15:clr>
            <a:srgbClr val="FBAE40"/>
          </p15:clr>
        </p15:guide>
        <p15:guide id="3" pos="3984">
          <p15:clr>
            <a:srgbClr val="FBAE40"/>
          </p15:clr>
        </p15:guide>
        <p15:guide id="4" orient="horz" pos="1212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HIW_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3">
            <a:extLst>
              <a:ext uri="{FF2B5EF4-FFF2-40B4-BE49-F238E27FC236}">
                <a16:creationId xmlns:a16="http://schemas.microsoft.com/office/drawing/2014/main" id="{13FF8011-7C46-8F23-F41E-76C182A236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8197" y="1762630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 dirty="0"/>
              <a:t>Team Work</a:t>
            </a:r>
          </a:p>
        </p:txBody>
      </p:sp>
      <p:sp>
        <p:nvSpPr>
          <p:cNvPr id="9" name="Textplatzhalter 33">
            <a:extLst>
              <a:ext uri="{FF2B5EF4-FFF2-40B4-BE49-F238E27FC236}">
                <a16:creationId xmlns:a16="http://schemas.microsoft.com/office/drawing/2014/main" id="{34C68BD9-8440-3FC2-C22E-5D9DF9B68C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42919" y="1762630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 dirty="0"/>
              <a:t>Headline Template / </a:t>
            </a:r>
            <a:r>
              <a:rPr lang="de-DE" dirty="0" err="1"/>
              <a:t>Exercise</a:t>
            </a:r>
            <a:endParaRPr lang="de-DE" dirty="0"/>
          </a:p>
        </p:txBody>
      </p:sp>
      <p:sp>
        <p:nvSpPr>
          <p:cNvPr id="12" name="Textplatzhalter 33">
            <a:extLst>
              <a:ext uri="{FF2B5EF4-FFF2-40B4-BE49-F238E27FC236}">
                <a16:creationId xmlns:a16="http://schemas.microsoft.com/office/drawing/2014/main" id="{B86B3E4B-138E-B898-B3B7-9285EB0C342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36108" y="1762630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 dirty="0" err="1"/>
              <a:t>minutes</a:t>
            </a:r>
            <a:endParaRPr lang="de-DE" dirty="0"/>
          </a:p>
        </p:txBody>
      </p:sp>
      <p:pic>
        <p:nvPicPr>
          <p:cNvPr id="4" name="Graphic 14">
            <a:extLst>
              <a:ext uri="{FF2B5EF4-FFF2-40B4-BE49-F238E27FC236}">
                <a16:creationId xmlns:a16="http://schemas.microsoft.com/office/drawing/2014/main" id="{951D727A-6346-9B28-B351-A95028D54E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44581" y="1200275"/>
            <a:ext cx="444690" cy="444690"/>
          </a:xfrm>
          <a:prstGeom prst="rect">
            <a:avLst/>
          </a:prstGeom>
        </p:spPr>
      </p:pic>
      <p:pic>
        <p:nvPicPr>
          <p:cNvPr id="10" name="Grafik 2">
            <a:extLst>
              <a:ext uri="{FF2B5EF4-FFF2-40B4-BE49-F238E27FC236}">
                <a16:creationId xmlns:a16="http://schemas.microsoft.com/office/drawing/2014/main" id="{8F6B839E-E35F-0799-57D1-8C4681788D9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148265"/>
            <a:ext cx="503131" cy="503131"/>
          </a:xfrm>
          <a:prstGeom prst="rect">
            <a:avLst/>
          </a:prstGeom>
        </p:spPr>
      </p:pic>
      <p:pic>
        <p:nvPicPr>
          <p:cNvPr id="14" name="Grafik 6">
            <a:extLst>
              <a:ext uri="{FF2B5EF4-FFF2-40B4-BE49-F238E27FC236}">
                <a16:creationId xmlns:a16="http://schemas.microsoft.com/office/drawing/2014/main" id="{07E21122-B9DB-B729-6794-99FAF64A9C9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810" y="1148265"/>
            <a:ext cx="503131" cy="503131"/>
          </a:xfrm>
          <a:prstGeom prst="rect">
            <a:avLst/>
          </a:prstGeom>
        </p:spPr>
      </p:pic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95FE5569-3813-C41C-462F-916A227220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58197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Instructions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CD2E5AEC-53A9-D8CA-2E18-8530DBAD369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42919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Instructions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D9479026-89E3-67D7-0085-2181F9133B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36108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Instructions</a:t>
            </a:r>
          </a:p>
        </p:txBody>
      </p:sp>
      <p:sp>
        <p:nvSpPr>
          <p:cNvPr id="2" name="Textfeld 2">
            <a:extLst>
              <a:ext uri="{FF2B5EF4-FFF2-40B4-BE49-F238E27FC236}">
                <a16:creationId xmlns:a16="http://schemas.microsoft.com/office/drawing/2014/main" id="{9C709CF1-4E2A-49F5-EC95-5ABF0B88FF32}"/>
              </a:ext>
            </a:extLst>
          </p:cNvPr>
          <p:cNvSpPr txBox="1"/>
          <p:nvPr userDrawn="1"/>
        </p:nvSpPr>
        <p:spPr>
          <a:xfrm>
            <a:off x="422293" y="338735"/>
            <a:ext cx="4598975" cy="4460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</a:pPr>
            <a:r>
              <a:rPr lang="de-DE" sz="3200" b="1" i="0" dirty="0" err="1">
                <a:solidFill>
                  <a:srgbClr val="E30613"/>
                </a:solidFill>
                <a:latin typeface="Aptos" panose="020B0004020202020204" pitchFamily="34" charset="0"/>
              </a:rPr>
              <a:t>How</a:t>
            </a:r>
            <a:r>
              <a:rPr lang="de-DE" sz="3200" b="1" i="0" dirty="0">
                <a:solidFill>
                  <a:srgbClr val="E30613"/>
                </a:solidFill>
                <a:latin typeface="Aptos" panose="020B0004020202020204" pitchFamily="34" charset="0"/>
              </a:rPr>
              <a:t> </a:t>
            </a:r>
            <a:r>
              <a:rPr lang="de-DE" sz="3200" b="1" i="0" dirty="0" err="1">
                <a:solidFill>
                  <a:srgbClr val="E30613"/>
                </a:solidFill>
                <a:latin typeface="Aptos" panose="020B0004020202020204" pitchFamily="34" charset="0"/>
              </a:rPr>
              <a:t>it</a:t>
            </a:r>
            <a:r>
              <a:rPr lang="de-DE" sz="3200" b="1" i="0" dirty="0">
                <a:solidFill>
                  <a:srgbClr val="E30613"/>
                </a:solidFill>
                <a:latin typeface="Aptos" panose="020B0004020202020204" pitchFamily="34" charset="0"/>
              </a:rPr>
              <a:t> </a:t>
            </a:r>
            <a:r>
              <a:rPr lang="de-DE" sz="3200" b="1" i="0" dirty="0" err="1">
                <a:solidFill>
                  <a:srgbClr val="E30613"/>
                </a:solidFill>
                <a:latin typeface="Aptos" panose="020B0004020202020204" pitchFamily="34" charset="0"/>
              </a:rPr>
              <a:t>works</a:t>
            </a:r>
            <a:r>
              <a:rPr lang="de-DE" sz="3200" b="1" i="0" dirty="0">
                <a:solidFill>
                  <a:srgbClr val="E30613"/>
                </a:solidFill>
                <a:latin typeface="Aptos" panose="020B0004020202020204" pitchFamily="34" charset="0"/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33055368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0">
          <p15:clr>
            <a:srgbClr val="FBAE40"/>
          </p15:clr>
        </p15:guide>
        <p15:guide id="2" pos="2352">
          <p15:clr>
            <a:srgbClr val="FBAE40"/>
          </p15:clr>
        </p15:guide>
        <p15:guide id="3" pos="3984">
          <p15:clr>
            <a:srgbClr val="FBAE40"/>
          </p15:clr>
        </p15:guide>
        <p15:guide id="4" orient="horz" pos="1212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ptos_HIW_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3">
            <a:extLst>
              <a:ext uri="{FF2B5EF4-FFF2-40B4-BE49-F238E27FC236}">
                <a16:creationId xmlns:a16="http://schemas.microsoft.com/office/drawing/2014/main" id="{13FF8011-7C46-8F23-F41E-76C182A236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58197" y="1762630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endParaRPr lang="de-DE" dirty="0"/>
          </a:p>
        </p:txBody>
      </p:sp>
      <p:sp>
        <p:nvSpPr>
          <p:cNvPr id="9" name="Textplatzhalter 33">
            <a:extLst>
              <a:ext uri="{FF2B5EF4-FFF2-40B4-BE49-F238E27FC236}">
                <a16:creationId xmlns:a16="http://schemas.microsoft.com/office/drawing/2014/main" id="{34C68BD9-8440-3FC2-C22E-5D9DF9B68C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42919" y="1762630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endParaRPr lang="de-DE" dirty="0"/>
          </a:p>
        </p:txBody>
      </p:sp>
      <p:sp>
        <p:nvSpPr>
          <p:cNvPr id="12" name="Textplatzhalter 33">
            <a:extLst>
              <a:ext uri="{FF2B5EF4-FFF2-40B4-BE49-F238E27FC236}">
                <a16:creationId xmlns:a16="http://schemas.microsoft.com/office/drawing/2014/main" id="{B86B3E4B-138E-B898-B3B7-9285EB0C342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36108" y="1762630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 dirty="0" err="1"/>
              <a:t>minutes</a:t>
            </a:r>
            <a:endParaRPr lang="de-DE" dirty="0"/>
          </a:p>
        </p:txBody>
      </p:sp>
      <p:pic>
        <p:nvPicPr>
          <p:cNvPr id="4" name="Graphic 14">
            <a:extLst>
              <a:ext uri="{FF2B5EF4-FFF2-40B4-BE49-F238E27FC236}">
                <a16:creationId xmlns:a16="http://schemas.microsoft.com/office/drawing/2014/main" id="{951D727A-6346-9B28-B351-A95028D54E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44581" y="1200275"/>
            <a:ext cx="444690" cy="444690"/>
          </a:xfrm>
          <a:prstGeom prst="rect">
            <a:avLst/>
          </a:prstGeom>
        </p:spPr>
      </p:pic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95FE5569-3813-C41C-462F-916A227220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58197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Instructions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CD2E5AEC-53A9-D8CA-2E18-8530DBAD369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42919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Instructions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D9479026-89E3-67D7-0085-2181F9133B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36108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Instructions</a:t>
            </a:r>
          </a:p>
        </p:txBody>
      </p:sp>
      <p:sp>
        <p:nvSpPr>
          <p:cNvPr id="2" name="Textfeld 2">
            <a:extLst>
              <a:ext uri="{FF2B5EF4-FFF2-40B4-BE49-F238E27FC236}">
                <a16:creationId xmlns:a16="http://schemas.microsoft.com/office/drawing/2014/main" id="{9C709CF1-4E2A-49F5-EC95-5ABF0B88FF32}"/>
              </a:ext>
            </a:extLst>
          </p:cNvPr>
          <p:cNvSpPr txBox="1"/>
          <p:nvPr userDrawn="1"/>
        </p:nvSpPr>
        <p:spPr>
          <a:xfrm>
            <a:off x="422293" y="338735"/>
            <a:ext cx="4598975" cy="4460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</a:pPr>
            <a:r>
              <a:rPr lang="de-DE" sz="3200" b="1" i="0" dirty="0" err="1">
                <a:solidFill>
                  <a:srgbClr val="E30613"/>
                </a:solidFill>
                <a:latin typeface="Aptos" panose="020B0004020202020204" pitchFamily="34" charset="0"/>
              </a:rPr>
              <a:t>How</a:t>
            </a:r>
            <a:r>
              <a:rPr lang="de-DE" sz="3200" b="1" i="0" dirty="0">
                <a:solidFill>
                  <a:srgbClr val="E30613"/>
                </a:solidFill>
                <a:latin typeface="Aptos" panose="020B0004020202020204" pitchFamily="34" charset="0"/>
              </a:rPr>
              <a:t> </a:t>
            </a:r>
            <a:r>
              <a:rPr lang="de-DE" sz="3200" b="1" i="0" dirty="0" err="1">
                <a:solidFill>
                  <a:srgbClr val="E30613"/>
                </a:solidFill>
                <a:latin typeface="Aptos" panose="020B0004020202020204" pitchFamily="34" charset="0"/>
              </a:rPr>
              <a:t>it</a:t>
            </a:r>
            <a:r>
              <a:rPr lang="de-DE" sz="3200" b="1" i="0" dirty="0">
                <a:solidFill>
                  <a:srgbClr val="E30613"/>
                </a:solidFill>
                <a:latin typeface="Aptos" panose="020B0004020202020204" pitchFamily="34" charset="0"/>
              </a:rPr>
              <a:t> </a:t>
            </a:r>
            <a:r>
              <a:rPr lang="de-DE" sz="3200" b="1" i="0" dirty="0" err="1">
                <a:solidFill>
                  <a:srgbClr val="E30613"/>
                </a:solidFill>
                <a:latin typeface="Aptos" panose="020B0004020202020204" pitchFamily="34" charset="0"/>
              </a:rPr>
              <a:t>works</a:t>
            </a:r>
            <a:r>
              <a:rPr lang="de-DE" sz="3200" b="1" i="0" dirty="0">
                <a:solidFill>
                  <a:srgbClr val="E30613"/>
                </a:solidFill>
                <a:latin typeface="Aptos" panose="020B0004020202020204" pitchFamily="34" charset="0"/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1378195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0">
          <p15:clr>
            <a:srgbClr val="FBAE40"/>
          </p15:clr>
        </p15:guide>
        <p15:guide id="2" pos="2352">
          <p15:clr>
            <a:srgbClr val="FBAE40"/>
          </p15:clr>
        </p15:guide>
        <p15:guide id="3" pos="3984">
          <p15:clr>
            <a:srgbClr val="FBAE40"/>
          </p15:clr>
        </p15:guide>
        <p15:guide id="4" orient="horz" pos="1212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Checkin_S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B5BE86-9513-0232-F32B-E18553DD1E7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43000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Instructions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6F6C7D99-D02B-FB2A-38DB-CAD593B0073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3350" y="2286000"/>
            <a:ext cx="2652432" cy="2103835"/>
          </a:xfrm>
          <a:prstGeom prst="rect">
            <a:avLst/>
          </a:prstGeom>
        </p:spPr>
        <p:txBody>
          <a:bodyPr lIns="0" tIns="0" rIns="0" bIns="0"/>
          <a:lstStyle>
            <a:lvl1pPr marL="0" indent="-171450"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  <a:defRPr sz="1400"/>
            </a:lvl1pPr>
          </a:lstStyle>
          <a:p>
            <a:pPr lvl="0"/>
            <a:r>
              <a:rPr lang="en-US" dirty="0"/>
              <a:t>Instructions</a:t>
            </a:r>
          </a:p>
          <a:p>
            <a:pPr lvl="0"/>
            <a:r>
              <a:rPr lang="en-US" dirty="0"/>
              <a:t>…</a:t>
            </a:r>
          </a:p>
          <a:p>
            <a:pPr lvl="0"/>
            <a:r>
              <a:rPr lang="en-US" dirty="0"/>
              <a:t>…</a:t>
            </a:r>
          </a:p>
          <a:p>
            <a:pPr lvl="0"/>
            <a:endParaRPr lang="en-US" dirty="0"/>
          </a:p>
        </p:txBody>
      </p:sp>
      <p:pic>
        <p:nvPicPr>
          <p:cNvPr id="6" name="Grafik 4">
            <a:extLst>
              <a:ext uri="{FF2B5EF4-FFF2-40B4-BE49-F238E27FC236}">
                <a16:creationId xmlns:a16="http://schemas.microsoft.com/office/drawing/2014/main" id="{4DF4D8CD-DA08-8BB4-0750-E60E5BAE21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521" y="1200275"/>
            <a:ext cx="444690" cy="444690"/>
          </a:xfrm>
          <a:prstGeom prst="rect">
            <a:avLst/>
          </a:prstGeom>
        </p:spPr>
      </p:pic>
      <p:sp>
        <p:nvSpPr>
          <p:cNvPr id="10" name="Textplatzhalter 33">
            <a:extLst>
              <a:ext uri="{FF2B5EF4-FFF2-40B4-BE49-F238E27FC236}">
                <a16:creationId xmlns:a16="http://schemas.microsoft.com/office/drawing/2014/main" id="{8DC1CBBA-E58A-A896-1257-160C99E1FD31}"/>
              </a:ext>
            </a:extLst>
          </p:cNvPr>
          <p:cNvSpPr txBox="1">
            <a:spLocks/>
          </p:cNvSpPr>
          <p:nvPr userDrawn="1"/>
        </p:nvSpPr>
        <p:spPr>
          <a:xfrm>
            <a:off x="1143000" y="1772715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de-DE" sz="1400"/>
              <a:t>Solo </a:t>
            </a:r>
            <a:r>
              <a:rPr lang="de-DE" sz="1400" err="1"/>
              <a:t>work</a:t>
            </a:r>
            <a:endParaRPr lang="de-DE" sz="1400"/>
          </a:p>
        </p:txBody>
      </p:sp>
      <p:sp>
        <p:nvSpPr>
          <p:cNvPr id="14" name="Textplatzhalter 33">
            <a:extLst>
              <a:ext uri="{FF2B5EF4-FFF2-40B4-BE49-F238E27FC236}">
                <a16:creationId xmlns:a16="http://schemas.microsoft.com/office/drawing/2014/main" id="{D983E983-A2AA-AC90-DD81-0EBF7BC33777}"/>
              </a:ext>
            </a:extLst>
          </p:cNvPr>
          <p:cNvSpPr txBox="1">
            <a:spLocks/>
          </p:cNvSpPr>
          <p:nvPr userDrawn="1"/>
        </p:nvSpPr>
        <p:spPr>
          <a:xfrm>
            <a:off x="3943350" y="1772715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de-DE" sz="1400"/>
              <a:t>Check-in</a:t>
            </a:r>
          </a:p>
        </p:txBody>
      </p:sp>
      <p:sp>
        <p:nvSpPr>
          <p:cNvPr id="17" name="Textplatzhalter 33">
            <a:extLst>
              <a:ext uri="{FF2B5EF4-FFF2-40B4-BE49-F238E27FC236}">
                <a16:creationId xmlns:a16="http://schemas.microsoft.com/office/drawing/2014/main" id="{342147A0-4756-E309-8BD8-0B9446C913C2}"/>
              </a:ext>
            </a:extLst>
          </p:cNvPr>
          <p:cNvSpPr txBox="1">
            <a:spLocks/>
          </p:cNvSpPr>
          <p:nvPr userDrawn="1"/>
        </p:nvSpPr>
        <p:spPr>
          <a:xfrm>
            <a:off x="6828305" y="1772715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de-DE" sz="1400"/>
              <a:t>20 </a:t>
            </a:r>
            <a:r>
              <a:rPr lang="de-DE" sz="1400" err="1"/>
              <a:t>minutes</a:t>
            </a:r>
            <a:endParaRPr lang="de-DE" sz="1400"/>
          </a:p>
        </p:txBody>
      </p:sp>
      <p:pic>
        <p:nvPicPr>
          <p:cNvPr id="18" name="Graphic 14">
            <a:extLst>
              <a:ext uri="{FF2B5EF4-FFF2-40B4-BE49-F238E27FC236}">
                <a16:creationId xmlns:a16="http://schemas.microsoft.com/office/drawing/2014/main" id="{6183CD05-8744-E949-DC16-6B9960B448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57708" y="1200275"/>
            <a:ext cx="444690" cy="444690"/>
          </a:xfrm>
          <a:prstGeom prst="rect">
            <a:avLst/>
          </a:prstGeom>
        </p:spPr>
      </p:pic>
      <p:pic>
        <p:nvPicPr>
          <p:cNvPr id="3" name="Graphic 7">
            <a:extLst>
              <a:ext uri="{FF2B5EF4-FFF2-40B4-BE49-F238E27FC236}">
                <a16:creationId xmlns:a16="http://schemas.microsoft.com/office/drawing/2014/main" id="{07DF8E94-8592-B3A5-7530-ADA4A17E7E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40738"/>
          <a:stretch/>
        </p:blipFill>
        <p:spPr>
          <a:xfrm>
            <a:off x="1067428" y="960737"/>
            <a:ext cx="989972" cy="733349"/>
          </a:xfrm>
          <a:prstGeom prst="rect">
            <a:avLst/>
          </a:prstGeom>
        </p:spPr>
      </p:pic>
      <p:sp>
        <p:nvSpPr>
          <p:cNvPr id="4" name="Textfeld 2">
            <a:extLst>
              <a:ext uri="{FF2B5EF4-FFF2-40B4-BE49-F238E27FC236}">
                <a16:creationId xmlns:a16="http://schemas.microsoft.com/office/drawing/2014/main" id="{C6A0F136-8C2B-BF23-F531-76147A884B66}"/>
              </a:ext>
            </a:extLst>
          </p:cNvPr>
          <p:cNvSpPr txBox="1"/>
          <p:nvPr userDrawn="1"/>
        </p:nvSpPr>
        <p:spPr>
          <a:xfrm>
            <a:off x="422293" y="338735"/>
            <a:ext cx="4598975" cy="4460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</a:pPr>
            <a:r>
              <a:rPr lang="de-DE" sz="3200" b="1" i="0" dirty="0">
                <a:solidFill>
                  <a:srgbClr val="E30613"/>
                </a:solidFill>
                <a:latin typeface="Aptos" panose="020B0004020202020204" pitchFamily="34" charset="0"/>
              </a:rPr>
              <a:t>Check-in</a:t>
            </a:r>
          </a:p>
        </p:txBody>
      </p:sp>
    </p:spTree>
    <p:extLst>
      <p:ext uri="{BB962C8B-B14F-4D97-AF65-F5344CB8AC3E}">
        <p14:creationId xmlns:p14="http://schemas.microsoft.com/office/powerpoint/2010/main" val="20809184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2">
          <p15:clr>
            <a:srgbClr val="FBAE40"/>
          </p15:clr>
        </p15:guide>
        <p15:guide id="2" pos="2472">
          <p15:clr>
            <a:srgbClr val="FBAE40"/>
          </p15:clr>
        </p15:guide>
        <p15:guide id="3" pos="72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Headline" preserve="1" userDrawn="1">
  <p:cSld name="3_Headline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78"/>
          <p:cNvSpPr txBox="1">
            <a:spLocks noGrp="1"/>
          </p:cNvSpPr>
          <p:nvPr>
            <p:ph type="body" idx="2"/>
          </p:nvPr>
        </p:nvSpPr>
        <p:spPr>
          <a:xfrm>
            <a:off x="428625" y="2000250"/>
            <a:ext cx="3905482" cy="1480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ts val="1600"/>
              <a:buFont typeface="Arial"/>
              <a:buNone/>
              <a:defRPr sz="2100" b="1" i="0" u="none" strike="noStrike" cap="none">
                <a:solidFill>
                  <a:srgbClr val="E30613"/>
                </a:solidFill>
                <a:latin typeface="+mn-lt"/>
                <a:ea typeface="Aptos" panose="020B0004020202020204" pitchFamily="34" charset="0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28571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AutoNum type="arabicPeriod"/>
              <a:defRPr sz="1400" b="0" i="0" u="none" strike="noStrike" cap="none">
                <a:solidFill>
                  <a:srgbClr val="000000"/>
                </a:solidFill>
                <a:latin typeface="Noticia Text"/>
                <a:ea typeface="Noticia Text"/>
                <a:cs typeface="Noticia Text"/>
                <a:sym typeface="Noticia Text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63" name="Google Shape;63;p78"/>
          <p:cNvSpPr/>
          <p:nvPr/>
        </p:nvSpPr>
        <p:spPr>
          <a:xfrm>
            <a:off x="5092971" y="1393031"/>
            <a:ext cx="3181350" cy="3181350"/>
          </a:xfrm>
          <a:prstGeom prst="ellipse">
            <a:avLst/>
          </a:prstGeom>
          <a:solidFill>
            <a:srgbClr val="DFE8F0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CC8106BF-70E1-4A4C-59BD-E3ABA307A0BE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659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20118345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6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Todays-Agenda_Da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EF4FA6A9-77F4-363D-2042-78B9DA1E0675}"/>
              </a:ext>
            </a:extLst>
          </p:cNvPr>
          <p:cNvSpPr txBox="1"/>
          <p:nvPr userDrawn="1"/>
        </p:nvSpPr>
        <p:spPr>
          <a:xfrm>
            <a:off x="428625" y="1727493"/>
            <a:ext cx="19245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1400" b="1" i="0">
                <a:solidFill>
                  <a:srgbClr val="E30613"/>
                </a:solidFill>
                <a:latin typeface="Aptos" panose="020B0004020202020204" pitchFamily="34" charset="0"/>
              </a:rPr>
              <a:t>Morning</a:t>
            </a:r>
          </a:p>
        </p:txBody>
      </p:sp>
      <p:cxnSp>
        <p:nvCxnSpPr>
          <p:cNvPr id="7" name="Google Shape;118;p97">
            <a:extLst>
              <a:ext uri="{FF2B5EF4-FFF2-40B4-BE49-F238E27FC236}">
                <a16:creationId xmlns:a16="http://schemas.microsoft.com/office/drawing/2014/main" id="{6DCB5127-A1C6-B5DF-6DFD-1F436302AD4D}"/>
              </a:ext>
            </a:extLst>
          </p:cNvPr>
          <p:cNvCxnSpPr>
            <a:cxnSpLocks/>
          </p:cNvCxnSpPr>
          <p:nvPr userDrawn="1"/>
        </p:nvCxnSpPr>
        <p:spPr>
          <a:xfrm>
            <a:off x="428625" y="1974668"/>
            <a:ext cx="1932561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" name="Textfeld 19">
            <a:extLst>
              <a:ext uri="{FF2B5EF4-FFF2-40B4-BE49-F238E27FC236}">
                <a16:creationId xmlns:a16="http://schemas.microsoft.com/office/drawing/2014/main" id="{DD5F7437-3E34-0090-7881-0328FA367A4C}"/>
              </a:ext>
            </a:extLst>
          </p:cNvPr>
          <p:cNvSpPr txBox="1"/>
          <p:nvPr userDrawn="1"/>
        </p:nvSpPr>
        <p:spPr>
          <a:xfrm>
            <a:off x="2593377" y="1727493"/>
            <a:ext cx="19245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1400" b="1" i="0" err="1">
                <a:solidFill>
                  <a:srgbClr val="E30613"/>
                </a:solidFill>
                <a:latin typeface="Aptos" panose="020B0004020202020204" pitchFamily="34" charset="0"/>
              </a:rPr>
              <a:t>Afternoon</a:t>
            </a:r>
            <a:endParaRPr lang="de-DE" sz="1400" b="1" i="0">
              <a:solidFill>
                <a:srgbClr val="E30613"/>
              </a:solidFill>
              <a:latin typeface="Aptos" panose="020B0004020202020204" pitchFamily="34" charset="0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49DBEFB5-98D7-CEC8-22FF-948BFAFF9E5D}"/>
              </a:ext>
            </a:extLst>
          </p:cNvPr>
          <p:cNvSpPr txBox="1"/>
          <p:nvPr userDrawn="1"/>
        </p:nvSpPr>
        <p:spPr>
          <a:xfrm>
            <a:off x="4720565" y="1727493"/>
            <a:ext cx="19245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1400" b="1" i="0">
                <a:solidFill>
                  <a:srgbClr val="E30613"/>
                </a:solidFill>
                <a:latin typeface="Aptos" panose="020B0004020202020204" pitchFamily="34" charset="0"/>
              </a:rPr>
              <a:t>Morning</a:t>
            </a:r>
          </a:p>
        </p:txBody>
      </p:sp>
      <p:cxnSp>
        <p:nvCxnSpPr>
          <p:cNvPr id="25" name="Google Shape;118;p97">
            <a:extLst>
              <a:ext uri="{FF2B5EF4-FFF2-40B4-BE49-F238E27FC236}">
                <a16:creationId xmlns:a16="http://schemas.microsoft.com/office/drawing/2014/main" id="{A447F83A-9160-40B6-29D0-1EC56E8AD393}"/>
              </a:ext>
            </a:extLst>
          </p:cNvPr>
          <p:cNvCxnSpPr>
            <a:cxnSpLocks/>
          </p:cNvCxnSpPr>
          <p:nvPr userDrawn="1"/>
        </p:nvCxnSpPr>
        <p:spPr>
          <a:xfrm>
            <a:off x="4720565" y="1974668"/>
            <a:ext cx="1936107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" name="Textfeld 27">
            <a:extLst>
              <a:ext uri="{FF2B5EF4-FFF2-40B4-BE49-F238E27FC236}">
                <a16:creationId xmlns:a16="http://schemas.microsoft.com/office/drawing/2014/main" id="{5A2B0C9E-47F2-B6AB-C141-330C2DA0AEC4}"/>
              </a:ext>
            </a:extLst>
          </p:cNvPr>
          <p:cNvSpPr txBox="1"/>
          <p:nvPr userDrawn="1"/>
        </p:nvSpPr>
        <p:spPr>
          <a:xfrm>
            <a:off x="6858000" y="1727493"/>
            <a:ext cx="19245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1400" b="1" i="0" err="1">
                <a:solidFill>
                  <a:srgbClr val="E30613"/>
                </a:solidFill>
                <a:latin typeface="Aptos" panose="020B0004020202020204" pitchFamily="34" charset="0"/>
              </a:rPr>
              <a:t>Afternoon</a:t>
            </a:r>
            <a:endParaRPr lang="de-DE" sz="1400" b="1" i="0">
              <a:solidFill>
                <a:srgbClr val="E30613"/>
              </a:solidFill>
              <a:latin typeface="Aptos" panose="020B0004020202020204" pitchFamily="34" charset="0"/>
            </a:endParaRPr>
          </a:p>
        </p:txBody>
      </p:sp>
      <p:cxnSp>
        <p:nvCxnSpPr>
          <p:cNvPr id="29" name="Google Shape;118;p97">
            <a:extLst>
              <a:ext uri="{FF2B5EF4-FFF2-40B4-BE49-F238E27FC236}">
                <a16:creationId xmlns:a16="http://schemas.microsoft.com/office/drawing/2014/main" id="{9CAEDF5D-41E5-6A62-30F5-1E1766E60CB7}"/>
              </a:ext>
            </a:extLst>
          </p:cNvPr>
          <p:cNvCxnSpPr>
            <a:cxnSpLocks/>
          </p:cNvCxnSpPr>
          <p:nvPr userDrawn="1"/>
        </p:nvCxnSpPr>
        <p:spPr>
          <a:xfrm>
            <a:off x="6858000" y="1974668"/>
            <a:ext cx="1866900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4" name="Textplatzhalter 33">
            <a:extLst>
              <a:ext uri="{FF2B5EF4-FFF2-40B4-BE49-F238E27FC236}">
                <a16:creationId xmlns:a16="http://schemas.microsoft.com/office/drawing/2014/main" id="{A979C08A-28CB-BE81-4C1E-54C1E226D5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8625" y="2128484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6" name="Textplatzhalter 33">
            <a:extLst>
              <a:ext uri="{FF2B5EF4-FFF2-40B4-BE49-F238E27FC236}">
                <a16:creationId xmlns:a16="http://schemas.microsoft.com/office/drawing/2014/main" id="{55746759-0ADD-1422-F8BE-420F8D85DB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93376" y="2128484"/>
            <a:ext cx="1848978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8" name="Textplatzhalter 33">
            <a:extLst>
              <a:ext uri="{FF2B5EF4-FFF2-40B4-BE49-F238E27FC236}">
                <a16:creationId xmlns:a16="http://schemas.microsoft.com/office/drawing/2014/main" id="{C2D2379D-656F-ABC0-BA51-99A77D66984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20565" y="2128484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0" name="Textplatzhalter 33">
            <a:extLst>
              <a:ext uri="{FF2B5EF4-FFF2-40B4-BE49-F238E27FC236}">
                <a16:creationId xmlns:a16="http://schemas.microsoft.com/office/drawing/2014/main" id="{FFE0441A-1FEB-6943-5AD0-84B27A5F7CE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58000" y="2128484"/>
            <a:ext cx="1863981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45ADD53-BFB6-1342-D381-E7B51F923AB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8625" y="2463327"/>
            <a:ext cx="1934766" cy="2429392"/>
          </a:xfrm>
          <a:prstGeom prst="rect">
            <a:avLst/>
          </a:prstGeom>
        </p:spPr>
        <p:txBody>
          <a:bodyPr/>
          <a:lstStyle>
            <a:lvl1pPr marL="274320" indent="-20574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en-US" dirty="0"/>
              <a:t>First Bullet</a:t>
            </a:r>
          </a:p>
          <a:p>
            <a:pPr lvl="0"/>
            <a:r>
              <a:rPr lang="en-US" dirty="0"/>
              <a:t>Second Bullet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BA8C5C2-EC24-E96F-2A03-A7A3D74907D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93376" y="2463327"/>
            <a:ext cx="1859276" cy="2429392"/>
          </a:xfrm>
          <a:prstGeom prst="rect">
            <a:avLst/>
          </a:prstGeom>
        </p:spPr>
        <p:txBody>
          <a:bodyPr/>
          <a:lstStyle>
            <a:lvl1pPr marL="274320" indent="-20574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en-US" dirty="0"/>
              <a:t>First Bullet</a:t>
            </a:r>
          </a:p>
          <a:p>
            <a:pPr lvl="0"/>
            <a:r>
              <a:rPr lang="en-US" dirty="0"/>
              <a:t>Second Bullet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206E007A-C0A3-3D41-C472-B8E9515BB9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20565" y="2463327"/>
            <a:ext cx="1934766" cy="2429392"/>
          </a:xfrm>
          <a:prstGeom prst="rect">
            <a:avLst/>
          </a:prstGeom>
        </p:spPr>
        <p:txBody>
          <a:bodyPr/>
          <a:lstStyle>
            <a:lvl1pPr marL="274320" indent="-20574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en-US" dirty="0"/>
              <a:t>First Bullet</a:t>
            </a:r>
          </a:p>
          <a:p>
            <a:pPr lvl="0"/>
            <a:r>
              <a:rPr lang="en-US" dirty="0"/>
              <a:t>Second Bullet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19D4348E-C907-A3A7-14BF-84224E99D2A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58000" y="2463327"/>
            <a:ext cx="1874362" cy="2429392"/>
          </a:xfrm>
          <a:prstGeom prst="rect">
            <a:avLst/>
          </a:prstGeom>
        </p:spPr>
        <p:txBody>
          <a:bodyPr/>
          <a:lstStyle>
            <a:lvl1pPr marL="274320" indent="-20574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en-US" dirty="0"/>
              <a:t>First Bullet</a:t>
            </a:r>
          </a:p>
          <a:p>
            <a:pPr lvl="0"/>
            <a:r>
              <a:rPr lang="en-US" dirty="0"/>
              <a:t>Second Bullet</a:t>
            </a:r>
          </a:p>
        </p:txBody>
      </p:sp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C333DA30-9901-0C8B-C307-364402F59A8E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428625" y="1099293"/>
            <a:ext cx="402402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28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Day 1</a:t>
            </a:r>
            <a:endParaRPr dirty="0"/>
          </a:p>
        </p:txBody>
      </p:sp>
      <p:sp>
        <p:nvSpPr>
          <p:cNvPr id="4" name="Google Shape;38;p80">
            <a:extLst>
              <a:ext uri="{FF2B5EF4-FFF2-40B4-BE49-F238E27FC236}">
                <a16:creationId xmlns:a16="http://schemas.microsoft.com/office/drawing/2014/main" id="{16FFD2AA-E4A1-4741-BF9E-EAF26BAB0BF8}"/>
              </a:ext>
            </a:extLst>
          </p:cNvPr>
          <p:cNvSpPr txBox="1">
            <a:spLocks noGrp="1"/>
          </p:cNvSpPr>
          <p:nvPr>
            <p:ph type="body" idx="11" hasCustomPrompt="1"/>
          </p:nvPr>
        </p:nvSpPr>
        <p:spPr>
          <a:xfrm>
            <a:off x="4714875" y="1099293"/>
            <a:ext cx="401748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28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Day 2</a:t>
            </a:r>
            <a:endParaRPr dirty="0"/>
          </a:p>
        </p:txBody>
      </p:sp>
      <p:cxnSp>
        <p:nvCxnSpPr>
          <p:cNvPr id="8" name="Google Shape;118;p97">
            <a:extLst>
              <a:ext uri="{FF2B5EF4-FFF2-40B4-BE49-F238E27FC236}">
                <a16:creationId xmlns:a16="http://schemas.microsoft.com/office/drawing/2014/main" id="{C31D4CA6-D394-52F5-5712-AC2BBF811CD1}"/>
              </a:ext>
            </a:extLst>
          </p:cNvPr>
          <p:cNvCxnSpPr>
            <a:cxnSpLocks/>
          </p:cNvCxnSpPr>
          <p:nvPr userDrawn="1"/>
        </p:nvCxnSpPr>
        <p:spPr>
          <a:xfrm>
            <a:off x="428625" y="1532071"/>
            <a:ext cx="4024027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" name="Google Shape;119;p97">
            <a:extLst>
              <a:ext uri="{FF2B5EF4-FFF2-40B4-BE49-F238E27FC236}">
                <a16:creationId xmlns:a16="http://schemas.microsoft.com/office/drawing/2014/main" id="{D829AC57-B2CD-137F-E57F-4854DB831219}"/>
              </a:ext>
            </a:extLst>
          </p:cNvPr>
          <p:cNvCxnSpPr>
            <a:cxnSpLocks/>
          </p:cNvCxnSpPr>
          <p:nvPr userDrawn="1"/>
        </p:nvCxnSpPr>
        <p:spPr>
          <a:xfrm>
            <a:off x="4686301" y="1532071"/>
            <a:ext cx="4029075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" name="Google Shape;118;p97">
            <a:extLst>
              <a:ext uri="{FF2B5EF4-FFF2-40B4-BE49-F238E27FC236}">
                <a16:creationId xmlns:a16="http://schemas.microsoft.com/office/drawing/2014/main" id="{C0633090-2062-A38A-626B-C599F1639B16}"/>
              </a:ext>
            </a:extLst>
          </p:cNvPr>
          <p:cNvCxnSpPr>
            <a:cxnSpLocks/>
          </p:cNvCxnSpPr>
          <p:nvPr userDrawn="1"/>
        </p:nvCxnSpPr>
        <p:spPr>
          <a:xfrm>
            <a:off x="2593376" y="1974668"/>
            <a:ext cx="1859276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" name="Google Shape;38;p80">
            <a:extLst>
              <a:ext uri="{FF2B5EF4-FFF2-40B4-BE49-F238E27FC236}">
                <a16:creationId xmlns:a16="http://schemas.microsoft.com/office/drawing/2014/main" id="{079BB5BE-2806-329D-FC6E-9ABB40E5E14A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235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 err="1"/>
              <a:t>Today’s</a:t>
            </a:r>
            <a:r>
              <a:rPr lang="de-DE" dirty="0"/>
              <a:t> Agenda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37251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00">
          <p15:clr>
            <a:srgbClr val="FBAE40"/>
          </p15:clr>
        </p15:guide>
        <p15:guide id="3" orient="horz" pos="1584">
          <p15:clr>
            <a:srgbClr val="FBAE40"/>
          </p15:clr>
        </p15:guide>
        <p15:guide id="4" pos="2808">
          <p15:clr>
            <a:srgbClr val="FBAE40"/>
          </p15:clr>
        </p15:guide>
        <p15:guide id="6" pos="2952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Headline" preserve="1" userDrawn="1">
  <p:cSld name="4_Headline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78"/>
          <p:cNvSpPr txBox="1">
            <a:spLocks noGrp="1"/>
          </p:cNvSpPr>
          <p:nvPr>
            <p:ph type="body" idx="2"/>
          </p:nvPr>
        </p:nvSpPr>
        <p:spPr>
          <a:xfrm>
            <a:off x="428625" y="2000250"/>
            <a:ext cx="4693502" cy="1480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ts val="1600"/>
              <a:buFont typeface="Arial"/>
              <a:buNone/>
              <a:defRPr sz="2400" b="1" i="0" u="none" strike="noStrike" cap="none">
                <a:solidFill>
                  <a:srgbClr val="E30613"/>
                </a:solidFill>
                <a:latin typeface="+mn-lt"/>
                <a:ea typeface="Aptos" panose="020B0004020202020204" pitchFamily="34" charset="0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28571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AutoNum type="arabicPeriod"/>
              <a:defRPr sz="1400" b="0" i="0" u="none" strike="noStrike" cap="none">
                <a:solidFill>
                  <a:srgbClr val="000000"/>
                </a:solidFill>
                <a:latin typeface="Noticia Text"/>
                <a:ea typeface="Noticia Text"/>
                <a:cs typeface="Noticia Text"/>
                <a:sym typeface="Noticia Text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CC8106BF-70E1-4A4C-59BD-E3ABA307A0BE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659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7149919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6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Folie mit Template" preserve="1" userDrawn="1">
  <p:cSld name="4_Folie mit Template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88"/>
          <p:cNvSpPr>
            <a:spLocks noGrp="1"/>
          </p:cNvSpPr>
          <p:nvPr>
            <p:ph type="pic" idx="2"/>
          </p:nvPr>
        </p:nvSpPr>
        <p:spPr>
          <a:xfrm>
            <a:off x="3009900" y="981307"/>
            <a:ext cx="5829300" cy="3876442"/>
          </a:xfrm>
          <a:prstGeom prst="rect">
            <a:avLst/>
          </a:prstGeom>
          <a:noFill/>
          <a:ln>
            <a:noFill/>
          </a:ln>
        </p:spPr>
      </p:sp>
      <p:sp>
        <p:nvSpPr>
          <p:cNvPr id="154" name="Google Shape;154;p88"/>
          <p:cNvSpPr txBox="1">
            <a:spLocks noGrp="1"/>
          </p:cNvSpPr>
          <p:nvPr>
            <p:ph type="body" idx="3"/>
          </p:nvPr>
        </p:nvSpPr>
        <p:spPr>
          <a:xfrm>
            <a:off x="428625" y="1995489"/>
            <a:ext cx="2403785" cy="1723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ts val="1800"/>
              <a:buFont typeface="Arial"/>
              <a:buNone/>
              <a:defRPr sz="1400" b="1" i="0" u="none" strike="noStrike" cap="none">
                <a:solidFill>
                  <a:srgbClr val="E30613"/>
                </a:solidFill>
                <a:latin typeface="+mn-lt"/>
                <a:ea typeface="Aptos" panose="020B0004020202020204" pitchFamily="34" charset="0"/>
                <a:cs typeface="Arial"/>
                <a:sym typeface="Arial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2A6D13CF-BDA2-5F6B-21A0-D2F6CDCC7EF0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659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520104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60">
          <p15:clr>
            <a:srgbClr val="FBAE40"/>
          </p15:clr>
        </p15:guide>
        <p15:guide id="2" pos="1896">
          <p15:clr>
            <a:srgbClr val="FBAE40"/>
          </p15:clr>
        </p15:guide>
        <p15:guide id="3" orient="horz" pos="612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tartup Beispiel" preserve="1" userDrawn="1">
  <p:cSld name="5_Startup Beispiel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7"/>
          <p:cNvSpPr>
            <a:spLocks noGrp="1"/>
          </p:cNvSpPr>
          <p:nvPr>
            <p:ph type="pic" idx="2"/>
          </p:nvPr>
        </p:nvSpPr>
        <p:spPr>
          <a:xfrm>
            <a:off x="0" y="-8769"/>
            <a:ext cx="4572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44" name="Google Shape;144;p87"/>
          <p:cNvSpPr txBox="1"/>
          <p:nvPr/>
        </p:nvSpPr>
        <p:spPr>
          <a:xfrm>
            <a:off x="4899030" y="1580244"/>
            <a:ext cx="1418095" cy="28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 b="1" i="0" u="none" strike="noStrike" cap="none">
                <a:solidFill>
                  <a:srgbClr val="E30613"/>
                </a:solidFill>
                <a:latin typeface="+mn-lt"/>
                <a:ea typeface="Arial"/>
                <a:cs typeface="Arial"/>
                <a:sym typeface="Arial"/>
              </a:rPr>
              <a:t>Launched</a:t>
            </a:r>
            <a:endParaRPr b="1" i="0">
              <a:latin typeface="+mn-lt"/>
            </a:endParaRPr>
          </a:p>
        </p:txBody>
      </p:sp>
      <p:sp>
        <p:nvSpPr>
          <p:cNvPr id="145" name="Google Shape;145;p87"/>
          <p:cNvSpPr txBox="1"/>
          <p:nvPr/>
        </p:nvSpPr>
        <p:spPr>
          <a:xfrm>
            <a:off x="6938995" y="1580244"/>
            <a:ext cx="1418095" cy="28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 b="1" i="0" u="none" strike="noStrike" cap="none">
                <a:solidFill>
                  <a:srgbClr val="E30613"/>
                </a:solidFill>
                <a:latin typeface="+mn-lt"/>
                <a:ea typeface="Arial"/>
                <a:cs typeface="Arial"/>
                <a:sym typeface="Arial"/>
              </a:rPr>
              <a:t>Founders</a:t>
            </a:r>
            <a:endParaRPr b="1" i="0">
              <a:latin typeface="+mn-lt"/>
            </a:endParaRPr>
          </a:p>
        </p:txBody>
      </p:sp>
      <p:cxnSp>
        <p:nvCxnSpPr>
          <p:cNvPr id="146" name="Google Shape;146;p87"/>
          <p:cNvCxnSpPr>
            <a:cxnSpLocks/>
          </p:cNvCxnSpPr>
          <p:nvPr/>
        </p:nvCxnSpPr>
        <p:spPr>
          <a:xfrm>
            <a:off x="4899030" y="1921520"/>
            <a:ext cx="1418095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7" name="Google Shape;147;p87"/>
          <p:cNvCxnSpPr>
            <a:cxnSpLocks/>
          </p:cNvCxnSpPr>
          <p:nvPr/>
        </p:nvCxnSpPr>
        <p:spPr>
          <a:xfrm>
            <a:off x="6938995" y="1921520"/>
            <a:ext cx="1418095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8" name="Google Shape;148;p87"/>
          <p:cNvSpPr txBox="1">
            <a:spLocks noGrp="1"/>
          </p:cNvSpPr>
          <p:nvPr>
            <p:ph type="body" idx="3"/>
          </p:nvPr>
        </p:nvSpPr>
        <p:spPr>
          <a:xfrm>
            <a:off x="4899030" y="2004751"/>
            <a:ext cx="1422400" cy="236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+mn-lt"/>
                <a:ea typeface="Noticia Text"/>
                <a:cs typeface="Noticia Text"/>
                <a:sym typeface="Noticia Text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49" name="Google Shape;149;p87"/>
          <p:cNvSpPr txBox="1">
            <a:spLocks noGrp="1"/>
          </p:cNvSpPr>
          <p:nvPr>
            <p:ph type="body" idx="4"/>
          </p:nvPr>
        </p:nvSpPr>
        <p:spPr>
          <a:xfrm>
            <a:off x="6938995" y="2004751"/>
            <a:ext cx="1422400" cy="236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+mn-lt"/>
                <a:ea typeface="Noticia Text"/>
                <a:cs typeface="Noticia Text"/>
                <a:sym typeface="Noticia Text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0" name="Google Shape;150;p87"/>
          <p:cNvSpPr txBox="1">
            <a:spLocks noGrp="1"/>
          </p:cNvSpPr>
          <p:nvPr>
            <p:ph type="body" idx="5" hasCustomPrompt="1"/>
          </p:nvPr>
        </p:nvSpPr>
        <p:spPr>
          <a:xfrm>
            <a:off x="4899030" y="2880248"/>
            <a:ext cx="3484664" cy="184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228600" marR="0" lvl="0" indent="-228600" algn="l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  <a:defRPr sz="1100" b="0" i="0" u="none" strike="noStrike" cap="none">
                <a:solidFill>
                  <a:srgbClr val="000000"/>
                </a:solidFill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  <a:sym typeface="Noticia Text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Bullet </a:t>
            </a:r>
            <a:r>
              <a:rPr lang="de-DE" dirty="0" err="1"/>
              <a:t>One</a:t>
            </a:r>
            <a:endParaRPr lang="de-DE" dirty="0"/>
          </a:p>
          <a:p>
            <a:r>
              <a:rPr lang="de-DE" dirty="0"/>
              <a:t>Bullet </a:t>
            </a:r>
            <a:r>
              <a:rPr lang="de-DE" dirty="0" err="1"/>
              <a:t>Two</a:t>
            </a:r>
            <a:endParaRPr lang="de-DE" dirty="0"/>
          </a:p>
        </p:txBody>
      </p:sp>
      <p:sp>
        <p:nvSpPr>
          <p:cNvPr id="2" name="Google Shape;38;p80">
            <a:extLst>
              <a:ext uri="{FF2B5EF4-FFF2-40B4-BE49-F238E27FC236}">
                <a16:creationId xmlns:a16="http://schemas.microsoft.com/office/drawing/2014/main" id="{81528308-4BAC-0446-0B2A-0A58195C3E08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4899031" y="970652"/>
            <a:ext cx="3825870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13182244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tartup Beispiel" preserve="1" userDrawn="1">
  <p:cSld name="6_Startup Beispiel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7"/>
          <p:cNvSpPr>
            <a:spLocks noGrp="1"/>
          </p:cNvSpPr>
          <p:nvPr>
            <p:ph type="pic" idx="2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" name="Google Shape;38;p80">
            <a:extLst>
              <a:ext uri="{FF2B5EF4-FFF2-40B4-BE49-F238E27FC236}">
                <a16:creationId xmlns:a16="http://schemas.microsoft.com/office/drawing/2014/main" id="{81528308-4BAC-0446-0B2A-0A58195C3E08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419100" y="333829"/>
            <a:ext cx="3825870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32168925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fofolie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38;p80">
            <a:extLst>
              <a:ext uri="{FF2B5EF4-FFF2-40B4-BE49-F238E27FC236}">
                <a16:creationId xmlns:a16="http://schemas.microsoft.com/office/drawing/2014/main" id="{D6A853DB-F984-DD36-B772-7950EB9E727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69081" y="261245"/>
            <a:ext cx="5099593" cy="561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0" rIns="108000" bIns="0" anchor="t" anchorCtr="0">
            <a:spAutoFit/>
          </a:bodyPr>
          <a:lstStyle>
            <a:lvl1pPr marL="342900" marR="0" lvl="0" indent="-171450" algn="l" rtl="0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15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" name="Textplatzhalter 30">
            <a:extLst>
              <a:ext uri="{FF2B5EF4-FFF2-40B4-BE49-F238E27FC236}">
                <a16:creationId xmlns:a16="http://schemas.microsoft.com/office/drawing/2014/main" id="{3983E277-D111-FAD3-2168-DD7EF407431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05327" y="1742459"/>
            <a:ext cx="7273977" cy="2687135"/>
          </a:xfrm>
          <a:prstGeom prst="rect">
            <a:avLst/>
          </a:prstGeom>
        </p:spPr>
        <p:txBody>
          <a:bodyPr/>
          <a:lstStyle>
            <a:lvl1pPr marL="214313" indent="-214313">
              <a:buFont typeface="Arial" panose="020B0604020202020204" pitchFamily="34" charset="0"/>
              <a:buChar char="•"/>
              <a:defRPr sz="1350"/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0" i="0" dirty="0">
                <a:latin typeface="Noticia Text" panose="02000503060000020004" pitchFamily="2" charset="77"/>
              </a:rPr>
              <a:t>Text einfügen</a:t>
            </a:r>
          </a:p>
        </p:txBody>
      </p:sp>
    </p:spTree>
    <p:extLst>
      <p:ext uri="{BB962C8B-B14F-4D97-AF65-F5344CB8AC3E}">
        <p14:creationId xmlns:p14="http://schemas.microsoft.com/office/powerpoint/2010/main" val="24380835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fo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38;p80">
            <a:extLst>
              <a:ext uri="{FF2B5EF4-FFF2-40B4-BE49-F238E27FC236}">
                <a16:creationId xmlns:a16="http://schemas.microsoft.com/office/drawing/2014/main" id="{D6A853DB-F984-DD36-B772-7950EB9E727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69081" y="261245"/>
            <a:ext cx="5099593" cy="561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0" rIns="108000" bIns="0" anchor="t" anchorCtr="0">
            <a:spAutoFit/>
          </a:bodyPr>
          <a:lstStyle>
            <a:lvl1pPr marL="342900" marR="0" lvl="0" indent="-171450" algn="l" rtl="0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15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7" name="Textplatzhalter 30">
            <a:extLst>
              <a:ext uri="{FF2B5EF4-FFF2-40B4-BE49-F238E27FC236}">
                <a16:creationId xmlns:a16="http://schemas.microsoft.com/office/drawing/2014/main" id="{B1750E47-1257-3109-B760-4C8E2C5D6AA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7891" y="1742459"/>
            <a:ext cx="8411414" cy="2687135"/>
          </a:xfrm>
          <a:prstGeom prst="rect">
            <a:avLst/>
          </a:prstGeom>
        </p:spPr>
        <p:txBody>
          <a:bodyPr/>
          <a:lstStyle>
            <a:lvl1pPr marL="214313" indent="-214313">
              <a:buFont typeface="Arial" panose="020B0604020202020204" pitchFamily="34" charset="0"/>
              <a:buChar char="•"/>
              <a:defRPr sz="1350"/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0" i="0" dirty="0">
                <a:latin typeface="Noticia Text" panose="02000503060000020004" pitchFamily="2" charset="77"/>
              </a:rPr>
              <a:t>Text einfügen</a:t>
            </a:r>
          </a:p>
        </p:txBody>
      </p:sp>
    </p:spTree>
    <p:extLst>
      <p:ext uri="{BB962C8B-B14F-4D97-AF65-F5344CB8AC3E}">
        <p14:creationId xmlns:p14="http://schemas.microsoft.com/office/powerpoint/2010/main" val="21705123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enutzerdefiniertes Layout" preserve="1">
  <p:cSld name="Benutzerdefiniertes Layou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88"/>
          <p:cNvSpPr txBox="1"/>
          <p:nvPr/>
        </p:nvSpPr>
        <p:spPr>
          <a:xfrm>
            <a:off x="387351" y="3065724"/>
            <a:ext cx="2908524" cy="683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Everybody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, </a:t>
            </a: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make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a </a:t>
            </a: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gesture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how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you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are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feeling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today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! </a:t>
            </a:r>
            <a:endParaRPr b="1" i="0" dirty="0">
              <a:latin typeface="+mn-lt"/>
            </a:endParaRPr>
          </a:p>
        </p:txBody>
      </p:sp>
      <p:pic>
        <p:nvPicPr>
          <p:cNvPr id="232" name="Google Shape;232;p8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4532" y="1737142"/>
            <a:ext cx="512317" cy="639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8653" y="1507218"/>
            <a:ext cx="426736" cy="426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8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04411" y="2235701"/>
            <a:ext cx="458874" cy="458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8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98717" y="2022333"/>
            <a:ext cx="426736" cy="426736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88"/>
          <p:cNvSpPr txBox="1"/>
          <p:nvPr/>
        </p:nvSpPr>
        <p:spPr>
          <a:xfrm>
            <a:off x="4938435" y="3065724"/>
            <a:ext cx="3849965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One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after </a:t>
            </a: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another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: </a:t>
            </a:r>
            <a:endParaRPr b="1" i="0" dirty="0">
              <a:latin typeface="+mn-lt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Introduce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yourself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with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your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name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, </a:t>
            </a: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location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, and </a:t>
            </a: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research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topic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. </a:t>
            </a:r>
            <a:b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</a:b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Then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, pass on </a:t>
            </a: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the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speaking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ball </a:t>
            </a: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to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somebody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dirty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else</a:t>
            </a:r>
            <a:r>
              <a:rPr lang="de-DE" sz="1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.</a:t>
            </a:r>
            <a:endParaRPr b="1" i="0" dirty="0">
              <a:latin typeface="+mn-lt"/>
            </a:endParaRPr>
          </a:p>
        </p:txBody>
      </p:sp>
      <p:sp>
        <p:nvSpPr>
          <p:cNvPr id="237" name="Google Shape;237;p88"/>
          <p:cNvSpPr/>
          <p:nvPr/>
        </p:nvSpPr>
        <p:spPr>
          <a:xfrm>
            <a:off x="5986400" y="1915726"/>
            <a:ext cx="512317" cy="162045"/>
          </a:xfrm>
          <a:prstGeom prst="arc">
            <a:avLst>
              <a:gd name="adj1" fmla="val 16200000"/>
              <a:gd name="adj2" fmla="val 0"/>
            </a:avLst>
          </a:prstGeom>
          <a:noFill/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88"/>
          <p:cNvSpPr/>
          <p:nvPr/>
        </p:nvSpPr>
        <p:spPr>
          <a:xfrm rot="-895287">
            <a:off x="5916952" y="2089348"/>
            <a:ext cx="512317" cy="162045"/>
          </a:xfrm>
          <a:prstGeom prst="arc">
            <a:avLst>
              <a:gd name="adj1" fmla="val 16200000"/>
              <a:gd name="adj2" fmla="val 0"/>
            </a:avLst>
          </a:prstGeom>
          <a:noFill/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88"/>
          <p:cNvSpPr/>
          <p:nvPr/>
        </p:nvSpPr>
        <p:spPr>
          <a:xfrm rot="-1049304">
            <a:off x="5916951" y="2273631"/>
            <a:ext cx="512317" cy="162045"/>
          </a:xfrm>
          <a:prstGeom prst="arc">
            <a:avLst>
              <a:gd name="adj1" fmla="val 16200000"/>
              <a:gd name="adj2" fmla="val 0"/>
            </a:avLst>
          </a:prstGeom>
          <a:noFill/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88"/>
          <p:cNvSpPr txBox="1"/>
          <p:nvPr/>
        </p:nvSpPr>
        <p:spPr>
          <a:xfrm>
            <a:off x="330129" y="2424496"/>
            <a:ext cx="87206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1.</a:t>
            </a:r>
            <a:endParaRPr b="1" i="0" dirty="0">
              <a:latin typeface="+mn-lt"/>
            </a:endParaRPr>
          </a:p>
        </p:txBody>
      </p:sp>
      <p:sp>
        <p:nvSpPr>
          <p:cNvPr id="241" name="Google Shape;241;p88"/>
          <p:cNvSpPr txBox="1"/>
          <p:nvPr/>
        </p:nvSpPr>
        <p:spPr>
          <a:xfrm>
            <a:off x="4930618" y="2424496"/>
            <a:ext cx="87206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600" b="1" i="0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2.</a:t>
            </a:r>
            <a:endParaRPr b="1" i="0" dirty="0">
              <a:latin typeface="+mn-lt"/>
            </a:endParaRPr>
          </a:p>
        </p:txBody>
      </p:sp>
      <p:pic>
        <p:nvPicPr>
          <p:cNvPr id="242" name="Google Shape;242;p88"/>
          <p:cNvPicPr preferRelativeResize="0"/>
          <p:nvPr/>
        </p:nvPicPr>
        <p:blipFill rotWithShape="1">
          <a:blip r:embed="rId6">
            <a:alphaModFix/>
          </a:blip>
          <a:srcRect t="27643" b="2815"/>
          <a:stretch/>
        </p:blipFill>
        <p:spPr>
          <a:xfrm flipH="1">
            <a:off x="7024297" y="2424497"/>
            <a:ext cx="610102" cy="42673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15">
            <a:extLst>
              <a:ext uri="{FF2B5EF4-FFF2-40B4-BE49-F238E27FC236}">
                <a16:creationId xmlns:a16="http://schemas.microsoft.com/office/drawing/2014/main" id="{CD506EDE-8C5F-1BDE-3508-360E24D1B791}"/>
              </a:ext>
            </a:extLst>
          </p:cNvPr>
          <p:cNvSpPr txBox="1"/>
          <p:nvPr userDrawn="1"/>
        </p:nvSpPr>
        <p:spPr>
          <a:xfrm>
            <a:off x="428625" y="333335"/>
            <a:ext cx="3468530" cy="4460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90000"/>
              </a:lnSpc>
              <a:spcBef>
                <a:spcPts val="0"/>
              </a:spcBef>
            </a:pPr>
            <a:r>
              <a:rPr lang="de-DE" sz="3200" b="1" i="0" dirty="0">
                <a:solidFill>
                  <a:schemeClr val="bg1"/>
                </a:solidFill>
                <a:latin typeface="Aptos" panose="020B0004020202020204" pitchFamily="34" charset="0"/>
              </a:rPr>
              <a:t>Check-in</a:t>
            </a:r>
          </a:p>
        </p:txBody>
      </p:sp>
    </p:spTree>
    <p:extLst>
      <p:ext uri="{BB962C8B-B14F-4D97-AF65-F5344CB8AC3E}">
        <p14:creationId xmlns:p14="http://schemas.microsoft.com/office/powerpoint/2010/main" val="40587680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Welcome 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86;p90">
            <a:extLst>
              <a:ext uri="{FF2B5EF4-FFF2-40B4-BE49-F238E27FC236}">
                <a16:creationId xmlns:a16="http://schemas.microsoft.com/office/drawing/2014/main" id="{10B8A881-2E65-301B-8CA0-4000440EB6C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4237349" y="1863197"/>
            <a:ext cx="669302" cy="83528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feld 15">
            <a:extLst>
              <a:ext uri="{FF2B5EF4-FFF2-40B4-BE49-F238E27FC236}">
                <a16:creationId xmlns:a16="http://schemas.microsoft.com/office/drawing/2014/main" id="{8CDD2B62-D010-BB07-9EE9-B47D965C0925}"/>
              </a:ext>
            </a:extLst>
          </p:cNvPr>
          <p:cNvSpPr txBox="1"/>
          <p:nvPr userDrawn="1"/>
        </p:nvSpPr>
        <p:spPr>
          <a:xfrm>
            <a:off x="428625" y="333335"/>
            <a:ext cx="3468530" cy="4460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90000"/>
              </a:lnSpc>
              <a:spcBef>
                <a:spcPts val="0"/>
              </a:spcBef>
            </a:pPr>
            <a:r>
              <a:rPr lang="de-DE" sz="3200" b="1" i="0" dirty="0">
                <a:solidFill>
                  <a:schemeClr val="bg1"/>
                </a:solidFill>
                <a:latin typeface="Aptos" panose="020B0004020202020204" pitchFamily="34" charset="0"/>
              </a:rPr>
              <a:t>Welcome back</a:t>
            </a:r>
          </a:p>
        </p:txBody>
      </p:sp>
      <p:sp>
        <p:nvSpPr>
          <p:cNvPr id="3" name="Textfeld 12">
            <a:extLst>
              <a:ext uri="{FF2B5EF4-FFF2-40B4-BE49-F238E27FC236}">
                <a16:creationId xmlns:a16="http://schemas.microsoft.com/office/drawing/2014/main" id="{3286FCC6-BCAA-DD7E-179E-368BD6494AC6}"/>
              </a:ext>
            </a:extLst>
          </p:cNvPr>
          <p:cNvSpPr txBox="1"/>
          <p:nvPr userDrawn="1"/>
        </p:nvSpPr>
        <p:spPr>
          <a:xfrm>
            <a:off x="0" y="2802868"/>
            <a:ext cx="9144000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Let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us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know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, </a:t>
            </a: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if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you’re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with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us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:</a:t>
            </a:r>
            <a:endParaRPr lang="de-DE" sz="1800" b="1" i="0" dirty="0">
              <a:latin typeface="Aptos" panose="020B000402020202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Raise </a:t>
            </a: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your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emoji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thumb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!</a:t>
            </a:r>
            <a:endParaRPr lang="de-DE" sz="1800" b="1" i="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4227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ptos_Welcome 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5">
            <a:extLst>
              <a:ext uri="{FF2B5EF4-FFF2-40B4-BE49-F238E27FC236}">
                <a16:creationId xmlns:a16="http://schemas.microsoft.com/office/drawing/2014/main" id="{8CDD2B62-D010-BB07-9EE9-B47D965C0925}"/>
              </a:ext>
            </a:extLst>
          </p:cNvPr>
          <p:cNvSpPr txBox="1"/>
          <p:nvPr userDrawn="1"/>
        </p:nvSpPr>
        <p:spPr>
          <a:xfrm>
            <a:off x="428625" y="333335"/>
            <a:ext cx="3468530" cy="4460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90000"/>
              </a:lnSpc>
              <a:spcBef>
                <a:spcPts val="0"/>
              </a:spcBef>
            </a:pPr>
            <a:r>
              <a:rPr lang="de-DE" sz="3200" b="1" i="0" dirty="0">
                <a:solidFill>
                  <a:schemeClr val="bg1"/>
                </a:solidFill>
                <a:latin typeface="Aptos" panose="020B0004020202020204" pitchFamily="34" charset="0"/>
              </a:rPr>
              <a:t>Welcome back</a:t>
            </a:r>
          </a:p>
        </p:txBody>
      </p:sp>
      <p:sp>
        <p:nvSpPr>
          <p:cNvPr id="3" name="Textfeld 12">
            <a:extLst>
              <a:ext uri="{FF2B5EF4-FFF2-40B4-BE49-F238E27FC236}">
                <a16:creationId xmlns:a16="http://schemas.microsoft.com/office/drawing/2014/main" id="{3286FCC6-BCAA-DD7E-179E-368BD6494AC6}"/>
              </a:ext>
            </a:extLst>
          </p:cNvPr>
          <p:cNvSpPr txBox="1"/>
          <p:nvPr userDrawn="1"/>
        </p:nvSpPr>
        <p:spPr>
          <a:xfrm>
            <a:off x="0" y="2802868"/>
            <a:ext cx="9144000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Let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us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know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, </a:t>
            </a: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if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you’re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with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us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:</a:t>
            </a:r>
            <a:endParaRPr lang="de-DE" sz="1800" b="1" i="0" dirty="0">
              <a:latin typeface="Aptos" panose="020B000402020202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Raise </a:t>
            </a: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your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hand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!</a:t>
            </a:r>
            <a:endParaRPr lang="de-DE" sz="1800" b="1" i="0" dirty="0">
              <a:latin typeface="Aptos" panose="020B0004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EFE98CB-F9F0-2A0F-177E-7C2C1FB273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54355" y="1863196"/>
            <a:ext cx="835289" cy="83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7176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Sharing_Speech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>
            <a:extLst>
              <a:ext uri="{FF2B5EF4-FFF2-40B4-BE49-F238E27FC236}">
                <a16:creationId xmlns:a16="http://schemas.microsoft.com/office/drawing/2014/main" id="{9115217A-6B69-F0E1-8DC6-9FDCD756D0A9}"/>
              </a:ext>
            </a:extLst>
          </p:cNvPr>
          <p:cNvSpPr txBox="1"/>
          <p:nvPr userDrawn="1"/>
        </p:nvSpPr>
        <p:spPr>
          <a:xfrm>
            <a:off x="428625" y="290795"/>
            <a:ext cx="346853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spcBef>
                <a:spcPts val="0"/>
              </a:spcBef>
            </a:pPr>
            <a:r>
              <a:rPr lang="de-DE" sz="3200" b="1" i="0" baseline="0" dirty="0">
                <a:solidFill>
                  <a:schemeClr val="bg1"/>
                </a:solidFill>
                <a:latin typeface="Aptos" panose="020B0004020202020204" pitchFamily="34" charset="0"/>
              </a:rPr>
              <a:t>Sharing …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F4C850B-2227-DBE2-0167-5B914A9222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7349" y="2017752"/>
            <a:ext cx="586863" cy="553998"/>
          </a:xfrm>
          <a:prstGeom prst="rect">
            <a:avLst/>
          </a:prstGeom>
        </p:spPr>
      </p:pic>
      <p:sp>
        <p:nvSpPr>
          <p:cNvPr id="2" name="Textfeld 12">
            <a:extLst>
              <a:ext uri="{FF2B5EF4-FFF2-40B4-BE49-F238E27FC236}">
                <a16:creationId xmlns:a16="http://schemas.microsoft.com/office/drawing/2014/main" id="{727B2E42-5AE8-A953-0BF5-6FC501472D11}"/>
              </a:ext>
            </a:extLst>
          </p:cNvPr>
          <p:cNvSpPr txBox="1"/>
          <p:nvPr userDrawn="1"/>
        </p:nvSpPr>
        <p:spPr>
          <a:xfrm>
            <a:off x="0" y="2880358"/>
            <a:ext cx="9144000" cy="5002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How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was </a:t>
            </a: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the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exercise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for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you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?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Any </a:t>
            </a: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insights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questions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you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would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like </a:t>
            </a: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to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dirty="0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share</a:t>
            </a:r>
            <a:r>
              <a:rPr lang="de-DE" sz="1800" b="1" i="0" u="none" strike="noStrike" cap="none" dirty="0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6166642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1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Programme_Days+P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5">
            <a:extLst>
              <a:ext uri="{FF2B5EF4-FFF2-40B4-BE49-F238E27FC236}">
                <a16:creationId xmlns:a16="http://schemas.microsoft.com/office/drawing/2014/main" id="{8C886AFA-009F-79E5-41E6-594E87923314}"/>
              </a:ext>
            </a:extLst>
          </p:cNvPr>
          <p:cNvSpPr txBox="1"/>
          <p:nvPr userDrawn="1"/>
        </p:nvSpPr>
        <p:spPr>
          <a:xfrm>
            <a:off x="428625" y="1727493"/>
            <a:ext cx="19245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1400" b="1" i="0">
                <a:solidFill>
                  <a:srgbClr val="E30613"/>
                </a:solidFill>
                <a:latin typeface="Aptos" panose="020B0004020202020204" pitchFamily="34" charset="0"/>
              </a:rPr>
              <a:t>Part I</a:t>
            </a:r>
          </a:p>
        </p:txBody>
      </p:sp>
      <p:sp>
        <p:nvSpPr>
          <p:cNvPr id="11" name="Textfeld 19">
            <a:extLst>
              <a:ext uri="{FF2B5EF4-FFF2-40B4-BE49-F238E27FC236}">
                <a16:creationId xmlns:a16="http://schemas.microsoft.com/office/drawing/2014/main" id="{0596B8E6-8039-7126-DD81-E3EF7BAE5CBC}"/>
              </a:ext>
            </a:extLst>
          </p:cNvPr>
          <p:cNvSpPr txBox="1"/>
          <p:nvPr userDrawn="1"/>
        </p:nvSpPr>
        <p:spPr>
          <a:xfrm>
            <a:off x="2593377" y="1727493"/>
            <a:ext cx="19245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1400" b="1" i="0">
                <a:solidFill>
                  <a:srgbClr val="E30613"/>
                </a:solidFill>
                <a:latin typeface="Aptos" panose="020B0004020202020204" pitchFamily="34" charset="0"/>
              </a:rPr>
              <a:t>Part II</a:t>
            </a:r>
          </a:p>
        </p:txBody>
      </p:sp>
      <p:sp>
        <p:nvSpPr>
          <p:cNvPr id="15" name="Textfeld 23">
            <a:extLst>
              <a:ext uri="{FF2B5EF4-FFF2-40B4-BE49-F238E27FC236}">
                <a16:creationId xmlns:a16="http://schemas.microsoft.com/office/drawing/2014/main" id="{300088D4-3FAC-341F-D146-13D837D261B4}"/>
              </a:ext>
            </a:extLst>
          </p:cNvPr>
          <p:cNvSpPr txBox="1"/>
          <p:nvPr userDrawn="1"/>
        </p:nvSpPr>
        <p:spPr>
          <a:xfrm>
            <a:off x="4720565" y="1727493"/>
            <a:ext cx="19245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1400" b="1" i="0">
                <a:solidFill>
                  <a:srgbClr val="E30613"/>
                </a:solidFill>
                <a:latin typeface="Aptos" panose="020B0004020202020204" pitchFamily="34" charset="0"/>
              </a:rPr>
              <a:t>Part I</a:t>
            </a:r>
          </a:p>
        </p:txBody>
      </p:sp>
      <p:sp>
        <p:nvSpPr>
          <p:cNvPr id="17" name="Textfeld 27">
            <a:extLst>
              <a:ext uri="{FF2B5EF4-FFF2-40B4-BE49-F238E27FC236}">
                <a16:creationId xmlns:a16="http://schemas.microsoft.com/office/drawing/2014/main" id="{84C6094D-5B31-CA76-1A61-F6B0196B1919}"/>
              </a:ext>
            </a:extLst>
          </p:cNvPr>
          <p:cNvSpPr txBox="1"/>
          <p:nvPr userDrawn="1"/>
        </p:nvSpPr>
        <p:spPr>
          <a:xfrm>
            <a:off x="6858000" y="1727493"/>
            <a:ext cx="19245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1400" b="1" i="0">
                <a:solidFill>
                  <a:srgbClr val="E30613"/>
                </a:solidFill>
                <a:latin typeface="Aptos" panose="020B0004020202020204" pitchFamily="34" charset="0"/>
              </a:rPr>
              <a:t>Part II</a:t>
            </a:r>
          </a:p>
        </p:txBody>
      </p:sp>
      <p:sp>
        <p:nvSpPr>
          <p:cNvPr id="21" name="Textplatzhalter 33">
            <a:extLst>
              <a:ext uri="{FF2B5EF4-FFF2-40B4-BE49-F238E27FC236}">
                <a16:creationId xmlns:a16="http://schemas.microsoft.com/office/drawing/2014/main" id="{96DAD162-AB35-8C64-3A98-E373A51BD4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8625" y="2128484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4" name="Textplatzhalter 33">
            <a:extLst>
              <a:ext uri="{FF2B5EF4-FFF2-40B4-BE49-F238E27FC236}">
                <a16:creationId xmlns:a16="http://schemas.microsoft.com/office/drawing/2014/main" id="{577492E5-D8A1-AFC5-3F3D-BEE03FB05DB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93376" y="2128484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5" name="Textplatzhalter 33">
            <a:extLst>
              <a:ext uri="{FF2B5EF4-FFF2-40B4-BE49-F238E27FC236}">
                <a16:creationId xmlns:a16="http://schemas.microsoft.com/office/drawing/2014/main" id="{94E9A21A-D861-FE8B-6136-76A82A89E26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20565" y="2128484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8" name="Textplatzhalter 33">
            <a:extLst>
              <a:ext uri="{FF2B5EF4-FFF2-40B4-BE49-F238E27FC236}">
                <a16:creationId xmlns:a16="http://schemas.microsoft.com/office/drawing/2014/main" id="{8C1DA9EA-0C0E-07A1-BCEB-1D25BF5628A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58000" y="2128484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7D91459C-DE49-F015-ABD3-CB9C294FC4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8625" y="2463327"/>
            <a:ext cx="1934766" cy="2429392"/>
          </a:xfrm>
          <a:prstGeom prst="rect">
            <a:avLst/>
          </a:prstGeom>
        </p:spPr>
        <p:txBody>
          <a:bodyPr/>
          <a:lstStyle>
            <a:lvl1pPr marL="274320" indent="-20574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en-US" dirty="0"/>
              <a:t>First Bullet</a:t>
            </a:r>
          </a:p>
          <a:p>
            <a:pPr lvl="0"/>
            <a:r>
              <a:rPr lang="en-US" dirty="0"/>
              <a:t>Second Bullet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877A636E-A12B-5977-8C30-965C4903437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93376" y="2463327"/>
            <a:ext cx="1934766" cy="2429392"/>
          </a:xfrm>
          <a:prstGeom prst="rect">
            <a:avLst/>
          </a:prstGeom>
        </p:spPr>
        <p:txBody>
          <a:bodyPr/>
          <a:lstStyle>
            <a:lvl1pPr marL="274320" indent="-20574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en-US" dirty="0"/>
              <a:t>First Bullet</a:t>
            </a:r>
          </a:p>
          <a:p>
            <a:pPr lvl="0"/>
            <a:r>
              <a:rPr lang="en-US" dirty="0"/>
              <a:t>Second Bullet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1A377352-F917-90A3-BA68-10161FACD68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20565" y="2463327"/>
            <a:ext cx="1934766" cy="2429392"/>
          </a:xfrm>
          <a:prstGeom prst="rect">
            <a:avLst/>
          </a:prstGeom>
        </p:spPr>
        <p:txBody>
          <a:bodyPr/>
          <a:lstStyle>
            <a:lvl1pPr marL="274320" indent="-20574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en-US" dirty="0"/>
              <a:t>First Bullet</a:t>
            </a:r>
          </a:p>
          <a:p>
            <a:pPr lvl="0"/>
            <a:r>
              <a:rPr lang="en-US" dirty="0"/>
              <a:t>Second Bullet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0B645F93-6EF1-6385-32F1-78091996D05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58000" y="2463327"/>
            <a:ext cx="1934766" cy="2429392"/>
          </a:xfrm>
          <a:prstGeom prst="rect">
            <a:avLst/>
          </a:prstGeom>
        </p:spPr>
        <p:txBody>
          <a:bodyPr/>
          <a:lstStyle>
            <a:lvl1pPr marL="274320" indent="-20574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en-US" dirty="0"/>
              <a:t>First Bullet</a:t>
            </a:r>
          </a:p>
          <a:p>
            <a:pPr lvl="0"/>
            <a:r>
              <a:rPr lang="en-US" dirty="0"/>
              <a:t>Second Bullet</a:t>
            </a:r>
          </a:p>
        </p:txBody>
      </p:sp>
      <p:sp>
        <p:nvSpPr>
          <p:cNvPr id="34" name="Google Shape;38;p80">
            <a:extLst>
              <a:ext uri="{FF2B5EF4-FFF2-40B4-BE49-F238E27FC236}">
                <a16:creationId xmlns:a16="http://schemas.microsoft.com/office/drawing/2014/main" id="{B4BD74DB-8382-1DE8-BE07-D586CCB1B438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428625" y="1099293"/>
            <a:ext cx="402402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28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Day 1</a:t>
            </a:r>
            <a:endParaRPr dirty="0"/>
          </a:p>
        </p:txBody>
      </p:sp>
      <p:sp>
        <p:nvSpPr>
          <p:cNvPr id="40" name="Google Shape;38;p80">
            <a:extLst>
              <a:ext uri="{FF2B5EF4-FFF2-40B4-BE49-F238E27FC236}">
                <a16:creationId xmlns:a16="http://schemas.microsoft.com/office/drawing/2014/main" id="{656DE071-2DAC-94B8-46CD-9E75E5073B22}"/>
              </a:ext>
            </a:extLst>
          </p:cNvPr>
          <p:cNvSpPr txBox="1">
            <a:spLocks noGrp="1"/>
          </p:cNvSpPr>
          <p:nvPr>
            <p:ph type="body" idx="11" hasCustomPrompt="1"/>
          </p:nvPr>
        </p:nvSpPr>
        <p:spPr>
          <a:xfrm>
            <a:off x="4714875" y="1099293"/>
            <a:ext cx="401748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28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Day 2</a:t>
            </a:r>
            <a:endParaRPr dirty="0"/>
          </a:p>
        </p:txBody>
      </p:sp>
      <p:cxnSp>
        <p:nvCxnSpPr>
          <p:cNvPr id="41" name="Google Shape;118;p97">
            <a:extLst>
              <a:ext uri="{FF2B5EF4-FFF2-40B4-BE49-F238E27FC236}">
                <a16:creationId xmlns:a16="http://schemas.microsoft.com/office/drawing/2014/main" id="{F5AAC24D-1664-C8C0-5C35-FED3952E5762}"/>
              </a:ext>
            </a:extLst>
          </p:cNvPr>
          <p:cNvCxnSpPr>
            <a:cxnSpLocks/>
          </p:cNvCxnSpPr>
          <p:nvPr userDrawn="1"/>
        </p:nvCxnSpPr>
        <p:spPr>
          <a:xfrm>
            <a:off x="428625" y="1532071"/>
            <a:ext cx="4024027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2" name="Google Shape;119;p97">
            <a:extLst>
              <a:ext uri="{FF2B5EF4-FFF2-40B4-BE49-F238E27FC236}">
                <a16:creationId xmlns:a16="http://schemas.microsoft.com/office/drawing/2014/main" id="{43686EFA-3DDE-9D46-0DD2-4861CDA03049}"/>
              </a:ext>
            </a:extLst>
          </p:cNvPr>
          <p:cNvCxnSpPr>
            <a:cxnSpLocks/>
          </p:cNvCxnSpPr>
          <p:nvPr userDrawn="1"/>
        </p:nvCxnSpPr>
        <p:spPr>
          <a:xfrm>
            <a:off x="4686301" y="1532071"/>
            <a:ext cx="4029075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" name="Google Shape;118;p97">
            <a:extLst>
              <a:ext uri="{FF2B5EF4-FFF2-40B4-BE49-F238E27FC236}">
                <a16:creationId xmlns:a16="http://schemas.microsoft.com/office/drawing/2014/main" id="{F5B1BA52-E649-D52A-C729-F7207F9C520B}"/>
              </a:ext>
            </a:extLst>
          </p:cNvPr>
          <p:cNvCxnSpPr>
            <a:cxnSpLocks/>
          </p:cNvCxnSpPr>
          <p:nvPr userDrawn="1"/>
        </p:nvCxnSpPr>
        <p:spPr>
          <a:xfrm>
            <a:off x="428625" y="1974668"/>
            <a:ext cx="1932561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" name="Google Shape;118;p97">
            <a:extLst>
              <a:ext uri="{FF2B5EF4-FFF2-40B4-BE49-F238E27FC236}">
                <a16:creationId xmlns:a16="http://schemas.microsoft.com/office/drawing/2014/main" id="{5CB1E624-B3EB-1498-4FCD-35380CB64BED}"/>
              </a:ext>
            </a:extLst>
          </p:cNvPr>
          <p:cNvCxnSpPr>
            <a:cxnSpLocks/>
          </p:cNvCxnSpPr>
          <p:nvPr userDrawn="1"/>
        </p:nvCxnSpPr>
        <p:spPr>
          <a:xfrm>
            <a:off x="4720565" y="1974668"/>
            <a:ext cx="1936107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" name="Google Shape;118;p97">
            <a:extLst>
              <a:ext uri="{FF2B5EF4-FFF2-40B4-BE49-F238E27FC236}">
                <a16:creationId xmlns:a16="http://schemas.microsoft.com/office/drawing/2014/main" id="{6CEBB6DC-CEBE-C5CC-CDDD-6AE5291BA9B8}"/>
              </a:ext>
            </a:extLst>
          </p:cNvPr>
          <p:cNvCxnSpPr>
            <a:cxnSpLocks/>
          </p:cNvCxnSpPr>
          <p:nvPr userDrawn="1"/>
        </p:nvCxnSpPr>
        <p:spPr>
          <a:xfrm>
            <a:off x="6858000" y="1974668"/>
            <a:ext cx="1866900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" name="Google Shape;118;p97">
            <a:extLst>
              <a:ext uri="{FF2B5EF4-FFF2-40B4-BE49-F238E27FC236}">
                <a16:creationId xmlns:a16="http://schemas.microsoft.com/office/drawing/2014/main" id="{AF83766D-2BE9-6A1C-B3A8-94ACE5FF7CB1}"/>
              </a:ext>
            </a:extLst>
          </p:cNvPr>
          <p:cNvCxnSpPr>
            <a:cxnSpLocks/>
          </p:cNvCxnSpPr>
          <p:nvPr userDrawn="1"/>
        </p:nvCxnSpPr>
        <p:spPr>
          <a:xfrm>
            <a:off x="2593376" y="1974668"/>
            <a:ext cx="1859276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" name="Google Shape;38;p80">
            <a:extLst>
              <a:ext uri="{FF2B5EF4-FFF2-40B4-BE49-F238E27FC236}">
                <a16:creationId xmlns:a16="http://schemas.microsoft.com/office/drawing/2014/main" id="{9978CF24-CED5-0061-9FC4-A8687B56EC25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235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Workshop Programme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622850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Sharing_M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5;p76">
            <a:extLst>
              <a:ext uri="{FF2B5EF4-FFF2-40B4-BE49-F238E27FC236}">
                <a16:creationId xmlns:a16="http://schemas.microsoft.com/office/drawing/2014/main" id="{CF74B4A8-ED31-842B-B18A-033433C9D9E1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4289196" y="1928340"/>
            <a:ext cx="565606" cy="67721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47;p76">
            <a:extLst>
              <a:ext uri="{FF2B5EF4-FFF2-40B4-BE49-F238E27FC236}">
                <a16:creationId xmlns:a16="http://schemas.microsoft.com/office/drawing/2014/main" id="{A3D223A0-40FB-AC60-6405-19777C65FEC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252662" y="2876550"/>
            <a:ext cx="4638675" cy="9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+mj-lt"/>
              <a:buNone/>
              <a:defRPr sz="1800" b="1" i="0" u="none" strike="noStrike" cap="none" baseline="0">
                <a:solidFill>
                  <a:schemeClr val="lt1"/>
                </a:solidFill>
                <a:latin typeface="+mj-lt"/>
                <a:ea typeface="Aptos" panose="020B0004020202020204" pitchFamily="34" charset="0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Textfeld 15">
            <a:extLst>
              <a:ext uri="{FF2B5EF4-FFF2-40B4-BE49-F238E27FC236}">
                <a16:creationId xmlns:a16="http://schemas.microsoft.com/office/drawing/2014/main" id="{5459F6D0-B0E1-3EEC-F9F1-ADD2F207695D}"/>
              </a:ext>
            </a:extLst>
          </p:cNvPr>
          <p:cNvSpPr txBox="1"/>
          <p:nvPr userDrawn="1"/>
        </p:nvSpPr>
        <p:spPr>
          <a:xfrm>
            <a:off x="428625" y="333335"/>
            <a:ext cx="3468530" cy="4460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90000"/>
              </a:lnSpc>
              <a:spcBef>
                <a:spcPts val="0"/>
              </a:spcBef>
            </a:pPr>
            <a:r>
              <a:rPr lang="de-DE" sz="3200" b="1" i="0" dirty="0">
                <a:solidFill>
                  <a:schemeClr val="bg1"/>
                </a:solidFill>
                <a:latin typeface="Aptos" panose="020B0004020202020204" pitchFamily="34" charset="0"/>
              </a:rPr>
              <a:t>Sharing</a:t>
            </a:r>
            <a:r>
              <a:rPr lang="de-DE" sz="3150" b="1" i="0" dirty="0">
                <a:solidFill>
                  <a:schemeClr val="bg1"/>
                </a:solidFill>
                <a:latin typeface="Aptos" panose="020B0004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5062726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12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ptos_Sharing_M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7;p76">
            <a:extLst>
              <a:ext uri="{FF2B5EF4-FFF2-40B4-BE49-F238E27FC236}">
                <a16:creationId xmlns:a16="http://schemas.microsoft.com/office/drawing/2014/main" id="{A3D223A0-40FB-AC60-6405-19777C65FEC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252662" y="2876550"/>
            <a:ext cx="4638675" cy="9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+mj-lt"/>
              <a:buNone/>
              <a:defRPr sz="1800" b="1" i="0" u="none" strike="noStrike" cap="none" baseline="0">
                <a:solidFill>
                  <a:schemeClr val="lt1"/>
                </a:solidFill>
                <a:latin typeface="+mj-lt"/>
                <a:ea typeface="Aptos" panose="020B0004020202020204" pitchFamily="34" charset="0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7" name="Google Shape;38;p80">
            <a:extLst>
              <a:ext uri="{FF2B5EF4-FFF2-40B4-BE49-F238E27FC236}">
                <a16:creationId xmlns:a16="http://schemas.microsoft.com/office/drawing/2014/main" id="{DFE264B8-D86D-B788-CAC3-11C1814E4C8F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428625" y="33659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1825423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12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est-Folienheadline Open Sans" preserve="1" userDrawn="1">
  <p:cSld name="3_test-Folienheadline Open Sans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;p71">
            <a:extLst>
              <a:ext uri="{FF2B5EF4-FFF2-40B4-BE49-F238E27FC236}">
                <a16:creationId xmlns:a16="http://schemas.microsoft.com/office/drawing/2014/main" id="{4194A1B3-1165-BD49-25F6-3AB1008C4D3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37370" y="1520560"/>
            <a:ext cx="6772937" cy="1253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+mj-lt"/>
              <a:buNone/>
              <a:defRPr sz="4200" b="1" i="0" u="none" strike="noStrike" cap="none">
                <a:solidFill>
                  <a:schemeClr val="lt1"/>
                </a:solidFill>
                <a:latin typeface="+mn-lt"/>
                <a:ea typeface="Aptos" panose="020B0004020202020204" pitchFamily="34" charset="0"/>
                <a:cs typeface="Arial"/>
                <a:sym typeface="Arial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Google Shape;18;p71">
            <a:extLst>
              <a:ext uri="{FF2B5EF4-FFF2-40B4-BE49-F238E27FC236}">
                <a16:creationId xmlns:a16="http://schemas.microsoft.com/office/drawing/2014/main" id="{9076AF9A-0251-C82F-722B-DF4B7BA2499A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430349" y="404687"/>
            <a:ext cx="6730404" cy="254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+mj-lt"/>
              <a:buNone/>
              <a:defRPr sz="1400" b="1" i="0" u="none" strike="noStrike" cap="none">
                <a:solidFill>
                  <a:schemeClr val="lt1"/>
                </a:solidFill>
                <a:latin typeface="+mn-lt"/>
                <a:ea typeface="Aptos" panose="020B0004020202020204" pitchFamily="34" charset="0"/>
                <a:cs typeface="Arial"/>
                <a:sym typeface="Arial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302810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D0B89CD4-9153-F94E-7D57-9920D357E8EA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3610"/>
            <a:ext cx="419485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210977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ptos_Exercise+Pa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24CB98BD-1684-06D6-D44D-7A166AF5A6DB}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E30613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717" tIns="25717" rIns="25717" bIns="25717" numCol="1" spcCol="38100" rtlCol="0" anchor="ctr">
            <a:noAutofit/>
          </a:bodyPr>
          <a:lstStyle/>
          <a:p>
            <a:pPr marL="0" marR="0" indent="0" algn="l" defTabSz="5143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013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ptos" panose="020B0004020202020204" pitchFamily="34" charset="0"/>
              <a:ea typeface="+mn-ea"/>
              <a:cs typeface="+mn-cs"/>
              <a:sym typeface="Calibri"/>
            </a:endParaRP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5E60A402-F1DB-7B04-AF73-B53E371BF5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51435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F02C7B26-30B4-F5FE-674B-8B83F5E5F1A1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6" y="336593"/>
            <a:ext cx="3897965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15182434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Headline mit Bild">
  <p:cSld name="3_Headline mit Bild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3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47" name="Google Shape;47;p23"/>
          <p:cNvSpPr txBox="1">
            <a:spLocks noGrp="1"/>
          </p:cNvSpPr>
          <p:nvPr>
            <p:ph type="body" idx="1"/>
          </p:nvPr>
        </p:nvSpPr>
        <p:spPr>
          <a:xfrm>
            <a:off x="358775" y="411163"/>
            <a:ext cx="6799457" cy="623248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txBody>
          <a:bodyPr spcFirstLastPara="1" wrap="square" lIns="108000" tIns="0" rIns="108000" bIns="0" anchor="ctr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405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31996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Day 1 | 3 MODULE">
  <p:cSld name="AGENDA Day 1 | 3 MODUL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4"/>
          <p:cNvSpPr txBox="1"/>
          <p:nvPr/>
        </p:nvSpPr>
        <p:spPr>
          <a:xfrm>
            <a:off x="5052348" y="1237568"/>
            <a:ext cx="1080424" cy="4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000" b="1">
                <a:solidFill>
                  <a:srgbClr val="E30613"/>
                </a:solidFill>
                <a:latin typeface="Arial"/>
                <a:ea typeface="Arial"/>
                <a:cs typeface="Arial"/>
                <a:sym typeface="Arial"/>
              </a:rPr>
              <a:t>Part II</a:t>
            </a:r>
            <a:endParaRPr/>
          </a:p>
        </p:txBody>
      </p:sp>
      <p:sp>
        <p:nvSpPr>
          <p:cNvPr id="50" name="Google Shape;50;p24"/>
          <p:cNvSpPr txBox="1"/>
          <p:nvPr/>
        </p:nvSpPr>
        <p:spPr>
          <a:xfrm>
            <a:off x="358775" y="1237567"/>
            <a:ext cx="963405" cy="538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000" b="1">
                <a:solidFill>
                  <a:srgbClr val="E30613"/>
                </a:solidFill>
                <a:latin typeface="Arial"/>
                <a:ea typeface="Arial"/>
                <a:cs typeface="Arial"/>
                <a:sym typeface="Arial"/>
              </a:rPr>
              <a:t>Part I</a:t>
            </a:r>
            <a:endParaRPr/>
          </a:p>
        </p:txBody>
      </p:sp>
      <p:cxnSp>
        <p:nvCxnSpPr>
          <p:cNvPr id="51" name="Google Shape;51;p24"/>
          <p:cNvCxnSpPr/>
          <p:nvPr/>
        </p:nvCxnSpPr>
        <p:spPr>
          <a:xfrm>
            <a:off x="357058" y="1752983"/>
            <a:ext cx="3742331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2" name="Google Shape;52;p24"/>
          <p:cNvSpPr txBox="1"/>
          <p:nvPr/>
        </p:nvSpPr>
        <p:spPr>
          <a:xfrm>
            <a:off x="357058" y="330779"/>
            <a:ext cx="6505204" cy="538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526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ts val="3800"/>
              <a:buFont typeface="Arial"/>
              <a:buNone/>
            </a:pPr>
            <a:r>
              <a:rPr lang="de-DE" sz="3800" b="1" i="0" u="none" strike="noStrike" cap="none">
                <a:solidFill>
                  <a:srgbClr val="E30613"/>
                </a:solidFill>
                <a:latin typeface="Arial"/>
                <a:ea typeface="Arial"/>
                <a:cs typeface="Arial"/>
                <a:sym typeface="Arial"/>
              </a:rPr>
              <a:t>Agenda Day 1</a:t>
            </a:r>
            <a:endParaRPr/>
          </a:p>
        </p:txBody>
      </p:sp>
      <p:sp>
        <p:nvSpPr>
          <p:cNvPr id="53" name="Google Shape;53;p24"/>
          <p:cNvSpPr txBox="1">
            <a:spLocks noGrp="1"/>
          </p:cNvSpPr>
          <p:nvPr>
            <p:ph type="body" idx="1"/>
          </p:nvPr>
        </p:nvSpPr>
        <p:spPr>
          <a:xfrm>
            <a:off x="367236" y="2868583"/>
            <a:ext cx="2579635" cy="16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Noticia Text"/>
                <a:ea typeface="Noticia Text"/>
                <a:cs typeface="Noticia Text"/>
                <a:sym typeface="Noticia Text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54" name="Google Shape;54;p24"/>
          <p:cNvCxnSpPr/>
          <p:nvPr/>
        </p:nvCxnSpPr>
        <p:spPr>
          <a:xfrm>
            <a:off x="5052348" y="1752983"/>
            <a:ext cx="3742331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5" name="Google Shape;55;p24"/>
          <p:cNvSpPr/>
          <p:nvPr/>
        </p:nvSpPr>
        <p:spPr>
          <a:xfrm rot="-991687">
            <a:off x="4172402" y="1068369"/>
            <a:ext cx="799196" cy="799196"/>
          </a:xfrm>
          <a:prstGeom prst="ellipse">
            <a:avLst/>
          </a:prstGeom>
          <a:solidFill>
            <a:srgbClr val="E30613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de-DE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Lunch Break</a:t>
            </a:r>
            <a:endParaRPr/>
          </a:p>
        </p:txBody>
      </p:sp>
      <p:sp>
        <p:nvSpPr>
          <p:cNvPr id="56" name="Google Shape;56;p24"/>
          <p:cNvSpPr txBox="1">
            <a:spLocks noGrp="1"/>
          </p:cNvSpPr>
          <p:nvPr>
            <p:ph type="body" idx="2"/>
          </p:nvPr>
        </p:nvSpPr>
        <p:spPr>
          <a:xfrm>
            <a:off x="367236" y="2007548"/>
            <a:ext cx="2571174" cy="284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E30613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E306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Google Shape;57;p24"/>
          <p:cNvSpPr txBox="1">
            <a:spLocks noGrp="1"/>
          </p:cNvSpPr>
          <p:nvPr>
            <p:ph type="body" idx="3"/>
          </p:nvPr>
        </p:nvSpPr>
        <p:spPr>
          <a:xfrm>
            <a:off x="3290234" y="2007548"/>
            <a:ext cx="2571174" cy="284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E30613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E306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24"/>
          <p:cNvSpPr txBox="1">
            <a:spLocks noGrp="1"/>
          </p:cNvSpPr>
          <p:nvPr>
            <p:ph type="body" idx="4"/>
          </p:nvPr>
        </p:nvSpPr>
        <p:spPr>
          <a:xfrm>
            <a:off x="6213231" y="2007548"/>
            <a:ext cx="2571174" cy="284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E30613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E306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Google Shape;59;p24"/>
          <p:cNvSpPr txBox="1"/>
          <p:nvPr/>
        </p:nvSpPr>
        <p:spPr>
          <a:xfrm>
            <a:off x="367236" y="2472691"/>
            <a:ext cx="2579635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93F5"/>
              </a:buClr>
              <a:buSzPts val="1400"/>
              <a:buFont typeface="Arial"/>
              <a:buNone/>
            </a:pPr>
            <a:r>
              <a:rPr lang="de-DE" sz="1400" b="0" i="0" u="none" strike="noStrike" cap="none">
                <a:solidFill>
                  <a:srgbClr val="1E93F5"/>
                </a:solidFill>
                <a:latin typeface="Arial"/>
                <a:ea typeface="Arial"/>
                <a:cs typeface="Arial"/>
                <a:sym typeface="Arial"/>
              </a:rPr>
              <a:t>Check-in</a:t>
            </a:r>
            <a:endParaRPr/>
          </a:p>
        </p:txBody>
      </p:sp>
      <p:sp>
        <p:nvSpPr>
          <p:cNvPr id="60" name="Google Shape;60;p24"/>
          <p:cNvSpPr txBox="1">
            <a:spLocks noGrp="1"/>
          </p:cNvSpPr>
          <p:nvPr>
            <p:ph type="body" idx="5"/>
          </p:nvPr>
        </p:nvSpPr>
        <p:spPr>
          <a:xfrm>
            <a:off x="3290234" y="2472691"/>
            <a:ext cx="2579635" cy="16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Noticia Text"/>
                <a:ea typeface="Noticia Text"/>
                <a:cs typeface="Noticia Text"/>
                <a:sym typeface="Noticia Text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Google Shape;61;p24"/>
          <p:cNvSpPr txBox="1">
            <a:spLocks noGrp="1"/>
          </p:cNvSpPr>
          <p:nvPr>
            <p:ph type="body" idx="6"/>
          </p:nvPr>
        </p:nvSpPr>
        <p:spPr>
          <a:xfrm>
            <a:off x="6213231" y="2472691"/>
            <a:ext cx="2585818" cy="16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Noticia Text"/>
                <a:ea typeface="Noticia Text"/>
                <a:cs typeface="Noticia Text"/>
                <a:sym typeface="Noticia Text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4"/>
          <p:cNvSpPr txBox="1"/>
          <p:nvPr/>
        </p:nvSpPr>
        <p:spPr>
          <a:xfrm>
            <a:off x="6225595" y="4425477"/>
            <a:ext cx="2579635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93F5"/>
              </a:buClr>
              <a:buSzPts val="1400"/>
              <a:buFont typeface="Arial"/>
              <a:buNone/>
            </a:pPr>
            <a:r>
              <a:rPr lang="de-DE" sz="1400" b="0" i="0" u="none" strike="noStrike" cap="none">
                <a:solidFill>
                  <a:srgbClr val="1E93F5"/>
                </a:solidFill>
                <a:latin typeface="Arial"/>
                <a:ea typeface="Arial"/>
                <a:cs typeface="Arial"/>
                <a:sym typeface="Arial"/>
              </a:rPr>
              <a:t>Wrap-up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679362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4">
          <p15:clr>
            <a:srgbClr val="FBAE40"/>
          </p15:clr>
        </p15:guide>
        <p15:guide id="2" pos="226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Day 2 | 3 MODULE">
  <p:cSld name="AGENDA Day 2 | 3 MODULE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5"/>
          <p:cNvSpPr txBox="1"/>
          <p:nvPr/>
        </p:nvSpPr>
        <p:spPr>
          <a:xfrm>
            <a:off x="5052348" y="1237568"/>
            <a:ext cx="1080424" cy="4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000" b="1">
                <a:solidFill>
                  <a:srgbClr val="E30613"/>
                </a:solidFill>
                <a:latin typeface="Arial"/>
                <a:ea typeface="Arial"/>
                <a:cs typeface="Arial"/>
                <a:sym typeface="Arial"/>
              </a:rPr>
              <a:t>Part II</a:t>
            </a:r>
            <a:endParaRPr/>
          </a:p>
        </p:txBody>
      </p:sp>
      <p:sp>
        <p:nvSpPr>
          <p:cNvPr id="65" name="Google Shape;65;p25"/>
          <p:cNvSpPr txBox="1"/>
          <p:nvPr/>
        </p:nvSpPr>
        <p:spPr>
          <a:xfrm>
            <a:off x="358775" y="1237567"/>
            <a:ext cx="963405" cy="538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000" b="1">
                <a:solidFill>
                  <a:srgbClr val="E30613"/>
                </a:solidFill>
                <a:latin typeface="Arial"/>
                <a:ea typeface="Arial"/>
                <a:cs typeface="Arial"/>
                <a:sym typeface="Arial"/>
              </a:rPr>
              <a:t>Part I</a:t>
            </a:r>
            <a:endParaRPr/>
          </a:p>
        </p:txBody>
      </p:sp>
      <p:cxnSp>
        <p:nvCxnSpPr>
          <p:cNvPr id="66" name="Google Shape;66;p25"/>
          <p:cNvCxnSpPr/>
          <p:nvPr/>
        </p:nvCxnSpPr>
        <p:spPr>
          <a:xfrm>
            <a:off x="357058" y="1752983"/>
            <a:ext cx="3742331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7" name="Google Shape;67;p25"/>
          <p:cNvSpPr txBox="1"/>
          <p:nvPr/>
        </p:nvSpPr>
        <p:spPr>
          <a:xfrm>
            <a:off x="357058" y="330779"/>
            <a:ext cx="6505204" cy="538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526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ts val="3800"/>
              <a:buFont typeface="Arial"/>
              <a:buNone/>
            </a:pPr>
            <a:r>
              <a:rPr lang="de-DE" sz="3800" b="1" i="0" u="none" strike="noStrike" cap="none">
                <a:solidFill>
                  <a:srgbClr val="E30613"/>
                </a:solidFill>
                <a:latin typeface="Arial"/>
                <a:ea typeface="Arial"/>
                <a:cs typeface="Arial"/>
                <a:sym typeface="Arial"/>
              </a:rPr>
              <a:t>Agenda Day 2</a:t>
            </a:r>
            <a:endParaRPr/>
          </a:p>
        </p:txBody>
      </p:sp>
      <p:sp>
        <p:nvSpPr>
          <p:cNvPr id="68" name="Google Shape;68;p25"/>
          <p:cNvSpPr txBox="1">
            <a:spLocks noGrp="1"/>
          </p:cNvSpPr>
          <p:nvPr>
            <p:ph type="body" idx="1"/>
          </p:nvPr>
        </p:nvSpPr>
        <p:spPr>
          <a:xfrm>
            <a:off x="367236" y="2868583"/>
            <a:ext cx="2579635" cy="16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Noticia Text"/>
                <a:ea typeface="Noticia Text"/>
                <a:cs typeface="Noticia Text"/>
                <a:sym typeface="Noticia Text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69" name="Google Shape;69;p25"/>
          <p:cNvCxnSpPr/>
          <p:nvPr/>
        </p:nvCxnSpPr>
        <p:spPr>
          <a:xfrm>
            <a:off x="5052348" y="1752983"/>
            <a:ext cx="3742331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0" name="Google Shape;70;p25"/>
          <p:cNvSpPr/>
          <p:nvPr/>
        </p:nvSpPr>
        <p:spPr>
          <a:xfrm rot="-991687">
            <a:off x="4172402" y="1068369"/>
            <a:ext cx="799196" cy="799196"/>
          </a:xfrm>
          <a:prstGeom prst="ellipse">
            <a:avLst/>
          </a:prstGeom>
          <a:solidFill>
            <a:srgbClr val="E30613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de-DE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Lunch Break</a:t>
            </a:r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body" idx="2"/>
          </p:nvPr>
        </p:nvSpPr>
        <p:spPr>
          <a:xfrm>
            <a:off x="367236" y="2007548"/>
            <a:ext cx="2571174" cy="284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E30613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E306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Google Shape;72;p25"/>
          <p:cNvSpPr txBox="1">
            <a:spLocks noGrp="1"/>
          </p:cNvSpPr>
          <p:nvPr>
            <p:ph type="body" idx="3"/>
          </p:nvPr>
        </p:nvSpPr>
        <p:spPr>
          <a:xfrm>
            <a:off x="3290234" y="2007548"/>
            <a:ext cx="2571174" cy="284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E30613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E306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Google Shape;73;p25"/>
          <p:cNvSpPr txBox="1">
            <a:spLocks noGrp="1"/>
          </p:cNvSpPr>
          <p:nvPr>
            <p:ph type="body" idx="4"/>
          </p:nvPr>
        </p:nvSpPr>
        <p:spPr>
          <a:xfrm>
            <a:off x="6213231" y="2007548"/>
            <a:ext cx="2571174" cy="284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E30613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E306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25"/>
          <p:cNvSpPr txBox="1"/>
          <p:nvPr/>
        </p:nvSpPr>
        <p:spPr>
          <a:xfrm>
            <a:off x="367236" y="2472691"/>
            <a:ext cx="2579635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93F5"/>
              </a:buClr>
              <a:buSzPts val="1400"/>
              <a:buFont typeface="Arial"/>
              <a:buNone/>
            </a:pPr>
            <a:r>
              <a:rPr lang="de-DE" sz="1400" b="0" i="0" u="none" strike="noStrike" cap="none">
                <a:solidFill>
                  <a:srgbClr val="1E93F5"/>
                </a:solidFill>
                <a:latin typeface="Arial"/>
                <a:ea typeface="Arial"/>
                <a:cs typeface="Arial"/>
                <a:sym typeface="Arial"/>
              </a:rPr>
              <a:t>Check-in</a:t>
            </a:r>
            <a:endParaRPr/>
          </a:p>
        </p:txBody>
      </p:sp>
      <p:sp>
        <p:nvSpPr>
          <p:cNvPr id="75" name="Google Shape;75;p25"/>
          <p:cNvSpPr txBox="1">
            <a:spLocks noGrp="1"/>
          </p:cNvSpPr>
          <p:nvPr>
            <p:ph type="body" idx="5"/>
          </p:nvPr>
        </p:nvSpPr>
        <p:spPr>
          <a:xfrm>
            <a:off x="3290234" y="2472691"/>
            <a:ext cx="2579635" cy="16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Noticia Text"/>
                <a:ea typeface="Noticia Text"/>
                <a:cs typeface="Noticia Text"/>
                <a:sym typeface="Noticia Text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Google Shape;76;p25"/>
          <p:cNvSpPr txBox="1">
            <a:spLocks noGrp="1"/>
          </p:cNvSpPr>
          <p:nvPr>
            <p:ph type="body" idx="6"/>
          </p:nvPr>
        </p:nvSpPr>
        <p:spPr>
          <a:xfrm>
            <a:off x="6213231" y="2472691"/>
            <a:ext cx="2585818" cy="16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Noticia Text"/>
                <a:ea typeface="Noticia Text"/>
                <a:cs typeface="Noticia Text"/>
                <a:sym typeface="Noticia Text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Google Shape;77;p25"/>
          <p:cNvSpPr txBox="1"/>
          <p:nvPr/>
        </p:nvSpPr>
        <p:spPr>
          <a:xfrm>
            <a:off x="6225595" y="4425477"/>
            <a:ext cx="2579635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93F5"/>
              </a:buClr>
              <a:buSzPts val="1400"/>
              <a:buFont typeface="Arial"/>
              <a:buNone/>
            </a:pPr>
            <a:r>
              <a:rPr lang="de-DE" sz="1400" b="0" i="0" u="none" strike="noStrike" cap="none">
                <a:solidFill>
                  <a:srgbClr val="1E93F5"/>
                </a:solidFill>
                <a:latin typeface="Arial"/>
                <a:ea typeface="Arial"/>
                <a:cs typeface="Arial"/>
                <a:sym typeface="Arial"/>
              </a:rPr>
              <a:t>Wrap-up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37422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4">
          <p15:clr>
            <a:srgbClr val="FBAE40"/>
          </p15:clr>
        </p15:guide>
        <p15:guide id="2" pos="226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3 MODULE">
  <p:cSld name="AGENDA 3 MODULE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6"/>
          <p:cNvSpPr txBox="1"/>
          <p:nvPr/>
        </p:nvSpPr>
        <p:spPr>
          <a:xfrm>
            <a:off x="5052348" y="1237568"/>
            <a:ext cx="1080424" cy="4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000" b="1">
                <a:solidFill>
                  <a:srgbClr val="E30613"/>
                </a:solidFill>
                <a:latin typeface="Arial"/>
                <a:ea typeface="Arial"/>
                <a:cs typeface="Arial"/>
                <a:sym typeface="Arial"/>
              </a:rPr>
              <a:t>Part II</a:t>
            </a:r>
            <a:endParaRPr/>
          </a:p>
        </p:txBody>
      </p:sp>
      <p:sp>
        <p:nvSpPr>
          <p:cNvPr id="80" name="Google Shape;80;p26"/>
          <p:cNvSpPr txBox="1"/>
          <p:nvPr/>
        </p:nvSpPr>
        <p:spPr>
          <a:xfrm>
            <a:off x="358775" y="1237567"/>
            <a:ext cx="963405" cy="538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000" b="1">
                <a:solidFill>
                  <a:srgbClr val="E30613"/>
                </a:solidFill>
                <a:latin typeface="Arial"/>
                <a:ea typeface="Arial"/>
                <a:cs typeface="Arial"/>
                <a:sym typeface="Arial"/>
              </a:rPr>
              <a:t>Part I</a:t>
            </a:r>
            <a:endParaRPr/>
          </a:p>
        </p:txBody>
      </p:sp>
      <p:cxnSp>
        <p:nvCxnSpPr>
          <p:cNvPr id="81" name="Google Shape;81;p26"/>
          <p:cNvCxnSpPr/>
          <p:nvPr/>
        </p:nvCxnSpPr>
        <p:spPr>
          <a:xfrm>
            <a:off x="357058" y="1752983"/>
            <a:ext cx="3742331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2" name="Google Shape;82;p26"/>
          <p:cNvSpPr txBox="1"/>
          <p:nvPr/>
        </p:nvSpPr>
        <p:spPr>
          <a:xfrm>
            <a:off x="357058" y="330779"/>
            <a:ext cx="6505204" cy="538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526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ts val="3800"/>
              <a:buFont typeface="Arial"/>
              <a:buNone/>
            </a:pPr>
            <a:r>
              <a:rPr lang="de-DE" sz="3800" b="1" i="0" u="none" strike="noStrike" cap="none">
                <a:solidFill>
                  <a:srgbClr val="E30613"/>
                </a:solidFill>
                <a:latin typeface="Arial"/>
                <a:ea typeface="Arial"/>
                <a:cs typeface="Arial"/>
                <a:sym typeface="Arial"/>
              </a:rPr>
              <a:t>Agenda</a:t>
            </a:r>
            <a:endParaRPr/>
          </a:p>
        </p:txBody>
      </p:sp>
      <p:sp>
        <p:nvSpPr>
          <p:cNvPr id="83" name="Google Shape;83;p26"/>
          <p:cNvSpPr txBox="1">
            <a:spLocks noGrp="1"/>
          </p:cNvSpPr>
          <p:nvPr>
            <p:ph type="body" idx="1"/>
          </p:nvPr>
        </p:nvSpPr>
        <p:spPr>
          <a:xfrm>
            <a:off x="367236" y="2868583"/>
            <a:ext cx="2579635" cy="16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Noticia Text"/>
                <a:ea typeface="Noticia Text"/>
                <a:cs typeface="Noticia Text"/>
                <a:sym typeface="Noticia Text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84" name="Google Shape;84;p26"/>
          <p:cNvCxnSpPr/>
          <p:nvPr/>
        </p:nvCxnSpPr>
        <p:spPr>
          <a:xfrm>
            <a:off x="5052348" y="1752983"/>
            <a:ext cx="3742331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5" name="Google Shape;85;p26"/>
          <p:cNvSpPr/>
          <p:nvPr/>
        </p:nvSpPr>
        <p:spPr>
          <a:xfrm rot="-991687">
            <a:off x="4172402" y="1068369"/>
            <a:ext cx="799196" cy="799196"/>
          </a:xfrm>
          <a:prstGeom prst="ellipse">
            <a:avLst/>
          </a:prstGeom>
          <a:solidFill>
            <a:srgbClr val="E30613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de-DE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Lunch Break</a:t>
            </a:r>
            <a:endParaRPr/>
          </a:p>
        </p:txBody>
      </p:sp>
      <p:sp>
        <p:nvSpPr>
          <p:cNvPr id="86" name="Google Shape;86;p26"/>
          <p:cNvSpPr txBox="1">
            <a:spLocks noGrp="1"/>
          </p:cNvSpPr>
          <p:nvPr>
            <p:ph type="body" idx="2"/>
          </p:nvPr>
        </p:nvSpPr>
        <p:spPr>
          <a:xfrm>
            <a:off x="367236" y="2007548"/>
            <a:ext cx="2571174" cy="284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E30613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E306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Google Shape;87;p26"/>
          <p:cNvSpPr txBox="1">
            <a:spLocks noGrp="1"/>
          </p:cNvSpPr>
          <p:nvPr>
            <p:ph type="body" idx="3"/>
          </p:nvPr>
        </p:nvSpPr>
        <p:spPr>
          <a:xfrm>
            <a:off x="3290234" y="2007548"/>
            <a:ext cx="2571174" cy="284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E30613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E306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Google Shape;88;p26"/>
          <p:cNvSpPr txBox="1">
            <a:spLocks noGrp="1"/>
          </p:cNvSpPr>
          <p:nvPr>
            <p:ph type="body" idx="4"/>
          </p:nvPr>
        </p:nvSpPr>
        <p:spPr>
          <a:xfrm>
            <a:off x="6213231" y="2007548"/>
            <a:ext cx="2571174" cy="284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E30613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E306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Google Shape;89;p26"/>
          <p:cNvSpPr txBox="1"/>
          <p:nvPr/>
        </p:nvSpPr>
        <p:spPr>
          <a:xfrm>
            <a:off x="367236" y="2472691"/>
            <a:ext cx="2579635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93F5"/>
              </a:buClr>
              <a:buSzPts val="1400"/>
              <a:buFont typeface="Arial"/>
              <a:buNone/>
            </a:pPr>
            <a:r>
              <a:rPr lang="de-DE" sz="1400" b="0" i="0" u="none" strike="noStrike" cap="none">
                <a:solidFill>
                  <a:srgbClr val="1E93F5"/>
                </a:solidFill>
                <a:latin typeface="Arial"/>
                <a:ea typeface="Arial"/>
                <a:cs typeface="Arial"/>
                <a:sym typeface="Arial"/>
              </a:rPr>
              <a:t>Check-in</a:t>
            </a:r>
            <a:endParaRPr/>
          </a:p>
        </p:txBody>
      </p:sp>
      <p:sp>
        <p:nvSpPr>
          <p:cNvPr id="90" name="Google Shape;90;p26"/>
          <p:cNvSpPr txBox="1">
            <a:spLocks noGrp="1"/>
          </p:cNvSpPr>
          <p:nvPr>
            <p:ph type="body" idx="5"/>
          </p:nvPr>
        </p:nvSpPr>
        <p:spPr>
          <a:xfrm>
            <a:off x="3290234" y="2472691"/>
            <a:ext cx="2579635" cy="16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Noticia Text"/>
                <a:ea typeface="Noticia Text"/>
                <a:cs typeface="Noticia Text"/>
                <a:sym typeface="Noticia Text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" name="Google Shape;91;p26"/>
          <p:cNvSpPr txBox="1">
            <a:spLocks noGrp="1"/>
          </p:cNvSpPr>
          <p:nvPr>
            <p:ph type="body" idx="6"/>
          </p:nvPr>
        </p:nvSpPr>
        <p:spPr>
          <a:xfrm>
            <a:off x="6213231" y="2472691"/>
            <a:ext cx="2585818" cy="16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Noticia Text"/>
                <a:ea typeface="Noticia Text"/>
                <a:cs typeface="Noticia Text"/>
                <a:sym typeface="Noticia Text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Google Shape;92;p26"/>
          <p:cNvSpPr txBox="1"/>
          <p:nvPr/>
        </p:nvSpPr>
        <p:spPr>
          <a:xfrm>
            <a:off x="6225595" y="4425477"/>
            <a:ext cx="2579635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93F5"/>
              </a:buClr>
              <a:buSzPts val="1400"/>
              <a:buFont typeface="Arial"/>
              <a:buNone/>
            </a:pPr>
            <a:r>
              <a:rPr lang="de-DE" sz="1400" b="0" i="0" u="none" strike="noStrike" cap="none">
                <a:solidFill>
                  <a:srgbClr val="1E93F5"/>
                </a:solidFill>
                <a:latin typeface="Arial"/>
                <a:ea typeface="Arial"/>
                <a:cs typeface="Arial"/>
                <a:sym typeface="Arial"/>
              </a:rPr>
              <a:t>Wrap-up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371737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4">
          <p15:clr>
            <a:srgbClr val="FBAE40"/>
          </p15:clr>
        </p15:guide>
        <p15:guide id="2" pos="226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2 MODULE">
  <p:cSld name="AGENDA 2 MODULE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7"/>
          <p:cNvSpPr txBox="1"/>
          <p:nvPr/>
        </p:nvSpPr>
        <p:spPr>
          <a:xfrm>
            <a:off x="5052348" y="1237568"/>
            <a:ext cx="1080424" cy="4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000" b="1">
                <a:solidFill>
                  <a:srgbClr val="E30613"/>
                </a:solidFill>
                <a:latin typeface="Arial"/>
                <a:ea typeface="Arial"/>
                <a:cs typeface="Arial"/>
                <a:sym typeface="Arial"/>
              </a:rPr>
              <a:t>Part II</a:t>
            </a:r>
            <a:endParaRPr/>
          </a:p>
        </p:txBody>
      </p:sp>
      <p:sp>
        <p:nvSpPr>
          <p:cNvPr id="95" name="Google Shape;95;p27"/>
          <p:cNvSpPr txBox="1"/>
          <p:nvPr/>
        </p:nvSpPr>
        <p:spPr>
          <a:xfrm>
            <a:off x="358775" y="1237567"/>
            <a:ext cx="963405" cy="538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000" b="1">
                <a:solidFill>
                  <a:srgbClr val="E30613"/>
                </a:solidFill>
                <a:latin typeface="Arial"/>
                <a:ea typeface="Arial"/>
                <a:cs typeface="Arial"/>
                <a:sym typeface="Arial"/>
              </a:rPr>
              <a:t>Part I</a:t>
            </a:r>
            <a:endParaRPr/>
          </a:p>
        </p:txBody>
      </p:sp>
      <p:cxnSp>
        <p:nvCxnSpPr>
          <p:cNvPr id="96" name="Google Shape;96;p27"/>
          <p:cNvCxnSpPr/>
          <p:nvPr/>
        </p:nvCxnSpPr>
        <p:spPr>
          <a:xfrm>
            <a:off x="357058" y="1752983"/>
            <a:ext cx="3742331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7" name="Google Shape;97;p27"/>
          <p:cNvSpPr txBox="1"/>
          <p:nvPr/>
        </p:nvSpPr>
        <p:spPr>
          <a:xfrm>
            <a:off x="357058" y="330779"/>
            <a:ext cx="6505204" cy="538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526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ts val="3800"/>
              <a:buFont typeface="Arial"/>
              <a:buNone/>
            </a:pPr>
            <a:r>
              <a:rPr lang="de-DE" sz="3800" b="1" i="0" u="none" strike="noStrike" cap="none">
                <a:solidFill>
                  <a:srgbClr val="E30613"/>
                </a:solidFill>
                <a:latin typeface="Arial"/>
                <a:ea typeface="Arial"/>
                <a:cs typeface="Arial"/>
                <a:sym typeface="Arial"/>
              </a:rPr>
              <a:t>Agenda</a:t>
            </a:r>
            <a:endParaRPr/>
          </a:p>
        </p:txBody>
      </p:sp>
      <p:sp>
        <p:nvSpPr>
          <p:cNvPr id="98" name="Google Shape;98;p27"/>
          <p:cNvSpPr txBox="1">
            <a:spLocks noGrp="1"/>
          </p:cNvSpPr>
          <p:nvPr>
            <p:ph type="body" idx="1"/>
          </p:nvPr>
        </p:nvSpPr>
        <p:spPr>
          <a:xfrm>
            <a:off x="367236" y="2868583"/>
            <a:ext cx="3707997" cy="1772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Noticia Text"/>
                <a:ea typeface="Noticia Text"/>
                <a:cs typeface="Noticia Text"/>
                <a:sym typeface="Noticia Text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99" name="Google Shape;99;p27"/>
          <p:cNvCxnSpPr/>
          <p:nvPr/>
        </p:nvCxnSpPr>
        <p:spPr>
          <a:xfrm>
            <a:off x="5052348" y="1752983"/>
            <a:ext cx="3742331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0" name="Google Shape;100;p27"/>
          <p:cNvSpPr/>
          <p:nvPr/>
        </p:nvSpPr>
        <p:spPr>
          <a:xfrm rot="-991687">
            <a:off x="4172402" y="1068369"/>
            <a:ext cx="799196" cy="799196"/>
          </a:xfrm>
          <a:prstGeom prst="ellipse">
            <a:avLst/>
          </a:prstGeom>
          <a:solidFill>
            <a:srgbClr val="E30613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de-DE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Lunch Break</a:t>
            </a:r>
            <a:endParaRPr/>
          </a:p>
        </p:txBody>
      </p:sp>
      <p:sp>
        <p:nvSpPr>
          <p:cNvPr id="101" name="Google Shape;101;p27"/>
          <p:cNvSpPr txBox="1">
            <a:spLocks noGrp="1"/>
          </p:cNvSpPr>
          <p:nvPr>
            <p:ph type="body" idx="2"/>
          </p:nvPr>
        </p:nvSpPr>
        <p:spPr>
          <a:xfrm>
            <a:off x="367235" y="2007548"/>
            <a:ext cx="3695835" cy="284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E30613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E306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" name="Google Shape;102;p27"/>
          <p:cNvSpPr txBox="1">
            <a:spLocks noGrp="1"/>
          </p:cNvSpPr>
          <p:nvPr>
            <p:ph type="body" idx="3"/>
          </p:nvPr>
        </p:nvSpPr>
        <p:spPr>
          <a:xfrm>
            <a:off x="5068766" y="2007548"/>
            <a:ext cx="3713691" cy="284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E30613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E306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3" name="Google Shape;103;p27"/>
          <p:cNvSpPr txBox="1"/>
          <p:nvPr/>
        </p:nvSpPr>
        <p:spPr>
          <a:xfrm>
            <a:off x="367236" y="2472691"/>
            <a:ext cx="370799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93F5"/>
              </a:buClr>
              <a:buSzPts val="1400"/>
              <a:buFont typeface="Arial"/>
              <a:buNone/>
            </a:pPr>
            <a:r>
              <a:rPr lang="de-DE" sz="1400" b="0" i="0" u="none" strike="noStrike" cap="none">
                <a:solidFill>
                  <a:srgbClr val="1E93F5"/>
                </a:solidFill>
                <a:latin typeface="Arial"/>
                <a:ea typeface="Arial"/>
                <a:cs typeface="Arial"/>
                <a:sym typeface="Arial"/>
              </a:rPr>
              <a:t>Check-in</a:t>
            </a:r>
            <a:endParaRPr/>
          </a:p>
        </p:txBody>
      </p:sp>
      <p:sp>
        <p:nvSpPr>
          <p:cNvPr id="104" name="Google Shape;104;p27"/>
          <p:cNvSpPr txBox="1">
            <a:spLocks noGrp="1"/>
          </p:cNvSpPr>
          <p:nvPr>
            <p:ph type="body" idx="4"/>
          </p:nvPr>
        </p:nvSpPr>
        <p:spPr>
          <a:xfrm>
            <a:off x="5068767" y="2472691"/>
            <a:ext cx="3725912" cy="16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Noticia Text"/>
                <a:ea typeface="Noticia Text"/>
                <a:cs typeface="Noticia Text"/>
                <a:sym typeface="Noticia Text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5" name="Google Shape;105;p27"/>
          <p:cNvSpPr txBox="1"/>
          <p:nvPr/>
        </p:nvSpPr>
        <p:spPr>
          <a:xfrm>
            <a:off x="5068767" y="4425477"/>
            <a:ext cx="2579635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93F5"/>
              </a:buClr>
              <a:buSzPts val="1400"/>
              <a:buFont typeface="Arial"/>
              <a:buNone/>
            </a:pPr>
            <a:r>
              <a:rPr lang="de-DE" sz="1400" b="0" i="0" u="none" strike="noStrike" cap="none">
                <a:solidFill>
                  <a:srgbClr val="1E93F5"/>
                </a:solidFill>
                <a:latin typeface="Arial"/>
                <a:ea typeface="Arial"/>
                <a:cs typeface="Arial"/>
                <a:sym typeface="Arial"/>
              </a:rPr>
              <a:t>Wrap-up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97009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4">
          <p15:clr>
            <a:srgbClr val="FBAE40"/>
          </p15:clr>
        </p15:guide>
        <p15:guide id="2" pos="226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Agenda_Parts+Mod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84307F98-A24B-CEC0-7C93-95C95B044DA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8625" y="2138358"/>
            <a:ext cx="4024027" cy="2744395"/>
          </a:xfrm>
          <a:prstGeom prst="rect">
            <a:avLst/>
          </a:prstGeom>
        </p:spPr>
        <p:txBody>
          <a:bodyPr/>
          <a:lstStyle>
            <a:lvl1pPr marL="0">
              <a:spcBef>
                <a:spcPts val="0"/>
              </a:spcBef>
              <a:spcAft>
                <a:spcPts val="450"/>
              </a:spcAft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60C4F1A6-3B38-F25E-F473-AEEE1C5DC7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97888" y="2138358"/>
            <a:ext cx="4017488" cy="2744396"/>
          </a:xfrm>
          <a:prstGeom prst="rect">
            <a:avLst/>
          </a:prstGeom>
        </p:spPr>
        <p:txBody>
          <a:bodyPr/>
          <a:lstStyle>
            <a:lvl1pPr marL="0">
              <a:spcBef>
                <a:spcPts val="0"/>
              </a:spcBef>
              <a:spcAft>
                <a:spcPts val="450"/>
              </a:spcAft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2" name="Textfeld 5">
            <a:extLst>
              <a:ext uri="{FF2B5EF4-FFF2-40B4-BE49-F238E27FC236}">
                <a16:creationId xmlns:a16="http://schemas.microsoft.com/office/drawing/2014/main" id="{C6E45255-CD18-B8DD-A5A9-445433CFB51A}"/>
              </a:ext>
            </a:extLst>
          </p:cNvPr>
          <p:cNvSpPr txBox="1"/>
          <p:nvPr userDrawn="1"/>
        </p:nvSpPr>
        <p:spPr>
          <a:xfrm>
            <a:off x="428625" y="1727493"/>
            <a:ext cx="19245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1400" b="1" i="0">
                <a:solidFill>
                  <a:srgbClr val="E30613"/>
                </a:solidFill>
                <a:latin typeface="Aptos" panose="020B0004020202020204" pitchFamily="34" charset="0"/>
              </a:rPr>
              <a:t>Modul 1</a:t>
            </a:r>
          </a:p>
        </p:txBody>
      </p:sp>
      <p:sp>
        <p:nvSpPr>
          <p:cNvPr id="6" name="Textfeld 27">
            <a:extLst>
              <a:ext uri="{FF2B5EF4-FFF2-40B4-BE49-F238E27FC236}">
                <a16:creationId xmlns:a16="http://schemas.microsoft.com/office/drawing/2014/main" id="{BE7124E2-EFE5-A7FD-43C8-97A5DD826D6A}"/>
              </a:ext>
            </a:extLst>
          </p:cNvPr>
          <p:cNvSpPr txBox="1"/>
          <p:nvPr userDrawn="1"/>
        </p:nvSpPr>
        <p:spPr>
          <a:xfrm>
            <a:off x="4697888" y="1727493"/>
            <a:ext cx="19245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1400" b="1" i="0">
                <a:solidFill>
                  <a:srgbClr val="E30613"/>
                </a:solidFill>
                <a:latin typeface="Aptos" panose="020B0004020202020204" pitchFamily="34" charset="0"/>
              </a:rPr>
              <a:t>Modul 2</a:t>
            </a:r>
          </a:p>
        </p:txBody>
      </p:sp>
      <p:sp>
        <p:nvSpPr>
          <p:cNvPr id="13" name="Google Shape;38;p80">
            <a:extLst>
              <a:ext uri="{FF2B5EF4-FFF2-40B4-BE49-F238E27FC236}">
                <a16:creationId xmlns:a16="http://schemas.microsoft.com/office/drawing/2014/main" id="{47CFDC1F-3687-730B-CFA9-21D32CCEE7D4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428625" y="1099293"/>
            <a:ext cx="402402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28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Day 1</a:t>
            </a:r>
            <a:endParaRPr dirty="0"/>
          </a:p>
        </p:txBody>
      </p:sp>
      <p:sp>
        <p:nvSpPr>
          <p:cNvPr id="14" name="Google Shape;38;p80">
            <a:extLst>
              <a:ext uri="{FF2B5EF4-FFF2-40B4-BE49-F238E27FC236}">
                <a16:creationId xmlns:a16="http://schemas.microsoft.com/office/drawing/2014/main" id="{003CCDC0-F460-F1D5-4490-FAEFCA7FF4C1}"/>
              </a:ext>
            </a:extLst>
          </p:cNvPr>
          <p:cNvSpPr txBox="1">
            <a:spLocks noGrp="1"/>
          </p:cNvSpPr>
          <p:nvPr>
            <p:ph type="body" idx="11" hasCustomPrompt="1"/>
          </p:nvPr>
        </p:nvSpPr>
        <p:spPr>
          <a:xfrm>
            <a:off x="4714875" y="1099293"/>
            <a:ext cx="401748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28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Day 2</a:t>
            </a:r>
            <a:endParaRPr dirty="0"/>
          </a:p>
        </p:txBody>
      </p:sp>
      <p:cxnSp>
        <p:nvCxnSpPr>
          <p:cNvPr id="15" name="Google Shape;118;p97">
            <a:extLst>
              <a:ext uri="{FF2B5EF4-FFF2-40B4-BE49-F238E27FC236}">
                <a16:creationId xmlns:a16="http://schemas.microsoft.com/office/drawing/2014/main" id="{E69F50A0-429C-C5A5-D44A-AEDF5D1A9410}"/>
              </a:ext>
            </a:extLst>
          </p:cNvPr>
          <p:cNvCxnSpPr>
            <a:cxnSpLocks/>
          </p:cNvCxnSpPr>
          <p:nvPr userDrawn="1"/>
        </p:nvCxnSpPr>
        <p:spPr>
          <a:xfrm>
            <a:off x="428625" y="1532071"/>
            <a:ext cx="4024027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" name="Google Shape;119;p97">
            <a:extLst>
              <a:ext uri="{FF2B5EF4-FFF2-40B4-BE49-F238E27FC236}">
                <a16:creationId xmlns:a16="http://schemas.microsoft.com/office/drawing/2014/main" id="{8D65D320-7B33-5AE6-F95B-7CB539AA20EA}"/>
              </a:ext>
            </a:extLst>
          </p:cNvPr>
          <p:cNvCxnSpPr>
            <a:cxnSpLocks/>
          </p:cNvCxnSpPr>
          <p:nvPr userDrawn="1"/>
        </p:nvCxnSpPr>
        <p:spPr>
          <a:xfrm>
            <a:off x="4686301" y="1532071"/>
            <a:ext cx="4029075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EA2B5705-F8BD-9866-E172-9539EA2CE961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235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Agenda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284347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Folie">
  <p:cSld name="3_Folie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8"/>
          <p:cNvSpPr txBox="1">
            <a:spLocks noGrp="1"/>
          </p:cNvSpPr>
          <p:nvPr>
            <p:ph type="body" idx="1"/>
          </p:nvPr>
        </p:nvSpPr>
        <p:spPr>
          <a:xfrm>
            <a:off x="357057" y="366979"/>
            <a:ext cx="6772937" cy="1253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E30613"/>
              </a:buClr>
              <a:buSzPts val="3800"/>
              <a:buFont typeface="Arial"/>
              <a:buNone/>
              <a:defRPr sz="3800" b="1" i="0" u="none" strike="noStrike" cap="none">
                <a:solidFill>
                  <a:srgbClr val="E306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49151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Folie mit Bullets">
  <p:cSld name="3_Folie mit Bullet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9"/>
          <p:cNvSpPr txBox="1">
            <a:spLocks noGrp="1"/>
          </p:cNvSpPr>
          <p:nvPr>
            <p:ph type="body" idx="1"/>
          </p:nvPr>
        </p:nvSpPr>
        <p:spPr>
          <a:xfrm>
            <a:off x="357057" y="366979"/>
            <a:ext cx="6772937" cy="1253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E30613"/>
              </a:buClr>
              <a:buSzPts val="3800"/>
              <a:buFont typeface="Arial"/>
              <a:buNone/>
              <a:defRPr sz="3800" b="1" i="0" u="none" strike="noStrike" cap="none">
                <a:solidFill>
                  <a:srgbClr val="E306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0" name="Google Shape;110;p29"/>
          <p:cNvSpPr txBox="1">
            <a:spLocks noGrp="1"/>
          </p:cNvSpPr>
          <p:nvPr>
            <p:ph type="body" idx="2"/>
          </p:nvPr>
        </p:nvSpPr>
        <p:spPr>
          <a:xfrm>
            <a:off x="386954" y="1620441"/>
            <a:ext cx="8017744" cy="2100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3020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・"/>
              <a:defRPr sz="1600" b="0" i="0" u="none" strike="noStrike" cap="none">
                <a:solidFill>
                  <a:srgbClr val="000000"/>
                </a:solidFill>
                <a:latin typeface="Noticia Text"/>
                <a:ea typeface="Noticia Text"/>
                <a:cs typeface="Noticia Text"/>
                <a:sym typeface="Noticia Tex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・"/>
              <a:defRPr sz="1600" b="0" i="0" u="none" strike="noStrike" cap="none">
                <a:solidFill>
                  <a:srgbClr val="000000"/>
                </a:solidFill>
                <a:latin typeface="Noticia Text"/>
                <a:ea typeface="Noticia Text"/>
                <a:cs typeface="Noticia Text"/>
                <a:sym typeface="Noticia Text"/>
              </a:defRPr>
            </a:lvl2pPr>
            <a:lvl3pPr marL="1371600" marR="0" lvl="2" indent="-330200" algn="l" rtl="0">
              <a:lnSpc>
                <a:spcPct val="1375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・"/>
              <a:defRPr sz="1600" b="0" i="0" u="none" strike="noStrike" cap="none">
                <a:solidFill>
                  <a:srgbClr val="000000"/>
                </a:solidFill>
                <a:latin typeface="Noticia Text"/>
                <a:ea typeface="Noticia Text"/>
                <a:cs typeface="Noticia Text"/>
                <a:sym typeface="Noticia Text"/>
              </a:defRPr>
            </a:lvl3pPr>
            <a:lvl4pPr marL="1828800" marR="0" lvl="3" indent="-330200" algn="l" rtl="0">
              <a:lnSpc>
                <a:spcPct val="1375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・"/>
              <a:defRPr sz="1600" b="0" i="0" u="none" strike="noStrike" cap="none">
                <a:solidFill>
                  <a:srgbClr val="000000"/>
                </a:solidFill>
                <a:latin typeface="Noticia Text"/>
                <a:ea typeface="Noticia Text"/>
                <a:cs typeface="Noticia Text"/>
                <a:sym typeface="Noticia Text"/>
              </a:defRPr>
            </a:lvl4pPr>
            <a:lvl5pPr marL="2286000" marR="0" lvl="4" indent="-330200" algn="l" rtl="0">
              <a:lnSpc>
                <a:spcPct val="1375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・"/>
              <a:defRPr sz="1600" b="0" i="0" u="none" strike="noStrike" cap="none">
                <a:solidFill>
                  <a:srgbClr val="000000"/>
                </a:solidFill>
                <a:latin typeface="Noticia Text"/>
                <a:ea typeface="Noticia Text"/>
                <a:cs typeface="Noticia Text"/>
                <a:sym typeface="Noticia Text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869016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Folie mit Bullets 2">
  <p:cSld name="3_Folie mit Bullets 2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0"/>
          <p:cNvSpPr txBox="1">
            <a:spLocks noGrp="1"/>
          </p:cNvSpPr>
          <p:nvPr>
            <p:ph type="body" idx="1"/>
          </p:nvPr>
        </p:nvSpPr>
        <p:spPr>
          <a:xfrm>
            <a:off x="357057" y="366979"/>
            <a:ext cx="6772937" cy="1253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E30613"/>
              </a:buClr>
              <a:buSzPts val="3800"/>
              <a:buFont typeface="Arial"/>
              <a:buNone/>
              <a:defRPr sz="3800" b="1" i="0" u="none" strike="noStrike" cap="none">
                <a:solidFill>
                  <a:srgbClr val="E306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3" name="Google Shape;113;p30"/>
          <p:cNvSpPr txBox="1">
            <a:spLocks noGrp="1"/>
          </p:cNvSpPr>
          <p:nvPr>
            <p:ph type="body" idx="2"/>
          </p:nvPr>
        </p:nvSpPr>
        <p:spPr>
          <a:xfrm>
            <a:off x="1544546" y="1937120"/>
            <a:ext cx="8017744" cy="2100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3020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・"/>
              <a:defRPr sz="1600" b="0" i="0" u="none" strike="noStrike" cap="none">
                <a:solidFill>
                  <a:srgbClr val="000000"/>
                </a:solidFill>
                <a:latin typeface="Noticia Text"/>
                <a:ea typeface="Noticia Text"/>
                <a:cs typeface="Noticia Text"/>
                <a:sym typeface="Noticia Tex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・"/>
              <a:defRPr sz="1600" b="0" i="0" u="none" strike="noStrike" cap="none">
                <a:solidFill>
                  <a:srgbClr val="000000"/>
                </a:solidFill>
                <a:latin typeface="Noticia Text"/>
                <a:ea typeface="Noticia Text"/>
                <a:cs typeface="Noticia Text"/>
                <a:sym typeface="Noticia Text"/>
              </a:defRPr>
            </a:lvl2pPr>
            <a:lvl3pPr marL="1371600" marR="0" lvl="2" indent="-330200" algn="l" rtl="0">
              <a:lnSpc>
                <a:spcPct val="1375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・"/>
              <a:defRPr sz="1600" b="0" i="0" u="none" strike="noStrike" cap="none">
                <a:solidFill>
                  <a:srgbClr val="000000"/>
                </a:solidFill>
                <a:latin typeface="Noticia Text"/>
                <a:ea typeface="Noticia Text"/>
                <a:cs typeface="Noticia Text"/>
                <a:sym typeface="Noticia Text"/>
              </a:defRPr>
            </a:lvl3pPr>
            <a:lvl4pPr marL="1828800" marR="0" lvl="3" indent="-330200" algn="l" rtl="0">
              <a:lnSpc>
                <a:spcPct val="1375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・"/>
              <a:defRPr sz="1600" b="0" i="0" u="none" strike="noStrike" cap="none">
                <a:solidFill>
                  <a:srgbClr val="000000"/>
                </a:solidFill>
                <a:latin typeface="Noticia Text"/>
                <a:ea typeface="Noticia Text"/>
                <a:cs typeface="Noticia Text"/>
                <a:sym typeface="Noticia Text"/>
              </a:defRPr>
            </a:lvl4pPr>
            <a:lvl5pPr marL="2286000" marR="0" lvl="4" indent="-330200" algn="l" rtl="0">
              <a:lnSpc>
                <a:spcPct val="1375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・"/>
              <a:defRPr sz="1600" b="0" i="0" u="none" strike="noStrike" cap="none">
                <a:solidFill>
                  <a:srgbClr val="000000"/>
                </a:solidFill>
                <a:latin typeface="Noticia Text"/>
                <a:ea typeface="Noticia Text"/>
                <a:cs typeface="Noticia Text"/>
                <a:sym typeface="Noticia Text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35129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7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Folie">
  <p:cSld name="5_Folie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1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16" name="Google Shape;116;p31"/>
          <p:cNvSpPr txBox="1">
            <a:spLocks noGrp="1"/>
          </p:cNvSpPr>
          <p:nvPr>
            <p:ph type="body" idx="1"/>
          </p:nvPr>
        </p:nvSpPr>
        <p:spPr>
          <a:xfrm>
            <a:off x="357057" y="366979"/>
            <a:ext cx="6772937" cy="1253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E30613"/>
              </a:buClr>
              <a:buSzPts val="3800"/>
              <a:buFont typeface="Arial"/>
              <a:buNone/>
              <a:defRPr sz="3800" b="1" i="0" u="none" strike="noStrike" cap="none">
                <a:solidFill>
                  <a:srgbClr val="E306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501187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Headline Halbe Bildfolie">
  <p:cSld name="3_Headline Halbe Bildfolie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2"/>
          <p:cNvSpPr txBox="1">
            <a:spLocks noGrp="1"/>
          </p:cNvSpPr>
          <p:nvPr>
            <p:ph type="body" idx="1"/>
          </p:nvPr>
        </p:nvSpPr>
        <p:spPr>
          <a:xfrm>
            <a:off x="386954" y="373319"/>
            <a:ext cx="3812380" cy="1253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E30613"/>
              </a:buClr>
              <a:buSzPts val="3800"/>
              <a:buFont typeface="Arial"/>
              <a:buNone/>
              <a:defRPr sz="3800" b="1" i="0" u="none" strike="noStrike" cap="none">
                <a:solidFill>
                  <a:srgbClr val="E306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9" name="Google Shape;119;p32"/>
          <p:cNvSpPr>
            <a:spLocks noGrp="1"/>
          </p:cNvSpPr>
          <p:nvPr>
            <p:ph type="pic" idx="2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sp>
      <p:pic>
        <p:nvPicPr>
          <p:cNvPr id="120" name="Google Shape;120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22006" y="263707"/>
            <a:ext cx="1675519" cy="6365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076994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Folie mit Template">
  <p:cSld name="4_Folie mit Template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3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23" name="Google Shape;123;p33"/>
          <p:cNvSpPr txBox="1">
            <a:spLocks noGrp="1"/>
          </p:cNvSpPr>
          <p:nvPr>
            <p:ph type="body" idx="1"/>
          </p:nvPr>
        </p:nvSpPr>
        <p:spPr>
          <a:xfrm>
            <a:off x="357057" y="366979"/>
            <a:ext cx="6772937" cy="1253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E30613"/>
              </a:buClr>
              <a:buSzPts val="3800"/>
              <a:buFont typeface="Arial"/>
              <a:buNone/>
              <a:defRPr sz="3800" b="1" i="0" u="none" strike="noStrike" cap="none">
                <a:solidFill>
                  <a:srgbClr val="E306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4" name="Google Shape;124;p33"/>
          <p:cNvSpPr txBox="1">
            <a:spLocks noGrp="1"/>
          </p:cNvSpPr>
          <p:nvPr>
            <p:ph type="body" idx="3"/>
          </p:nvPr>
        </p:nvSpPr>
        <p:spPr>
          <a:xfrm>
            <a:off x="358775" y="1995489"/>
            <a:ext cx="3006217" cy="1723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E30613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E306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07982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7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Folie mit Template">
  <p:cSld name="5_Folie mit Template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4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27" name="Google Shape;127;p34"/>
          <p:cNvSpPr txBox="1">
            <a:spLocks noGrp="1"/>
          </p:cNvSpPr>
          <p:nvPr>
            <p:ph type="body" idx="1"/>
          </p:nvPr>
        </p:nvSpPr>
        <p:spPr>
          <a:xfrm>
            <a:off x="358775" y="1995489"/>
            <a:ext cx="3006217" cy="1723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E30613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E306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45349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7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Exercise">
  <p:cSld name="4_Exercise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5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endParaRPr sz="135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35"/>
          <p:cNvSpPr txBox="1">
            <a:spLocks noGrp="1"/>
          </p:cNvSpPr>
          <p:nvPr>
            <p:ph type="body" idx="1"/>
          </p:nvPr>
        </p:nvSpPr>
        <p:spPr>
          <a:xfrm>
            <a:off x="386954" y="373319"/>
            <a:ext cx="3812380" cy="1253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1" name="Google Shape;131;p35"/>
          <p:cNvSpPr>
            <a:spLocks noGrp="1"/>
          </p:cNvSpPr>
          <p:nvPr>
            <p:ph type="pic" idx="2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sp>
      <p:pic>
        <p:nvPicPr>
          <p:cNvPr id="132" name="Google Shape;132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22006" y="263707"/>
            <a:ext cx="1675519" cy="6365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855161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tartup Beispiel">
  <p:cSld name="5_Startup Beispiel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6"/>
          <p:cNvSpPr>
            <a:spLocks noGrp="1"/>
          </p:cNvSpPr>
          <p:nvPr>
            <p:ph type="pic" idx="2"/>
          </p:nvPr>
        </p:nvSpPr>
        <p:spPr>
          <a:xfrm>
            <a:off x="0" y="-8769"/>
            <a:ext cx="4572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35" name="Google Shape;135;p36"/>
          <p:cNvSpPr txBox="1">
            <a:spLocks noGrp="1"/>
          </p:cNvSpPr>
          <p:nvPr>
            <p:ph type="body" idx="1"/>
          </p:nvPr>
        </p:nvSpPr>
        <p:spPr>
          <a:xfrm>
            <a:off x="4915110" y="966708"/>
            <a:ext cx="3635503" cy="541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E30613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6" name="Google Shape;136;p36"/>
          <p:cNvSpPr txBox="1"/>
          <p:nvPr/>
        </p:nvSpPr>
        <p:spPr>
          <a:xfrm>
            <a:off x="4899030" y="1580244"/>
            <a:ext cx="1418095" cy="405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>
                <a:solidFill>
                  <a:srgbClr val="E30613"/>
                </a:solidFill>
                <a:latin typeface="Arial"/>
                <a:ea typeface="Arial"/>
                <a:cs typeface="Arial"/>
                <a:sym typeface="Arial"/>
              </a:rPr>
              <a:t>Launched</a:t>
            </a:r>
            <a:endParaRPr/>
          </a:p>
        </p:txBody>
      </p:sp>
      <p:sp>
        <p:nvSpPr>
          <p:cNvPr id="137" name="Google Shape;137;p36"/>
          <p:cNvSpPr txBox="1"/>
          <p:nvPr/>
        </p:nvSpPr>
        <p:spPr>
          <a:xfrm>
            <a:off x="6938995" y="1580244"/>
            <a:ext cx="1418095" cy="405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>
                <a:solidFill>
                  <a:srgbClr val="E30613"/>
                </a:solidFill>
                <a:latin typeface="Arial"/>
                <a:ea typeface="Arial"/>
                <a:cs typeface="Arial"/>
                <a:sym typeface="Arial"/>
              </a:rPr>
              <a:t>Founders</a:t>
            </a:r>
            <a:endParaRPr/>
          </a:p>
        </p:txBody>
      </p:sp>
      <p:cxnSp>
        <p:nvCxnSpPr>
          <p:cNvPr id="138" name="Google Shape;138;p36"/>
          <p:cNvCxnSpPr/>
          <p:nvPr/>
        </p:nvCxnSpPr>
        <p:spPr>
          <a:xfrm>
            <a:off x="4918486" y="1921520"/>
            <a:ext cx="1418095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9" name="Google Shape;139;p36"/>
          <p:cNvCxnSpPr/>
          <p:nvPr/>
        </p:nvCxnSpPr>
        <p:spPr>
          <a:xfrm>
            <a:off x="6964262" y="1921520"/>
            <a:ext cx="1418095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0" name="Google Shape;140;p36"/>
          <p:cNvSpPr txBox="1">
            <a:spLocks noGrp="1"/>
          </p:cNvSpPr>
          <p:nvPr>
            <p:ph type="body" idx="3"/>
          </p:nvPr>
        </p:nvSpPr>
        <p:spPr>
          <a:xfrm>
            <a:off x="4914900" y="2004751"/>
            <a:ext cx="1422400" cy="236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Noticia Text"/>
                <a:ea typeface="Noticia Text"/>
                <a:cs typeface="Noticia Text"/>
                <a:sym typeface="Noticia Text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1" name="Google Shape;141;p36"/>
          <p:cNvSpPr txBox="1">
            <a:spLocks noGrp="1"/>
          </p:cNvSpPr>
          <p:nvPr>
            <p:ph type="body" idx="4"/>
          </p:nvPr>
        </p:nvSpPr>
        <p:spPr>
          <a:xfrm>
            <a:off x="6977164" y="2004751"/>
            <a:ext cx="1422400" cy="236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Noticia Text"/>
                <a:ea typeface="Noticia Text"/>
                <a:cs typeface="Noticia Text"/>
                <a:sym typeface="Noticia Text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2" name="Google Shape;142;p36"/>
          <p:cNvSpPr txBox="1">
            <a:spLocks noGrp="1"/>
          </p:cNvSpPr>
          <p:nvPr>
            <p:ph type="body" idx="5"/>
          </p:nvPr>
        </p:nvSpPr>
        <p:spPr>
          <a:xfrm>
            <a:off x="4914900" y="2880248"/>
            <a:ext cx="3484664" cy="184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98450" algn="l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000000"/>
                </a:solidFill>
                <a:latin typeface="Noticia Text"/>
                <a:ea typeface="Noticia Text"/>
                <a:cs typeface="Noticia Text"/>
                <a:sym typeface="Noticia Text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731825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Headline">
  <p:cSld name="3_Headline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7"/>
          <p:cNvSpPr txBox="1">
            <a:spLocks noGrp="1"/>
          </p:cNvSpPr>
          <p:nvPr>
            <p:ph type="body" idx="1"/>
          </p:nvPr>
        </p:nvSpPr>
        <p:spPr>
          <a:xfrm>
            <a:off x="357057" y="366979"/>
            <a:ext cx="6772937" cy="649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E30613"/>
              </a:buClr>
              <a:buSzPts val="3800"/>
              <a:buFont typeface="Arial"/>
              <a:buNone/>
              <a:defRPr sz="3800" b="1" i="0" u="none" strike="noStrike" cap="none">
                <a:solidFill>
                  <a:srgbClr val="E306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5" name="Google Shape;145;p37"/>
          <p:cNvSpPr txBox="1">
            <a:spLocks noGrp="1"/>
          </p:cNvSpPr>
          <p:nvPr>
            <p:ph type="body" idx="2"/>
          </p:nvPr>
        </p:nvSpPr>
        <p:spPr>
          <a:xfrm>
            <a:off x="357188" y="1508125"/>
            <a:ext cx="3181350" cy="1480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E306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28571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AutoNum type="arabicPeriod"/>
              <a:defRPr sz="1400" b="0" i="0" u="none" strike="noStrike" cap="none">
                <a:solidFill>
                  <a:srgbClr val="000000"/>
                </a:solidFill>
                <a:latin typeface="Noticia Text"/>
                <a:ea typeface="Noticia Text"/>
                <a:cs typeface="Noticia Text"/>
                <a:sym typeface="Noticia Text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6" name="Google Shape;146;p37"/>
          <p:cNvSpPr txBox="1">
            <a:spLocks noGrp="1"/>
          </p:cNvSpPr>
          <p:nvPr>
            <p:ph type="body" idx="3"/>
          </p:nvPr>
        </p:nvSpPr>
        <p:spPr>
          <a:xfrm>
            <a:off x="357188" y="3489325"/>
            <a:ext cx="3181350" cy="1480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E306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Noticia Text"/>
                <a:ea typeface="Noticia Text"/>
                <a:cs typeface="Noticia Text"/>
                <a:sym typeface="Noticia Text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7" name="Google Shape;147;p37"/>
          <p:cNvSpPr/>
          <p:nvPr/>
        </p:nvSpPr>
        <p:spPr>
          <a:xfrm>
            <a:off x="5196880" y="1393031"/>
            <a:ext cx="3181350" cy="3181350"/>
          </a:xfrm>
          <a:prstGeom prst="ellipse">
            <a:avLst/>
          </a:prstGeom>
          <a:solidFill>
            <a:srgbClr val="DFE8F0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9409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E404D292-AB57-B471-87DE-189E10C8C22D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290099"/>
            <a:ext cx="5099593" cy="503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42202442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Exercise_Teamwork">
  <p:cSld name="4_Exercise_Teamwork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72105" y="1347471"/>
            <a:ext cx="351883" cy="351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5754" y="1347470"/>
            <a:ext cx="387555" cy="387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44362" y="1311798"/>
            <a:ext cx="423228" cy="423228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38"/>
          <p:cNvSpPr txBox="1"/>
          <p:nvPr/>
        </p:nvSpPr>
        <p:spPr>
          <a:xfrm>
            <a:off x="319973" y="240084"/>
            <a:ext cx="5330056" cy="677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ts val="3800"/>
              <a:buFont typeface="Arial"/>
              <a:buNone/>
            </a:pPr>
            <a:r>
              <a:rPr lang="de-DE" sz="3800" b="1" i="0">
                <a:solidFill>
                  <a:srgbClr val="E30613"/>
                </a:solidFill>
                <a:latin typeface="Arial"/>
                <a:ea typeface="Arial"/>
                <a:cs typeface="Arial"/>
                <a:sym typeface="Arial"/>
              </a:rPr>
              <a:t>How it works …</a:t>
            </a:r>
            <a:endParaRPr/>
          </a:p>
        </p:txBody>
      </p:sp>
      <p:sp>
        <p:nvSpPr>
          <p:cNvPr id="153" name="Google Shape;153;p38"/>
          <p:cNvSpPr txBox="1">
            <a:spLocks noGrp="1"/>
          </p:cNvSpPr>
          <p:nvPr>
            <p:ph type="body" idx="1"/>
          </p:nvPr>
        </p:nvSpPr>
        <p:spPr>
          <a:xfrm>
            <a:off x="1095374" y="1857458"/>
            <a:ext cx="2090587" cy="490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E30613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E306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4" name="Google Shape;154;p38"/>
          <p:cNvSpPr txBox="1">
            <a:spLocks noGrp="1"/>
          </p:cNvSpPr>
          <p:nvPr>
            <p:ph type="body" idx="2"/>
          </p:nvPr>
        </p:nvSpPr>
        <p:spPr>
          <a:xfrm>
            <a:off x="3512645" y="1857458"/>
            <a:ext cx="2456348" cy="490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E30613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E306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5" name="Google Shape;155;p38"/>
          <p:cNvSpPr txBox="1">
            <a:spLocks noGrp="1"/>
          </p:cNvSpPr>
          <p:nvPr>
            <p:ph type="body" idx="3"/>
          </p:nvPr>
        </p:nvSpPr>
        <p:spPr>
          <a:xfrm>
            <a:off x="6411594" y="1857458"/>
            <a:ext cx="1545902" cy="26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E30613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E306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6" name="Google Shape;156;p38"/>
          <p:cNvSpPr txBox="1">
            <a:spLocks noGrp="1"/>
          </p:cNvSpPr>
          <p:nvPr>
            <p:ph type="body" idx="4"/>
          </p:nvPr>
        </p:nvSpPr>
        <p:spPr>
          <a:xfrm>
            <a:off x="1095374" y="2579004"/>
            <a:ext cx="2233041" cy="193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62626"/>
                </a:solidFill>
                <a:latin typeface="Noticia Text"/>
                <a:ea typeface="Noticia Text"/>
                <a:cs typeface="Noticia Text"/>
                <a:sym typeface="Noticia Text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7" name="Google Shape;157;p38"/>
          <p:cNvSpPr txBox="1">
            <a:spLocks noGrp="1"/>
          </p:cNvSpPr>
          <p:nvPr>
            <p:ph type="body" idx="5"/>
          </p:nvPr>
        </p:nvSpPr>
        <p:spPr>
          <a:xfrm>
            <a:off x="3512644" y="2579004"/>
            <a:ext cx="2717468" cy="193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62626"/>
                </a:solidFill>
                <a:latin typeface="Noticia Text"/>
                <a:ea typeface="Noticia Text"/>
                <a:cs typeface="Noticia Text"/>
                <a:sym typeface="Noticia Text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8" name="Google Shape;158;p38"/>
          <p:cNvSpPr txBox="1">
            <a:spLocks noGrp="1"/>
          </p:cNvSpPr>
          <p:nvPr>
            <p:ph type="body" idx="6"/>
          </p:nvPr>
        </p:nvSpPr>
        <p:spPr>
          <a:xfrm>
            <a:off x="6411593" y="2579004"/>
            <a:ext cx="2373632" cy="193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62626"/>
                </a:solidFill>
                <a:latin typeface="Noticia Text"/>
                <a:ea typeface="Noticia Text"/>
                <a:cs typeface="Noticia Text"/>
                <a:sym typeface="Noticia Text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96819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4">
          <p15:clr>
            <a:srgbClr val="FBAE40"/>
          </p15:clr>
        </p15:guide>
        <p15:guide id="2" pos="680">
          <p15:clr>
            <a:srgbClr val="FBAE40"/>
          </p15:clr>
        </p15:guide>
        <p15:guide id="3" pos="2200">
          <p15:clr>
            <a:srgbClr val="FBAE40"/>
          </p15:clr>
        </p15:guide>
        <p15:guide id="4" pos="4037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Exercise_Solo Work">
  <p:cSld name="4_Exercise_Solo Work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72105" y="1347471"/>
            <a:ext cx="351883" cy="351883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39"/>
          <p:cNvSpPr txBox="1"/>
          <p:nvPr/>
        </p:nvSpPr>
        <p:spPr>
          <a:xfrm>
            <a:off x="319973" y="240084"/>
            <a:ext cx="5330056" cy="677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ts val="3800"/>
              <a:buFont typeface="Arial"/>
              <a:buNone/>
            </a:pPr>
            <a:r>
              <a:rPr lang="de-DE" sz="3800" b="1" i="0">
                <a:solidFill>
                  <a:srgbClr val="E30613"/>
                </a:solidFill>
                <a:latin typeface="Arial"/>
                <a:ea typeface="Arial"/>
                <a:cs typeface="Arial"/>
                <a:sym typeface="Arial"/>
              </a:rPr>
              <a:t>How it works …</a:t>
            </a:r>
            <a:endParaRPr/>
          </a:p>
        </p:txBody>
      </p:sp>
      <p:sp>
        <p:nvSpPr>
          <p:cNvPr id="162" name="Google Shape;162;p39"/>
          <p:cNvSpPr txBox="1">
            <a:spLocks noGrp="1"/>
          </p:cNvSpPr>
          <p:nvPr>
            <p:ph type="body" idx="1"/>
          </p:nvPr>
        </p:nvSpPr>
        <p:spPr>
          <a:xfrm>
            <a:off x="1095374" y="1857458"/>
            <a:ext cx="2090587" cy="490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E30613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E306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3" name="Google Shape;163;p39"/>
          <p:cNvSpPr txBox="1">
            <a:spLocks noGrp="1"/>
          </p:cNvSpPr>
          <p:nvPr>
            <p:ph type="body" idx="2"/>
          </p:nvPr>
        </p:nvSpPr>
        <p:spPr>
          <a:xfrm>
            <a:off x="3512645" y="1857458"/>
            <a:ext cx="2456348" cy="490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E30613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E306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4" name="Google Shape;164;p39"/>
          <p:cNvSpPr txBox="1">
            <a:spLocks noGrp="1"/>
          </p:cNvSpPr>
          <p:nvPr>
            <p:ph type="body" idx="3"/>
          </p:nvPr>
        </p:nvSpPr>
        <p:spPr>
          <a:xfrm>
            <a:off x="6411594" y="1857458"/>
            <a:ext cx="1545902" cy="26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E30613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E306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5" name="Google Shape;165;p39"/>
          <p:cNvSpPr txBox="1">
            <a:spLocks noGrp="1"/>
          </p:cNvSpPr>
          <p:nvPr>
            <p:ph type="body" idx="4"/>
          </p:nvPr>
        </p:nvSpPr>
        <p:spPr>
          <a:xfrm>
            <a:off x="1095374" y="2579004"/>
            <a:ext cx="2257425" cy="193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62626"/>
                </a:solidFill>
                <a:latin typeface="Noticia Text"/>
                <a:ea typeface="Noticia Text"/>
                <a:cs typeface="Noticia Text"/>
                <a:sym typeface="Noticia Text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6" name="Google Shape;166;p39"/>
          <p:cNvSpPr txBox="1">
            <a:spLocks noGrp="1"/>
          </p:cNvSpPr>
          <p:nvPr>
            <p:ph type="body" idx="5"/>
          </p:nvPr>
        </p:nvSpPr>
        <p:spPr>
          <a:xfrm>
            <a:off x="3512644" y="2579004"/>
            <a:ext cx="2456348" cy="193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62626"/>
                </a:solidFill>
                <a:latin typeface="Noticia Text"/>
                <a:ea typeface="Noticia Text"/>
                <a:cs typeface="Noticia Text"/>
                <a:sym typeface="Noticia Text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7" name="Google Shape;167;p39"/>
          <p:cNvSpPr txBox="1">
            <a:spLocks noGrp="1"/>
          </p:cNvSpPr>
          <p:nvPr>
            <p:ph type="body" idx="6"/>
          </p:nvPr>
        </p:nvSpPr>
        <p:spPr>
          <a:xfrm>
            <a:off x="6411593" y="2579004"/>
            <a:ext cx="2373632" cy="193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62626"/>
                </a:solidFill>
                <a:latin typeface="Noticia Text"/>
                <a:ea typeface="Noticia Text"/>
                <a:cs typeface="Noticia Text"/>
                <a:sym typeface="Noticia Text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68" name="Google Shape;168;p39"/>
          <p:cNvPicPr preferRelativeResize="0"/>
          <p:nvPr/>
        </p:nvPicPr>
        <p:blipFill rotWithShape="1">
          <a:blip r:embed="rId3">
            <a:alphaModFix/>
          </a:blip>
          <a:srcRect b="40738"/>
          <a:stretch/>
        </p:blipFill>
        <p:spPr>
          <a:xfrm>
            <a:off x="1014805" y="1229781"/>
            <a:ext cx="708083" cy="524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12644" y="1363561"/>
            <a:ext cx="351883" cy="3518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1545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4">
          <p15:clr>
            <a:srgbClr val="FBAE40"/>
          </p15:clr>
        </p15:guide>
        <p15:guide id="2" pos="680">
          <p15:clr>
            <a:srgbClr val="FBAE40"/>
          </p15:clr>
        </p15:guide>
        <p15:guide id="3" pos="2200">
          <p15:clr>
            <a:srgbClr val="FBAE40"/>
          </p15:clr>
        </p15:guide>
        <p15:guide id="4" pos="4037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Exercise_Blank">
  <p:cSld name="4_Exercise_Blank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40"/>
          <p:cNvSpPr txBox="1"/>
          <p:nvPr/>
        </p:nvSpPr>
        <p:spPr>
          <a:xfrm>
            <a:off x="319973" y="240084"/>
            <a:ext cx="5330056" cy="677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ts val="3800"/>
              <a:buFont typeface="Arial"/>
              <a:buNone/>
            </a:pPr>
            <a:r>
              <a:rPr lang="de-DE" sz="3800" b="1" i="0">
                <a:solidFill>
                  <a:srgbClr val="E30613"/>
                </a:solidFill>
                <a:latin typeface="Arial"/>
                <a:ea typeface="Arial"/>
                <a:cs typeface="Arial"/>
                <a:sym typeface="Arial"/>
              </a:rPr>
              <a:t>How it works …</a:t>
            </a:r>
            <a:endParaRPr/>
          </a:p>
        </p:txBody>
      </p:sp>
      <p:sp>
        <p:nvSpPr>
          <p:cNvPr id="172" name="Google Shape;172;p40"/>
          <p:cNvSpPr txBox="1">
            <a:spLocks noGrp="1"/>
          </p:cNvSpPr>
          <p:nvPr>
            <p:ph type="body" idx="1"/>
          </p:nvPr>
        </p:nvSpPr>
        <p:spPr>
          <a:xfrm>
            <a:off x="1095374" y="1857458"/>
            <a:ext cx="2090587" cy="490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E30613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E306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3" name="Google Shape;173;p40"/>
          <p:cNvSpPr txBox="1">
            <a:spLocks noGrp="1"/>
          </p:cNvSpPr>
          <p:nvPr>
            <p:ph type="body" idx="2"/>
          </p:nvPr>
        </p:nvSpPr>
        <p:spPr>
          <a:xfrm>
            <a:off x="3512645" y="1857458"/>
            <a:ext cx="2456348" cy="490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E30613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E306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4" name="Google Shape;174;p40"/>
          <p:cNvSpPr txBox="1">
            <a:spLocks noGrp="1"/>
          </p:cNvSpPr>
          <p:nvPr>
            <p:ph type="body" idx="3"/>
          </p:nvPr>
        </p:nvSpPr>
        <p:spPr>
          <a:xfrm>
            <a:off x="6411594" y="1857458"/>
            <a:ext cx="1545902" cy="26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E30613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E306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5" name="Google Shape;175;p40"/>
          <p:cNvSpPr txBox="1">
            <a:spLocks noGrp="1"/>
          </p:cNvSpPr>
          <p:nvPr>
            <p:ph type="body" idx="4"/>
          </p:nvPr>
        </p:nvSpPr>
        <p:spPr>
          <a:xfrm>
            <a:off x="1095375" y="2579004"/>
            <a:ext cx="1657350" cy="193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62626"/>
                </a:solidFill>
                <a:latin typeface="Noticia Text"/>
                <a:ea typeface="Noticia Text"/>
                <a:cs typeface="Noticia Text"/>
                <a:sym typeface="Noticia Text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6" name="Google Shape;176;p40"/>
          <p:cNvSpPr txBox="1">
            <a:spLocks noGrp="1"/>
          </p:cNvSpPr>
          <p:nvPr>
            <p:ph type="body" idx="5"/>
          </p:nvPr>
        </p:nvSpPr>
        <p:spPr>
          <a:xfrm>
            <a:off x="3512644" y="2579004"/>
            <a:ext cx="2456348" cy="193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62626"/>
                </a:solidFill>
                <a:latin typeface="Noticia Text"/>
                <a:ea typeface="Noticia Text"/>
                <a:cs typeface="Noticia Text"/>
                <a:sym typeface="Noticia Text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7" name="Google Shape;177;p40"/>
          <p:cNvSpPr txBox="1">
            <a:spLocks noGrp="1"/>
          </p:cNvSpPr>
          <p:nvPr>
            <p:ph type="body" idx="6"/>
          </p:nvPr>
        </p:nvSpPr>
        <p:spPr>
          <a:xfrm>
            <a:off x="6411593" y="2579004"/>
            <a:ext cx="1657350" cy="193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62626"/>
                </a:solidFill>
                <a:latin typeface="Noticia Text"/>
                <a:ea typeface="Noticia Text"/>
                <a:cs typeface="Noticia Text"/>
                <a:sym typeface="Noticia Text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8" name="Google Shape;178;p40"/>
          <p:cNvSpPr>
            <a:spLocks noGrp="1"/>
          </p:cNvSpPr>
          <p:nvPr>
            <p:ph type="pic" idx="7"/>
          </p:nvPr>
        </p:nvSpPr>
        <p:spPr>
          <a:xfrm>
            <a:off x="1095375" y="1270530"/>
            <a:ext cx="510010" cy="490537"/>
          </a:xfrm>
          <a:prstGeom prst="rect">
            <a:avLst/>
          </a:prstGeom>
          <a:noFill/>
          <a:ln>
            <a:noFill/>
          </a:ln>
        </p:spPr>
      </p:sp>
      <p:sp>
        <p:nvSpPr>
          <p:cNvPr id="179" name="Google Shape;179;p40"/>
          <p:cNvSpPr>
            <a:spLocks noGrp="1"/>
          </p:cNvSpPr>
          <p:nvPr>
            <p:ph type="pic" idx="8"/>
          </p:nvPr>
        </p:nvSpPr>
        <p:spPr>
          <a:xfrm>
            <a:off x="3482975" y="1270530"/>
            <a:ext cx="510010" cy="490537"/>
          </a:xfrm>
          <a:prstGeom prst="rect">
            <a:avLst/>
          </a:prstGeom>
          <a:noFill/>
          <a:ln>
            <a:noFill/>
          </a:ln>
        </p:spPr>
      </p:sp>
      <p:pic>
        <p:nvPicPr>
          <p:cNvPr id="180" name="Google Shape;180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72105" y="1347471"/>
            <a:ext cx="351883" cy="3518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852579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MC _ How it works 1">
  <p:cSld name="BMC _ How it works 1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89273" y="1522039"/>
            <a:ext cx="438783" cy="438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9275" y="3711419"/>
            <a:ext cx="438782" cy="438782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41"/>
          <p:cNvSpPr txBox="1"/>
          <p:nvPr/>
        </p:nvSpPr>
        <p:spPr>
          <a:xfrm>
            <a:off x="319974" y="240084"/>
            <a:ext cx="5330056" cy="677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ts val="3800"/>
              <a:buFont typeface="Arial"/>
              <a:buNone/>
            </a:pPr>
            <a:r>
              <a:rPr lang="de-DE" sz="3800" b="1" i="0">
                <a:solidFill>
                  <a:srgbClr val="E30613"/>
                </a:solidFill>
                <a:latin typeface="Arial"/>
                <a:ea typeface="Arial"/>
                <a:cs typeface="Arial"/>
                <a:sym typeface="Arial"/>
              </a:rPr>
              <a:t>How it works …</a:t>
            </a:r>
            <a:endParaRPr/>
          </a:p>
        </p:txBody>
      </p:sp>
      <p:sp>
        <p:nvSpPr>
          <p:cNvPr id="185" name="Google Shape;185;p41"/>
          <p:cNvSpPr txBox="1">
            <a:spLocks noGrp="1"/>
          </p:cNvSpPr>
          <p:nvPr>
            <p:ph type="body" idx="1"/>
          </p:nvPr>
        </p:nvSpPr>
        <p:spPr>
          <a:xfrm>
            <a:off x="1835150" y="1522413"/>
            <a:ext cx="5209844" cy="1700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27777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E306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3125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00000"/>
                </a:solidFill>
                <a:latin typeface="Noticia Text"/>
                <a:ea typeface="Noticia Text"/>
                <a:cs typeface="Noticia Text"/>
                <a:sym typeface="Noticia Text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6" name="Google Shape;186;p41"/>
          <p:cNvSpPr txBox="1">
            <a:spLocks noGrp="1"/>
          </p:cNvSpPr>
          <p:nvPr>
            <p:ph type="body" idx="2"/>
          </p:nvPr>
        </p:nvSpPr>
        <p:spPr>
          <a:xfrm>
            <a:off x="1835150" y="3808413"/>
            <a:ext cx="5209844" cy="523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27777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E306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125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Noticia Text"/>
                <a:ea typeface="Noticia Text"/>
                <a:cs typeface="Noticia Text"/>
                <a:sym typeface="Noticia Text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6085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91">
          <p15:clr>
            <a:srgbClr val="FBAE40"/>
          </p15:clr>
        </p15:guide>
        <p15:guide id="2" pos="1156">
          <p15:clr>
            <a:srgbClr val="FBAE40"/>
          </p15:clr>
        </p15:guide>
        <p15:guide id="3" orient="horz" pos="94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MC _ How it works 2">
  <p:cSld name="BMC _ How it works 2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89275" y="3711419"/>
            <a:ext cx="438782" cy="438782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42"/>
          <p:cNvSpPr txBox="1"/>
          <p:nvPr/>
        </p:nvSpPr>
        <p:spPr>
          <a:xfrm>
            <a:off x="319974" y="240084"/>
            <a:ext cx="5330056" cy="677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ts val="3800"/>
              <a:buFont typeface="Arial"/>
              <a:buNone/>
            </a:pPr>
            <a:r>
              <a:rPr lang="de-DE" sz="3800" b="1" i="0">
                <a:solidFill>
                  <a:srgbClr val="E30613"/>
                </a:solidFill>
                <a:latin typeface="Arial"/>
                <a:ea typeface="Arial"/>
                <a:cs typeface="Arial"/>
                <a:sym typeface="Arial"/>
              </a:rPr>
              <a:t>How it works …</a:t>
            </a:r>
            <a:endParaRPr/>
          </a:p>
        </p:txBody>
      </p:sp>
      <p:sp>
        <p:nvSpPr>
          <p:cNvPr id="190" name="Google Shape;190;p42"/>
          <p:cNvSpPr txBox="1">
            <a:spLocks noGrp="1"/>
          </p:cNvSpPr>
          <p:nvPr>
            <p:ph type="body" idx="1"/>
          </p:nvPr>
        </p:nvSpPr>
        <p:spPr>
          <a:xfrm>
            <a:off x="1835150" y="1522413"/>
            <a:ext cx="5209844" cy="1700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27777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E306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3125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00000"/>
                </a:solidFill>
                <a:latin typeface="Noticia Text"/>
                <a:ea typeface="Noticia Text"/>
                <a:cs typeface="Noticia Text"/>
                <a:sym typeface="Noticia Text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1" name="Google Shape;191;p42"/>
          <p:cNvSpPr txBox="1">
            <a:spLocks noGrp="1"/>
          </p:cNvSpPr>
          <p:nvPr>
            <p:ph type="body" idx="2"/>
          </p:nvPr>
        </p:nvSpPr>
        <p:spPr>
          <a:xfrm>
            <a:off x="1835150" y="3808413"/>
            <a:ext cx="5209844" cy="523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27777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E306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125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Noticia Text"/>
                <a:ea typeface="Noticia Text"/>
                <a:cs typeface="Noticia Text"/>
                <a:sym typeface="Noticia Text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92" name="Google Shape;192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1788" y="1432081"/>
            <a:ext cx="438782" cy="4199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49484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91">
          <p15:clr>
            <a:srgbClr val="FBAE40"/>
          </p15:clr>
        </p15:guide>
        <p15:guide id="2" pos="1156">
          <p15:clr>
            <a:srgbClr val="FBAE40"/>
          </p15:clr>
        </p15:guide>
        <p15:guide id="3" orient="horz" pos="94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MC _ How it works 3">
  <p:cSld name="BMC _ How it works 3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89275" y="3711419"/>
            <a:ext cx="438782" cy="438782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43"/>
          <p:cNvSpPr txBox="1"/>
          <p:nvPr/>
        </p:nvSpPr>
        <p:spPr>
          <a:xfrm>
            <a:off x="319974" y="240084"/>
            <a:ext cx="5330056" cy="677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ts val="3800"/>
              <a:buFont typeface="Arial"/>
              <a:buNone/>
            </a:pPr>
            <a:r>
              <a:rPr lang="de-DE" sz="3800" b="1" i="0">
                <a:solidFill>
                  <a:srgbClr val="E30613"/>
                </a:solidFill>
                <a:latin typeface="Arial"/>
                <a:ea typeface="Arial"/>
                <a:cs typeface="Arial"/>
                <a:sym typeface="Arial"/>
              </a:rPr>
              <a:t>How it works …</a:t>
            </a:r>
            <a:endParaRPr/>
          </a:p>
        </p:txBody>
      </p:sp>
      <p:sp>
        <p:nvSpPr>
          <p:cNvPr id="196" name="Google Shape;196;p43"/>
          <p:cNvSpPr txBox="1">
            <a:spLocks noGrp="1"/>
          </p:cNvSpPr>
          <p:nvPr>
            <p:ph type="body" idx="1"/>
          </p:nvPr>
        </p:nvSpPr>
        <p:spPr>
          <a:xfrm>
            <a:off x="1835150" y="1522413"/>
            <a:ext cx="5209844" cy="1700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27777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E306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3125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00000"/>
                </a:solidFill>
                <a:latin typeface="Noticia Text"/>
                <a:ea typeface="Noticia Text"/>
                <a:cs typeface="Noticia Text"/>
                <a:sym typeface="Noticia Text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7" name="Google Shape;197;p43"/>
          <p:cNvSpPr txBox="1">
            <a:spLocks noGrp="1"/>
          </p:cNvSpPr>
          <p:nvPr>
            <p:ph type="body" idx="2"/>
          </p:nvPr>
        </p:nvSpPr>
        <p:spPr>
          <a:xfrm>
            <a:off x="1835150" y="3808413"/>
            <a:ext cx="5209844" cy="523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27777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E306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125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Noticia Text"/>
                <a:ea typeface="Noticia Text"/>
                <a:cs typeface="Noticia Text"/>
                <a:sym typeface="Noticia Text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98" name="Google Shape;198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6415" y="1418813"/>
            <a:ext cx="498107" cy="4981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7401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91">
          <p15:clr>
            <a:srgbClr val="FBAE40"/>
          </p15:clr>
        </p15:guide>
        <p15:guide id="2" pos="1156">
          <p15:clr>
            <a:srgbClr val="FBAE40"/>
          </p15:clr>
        </p15:guide>
        <p15:guide id="3" orient="horz" pos="94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MC _ How it works 4">
  <p:cSld name="BMC _ How it works 4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89275" y="3711419"/>
            <a:ext cx="438782" cy="438782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44"/>
          <p:cNvSpPr txBox="1"/>
          <p:nvPr/>
        </p:nvSpPr>
        <p:spPr>
          <a:xfrm>
            <a:off x="319974" y="240084"/>
            <a:ext cx="5330056" cy="677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ts val="3800"/>
              <a:buFont typeface="Arial"/>
              <a:buNone/>
            </a:pPr>
            <a:r>
              <a:rPr lang="de-DE" sz="3800" b="1" i="0">
                <a:solidFill>
                  <a:srgbClr val="E30613"/>
                </a:solidFill>
                <a:latin typeface="Arial"/>
                <a:ea typeface="Arial"/>
                <a:cs typeface="Arial"/>
                <a:sym typeface="Arial"/>
              </a:rPr>
              <a:t>How it works …</a:t>
            </a:r>
            <a:endParaRPr/>
          </a:p>
        </p:txBody>
      </p:sp>
      <p:sp>
        <p:nvSpPr>
          <p:cNvPr id="202" name="Google Shape;202;p44"/>
          <p:cNvSpPr txBox="1">
            <a:spLocks noGrp="1"/>
          </p:cNvSpPr>
          <p:nvPr>
            <p:ph type="body" idx="1"/>
          </p:nvPr>
        </p:nvSpPr>
        <p:spPr>
          <a:xfrm>
            <a:off x="1835150" y="1522413"/>
            <a:ext cx="5209844" cy="1700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27777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E306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3125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00000"/>
                </a:solidFill>
                <a:latin typeface="Noticia Text"/>
                <a:ea typeface="Noticia Text"/>
                <a:cs typeface="Noticia Text"/>
                <a:sym typeface="Noticia Text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3" name="Google Shape;203;p44"/>
          <p:cNvSpPr txBox="1">
            <a:spLocks noGrp="1"/>
          </p:cNvSpPr>
          <p:nvPr>
            <p:ph type="body" idx="2"/>
          </p:nvPr>
        </p:nvSpPr>
        <p:spPr>
          <a:xfrm>
            <a:off x="1835150" y="3808413"/>
            <a:ext cx="5209844" cy="523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27777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E306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3125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Noticia Text"/>
                <a:ea typeface="Noticia Text"/>
                <a:cs typeface="Noticia Text"/>
                <a:sym typeface="Noticia Text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4" name="Google Shape;204;p44"/>
          <p:cNvSpPr>
            <a:spLocks noGrp="1"/>
          </p:cNvSpPr>
          <p:nvPr>
            <p:ph type="pic" idx="3"/>
          </p:nvPr>
        </p:nvSpPr>
        <p:spPr>
          <a:xfrm>
            <a:off x="853661" y="1492250"/>
            <a:ext cx="510010" cy="4905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89112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91">
          <p15:clr>
            <a:srgbClr val="FBAE40"/>
          </p15:clr>
        </p15:guide>
        <p15:guide id="2" pos="1156">
          <p15:clr>
            <a:srgbClr val="FBAE40"/>
          </p15:clr>
        </p15:guide>
        <p15:guide id="3" orient="horz" pos="94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MC _ How it works 5">
  <p:cSld name="BMC _ How it works 5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5"/>
          <p:cNvSpPr txBox="1">
            <a:spLocks noGrp="1"/>
          </p:cNvSpPr>
          <p:nvPr>
            <p:ph type="body" idx="1"/>
          </p:nvPr>
        </p:nvSpPr>
        <p:spPr>
          <a:xfrm>
            <a:off x="357057" y="366979"/>
            <a:ext cx="7128831" cy="1071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E30613"/>
              </a:buClr>
              <a:buSzPts val="3800"/>
              <a:buFont typeface="Arial"/>
              <a:buNone/>
              <a:defRPr sz="3800" b="1" i="0" u="none" strike="noStrike" cap="none">
                <a:solidFill>
                  <a:srgbClr val="E306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7" name="Google Shape;207;p45"/>
          <p:cNvSpPr txBox="1">
            <a:spLocks noGrp="1"/>
          </p:cNvSpPr>
          <p:nvPr>
            <p:ph type="body" idx="2"/>
          </p:nvPr>
        </p:nvSpPr>
        <p:spPr>
          <a:xfrm>
            <a:off x="357188" y="2265872"/>
            <a:ext cx="4031933" cy="2510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00000"/>
                </a:solidFill>
                <a:latin typeface="Noticia Text"/>
                <a:ea typeface="Noticia Text"/>
                <a:cs typeface="Noticia Text"/>
                <a:sym typeface="Noticia Text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8" name="Google Shape;208;p45"/>
          <p:cNvSpPr txBox="1">
            <a:spLocks noGrp="1"/>
          </p:cNvSpPr>
          <p:nvPr>
            <p:ph type="body" idx="3"/>
          </p:nvPr>
        </p:nvSpPr>
        <p:spPr>
          <a:xfrm>
            <a:off x="357188" y="1596770"/>
            <a:ext cx="4031933" cy="549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E306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AA9A8E"/>
              </a:buClr>
              <a:buSzPts val="1500"/>
              <a:buFont typeface="Arial"/>
              <a:buNone/>
              <a:defRPr sz="1500" b="1" i="0" u="none" strike="noStrike" cap="none">
                <a:solidFill>
                  <a:srgbClr val="AA9A8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9" name="Google Shape;209;p45"/>
          <p:cNvSpPr txBox="1">
            <a:spLocks noGrp="1"/>
          </p:cNvSpPr>
          <p:nvPr>
            <p:ph type="body" idx="4"/>
          </p:nvPr>
        </p:nvSpPr>
        <p:spPr>
          <a:xfrm>
            <a:off x="4754880" y="2265872"/>
            <a:ext cx="4035743" cy="2510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00000"/>
                </a:solidFill>
                <a:latin typeface="Noticia Text"/>
                <a:ea typeface="Noticia Text"/>
                <a:cs typeface="Noticia Text"/>
                <a:sym typeface="Noticia Text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0" name="Google Shape;210;p45"/>
          <p:cNvSpPr txBox="1">
            <a:spLocks noGrp="1"/>
          </p:cNvSpPr>
          <p:nvPr>
            <p:ph type="body" idx="5"/>
          </p:nvPr>
        </p:nvSpPr>
        <p:spPr>
          <a:xfrm>
            <a:off x="4754880" y="1596770"/>
            <a:ext cx="4011169" cy="549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E306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AA9A8E"/>
              </a:buClr>
              <a:buSzPts val="1500"/>
              <a:buFont typeface="Arial"/>
              <a:buNone/>
              <a:defRPr sz="1500" b="1" i="0" u="none" strike="noStrike" cap="none">
                <a:solidFill>
                  <a:srgbClr val="AA9A8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910977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MC _ How it works 6">
  <p:cSld name="BMC _ How it works 6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46"/>
          <p:cNvSpPr txBox="1">
            <a:spLocks noGrp="1"/>
          </p:cNvSpPr>
          <p:nvPr>
            <p:ph type="body" idx="1"/>
          </p:nvPr>
        </p:nvSpPr>
        <p:spPr>
          <a:xfrm>
            <a:off x="357057" y="366979"/>
            <a:ext cx="7128831" cy="1071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E30613"/>
              </a:buClr>
              <a:buSzPts val="3800"/>
              <a:buFont typeface="Arial"/>
              <a:buNone/>
              <a:defRPr sz="3800" b="1" i="0" u="none" strike="noStrike" cap="none">
                <a:solidFill>
                  <a:srgbClr val="E306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3" name="Google Shape;213;p46"/>
          <p:cNvSpPr txBox="1">
            <a:spLocks noGrp="1"/>
          </p:cNvSpPr>
          <p:nvPr>
            <p:ph type="body" idx="2"/>
          </p:nvPr>
        </p:nvSpPr>
        <p:spPr>
          <a:xfrm>
            <a:off x="357188" y="2265872"/>
            <a:ext cx="2685798" cy="2510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28571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Noticia Text"/>
                <a:ea typeface="Noticia Text"/>
                <a:cs typeface="Noticia Text"/>
                <a:sym typeface="Noticia Text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4" name="Google Shape;214;p46"/>
          <p:cNvSpPr txBox="1">
            <a:spLocks noGrp="1"/>
          </p:cNvSpPr>
          <p:nvPr>
            <p:ph type="body" idx="3"/>
          </p:nvPr>
        </p:nvSpPr>
        <p:spPr>
          <a:xfrm>
            <a:off x="357188" y="1596770"/>
            <a:ext cx="2685798" cy="549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E306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AA9A8E"/>
              </a:buClr>
              <a:buSzPts val="1500"/>
              <a:buFont typeface="Arial"/>
              <a:buNone/>
              <a:defRPr sz="1500" b="1" i="0" u="none" strike="noStrike" cap="none">
                <a:solidFill>
                  <a:srgbClr val="AA9A8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5" name="Google Shape;215;p46"/>
          <p:cNvSpPr txBox="1">
            <a:spLocks noGrp="1"/>
          </p:cNvSpPr>
          <p:nvPr>
            <p:ph type="body" idx="4"/>
          </p:nvPr>
        </p:nvSpPr>
        <p:spPr>
          <a:xfrm>
            <a:off x="3225767" y="1596770"/>
            <a:ext cx="2671967" cy="549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E306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AA9A8E"/>
              </a:buClr>
              <a:buSzPts val="1500"/>
              <a:buFont typeface="Arial"/>
              <a:buNone/>
              <a:defRPr sz="1500" b="1" i="0" u="none" strike="noStrike" cap="none">
                <a:solidFill>
                  <a:srgbClr val="AA9A8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6" name="Google Shape;216;p46"/>
          <p:cNvSpPr txBox="1">
            <a:spLocks noGrp="1"/>
          </p:cNvSpPr>
          <p:nvPr>
            <p:ph type="body" idx="5"/>
          </p:nvPr>
        </p:nvSpPr>
        <p:spPr>
          <a:xfrm>
            <a:off x="6096888" y="1596770"/>
            <a:ext cx="2671967" cy="549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E3061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AA9A8E"/>
              </a:buClr>
              <a:buSzPts val="1500"/>
              <a:buFont typeface="Arial"/>
              <a:buNone/>
              <a:defRPr sz="1500" b="1" i="0" u="none" strike="noStrike" cap="none">
                <a:solidFill>
                  <a:srgbClr val="AA9A8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7" name="Google Shape;217;p46"/>
          <p:cNvSpPr txBox="1">
            <a:spLocks noGrp="1"/>
          </p:cNvSpPr>
          <p:nvPr>
            <p:ph type="body" idx="6"/>
          </p:nvPr>
        </p:nvSpPr>
        <p:spPr>
          <a:xfrm>
            <a:off x="3222308" y="2265872"/>
            <a:ext cx="2685798" cy="2510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28571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Noticia Text"/>
                <a:ea typeface="Noticia Text"/>
                <a:cs typeface="Noticia Text"/>
                <a:sym typeface="Noticia Text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8" name="Google Shape;218;p46"/>
          <p:cNvSpPr txBox="1">
            <a:spLocks noGrp="1"/>
          </p:cNvSpPr>
          <p:nvPr>
            <p:ph type="body" idx="7"/>
          </p:nvPr>
        </p:nvSpPr>
        <p:spPr>
          <a:xfrm>
            <a:off x="6099620" y="2265872"/>
            <a:ext cx="2685798" cy="2510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28571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Noticia Text"/>
                <a:ea typeface="Noticia Text"/>
                <a:cs typeface="Noticia Text"/>
                <a:sym typeface="Noticia Text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156553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Blank">
  <p:cSld name="3_Blank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2431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ptos_Headline_3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8;p80">
            <a:extLst>
              <a:ext uri="{FF2B5EF4-FFF2-40B4-BE49-F238E27FC236}">
                <a16:creationId xmlns:a16="http://schemas.microsoft.com/office/drawing/2014/main" id="{3AF6F8F5-0869-6CD6-03AF-14CE0F399FA7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659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21663159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0">
          <p15:clr>
            <a:srgbClr val="FBAE40"/>
          </p15:clr>
        </p15:guide>
        <p15:guide id="2" pos="2256">
          <p15:clr>
            <a:srgbClr val="FBAE40"/>
          </p15:clr>
        </p15:guide>
        <p15:guide id="3" pos="3816">
          <p15:clr>
            <a:srgbClr val="FBAE40"/>
          </p15:clr>
        </p15:guide>
        <p15:guide id="4" orient="horz" pos="1212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enutzerdefiniertes Layout">
  <p:cSld name="Benutzerdefiniertes Layout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endParaRPr sz="135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48"/>
          <p:cNvSpPr txBox="1"/>
          <p:nvPr/>
        </p:nvSpPr>
        <p:spPr>
          <a:xfrm>
            <a:off x="387351" y="3065724"/>
            <a:ext cx="2908524" cy="682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4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Everybody, make a gesture how you are feeling today! </a:t>
            </a:r>
            <a:endParaRPr/>
          </a:p>
        </p:txBody>
      </p:sp>
      <p:sp>
        <p:nvSpPr>
          <p:cNvPr id="223" name="Google Shape;223;p48"/>
          <p:cNvSpPr txBox="1"/>
          <p:nvPr/>
        </p:nvSpPr>
        <p:spPr>
          <a:xfrm>
            <a:off x="387350" y="301966"/>
            <a:ext cx="632473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8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Check-in</a:t>
            </a:r>
            <a:endParaRPr/>
          </a:p>
        </p:txBody>
      </p:sp>
      <p:pic>
        <p:nvPicPr>
          <p:cNvPr id="224" name="Google Shape;224;p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4532" y="1737142"/>
            <a:ext cx="512317" cy="639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8653" y="1507218"/>
            <a:ext cx="426736" cy="426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04411" y="2235701"/>
            <a:ext cx="458874" cy="458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98717" y="2022333"/>
            <a:ext cx="426736" cy="426736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48"/>
          <p:cNvSpPr txBox="1"/>
          <p:nvPr/>
        </p:nvSpPr>
        <p:spPr>
          <a:xfrm>
            <a:off x="4938435" y="3065724"/>
            <a:ext cx="3849965" cy="160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4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One after another: </a:t>
            </a:r>
            <a:endParaRPr/>
          </a:p>
          <a:p>
            <a:pPr marL="0" marR="0" lvl="0" indent="0" algn="l" rtl="0">
              <a:lnSpc>
                <a:spcPct val="14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Introduce yourself with your name, location, and research topic. </a:t>
            </a:r>
            <a:br>
              <a:rPr lang="de-DE" sz="1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de-DE" sz="1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Then, pass on the speaking ball to somebody else.</a:t>
            </a:r>
            <a:endParaRPr/>
          </a:p>
        </p:txBody>
      </p:sp>
      <p:sp>
        <p:nvSpPr>
          <p:cNvPr id="229" name="Google Shape;229;p48"/>
          <p:cNvSpPr/>
          <p:nvPr/>
        </p:nvSpPr>
        <p:spPr>
          <a:xfrm>
            <a:off x="5986400" y="1915726"/>
            <a:ext cx="512317" cy="162045"/>
          </a:xfrm>
          <a:prstGeom prst="arc">
            <a:avLst>
              <a:gd name="adj1" fmla="val 16200000"/>
              <a:gd name="adj2" fmla="val 0"/>
            </a:avLst>
          </a:prstGeom>
          <a:noFill/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48"/>
          <p:cNvSpPr/>
          <p:nvPr/>
        </p:nvSpPr>
        <p:spPr>
          <a:xfrm rot="-895287">
            <a:off x="5916952" y="2089348"/>
            <a:ext cx="512317" cy="162045"/>
          </a:xfrm>
          <a:prstGeom prst="arc">
            <a:avLst>
              <a:gd name="adj1" fmla="val 16200000"/>
              <a:gd name="adj2" fmla="val 0"/>
            </a:avLst>
          </a:prstGeom>
          <a:noFill/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48"/>
          <p:cNvSpPr/>
          <p:nvPr/>
        </p:nvSpPr>
        <p:spPr>
          <a:xfrm rot="-1049304">
            <a:off x="5916951" y="2273631"/>
            <a:ext cx="512317" cy="162045"/>
          </a:xfrm>
          <a:prstGeom prst="arc">
            <a:avLst>
              <a:gd name="adj1" fmla="val 16200000"/>
              <a:gd name="adj2" fmla="val 0"/>
            </a:avLst>
          </a:prstGeom>
          <a:noFill/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48"/>
          <p:cNvSpPr txBox="1"/>
          <p:nvPr/>
        </p:nvSpPr>
        <p:spPr>
          <a:xfrm>
            <a:off x="330129" y="2424496"/>
            <a:ext cx="87206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6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1.</a:t>
            </a:r>
            <a:endParaRPr/>
          </a:p>
        </p:txBody>
      </p:sp>
      <p:sp>
        <p:nvSpPr>
          <p:cNvPr id="233" name="Google Shape;233;p48"/>
          <p:cNvSpPr txBox="1"/>
          <p:nvPr/>
        </p:nvSpPr>
        <p:spPr>
          <a:xfrm>
            <a:off x="4930618" y="2424496"/>
            <a:ext cx="87206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6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2.</a:t>
            </a:r>
            <a:endParaRPr/>
          </a:p>
        </p:txBody>
      </p:sp>
      <p:pic>
        <p:nvPicPr>
          <p:cNvPr id="234" name="Google Shape;234;p48"/>
          <p:cNvPicPr preferRelativeResize="0"/>
          <p:nvPr/>
        </p:nvPicPr>
        <p:blipFill rotWithShape="1">
          <a:blip r:embed="rId6">
            <a:alphaModFix/>
          </a:blip>
          <a:srcRect t="27643" b="2815"/>
          <a:stretch/>
        </p:blipFill>
        <p:spPr>
          <a:xfrm flipH="1">
            <a:off x="7024297" y="2424497"/>
            <a:ext cx="610102" cy="426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4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532169" y="392706"/>
            <a:ext cx="1387713" cy="3845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013785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elcome back">
  <p:cSld name="Welcome back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4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endParaRPr sz="135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49"/>
          <p:cNvSpPr txBox="1"/>
          <p:nvPr/>
        </p:nvSpPr>
        <p:spPr>
          <a:xfrm>
            <a:off x="1485899" y="2588985"/>
            <a:ext cx="6083300" cy="713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388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Let us know, if you’re with us:</a:t>
            </a:r>
            <a:endParaRPr/>
          </a:p>
          <a:p>
            <a:pPr marL="0" marR="0" lvl="0" indent="0" algn="ctr" rtl="0">
              <a:lnSpc>
                <a:spcPct val="1388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Raise your emoji thumb!</a:t>
            </a:r>
            <a:endParaRPr/>
          </a:p>
        </p:txBody>
      </p:sp>
      <p:sp>
        <p:nvSpPr>
          <p:cNvPr id="239" name="Google Shape;239;p49"/>
          <p:cNvSpPr txBox="1"/>
          <p:nvPr/>
        </p:nvSpPr>
        <p:spPr>
          <a:xfrm>
            <a:off x="387350" y="301966"/>
            <a:ext cx="632473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8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Welcome back</a:t>
            </a:r>
            <a:endParaRPr/>
          </a:p>
        </p:txBody>
      </p:sp>
      <p:pic>
        <p:nvPicPr>
          <p:cNvPr id="240" name="Google Shape;240;p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244746" y="1613524"/>
            <a:ext cx="565606" cy="705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32169" y="392706"/>
            <a:ext cx="1387713" cy="3845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96305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4">
          <p15:clr>
            <a:srgbClr val="FBAE40"/>
          </p15:clr>
        </p15:guide>
        <p15:guide id="2" orient="horz" pos="260">
          <p15:clr>
            <a:srgbClr val="FBAE40"/>
          </p15:clr>
        </p15:guide>
        <p15:guide id="3" orient="horz" pos="1620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enutzerdefiniertes Layout">
  <p:cSld name="2_Benutzerdefiniertes Layout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5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endParaRPr sz="135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4" name="Google Shape;244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244746" y="1633713"/>
            <a:ext cx="565606" cy="677219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50"/>
          <p:cNvSpPr txBox="1"/>
          <p:nvPr/>
        </p:nvSpPr>
        <p:spPr>
          <a:xfrm>
            <a:off x="387350" y="301966"/>
            <a:ext cx="632473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8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Sharing</a:t>
            </a:r>
            <a:endParaRPr/>
          </a:p>
        </p:txBody>
      </p:sp>
      <p:sp>
        <p:nvSpPr>
          <p:cNvPr id="246" name="Google Shape;246;p50"/>
          <p:cNvSpPr txBox="1">
            <a:spLocks noGrp="1"/>
          </p:cNvSpPr>
          <p:nvPr>
            <p:ph type="body" idx="1"/>
          </p:nvPr>
        </p:nvSpPr>
        <p:spPr>
          <a:xfrm>
            <a:off x="2252663" y="2579688"/>
            <a:ext cx="4638675" cy="9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47" name="Google Shape;247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32169" y="392706"/>
            <a:ext cx="1387713" cy="3845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43062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69BC86AF-FABD-A7E5-B1E4-3CF946EA13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11" name="Google Shape;38;p80">
            <a:extLst>
              <a:ext uri="{FF2B5EF4-FFF2-40B4-BE49-F238E27FC236}">
                <a16:creationId xmlns:a16="http://schemas.microsoft.com/office/drawing/2014/main" id="{D6A853DB-F984-DD36-B772-7950EB9E727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69081" y="261245"/>
            <a:ext cx="5099593" cy="561692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txBody>
          <a:bodyPr spcFirstLastPara="1" wrap="square" lIns="108000" tIns="0" rIns="108000" bIns="0" anchor="t" anchorCtr="0">
            <a:spAutoFit/>
          </a:bodyPr>
          <a:lstStyle>
            <a:lvl1pPr marL="342900" marR="0" lvl="0" indent="-171450" algn="l" rtl="0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15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5934349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day's Agenda P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38;p80">
            <a:extLst>
              <a:ext uri="{FF2B5EF4-FFF2-40B4-BE49-F238E27FC236}">
                <a16:creationId xmlns:a16="http://schemas.microsoft.com/office/drawing/2014/main" id="{D6A853DB-F984-DD36-B772-7950EB9E7275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269081" y="261245"/>
            <a:ext cx="5099593" cy="561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0" rIns="108000" bIns="0" anchor="ctr" anchorCtr="0">
            <a:spAutoFit/>
          </a:bodyPr>
          <a:lstStyle>
            <a:lvl1pPr marL="342900" marR="0" lvl="0" indent="-171450" algn="l" rtl="0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15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 err="1"/>
              <a:t>Today‘s</a:t>
            </a:r>
            <a:r>
              <a:rPr lang="de-DE" dirty="0"/>
              <a:t> Agenda</a:t>
            </a:r>
            <a:endParaRPr dirty="0"/>
          </a:p>
        </p:txBody>
      </p:sp>
      <p:sp>
        <p:nvSpPr>
          <p:cNvPr id="2" name="Google Shape;38;p80">
            <a:extLst>
              <a:ext uri="{FF2B5EF4-FFF2-40B4-BE49-F238E27FC236}">
                <a16:creationId xmlns:a16="http://schemas.microsoft.com/office/drawing/2014/main" id="{883555B9-373C-48A9-B6FF-1B5842A3D748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267793" y="1085828"/>
            <a:ext cx="4024027" cy="457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342900" marR="0" lvl="0" indent="-171450" algn="l" rtl="0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2475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Part I</a:t>
            </a:r>
            <a:endParaRPr dirty="0"/>
          </a:p>
        </p:txBody>
      </p:sp>
      <p:cxnSp>
        <p:nvCxnSpPr>
          <p:cNvPr id="3" name="Google Shape;118;p97">
            <a:extLst>
              <a:ext uri="{FF2B5EF4-FFF2-40B4-BE49-F238E27FC236}">
                <a16:creationId xmlns:a16="http://schemas.microsoft.com/office/drawing/2014/main" id="{E8DD4313-9EB0-2412-B60E-8E9CE6F1DACA}"/>
              </a:ext>
            </a:extLst>
          </p:cNvPr>
          <p:cNvCxnSpPr>
            <a:cxnSpLocks/>
          </p:cNvCxnSpPr>
          <p:nvPr userDrawn="1"/>
        </p:nvCxnSpPr>
        <p:spPr>
          <a:xfrm>
            <a:off x="267793" y="1639658"/>
            <a:ext cx="4141797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" name="Google Shape;119;p97">
            <a:extLst>
              <a:ext uri="{FF2B5EF4-FFF2-40B4-BE49-F238E27FC236}">
                <a16:creationId xmlns:a16="http://schemas.microsoft.com/office/drawing/2014/main" id="{7BF7D063-D411-C633-1007-08951C4C873C}"/>
              </a:ext>
            </a:extLst>
          </p:cNvPr>
          <p:cNvCxnSpPr>
            <a:cxnSpLocks/>
          </p:cNvCxnSpPr>
          <p:nvPr userDrawn="1"/>
        </p:nvCxnSpPr>
        <p:spPr>
          <a:xfrm>
            <a:off x="4733121" y="1639658"/>
            <a:ext cx="4141797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" name="Google Shape;38;p80">
            <a:extLst>
              <a:ext uri="{FF2B5EF4-FFF2-40B4-BE49-F238E27FC236}">
                <a16:creationId xmlns:a16="http://schemas.microsoft.com/office/drawing/2014/main" id="{2DB630EC-9E91-3875-D8BB-1622DFC6993C}"/>
              </a:ext>
            </a:extLst>
          </p:cNvPr>
          <p:cNvSpPr txBox="1">
            <a:spLocks noGrp="1"/>
          </p:cNvSpPr>
          <p:nvPr>
            <p:ph type="body" idx="11" hasCustomPrompt="1"/>
          </p:nvPr>
        </p:nvSpPr>
        <p:spPr>
          <a:xfrm>
            <a:off x="4733121" y="1085828"/>
            <a:ext cx="4024027" cy="457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342900" marR="0" lvl="0" indent="-171450" algn="l" rtl="0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2475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Part II</a:t>
            </a:r>
            <a:endParaRPr dirty="0"/>
          </a:p>
        </p:txBody>
      </p:sp>
      <p:sp>
        <p:nvSpPr>
          <p:cNvPr id="5" name="Textplatzhalter 30">
            <a:extLst>
              <a:ext uri="{FF2B5EF4-FFF2-40B4-BE49-F238E27FC236}">
                <a16:creationId xmlns:a16="http://schemas.microsoft.com/office/drawing/2014/main" id="{0F6582D1-0E26-6DC5-23F2-2C9370C029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7891" y="1837943"/>
            <a:ext cx="4023929" cy="2771527"/>
          </a:xfrm>
          <a:prstGeom prst="rect">
            <a:avLst/>
          </a:prstGeom>
        </p:spPr>
        <p:txBody>
          <a:bodyPr/>
          <a:lstStyle>
            <a:lvl1pPr marL="214313" indent="-214313">
              <a:buFont typeface="Arial" panose="020B0604020202020204" pitchFamily="34" charset="0"/>
              <a:buChar char="•"/>
              <a:defRPr sz="1350"/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0" i="0" dirty="0">
                <a:latin typeface="Noticia Text" panose="02000503060000020004" pitchFamily="2" charset="77"/>
              </a:rPr>
              <a:t>Text einfügen</a:t>
            </a:r>
          </a:p>
        </p:txBody>
      </p:sp>
      <p:sp>
        <p:nvSpPr>
          <p:cNvPr id="6" name="Textplatzhalter 30">
            <a:extLst>
              <a:ext uri="{FF2B5EF4-FFF2-40B4-BE49-F238E27FC236}">
                <a16:creationId xmlns:a16="http://schemas.microsoft.com/office/drawing/2014/main" id="{EC4A0C60-14A5-0915-6553-4A189A7B6D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2055" y="1837943"/>
            <a:ext cx="4023929" cy="2771527"/>
          </a:xfrm>
          <a:prstGeom prst="rect">
            <a:avLst/>
          </a:prstGeom>
        </p:spPr>
        <p:txBody>
          <a:bodyPr/>
          <a:lstStyle>
            <a:lvl1pPr marL="214313" indent="-214313">
              <a:buFont typeface="Arial" panose="020B0604020202020204" pitchFamily="34" charset="0"/>
              <a:buChar char="•"/>
              <a:defRPr sz="1350"/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0" i="0" dirty="0">
                <a:latin typeface="Noticia Text" panose="02000503060000020004" pitchFamily="2" charset="77"/>
              </a:rPr>
              <a:t>Text einfügen</a:t>
            </a:r>
          </a:p>
        </p:txBody>
      </p:sp>
    </p:spTree>
    <p:extLst>
      <p:ext uri="{BB962C8B-B14F-4D97-AF65-F5344CB8AC3E}">
        <p14:creationId xmlns:p14="http://schemas.microsoft.com/office/powerpoint/2010/main" val="369265396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fofolie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38;p80">
            <a:extLst>
              <a:ext uri="{FF2B5EF4-FFF2-40B4-BE49-F238E27FC236}">
                <a16:creationId xmlns:a16="http://schemas.microsoft.com/office/drawing/2014/main" id="{D6A853DB-F984-DD36-B772-7950EB9E727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69081" y="261245"/>
            <a:ext cx="5099593" cy="561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0" rIns="108000" bIns="0" anchor="t" anchorCtr="0">
            <a:spAutoFit/>
          </a:bodyPr>
          <a:lstStyle>
            <a:lvl1pPr marL="342900" marR="0" lvl="0" indent="-171450" algn="l" rtl="0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15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" name="Textplatzhalter 30">
            <a:extLst>
              <a:ext uri="{FF2B5EF4-FFF2-40B4-BE49-F238E27FC236}">
                <a16:creationId xmlns:a16="http://schemas.microsoft.com/office/drawing/2014/main" id="{3983E277-D111-FAD3-2168-DD7EF407431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05327" y="1742459"/>
            <a:ext cx="7273977" cy="2687135"/>
          </a:xfrm>
          <a:prstGeom prst="rect">
            <a:avLst/>
          </a:prstGeom>
        </p:spPr>
        <p:txBody>
          <a:bodyPr/>
          <a:lstStyle>
            <a:lvl1pPr marL="214313" indent="-214313">
              <a:buFont typeface="Arial" panose="020B0604020202020204" pitchFamily="34" charset="0"/>
              <a:buChar char="•"/>
              <a:defRPr sz="1350"/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0" i="0" dirty="0">
                <a:latin typeface="Noticia Text" panose="02000503060000020004" pitchFamily="2" charset="77"/>
              </a:rPr>
              <a:t>Text einfügen</a:t>
            </a:r>
          </a:p>
        </p:txBody>
      </p:sp>
    </p:spTree>
    <p:extLst>
      <p:ext uri="{BB962C8B-B14F-4D97-AF65-F5344CB8AC3E}">
        <p14:creationId xmlns:p14="http://schemas.microsoft.com/office/powerpoint/2010/main" val="173071776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xercise + Pa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24CB98BD-1684-06D6-D44D-7A166AF5A6DB}"/>
              </a:ext>
            </a:extLst>
          </p:cNvPr>
          <p:cNvSpPr/>
          <p:nvPr userDrawn="1"/>
        </p:nvSpPr>
        <p:spPr>
          <a:xfrm>
            <a:off x="0" y="0"/>
            <a:ext cx="4744388" cy="5143500"/>
          </a:xfrm>
          <a:prstGeom prst="rect">
            <a:avLst/>
          </a:prstGeom>
          <a:solidFill>
            <a:srgbClr val="E30613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717" tIns="25717" rIns="25717" bIns="25717" numCol="1" spcCol="38100" rtlCol="0" anchor="ctr">
            <a:noAutofit/>
          </a:bodyPr>
          <a:lstStyle/>
          <a:p>
            <a:pPr marL="0" marR="0" indent="0" algn="l" defTabSz="5143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013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DINOT-Bold" panose="020B0504020101020102" pitchFamily="34" charset="77"/>
              <a:ea typeface="+mn-ea"/>
              <a:cs typeface="+mn-cs"/>
              <a:sym typeface="Calibri"/>
            </a:endParaRPr>
          </a:p>
        </p:txBody>
      </p:sp>
      <p:sp>
        <p:nvSpPr>
          <p:cNvPr id="11" name="Google Shape;38;p80">
            <a:extLst>
              <a:ext uri="{FF2B5EF4-FFF2-40B4-BE49-F238E27FC236}">
                <a16:creationId xmlns:a16="http://schemas.microsoft.com/office/drawing/2014/main" id="{D6A853DB-F984-DD36-B772-7950EB9E727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69082" y="261245"/>
            <a:ext cx="4194853" cy="561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0" rIns="108000" bIns="0" anchor="t" anchorCtr="0">
            <a:spAutoFit/>
          </a:bodyPr>
          <a:lstStyle>
            <a:lvl1pPr marL="342900" marR="0" lvl="0" indent="-171450" algn="l" rtl="0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150" b="1" i="0" u="none" strike="noStrike" cap="none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5E60A402-F1DB-7B04-AF73-B53E371BF5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44387" y="0"/>
            <a:ext cx="4399613" cy="51435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805200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fo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38;p80">
            <a:extLst>
              <a:ext uri="{FF2B5EF4-FFF2-40B4-BE49-F238E27FC236}">
                <a16:creationId xmlns:a16="http://schemas.microsoft.com/office/drawing/2014/main" id="{D6A853DB-F984-DD36-B772-7950EB9E727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69081" y="261245"/>
            <a:ext cx="5099593" cy="561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0" rIns="108000" bIns="0" anchor="t" anchorCtr="0">
            <a:spAutoFit/>
          </a:bodyPr>
          <a:lstStyle>
            <a:lvl1pPr marL="342900" marR="0" lvl="0" indent="-171450" algn="l" rtl="0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15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7" name="Textplatzhalter 30">
            <a:extLst>
              <a:ext uri="{FF2B5EF4-FFF2-40B4-BE49-F238E27FC236}">
                <a16:creationId xmlns:a16="http://schemas.microsoft.com/office/drawing/2014/main" id="{B1750E47-1257-3109-B760-4C8E2C5D6AA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7891" y="1742459"/>
            <a:ext cx="8411414" cy="2687135"/>
          </a:xfrm>
          <a:prstGeom prst="rect">
            <a:avLst/>
          </a:prstGeom>
        </p:spPr>
        <p:txBody>
          <a:bodyPr/>
          <a:lstStyle>
            <a:lvl1pPr marL="214313" indent="-214313">
              <a:buFont typeface="Arial" panose="020B0604020202020204" pitchFamily="34" charset="0"/>
              <a:buChar char="•"/>
              <a:defRPr sz="1350"/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0" i="0" dirty="0">
                <a:latin typeface="Noticia Text" panose="02000503060000020004" pitchFamily="2" charset="77"/>
              </a:rPr>
              <a:t>Text einfügen</a:t>
            </a:r>
          </a:p>
        </p:txBody>
      </p:sp>
    </p:spTree>
    <p:extLst>
      <p:ext uri="{BB962C8B-B14F-4D97-AF65-F5344CB8AC3E}">
        <p14:creationId xmlns:p14="http://schemas.microsoft.com/office/powerpoint/2010/main" val="14339185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38;p80">
            <a:extLst>
              <a:ext uri="{FF2B5EF4-FFF2-40B4-BE49-F238E27FC236}">
                <a16:creationId xmlns:a16="http://schemas.microsoft.com/office/drawing/2014/main" id="{D6A853DB-F984-DD36-B772-7950EB9E7275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269081" y="261245"/>
            <a:ext cx="5099593" cy="561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0" rIns="108000" bIns="0" anchor="t" anchorCtr="0">
            <a:spAutoFit/>
          </a:bodyPr>
          <a:lstStyle>
            <a:lvl1pPr marL="342900" marR="0" lvl="0" indent="-171450" algn="l" rtl="0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15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dirty="0"/>
              <a:t>Zitate</a:t>
            </a:r>
            <a:endParaRPr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9CCCD59-A239-E54B-BAD3-B21C0F6A89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4307223" y="1564638"/>
            <a:ext cx="529554" cy="430456"/>
          </a:xfrm>
          <a:prstGeom prst="rect">
            <a:avLst/>
          </a:prstGeom>
        </p:spPr>
      </p:pic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F98CD47-3919-B8FF-2925-CA676CC689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92187" y="2447725"/>
            <a:ext cx="6359626" cy="1401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i="0">
                <a:latin typeface="Aptos" panose="020B0004020202020204" pitchFamily="34" charset="0"/>
              </a:defRPr>
            </a:lvl1pPr>
            <a:lvl2pPr marL="342900" indent="0" algn="ctr">
              <a:buNone/>
              <a:defRPr b="1" i="0">
                <a:latin typeface="Aptos" panose="020B0004020202020204" pitchFamily="34" charset="0"/>
              </a:defRPr>
            </a:lvl2pPr>
            <a:lvl3pPr marL="685800" indent="0" algn="ctr">
              <a:buNone/>
              <a:defRPr b="1" i="0">
                <a:latin typeface="Aptos" panose="020B0004020202020204" pitchFamily="34" charset="0"/>
              </a:defRPr>
            </a:lvl3pPr>
            <a:lvl4pPr marL="1028700" indent="0" algn="ctr">
              <a:buNone/>
              <a:defRPr b="1" i="0">
                <a:latin typeface="Aptos" panose="020B0004020202020204" pitchFamily="34" charset="0"/>
              </a:defRPr>
            </a:lvl4pPr>
            <a:lvl5pPr marL="1371600" indent="0" algn="ctr">
              <a:buNone/>
              <a:defRPr b="1" i="0">
                <a:latin typeface="Aptos" panose="020B0004020202020204" pitchFamily="34" charset="0"/>
              </a:defRPr>
            </a:lvl5pPr>
          </a:lstStyle>
          <a:p>
            <a:pPr lvl="0"/>
            <a:r>
              <a:rPr lang="de-DE" dirty="0"/>
              <a:t>Zitat</a:t>
            </a:r>
          </a:p>
        </p:txBody>
      </p:sp>
    </p:spTree>
    <p:extLst>
      <p:ext uri="{BB962C8B-B14F-4D97-AF65-F5344CB8AC3E}">
        <p14:creationId xmlns:p14="http://schemas.microsoft.com/office/powerpoint/2010/main" val="365555500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 -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38;p80">
            <a:extLst>
              <a:ext uri="{FF2B5EF4-FFF2-40B4-BE49-F238E27FC236}">
                <a16:creationId xmlns:a16="http://schemas.microsoft.com/office/drawing/2014/main" id="{D6A853DB-F984-DD36-B772-7950EB9E727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69081" y="261245"/>
            <a:ext cx="5099593" cy="561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0" rIns="108000" bIns="0" anchor="t" anchorCtr="0">
            <a:spAutoFit/>
          </a:bodyPr>
          <a:lstStyle>
            <a:lvl1pPr marL="342900" marR="0" lvl="0" indent="-171450" algn="l" rtl="0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15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86821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12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Relationship Id="rId27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image" Target="../media/image12.emf"/><Relationship Id="rId5" Type="http://schemas.openxmlformats.org/officeDocument/2006/relationships/slideLayout" Target="../slideLayouts/slideLayout60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7.xml"/><Relationship Id="rId18" Type="http://schemas.openxmlformats.org/officeDocument/2006/relationships/slideLayout" Target="../slideLayouts/slideLayout82.xml"/><Relationship Id="rId26" Type="http://schemas.openxmlformats.org/officeDocument/2006/relationships/slideLayout" Target="../slideLayouts/slideLayout90.xml"/><Relationship Id="rId39" Type="http://schemas.openxmlformats.org/officeDocument/2006/relationships/theme" Target="../theme/theme5.xml"/><Relationship Id="rId21" Type="http://schemas.openxmlformats.org/officeDocument/2006/relationships/slideLayout" Target="../slideLayouts/slideLayout85.xml"/><Relationship Id="rId34" Type="http://schemas.openxmlformats.org/officeDocument/2006/relationships/slideLayout" Target="../slideLayouts/slideLayout98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5" Type="http://schemas.openxmlformats.org/officeDocument/2006/relationships/slideLayout" Target="../slideLayouts/slideLayout89.xml"/><Relationship Id="rId33" Type="http://schemas.openxmlformats.org/officeDocument/2006/relationships/slideLayout" Target="../slideLayouts/slideLayout97.xml"/><Relationship Id="rId38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20" Type="http://schemas.openxmlformats.org/officeDocument/2006/relationships/slideLayout" Target="../slideLayouts/slideLayout84.xml"/><Relationship Id="rId29" Type="http://schemas.openxmlformats.org/officeDocument/2006/relationships/slideLayout" Target="../slideLayouts/slideLayout93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24" Type="http://schemas.openxmlformats.org/officeDocument/2006/relationships/slideLayout" Target="../slideLayouts/slideLayout88.xml"/><Relationship Id="rId32" Type="http://schemas.openxmlformats.org/officeDocument/2006/relationships/slideLayout" Target="../slideLayouts/slideLayout96.xml"/><Relationship Id="rId37" Type="http://schemas.openxmlformats.org/officeDocument/2006/relationships/slideLayout" Target="../slideLayouts/slideLayout101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23" Type="http://schemas.openxmlformats.org/officeDocument/2006/relationships/slideLayout" Target="../slideLayouts/slideLayout87.xml"/><Relationship Id="rId28" Type="http://schemas.openxmlformats.org/officeDocument/2006/relationships/slideLayout" Target="../slideLayouts/slideLayout92.xml"/><Relationship Id="rId36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74.xml"/><Relationship Id="rId19" Type="http://schemas.openxmlformats.org/officeDocument/2006/relationships/slideLayout" Target="../slideLayouts/slideLayout83.xml"/><Relationship Id="rId31" Type="http://schemas.openxmlformats.org/officeDocument/2006/relationships/slideLayout" Target="../slideLayouts/slideLayout95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Relationship Id="rId22" Type="http://schemas.openxmlformats.org/officeDocument/2006/relationships/slideLayout" Target="../slideLayouts/slideLayout86.xml"/><Relationship Id="rId27" Type="http://schemas.openxmlformats.org/officeDocument/2006/relationships/slideLayout" Target="../slideLayouts/slideLayout91.xml"/><Relationship Id="rId30" Type="http://schemas.openxmlformats.org/officeDocument/2006/relationships/slideLayout" Target="../slideLayouts/slideLayout94.xml"/><Relationship Id="rId35" Type="http://schemas.openxmlformats.org/officeDocument/2006/relationships/slideLayout" Target="../slideLayouts/slideLayout99.xml"/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5.xml"/><Relationship Id="rId18" Type="http://schemas.openxmlformats.org/officeDocument/2006/relationships/image" Target="../media/image34.emf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104.xml"/><Relationship Id="rId16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slideLayout" Target="../slideLayouts/slideLayout121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6;p74">
            <a:extLst>
              <a:ext uri="{FF2B5EF4-FFF2-40B4-BE49-F238E27FC236}">
                <a16:creationId xmlns:a16="http://schemas.microsoft.com/office/drawing/2014/main" id="{7BE2A62F-A750-1F21-018C-EEC2AFA0A50D}"/>
              </a:ext>
            </a:extLst>
          </p:cNvPr>
          <p:cNvPicPr preferRelativeResize="0"/>
          <p:nvPr userDrawn="1"/>
        </p:nvPicPr>
        <p:blipFill rotWithShape="1">
          <a:blip r:embed="rId25">
            <a:alphaModFix/>
          </a:blip>
          <a:srcRect/>
          <a:stretch/>
        </p:blipFill>
        <p:spPr>
          <a:xfrm>
            <a:off x="7374523" y="197781"/>
            <a:ext cx="1675519" cy="6365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2477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41" r:id="rId17"/>
    <p:sldLayoutId id="2147483735" r:id="rId18"/>
    <p:sldLayoutId id="2147483736" r:id="rId19"/>
    <p:sldLayoutId id="2147483737" r:id="rId20"/>
    <p:sldLayoutId id="2147483738" r:id="rId21"/>
    <p:sldLayoutId id="2147483739" r:id="rId22"/>
    <p:sldLayoutId id="2147483740" r:id="rId2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92">
          <p15:clr>
            <a:srgbClr val="F26B43"/>
          </p15:clr>
        </p15:guide>
        <p15:guide id="2" pos="5568">
          <p15:clr>
            <a:srgbClr val="F26B43"/>
          </p15:clr>
        </p15:guide>
        <p15:guide id="3" orient="horz" pos="3060">
          <p15:clr>
            <a:srgbClr val="F26B43"/>
          </p15:clr>
        </p15:guide>
        <p15:guide id="4" pos="5496">
          <p15:clr>
            <a:srgbClr val="F26B43"/>
          </p15:clr>
        </p15:guide>
        <p15:guide id="5" orient="horz" pos="228">
          <p15:clr>
            <a:srgbClr val="F26B43"/>
          </p15:clr>
        </p15:guide>
        <p15:guide id="6" orient="horz" pos="420">
          <p15:clr>
            <a:srgbClr val="F26B43"/>
          </p15:clr>
        </p15:guide>
        <p15:guide id="7" pos="26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D8B71B07-3265-F246-C1E5-23BCFA7BCCCD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5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0D215F9-D425-5EC1-EFE3-11CCD067ABC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2452" y="331743"/>
            <a:ext cx="1377450" cy="38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49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64">
          <p15:clr>
            <a:srgbClr val="F26B43"/>
          </p15:clr>
        </p15:guide>
        <p15:guide id="2" orient="horz" pos="228">
          <p15:clr>
            <a:srgbClr val="F26B43"/>
          </p15:clr>
        </p15:guide>
        <p15:guide id="3" orient="horz" pos="42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6;p74">
            <a:extLst>
              <a:ext uri="{FF2B5EF4-FFF2-40B4-BE49-F238E27FC236}">
                <a16:creationId xmlns:a16="http://schemas.microsoft.com/office/drawing/2014/main" id="{7BE2A62F-A750-1F21-018C-EEC2AFA0A50D}"/>
              </a:ext>
            </a:extLst>
          </p:cNvPr>
          <p:cNvPicPr preferRelativeResize="0"/>
          <p:nvPr userDrawn="1"/>
        </p:nvPicPr>
        <p:blipFill rotWithShape="1">
          <a:blip r:embed="rId27">
            <a:alphaModFix/>
          </a:blip>
          <a:srcRect/>
          <a:stretch/>
        </p:blipFill>
        <p:spPr>
          <a:xfrm>
            <a:off x="7374523" y="197781"/>
            <a:ext cx="1675519" cy="6365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1568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  <p:sldLayoutId id="2147483758" r:id="rId16"/>
    <p:sldLayoutId id="2147483759" r:id="rId17"/>
    <p:sldLayoutId id="2147483760" r:id="rId18"/>
    <p:sldLayoutId id="2147483761" r:id="rId19"/>
    <p:sldLayoutId id="2147483762" r:id="rId20"/>
    <p:sldLayoutId id="2147483763" r:id="rId21"/>
    <p:sldLayoutId id="2147483764" r:id="rId22"/>
    <p:sldLayoutId id="2147483765" r:id="rId23"/>
    <p:sldLayoutId id="2147483766" r:id="rId24"/>
    <p:sldLayoutId id="2147483767" r:id="rId2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92">
          <p15:clr>
            <a:srgbClr val="F26B43"/>
          </p15:clr>
        </p15:guide>
        <p15:guide id="2" pos="5568">
          <p15:clr>
            <a:srgbClr val="F26B43"/>
          </p15:clr>
        </p15:guide>
        <p15:guide id="3" orient="horz" pos="3060">
          <p15:clr>
            <a:srgbClr val="F26B43"/>
          </p15:clr>
        </p15:guide>
        <p15:guide id="4" pos="5496">
          <p15:clr>
            <a:srgbClr val="F26B43"/>
          </p15:clr>
        </p15:guide>
        <p15:guide id="5" orient="horz" pos="228">
          <p15:clr>
            <a:srgbClr val="F26B43"/>
          </p15:clr>
        </p15:guide>
        <p15:guide id="6" orient="horz" pos="420">
          <p15:clr>
            <a:srgbClr val="F26B43"/>
          </p15:clr>
        </p15:guide>
        <p15:guide id="7" pos="26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D8B71B07-3265-F246-C1E5-23BCFA7BCCCD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5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0D215F9-D425-5EC1-EFE3-11CCD067ABC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2452" y="331743"/>
            <a:ext cx="1377450" cy="38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567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64">
          <p15:clr>
            <a:srgbClr val="F26B43"/>
          </p15:clr>
        </p15:guide>
        <p15:guide id="2" orient="horz" pos="228">
          <p15:clr>
            <a:srgbClr val="F26B43"/>
          </p15:clr>
        </p15:guide>
        <p15:guide id="3" orient="horz" pos="42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5"/>
          <p:cNvPicPr preferRelativeResize="0"/>
          <p:nvPr/>
        </p:nvPicPr>
        <p:blipFill rotWithShape="1">
          <a:blip r:embed="rId40">
            <a:alphaModFix/>
          </a:blip>
          <a:srcRect/>
          <a:stretch/>
        </p:blipFill>
        <p:spPr>
          <a:xfrm>
            <a:off x="7422006" y="263707"/>
            <a:ext cx="1675519" cy="6365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14363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9">
          <p15:clr>
            <a:srgbClr val="F26B43"/>
          </p15:clr>
        </p15:guide>
        <p15:guide id="2" pos="226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FCC70439-0E63-884D-9CF2-5CA3CAC7BB9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006" y="263707"/>
            <a:ext cx="1675519" cy="63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533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  <p:sldLayoutId id="2147483830" r:id="rId13"/>
    <p:sldLayoutId id="2147483831" r:id="rId14"/>
    <p:sldLayoutId id="2147483832" r:id="rId15"/>
    <p:sldLayoutId id="2147483833" r:id="rId16"/>
  </p:sldLayoutIdLst>
  <p:transition spd="med"/>
  <p:hf sldNum="0" hdr="0" ftr="0" dt="0"/>
  <p:txStyles>
    <p:titleStyle>
      <a:lvl1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171450" marR="0" indent="-17145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DIN OT Normal"/>
          <a:ea typeface="DIN OT Normal"/>
          <a:cs typeface="DIN OT Normal"/>
          <a:sym typeface="DIN OT Normal"/>
        </a:defRPr>
      </a:lvl1pPr>
      <a:lvl2pPr marL="542925" marR="0" indent="-200025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DIN OT Normal"/>
          <a:ea typeface="DIN OT Normal"/>
          <a:cs typeface="DIN OT Normal"/>
          <a:sym typeface="DIN OT Normal"/>
        </a:defRPr>
      </a:lvl2pPr>
      <a:lvl3pPr marL="925829" marR="0" indent="-240029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DIN OT Normal"/>
          <a:ea typeface="DIN OT Normal"/>
          <a:cs typeface="DIN OT Normal"/>
          <a:sym typeface="DIN OT Normal"/>
        </a:defRPr>
      </a:lvl3pPr>
      <a:lvl4pPr marL="1295400" marR="0" indent="-26670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DIN OT Normal"/>
          <a:ea typeface="DIN OT Normal"/>
          <a:cs typeface="DIN OT Normal"/>
          <a:sym typeface="DIN OT Normal"/>
        </a:defRPr>
      </a:lvl4pPr>
      <a:lvl5pPr marL="1638300" marR="0" indent="-26670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DIN OT Normal"/>
          <a:ea typeface="DIN OT Normal"/>
          <a:cs typeface="DIN OT Normal"/>
          <a:sym typeface="DIN OT Normal"/>
        </a:defRPr>
      </a:lvl5pPr>
      <a:lvl6pPr marL="1981200" marR="0" indent="-26670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DIN OT Normal"/>
          <a:ea typeface="DIN OT Normal"/>
          <a:cs typeface="DIN OT Normal"/>
          <a:sym typeface="DIN OT Normal"/>
        </a:defRPr>
      </a:lvl6pPr>
      <a:lvl7pPr marL="2324100" marR="0" indent="-26670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DIN OT Normal"/>
          <a:ea typeface="DIN OT Normal"/>
          <a:cs typeface="DIN OT Normal"/>
          <a:sym typeface="DIN OT Normal"/>
        </a:defRPr>
      </a:lvl7pPr>
      <a:lvl8pPr marL="2667000" marR="0" indent="-26670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DIN OT Normal"/>
          <a:ea typeface="DIN OT Normal"/>
          <a:cs typeface="DIN OT Normal"/>
          <a:sym typeface="DIN OT Normal"/>
        </a:defRPr>
      </a:lvl8pPr>
      <a:lvl9pPr marL="3009900" marR="0" indent="-26670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DIN OT Normal"/>
          <a:ea typeface="DIN OT Normal"/>
          <a:cs typeface="DIN OT Normal"/>
          <a:sym typeface="DIN OT Normal"/>
        </a:defRPr>
      </a:lvl9pPr>
    </p:bodyStyle>
    <p:otherStyle>
      <a:lvl1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3429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6858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0287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3716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17145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0574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24003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27432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9">
          <p15:clr>
            <a:srgbClr val="F26B43"/>
          </p15:clr>
        </p15:guide>
        <p15:guide id="2" pos="226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D8B71B07-3265-F246-C1E5-23BCFA7BCCCD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5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0D215F9-D425-5EC1-EFE3-11CCD067ABC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2452" y="331743"/>
            <a:ext cx="1377450" cy="38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034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64">
          <p15:clr>
            <a:srgbClr val="F26B43"/>
          </p15:clr>
        </p15:guide>
        <p15:guide id="2" orient="horz" pos="228">
          <p15:clr>
            <a:srgbClr val="F26B43"/>
          </p15:clr>
        </p15:guide>
        <p15:guide id="3" orient="horz" pos="42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image" Target="../media/image39.jpg"/><Relationship Id="rId7" Type="http://schemas.openxmlformats.org/officeDocument/2006/relationships/customXml" Target="../ink/ink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.xml"/><Relationship Id="rId11" Type="http://schemas.openxmlformats.org/officeDocument/2006/relationships/customXml" Target="../ink/ink6.xml"/><Relationship Id="rId5" Type="http://schemas.openxmlformats.org/officeDocument/2006/relationships/image" Target="../media/image220.png"/><Relationship Id="rId10" Type="http://schemas.openxmlformats.org/officeDocument/2006/relationships/customXml" Target="../ink/ink5.xml"/><Relationship Id="rId4" Type="http://schemas.openxmlformats.org/officeDocument/2006/relationships/customXml" Target="../ink/ink1.xml"/><Relationship Id="rId9" Type="http://schemas.openxmlformats.org/officeDocument/2006/relationships/image" Target="../media/image23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03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0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05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05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05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05.xml"/><Relationship Id="rId4" Type="http://schemas.openxmlformats.org/officeDocument/2006/relationships/image" Target="../media/image120.jp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14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14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14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09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1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17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15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05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18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18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18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23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0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4.xml"/></Relationships>
</file>

<file path=ppt/slides/_rels/slide120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F39_BCC65D02.xml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05.xml"/><Relationship Id="rId4" Type="http://schemas.openxmlformats.org/officeDocument/2006/relationships/image" Target="../media/image126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03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09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0.svg"/><Relationship Id="rId4" Type="http://schemas.openxmlformats.org/officeDocument/2006/relationships/image" Target="../media/image129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8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4.jp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7.jpg"/><Relationship Id="rId4" Type="http://schemas.openxmlformats.org/officeDocument/2006/relationships/image" Target="../media/image136.sv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65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4" Type="http://schemas.openxmlformats.org/officeDocument/2006/relationships/image" Target="../media/image67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10" Type="http://schemas.openxmlformats.org/officeDocument/2006/relationships/image" Target="../media/image73.svg"/><Relationship Id="rId4" Type="http://schemas.openxmlformats.org/officeDocument/2006/relationships/image" Target="../media/image67.svg"/><Relationship Id="rId9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10" Type="http://schemas.openxmlformats.org/officeDocument/2006/relationships/image" Target="../media/image73.svg"/><Relationship Id="rId4" Type="http://schemas.openxmlformats.org/officeDocument/2006/relationships/image" Target="../media/image67.svg"/><Relationship Id="rId9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65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10" Type="http://schemas.openxmlformats.org/officeDocument/2006/relationships/image" Target="../media/image75.svg"/><Relationship Id="rId4" Type="http://schemas.openxmlformats.org/officeDocument/2006/relationships/image" Target="../media/image67.svg"/><Relationship Id="rId9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65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3" Type="http://schemas.openxmlformats.org/officeDocument/2006/relationships/image" Target="../media/image66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4" Type="http://schemas.openxmlformats.org/officeDocument/2006/relationships/image" Target="../media/image67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70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7.svg"/><Relationship Id="rId5" Type="http://schemas.openxmlformats.org/officeDocument/2006/relationships/image" Target="../media/image76.png"/><Relationship Id="rId4" Type="http://schemas.openxmlformats.org/officeDocument/2006/relationships/image" Target="../media/image71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66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7.svg"/><Relationship Id="rId5" Type="http://schemas.openxmlformats.org/officeDocument/2006/relationships/image" Target="../media/image76.png"/><Relationship Id="rId4" Type="http://schemas.openxmlformats.org/officeDocument/2006/relationships/image" Target="../media/image67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87.svg"/><Relationship Id="rId5" Type="http://schemas.openxmlformats.org/officeDocument/2006/relationships/image" Target="../media/image86.png"/><Relationship Id="rId4" Type="http://schemas.openxmlformats.org/officeDocument/2006/relationships/image" Target="../media/image85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4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3" Type="http://schemas.openxmlformats.org/officeDocument/2006/relationships/image" Target="../media/image66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10" Type="http://schemas.openxmlformats.org/officeDocument/2006/relationships/image" Target="../media/image92.svg"/><Relationship Id="rId4" Type="http://schemas.openxmlformats.org/officeDocument/2006/relationships/image" Target="../media/image67.svg"/><Relationship Id="rId9" Type="http://schemas.openxmlformats.org/officeDocument/2006/relationships/image" Target="../media/image9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3" Type="http://schemas.openxmlformats.org/officeDocument/2006/relationships/image" Target="../media/image66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10" Type="http://schemas.openxmlformats.org/officeDocument/2006/relationships/image" Target="../media/image92.svg"/><Relationship Id="rId4" Type="http://schemas.openxmlformats.org/officeDocument/2006/relationships/image" Target="../media/image67.svg"/><Relationship Id="rId9" Type="http://schemas.openxmlformats.org/officeDocument/2006/relationships/image" Target="../media/image9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3" Type="http://schemas.openxmlformats.org/officeDocument/2006/relationships/image" Target="../media/image66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10" Type="http://schemas.openxmlformats.org/officeDocument/2006/relationships/image" Target="../media/image92.svg"/><Relationship Id="rId4" Type="http://schemas.openxmlformats.org/officeDocument/2006/relationships/image" Target="../media/image67.svg"/><Relationship Id="rId9" Type="http://schemas.openxmlformats.org/officeDocument/2006/relationships/image" Target="../media/image9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3" Type="http://schemas.openxmlformats.org/officeDocument/2006/relationships/image" Target="../media/image66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10" Type="http://schemas.openxmlformats.org/officeDocument/2006/relationships/image" Target="../media/image92.svg"/><Relationship Id="rId4" Type="http://schemas.openxmlformats.org/officeDocument/2006/relationships/image" Target="../media/image67.svg"/><Relationship Id="rId9" Type="http://schemas.openxmlformats.org/officeDocument/2006/relationships/image" Target="../media/image9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3" Type="http://schemas.openxmlformats.org/officeDocument/2006/relationships/image" Target="../media/image66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10" Type="http://schemas.openxmlformats.org/officeDocument/2006/relationships/image" Target="../media/image92.svg"/><Relationship Id="rId4" Type="http://schemas.openxmlformats.org/officeDocument/2006/relationships/image" Target="../media/image67.svg"/><Relationship Id="rId9" Type="http://schemas.openxmlformats.org/officeDocument/2006/relationships/image" Target="../media/image9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4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10" Type="http://schemas.openxmlformats.org/officeDocument/2006/relationships/image" Target="../media/image73.svg"/><Relationship Id="rId4" Type="http://schemas.openxmlformats.org/officeDocument/2006/relationships/image" Target="../media/image67.svg"/><Relationship Id="rId9" Type="http://schemas.openxmlformats.org/officeDocument/2006/relationships/image" Target="../media/image7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10" Type="http://schemas.openxmlformats.org/officeDocument/2006/relationships/image" Target="../media/image73.svg"/><Relationship Id="rId4" Type="http://schemas.openxmlformats.org/officeDocument/2006/relationships/image" Target="../media/image67.svg"/><Relationship Id="rId9" Type="http://schemas.openxmlformats.org/officeDocument/2006/relationships/image" Target="../media/image7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0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0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0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0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51.sv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0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05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07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sv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109.svg"/><Relationship Id="rId5" Type="http://schemas.openxmlformats.org/officeDocument/2006/relationships/image" Target="../media/image108.png"/><Relationship Id="rId10" Type="http://schemas.openxmlformats.org/officeDocument/2006/relationships/image" Target="../media/image113.svg"/><Relationship Id="rId4" Type="http://schemas.openxmlformats.org/officeDocument/2006/relationships/image" Target="../media/image107.svg"/><Relationship Id="rId9" Type="http://schemas.openxmlformats.org/officeDocument/2006/relationships/image" Target="../media/image112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05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0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05.xml"/><Relationship Id="rId4" Type="http://schemas.openxmlformats.org/officeDocument/2006/relationships/image" Target="../media/image113.sv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113.svg"/><Relationship Id="rId5" Type="http://schemas.openxmlformats.org/officeDocument/2006/relationships/image" Target="../media/image112.png"/><Relationship Id="rId4" Type="http://schemas.openxmlformats.org/officeDocument/2006/relationships/image" Target="../media/image109.sv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svg"/><Relationship Id="rId3" Type="http://schemas.openxmlformats.org/officeDocument/2006/relationships/image" Target="../media/image106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109.svg"/><Relationship Id="rId5" Type="http://schemas.openxmlformats.org/officeDocument/2006/relationships/image" Target="../media/image108.png"/><Relationship Id="rId4" Type="http://schemas.openxmlformats.org/officeDocument/2006/relationships/image" Target="../media/image107.sv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sv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109.svg"/><Relationship Id="rId5" Type="http://schemas.openxmlformats.org/officeDocument/2006/relationships/image" Target="../media/image108.png"/><Relationship Id="rId10" Type="http://schemas.openxmlformats.org/officeDocument/2006/relationships/image" Target="../media/image113.svg"/><Relationship Id="rId4" Type="http://schemas.openxmlformats.org/officeDocument/2006/relationships/image" Target="../media/image107.svg"/><Relationship Id="rId9" Type="http://schemas.openxmlformats.org/officeDocument/2006/relationships/image" Target="../media/image1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32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sv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109.svg"/><Relationship Id="rId5" Type="http://schemas.openxmlformats.org/officeDocument/2006/relationships/image" Target="../media/image108.png"/><Relationship Id="rId10" Type="http://schemas.openxmlformats.org/officeDocument/2006/relationships/image" Target="../media/image113.svg"/><Relationship Id="rId4" Type="http://schemas.openxmlformats.org/officeDocument/2006/relationships/image" Target="../media/image107.svg"/><Relationship Id="rId9" Type="http://schemas.openxmlformats.org/officeDocument/2006/relationships/image" Target="../media/image112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sv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109.svg"/><Relationship Id="rId5" Type="http://schemas.openxmlformats.org/officeDocument/2006/relationships/image" Target="../media/image108.png"/><Relationship Id="rId10" Type="http://schemas.openxmlformats.org/officeDocument/2006/relationships/image" Target="../media/image113.svg"/><Relationship Id="rId4" Type="http://schemas.openxmlformats.org/officeDocument/2006/relationships/image" Target="../media/image107.svg"/><Relationship Id="rId9" Type="http://schemas.openxmlformats.org/officeDocument/2006/relationships/image" Target="../media/image11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09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0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09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0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15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05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2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0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 descr="Ein Bild, das Kleidung, Person, Menschliches Gesicht, Mann enthält.&#10;&#10;Automatisch generierte Beschreibung">
            <a:extLst>
              <a:ext uri="{FF2B5EF4-FFF2-40B4-BE49-F238E27FC236}">
                <a16:creationId xmlns:a16="http://schemas.microsoft.com/office/drawing/2014/main" id="{B07B043E-6FCA-E505-0E62-F9CBC464AC3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7946" t="14577" r="24532" b="12948"/>
          <a:stretch/>
        </p:blipFill>
        <p:spPr>
          <a:xfrm>
            <a:off x="4572000" y="0"/>
            <a:ext cx="4572000" cy="3832412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E7CACCA-385F-79BA-3C3B-5A68BE1B49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1351" y="333783"/>
            <a:ext cx="3903200" cy="1772793"/>
          </a:xfrm>
        </p:spPr>
        <p:txBody>
          <a:bodyPr/>
          <a:lstStyle/>
          <a:p>
            <a:r>
              <a:rPr lang="de-DE" dirty="0" err="1"/>
              <a:t>Navigating</a:t>
            </a:r>
            <a:r>
              <a:rPr lang="de-DE" dirty="0"/>
              <a:t> </a:t>
            </a:r>
            <a:r>
              <a:rPr lang="de-DE" dirty="0" err="1"/>
              <a:t>through</a:t>
            </a:r>
            <a:r>
              <a:rPr lang="de-DE" dirty="0"/>
              <a:t> Team Dynamics</a:t>
            </a:r>
          </a:p>
          <a:p>
            <a:endParaRPr lang="de-DE" dirty="0"/>
          </a:p>
          <a:p>
            <a:r>
              <a:rPr lang="de-DE" dirty="0"/>
              <a:t>Präsenz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724589B-4D5D-607B-4F5A-D7BC912E65C8}"/>
                  </a:ext>
                </a:extLst>
              </p14:cNvPr>
              <p14:cNvContentPartPr/>
              <p14:nvPr/>
            </p14:nvContentPartPr>
            <p14:xfrm>
              <a:off x="2685217" y="4469197"/>
              <a:ext cx="360" cy="21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724589B-4D5D-607B-4F5A-D7BC912E65C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79097" y="4463077"/>
                <a:ext cx="12600" cy="1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E3F0C7A-D58B-37E9-5BB5-21364BB05B4B}"/>
                  </a:ext>
                </a:extLst>
              </p14:cNvPr>
              <p14:cNvContentPartPr/>
              <p14:nvPr/>
            </p14:nvContentPartPr>
            <p14:xfrm>
              <a:off x="431617" y="3201277"/>
              <a:ext cx="180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E3F0C7A-D58B-37E9-5BB5-21364BB05B4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5497" y="3195157"/>
                <a:ext cx="1404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CF4D825E-D715-8B01-EE97-E5DD34B53431}"/>
                  </a:ext>
                </a:extLst>
              </p14:cNvPr>
              <p14:cNvContentPartPr/>
              <p14:nvPr/>
            </p14:nvContentPartPr>
            <p14:xfrm>
              <a:off x="2768017" y="4728757"/>
              <a:ext cx="21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CF4D825E-D715-8B01-EE97-E5DD34B5343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61897" y="4722637"/>
                <a:ext cx="144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6B604C47-C379-2494-E9D9-4A9659D5540C}"/>
                  </a:ext>
                </a:extLst>
              </p14:cNvPr>
              <p14:cNvContentPartPr/>
              <p14:nvPr/>
            </p14:nvContentPartPr>
            <p14:xfrm>
              <a:off x="5296785" y="4180710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6B604C47-C379-2494-E9D9-4A9659D5540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290665" y="4174590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1D710F6-633A-4136-90AE-A55A12EC1142}"/>
                  </a:ext>
                </a:extLst>
              </p14:cNvPr>
              <p14:cNvContentPartPr/>
              <p14:nvPr/>
            </p14:nvContentPartPr>
            <p14:xfrm>
              <a:off x="5152425" y="4122390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1D710F6-633A-4136-90AE-A55A12EC114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146305" y="4116270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C53A79BC-7025-2B93-F27A-A9EEDFA52E27}"/>
                  </a:ext>
                </a:extLst>
              </p14:cNvPr>
              <p14:cNvContentPartPr/>
              <p14:nvPr/>
            </p14:nvContentPartPr>
            <p14:xfrm>
              <a:off x="598065" y="4127430"/>
              <a:ext cx="36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C53A79BC-7025-2B93-F27A-A9EEDFA52E2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91945" y="4121310"/>
                <a:ext cx="12600" cy="1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788128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D041F04-3833-7FA8-D985-259A2B20D4E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Check-In</a:t>
            </a:r>
          </a:p>
          <a:p>
            <a:r>
              <a:rPr lang="de-DE" dirty="0" err="1"/>
              <a:t>Exercise</a:t>
            </a:r>
            <a:r>
              <a:rPr lang="de-DE" dirty="0"/>
              <a:t> 1: Conflict </a:t>
            </a:r>
            <a:r>
              <a:rPr lang="de-DE" dirty="0" err="1"/>
              <a:t>note</a:t>
            </a:r>
            <a:endParaRPr lang="de-DE" dirty="0"/>
          </a:p>
          <a:p>
            <a:r>
              <a:rPr lang="de-DE" dirty="0"/>
              <a:t>Input: </a:t>
            </a:r>
            <a:r>
              <a:rPr lang="de-DE" dirty="0" err="1"/>
              <a:t>Let’s</a:t>
            </a:r>
            <a:r>
              <a:rPr lang="de-DE" dirty="0"/>
              <a:t> </a:t>
            </a:r>
            <a:r>
              <a:rPr lang="de-DE" dirty="0" err="1"/>
              <a:t>talk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conflict</a:t>
            </a:r>
            <a:endParaRPr lang="de-DE" dirty="0"/>
          </a:p>
          <a:p>
            <a:r>
              <a:rPr lang="de-DE" dirty="0" err="1"/>
              <a:t>Exercise</a:t>
            </a:r>
            <a:r>
              <a:rPr lang="de-DE" dirty="0"/>
              <a:t> 2: Different </a:t>
            </a:r>
            <a:r>
              <a:rPr lang="de-DE" dirty="0" err="1"/>
              <a:t>behaviours</a:t>
            </a:r>
            <a:r>
              <a:rPr lang="de-DE" dirty="0"/>
              <a:t> in </a:t>
            </a:r>
            <a:r>
              <a:rPr lang="de-DE" dirty="0" err="1"/>
              <a:t>conflict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3E09EEA-DB13-3D64-2985-BF6912A3D3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Input: </a:t>
            </a:r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address</a:t>
            </a:r>
            <a:r>
              <a:rPr lang="de-DE" dirty="0"/>
              <a:t> a </a:t>
            </a:r>
            <a:r>
              <a:rPr lang="de-DE" dirty="0" err="1"/>
              <a:t>conflict</a:t>
            </a:r>
            <a:endParaRPr lang="de-DE" dirty="0"/>
          </a:p>
          <a:p>
            <a:r>
              <a:rPr lang="de-DE" dirty="0" err="1"/>
              <a:t>Exercise</a:t>
            </a:r>
            <a:r>
              <a:rPr lang="de-DE" dirty="0"/>
              <a:t> 3: </a:t>
            </a:r>
            <a:r>
              <a:rPr lang="de-DE" dirty="0" err="1"/>
              <a:t>Address</a:t>
            </a:r>
            <a:r>
              <a:rPr lang="de-DE" dirty="0"/>
              <a:t> a </a:t>
            </a:r>
            <a:r>
              <a:rPr lang="de-DE" dirty="0" err="1"/>
              <a:t>conflict</a:t>
            </a:r>
            <a:endParaRPr lang="de-DE" dirty="0"/>
          </a:p>
          <a:p>
            <a:r>
              <a:rPr lang="de-DE" dirty="0"/>
              <a:t>Transfer</a:t>
            </a:r>
          </a:p>
          <a:p>
            <a:r>
              <a:rPr lang="de-DE" dirty="0"/>
              <a:t>Summary &amp; Check-Out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29186AB-FEC3-152B-0FAC-945D06AB26A3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de-DE" dirty="0"/>
              <a:t>Part I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3B08070-DDF4-A399-023C-F820CE08EB1C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4697889" y="1099293"/>
            <a:ext cx="4017487" cy="430887"/>
          </a:xfrm>
        </p:spPr>
        <p:txBody>
          <a:bodyPr/>
          <a:lstStyle/>
          <a:p>
            <a:r>
              <a:rPr lang="de-DE" dirty="0"/>
              <a:t>Part II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2105CEF-D970-9538-CF1E-AB09A889CF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332353"/>
            <a:ext cx="5099593" cy="443198"/>
          </a:xfrm>
        </p:spPr>
        <p:txBody>
          <a:bodyPr/>
          <a:lstStyle/>
          <a:p>
            <a:r>
              <a:rPr lang="en-GB" dirty="0"/>
              <a:t>Agenda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9839029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7091EF4E-8492-1E22-B526-758C29E2B3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7681" y="-191770"/>
            <a:ext cx="9825849" cy="5527040"/>
          </a:xfrm>
          <a:prstGeom prst="rect">
            <a:avLst/>
          </a:prstGeom>
        </p:spPr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D99C08D-A037-C040-8B90-86912521ED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0" y="285263"/>
            <a:ext cx="2595154" cy="485204"/>
          </a:xfrm>
        </p:spPr>
        <p:txBody>
          <a:bodyPr/>
          <a:lstStyle/>
          <a:p>
            <a:r>
              <a:rPr lang="de-DE" dirty="0"/>
              <a:t>TEAM ROLES</a:t>
            </a:r>
          </a:p>
        </p:txBody>
      </p:sp>
      <p:sp>
        <p:nvSpPr>
          <p:cNvPr id="4" name="Google Shape;105;p22">
            <a:extLst>
              <a:ext uri="{FF2B5EF4-FFF2-40B4-BE49-F238E27FC236}">
                <a16:creationId xmlns:a16="http://schemas.microsoft.com/office/drawing/2014/main" id="{148B74F0-73A8-A142-A6F0-1C393A1A9DC8}"/>
              </a:ext>
            </a:extLst>
          </p:cNvPr>
          <p:cNvSpPr txBox="1"/>
          <p:nvPr/>
        </p:nvSpPr>
        <p:spPr>
          <a:xfrm>
            <a:off x="3418631" y="2369243"/>
            <a:ext cx="5233979" cy="609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FF"/>
              </a:highlight>
              <a:uLnTx/>
              <a:uFillTx/>
              <a:latin typeface="Aptos" panose="020B00040202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8996568"/>
      </p:ext>
    </p:extLst>
  </p:cSld>
  <p:clrMapOvr>
    <a:masterClrMapping/>
  </p:clrMapOvr>
  <p:transition spd="med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EE910D-3DD7-E530-C624-7BFFB7D2FE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00225" y="2447725"/>
            <a:ext cx="5543550" cy="140136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dirty="0"/>
              <a:t>Team roles represent a </a:t>
            </a:r>
            <a:r>
              <a:rPr lang="en-GB" dirty="0">
                <a:solidFill>
                  <a:srgbClr val="E50818"/>
                </a:solidFill>
              </a:rPr>
              <a:t>tendency</a:t>
            </a:r>
            <a:r>
              <a:rPr lang="en-GB" dirty="0"/>
              <a:t> to interact </a:t>
            </a:r>
            <a:br>
              <a:rPr lang="en-GB" dirty="0"/>
            </a:br>
            <a:r>
              <a:rPr lang="en-GB" dirty="0"/>
              <a:t>with others in a specific way to make the progress of the team easier. </a:t>
            </a:r>
          </a:p>
          <a:p>
            <a:pPr>
              <a:lnSpc>
                <a:spcPct val="100000"/>
              </a:lnSpc>
            </a:pPr>
            <a:endParaRPr lang="en-GB" dirty="0"/>
          </a:p>
          <a:p>
            <a:pPr>
              <a:lnSpc>
                <a:spcPct val="100000"/>
              </a:lnSpc>
            </a:pPr>
            <a:r>
              <a:rPr lang="en-GB" b="0" dirty="0" err="1"/>
              <a:t>developerexperience.io</a:t>
            </a:r>
            <a:endParaRPr lang="en-GB" b="0" dirty="0"/>
          </a:p>
          <a:p>
            <a:pPr>
              <a:lnSpc>
                <a:spcPct val="100000"/>
              </a:lnSpc>
            </a:pPr>
            <a:endParaRPr lang="en-GB" dirty="0"/>
          </a:p>
          <a:p>
            <a:pPr>
              <a:lnSpc>
                <a:spcPct val="100000"/>
              </a:lnSpc>
            </a:pPr>
            <a:endParaRPr lang="en-DE" dirty="0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B42C3C9-EEEC-4A5B-813E-8679990F1E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Definition</a:t>
            </a:r>
          </a:p>
        </p:txBody>
      </p:sp>
    </p:spTree>
    <p:extLst>
      <p:ext uri="{BB962C8B-B14F-4D97-AF65-F5344CB8AC3E}">
        <p14:creationId xmlns:p14="http://schemas.microsoft.com/office/powerpoint/2010/main" val="2495330115"/>
      </p:ext>
    </p:extLst>
  </p:cSld>
  <p:clrMapOvr>
    <a:masterClrMapping/>
  </p:clrMapOvr>
  <p:transition spd="med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B42C3C9-EEEC-4A5B-813E-8679990F1E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Team </a:t>
            </a:r>
            <a:r>
              <a:rPr lang="de-DE" dirty="0" err="1"/>
              <a:t>contribution</a:t>
            </a:r>
            <a:endParaRPr lang="de-DE" dirty="0"/>
          </a:p>
        </p:txBody>
      </p:sp>
      <p:sp>
        <p:nvSpPr>
          <p:cNvPr id="5" name="Google Shape;186;p32">
            <a:extLst>
              <a:ext uri="{FF2B5EF4-FFF2-40B4-BE49-F238E27FC236}">
                <a16:creationId xmlns:a16="http://schemas.microsoft.com/office/drawing/2014/main" id="{E618F4FF-351E-A141-AFAC-6661C7DE905E}"/>
              </a:ext>
            </a:extLst>
          </p:cNvPr>
          <p:cNvSpPr txBox="1"/>
          <p:nvPr/>
        </p:nvSpPr>
        <p:spPr>
          <a:xfrm>
            <a:off x="1087528" y="1620576"/>
            <a:ext cx="6968943" cy="1710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252528"/>
                </a:solidFill>
                <a:effectLst/>
                <a:highlight>
                  <a:srgbClr val="FFFFFF"/>
                </a:highlight>
                <a:uLnTx/>
                <a:uFillTx/>
                <a:latin typeface="Aptos" panose="020B0004020202020204" pitchFamily="34" charset="0"/>
                <a:cs typeface="Calibri"/>
              </a:rPr>
              <a:t>“The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52528"/>
                </a:solidFill>
                <a:effectLst/>
                <a:highlight>
                  <a:srgbClr val="FFFFFF"/>
                </a:highlight>
                <a:uLnTx/>
                <a:uFillTx/>
                <a:latin typeface="Aptos" panose="020B0004020202020204" pitchFamily="34" charset="0"/>
                <a:cs typeface="Calibri"/>
              </a:rPr>
              <a:t>types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252528"/>
                </a:solidFill>
                <a:effectLst/>
                <a:highlight>
                  <a:srgbClr val="FFFFFF"/>
                </a:highlight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52528"/>
                </a:solidFill>
                <a:effectLst/>
                <a:highlight>
                  <a:srgbClr val="FFFFFF"/>
                </a:highlight>
                <a:uLnTx/>
                <a:uFillTx/>
                <a:latin typeface="Aptos" panose="020B0004020202020204" pitchFamily="34" charset="0"/>
                <a:cs typeface="Calibri"/>
              </a:rPr>
              <a:t>of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252528"/>
                </a:solidFill>
                <a:effectLst/>
                <a:highlight>
                  <a:srgbClr val="FFFFFF"/>
                </a:highlight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52528"/>
                </a:solidFill>
                <a:effectLst/>
                <a:highlight>
                  <a:srgbClr val="FFFFFF"/>
                </a:highlight>
                <a:uLnTx/>
                <a:uFillTx/>
                <a:latin typeface="Aptos" panose="020B0004020202020204" pitchFamily="34" charset="0"/>
                <a:cs typeface="Calibri"/>
              </a:rPr>
              <a:t>behaviour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252528"/>
                </a:solidFill>
                <a:effectLst/>
                <a:highlight>
                  <a:srgbClr val="FFFFFF"/>
                </a:highlight>
                <a:uLnTx/>
                <a:uFillTx/>
                <a:latin typeface="Aptos" panose="020B0004020202020204" pitchFamily="34" charset="0"/>
                <a:cs typeface="Calibri"/>
              </a:rPr>
              <a:t> in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52528"/>
                </a:solidFill>
                <a:effectLst/>
                <a:highlight>
                  <a:srgbClr val="FFFFFF"/>
                </a:highlight>
                <a:uLnTx/>
                <a:uFillTx/>
                <a:latin typeface="Aptos" panose="020B0004020202020204" pitchFamily="34" charset="0"/>
                <a:cs typeface="Calibri"/>
              </a:rPr>
              <a:t>which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252528"/>
                </a:solidFill>
                <a:effectLst/>
                <a:highlight>
                  <a:srgbClr val="FFFFFF"/>
                </a:highlight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52528"/>
                </a:solidFill>
                <a:effectLst/>
                <a:highlight>
                  <a:srgbClr val="FFFFFF"/>
                </a:highlight>
                <a:uLnTx/>
                <a:uFillTx/>
                <a:latin typeface="Aptos" panose="020B0004020202020204" pitchFamily="34" charset="0"/>
                <a:cs typeface="Calibri"/>
              </a:rPr>
              <a:t>people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252528"/>
                </a:solidFill>
                <a:effectLst/>
                <a:highlight>
                  <a:srgbClr val="FFFFFF"/>
                </a:highlight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52528"/>
                </a:solidFill>
                <a:effectLst/>
                <a:highlight>
                  <a:srgbClr val="FFFFFF"/>
                </a:highlight>
                <a:uLnTx/>
                <a:uFillTx/>
                <a:latin typeface="Aptos" panose="020B0004020202020204" pitchFamily="34" charset="0"/>
                <a:cs typeface="Calibri"/>
              </a:rPr>
              <a:t>engage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252528"/>
                </a:solidFill>
                <a:effectLst/>
                <a:highlight>
                  <a:srgbClr val="FFFFFF"/>
                </a:highlight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52528"/>
                </a:solidFill>
                <a:effectLst/>
                <a:highlight>
                  <a:srgbClr val="FFFFFF"/>
                </a:highlight>
                <a:uLnTx/>
                <a:uFillTx/>
                <a:latin typeface="Aptos" panose="020B0004020202020204" pitchFamily="34" charset="0"/>
                <a:cs typeface="Calibri"/>
              </a:rPr>
              <a:t>are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252528"/>
                </a:solidFill>
                <a:effectLst/>
                <a:highlight>
                  <a:srgbClr val="FFFFFF"/>
                </a:highlight>
                <a:uLnTx/>
                <a:uFillTx/>
                <a:latin typeface="Aptos" panose="020B0004020202020204" pitchFamily="34" charset="0"/>
                <a:cs typeface="Calibri"/>
              </a:rPr>
              <a:t> infinite.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252528"/>
                </a:solidFill>
                <a:effectLst/>
                <a:highlight>
                  <a:srgbClr val="FFFFFF"/>
                </a:highlight>
                <a:uLnTx/>
                <a:uFillTx/>
                <a:latin typeface="Aptos" panose="020B0004020202020204" pitchFamily="34" charset="0"/>
                <a:cs typeface="Calibri"/>
              </a:rPr>
              <a:t>But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52528"/>
                </a:solidFill>
                <a:effectLst/>
                <a:highlight>
                  <a:srgbClr val="FFFFFF"/>
                </a:highlight>
                <a:uLnTx/>
                <a:uFillTx/>
                <a:latin typeface="Aptos" panose="020B0004020202020204" pitchFamily="34" charset="0"/>
                <a:cs typeface="Calibri"/>
              </a:rPr>
              <a:t>the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252528"/>
                </a:solidFill>
                <a:effectLst/>
                <a:highlight>
                  <a:srgbClr val="FFFFFF"/>
                </a:highlight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52528"/>
                </a:solidFill>
                <a:effectLst/>
                <a:highlight>
                  <a:srgbClr val="FFFFFF"/>
                </a:highlight>
                <a:uLnTx/>
                <a:uFillTx/>
                <a:latin typeface="Aptos" panose="020B0004020202020204" pitchFamily="34" charset="0"/>
                <a:cs typeface="Calibri"/>
              </a:rPr>
              <a:t>range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252528"/>
                </a:solidFill>
                <a:effectLst/>
                <a:highlight>
                  <a:srgbClr val="FFFFFF"/>
                </a:highlight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52528"/>
                </a:solidFill>
                <a:effectLst/>
                <a:highlight>
                  <a:srgbClr val="FFFFFF"/>
                </a:highlight>
                <a:uLnTx/>
                <a:uFillTx/>
                <a:latin typeface="Aptos" panose="020B0004020202020204" pitchFamily="34" charset="0"/>
                <a:cs typeface="Calibri"/>
              </a:rPr>
              <a:t>of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252528"/>
                </a:solidFill>
                <a:effectLst/>
                <a:highlight>
                  <a:srgbClr val="FFFFFF"/>
                </a:highlight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50818"/>
                </a:solidFill>
                <a:effectLst/>
                <a:highlight>
                  <a:srgbClr val="FFFFFF"/>
                </a:highlight>
                <a:uLnTx/>
                <a:uFillTx/>
                <a:latin typeface="Aptos" panose="020B0004020202020204" pitchFamily="34" charset="0"/>
                <a:cs typeface="Calibri"/>
              </a:rPr>
              <a:t>useful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E50818"/>
                </a:solidFill>
                <a:effectLst/>
                <a:highlight>
                  <a:srgbClr val="FFFFFF"/>
                </a:highlight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50818"/>
                </a:solidFill>
                <a:effectLst/>
                <a:highlight>
                  <a:srgbClr val="FFFFFF"/>
                </a:highlight>
                <a:uLnTx/>
                <a:uFillTx/>
                <a:latin typeface="Aptos" panose="020B0004020202020204" pitchFamily="34" charset="0"/>
                <a:cs typeface="Calibri"/>
              </a:rPr>
              <a:t>behaviours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252528"/>
                </a:solidFill>
                <a:effectLst/>
                <a:highlight>
                  <a:srgbClr val="FFFFFF"/>
                </a:highlight>
                <a:uLnTx/>
                <a:uFillTx/>
                <a:latin typeface="Aptos" panose="020B0004020202020204" pitchFamily="34" charset="0"/>
                <a:cs typeface="Calibri"/>
              </a:rPr>
              <a:t>,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52528"/>
                </a:solidFill>
                <a:effectLst/>
                <a:highlight>
                  <a:srgbClr val="FFFFFF"/>
                </a:highlight>
                <a:uLnTx/>
                <a:uFillTx/>
                <a:latin typeface="Aptos" panose="020B0004020202020204" pitchFamily="34" charset="0"/>
                <a:cs typeface="Calibri"/>
              </a:rPr>
              <a:t>which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252528"/>
                </a:solidFill>
                <a:effectLst/>
                <a:highlight>
                  <a:srgbClr val="FFFFFF"/>
                </a:highlight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52528"/>
                </a:solidFill>
                <a:effectLst/>
                <a:highlight>
                  <a:srgbClr val="FFFFFF"/>
                </a:highlight>
                <a:uLnTx/>
                <a:uFillTx/>
                <a:latin typeface="Aptos" panose="020B0004020202020204" pitchFamily="34" charset="0"/>
                <a:cs typeface="Calibri"/>
              </a:rPr>
              <a:t>make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252528"/>
                </a:solidFill>
                <a:effectLst/>
                <a:highlight>
                  <a:srgbClr val="FFFFFF"/>
                </a:highlight>
                <a:uLnTx/>
                <a:uFillTx/>
                <a:latin typeface="Aptos" panose="020B0004020202020204" pitchFamily="34" charset="0"/>
                <a:cs typeface="Calibri"/>
              </a:rPr>
              <a:t> an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52528"/>
                </a:solidFill>
                <a:effectLst/>
                <a:highlight>
                  <a:srgbClr val="FFFFFF"/>
                </a:highlight>
                <a:uLnTx/>
                <a:uFillTx/>
                <a:latin typeface="Aptos" panose="020B0004020202020204" pitchFamily="34" charset="0"/>
                <a:cs typeface="Calibri"/>
              </a:rPr>
              <a:t>effective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252528"/>
                </a:solidFill>
                <a:effectLst/>
                <a:highlight>
                  <a:srgbClr val="FFFFFF"/>
                </a:highlight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50818"/>
                </a:solidFill>
                <a:effectLst/>
                <a:highlight>
                  <a:srgbClr val="FFFFFF"/>
                </a:highlight>
                <a:uLnTx/>
                <a:uFillTx/>
                <a:latin typeface="Aptos" panose="020B0004020202020204" pitchFamily="34" charset="0"/>
                <a:cs typeface="Calibri"/>
              </a:rPr>
              <a:t>contribution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E50818"/>
                </a:solidFill>
                <a:effectLst/>
                <a:highlight>
                  <a:srgbClr val="FFFFFF"/>
                </a:highlight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50818"/>
                </a:solidFill>
                <a:effectLst/>
                <a:highlight>
                  <a:srgbClr val="FFFFFF"/>
                </a:highlight>
                <a:uLnTx/>
                <a:uFillTx/>
                <a:latin typeface="Aptos" panose="020B0004020202020204" pitchFamily="34" charset="0"/>
                <a:cs typeface="Calibri"/>
              </a:rPr>
              <a:t>to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E50818"/>
                </a:solidFill>
                <a:effectLst/>
                <a:highlight>
                  <a:srgbClr val="FFFFFF"/>
                </a:highlight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50818"/>
                </a:solidFill>
                <a:effectLst/>
                <a:highlight>
                  <a:srgbClr val="FFFFFF"/>
                </a:highlight>
                <a:uLnTx/>
                <a:uFillTx/>
                <a:latin typeface="Aptos" panose="020B0004020202020204" pitchFamily="34" charset="0"/>
                <a:cs typeface="Calibri"/>
              </a:rPr>
              <a:t>team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E50818"/>
                </a:solidFill>
                <a:effectLst/>
                <a:highlight>
                  <a:srgbClr val="FFFFFF"/>
                </a:highlight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50818"/>
                </a:solidFill>
                <a:effectLst/>
                <a:highlight>
                  <a:srgbClr val="FFFFFF"/>
                </a:highlight>
                <a:uLnTx/>
                <a:uFillTx/>
                <a:latin typeface="Aptos" panose="020B0004020202020204" pitchFamily="34" charset="0"/>
                <a:cs typeface="Calibri"/>
              </a:rPr>
              <a:t>performance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252528"/>
                </a:solidFill>
                <a:effectLst/>
                <a:highlight>
                  <a:srgbClr val="FFFFFF"/>
                </a:highlight>
                <a:uLnTx/>
                <a:uFillTx/>
                <a:latin typeface="Aptos" panose="020B0004020202020204" pitchFamily="34" charset="0"/>
                <a:cs typeface="Calibri"/>
              </a:rPr>
              <a:t>,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52528"/>
                </a:solidFill>
                <a:effectLst/>
                <a:highlight>
                  <a:srgbClr val="FFFFFF"/>
                </a:highlight>
                <a:uLnTx/>
                <a:uFillTx/>
                <a:latin typeface="Aptos" panose="020B0004020202020204" pitchFamily="34" charset="0"/>
                <a:cs typeface="Calibri"/>
              </a:rPr>
              <a:t>is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252528"/>
                </a:solidFill>
                <a:effectLst/>
                <a:highlight>
                  <a:srgbClr val="FFFFFF"/>
                </a:highlight>
                <a:uLnTx/>
                <a:uFillTx/>
                <a:latin typeface="Aptos" panose="020B0004020202020204" pitchFamily="34" charset="0"/>
                <a:cs typeface="Calibri"/>
              </a:rPr>
              <a:t> finite.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252528"/>
                </a:solidFill>
                <a:effectLst/>
                <a:highlight>
                  <a:srgbClr val="FFFFFF"/>
                </a:highlight>
                <a:uLnTx/>
                <a:uFillTx/>
                <a:latin typeface="Aptos" panose="020B0004020202020204" pitchFamily="34" charset="0"/>
                <a:cs typeface="Calibri"/>
              </a:rPr>
              <a:t>These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50818"/>
                </a:solidFill>
                <a:effectLst/>
                <a:highlight>
                  <a:srgbClr val="FFFFFF"/>
                </a:highlight>
                <a:uLnTx/>
                <a:uFillTx/>
                <a:latin typeface="Aptos" panose="020B0004020202020204" pitchFamily="34" charset="0"/>
                <a:cs typeface="Calibri"/>
              </a:rPr>
              <a:t>behaviours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E50818"/>
                </a:solidFill>
                <a:effectLst/>
                <a:highlight>
                  <a:srgbClr val="FFFFFF"/>
                </a:highlight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50818"/>
                </a:solidFill>
                <a:effectLst/>
                <a:highlight>
                  <a:srgbClr val="FFFFFF"/>
                </a:highlight>
                <a:uLnTx/>
                <a:uFillTx/>
                <a:latin typeface="Aptos" panose="020B0004020202020204" pitchFamily="34" charset="0"/>
                <a:cs typeface="Calibri"/>
              </a:rPr>
              <a:t>are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E50818"/>
                </a:solidFill>
                <a:effectLst/>
                <a:highlight>
                  <a:srgbClr val="FFFFFF"/>
                </a:highlight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50818"/>
                </a:solidFill>
                <a:effectLst/>
                <a:highlight>
                  <a:srgbClr val="FFFFFF"/>
                </a:highlight>
                <a:uLnTx/>
                <a:uFillTx/>
                <a:latin typeface="Aptos" panose="020B0004020202020204" pitchFamily="34" charset="0"/>
                <a:cs typeface="Calibri"/>
              </a:rPr>
              <a:t>grouped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E50818"/>
                </a:solidFill>
                <a:effectLst/>
                <a:highlight>
                  <a:srgbClr val="FFFFFF"/>
                </a:highlight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50818"/>
                </a:solidFill>
                <a:effectLst/>
                <a:highlight>
                  <a:srgbClr val="FFFFFF"/>
                </a:highlight>
                <a:uLnTx/>
                <a:uFillTx/>
                <a:latin typeface="Aptos" panose="020B0004020202020204" pitchFamily="34" charset="0"/>
                <a:cs typeface="Calibri"/>
              </a:rPr>
              <a:t>into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E50818"/>
                </a:solidFill>
                <a:effectLst/>
                <a:highlight>
                  <a:srgbClr val="FFFFFF"/>
                </a:highlight>
                <a:uLnTx/>
                <a:uFillTx/>
                <a:latin typeface="Aptos" panose="020B0004020202020204" pitchFamily="34" charset="0"/>
                <a:cs typeface="Calibri"/>
              </a:rPr>
              <a:t> a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50818"/>
                </a:solidFill>
                <a:effectLst/>
                <a:highlight>
                  <a:srgbClr val="FFFFFF"/>
                </a:highlight>
                <a:uLnTx/>
                <a:uFillTx/>
                <a:latin typeface="Aptos" panose="020B0004020202020204" pitchFamily="34" charset="0"/>
                <a:cs typeface="Calibri"/>
              </a:rPr>
              <a:t>set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E50818"/>
                </a:solidFill>
                <a:effectLst/>
                <a:highlight>
                  <a:srgbClr val="FFFFFF"/>
                </a:highlight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50818"/>
                </a:solidFill>
                <a:effectLst/>
                <a:highlight>
                  <a:srgbClr val="FFFFFF"/>
                </a:highlight>
                <a:uLnTx/>
                <a:uFillTx/>
                <a:latin typeface="Aptos" panose="020B0004020202020204" pitchFamily="34" charset="0"/>
                <a:cs typeface="Calibri"/>
              </a:rPr>
              <a:t>number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E50818"/>
                </a:solidFill>
                <a:effectLst/>
                <a:highlight>
                  <a:srgbClr val="FFFFFF"/>
                </a:highlight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50818"/>
                </a:solidFill>
                <a:effectLst/>
                <a:highlight>
                  <a:srgbClr val="FFFFFF"/>
                </a:highlight>
                <a:uLnTx/>
                <a:uFillTx/>
                <a:latin typeface="Aptos" panose="020B0004020202020204" pitchFamily="34" charset="0"/>
                <a:cs typeface="Calibri"/>
              </a:rPr>
              <a:t>of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E50818"/>
                </a:solidFill>
                <a:effectLst/>
                <a:highlight>
                  <a:srgbClr val="FFFFFF"/>
                </a:highlight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50818"/>
                </a:solidFill>
                <a:effectLst/>
                <a:highlight>
                  <a:srgbClr val="FFFFFF"/>
                </a:highlight>
                <a:uLnTx/>
                <a:uFillTx/>
                <a:latin typeface="Aptos" panose="020B0004020202020204" pitchFamily="34" charset="0"/>
                <a:cs typeface="Calibri"/>
              </a:rPr>
              <a:t>related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E50818"/>
                </a:solidFill>
                <a:effectLst/>
                <a:highlight>
                  <a:srgbClr val="FFFFFF"/>
                </a:highlight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50818"/>
                </a:solidFill>
                <a:effectLst/>
                <a:highlight>
                  <a:srgbClr val="FFFFFF"/>
                </a:highlight>
                <a:uLnTx/>
                <a:uFillTx/>
                <a:latin typeface="Aptos" panose="020B0004020202020204" pitchFamily="34" charset="0"/>
                <a:cs typeface="Calibri"/>
              </a:rPr>
              <a:t>clusters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252528"/>
                </a:solidFill>
                <a:effectLst/>
                <a:highlight>
                  <a:srgbClr val="FFFFFF"/>
                </a:highlight>
                <a:uLnTx/>
                <a:uFillTx/>
                <a:latin typeface="Aptos" panose="020B0004020202020204" pitchFamily="34" charset="0"/>
                <a:cs typeface="Calibri"/>
              </a:rPr>
              <a:t>,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52528"/>
                </a:solidFill>
                <a:effectLst/>
                <a:highlight>
                  <a:srgbClr val="FFFFFF"/>
                </a:highlight>
                <a:uLnTx/>
                <a:uFillTx/>
                <a:latin typeface="Aptos" panose="020B0004020202020204" pitchFamily="34" charset="0"/>
                <a:cs typeface="Calibri"/>
              </a:rPr>
              <a:t>to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252528"/>
                </a:solidFill>
                <a:effectLst/>
                <a:highlight>
                  <a:srgbClr val="FFFFFF"/>
                </a:highlight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52528"/>
                </a:solidFill>
                <a:effectLst/>
                <a:highlight>
                  <a:srgbClr val="FFFFFF"/>
                </a:highlight>
                <a:uLnTx/>
                <a:uFillTx/>
                <a:latin typeface="Aptos" panose="020B0004020202020204" pitchFamily="34" charset="0"/>
                <a:cs typeface="Calibri"/>
              </a:rPr>
              <a:t>which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252528"/>
                </a:solidFill>
                <a:effectLst/>
                <a:highlight>
                  <a:srgbClr val="FFFFFF"/>
                </a:highlight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52528"/>
                </a:solidFill>
                <a:effectLst/>
                <a:highlight>
                  <a:srgbClr val="FFFFFF"/>
                </a:highlight>
                <a:uLnTx/>
                <a:uFillTx/>
                <a:latin typeface="Aptos" panose="020B0004020202020204" pitchFamily="34" charset="0"/>
                <a:cs typeface="Calibri"/>
              </a:rPr>
              <a:t>the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252528"/>
                </a:solidFill>
                <a:effectLst/>
                <a:highlight>
                  <a:srgbClr val="FFFFFF"/>
                </a:highlight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52528"/>
                </a:solidFill>
                <a:effectLst/>
                <a:highlight>
                  <a:srgbClr val="FFFFFF"/>
                </a:highlight>
                <a:uLnTx/>
                <a:uFillTx/>
                <a:latin typeface="Aptos" panose="020B0004020202020204" pitchFamily="34" charset="0"/>
                <a:cs typeface="Calibri"/>
              </a:rPr>
              <a:t>term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252528"/>
                </a:solidFill>
                <a:effectLst/>
                <a:highlight>
                  <a:srgbClr val="FFFFFF"/>
                </a:highlight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E50818"/>
                </a:solidFill>
                <a:effectLst/>
                <a:highlight>
                  <a:srgbClr val="FFFFFF"/>
                </a:highlight>
                <a:uLnTx/>
                <a:uFillTx/>
                <a:latin typeface="Aptos" panose="020B0004020202020204" pitchFamily="34" charset="0"/>
                <a:cs typeface="Calibri"/>
              </a:rPr>
              <a:t>Team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50818"/>
                </a:solidFill>
                <a:effectLst/>
                <a:highlight>
                  <a:srgbClr val="FFFFFF"/>
                </a:highlight>
                <a:uLnTx/>
                <a:uFillTx/>
                <a:latin typeface="Aptos" panose="020B0004020202020204" pitchFamily="34" charset="0"/>
                <a:cs typeface="Calibri"/>
              </a:rPr>
              <a:t>Role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E50818"/>
                </a:solidFill>
                <a:effectLst/>
                <a:highlight>
                  <a:srgbClr val="FFFFFF"/>
                </a:highlight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52528"/>
                </a:solidFill>
                <a:effectLst/>
                <a:highlight>
                  <a:srgbClr val="FFFFFF"/>
                </a:highlight>
                <a:uLnTx/>
                <a:uFillTx/>
                <a:latin typeface="Aptos" panose="020B0004020202020204" pitchFamily="34" charset="0"/>
                <a:cs typeface="Calibri"/>
              </a:rPr>
              <a:t>is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252528"/>
                </a:solidFill>
                <a:effectLst/>
                <a:highlight>
                  <a:srgbClr val="FFFFFF"/>
                </a:highlight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52528"/>
                </a:solidFill>
                <a:effectLst/>
                <a:highlight>
                  <a:srgbClr val="FFFFFF"/>
                </a:highlight>
                <a:uLnTx/>
                <a:uFillTx/>
                <a:latin typeface="Aptos" panose="020B0004020202020204" pitchFamily="34" charset="0"/>
                <a:cs typeface="Calibri"/>
              </a:rPr>
              <a:t>applied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252528"/>
                </a:solidFill>
                <a:effectLst/>
                <a:highlight>
                  <a:srgbClr val="FFFFFF"/>
                </a:highlight>
                <a:uLnTx/>
                <a:uFillTx/>
                <a:latin typeface="Aptos" panose="020B0004020202020204" pitchFamily="34" charset="0"/>
                <a:cs typeface="Calibri"/>
              </a:rPr>
              <a:t>.”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252528"/>
              </a:solidFill>
              <a:effectLst/>
              <a:highlight>
                <a:srgbClr val="FFFFFF"/>
              </a:highlight>
              <a:uLnTx/>
              <a:uFillTx/>
              <a:latin typeface="Aptos" panose="020B0004020202020204" pitchFamily="34" charset="0"/>
              <a:cs typeface="Calibri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Meredith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Belbin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, Team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Roles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at Work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0069922"/>
      </p:ext>
    </p:extLst>
  </p:cSld>
  <p:clrMapOvr>
    <a:masterClrMapping/>
  </p:clrMapOvr>
  <p:transition spd="med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Text, Screenshot, Schrift, Design enthält.&#10;&#10;Automatisch generierte Beschreibung">
            <a:extLst>
              <a:ext uri="{FF2B5EF4-FFF2-40B4-BE49-F238E27FC236}">
                <a16:creationId xmlns:a16="http://schemas.microsoft.com/office/drawing/2014/main" id="{A1DB446A-F191-0E9A-77FF-17C3B174AA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" r="55864" b="13295"/>
          <a:stretch/>
        </p:blipFill>
        <p:spPr>
          <a:xfrm>
            <a:off x="1738464" y="773039"/>
            <a:ext cx="3430302" cy="3790724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C28AACD-041E-C1FF-0108-21FE019019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290099"/>
            <a:ext cx="5099593" cy="492443"/>
          </a:xfrm>
        </p:spPr>
        <p:txBody>
          <a:bodyPr/>
          <a:lstStyle/>
          <a:p>
            <a:r>
              <a:rPr lang="en-GB" dirty="0"/>
              <a:t>Belbin’s team roles</a:t>
            </a:r>
          </a:p>
        </p:txBody>
      </p:sp>
    </p:spTree>
    <p:extLst>
      <p:ext uri="{BB962C8B-B14F-4D97-AF65-F5344CB8AC3E}">
        <p14:creationId xmlns:p14="http://schemas.microsoft.com/office/powerpoint/2010/main" val="258138474"/>
      </p:ext>
    </p:extLst>
  </p:cSld>
  <p:clrMapOvr>
    <a:masterClrMapping/>
  </p:clrMapOvr>
  <p:transition spd="med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Screenshot, Schrift, Diagramm enthält.&#10;&#10;Automatisch generierte Beschreibung">
            <a:extLst>
              <a:ext uri="{FF2B5EF4-FFF2-40B4-BE49-F238E27FC236}">
                <a16:creationId xmlns:a16="http://schemas.microsoft.com/office/drawing/2014/main" id="{64D64AC3-6406-B8F9-2249-1F5141B822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r="30578" b="23633"/>
          <a:stretch/>
        </p:blipFill>
        <p:spPr>
          <a:xfrm>
            <a:off x="1734207" y="776065"/>
            <a:ext cx="5395787" cy="3338735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B54CBBFD-EA18-CE1D-1E37-0806D6BAD4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290099"/>
            <a:ext cx="5099593" cy="492443"/>
          </a:xfrm>
        </p:spPr>
        <p:txBody>
          <a:bodyPr/>
          <a:lstStyle/>
          <a:p>
            <a:r>
              <a:rPr lang="en-GB" dirty="0"/>
              <a:t>Belbin’s team roles</a:t>
            </a:r>
          </a:p>
        </p:txBody>
      </p:sp>
    </p:spTree>
    <p:extLst>
      <p:ext uri="{BB962C8B-B14F-4D97-AF65-F5344CB8AC3E}">
        <p14:creationId xmlns:p14="http://schemas.microsoft.com/office/powerpoint/2010/main" val="2022378149"/>
      </p:ext>
    </p:extLst>
  </p:cSld>
  <p:clrMapOvr>
    <a:masterClrMapping/>
  </p:clrMapOvr>
  <p:transition spd="med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Text, Screenshot, Schrift, Diagramm enthält.&#10;&#10;Automatisch generierte Beschreibung">
            <a:extLst>
              <a:ext uri="{FF2B5EF4-FFF2-40B4-BE49-F238E27FC236}">
                <a16:creationId xmlns:a16="http://schemas.microsoft.com/office/drawing/2014/main" id="{FBE20EB7-C3C0-93EC-1E48-AC87685934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031"/>
          <a:stretch/>
        </p:blipFill>
        <p:spPr>
          <a:xfrm>
            <a:off x="1734207" y="781276"/>
            <a:ext cx="5193543" cy="4362224"/>
          </a:xfrm>
          <a:prstGeom prst="rect">
            <a:avLst/>
          </a:prstGeom>
        </p:spPr>
      </p:pic>
      <p:pic>
        <p:nvPicPr>
          <p:cNvPr id="4" name="Grafik 3" descr="Ein Bild, das Text, Screenshot, Schrift, Diagramm enthält.&#10;&#10;Automatisch generierte Beschreibung">
            <a:extLst>
              <a:ext uri="{FF2B5EF4-FFF2-40B4-BE49-F238E27FC236}">
                <a16:creationId xmlns:a16="http://schemas.microsoft.com/office/drawing/2014/main" id="{7C8BC5B6-B520-3C0F-F0F7-87869EFE98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973" t="66692"/>
          <a:stretch/>
        </p:blipFill>
        <p:spPr>
          <a:xfrm>
            <a:off x="7354229" y="3687278"/>
            <a:ext cx="1789771" cy="1456222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8B976A59-745C-EFB9-22F0-104254414D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290099"/>
            <a:ext cx="5099593" cy="492443"/>
          </a:xfrm>
        </p:spPr>
        <p:txBody>
          <a:bodyPr/>
          <a:lstStyle/>
          <a:p>
            <a:r>
              <a:rPr lang="en-GB" dirty="0"/>
              <a:t>Belbin’s team roles</a:t>
            </a:r>
          </a:p>
        </p:txBody>
      </p:sp>
    </p:spTree>
    <p:extLst>
      <p:ext uri="{BB962C8B-B14F-4D97-AF65-F5344CB8AC3E}">
        <p14:creationId xmlns:p14="http://schemas.microsoft.com/office/powerpoint/2010/main" val="3582272620"/>
      </p:ext>
    </p:extLst>
  </p:cSld>
  <p:clrMapOvr>
    <a:masterClrMapping/>
  </p:clrMapOvr>
  <p:transition spd="med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63B9B8F-460F-4038-8693-1F34AD8431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 err="1"/>
              <a:t>Successful</a:t>
            </a:r>
            <a:r>
              <a:rPr lang="de-DE" dirty="0"/>
              <a:t> </a:t>
            </a:r>
            <a:r>
              <a:rPr lang="de-DE" dirty="0" err="1"/>
              <a:t>teams</a:t>
            </a: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FF71290-C861-1C4A-BC53-73BAA7FE37DA}"/>
              </a:ext>
            </a:extLst>
          </p:cNvPr>
          <p:cNvSpPr txBox="1"/>
          <p:nvPr/>
        </p:nvSpPr>
        <p:spPr>
          <a:xfrm>
            <a:off x="778192" y="1412106"/>
            <a:ext cx="7801377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Various roles and tendencies are needed in a team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685FDD3-3C98-A332-1262-E0CDF55DCC75}"/>
              </a:ext>
            </a:extLst>
          </p:cNvPr>
          <p:cNvSpPr txBox="1">
            <a:spLocks/>
          </p:cNvSpPr>
          <p:nvPr/>
        </p:nvSpPr>
        <p:spPr>
          <a:xfrm>
            <a:off x="1800225" y="1933302"/>
            <a:ext cx="6042513" cy="2497013"/>
          </a:xfrm>
          <a:prstGeom prst="rect">
            <a:avLst/>
          </a:prstGeom>
        </p:spPr>
        <p:txBody>
          <a:bodyPr lIns="0" tIns="0" rIns="0" bIns="0"/>
          <a:lstStyle>
            <a:lvl1pPr marL="183600" indent="-1836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3600" indent="-1836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00000"/>
              <a:buFont typeface="System Font Regular"/>
              <a:buChar char="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450"/>
              </a:spcAft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3600" marR="0" lvl="0" indent="-1836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t>To build high-performing teams, it helps to have all behavior clusters on board</a:t>
            </a:r>
          </a:p>
          <a:p>
            <a:pPr marL="183600" marR="0" lvl="0" indent="-1836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t>The roles are to be understood without judgement. </a:t>
            </a:r>
          </a:p>
          <a:p>
            <a:pPr marL="183600" marR="0" lvl="0" indent="-1836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t>All are relevant for the success of a team.</a:t>
            </a:r>
          </a:p>
          <a:p>
            <a:pPr marL="183600" marR="0" lvl="0" indent="-1836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177704"/>
      </p:ext>
    </p:extLst>
  </p:cSld>
  <p:clrMapOvr>
    <a:masterClrMapping/>
  </p:clrMapOvr>
  <p:transition spd="med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Ein Bild, das Text, Screenshot, Schrift, Design enthält.&#10;&#10;Automatisch generierte Beschreibung">
            <a:extLst>
              <a:ext uri="{FF2B5EF4-FFF2-40B4-BE49-F238E27FC236}">
                <a16:creationId xmlns:a16="http://schemas.microsoft.com/office/drawing/2014/main" id="{BB213726-C4F5-6407-2774-7B85144D01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" r="59861" b="30173"/>
          <a:stretch/>
        </p:blipFill>
        <p:spPr>
          <a:xfrm>
            <a:off x="5958882" y="1640304"/>
            <a:ext cx="3119628" cy="305283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B309B9D-656C-353A-58C1-A00FECF061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8626" y="1925358"/>
            <a:ext cx="5530256" cy="2504958"/>
          </a:xfrm>
        </p:spPr>
        <p:txBody>
          <a:bodyPr/>
          <a:lstStyle/>
          <a:p>
            <a:r>
              <a:rPr lang="en-GB" b="1" dirty="0"/>
              <a:t>Coordinator</a:t>
            </a:r>
            <a:r>
              <a:rPr lang="en-GB" dirty="0"/>
              <a:t> is needed to focus on the team's objectives, </a:t>
            </a:r>
            <a:br>
              <a:rPr lang="en-GB" dirty="0"/>
            </a:br>
            <a:r>
              <a:rPr lang="en-GB" dirty="0"/>
              <a:t>draw out team members and delegate work appropriately.</a:t>
            </a:r>
          </a:p>
          <a:p>
            <a:r>
              <a:rPr lang="en-GB" b="1" dirty="0" err="1"/>
              <a:t>Teamworker</a:t>
            </a:r>
            <a:r>
              <a:rPr lang="en-GB" b="1" dirty="0"/>
              <a:t> </a:t>
            </a:r>
            <a:r>
              <a:rPr lang="en-GB" dirty="0"/>
              <a:t>helps the team to gel, using their versatility </a:t>
            </a:r>
            <a:br>
              <a:rPr lang="en-GB" dirty="0"/>
            </a:br>
            <a:r>
              <a:rPr lang="en-GB" dirty="0"/>
              <a:t>to identify the work required and complete it on behalf </a:t>
            </a:r>
            <a:br>
              <a:rPr lang="en-GB" dirty="0"/>
            </a:br>
            <a:r>
              <a:rPr lang="en-GB" dirty="0"/>
              <a:t>of the team.</a:t>
            </a:r>
          </a:p>
          <a:p>
            <a:r>
              <a:rPr lang="en-GB" b="1" dirty="0"/>
              <a:t>Resource Investigator </a:t>
            </a:r>
            <a:r>
              <a:rPr lang="en-GB" dirty="0"/>
              <a:t>uses their inquisitive nature </a:t>
            </a:r>
            <a:br>
              <a:rPr lang="en-GB" dirty="0"/>
            </a:br>
            <a:r>
              <a:rPr lang="en-GB" dirty="0"/>
              <a:t>to find ideas to bring back to the team. 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FF71290-C861-1C4A-BC53-73BAA7FE37DA}"/>
              </a:ext>
            </a:extLst>
          </p:cNvPr>
          <p:cNvSpPr txBox="1"/>
          <p:nvPr/>
        </p:nvSpPr>
        <p:spPr>
          <a:xfrm>
            <a:off x="386472" y="1490183"/>
            <a:ext cx="7801377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What tendencies resonate with you?</a:t>
            </a: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9FA96A4C-6F78-394E-3C23-1A4624DBA7AD}"/>
              </a:ext>
            </a:extLst>
          </p:cNvPr>
          <p:cNvSpPr txBox="1">
            <a:spLocks/>
          </p:cNvSpPr>
          <p:nvPr/>
        </p:nvSpPr>
        <p:spPr>
          <a:xfrm>
            <a:off x="2751909" y="1610678"/>
            <a:ext cx="3463540" cy="337280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ts val="2100"/>
              </a:lnSpc>
              <a:spcBef>
                <a:spcPts val="0"/>
              </a:spcBef>
              <a:spcAft>
                <a:spcPts val="900"/>
              </a:spcAft>
              <a:buClr>
                <a:srgbClr val="000000"/>
              </a:buClr>
              <a:buFont typeface="Arial"/>
              <a:defRPr sz="1600" b="0" i="0" u="none" strike="noStrike" cap="none">
                <a:solidFill>
                  <a:srgbClr val="000000"/>
                </a:solidFill>
                <a:latin typeface="Noticia Text" panose="02000503060000020004" pitchFamily="2" charset="77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ts val="2100"/>
              </a:lnSpc>
              <a:spcBef>
                <a:spcPts val="0"/>
              </a:spcBef>
              <a:spcAft>
                <a:spcPts val="900"/>
              </a:spcAft>
              <a:buClr>
                <a:srgbClr val="000000"/>
              </a:buClr>
              <a:buFont typeface="Arial"/>
              <a:defRPr sz="1600" b="0" i="0" u="none" strike="noStrike" cap="none">
                <a:solidFill>
                  <a:srgbClr val="000000"/>
                </a:solidFill>
                <a:latin typeface="Noticia Text" panose="02000503060000020004" pitchFamily="2" charset="77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ts val="2100"/>
              </a:lnSpc>
              <a:spcBef>
                <a:spcPts val="0"/>
              </a:spcBef>
              <a:spcAft>
                <a:spcPts val="900"/>
              </a:spcAft>
              <a:buClr>
                <a:srgbClr val="000000"/>
              </a:buClr>
              <a:buFont typeface="Arial"/>
              <a:defRPr sz="1600" b="0" i="0" u="none" strike="noStrike" cap="none">
                <a:solidFill>
                  <a:srgbClr val="000000"/>
                </a:solidFill>
                <a:latin typeface="Noticia Text" panose="02000503060000020004" pitchFamily="2" charset="77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ts val="2100"/>
              </a:lnSpc>
              <a:spcBef>
                <a:spcPts val="0"/>
              </a:spcBef>
              <a:spcAft>
                <a:spcPts val="900"/>
              </a:spcAft>
              <a:buClr>
                <a:srgbClr val="000000"/>
              </a:buClr>
              <a:buFont typeface="Arial"/>
              <a:defRPr sz="1600" b="0" i="0" u="none" strike="noStrike" cap="none">
                <a:solidFill>
                  <a:srgbClr val="000000"/>
                </a:solidFill>
                <a:latin typeface="Noticia Text" panose="02000503060000020004" pitchFamily="2" charset="77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ts val="2100"/>
              </a:lnSpc>
              <a:spcBef>
                <a:spcPts val="0"/>
              </a:spcBef>
              <a:spcAft>
                <a:spcPts val="900"/>
              </a:spcAft>
              <a:buClr>
                <a:srgbClr val="000000"/>
              </a:buClr>
              <a:buFont typeface="Arial"/>
              <a:defRPr sz="1600" b="0" i="0" u="none" strike="noStrike" cap="none">
                <a:solidFill>
                  <a:srgbClr val="000000"/>
                </a:solidFill>
                <a:latin typeface="Noticia Text" panose="02000503060000020004" pitchFamily="2" charset="77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marR="0" lvl="0" indent="-285750" algn="l" defTabSz="4572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9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oticia Text" panose="02000503060000020004" pitchFamily="2" charset="77"/>
              <a:cs typeface="Arial"/>
              <a:sym typeface="Arial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2370CAD-2BAD-0AF6-B400-0F0D7B93C46F}"/>
              </a:ext>
            </a:extLst>
          </p:cNvPr>
          <p:cNvSpPr/>
          <p:nvPr/>
        </p:nvSpPr>
        <p:spPr>
          <a:xfrm>
            <a:off x="8187849" y="3685994"/>
            <a:ext cx="956151" cy="600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2EFA5D15-AFDC-FF3D-905F-39CF50F81B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333644"/>
            <a:ext cx="5099593" cy="492443"/>
          </a:xfrm>
        </p:spPr>
        <p:txBody>
          <a:bodyPr/>
          <a:lstStyle/>
          <a:p>
            <a:r>
              <a:rPr lang="en-GB" dirty="0"/>
              <a:t>Belbin’s team roles</a:t>
            </a:r>
          </a:p>
        </p:txBody>
      </p:sp>
      <p:sp>
        <p:nvSpPr>
          <p:cNvPr id="13" name="Textfeld 2">
            <a:extLst>
              <a:ext uri="{FF2B5EF4-FFF2-40B4-BE49-F238E27FC236}">
                <a16:creationId xmlns:a16="http://schemas.microsoft.com/office/drawing/2014/main" id="{AC3234B9-F663-9215-750E-6BA3C15E7EC1}"/>
              </a:ext>
            </a:extLst>
          </p:cNvPr>
          <p:cNvSpPr txBox="1"/>
          <p:nvPr/>
        </p:nvSpPr>
        <p:spPr>
          <a:xfrm>
            <a:off x="333290" y="4706851"/>
            <a:ext cx="4572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Source: </a:t>
            </a:r>
            <a:r>
              <a:rPr kumimoji="0" lang="en-US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www.belbin.com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/about/</a:t>
            </a:r>
            <a:r>
              <a:rPr kumimoji="0" lang="en-US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belbin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-team-roles</a:t>
            </a:r>
          </a:p>
        </p:txBody>
      </p:sp>
    </p:spTree>
    <p:extLst>
      <p:ext uri="{BB962C8B-B14F-4D97-AF65-F5344CB8AC3E}">
        <p14:creationId xmlns:p14="http://schemas.microsoft.com/office/powerpoint/2010/main" val="2759701661"/>
      </p:ext>
    </p:extLst>
  </p:cSld>
  <p:clrMapOvr>
    <a:masterClrMapping/>
  </p:clrMapOvr>
  <p:transition spd="med"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Text, Screenshot, Schrift, Diagramm enthält.&#10;&#10;Automatisch generierte Beschreibung">
            <a:extLst>
              <a:ext uri="{FF2B5EF4-FFF2-40B4-BE49-F238E27FC236}">
                <a16:creationId xmlns:a16="http://schemas.microsoft.com/office/drawing/2014/main" id="{E2A54E42-5B58-D76D-01E8-920600298A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34921" r="35508" b="23633"/>
          <a:stretch/>
        </p:blipFill>
        <p:spPr>
          <a:xfrm>
            <a:off x="6768792" y="1610678"/>
            <a:ext cx="2298357" cy="3338735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EA2ABC9-EBE6-7841-9887-515A4A193F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8626" y="1931812"/>
            <a:ext cx="5260974" cy="2481086"/>
          </a:xfrm>
        </p:spPr>
        <p:txBody>
          <a:bodyPr/>
          <a:lstStyle/>
          <a:p>
            <a:r>
              <a:rPr lang="en-GB" b="1" dirty="0"/>
              <a:t>Monitor Evaluator </a:t>
            </a:r>
            <a:r>
              <a:rPr lang="en-GB" dirty="0"/>
              <a:t>provides a logical eye, making impartial judgments where required and weighs up the team's options in a dispassionate way.</a:t>
            </a:r>
          </a:p>
          <a:p>
            <a:r>
              <a:rPr lang="en-GB" b="1" dirty="0"/>
              <a:t>Specialist</a:t>
            </a:r>
            <a:r>
              <a:rPr lang="en-GB" dirty="0"/>
              <a:t> brings in-depth knowledge of a key area to </a:t>
            </a:r>
            <a:br>
              <a:rPr lang="en-GB" dirty="0"/>
            </a:br>
            <a:r>
              <a:rPr lang="en-GB" dirty="0"/>
              <a:t>the team.</a:t>
            </a:r>
          </a:p>
          <a:p>
            <a:r>
              <a:rPr lang="en-GB" b="1" dirty="0"/>
              <a:t>Plant</a:t>
            </a:r>
            <a:r>
              <a:rPr lang="en-GB" dirty="0"/>
              <a:t> tends to be highly creative and good at solving problems in unconventional ways.</a:t>
            </a: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9FA96A4C-6F78-394E-3C23-1A4624DBA7AD}"/>
              </a:ext>
            </a:extLst>
          </p:cNvPr>
          <p:cNvSpPr txBox="1">
            <a:spLocks/>
          </p:cNvSpPr>
          <p:nvPr/>
        </p:nvSpPr>
        <p:spPr>
          <a:xfrm>
            <a:off x="2873829" y="1610678"/>
            <a:ext cx="3416888" cy="337280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ts val="2100"/>
              </a:lnSpc>
              <a:spcBef>
                <a:spcPts val="0"/>
              </a:spcBef>
              <a:spcAft>
                <a:spcPts val="900"/>
              </a:spcAft>
              <a:buClr>
                <a:srgbClr val="000000"/>
              </a:buClr>
              <a:buFont typeface="Arial"/>
              <a:defRPr sz="1600" b="0" i="0" u="none" strike="noStrike" cap="none">
                <a:solidFill>
                  <a:srgbClr val="000000"/>
                </a:solidFill>
                <a:latin typeface="Noticia Text" panose="02000503060000020004" pitchFamily="2" charset="77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ts val="2100"/>
              </a:lnSpc>
              <a:spcBef>
                <a:spcPts val="0"/>
              </a:spcBef>
              <a:spcAft>
                <a:spcPts val="900"/>
              </a:spcAft>
              <a:buClr>
                <a:srgbClr val="000000"/>
              </a:buClr>
              <a:buFont typeface="Arial"/>
              <a:defRPr sz="1600" b="0" i="0" u="none" strike="noStrike" cap="none">
                <a:solidFill>
                  <a:srgbClr val="000000"/>
                </a:solidFill>
                <a:latin typeface="Noticia Text" panose="02000503060000020004" pitchFamily="2" charset="77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ts val="2100"/>
              </a:lnSpc>
              <a:spcBef>
                <a:spcPts val="0"/>
              </a:spcBef>
              <a:spcAft>
                <a:spcPts val="900"/>
              </a:spcAft>
              <a:buClr>
                <a:srgbClr val="000000"/>
              </a:buClr>
              <a:buFont typeface="Arial"/>
              <a:defRPr sz="1600" b="0" i="0" u="none" strike="noStrike" cap="none">
                <a:solidFill>
                  <a:srgbClr val="000000"/>
                </a:solidFill>
                <a:latin typeface="Noticia Text" panose="02000503060000020004" pitchFamily="2" charset="77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ts val="2100"/>
              </a:lnSpc>
              <a:spcBef>
                <a:spcPts val="0"/>
              </a:spcBef>
              <a:spcAft>
                <a:spcPts val="900"/>
              </a:spcAft>
              <a:buClr>
                <a:srgbClr val="000000"/>
              </a:buClr>
              <a:buFont typeface="Arial"/>
              <a:defRPr sz="1600" b="0" i="0" u="none" strike="noStrike" cap="none">
                <a:solidFill>
                  <a:srgbClr val="000000"/>
                </a:solidFill>
                <a:latin typeface="Noticia Text" panose="02000503060000020004" pitchFamily="2" charset="77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ts val="2100"/>
              </a:lnSpc>
              <a:spcBef>
                <a:spcPts val="0"/>
              </a:spcBef>
              <a:spcAft>
                <a:spcPts val="900"/>
              </a:spcAft>
              <a:buClr>
                <a:srgbClr val="000000"/>
              </a:buClr>
              <a:buFont typeface="Arial"/>
              <a:defRPr sz="1600" b="0" i="0" u="none" strike="noStrike" cap="none">
                <a:solidFill>
                  <a:srgbClr val="000000"/>
                </a:solidFill>
                <a:latin typeface="Noticia Text" panose="02000503060000020004" pitchFamily="2" charset="77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marR="0" lvl="0" indent="-285750" algn="l" defTabSz="4572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9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oticia Text" panose="02000503060000020004" pitchFamily="2" charset="77"/>
              <a:cs typeface="Arial"/>
              <a:sym typeface="Arial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1CB3FCA-0820-08F3-F93C-A71847020356}"/>
              </a:ext>
            </a:extLst>
          </p:cNvPr>
          <p:cNvSpPr/>
          <p:nvPr/>
        </p:nvSpPr>
        <p:spPr>
          <a:xfrm>
            <a:off x="6290716" y="3685994"/>
            <a:ext cx="956151" cy="600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11081E9C-661A-8FE3-2C5D-BC7F859CC2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333644"/>
            <a:ext cx="5099593" cy="492443"/>
          </a:xfrm>
        </p:spPr>
        <p:txBody>
          <a:bodyPr/>
          <a:lstStyle/>
          <a:p>
            <a:r>
              <a:rPr lang="en-GB" dirty="0"/>
              <a:t>Belbin’s team roles</a:t>
            </a:r>
          </a:p>
        </p:txBody>
      </p:sp>
      <p:sp>
        <p:nvSpPr>
          <p:cNvPr id="13" name="Textfeld 4">
            <a:extLst>
              <a:ext uri="{FF2B5EF4-FFF2-40B4-BE49-F238E27FC236}">
                <a16:creationId xmlns:a16="http://schemas.microsoft.com/office/drawing/2014/main" id="{18A96DA4-7C32-EC28-7EAA-75AAE8DFFACE}"/>
              </a:ext>
            </a:extLst>
          </p:cNvPr>
          <p:cNvSpPr txBox="1"/>
          <p:nvPr/>
        </p:nvSpPr>
        <p:spPr>
          <a:xfrm>
            <a:off x="386472" y="1490183"/>
            <a:ext cx="7801377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What tendencies resonate with you?</a:t>
            </a:r>
          </a:p>
        </p:txBody>
      </p:sp>
      <p:sp>
        <p:nvSpPr>
          <p:cNvPr id="14" name="Textfeld 2">
            <a:extLst>
              <a:ext uri="{FF2B5EF4-FFF2-40B4-BE49-F238E27FC236}">
                <a16:creationId xmlns:a16="http://schemas.microsoft.com/office/drawing/2014/main" id="{7286B6FC-CE4E-0ADF-4EC2-8878CAFB1B33}"/>
              </a:ext>
            </a:extLst>
          </p:cNvPr>
          <p:cNvSpPr txBox="1"/>
          <p:nvPr/>
        </p:nvSpPr>
        <p:spPr>
          <a:xfrm>
            <a:off x="333290" y="4706851"/>
            <a:ext cx="4572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Source: </a:t>
            </a:r>
            <a:r>
              <a:rPr kumimoji="0" lang="en-US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www.belbin.com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/about/</a:t>
            </a:r>
            <a:r>
              <a:rPr kumimoji="0" lang="en-US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belbin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-team-roles</a:t>
            </a:r>
          </a:p>
        </p:txBody>
      </p:sp>
    </p:spTree>
    <p:extLst>
      <p:ext uri="{BB962C8B-B14F-4D97-AF65-F5344CB8AC3E}">
        <p14:creationId xmlns:p14="http://schemas.microsoft.com/office/powerpoint/2010/main" val="3966092953"/>
      </p:ext>
    </p:extLst>
  </p:cSld>
  <p:clrMapOvr>
    <a:masterClrMapping/>
  </p:clrMapOvr>
  <p:transition spd="med"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51F73E3A-9E55-DFD1-58A6-C0F16E3CF568}"/>
              </a:ext>
            </a:extLst>
          </p:cNvPr>
          <p:cNvGrpSpPr/>
          <p:nvPr/>
        </p:nvGrpSpPr>
        <p:grpSpPr>
          <a:xfrm>
            <a:off x="5105577" y="2602416"/>
            <a:ext cx="3961572" cy="2289520"/>
            <a:chOff x="5105577" y="2602416"/>
            <a:chExt cx="3961572" cy="2289520"/>
          </a:xfrm>
        </p:grpSpPr>
        <p:pic>
          <p:nvPicPr>
            <p:cNvPr id="7" name="Grafik 6" descr="Ein Bild, das Text, Screenshot, Schrift, Diagramm enthält.&#10;&#10;Automatisch generierte Beschreibung">
              <a:extLst>
                <a:ext uri="{FF2B5EF4-FFF2-40B4-BE49-F238E27FC236}">
                  <a16:creationId xmlns:a16="http://schemas.microsoft.com/office/drawing/2014/main" id="{F001F996-F729-1204-FBDB-52D6C92798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214" t="57156" r="37117" b="3668"/>
            <a:stretch/>
          </p:blipFill>
          <p:spPr>
            <a:xfrm>
              <a:off x="5137700" y="3182996"/>
              <a:ext cx="3929449" cy="1708940"/>
            </a:xfrm>
            <a:prstGeom prst="rect">
              <a:avLst/>
            </a:prstGeom>
          </p:spPr>
        </p:pic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179C495A-8B95-C01B-0A18-98D2BC87E63D}"/>
                </a:ext>
              </a:extLst>
            </p:cNvPr>
            <p:cNvSpPr/>
            <p:nvPr/>
          </p:nvSpPr>
          <p:spPr>
            <a:xfrm rot="1882454">
              <a:off x="7540370" y="2754208"/>
              <a:ext cx="1427481" cy="7823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A9B61D95-B6C9-D3A4-049F-E051F6C69D25}"/>
                </a:ext>
              </a:extLst>
            </p:cNvPr>
            <p:cNvSpPr/>
            <p:nvPr/>
          </p:nvSpPr>
          <p:spPr>
            <a:xfrm rot="19700778">
              <a:off x="5105577" y="2602416"/>
              <a:ext cx="1569254" cy="7823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</p:grp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C266D5-EF70-D3FC-0749-F5619F9721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8625" y="1703456"/>
            <a:ext cx="7614707" cy="2481086"/>
          </a:xfrm>
        </p:spPr>
        <p:txBody>
          <a:bodyPr/>
          <a:lstStyle/>
          <a:p>
            <a:r>
              <a:rPr lang="en-GB" b="1" dirty="0"/>
              <a:t>Shaper </a:t>
            </a:r>
            <a:r>
              <a:rPr lang="en-GB" dirty="0"/>
              <a:t>provides the necessary drive to ensure that the team keeps moving and does not lose focus or momentum.</a:t>
            </a:r>
          </a:p>
          <a:p>
            <a:r>
              <a:rPr lang="en-GB" b="1" dirty="0"/>
              <a:t>Completer Finisher </a:t>
            </a:r>
            <a:r>
              <a:rPr lang="en-GB" dirty="0"/>
              <a:t>most effectively used at the end of tasks to polish and scrutinize the work for errors, subjecting it to the highest standards of quality control.</a:t>
            </a:r>
          </a:p>
          <a:p>
            <a:r>
              <a:rPr lang="en-GB" b="1" dirty="0"/>
              <a:t>Implementer </a:t>
            </a:r>
            <a:r>
              <a:rPr lang="en-GB" dirty="0"/>
              <a:t>needed to plan a workable strategy and </a:t>
            </a:r>
            <a:br>
              <a:rPr lang="en-GB" dirty="0"/>
            </a:br>
            <a:r>
              <a:rPr lang="en-GB" dirty="0"/>
              <a:t>carry it out as efficiently as possible.</a:t>
            </a:r>
          </a:p>
          <a:p>
            <a:endParaRPr lang="en-GB" dirty="0"/>
          </a:p>
          <a:p>
            <a:pPr marL="0" indent="0">
              <a:buNone/>
            </a:pPr>
            <a:endParaRPr lang="en-DE" dirty="0"/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9FA96A4C-6F78-394E-3C23-1A4624DBA7AD}"/>
              </a:ext>
            </a:extLst>
          </p:cNvPr>
          <p:cNvSpPr txBox="1">
            <a:spLocks/>
          </p:cNvSpPr>
          <p:nvPr/>
        </p:nvSpPr>
        <p:spPr>
          <a:xfrm>
            <a:off x="4006301" y="1610678"/>
            <a:ext cx="4778924" cy="337280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ts val="2100"/>
              </a:lnSpc>
              <a:spcBef>
                <a:spcPts val="0"/>
              </a:spcBef>
              <a:spcAft>
                <a:spcPts val="900"/>
              </a:spcAft>
              <a:buClr>
                <a:srgbClr val="000000"/>
              </a:buClr>
              <a:buFont typeface="Arial"/>
              <a:defRPr sz="1600" b="0" i="0" u="none" strike="noStrike" cap="none">
                <a:solidFill>
                  <a:srgbClr val="000000"/>
                </a:solidFill>
                <a:latin typeface="Noticia Text" panose="02000503060000020004" pitchFamily="2" charset="77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ts val="2100"/>
              </a:lnSpc>
              <a:spcBef>
                <a:spcPts val="0"/>
              </a:spcBef>
              <a:spcAft>
                <a:spcPts val="900"/>
              </a:spcAft>
              <a:buClr>
                <a:srgbClr val="000000"/>
              </a:buClr>
              <a:buFont typeface="Arial"/>
              <a:defRPr sz="1600" b="0" i="0" u="none" strike="noStrike" cap="none">
                <a:solidFill>
                  <a:srgbClr val="000000"/>
                </a:solidFill>
                <a:latin typeface="Noticia Text" panose="02000503060000020004" pitchFamily="2" charset="77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ts val="2100"/>
              </a:lnSpc>
              <a:spcBef>
                <a:spcPts val="0"/>
              </a:spcBef>
              <a:spcAft>
                <a:spcPts val="900"/>
              </a:spcAft>
              <a:buClr>
                <a:srgbClr val="000000"/>
              </a:buClr>
              <a:buFont typeface="Arial"/>
              <a:defRPr sz="1600" b="0" i="0" u="none" strike="noStrike" cap="none">
                <a:solidFill>
                  <a:srgbClr val="000000"/>
                </a:solidFill>
                <a:latin typeface="Noticia Text" panose="02000503060000020004" pitchFamily="2" charset="77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ts val="2100"/>
              </a:lnSpc>
              <a:spcBef>
                <a:spcPts val="0"/>
              </a:spcBef>
              <a:spcAft>
                <a:spcPts val="900"/>
              </a:spcAft>
              <a:buClr>
                <a:srgbClr val="000000"/>
              </a:buClr>
              <a:buFont typeface="Arial"/>
              <a:defRPr sz="1600" b="0" i="0" u="none" strike="noStrike" cap="none">
                <a:solidFill>
                  <a:srgbClr val="000000"/>
                </a:solidFill>
                <a:latin typeface="Noticia Text" panose="02000503060000020004" pitchFamily="2" charset="77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ts val="2100"/>
              </a:lnSpc>
              <a:spcBef>
                <a:spcPts val="0"/>
              </a:spcBef>
              <a:spcAft>
                <a:spcPts val="900"/>
              </a:spcAft>
              <a:buClr>
                <a:srgbClr val="000000"/>
              </a:buClr>
              <a:buFont typeface="Arial"/>
              <a:defRPr sz="1600" b="0" i="0" u="none" strike="noStrike" cap="none">
                <a:solidFill>
                  <a:srgbClr val="000000"/>
                </a:solidFill>
                <a:latin typeface="Noticia Text" panose="02000503060000020004" pitchFamily="2" charset="77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marR="0" lvl="0" indent="-285750" algn="l" defTabSz="4572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9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oticia Text" panose="02000503060000020004" pitchFamily="2" charset="77"/>
              <a:cs typeface="Arial"/>
              <a:sym typeface="Arial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127E656-90BD-082C-66ED-96EA46A396E7}"/>
              </a:ext>
            </a:extLst>
          </p:cNvPr>
          <p:cNvSpPr txBox="1"/>
          <p:nvPr/>
        </p:nvSpPr>
        <p:spPr>
          <a:xfrm>
            <a:off x="333290" y="4706851"/>
            <a:ext cx="4572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Source: </a:t>
            </a:r>
            <a:r>
              <a:rPr kumimoji="0" lang="en-US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www.belbin.com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/about/</a:t>
            </a:r>
            <a:r>
              <a:rPr kumimoji="0" lang="en-US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belbin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-team-roles</a:t>
            </a:r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B6C65915-24EB-1184-065E-460E63B677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333644"/>
            <a:ext cx="5099593" cy="492443"/>
          </a:xfrm>
        </p:spPr>
        <p:txBody>
          <a:bodyPr/>
          <a:lstStyle/>
          <a:p>
            <a:r>
              <a:rPr lang="en-GB" dirty="0"/>
              <a:t>Belbin’s team roles</a:t>
            </a:r>
          </a:p>
        </p:txBody>
      </p:sp>
      <p:sp>
        <p:nvSpPr>
          <p:cNvPr id="15" name="Textfeld 4">
            <a:extLst>
              <a:ext uri="{FF2B5EF4-FFF2-40B4-BE49-F238E27FC236}">
                <a16:creationId xmlns:a16="http://schemas.microsoft.com/office/drawing/2014/main" id="{B2B704F9-B5B0-E5B2-5C44-D6F63841F567}"/>
              </a:ext>
            </a:extLst>
          </p:cNvPr>
          <p:cNvSpPr txBox="1"/>
          <p:nvPr/>
        </p:nvSpPr>
        <p:spPr>
          <a:xfrm>
            <a:off x="386472" y="1253118"/>
            <a:ext cx="7801377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What tendencies resonate with you?</a:t>
            </a:r>
          </a:p>
        </p:txBody>
      </p:sp>
    </p:spTree>
    <p:extLst>
      <p:ext uri="{BB962C8B-B14F-4D97-AF65-F5344CB8AC3E}">
        <p14:creationId xmlns:p14="http://schemas.microsoft.com/office/powerpoint/2010/main" val="220336308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">
            <a:extLst>
              <a:ext uri="{FF2B5EF4-FFF2-40B4-BE49-F238E27FC236}">
                <a16:creationId xmlns:a16="http://schemas.microsoft.com/office/drawing/2014/main" id="{E7A62EA0-8348-F839-865C-B2AC718331A4}"/>
              </a:ext>
            </a:extLst>
          </p:cNvPr>
          <p:cNvSpPr txBox="1">
            <a:spLocks/>
          </p:cNvSpPr>
          <p:nvPr/>
        </p:nvSpPr>
        <p:spPr>
          <a:xfrm>
            <a:off x="428625" y="33659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kern="1200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defTabSz="685800" rtl="0" eaLnBrk="1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defTabSz="685800" rtl="0" eaLnBrk="1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defTabSz="685800" rtl="0" eaLnBrk="1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defTabSz="685800" rtl="0" eaLnBrk="1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defTabSz="685800" rtl="0" eaLnBrk="1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defTabSz="685800" rtl="0" eaLnBrk="1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defTabSz="685800" rtl="0" eaLnBrk="1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defTabSz="685800" rtl="0" eaLnBrk="1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4050"/>
              <a:buFont typeface="Arial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E30613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Learning goals</a:t>
            </a: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A502454B-1B8D-4A18-45ED-69682379EF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65514" y="1743076"/>
            <a:ext cx="7014142" cy="2687240"/>
          </a:xfrm>
        </p:spPr>
        <p:txBody>
          <a:bodyPr anchor="t" anchorCtr="0"/>
          <a:lstStyle/>
          <a:p>
            <a:pPr marL="0" indent="0">
              <a:lnSpc>
                <a:spcPct val="100000"/>
              </a:lnSpc>
              <a:buNone/>
            </a:pPr>
            <a:r>
              <a:rPr lang="en-GB" sz="1600" dirty="0"/>
              <a:t>Understand what conflicts stand for and how they can be useful.</a:t>
            </a:r>
          </a:p>
          <a:p>
            <a:pPr marL="0" indent="0">
              <a:lnSpc>
                <a:spcPct val="100000"/>
              </a:lnSpc>
              <a:buNone/>
            </a:pPr>
            <a:br>
              <a:rPr lang="en-GB" sz="1600" dirty="0"/>
            </a:br>
            <a:r>
              <a:rPr lang="en-GB" sz="1600" dirty="0"/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600" dirty="0"/>
              <a:t>Understand the role of empathy and a change of perspective in conflict situations.</a:t>
            </a:r>
          </a:p>
          <a:p>
            <a:pPr marL="0" indent="0">
              <a:lnSpc>
                <a:spcPct val="100000"/>
              </a:lnSpc>
              <a:buNone/>
            </a:pPr>
            <a:br>
              <a:rPr lang="en-GB" sz="1600" dirty="0"/>
            </a:br>
            <a:endParaRPr lang="en-GB" sz="1600" dirty="0"/>
          </a:p>
          <a:p>
            <a:pPr marL="0" indent="0">
              <a:lnSpc>
                <a:spcPct val="100000"/>
              </a:lnSpc>
              <a:buNone/>
            </a:pPr>
            <a:r>
              <a:rPr lang="en-GB" sz="1600" dirty="0"/>
              <a:t>Get to know strategies for dealing with conflicts and experiment with new strategies. </a:t>
            </a:r>
          </a:p>
        </p:txBody>
      </p:sp>
      <p:pic>
        <p:nvPicPr>
          <p:cNvPr id="15" name="Google Shape;259;p3">
            <a:extLst>
              <a:ext uri="{FF2B5EF4-FFF2-40B4-BE49-F238E27FC236}">
                <a16:creationId xmlns:a16="http://schemas.microsoft.com/office/drawing/2014/main" id="{6D1F4E5F-C88D-CAE4-A69E-FC3CEDCCAE2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7014" y="3736305"/>
            <a:ext cx="540043" cy="534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60;p3">
            <a:extLst>
              <a:ext uri="{FF2B5EF4-FFF2-40B4-BE49-F238E27FC236}">
                <a16:creationId xmlns:a16="http://schemas.microsoft.com/office/drawing/2014/main" id="{DCA59D85-CCD1-480C-5EAB-6A6B22EBD54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7014" y="2655226"/>
            <a:ext cx="463838" cy="463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18478D5E-3FCB-26CC-C284-31026002F3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3336" y="1468091"/>
            <a:ext cx="779096" cy="77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916096"/>
      </p:ext>
    </p:extLst>
  </p:cSld>
  <p:clrMapOvr>
    <a:masterClrMapping/>
  </p:clrMapOvr>
  <p:transition spd="med"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3C9B179-D5F4-EF4B-A084-CB617F4678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6" y="336593"/>
            <a:ext cx="3897965" cy="1329595"/>
          </a:xfrm>
        </p:spPr>
        <p:txBody>
          <a:bodyPr/>
          <a:lstStyle/>
          <a:p>
            <a:r>
              <a:rPr lang="en-GB" dirty="0"/>
              <a:t>EXERCISE</a:t>
            </a:r>
          </a:p>
          <a:p>
            <a:r>
              <a:rPr lang="en-GB" dirty="0"/>
              <a:t>My team role</a:t>
            </a:r>
          </a:p>
          <a:p>
            <a:r>
              <a:rPr lang="en-GB" dirty="0"/>
              <a:t>tendencies</a:t>
            </a:r>
          </a:p>
        </p:txBody>
      </p:sp>
      <p:pic>
        <p:nvPicPr>
          <p:cNvPr id="5" name="Bildplatzhalter 6" descr="Ein Bild, das Kunst, Zeichnung, Bild, Kreative Künste enthält.&#10;&#10;Automatisch generierte Beschreibung">
            <a:extLst>
              <a:ext uri="{FF2B5EF4-FFF2-40B4-BE49-F238E27FC236}">
                <a16:creationId xmlns:a16="http://schemas.microsoft.com/office/drawing/2014/main" id="{AF48D7BA-745E-B801-4FC3-6DD1165855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6" r="39169"/>
          <a:stretch/>
        </p:blipFill>
        <p:spPr>
          <a:xfrm>
            <a:off x="4572000" y="0"/>
            <a:ext cx="4572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139915"/>
      </p:ext>
    </p:extLst>
  </p:cSld>
  <p:clrMapOvr>
    <a:masterClrMapping/>
  </p:clrMapOvr>
  <p:transition spd="med"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25AF13-6037-348F-1642-9745B200D234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428626" y="1995489"/>
            <a:ext cx="2950242" cy="1723072"/>
          </a:xfrm>
        </p:spPr>
        <p:txBody>
          <a:bodyPr/>
          <a:lstStyle/>
          <a:p>
            <a:r>
              <a:rPr lang="en-GB" sz="1600" dirty="0"/>
              <a:t>Nobody takes on only one role. We all have tendencies, that can vary and develop over time.</a:t>
            </a:r>
          </a:p>
          <a:p>
            <a:endParaRPr lang="en-GB" sz="1600" dirty="0"/>
          </a:p>
          <a:p>
            <a:endParaRPr lang="en-DE" sz="160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06EE8C8-C248-74E5-BFDE-C2960E3030C0}"/>
              </a:ext>
            </a:extLst>
          </p:cNvPr>
          <p:cNvSpPr txBox="1"/>
          <p:nvPr/>
        </p:nvSpPr>
        <p:spPr>
          <a:xfrm>
            <a:off x="375555" y="1507983"/>
            <a:ext cx="234943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Example profile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7F8F52D0-3B78-574A-ED05-59FB9E6BAAE6}"/>
              </a:ext>
            </a:extLst>
          </p:cNvPr>
          <p:cNvSpPr/>
          <p:nvPr/>
        </p:nvSpPr>
        <p:spPr>
          <a:xfrm>
            <a:off x="3615782" y="1401581"/>
            <a:ext cx="5099593" cy="3454241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8B0C0EA5-5DD8-E3D6-B4BE-D633D3C4A631}"/>
              </a:ext>
            </a:extLst>
          </p:cNvPr>
          <p:cNvSpPr txBox="1"/>
          <p:nvPr/>
        </p:nvSpPr>
        <p:spPr>
          <a:xfrm>
            <a:off x="3799544" y="1878459"/>
            <a:ext cx="470988" cy="28738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RI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TW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CO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PL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ME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SP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SH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IMP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CF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08118B8C-F3DF-CEA0-6E25-E050F913400E}"/>
              </a:ext>
            </a:extLst>
          </p:cNvPr>
          <p:cNvSpPr txBox="1"/>
          <p:nvPr/>
        </p:nvSpPr>
        <p:spPr>
          <a:xfrm>
            <a:off x="3811053" y="1487352"/>
            <a:ext cx="1832029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Associated Weakness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CEE2EF48-8095-C6BE-5C0C-188B10322425}"/>
              </a:ext>
            </a:extLst>
          </p:cNvPr>
          <p:cNvSpPr txBox="1"/>
          <p:nvPr/>
        </p:nvSpPr>
        <p:spPr>
          <a:xfrm>
            <a:off x="6776262" y="1487352"/>
            <a:ext cx="1832029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Strengths</a:t>
            </a:r>
          </a:p>
        </p:txBody>
      </p: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E8D7A6A9-FC66-FF18-86F8-EC15FCFA3D91}"/>
              </a:ext>
            </a:extLst>
          </p:cNvPr>
          <p:cNvCxnSpPr>
            <a:cxnSpLocks/>
          </p:cNvCxnSpPr>
          <p:nvPr/>
        </p:nvCxnSpPr>
        <p:spPr>
          <a:xfrm flipV="1">
            <a:off x="5809262" y="1966760"/>
            <a:ext cx="0" cy="2757729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Rechteck 30">
            <a:extLst>
              <a:ext uri="{FF2B5EF4-FFF2-40B4-BE49-F238E27FC236}">
                <a16:creationId xmlns:a16="http://schemas.microsoft.com/office/drawing/2014/main" id="{65BD2A4C-340E-7A76-3C88-5D1107A66F02}"/>
              </a:ext>
            </a:extLst>
          </p:cNvPr>
          <p:cNvSpPr/>
          <p:nvPr/>
        </p:nvSpPr>
        <p:spPr>
          <a:xfrm>
            <a:off x="5809262" y="2019454"/>
            <a:ext cx="932229" cy="144379"/>
          </a:xfrm>
          <a:prstGeom prst="rect">
            <a:avLst/>
          </a:prstGeom>
          <a:solidFill>
            <a:srgbClr val="E508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AF9F92"/>
              </a:solidFill>
              <a:effectLst/>
              <a:uLnTx/>
              <a:uFillTx/>
              <a:latin typeface="Aptos" panose="020B0004020202020204" pitchFamily="34" charset="0"/>
              <a:cs typeface="Calibri"/>
            </a:endParaRP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17D5EE7B-F546-35C9-C069-80AE58BA8C28}"/>
              </a:ext>
            </a:extLst>
          </p:cNvPr>
          <p:cNvSpPr/>
          <p:nvPr/>
        </p:nvSpPr>
        <p:spPr>
          <a:xfrm>
            <a:off x="5161321" y="2312989"/>
            <a:ext cx="3078337" cy="144379"/>
          </a:xfrm>
          <a:prstGeom prst="rect">
            <a:avLst/>
          </a:prstGeom>
          <a:solidFill>
            <a:srgbClr val="E508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AF9F92"/>
              </a:solidFill>
              <a:effectLst/>
              <a:uLnTx/>
              <a:uFillTx/>
              <a:latin typeface="Aptos" panose="020B0004020202020204" pitchFamily="34" charset="0"/>
              <a:cs typeface="Calibri"/>
            </a:endParaRP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563D116B-1EDE-CD70-DDF2-F3C102BD4E73}"/>
              </a:ext>
            </a:extLst>
          </p:cNvPr>
          <p:cNvSpPr/>
          <p:nvPr/>
        </p:nvSpPr>
        <p:spPr>
          <a:xfrm>
            <a:off x="5809263" y="2610738"/>
            <a:ext cx="734184" cy="144379"/>
          </a:xfrm>
          <a:prstGeom prst="rect">
            <a:avLst/>
          </a:prstGeom>
          <a:solidFill>
            <a:srgbClr val="E508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AF9F92"/>
              </a:solidFill>
              <a:effectLst/>
              <a:uLnTx/>
              <a:uFillTx/>
              <a:latin typeface="Aptos" panose="020B0004020202020204" pitchFamily="34" charset="0"/>
              <a:cs typeface="Calibri"/>
            </a:endParaRP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C4AB6639-1510-1491-2236-519F74EAD482}"/>
              </a:ext>
            </a:extLst>
          </p:cNvPr>
          <p:cNvSpPr/>
          <p:nvPr/>
        </p:nvSpPr>
        <p:spPr>
          <a:xfrm>
            <a:off x="5809262" y="2909204"/>
            <a:ext cx="1100785" cy="144379"/>
          </a:xfrm>
          <a:prstGeom prst="rect">
            <a:avLst/>
          </a:prstGeom>
          <a:solidFill>
            <a:srgbClr val="E508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AF9F92"/>
              </a:solidFill>
              <a:effectLst/>
              <a:uLnTx/>
              <a:uFillTx/>
              <a:latin typeface="Aptos" panose="020B0004020202020204" pitchFamily="34" charset="0"/>
              <a:cs typeface="Calibri"/>
            </a:endParaRP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F4B3EDC0-345F-DE58-A26D-A87294A6EFF6}"/>
              </a:ext>
            </a:extLst>
          </p:cNvPr>
          <p:cNvSpPr/>
          <p:nvPr/>
        </p:nvSpPr>
        <p:spPr>
          <a:xfrm>
            <a:off x="5607977" y="3230170"/>
            <a:ext cx="935470" cy="144379"/>
          </a:xfrm>
          <a:prstGeom prst="rect">
            <a:avLst/>
          </a:prstGeom>
          <a:solidFill>
            <a:srgbClr val="E508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AF9F92"/>
              </a:solidFill>
              <a:effectLst/>
              <a:uLnTx/>
              <a:uFillTx/>
              <a:latin typeface="Aptos" panose="020B0004020202020204" pitchFamily="34" charset="0"/>
              <a:cs typeface="Calibri"/>
            </a:endParaRP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CB694011-CE0D-45E6-EE06-4B0D653F182D}"/>
              </a:ext>
            </a:extLst>
          </p:cNvPr>
          <p:cNvSpPr/>
          <p:nvPr/>
        </p:nvSpPr>
        <p:spPr>
          <a:xfrm>
            <a:off x="5671184" y="3550420"/>
            <a:ext cx="1238861" cy="144379"/>
          </a:xfrm>
          <a:prstGeom prst="rect">
            <a:avLst/>
          </a:prstGeom>
          <a:solidFill>
            <a:srgbClr val="E508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AF9F92"/>
              </a:solidFill>
              <a:effectLst/>
              <a:uLnTx/>
              <a:uFillTx/>
              <a:latin typeface="Aptos" panose="020B0004020202020204" pitchFamily="34" charset="0"/>
              <a:cs typeface="Calibri"/>
            </a:endParaRPr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D4F8E87F-90EA-DD9D-FBBD-2BB1384E28E7}"/>
              </a:ext>
            </a:extLst>
          </p:cNvPr>
          <p:cNvSpPr/>
          <p:nvPr/>
        </p:nvSpPr>
        <p:spPr>
          <a:xfrm>
            <a:off x="5607978" y="3867173"/>
            <a:ext cx="1167226" cy="144379"/>
          </a:xfrm>
          <a:prstGeom prst="rect">
            <a:avLst/>
          </a:prstGeom>
          <a:solidFill>
            <a:srgbClr val="E508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AF9F92"/>
              </a:solidFill>
              <a:effectLst/>
              <a:uLnTx/>
              <a:uFillTx/>
              <a:latin typeface="Aptos" panose="020B0004020202020204" pitchFamily="34" charset="0"/>
              <a:cs typeface="Calibri"/>
            </a:endParaRP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231ED648-6E7C-F866-6FEF-C952A8CB806D}"/>
              </a:ext>
            </a:extLst>
          </p:cNvPr>
          <p:cNvSpPr/>
          <p:nvPr/>
        </p:nvSpPr>
        <p:spPr>
          <a:xfrm>
            <a:off x="5401499" y="4183926"/>
            <a:ext cx="2907536" cy="144379"/>
          </a:xfrm>
          <a:prstGeom prst="rect">
            <a:avLst/>
          </a:prstGeom>
          <a:solidFill>
            <a:srgbClr val="E508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AF9F92"/>
              </a:solidFill>
              <a:effectLst/>
              <a:uLnTx/>
              <a:uFillTx/>
              <a:latin typeface="Aptos" panose="020B0004020202020204" pitchFamily="34" charset="0"/>
              <a:cs typeface="Calibri"/>
            </a:endParaRPr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765E86C6-A261-852E-56ED-21429793E0D7}"/>
              </a:ext>
            </a:extLst>
          </p:cNvPr>
          <p:cNvSpPr/>
          <p:nvPr/>
        </p:nvSpPr>
        <p:spPr>
          <a:xfrm>
            <a:off x="5070787" y="4495749"/>
            <a:ext cx="1940391" cy="144379"/>
          </a:xfrm>
          <a:prstGeom prst="rect">
            <a:avLst/>
          </a:prstGeom>
          <a:solidFill>
            <a:srgbClr val="E508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AF9F92"/>
              </a:solidFill>
              <a:effectLst/>
              <a:uLnTx/>
              <a:uFillTx/>
              <a:latin typeface="Aptos" panose="020B0004020202020204" pitchFamily="34" charset="0"/>
              <a:cs typeface="Calibri"/>
            </a:endParaRP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7BB0866E-E004-D048-55C5-59A9E6FD957A}"/>
              </a:ext>
            </a:extLst>
          </p:cNvPr>
          <p:cNvSpPr txBox="1">
            <a:spLocks/>
          </p:cNvSpPr>
          <p:nvPr/>
        </p:nvSpPr>
        <p:spPr>
          <a:xfrm>
            <a:off x="428625" y="333644"/>
            <a:ext cx="5099593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kern="1200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defTabSz="685800" rtl="0" eaLnBrk="1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defTabSz="685800" rtl="0" eaLnBrk="1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defTabSz="685800" rtl="0" eaLnBrk="1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defTabSz="685800" rtl="0" eaLnBrk="1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defTabSz="685800" rtl="0" eaLnBrk="1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defTabSz="685800" rtl="0" eaLnBrk="1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defTabSz="685800" rtl="0" eaLnBrk="1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defTabSz="685800" rtl="0" eaLnBrk="1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50"/>
              <a:buFont typeface="Arial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E30613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Belbin’s team roles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E30613"/>
              </a:solidFill>
              <a:effectLst/>
              <a:uLnTx/>
              <a:uFillTx/>
              <a:latin typeface="Aptos" panose="020B0004020202020204" pitchFamily="34" charset="0"/>
              <a:cs typeface="Arial"/>
              <a:sym typeface="Arial"/>
            </a:endParaRPr>
          </a:p>
        </p:txBody>
      </p:sp>
      <p:sp>
        <p:nvSpPr>
          <p:cNvPr id="15" name="Textfeld 2">
            <a:extLst>
              <a:ext uri="{FF2B5EF4-FFF2-40B4-BE49-F238E27FC236}">
                <a16:creationId xmlns:a16="http://schemas.microsoft.com/office/drawing/2014/main" id="{C9665033-2CB0-A819-A79D-26784FB8664C}"/>
              </a:ext>
            </a:extLst>
          </p:cNvPr>
          <p:cNvSpPr txBox="1"/>
          <p:nvPr/>
        </p:nvSpPr>
        <p:spPr>
          <a:xfrm>
            <a:off x="333290" y="4706851"/>
            <a:ext cx="4572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Source: </a:t>
            </a:r>
            <a:r>
              <a:rPr kumimoji="0" lang="en-US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www.belbin.com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/about/</a:t>
            </a:r>
            <a:r>
              <a:rPr kumimoji="0" lang="en-US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belbin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-team-roles</a:t>
            </a:r>
          </a:p>
        </p:txBody>
      </p:sp>
    </p:spTree>
    <p:extLst>
      <p:ext uri="{BB962C8B-B14F-4D97-AF65-F5344CB8AC3E}">
        <p14:creationId xmlns:p14="http://schemas.microsoft.com/office/powerpoint/2010/main" val="2341677501"/>
      </p:ext>
    </p:extLst>
  </p:cSld>
  <p:clrMapOvr>
    <a:masterClrMapping/>
  </p:clrMapOvr>
  <p:transition spd="med"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238AD8-ADF8-8333-C941-3D61CF2BA238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428625" y="1995489"/>
            <a:ext cx="3282315" cy="1723072"/>
          </a:xfrm>
        </p:spPr>
        <p:txBody>
          <a:bodyPr/>
          <a:lstStyle/>
          <a:p>
            <a:r>
              <a:rPr lang="en-GB" sz="1600" b="0" dirty="0">
                <a:solidFill>
                  <a:schemeClr val="tx1"/>
                </a:solidFill>
              </a:rPr>
              <a:t>How do you enjoy contributing </a:t>
            </a:r>
            <a:br>
              <a:rPr lang="en-GB" sz="1600" b="0" dirty="0">
                <a:solidFill>
                  <a:schemeClr val="tx1"/>
                </a:solidFill>
              </a:rPr>
            </a:br>
            <a:r>
              <a:rPr lang="en-GB" sz="1600" b="0" dirty="0">
                <a:solidFill>
                  <a:schemeClr val="tx1"/>
                </a:solidFill>
              </a:rPr>
              <a:t>to a team?</a:t>
            </a:r>
          </a:p>
          <a:p>
            <a:endParaRPr lang="en-GB" sz="1600" b="0" dirty="0">
              <a:solidFill>
                <a:schemeClr val="tx1"/>
              </a:solidFill>
            </a:endParaRPr>
          </a:p>
          <a:p>
            <a:r>
              <a:rPr lang="en-GB" sz="1600" b="0" dirty="0">
                <a:solidFill>
                  <a:schemeClr val="tx1"/>
                </a:solidFill>
              </a:rPr>
              <a:t>What do co-workers or colleagues appreciate in you?</a:t>
            </a:r>
          </a:p>
          <a:p>
            <a:endParaRPr lang="en-GB" sz="1600" b="0" dirty="0">
              <a:solidFill>
                <a:schemeClr val="tx1"/>
              </a:solidFill>
            </a:endParaRPr>
          </a:p>
          <a:p>
            <a:r>
              <a:rPr lang="en-GB" sz="1600" b="0" dirty="0">
                <a:solidFill>
                  <a:schemeClr val="tx1"/>
                </a:solidFill>
              </a:rPr>
              <a:t>In what role would you like </a:t>
            </a:r>
            <a:br>
              <a:rPr lang="en-GB" sz="1600" b="0" dirty="0">
                <a:solidFill>
                  <a:schemeClr val="tx1"/>
                </a:solidFill>
              </a:rPr>
            </a:br>
            <a:r>
              <a:rPr lang="en-GB" sz="1600" b="0" dirty="0">
                <a:solidFill>
                  <a:schemeClr val="tx1"/>
                </a:solidFill>
              </a:rPr>
              <a:t>to grow? </a:t>
            </a: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63B9B8F-460F-4038-8693-1F34AD8431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My </a:t>
            </a:r>
            <a:r>
              <a:rPr lang="de-DE" dirty="0" err="1"/>
              <a:t>team</a:t>
            </a:r>
            <a:r>
              <a:rPr lang="de-DE" dirty="0"/>
              <a:t> </a:t>
            </a:r>
            <a:r>
              <a:rPr lang="de-DE" dirty="0" err="1"/>
              <a:t>roles</a:t>
            </a: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FF71290-C861-1C4A-BC53-73BAA7FE37DA}"/>
              </a:ext>
            </a:extLst>
          </p:cNvPr>
          <p:cNvSpPr txBox="1"/>
          <p:nvPr/>
        </p:nvSpPr>
        <p:spPr>
          <a:xfrm>
            <a:off x="373380" y="1233668"/>
            <a:ext cx="3337560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Think about how you tend to interact in teams:</a:t>
            </a:r>
          </a:p>
        </p:txBody>
      </p:sp>
      <p:pic>
        <p:nvPicPr>
          <p:cNvPr id="13" name="Grafik 12" descr="Ein Bild, das Text, Screenshot, Schrift, Reihe enthält.&#10;&#10;Automatisch generierte Beschreibung">
            <a:extLst>
              <a:ext uri="{FF2B5EF4-FFF2-40B4-BE49-F238E27FC236}">
                <a16:creationId xmlns:a16="http://schemas.microsoft.com/office/drawing/2014/main" id="{C9704033-C799-1B5C-CADE-11542F03C5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472" t="64236" r="2818" b="6107"/>
          <a:stretch/>
        </p:blipFill>
        <p:spPr>
          <a:xfrm>
            <a:off x="3967424" y="920045"/>
            <a:ext cx="4874127" cy="1296623"/>
          </a:xfrm>
          <a:prstGeom prst="rect">
            <a:avLst/>
          </a:prstGeom>
        </p:spPr>
      </p:pic>
      <p:pic>
        <p:nvPicPr>
          <p:cNvPr id="15" name="Grafik 14" descr="Ein Bild, das Text, Screenshot, Schrift, Reihe enthält.&#10;&#10;Automatisch generierte Beschreibung">
            <a:extLst>
              <a:ext uri="{FF2B5EF4-FFF2-40B4-BE49-F238E27FC236}">
                <a16:creationId xmlns:a16="http://schemas.microsoft.com/office/drawing/2014/main" id="{1AF691EF-6C20-BBF1-D771-CC0437385D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186" t="64134" r="2946" b="6214"/>
          <a:stretch/>
        </p:blipFill>
        <p:spPr>
          <a:xfrm>
            <a:off x="3961355" y="2218548"/>
            <a:ext cx="4886264" cy="1296380"/>
          </a:xfrm>
          <a:prstGeom prst="rect">
            <a:avLst/>
          </a:prstGeom>
        </p:spPr>
      </p:pic>
      <p:pic>
        <p:nvPicPr>
          <p:cNvPr id="18" name="Grafik 17" descr="Ein Bild, das Text, Screenshot, Schrift, Reihe enthält.&#10;&#10;Automatisch generierte Beschreibung">
            <a:extLst>
              <a:ext uri="{FF2B5EF4-FFF2-40B4-BE49-F238E27FC236}">
                <a16:creationId xmlns:a16="http://schemas.microsoft.com/office/drawing/2014/main" id="{539DA1E6-304F-0937-24F3-B9C119C077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419" t="63063" r="2913" b="6013"/>
          <a:stretch/>
        </p:blipFill>
        <p:spPr>
          <a:xfrm>
            <a:off x="3969107" y="3516808"/>
            <a:ext cx="4870760" cy="135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304525"/>
      </p:ext>
    </p:extLst>
  </p:cSld>
  <p:clrMapOvr>
    <a:masterClrMapping/>
  </p:clrMapOvr>
  <p:transition spd="med"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8A2FE3B-6B76-2F4B-B9D9-92762A6B24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/>
              <a:t>Solo work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48D9FBB4-0505-AD41-AFC5-A712BDB0DA3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Self-reflection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CBA918D0-6A9F-914D-A49B-D49A7EE9DA9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 dirty="0"/>
              <a:t>25 min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F2A0595A-6E27-7642-A383-5CCCA2A43E6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b="0" dirty="0"/>
              <a:t>Self-reflection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b="0" dirty="0"/>
              <a:t>team exchange</a:t>
            </a:r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6A15EB1D-E136-2442-9B34-531E6F2ABC7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707889" y="2286000"/>
            <a:ext cx="2353866" cy="2364491"/>
          </a:xfrm>
        </p:spPr>
        <p:txBody>
          <a:bodyPr/>
          <a:lstStyle/>
          <a:p>
            <a:r>
              <a:rPr lang="en-GB" b="0" dirty="0"/>
              <a:t>Find a free space to work</a:t>
            </a:r>
          </a:p>
          <a:p>
            <a:r>
              <a:rPr lang="en-GB" b="0" dirty="0"/>
              <a:t>Go through the behavioural clusters (roles) and reflect:</a:t>
            </a:r>
          </a:p>
          <a:p>
            <a:r>
              <a:rPr lang="en-GB" b="0" dirty="0"/>
              <a:t>Mark and visualize how much of that role you see in yourself (0=not at all, 5 = that’s so me!)</a:t>
            </a:r>
          </a:p>
          <a:p>
            <a:r>
              <a:rPr lang="en-GB" b="0" dirty="0"/>
              <a:t>Share with your peers.</a:t>
            </a: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09BA21F1-FD74-2B46-88E0-ACB305CAC4D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b="0" dirty="0"/>
              <a:t>15 min self-reflection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b="0" dirty="0"/>
              <a:t>10 min sharing in teams of 3</a:t>
            </a:r>
          </a:p>
        </p:txBody>
      </p:sp>
    </p:spTree>
    <p:extLst>
      <p:ext uri="{BB962C8B-B14F-4D97-AF65-F5344CB8AC3E}">
        <p14:creationId xmlns:p14="http://schemas.microsoft.com/office/powerpoint/2010/main" val="1246048535"/>
      </p:ext>
    </p:extLst>
  </p:cSld>
  <p:clrMapOvr>
    <a:masterClrMapping/>
  </p:clrMapOvr>
  <p:transition spd="med"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7890A69-1E10-C946-A06E-8F7305F24F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Template: Preview</a:t>
            </a:r>
          </a:p>
        </p:txBody>
      </p:sp>
      <p:sp>
        <p:nvSpPr>
          <p:cNvPr id="4" name="Textfeld 2">
            <a:extLst>
              <a:ext uri="{FF2B5EF4-FFF2-40B4-BE49-F238E27FC236}">
                <a16:creationId xmlns:a16="http://schemas.microsoft.com/office/drawing/2014/main" id="{811D2F88-9B01-EAC1-4680-A0FE4A289ACA}"/>
              </a:ext>
            </a:extLst>
          </p:cNvPr>
          <p:cNvSpPr txBox="1"/>
          <p:nvPr/>
        </p:nvSpPr>
        <p:spPr>
          <a:xfrm rot="16200000">
            <a:off x="6513984" y="2555394"/>
            <a:ext cx="4572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Source: </a:t>
            </a:r>
            <a:r>
              <a:rPr kumimoji="0" lang="en-US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www.belbin.com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/about/</a:t>
            </a:r>
            <a:r>
              <a:rPr kumimoji="0" lang="en-US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belbin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-team-roles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812DFD8-C312-E8C1-E85C-233850E93E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606936" y="909376"/>
            <a:ext cx="5712080" cy="4041246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47094105"/>
      </p:ext>
    </p:extLst>
  </p:cSld>
  <p:clrMapOvr>
    <a:masterClrMapping/>
  </p:clrMapOvr>
  <p:transition spd="med"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7F0F7371-4144-E447-D93D-90EBB2FA3148}"/>
              </a:ext>
            </a:extLst>
          </p:cNvPr>
          <p:cNvGrpSpPr/>
          <p:nvPr/>
        </p:nvGrpSpPr>
        <p:grpSpPr>
          <a:xfrm rot="6839210">
            <a:off x="7469397" y="909638"/>
            <a:ext cx="1330316" cy="1588692"/>
            <a:chOff x="11028566" y="2343225"/>
            <a:chExt cx="1922936" cy="2296412"/>
          </a:xfrm>
        </p:grpSpPr>
        <p:pic>
          <p:nvPicPr>
            <p:cNvPr id="31" name="Grafik 30" descr="Ein Bild, das Text, Screenshot, Schrift, Design enthält.&#10;&#10;Automatisch generierte Beschreibung">
              <a:extLst>
                <a:ext uri="{FF2B5EF4-FFF2-40B4-BE49-F238E27FC236}">
                  <a16:creationId xmlns:a16="http://schemas.microsoft.com/office/drawing/2014/main" id="{97D6044A-A8FE-4E6A-5729-792564E5C0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/>
            </a:blip>
            <a:srcRect l="15399" t="17302" r="65532" b="30173"/>
            <a:stretch/>
          </p:blipFill>
          <p:spPr>
            <a:xfrm>
              <a:off x="11028566" y="2343225"/>
              <a:ext cx="1482136" cy="2296412"/>
            </a:xfrm>
            <a:prstGeom prst="rect">
              <a:avLst/>
            </a:prstGeom>
          </p:spPr>
        </p:pic>
        <p:sp>
          <p:nvSpPr>
            <p:cNvPr id="32" name="Rechteck 31">
              <a:extLst>
                <a:ext uri="{FF2B5EF4-FFF2-40B4-BE49-F238E27FC236}">
                  <a16:creationId xmlns:a16="http://schemas.microsoft.com/office/drawing/2014/main" id="{8C26E22B-A62F-B8E8-11D9-4DEC3E3E88C4}"/>
                </a:ext>
              </a:extLst>
            </p:cNvPr>
            <p:cNvSpPr/>
            <p:nvPr/>
          </p:nvSpPr>
          <p:spPr>
            <a:xfrm>
              <a:off x="11995351" y="3685994"/>
              <a:ext cx="956151" cy="6000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</p:grp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63B9B8F-460F-4038-8693-1F34AD8431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My </a:t>
            </a:r>
            <a:r>
              <a:rPr lang="de-DE" dirty="0" err="1"/>
              <a:t>team</a:t>
            </a:r>
            <a:r>
              <a:rPr lang="de-DE" dirty="0"/>
              <a:t> </a:t>
            </a:r>
            <a:r>
              <a:rPr lang="de-DE" dirty="0" err="1"/>
              <a:t>roles</a:t>
            </a:r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AD7B5192-DCB1-50D2-E4F3-997D0EEB321B}"/>
              </a:ext>
            </a:extLst>
          </p:cNvPr>
          <p:cNvSpPr/>
          <p:nvPr/>
        </p:nvSpPr>
        <p:spPr>
          <a:xfrm>
            <a:off x="1565563" y="1787894"/>
            <a:ext cx="6453203" cy="3070102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  <a:cs typeface="Calibri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DCDBF39-B7D9-BA33-C5A7-1928C1BE0355}"/>
              </a:ext>
            </a:extLst>
          </p:cNvPr>
          <p:cNvSpPr txBox="1"/>
          <p:nvPr/>
        </p:nvSpPr>
        <p:spPr>
          <a:xfrm>
            <a:off x="1803129" y="1879966"/>
            <a:ext cx="1832029" cy="284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Coordinator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C04650F-DA3F-FC0C-28AE-2AFF68E0EB5B}"/>
              </a:ext>
            </a:extLst>
          </p:cNvPr>
          <p:cNvSpPr txBox="1"/>
          <p:nvPr/>
        </p:nvSpPr>
        <p:spPr>
          <a:xfrm>
            <a:off x="3925932" y="1879966"/>
            <a:ext cx="1832029" cy="284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Teamworker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cs typeface="Calibri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835BE13D-7A1D-2635-3B0F-33E451F5434B}"/>
              </a:ext>
            </a:extLst>
          </p:cNvPr>
          <p:cNvSpPr txBox="1"/>
          <p:nvPr/>
        </p:nvSpPr>
        <p:spPr>
          <a:xfrm>
            <a:off x="384411" y="1355225"/>
            <a:ext cx="7801377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Think about how you tend to interact in teams: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D705203C-93DF-B25E-0F5C-B54E4CC642F1}"/>
              </a:ext>
            </a:extLst>
          </p:cNvPr>
          <p:cNvSpPr txBox="1"/>
          <p:nvPr/>
        </p:nvSpPr>
        <p:spPr>
          <a:xfrm>
            <a:off x="374015" y="2489566"/>
            <a:ext cx="899350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30613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  <a:sym typeface="Calibri"/>
              </a:rPr>
              <a:t>Strengths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71E8F7D-21A7-2CBE-489A-373B6BDA1043}"/>
              </a:ext>
            </a:extLst>
          </p:cNvPr>
          <p:cNvSpPr txBox="1"/>
          <p:nvPr/>
        </p:nvSpPr>
        <p:spPr>
          <a:xfrm>
            <a:off x="374014" y="3597930"/>
            <a:ext cx="1206789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30613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  <a:sym typeface="Calibri"/>
              </a:rPr>
              <a:t>Allowable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30613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  <a:sym typeface="Calibri"/>
              </a:rPr>
              <a:t>weaknesses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A95D1CE5-13FF-CAF3-E1FC-A4C9B57F70E0}"/>
              </a:ext>
            </a:extLst>
          </p:cNvPr>
          <p:cNvSpPr txBox="1"/>
          <p:nvPr/>
        </p:nvSpPr>
        <p:spPr>
          <a:xfrm>
            <a:off x="6048735" y="1879966"/>
            <a:ext cx="1832029" cy="5001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Ressource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Investigator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3A768AD5-7B96-419D-BC20-40D78D5FDAAE}"/>
              </a:ext>
            </a:extLst>
          </p:cNvPr>
          <p:cNvSpPr txBox="1"/>
          <p:nvPr/>
        </p:nvSpPr>
        <p:spPr>
          <a:xfrm>
            <a:off x="1803129" y="2489566"/>
            <a:ext cx="1832029" cy="7155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4572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Mature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,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confident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,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identifies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talent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.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Clarifies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goals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.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707EE408-0AD1-2AC9-1A43-59F353968AAD}"/>
              </a:ext>
            </a:extLst>
          </p:cNvPr>
          <p:cNvSpPr txBox="1"/>
          <p:nvPr/>
        </p:nvSpPr>
        <p:spPr>
          <a:xfrm>
            <a:off x="1803129" y="3597930"/>
            <a:ext cx="1832029" cy="9310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4572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Can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be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seen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as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manipulative and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might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offload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their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own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share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of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the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work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.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ABF49F79-654F-D79C-8023-2799B2EDD8F4}"/>
              </a:ext>
            </a:extLst>
          </p:cNvPr>
          <p:cNvSpPr txBox="1"/>
          <p:nvPr/>
        </p:nvSpPr>
        <p:spPr>
          <a:xfrm>
            <a:off x="3925932" y="2489566"/>
            <a:ext cx="1832029" cy="9310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4572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Co-operative,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perceptive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and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diplomatic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. Listens and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averts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friction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.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67514B68-6E22-6917-5412-5F4211F790FC}"/>
              </a:ext>
            </a:extLst>
          </p:cNvPr>
          <p:cNvSpPr txBox="1"/>
          <p:nvPr/>
        </p:nvSpPr>
        <p:spPr>
          <a:xfrm>
            <a:off x="3925932" y="3597930"/>
            <a:ext cx="1832029" cy="9310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4572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Can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be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indecisive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crunch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situations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and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tends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to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avoid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confrontation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.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06F114AC-2123-1612-071C-5C1BB16D36FD}"/>
              </a:ext>
            </a:extLst>
          </p:cNvPr>
          <p:cNvSpPr txBox="1"/>
          <p:nvPr/>
        </p:nvSpPr>
        <p:spPr>
          <a:xfrm>
            <a:off x="6056475" y="2489566"/>
            <a:ext cx="1832029" cy="9310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4572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Outgoing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,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enthusiastic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.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Explores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opportunities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and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develops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contacts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.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5D15F5E3-C08A-B6DC-4829-02422B77B27A}"/>
              </a:ext>
            </a:extLst>
          </p:cNvPr>
          <p:cNvSpPr txBox="1"/>
          <p:nvPr/>
        </p:nvSpPr>
        <p:spPr>
          <a:xfrm>
            <a:off x="6056476" y="3597930"/>
            <a:ext cx="1846090" cy="11464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4572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Might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be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overopti-mistic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, and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can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lose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interest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once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the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initial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enthusiasm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has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passed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472049"/>
      </p:ext>
    </p:extLst>
  </p:cSld>
  <p:clrMapOvr>
    <a:masterClrMapping/>
  </p:clrMapOvr>
  <p:transition spd="med"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84FCC1-11D4-A113-AFB0-1A44D0C63245}"/>
              </a:ext>
            </a:extLst>
          </p:cNvPr>
          <p:cNvGrpSpPr/>
          <p:nvPr/>
        </p:nvGrpSpPr>
        <p:grpSpPr>
          <a:xfrm>
            <a:off x="7630576" y="742805"/>
            <a:ext cx="1333005" cy="1828523"/>
            <a:chOff x="7630576" y="742805"/>
            <a:chExt cx="1333005" cy="1828523"/>
          </a:xfrm>
        </p:grpSpPr>
        <p:pic>
          <p:nvPicPr>
            <p:cNvPr id="3" name="Grafik 2" descr="Ein Bild, das Text, Screenshot, Schrift, Diagramm enthält.&#10;&#10;Automatisch generierte Beschreibung">
              <a:extLst>
                <a:ext uri="{FF2B5EF4-FFF2-40B4-BE49-F238E27FC236}">
                  <a16:creationId xmlns:a16="http://schemas.microsoft.com/office/drawing/2014/main" id="{1BD026C0-E865-A28B-020E-481E11FB3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/>
            </a:blip>
            <a:srcRect l="34921" t="15836" r="45357" b="23633"/>
            <a:stretch/>
          </p:blipFill>
          <p:spPr>
            <a:xfrm>
              <a:off x="7800420" y="897467"/>
              <a:ext cx="969566" cy="1673861"/>
            </a:xfrm>
            <a:prstGeom prst="rect">
              <a:avLst/>
            </a:prstGeom>
          </p:spPr>
        </p:pic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175883E0-1EAC-5D24-2E90-B37BA887C7DA}"/>
                </a:ext>
              </a:extLst>
            </p:cNvPr>
            <p:cNvSpPr/>
            <p:nvPr/>
          </p:nvSpPr>
          <p:spPr>
            <a:xfrm rot="4335373">
              <a:off x="7556504" y="1733597"/>
              <a:ext cx="661479" cy="513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F3AE469C-B465-E70C-9CCF-8BBED3190FA5}"/>
                </a:ext>
              </a:extLst>
            </p:cNvPr>
            <p:cNvSpPr/>
            <p:nvPr/>
          </p:nvSpPr>
          <p:spPr>
            <a:xfrm rot="21288071">
              <a:off x="8248590" y="742805"/>
              <a:ext cx="631567" cy="3343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7A916D32-4AFF-A136-F019-38F47F1C9756}"/>
                </a:ext>
              </a:extLst>
            </p:cNvPr>
            <p:cNvSpPr/>
            <p:nvPr/>
          </p:nvSpPr>
          <p:spPr>
            <a:xfrm rot="21288071">
              <a:off x="8687859" y="940289"/>
              <a:ext cx="275722" cy="4707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</p:grpSp>
      <p:sp>
        <p:nvSpPr>
          <p:cNvPr id="6" name="Rechteck 5">
            <a:extLst>
              <a:ext uri="{FF2B5EF4-FFF2-40B4-BE49-F238E27FC236}">
                <a16:creationId xmlns:a16="http://schemas.microsoft.com/office/drawing/2014/main" id="{AD7B5192-DCB1-50D2-E4F3-997D0EEB321B}"/>
              </a:ext>
            </a:extLst>
          </p:cNvPr>
          <p:cNvSpPr/>
          <p:nvPr/>
        </p:nvSpPr>
        <p:spPr>
          <a:xfrm>
            <a:off x="1565563" y="1790641"/>
            <a:ext cx="6453203" cy="3070102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  <a:cs typeface="Calibri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DCDBF39-B7D9-BA33-C5A7-1928C1BE0355}"/>
              </a:ext>
            </a:extLst>
          </p:cNvPr>
          <p:cNvSpPr txBox="1"/>
          <p:nvPr/>
        </p:nvSpPr>
        <p:spPr>
          <a:xfrm>
            <a:off x="1803129" y="1882713"/>
            <a:ext cx="1832029" cy="5001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Monitor evaluator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cs typeface="Calibri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C04650F-DA3F-FC0C-28AE-2AFF68E0EB5B}"/>
              </a:ext>
            </a:extLst>
          </p:cNvPr>
          <p:cNvSpPr txBox="1"/>
          <p:nvPr/>
        </p:nvSpPr>
        <p:spPr>
          <a:xfrm>
            <a:off x="3925932" y="1882713"/>
            <a:ext cx="1832029" cy="284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Specialist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A95D1CE5-13FF-CAF3-E1FC-A4C9B57F70E0}"/>
              </a:ext>
            </a:extLst>
          </p:cNvPr>
          <p:cNvSpPr txBox="1"/>
          <p:nvPr/>
        </p:nvSpPr>
        <p:spPr>
          <a:xfrm>
            <a:off x="6048735" y="1882713"/>
            <a:ext cx="1832029" cy="284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Plant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3A768AD5-7B96-419D-BC20-40D78D5FDAAE}"/>
              </a:ext>
            </a:extLst>
          </p:cNvPr>
          <p:cNvSpPr txBox="1"/>
          <p:nvPr/>
        </p:nvSpPr>
        <p:spPr>
          <a:xfrm>
            <a:off x="1803129" y="2489566"/>
            <a:ext cx="1832029" cy="9310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4572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Sober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,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strategic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and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discerning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. Sees all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options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and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judges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accurately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.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707EE408-0AD1-2AC9-1A43-59F353968AAD}"/>
              </a:ext>
            </a:extLst>
          </p:cNvPr>
          <p:cNvSpPr txBox="1"/>
          <p:nvPr/>
        </p:nvSpPr>
        <p:spPr>
          <a:xfrm>
            <a:off x="1803129" y="3600750"/>
            <a:ext cx="1832029" cy="9310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4572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Sometimes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lacks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the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drive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and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ability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to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inspire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others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and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can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be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overly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critical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.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ABF49F79-654F-D79C-8023-2799B2EDD8F4}"/>
              </a:ext>
            </a:extLst>
          </p:cNvPr>
          <p:cNvSpPr txBox="1"/>
          <p:nvPr/>
        </p:nvSpPr>
        <p:spPr>
          <a:xfrm>
            <a:off x="3925932" y="2489566"/>
            <a:ext cx="1864449" cy="9310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4572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Single-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minded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,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self-starting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and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dedicated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.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They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provide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specialist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knowledge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and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skills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.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67514B68-6E22-6917-5412-5F4211F790FC}"/>
              </a:ext>
            </a:extLst>
          </p:cNvPr>
          <p:cNvSpPr txBox="1"/>
          <p:nvPr/>
        </p:nvSpPr>
        <p:spPr>
          <a:xfrm>
            <a:off x="3925932" y="3600750"/>
            <a:ext cx="1832029" cy="9310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4572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Tends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to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contribute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on a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narrow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front and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can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dwell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the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technicalities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.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06F114AC-2123-1612-071C-5C1BB16D36FD}"/>
              </a:ext>
            </a:extLst>
          </p:cNvPr>
          <p:cNvSpPr txBox="1"/>
          <p:nvPr/>
        </p:nvSpPr>
        <p:spPr>
          <a:xfrm>
            <a:off x="6056475" y="2489566"/>
            <a:ext cx="1962291" cy="9310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4572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Creative, imaginative,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free-thinking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,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generates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ideas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and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solves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difficult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problems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.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5D15F5E3-C08A-B6DC-4829-02422B77B27A}"/>
              </a:ext>
            </a:extLst>
          </p:cNvPr>
          <p:cNvSpPr txBox="1"/>
          <p:nvPr/>
        </p:nvSpPr>
        <p:spPr>
          <a:xfrm>
            <a:off x="6056475" y="3600750"/>
            <a:ext cx="1832029" cy="11464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4572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Might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ignore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incidentals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, and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may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be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too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preoccupied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to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communicate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effectively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.</a:t>
            </a:r>
          </a:p>
        </p:txBody>
      </p:sp>
      <p:sp>
        <p:nvSpPr>
          <p:cNvPr id="9" name="Textplatzhalter 1">
            <a:extLst>
              <a:ext uri="{FF2B5EF4-FFF2-40B4-BE49-F238E27FC236}">
                <a16:creationId xmlns:a16="http://schemas.microsoft.com/office/drawing/2014/main" id="{FC546C39-D6F7-0C80-3BE9-8EE1155852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336593"/>
            <a:ext cx="5099593" cy="44319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My </a:t>
            </a:r>
            <a:r>
              <a:rPr lang="de-DE" dirty="0" err="1"/>
              <a:t>team</a:t>
            </a:r>
            <a:r>
              <a:rPr lang="de-DE" dirty="0"/>
              <a:t> </a:t>
            </a:r>
            <a:r>
              <a:rPr lang="de-DE" dirty="0" err="1"/>
              <a:t>roles</a:t>
            </a:r>
            <a:endParaRPr lang="de-DE" dirty="0"/>
          </a:p>
        </p:txBody>
      </p:sp>
      <p:sp>
        <p:nvSpPr>
          <p:cNvPr id="14" name="Textfeld 16">
            <a:extLst>
              <a:ext uri="{FF2B5EF4-FFF2-40B4-BE49-F238E27FC236}">
                <a16:creationId xmlns:a16="http://schemas.microsoft.com/office/drawing/2014/main" id="{58D284D7-460D-1293-5ACA-36181DF7E568}"/>
              </a:ext>
            </a:extLst>
          </p:cNvPr>
          <p:cNvSpPr txBox="1"/>
          <p:nvPr/>
        </p:nvSpPr>
        <p:spPr>
          <a:xfrm>
            <a:off x="384411" y="1355225"/>
            <a:ext cx="7801377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Think about how you tend to interact in teams:</a:t>
            </a:r>
          </a:p>
        </p:txBody>
      </p:sp>
      <p:sp>
        <p:nvSpPr>
          <p:cNvPr id="15" name="Textfeld 17">
            <a:extLst>
              <a:ext uri="{FF2B5EF4-FFF2-40B4-BE49-F238E27FC236}">
                <a16:creationId xmlns:a16="http://schemas.microsoft.com/office/drawing/2014/main" id="{16AE346B-6A5C-33B1-8817-78AEF6E968DE}"/>
              </a:ext>
            </a:extLst>
          </p:cNvPr>
          <p:cNvSpPr txBox="1"/>
          <p:nvPr/>
        </p:nvSpPr>
        <p:spPr>
          <a:xfrm>
            <a:off x="374015" y="2489566"/>
            <a:ext cx="899350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30613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  <a:sym typeface="Calibri"/>
              </a:rPr>
              <a:t>Strengths</a:t>
            </a:r>
          </a:p>
        </p:txBody>
      </p:sp>
      <p:sp>
        <p:nvSpPr>
          <p:cNvPr id="22" name="Textfeld 18">
            <a:extLst>
              <a:ext uri="{FF2B5EF4-FFF2-40B4-BE49-F238E27FC236}">
                <a16:creationId xmlns:a16="http://schemas.microsoft.com/office/drawing/2014/main" id="{4EB60B30-B477-6C6C-051A-F1C5588212E1}"/>
              </a:ext>
            </a:extLst>
          </p:cNvPr>
          <p:cNvSpPr txBox="1"/>
          <p:nvPr/>
        </p:nvSpPr>
        <p:spPr>
          <a:xfrm>
            <a:off x="374014" y="3600750"/>
            <a:ext cx="1206789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30613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  <a:sym typeface="Calibri"/>
              </a:rPr>
              <a:t>Allowable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30613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  <a:sym typeface="Calibri"/>
              </a:rPr>
              <a:t>weaknesses</a:t>
            </a:r>
          </a:p>
        </p:txBody>
      </p:sp>
    </p:spTree>
    <p:extLst>
      <p:ext uri="{BB962C8B-B14F-4D97-AF65-F5344CB8AC3E}">
        <p14:creationId xmlns:p14="http://schemas.microsoft.com/office/powerpoint/2010/main" val="3357733019"/>
      </p:ext>
    </p:extLst>
  </p:cSld>
  <p:clrMapOvr>
    <a:masterClrMapping/>
  </p:clrMapOvr>
  <p:transition spd="med"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A4A2E2B-6A6E-178C-2465-BFC5BD06408C}"/>
              </a:ext>
            </a:extLst>
          </p:cNvPr>
          <p:cNvGrpSpPr/>
          <p:nvPr/>
        </p:nvGrpSpPr>
        <p:grpSpPr>
          <a:xfrm>
            <a:off x="7365028" y="758729"/>
            <a:ext cx="1413845" cy="2043797"/>
            <a:chOff x="7365028" y="758729"/>
            <a:chExt cx="1413845" cy="2043797"/>
          </a:xfrm>
        </p:grpSpPr>
        <p:pic>
          <p:nvPicPr>
            <p:cNvPr id="5" name="Grafik 4" descr="Ein Bild, das Text, Screenshot, Schrift, Diagramm enthält.&#10;&#10;Automatisch generierte Beschreibung">
              <a:extLst>
                <a:ext uri="{FF2B5EF4-FFF2-40B4-BE49-F238E27FC236}">
                  <a16:creationId xmlns:a16="http://schemas.microsoft.com/office/drawing/2014/main" id="{C359FF82-4EEE-C560-53AD-9F879C0E49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774" t="57156" r="50504" b="13335"/>
            <a:stretch/>
          </p:blipFill>
          <p:spPr>
            <a:xfrm rot="14400000">
              <a:off x="7529524" y="1205812"/>
              <a:ext cx="1603304" cy="895394"/>
            </a:xfrm>
            <a:prstGeom prst="rect">
              <a:avLst/>
            </a:prstGeom>
          </p:spPr>
        </p:pic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443BFB72-F6D1-C4DE-4166-42312B31B8D7}"/>
                </a:ext>
              </a:extLst>
            </p:cNvPr>
            <p:cNvSpPr/>
            <p:nvPr/>
          </p:nvSpPr>
          <p:spPr>
            <a:xfrm rot="12676395">
              <a:off x="7764962" y="2187814"/>
              <a:ext cx="946033" cy="6147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0088D61A-826A-D38C-4633-15D482E98E84}"/>
                </a:ext>
              </a:extLst>
            </p:cNvPr>
            <p:cNvSpPr/>
            <p:nvPr/>
          </p:nvSpPr>
          <p:spPr>
            <a:xfrm rot="10541275">
              <a:off x="7365028" y="758729"/>
              <a:ext cx="350174" cy="6899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</p:grpSp>
      <p:sp>
        <p:nvSpPr>
          <p:cNvPr id="6" name="Rechteck 5">
            <a:extLst>
              <a:ext uri="{FF2B5EF4-FFF2-40B4-BE49-F238E27FC236}">
                <a16:creationId xmlns:a16="http://schemas.microsoft.com/office/drawing/2014/main" id="{AD7B5192-DCB1-50D2-E4F3-997D0EEB321B}"/>
              </a:ext>
            </a:extLst>
          </p:cNvPr>
          <p:cNvSpPr/>
          <p:nvPr/>
        </p:nvSpPr>
        <p:spPr>
          <a:xfrm>
            <a:off x="1565563" y="1787648"/>
            <a:ext cx="6453203" cy="3070102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  <a:cs typeface="Calibri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DCDBF39-B7D9-BA33-C5A7-1928C1BE0355}"/>
              </a:ext>
            </a:extLst>
          </p:cNvPr>
          <p:cNvSpPr txBox="1"/>
          <p:nvPr/>
        </p:nvSpPr>
        <p:spPr>
          <a:xfrm>
            <a:off x="1803129" y="1879720"/>
            <a:ext cx="1832029" cy="284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Shaper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C04650F-DA3F-FC0C-28AE-2AFF68E0EB5B}"/>
              </a:ext>
            </a:extLst>
          </p:cNvPr>
          <p:cNvSpPr txBox="1"/>
          <p:nvPr/>
        </p:nvSpPr>
        <p:spPr>
          <a:xfrm>
            <a:off x="3925932" y="1879720"/>
            <a:ext cx="1832029" cy="284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Completer Finisher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A95D1CE5-13FF-CAF3-E1FC-A4C9B57F70E0}"/>
              </a:ext>
            </a:extLst>
          </p:cNvPr>
          <p:cNvSpPr txBox="1"/>
          <p:nvPr/>
        </p:nvSpPr>
        <p:spPr>
          <a:xfrm>
            <a:off x="6048735" y="1879720"/>
            <a:ext cx="1832029" cy="284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Implementer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3A768AD5-7B96-419D-BC20-40D78D5FDAAE}"/>
              </a:ext>
            </a:extLst>
          </p:cNvPr>
          <p:cNvSpPr txBox="1"/>
          <p:nvPr/>
        </p:nvSpPr>
        <p:spPr>
          <a:xfrm>
            <a:off x="1803129" y="2489320"/>
            <a:ext cx="1832029" cy="11464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4572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Challenging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,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dynamic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,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thrives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pressure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.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Has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the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drive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and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courage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to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overcome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obstacles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.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707EE408-0AD1-2AC9-1A43-59F353968AAD}"/>
              </a:ext>
            </a:extLst>
          </p:cNvPr>
          <p:cNvSpPr txBox="1"/>
          <p:nvPr/>
        </p:nvSpPr>
        <p:spPr>
          <a:xfrm>
            <a:off x="1803129" y="3692512"/>
            <a:ext cx="1832029" cy="9310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4572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Can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be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prone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to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provocation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, and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may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sometimes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offend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people's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feelings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.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ABF49F79-654F-D79C-8023-2799B2EDD8F4}"/>
              </a:ext>
            </a:extLst>
          </p:cNvPr>
          <p:cNvSpPr txBox="1"/>
          <p:nvPr/>
        </p:nvSpPr>
        <p:spPr>
          <a:xfrm>
            <a:off x="3925932" y="2489320"/>
            <a:ext cx="1962291" cy="11464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4572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Practical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, reliable,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efficient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. Turns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ideas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into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actions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and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organises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work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that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needs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to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be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done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.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67514B68-6E22-6917-5412-5F4211F790FC}"/>
              </a:ext>
            </a:extLst>
          </p:cNvPr>
          <p:cNvSpPr txBox="1"/>
          <p:nvPr/>
        </p:nvSpPr>
        <p:spPr>
          <a:xfrm>
            <a:off x="3925932" y="3692512"/>
            <a:ext cx="1832029" cy="7155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4572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Can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be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a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bit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inflexible and slow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to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respond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to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new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possibilities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.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06F114AC-2123-1612-071C-5C1BB16D36FD}"/>
              </a:ext>
            </a:extLst>
          </p:cNvPr>
          <p:cNvSpPr txBox="1"/>
          <p:nvPr/>
        </p:nvSpPr>
        <p:spPr>
          <a:xfrm>
            <a:off x="6056475" y="2489320"/>
            <a:ext cx="1962291" cy="9310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4572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Painstaking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,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conscientious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,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anxious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.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Searches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out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errors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.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Polishes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and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perfects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.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5D15F5E3-C08A-B6DC-4829-02422B77B27A}"/>
              </a:ext>
            </a:extLst>
          </p:cNvPr>
          <p:cNvSpPr txBox="1"/>
          <p:nvPr/>
        </p:nvSpPr>
        <p:spPr>
          <a:xfrm>
            <a:off x="6056475" y="3692512"/>
            <a:ext cx="1832029" cy="7155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4572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Can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be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inclined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to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worry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unduly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, and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reluctant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to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delegate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.</a:t>
            </a:r>
          </a:p>
        </p:txBody>
      </p:sp>
      <p:sp>
        <p:nvSpPr>
          <p:cNvPr id="9" name="Textplatzhalter 1">
            <a:extLst>
              <a:ext uri="{FF2B5EF4-FFF2-40B4-BE49-F238E27FC236}">
                <a16:creationId xmlns:a16="http://schemas.microsoft.com/office/drawing/2014/main" id="{542AF113-815A-DF97-F21E-D76F5E6F7D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336593"/>
            <a:ext cx="5099593" cy="44319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My </a:t>
            </a:r>
            <a:r>
              <a:rPr lang="de-DE" dirty="0" err="1"/>
              <a:t>team</a:t>
            </a:r>
            <a:r>
              <a:rPr lang="de-DE" dirty="0"/>
              <a:t> </a:t>
            </a:r>
            <a:r>
              <a:rPr lang="de-DE" dirty="0" err="1"/>
              <a:t>roles</a:t>
            </a:r>
            <a:endParaRPr lang="de-DE" dirty="0"/>
          </a:p>
        </p:txBody>
      </p:sp>
      <p:sp>
        <p:nvSpPr>
          <p:cNvPr id="10" name="Textfeld 16">
            <a:extLst>
              <a:ext uri="{FF2B5EF4-FFF2-40B4-BE49-F238E27FC236}">
                <a16:creationId xmlns:a16="http://schemas.microsoft.com/office/drawing/2014/main" id="{5927DE6E-31CD-A0A3-20DD-5C5D551A9699}"/>
              </a:ext>
            </a:extLst>
          </p:cNvPr>
          <p:cNvSpPr txBox="1"/>
          <p:nvPr/>
        </p:nvSpPr>
        <p:spPr>
          <a:xfrm>
            <a:off x="384411" y="1355225"/>
            <a:ext cx="7801377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Think about how you tend to interact in teams:</a:t>
            </a:r>
          </a:p>
        </p:txBody>
      </p:sp>
      <p:sp>
        <p:nvSpPr>
          <p:cNvPr id="15" name="Textfeld 17">
            <a:extLst>
              <a:ext uri="{FF2B5EF4-FFF2-40B4-BE49-F238E27FC236}">
                <a16:creationId xmlns:a16="http://schemas.microsoft.com/office/drawing/2014/main" id="{6E22E37E-3F4F-338B-75B9-32215E6BBE24}"/>
              </a:ext>
            </a:extLst>
          </p:cNvPr>
          <p:cNvSpPr txBox="1"/>
          <p:nvPr/>
        </p:nvSpPr>
        <p:spPr>
          <a:xfrm>
            <a:off x="374015" y="2489320"/>
            <a:ext cx="899350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30613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  <a:sym typeface="Calibri"/>
              </a:rPr>
              <a:t>Strengths</a:t>
            </a:r>
          </a:p>
        </p:txBody>
      </p:sp>
      <p:sp>
        <p:nvSpPr>
          <p:cNvPr id="16" name="Textfeld 18">
            <a:extLst>
              <a:ext uri="{FF2B5EF4-FFF2-40B4-BE49-F238E27FC236}">
                <a16:creationId xmlns:a16="http://schemas.microsoft.com/office/drawing/2014/main" id="{ACA56F64-AF88-47BA-F16E-92E7E20FC0FE}"/>
              </a:ext>
            </a:extLst>
          </p:cNvPr>
          <p:cNvSpPr txBox="1"/>
          <p:nvPr/>
        </p:nvSpPr>
        <p:spPr>
          <a:xfrm>
            <a:off x="374014" y="3692512"/>
            <a:ext cx="1206789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30613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  <a:sym typeface="Calibri"/>
              </a:rPr>
              <a:t>Allowable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30613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  <a:sym typeface="Calibri"/>
              </a:rPr>
              <a:t>weaknesses</a:t>
            </a:r>
          </a:p>
        </p:txBody>
      </p:sp>
    </p:spTree>
    <p:extLst>
      <p:ext uri="{BB962C8B-B14F-4D97-AF65-F5344CB8AC3E}">
        <p14:creationId xmlns:p14="http://schemas.microsoft.com/office/powerpoint/2010/main" val="3618825675"/>
      </p:ext>
    </p:extLst>
  </p:cSld>
  <p:clrMapOvr>
    <a:masterClrMapping/>
  </p:clrMapOvr>
  <p:transition spd="med"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4D65B31-9230-C543-8D7B-76953864A3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GB" dirty="0"/>
              <a:t>What do you take away from the </a:t>
            </a:r>
            <a:br>
              <a:rPr lang="en-GB" dirty="0"/>
            </a:br>
            <a:r>
              <a:rPr lang="en-GB" dirty="0"/>
              <a:t>self-reflection on team roles?</a:t>
            </a:r>
          </a:p>
        </p:txBody>
      </p:sp>
    </p:spTree>
    <p:extLst>
      <p:ext uri="{BB962C8B-B14F-4D97-AF65-F5344CB8AC3E}">
        <p14:creationId xmlns:p14="http://schemas.microsoft.com/office/powerpoint/2010/main" val="54832258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3C9B179-D5F4-EF4B-A084-CB617F4678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1006" y="389933"/>
            <a:ext cx="3897965" cy="443198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</a:pPr>
            <a:r>
              <a:rPr lang="en-GB" dirty="0"/>
              <a:t>Evolving together</a:t>
            </a:r>
          </a:p>
        </p:txBody>
      </p:sp>
      <p:pic>
        <p:nvPicPr>
          <p:cNvPr id="5" name="Bildplatzhalter 5" descr="Ein Bild, das Himmel, Gebäude, Wolkenkratzer, Turm enthält.&#10;&#10;Automatisch generierte Beschreibung">
            <a:extLst>
              <a:ext uri="{FF2B5EF4-FFF2-40B4-BE49-F238E27FC236}">
                <a16:creationId xmlns:a16="http://schemas.microsoft.com/office/drawing/2014/main" id="{24465DFB-D5F1-89D3-EA44-FE670B6613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708" t="22000" r="69481" b="22000"/>
          <a:stretch/>
        </p:blipFill>
        <p:spPr>
          <a:xfrm>
            <a:off x="4572000" y="10"/>
            <a:ext cx="4572000" cy="51434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852388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D3450D2-4387-B243-A4B5-C93C6BAA6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6" y="336593"/>
            <a:ext cx="3897965" cy="886397"/>
          </a:xfrm>
        </p:spPr>
        <p:txBody>
          <a:bodyPr/>
          <a:lstStyle/>
          <a:p>
            <a:r>
              <a:rPr lang="en-GB" dirty="0"/>
              <a:t>Let’s talk about </a:t>
            </a:r>
          </a:p>
          <a:p>
            <a:r>
              <a:rPr lang="en-GB" dirty="0"/>
              <a:t>conflict</a:t>
            </a:r>
          </a:p>
        </p:txBody>
      </p:sp>
      <p:pic>
        <p:nvPicPr>
          <p:cNvPr id="3" name="Bildplatzhalter 5" descr="Ein Bild, das Person, Finger, Handgelenk, Nagel enthält.&#10;&#10;Automatisch generierte Beschreibung">
            <a:extLst>
              <a:ext uri="{FF2B5EF4-FFF2-40B4-BE49-F238E27FC236}">
                <a16:creationId xmlns:a16="http://schemas.microsoft.com/office/drawing/2014/main" id="{5FF36D60-76A5-9F29-D78D-1FD586699F3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2818" r="845" b="12818"/>
          <a:stretch/>
        </p:blipFill>
        <p:spPr>
          <a:xfrm>
            <a:off x="4572000" y="0"/>
            <a:ext cx="4572000" cy="5143500"/>
          </a:xfrm>
        </p:spPr>
      </p:pic>
    </p:spTree>
    <p:extLst>
      <p:ext uri="{BB962C8B-B14F-4D97-AF65-F5344CB8AC3E}">
        <p14:creationId xmlns:p14="http://schemas.microsoft.com/office/powerpoint/2010/main" val="1058317194"/>
      </p:ext>
    </p:extLst>
  </p:cSld>
  <p:clrMapOvr>
    <a:masterClrMapping/>
  </p:clrMapOvr>
  <p:transition spd="med"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7DC31DA7-C44F-5447-B9E3-B0D9B8E0B0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814"/>
          <a:stretch/>
        </p:blipFill>
        <p:spPr>
          <a:xfrm>
            <a:off x="156761" y="1010425"/>
            <a:ext cx="9144000" cy="4124365"/>
          </a:xfrm>
          <a:prstGeom prst="rect">
            <a:avLst/>
          </a:prstGeom>
        </p:spPr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D6E105E-E293-6B45-94E9-339F791306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/>
              <a:t>Tuckman’s model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C67906A-35DB-1F40-971A-8874A501A243}"/>
              </a:ext>
            </a:extLst>
          </p:cNvPr>
          <p:cNvSpPr txBox="1"/>
          <p:nvPr/>
        </p:nvSpPr>
        <p:spPr>
          <a:xfrm>
            <a:off x="1525305" y="2575398"/>
            <a:ext cx="208171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  <a:sym typeface="Calibri"/>
              </a:rPr>
              <a:t>forming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31ABCB5-995A-E847-8660-10753916FC6C}"/>
              </a:ext>
            </a:extLst>
          </p:cNvPr>
          <p:cNvSpPr txBox="1"/>
          <p:nvPr/>
        </p:nvSpPr>
        <p:spPr>
          <a:xfrm>
            <a:off x="1758769" y="3674784"/>
            <a:ext cx="208171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  <a:sym typeface="Calibri"/>
              </a:rPr>
              <a:t>storming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CA221E7-997C-344D-8144-9643FBEBAD34}"/>
              </a:ext>
            </a:extLst>
          </p:cNvPr>
          <p:cNvSpPr txBox="1"/>
          <p:nvPr/>
        </p:nvSpPr>
        <p:spPr>
          <a:xfrm>
            <a:off x="4035042" y="2779840"/>
            <a:ext cx="208171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  <a:sym typeface="Calibri"/>
              </a:rPr>
              <a:t>norming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C4C1808-226C-B446-AAC4-9BB5A579FDD1}"/>
              </a:ext>
            </a:extLst>
          </p:cNvPr>
          <p:cNvSpPr txBox="1"/>
          <p:nvPr/>
        </p:nvSpPr>
        <p:spPr>
          <a:xfrm>
            <a:off x="5474738" y="1019135"/>
            <a:ext cx="208171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  <a:sym typeface="Calibri"/>
              </a:rPr>
              <a:t>performing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2E15FB11-F72B-9C41-A54A-4C6C34A76468}"/>
              </a:ext>
            </a:extLst>
          </p:cNvPr>
          <p:cNvSpPr txBox="1"/>
          <p:nvPr/>
        </p:nvSpPr>
        <p:spPr>
          <a:xfrm>
            <a:off x="6632327" y="2069721"/>
            <a:ext cx="208171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  <a:sym typeface="Calibri"/>
              </a:rPr>
              <a:t>adjourning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0912BDF-0AE5-2E46-B600-900C5415628D}"/>
              </a:ext>
            </a:extLst>
          </p:cNvPr>
          <p:cNvSpPr txBox="1"/>
          <p:nvPr/>
        </p:nvSpPr>
        <p:spPr>
          <a:xfrm>
            <a:off x="374475" y="4711284"/>
            <a:ext cx="7656807" cy="2308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  <a:sym typeface="Calibri"/>
              </a:rPr>
              <a:t>Tuckman B. W., Jensen M. A. C. (1977). Stages of Small-Group Development Revisited. Group &amp; Organization Management, 2(4), p.419-427.</a:t>
            </a:r>
          </a:p>
        </p:txBody>
      </p:sp>
    </p:spTree>
    <p:extLst>
      <p:ext uri="{BB962C8B-B14F-4D97-AF65-F5344CB8AC3E}">
        <p14:creationId xmlns:p14="http://schemas.microsoft.com/office/powerpoint/2010/main" val="3167116546"/>
      </p:ext>
    </p:extLst>
  </p:cSld>
  <p:clrMapOvr>
    <a:masterClrMapping/>
  </p:clrMapOvr>
  <p:transition spd="med"/>
  <p:extLst>
    <p:ext uri="{6950BFC3-D8DA-4A85-94F7-54DA5524770B}">
      <p188:commentRel xmlns:p188="http://schemas.microsoft.com/office/powerpoint/2018/8/main" r:id="rId3"/>
    </p:ext>
  </p:extLs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 descr="Ein Bild, das Kleidung, Person, Menschliches Gesicht, Wand enthält.&#10;&#10;Automatisch generierte Beschreibung">
            <a:extLst>
              <a:ext uri="{FF2B5EF4-FFF2-40B4-BE49-F238E27FC236}">
                <a16:creationId xmlns:a16="http://schemas.microsoft.com/office/drawing/2014/main" id="{1AA7D728-C044-CDA2-9E9C-B55E254E1F2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7813" b="7813"/>
          <a:stretch/>
        </p:blipFill>
        <p:spPr/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8305224-A343-4F82-83E8-CA9CECBBE3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0" y="285263"/>
            <a:ext cx="3710940" cy="485204"/>
          </a:xfrm>
        </p:spPr>
        <p:txBody>
          <a:bodyPr/>
          <a:lstStyle/>
          <a:p>
            <a:r>
              <a:rPr lang="de-DE" dirty="0">
                <a:latin typeface="Aptos" panose="020B0004020202020204" pitchFamily="34" charset="0"/>
              </a:rPr>
              <a:t>MEET OUR EXPERT</a:t>
            </a:r>
          </a:p>
        </p:txBody>
      </p:sp>
    </p:spTree>
    <p:extLst>
      <p:ext uri="{BB962C8B-B14F-4D97-AF65-F5344CB8AC3E}">
        <p14:creationId xmlns:p14="http://schemas.microsoft.com/office/powerpoint/2010/main" val="3476326804"/>
      </p:ext>
    </p:extLst>
  </p:cSld>
  <p:clrMapOvr>
    <a:masterClrMapping/>
  </p:clrMapOvr>
  <p:transition spd="med"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3C9B179-D5F4-EF4B-A084-CB617F4678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Any questions?</a:t>
            </a:r>
          </a:p>
        </p:txBody>
      </p:sp>
      <p:pic>
        <p:nvPicPr>
          <p:cNvPr id="6" name="Bildplatzhalter 11" descr="Ein Bild, das Schwarzweiß, Kunst, Straße, monochrom enthält.&#10;&#10;Automatisch generierte Beschreibung">
            <a:extLst>
              <a:ext uri="{FF2B5EF4-FFF2-40B4-BE49-F238E27FC236}">
                <a16:creationId xmlns:a16="http://schemas.microsoft.com/office/drawing/2014/main" id="{D5CA1D1B-6C9C-7BB3-7EF7-C21CB7D4E3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95" t="19300" r="13333" b="22734"/>
          <a:stretch/>
        </p:blipFill>
        <p:spPr>
          <a:xfrm>
            <a:off x="4572000" y="0"/>
            <a:ext cx="4572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446905"/>
      </p:ext>
    </p:extLst>
  </p:cSld>
  <p:clrMapOvr>
    <a:masterClrMapping/>
  </p:clrMapOvr>
  <p:transition spd="med"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F73C6DB-9969-1B9A-BFFF-0987F28D40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83316" y="3688004"/>
            <a:ext cx="3200400" cy="742312"/>
          </a:xfrm>
        </p:spPr>
        <p:txBody>
          <a:bodyPr/>
          <a:lstStyle/>
          <a:p>
            <a:pPr marL="0" indent="0" algn="ctr">
              <a:buNone/>
            </a:pPr>
            <a:r>
              <a:rPr lang="de-DE" sz="1800" b="1" dirty="0" err="1">
                <a:latin typeface="Aptos" panose="020B0004020202020204" pitchFamily="34" charset="0"/>
              </a:rPr>
              <a:t>Please</a:t>
            </a:r>
            <a:r>
              <a:rPr lang="de-DE" sz="1800" b="1" dirty="0">
                <a:latin typeface="Aptos" panose="020B0004020202020204" pitchFamily="34" charset="0"/>
              </a:rPr>
              <a:t>, follow </a:t>
            </a:r>
            <a:r>
              <a:rPr lang="de-DE" sz="1800" b="1" dirty="0" err="1">
                <a:latin typeface="Aptos" panose="020B0004020202020204" pitchFamily="34" charset="0"/>
              </a:rPr>
              <a:t>the</a:t>
            </a:r>
            <a:r>
              <a:rPr lang="de-DE" sz="1800" b="1" dirty="0">
                <a:latin typeface="Aptos" panose="020B0004020202020204" pitchFamily="34" charset="0"/>
              </a:rPr>
              <a:t> link in </a:t>
            </a:r>
            <a:r>
              <a:rPr lang="de-DE" sz="1800" b="1" dirty="0" err="1">
                <a:latin typeface="Aptos" panose="020B0004020202020204" pitchFamily="34" charset="0"/>
              </a:rPr>
              <a:t>the</a:t>
            </a:r>
            <a:r>
              <a:rPr lang="de-DE" sz="1800" b="1" dirty="0">
                <a:latin typeface="Aptos" panose="020B0004020202020204" pitchFamily="34" charset="0"/>
              </a:rPr>
              <a:t> </a:t>
            </a:r>
            <a:r>
              <a:rPr lang="de-DE" sz="1800" b="1" dirty="0" err="1">
                <a:latin typeface="Aptos" panose="020B0004020202020204" pitchFamily="34" charset="0"/>
              </a:rPr>
              <a:t>chat</a:t>
            </a:r>
            <a:r>
              <a:rPr lang="de-DE" sz="1800" b="1" dirty="0">
                <a:latin typeface="Aptos" panose="020B0004020202020204" pitchFamily="34" charset="0"/>
              </a:rPr>
              <a:t> </a:t>
            </a:r>
            <a:r>
              <a:rPr lang="de-DE" sz="1800" b="1" dirty="0" err="1">
                <a:latin typeface="Aptos" panose="020B0004020202020204" pitchFamily="34" charset="0"/>
              </a:rPr>
              <a:t>window</a:t>
            </a:r>
            <a:r>
              <a:rPr lang="de-DE" sz="1800" b="1" dirty="0">
                <a:latin typeface="Aptos" panose="020B0004020202020204" pitchFamily="34" charset="0"/>
              </a:rPr>
              <a:t>.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E78EFB8-6962-E876-0233-09FA7658C0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Time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feedback</a:t>
            </a:r>
            <a:r>
              <a:rPr lang="de-DE" dirty="0"/>
              <a:t>!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694181-C4E6-BE93-F221-F22BD44EE1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5526" y="1813759"/>
            <a:ext cx="1515981" cy="151598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C295A03-7787-F6BA-1539-2BE1E00E95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85122" y="1992891"/>
            <a:ext cx="1515981" cy="151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083954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B0FC5CC-CAA8-FC44-554D-87321497C4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52662" y="3920510"/>
            <a:ext cx="4638675" cy="443198"/>
          </a:xfrm>
        </p:spPr>
        <p:txBody>
          <a:bodyPr/>
          <a:lstStyle/>
          <a:p>
            <a:r>
              <a:rPr lang="de-DE" dirty="0"/>
              <a:t>I like, I </a:t>
            </a:r>
            <a:r>
              <a:rPr lang="de-DE" dirty="0" err="1"/>
              <a:t>wish</a:t>
            </a:r>
            <a:r>
              <a:rPr lang="de-DE" dirty="0"/>
              <a:t>, I </a:t>
            </a:r>
            <a:r>
              <a:rPr lang="de-DE" dirty="0" err="1"/>
              <a:t>take</a:t>
            </a:r>
            <a:r>
              <a:rPr lang="de-DE" dirty="0"/>
              <a:t> </a:t>
            </a:r>
            <a:r>
              <a:rPr lang="de-DE" dirty="0" err="1"/>
              <a:t>away</a:t>
            </a:r>
            <a:r>
              <a:rPr lang="de-DE" dirty="0"/>
              <a:t>…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FA51B0A-7389-7AAF-841E-F2447801646D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de-DE" dirty="0" err="1"/>
              <a:t>Wrapping</a:t>
            </a:r>
            <a:r>
              <a:rPr lang="de-DE" dirty="0"/>
              <a:t> </a:t>
            </a:r>
            <a:r>
              <a:rPr lang="de-DE" dirty="0" err="1"/>
              <a:t>up</a:t>
            </a:r>
            <a:r>
              <a:rPr lang="de-DE" dirty="0"/>
              <a:t>!</a:t>
            </a:r>
          </a:p>
        </p:txBody>
      </p:sp>
      <p:pic>
        <p:nvPicPr>
          <p:cNvPr id="4" name="Grafik 3" descr="Ein Bild, das Muster, Pixel, Design enthält.&#10;&#10;Automatisch generierte Beschreibung">
            <a:extLst>
              <a:ext uri="{FF2B5EF4-FFF2-40B4-BE49-F238E27FC236}">
                <a16:creationId xmlns:a16="http://schemas.microsoft.com/office/drawing/2014/main" id="{B729729A-1206-02E0-D0B5-739BE5A7E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4307" y="1644058"/>
            <a:ext cx="1855383" cy="185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15100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4A3749-761D-DF5B-9C2C-64A9FDB05A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2D61C0CD-5D1C-E43F-CFB1-3A76C6A974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71601" y="1743076"/>
            <a:ext cx="3689222" cy="1329595"/>
          </a:xfrm>
        </p:spPr>
        <p:txBody>
          <a:bodyPr/>
          <a:lstStyle/>
          <a:p>
            <a:pPr marL="285743" indent="-285743">
              <a:spcAft>
                <a:spcPts val="1600"/>
              </a:spcAft>
              <a:buSzPct val="80000"/>
              <a:buFont typeface="Arial" panose="020B0604020202020204" pitchFamily="34" charset="0"/>
              <a:buChar char="•"/>
            </a:pPr>
            <a:r>
              <a:rPr lang="de-DE" sz="1400" dirty="0" err="1">
                <a:latin typeface="Aptos" panose="020B0004020202020204" pitchFamily="34" charset="0"/>
              </a:rPr>
              <a:t>Join</a:t>
            </a:r>
            <a:r>
              <a:rPr lang="de-DE" sz="1400" dirty="0">
                <a:latin typeface="Aptos" panose="020B0004020202020204" pitchFamily="34" charset="0"/>
              </a:rPr>
              <a:t> </a:t>
            </a:r>
            <a:r>
              <a:rPr lang="de-DE" sz="1400" dirty="0" err="1">
                <a:latin typeface="Aptos" panose="020B0004020202020204" pitchFamily="34" charset="0"/>
              </a:rPr>
              <a:t>our</a:t>
            </a:r>
            <a:r>
              <a:rPr lang="de-DE" sz="1400" dirty="0">
                <a:latin typeface="Aptos" panose="020B0004020202020204" pitchFamily="34" charset="0"/>
              </a:rPr>
              <a:t> </a:t>
            </a:r>
            <a:r>
              <a:rPr lang="de-DE" sz="1400" b="1" dirty="0">
                <a:latin typeface="Aptos" panose="020B0004020202020204" pitchFamily="34" charset="0"/>
              </a:rPr>
              <a:t>LinkedIn </a:t>
            </a:r>
            <a:r>
              <a:rPr lang="de-DE" sz="1400" b="1" dirty="0" err="1">
                <a:latin typeface="Aptos" panose="020B0004020202020204" pitchFamily="34" charset="0"/>
              </a:rPr>
              <a:t>group</a:t>
            </a:r>
            <a:endParaRPr lang="de-DE" b="1" dirty="0">
              <a:latin typeface="Aptos" panose="020B0004020202020204" pitchFamily="34" charset="0"/>
            </a:endParaRPr>
          </a:p>
          <a:p>
            <a:pPr marL="285743" indent="-285743">
              <a:spcAft>
                <a:spcPts val="1600"/>
              </a:spcAft>
              <a:buSzPct val="80000"/>
              <a:buFont typeface="Arial" panose="020B0604020202020204" pitchFamily="34" charset="0"/>
              <a:buChar char="•"/>
            </a:pPr>
            <a:r>
              <a:rPr lang="de-DE" sz="1400" dirty="0">
                <a:latin typeface="Aptos" panose="020B0004020202020204" pitchFamily="34" charset="0"/>
              </a:rPr>
              <a:t>Take </a:t>
            </a:r>
            <a:r>
              <a:rPr lang="de-DE" sz="1400" dirty="0" err="1">
                <a:latin typeface="Aptos" panose="020B0004020202020204" pitchFamily="34" charset="0"/>
              </a:rPr>
              <a:t>part</a:t>
            </a:r>
            <a:r>
              <a:rPr lang="de-DE" sz="1400" dirty="0">
                <a:latin typeface="Aptos" panose="020B0004020202020204" pitchFamily="34" charset="0"/>
              </a:rPr>
              <a:t> in </a:t>
            </a:r>
            <a:r>
              <a:rPr lang="de-DE" sz="1400" dirty="0" err="1">
                <a:latin typeface="Aptos" panose="020B0004020202020204" pitchFamily="34" charset="0"/>
              </a:rPr>
              <a:t>other</a:t>
            </a:r>
            <a:r>
              <a:rPr lang="de-DE" sz="1400" dirty="0">
                <a:latin typeface="Aptos" panose="020B0004020202020204" pitchFamily="34" charset="0"/>
              </a:rPr>
              <a:t> (Onlin</a:t>
            </a:r>
            <a:r>
              <a:rPr lang="de-DE" dirty="0">
                <a:latin typeface="Aptos" panose="020B0004020202020204" pitchFamily="34" charset="0"/>
              </a:rPr>
              <a:t>e-) </a:t>
            </a:r>
            <a:r>
              <a:rPr lang="de-DE" b="1" dirty="0">
                <a:latin typeface="Aptos" panose="020B0004020202020204" pitchFamily="34" charset="0"/>
              </a:rPr>
              <a:t>Workshops</a:t>
            </a:r>
            <a:endParaRPr lang="de-DE" sz="1400" b="1" dirty="0">
              <a:latin typeface="Aptos" panose="020B0004020202020204" pitchFamily="34" charset="0"/>
            </a:endParaRPr>
          </a:p>
          <a:p>
            <a:pPr marL="285743" indent="-285743">
              <a:spcAft>
                <a:spcPts val="1600"/>
              </a:spcAft>
              <a:buSzPct val="80000"/>
              <a:buFont typeface="Arial" panose="020B0604020202020204" pitchFamily="34" charset="0"/>
              <a:buChar char="•"/>
            </a:pPr>
            <a:r>
              <a:rPr lang="de-DE" sz="1400" dirty="0">
                <a:latin typeface="Aptos" panose="020B0004020202020204" pitchFamily="34" charset="0"/>
              </a:rPr>
              <a:t>Tell </a:t>
            </a:r>
            <a:r>
              <a:rPr lang="de-DE" sz="1400" dirty="0" err="1">
                <a:latin typeface="Aptos" panose="020B0004020202020204" pitchFamily="34" charset="0"/>
              </a:rPr>
              <a:t>your</a:t>
            </a:r>
            <a:r>
              <a:rPr lang="de-DE" sz="1400" dirty="0">
                <a:latin typeface="Aptos" panose="020B0004020202020204" pitchFamily="34" charset="0"/>
              </a:rPr>
              <a:t> </a:t>
            </a:r>
            <a:r>
              <a:rPr lang="de-DE" sz="1400" dirty="0" err="1">
                <a:latin typeface="Aptos" panose="020B0004020202020204" pitchFamily="34" charset="0"/>
              </a:rPr>
              <a:t>peers</a:t>
            </a:r>
            <a:r>
              <a:rPr lang="de-DE" sz="1400" dirty="0">
                <a:latin typeface="Aptos" panose="020B0004020202020204" pitchFamily="34" charset="0"/>
              </a:rPr>
              <a:t> and </a:t>
            </a:r>
            <a:r>
              <a:rPr lang="de-DE" sz="1400" dirty="0" err="1">
                <a:latin typeface="Aptos" panose="020B0004020202020204" pitchFamily="34" charset="0"/>
              </a:rPr>
              <a:t>spread</a:t>
            </a:r>
            <a:r>
              <a:rPr lang="de-DE" sz="1400" dirty="0">
                <a:latin typeface="Aptos" panose="020B0004020202020204" pitchFamily="34" charset="0"/>
              </a:rPr>
              <a:t> </a:t>
            </a:r>
            <a:r>
              <a:rPr lang="de-DE" sz="1400" dirty="0" err="1">
                <a:latin typeface="Aptos" panose="020B0004020202020204" pitchFamily="34" charset="0"/>
              </a:rPr>
              <a:t>the</a:t>
            </a:r>
            <a:r>
              <a:rPr lang="de-DE" sz="1400" dirty="0">
                <a:latin typeface="Aptos" panose="020B0004020202020204" pitchFamily="34" charset="0"/>
              </a:rPr>
              <a:t> </a:t>
            </a:r>
            <a:r>
              <a:rPr lang="de-DE" sz="1400" dirty="0" err="1">
                <a:latin typeface="Aptos" panose="020B0004020202020204" pitchFamily="34" charset="0"/>
              </a:rPr>
              <a:t>word</a:t>
            </a:r>
            <a:r>
              <a:rPr lang="de-DE" sz="1400" dirty="0">
                <a:latin typeface="Aptos" panose="020B0004020202020204" pitchFamily="34" charset="0"/>
              </a:rPr>
              <a:t> via </a:t>
            </a:r>
            <a:r>
              <a:rPr lang="de-DE" sz="1400" b="1" dirty="0">
                <a:latin typeface="Aptos" panose="020B0004020202020204" pitchFamily="34" charset="0"/>
              </a:rPr>
              <a:t>social </a:t>
            </a:r>
            <a:r>
              <a:rPr lang="de-DE" sz="1400" b="1" dirty="0" err="1">
                <a:latin typeface="Aptos" panose="020B0004020202020204" pitchFamily="34" charset="0"/>
              </a:rPr>
              <a:t>media</a:t>
            </a:r>
            <a:endParaRPr lang="de-DE" sz="1400" b="1" dirty="0">
              <a:latin typeface="Aptos" panose="020B0004020202020204" pitchFamily="34" charset="0"/>
            </a:endParaRPr>
          </a:p>
          <a:p>
            <a:pPr marL="285743" indent="-285743">
              <a:spcAft>
                <a:spcPts val="1600"/>
              </a:spcAft>
              <a:buSzPct val="80000"/>
              <a:buFont typeface="Arial" panose="020B0604020202020204" pitchFamily="34" charset="0"/>
              <a:buChar char="•"/>
            </a:pPr>
            <a:r>
              <a:rPr lang="de-DE" dirty="0" err="1">
                <a:latin typeface="Aptos" panose="020B0004020202020204" pitchFamily="34" charset="0"/>
              </a:rPr>
              <a:t>Stay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active</a:t>
            </a:r>
            <a:r>
              <a:rPr lang="de-DE" dirty="0">
                <a:latin typeface="Aptos" panose="020B0004020202020204" pitchFamily="34" charset="0"/>
              </a:rPr>
              <a:t> in </a:t>
            </a:r>
            <a:r>
              <a:rPr lang="de-DE" dirty="0" err="1">
                <a:latin typeface="Aptos" panose="020B0004020202020204" pitchFamily="34" charset="0"/>
              </a:rPr>
              <a:t>our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b="1" dirty="0">
                <a:latin typeface="Aptos" panose="020B0004020202020204" pitchFamily="34" charset="0"/>
              </a:rPr>
              <a:t>Alumni-Community</a:t>
            </a:r>
          </a:p>
          <a:p>
            <a:pPr marL="285743" indent="-285743">
              <a:spcAft>
                <a:spcPts val="1600"/>
              </a:spcAft>
              <a:buSzPct val="80000"/>
              <a:buFont typeface="Arial" panose="020B0604020202020204" pitchFamily="34" charset="0"/>
              <a:buChar char="•"/>
            </a:pPr>
            <a:r>
              <a:rPr lang="de-DE" dirty="0">
                <a:latin typeface="Aptos" panose="020B0004020202020204" pitchFamily="34" charset="0"/>
              </a:rPr>
              <a:t>Keep </a:t>
            </a:r>
            <a:r>
              <a:rPr lang="de-DE" dirty="0" err="1">
                <a:latin typeface="Aptos" panose="020B0004020202020204" pitchFamily="34" charset="0"/>
              </a:rPr>
              <a:t>learning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from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each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other</a:t>
            </a:r>
            <a:r>
              <a:rPr lang="de-DE" dirty="0">
                <a:latin typeface="Aptos" panose="020B0004020202020204" pitchFamily="34" charset="0"/>
              </a:rPr>
              <a:t> on </a:t>
            </a:r>
            <a:r>
              <a:rPr lang="de-DE" dirty="0" err="1">
                <a:latin typeface="Aptos" panose="020B0004020202020204" pitchFamily="34" charset="0"/>
              </a:rPr>
              <a:t>your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entrepreneurial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journey</a:t>
            </a:r>
            <a:r>
              <a:rPr lang="de-DE" dirty="0">
                <a:latin typeface="Aptos" panose="020B0004020202020204" pitchFamily="34" charset="0"/>
              </a:rPr>
              <a:t> 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736281A-285D-4B31-DA5D-A9D50024AC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336593"/>
            <a:ext cx="6332393" cy="886397"/>
          </a:xfrm>
        </p:spPr>
        <p:txBody>
          <a:bodyPr/>
          <a:lstStyle/>
          <a:p>
            <a:r>
              <a:rPr lang="de-DE" dirty="0" err="1"/>
              <a:t>Stay</a:t>
            </a:r>
            <a:r>
              <a:rPr lang="de-DE" dirty="0"/>
              <a:t> </a:t>
            </a:r>
            <a:r>
              <a:rPr lang="de-DE" dirty="0" err="1"/>
              <a:t>connected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YES </a:t>
            </a:r>
            <a:r>
              <a:rPr lang="de-DE" dirty="0" err="1"/>
              <a:t>community</a:t>
            </a:r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32212B0-B8FB-C18A-400F-E3A61BCA8C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718" t="7313" r="4473"/>
          <a:stretch/>
        </p:blipFill>
        <p:spPr>
          <a:xfrm>
            <a:off x="5196254" y="1497167"/>
            <a:ext cx="3140268" cy="3140268"/>
          </a:xfrm>
          <a:prstGeom prst="ellipse">
            <a:avLst/>
          </a:prstGeom>
        </p:spPr>
      </p:pic>
      <p:pic>
        <p:nvPicPr>
          <p:cNvPr id="6" name="Grafik 10">
            <a:extLst>
              <a:ext uri="{FF2B5EF4-FFF2-40B4-BE49-F238E27FC236}">
                <a16:creationId xmlns:a16="http://schemas.microsoft.com/office/drawing/2014/main" id="{B8F9C05B-17EB-36E2-56FC-5DDD9813C5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8625" y="2386324"/>
            <a:ext cx="680977" cy="68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5151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5774C8-25E8-2AD9-BC15-E4222574D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CD905B8-4474-CC1C-BCF8-83C7A43510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71601" y="1743076"/>
            <a:ext cx="3689222" cy="1329595"/>
          </a:xfrm>
        </p:spPr>
        <p:txBody>
          <a:bodyPr/>
          <a:lstStyle/>
          <a:p>
            <a:pPr marL="285743" indent="-285743">
              <a:spcAft>
                <a:spcPts val="1600"/>
              </a:spcAft>
              <a:buSzPct val="80000"/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262626"/>
                </a:solidFill>
                <a:latin typeface="Aptos" panose="020B0004020202020204" pitchFamily="34" charset="0"/>
              </a:rPr>
              <a:t>Connect </a:t>
            </a:r>
            <a:r>
              <a:rPr lang="de-DE" sz="1400" dirty="0" err="1">
                <a:solidFill>
                  <a:srgbClr val="262626"/>
                </a:solidFill>
                <a:latin typeface="Aptos" panose="020B0004020202020204" pitchFamily="34" charset="0"/>
              </a:rPr>
              <a:t>with</a:t>
            </a:r>
            <a:r>
              <a:rPr lang="de-DE" sz="1400" dirty="0">
                <a:solidFill>
                  <a:srgbClr val="262626"/>
                </a:solidFill>
                <a:latin typeface="Aptos" panose="020B0004020202020204" pitchFamily="34" charset="0"/>
              </a:rPr>
              <a:t> YES and </a:t>
            </a:r>
            <a:r>
              <a:rPr lang="de-DE" sz="1400" dirty="0" err="1">
                <a:solidFill>
                  <a:srgbClr val="262626"/>
                </a:solidFill>
                <a:latin typeface="Aptos" panose="020B0004020202020204" pitchFamily="34" charset="0"/>
              </a:rPr>
              <a:t>fellow</a:t>
            </a:r>
            <a:r>
              <a:rPr lang="de-DE" sz="1400" dirty="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400" dirty="0" err="1">
                <a:solidFill>
                  <a:srgbClr val="262626"/>
                </a:solidFill>
                <a:latin typeface="Aptos" panose="020B0004020202020204" pitchFamily="34" charset="0"/>
              </a:rPr>
              <a:t>participants</a:t>
            </a:r>
            <a:r>
              <a:rPr lang="de-DE" sz="1400" dirty="0">
                <a:solidFill>
                  <a:srgbClr val="262626"/>
                </a:solidFill>
                <a:latin typeface="Aptos" panose="020B0004020202020204" pitchFamily="34" charset="0"/>
              </a:rPr>
              <a:t> on LinkedIn</a:t>
            </a:r>
            <a:endParaRPr lang="en-US" sz="1400" dirty="0">
              <a:latin typeface="Aptos" panose="020B0004020202020204" pitchFamily="34" charset="0"/>
            </a:endParaRPr>
          </a:p>
          <a:p>
            <a:pPr marL="285743" indent="-285743">
              <a:spcAft>
                <a:spcPts val="1600"/>
              </a:spcAft>
              <a:buSzPct val="80000"/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262626"/>
                </a:solidFill>
                <a:latin typeface="Aptos" panose="020B0004020202020204" pitchFamily="34" charset="0"/>
              </a:rPr>
              <a:t>Share </a:t>
            </a:r>
            <a:r>
              <a:rPr lang="de-DE" sz="1400" dirty="0" err="1">
                <a:solidFill>
                  <a:srgbClr val="262626"/>
                </a:solidFill>
                <a:latin typeface="Aptos" panose="020B0004020202020204" pitchFamily="34" charset="0"/>
              </a:rPr>
              <a:t>your</a:t>
            </a:r>
            <a:r>
              <a:rPr lang="de-DE" sz="1400" dirty="0">
                <a:solidFill>
                  <a:srgbClr val="262626"/>
                </a:solidFill>
                <a:latin typeface="Aptos" panose="020B0004020202020204" pitchFamily="34" charset="0"/>
              </a:rPr>
              <a:t> YES </a:t>
            </a:r>
            <a:r>
              <a:rPr lang="de-DE" sz="1400" dirty="0" err="1">
                <a:solidFill>
                  <a:srgbClr val="262626"/>
                </a:solidFill>
                <a:latin typeface="Aptos" panose="020B0004020202020204" pitchFamily="34" charset="0"/>
              </a:rPr>
              <a:t>certificate</a:t>
            </a:r>
            <a:r>
              <a:rPr lang="de-DE" sz="1400" dirty="0">
                <a:solidFill>
                  <a:srgbClr val="262626"/>
                </a:solidFill>
                <a:latin typeface="Aptos" panose="020B0004020202020204" pitchFamily="34" charset="0"/>
              </a:rPr>
              <a:t> on </a:t>
            </a:r>
            <a:r>
              <a:rPr lang="de-DE" sz="1400" dirty="0" err="1">
                <a:solidFill>
                  <a:srgbClr val="262626"/>
                </a:solidFill>
                <a:latin typeface="Aptos" panose="020B0004020202020204" pitchFamily="34" charset="0"/>
              </a:rPr>
              <a:t>Social</a:t>
            </a:r>
            <a:r>
              <a:rPr lang="de-DE" sz="1400" dirty="0">
                <a:solidFill>
                  <a:srgbClr val="262626"/>
                </a:solidFill>
                <a:latin typeface="Aptos" panose="020B0004020202020204" pitchFamily="34" charset="0"/>
              </a:rPr>
              <a:t> Media</a:t>
            </a:r>
            <a:endParaRPr lang="de-DE" sz="1400" dirty="0">
              <a:solidFill>
                <a:srgbClr val="E30613"/>
              </a:solidFill>
              <a:latin typeface="Aptos" panose="020B0004020202020204" pitchFamily="34" charset="0"/>
            </a:endParaRPr>
          </a:p>
          <a:p>
            <a:pPr marL="285743" indent="-285743">
              <a:spcAft>
                <a:spcPts val="1600"/>
              </a:spcAft>
              <a:buSzPct val="80000"/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262626"/>
                </a:solidFill>
                <a:latin typeface="Aptos" panose="020B0004020202020204" pitchFamily="34" charset="0"/>
              </a:rPr>
              <a:t>Add YES </a:t>
            </a:r>
            <a:r>
              <a:rPr lang="de-DE" sz="1400" dirty="0" err="1">
                <a:solidFill>
                  <a:srgbClr val="262626"/>
                </a:solidFill>
                <a:latin typeface="Aptos" panose="020B0004020202020204" pitchFamily="34" charset="0"/>
              </a:rPr>
              <a:t>to</a:t>
            </a:r>
            <a:r>
              <a:rPr lang="de-DE" sz="1400" dirty="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400" dirty="0" err="1">
                <a:solidFill>
                  <a:srgbClr val="262626"/>
                </a:solidFill>
                <a:latin typeface="Aptos" panose="020B0004020202020204" pitchFamily="34" charset="0"/>
              </a:rPr>
              <a:t>your</a:t>
            </a:r>
            <a:r>
              <a:rPr lang="de-DE" sz="1400" dirty="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400" dirty="0" err="1">
                <a:solidFill>
                  <a:srgbClr val="262626"/>
                </a:solidFill>
                <a:latin typeface="Aptos" panose="020B0004020202020204" pitchFamily="34" charset="0"/>
              </a:rPr>
              <a:t>trainings</a:t>
            </a:r>
            <a:r>
              <a:rPr lang="de-DE" sz="1400" dirty="0">
                <a:solidFill>
                  <a:srgbClr val="262626"/>
                </a:solidFill>
                <a:latin typeface="Aptos" panose="020B0004020202020204" pitchFamily="34" charset="0"/>
              </a:rPr>
              <a:t> on LinkedIn </a:t>
            </a:r>
            <a:br>
              <a:rPr lang="de-DE" sz="1400" dirty="0">
                <a:solidFill>
                  <a:srgbClr val="262626"/>
                </a:solidFill>
                <a:latin typeface="Aptos" panose="020B0004020202020204" pitchFamily="34" charset="0"/>
              </a:rPr>
            </a:br>
            <a:r>
              <a:rPr lang="de-DE" sz="1400" dirty="0">
                <a:solidFill>
                  <a:srgbClr val="262626"/>
                </a:solidFill>
                <a:latin typeface="Aptos" panose="020B0004020202020204" pitchFamily="34" charset="0"/>
              </a:rPr>
              <a:t>and </a:t>
            </a:r>
            <a:r>
              <a:rPr lang="de-DE" sz="1400" dirty="0" err="1">
                <a:solidFill>
                  <a:srgbClr val="262626"/>
                </a:solidFill>
                <a:latin typeface="Aptos" panose="020B0004020202020204" pitchFamily="34" charset="0"/>
              </a:rPr>
              <a:t>your</a:t>
            </a:r>
            <a:r>
              <a:rPr lang="de-DE" sz="1400" dirty="0">
                <a:solidFill>
                  <a:srgbClr val="262626"/>
                </a:solidFill>
                <a:latin typeface="Aptos" panose="020B0004020202020204" pitchFamily="34" charset="0"/>
              </a:rPr>
              <a:t> CV</a:t>
            </a:r>
          </a:p>
          <a:p>
            <a:pPr>
              <a:spcAft>
                <a:spcPts val="1600"/>
              </a:spcAft>
              <a:buSzPct val="80000"/>
            </a:pPr>
            <a:r>
              <a:rPr lang="de-DE" sz="1400" dirty="0">
                <a:solidFill>
                  <a:srgbClr val="262626"/>
                </a:solidFill>
                <a:latin typeface="Aptos" panose="020B0004020202020204" pitchFamily="34" charset="0"/>
              </a:rPr>
              <a:t>… and carry </a:t>
            </a:r>
            <a:r>
              <a:rPr lang="de-DE" sz="1400" dirty="0" err="1">
                <a:solidFill>
                  <a:srgbClr val="262626"/>
                </a:solidFill>
                <a:latin typeface="Aptos" panose="020B0004020202020204" pitchFamily="34" charset="0"/>
              </a:rPr>
              <a:t>the</a:t>
            </a:r>
            <a:r>
              <a:rPr lang="de-DE" sz="1400" dirty="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400" dirty="0" err="1">
                <a:solidFill>
                  <a:srgbClr val="262626"/>
                </a:solidFill>
                <a:latin typeface="Aptos" panose="020B0004020202020204" pitchFamily="34" charset="0"/>
              </a:rPr>
              <a:t>entrepreneurial</a:t>
            </a:r>
            <a:r>
              <a:rPr lang="de-DE" sz="1400" dirty="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400" dirty="0" err="1">
                <a:solidFill>
                  <a:srgbClr val="262626"/>
                </a:solidFill>
                <a:latin typeface="Aptos" panose="020B0004020202020204" pitchFamily="34" charset="0"/>
              </a:rPr>
              <a:t>spirit</a:t>
            </a:r>
            <a:r>
              <a:rPr lang="de-DE" sz="1400" dirty="0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400" dirty="0" err="1">
                <a:solidFill>
                  <a:srgbClr val="262626"/>
                </a:solidFill>
                <a:latin typeface="Aptos" panose="020B0004020202020204" pitchFamily="34" charset="0"/>
              </a:rPr>
              <a:t>further</a:t>
            </a:r>
            <a:r>
              <a:rPr lang="de-DE" sz="1400" dirty="0">
                <a:solidFill>
                  <a:srgbClr val="262626"/>
                </a:solidFill>
                <a:latin typeface="Aptos" panose="020B0004020202020204" pitchFamily="34" charset="0"/>
              </a:rPr>
              <a:t>.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AAD6604-9182-38C8-5EBD-4964D9DEC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336593"/>
            <a:ext cx="6332393" cy="886397"/>
          </a:xfrm>
        </p:spPr>
        <p:txBody>
          <a:bodyPr/>
          <a:lstStyle/>
          <a:p>
            <a:r>
              <a:rPr lang="de-DE" dirty="0"/>
              <a:t>Boost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career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YES </a:t>
            </a:r>
            <a:r>
              <a:rPr lang="de-DE" dirty="0" err="1"/>
              <a:t>experience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8B6F062-3715-9217-4F23-D7743D61D5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63" t="4576" r="39626" b="7182"/>
          <a:stretch/>
        </p:blipFill>
        <p:spPr>
          <a:xfrm>
            <a:off x="5196254" y="1497167"/>
            <a:ext cx="3140268" cy="3140268"/>
          </a:xfrm>
          <a:prstGeom prst="ellipse">
            <a:avLst/>
          </a:prstGeom>
        </p:spPr>
      </p:pic>
      <p:pic>
        <p:nvPicPr>
          <p:cNvPr id="4" name="Picture 3" descr="A blue square with white letters&#10;&#10;Description automatically generated">
            <a:extLst>
              <a:ext uri="{FF2B5EF4-FFF2-40B4-BE49-F238E27FC236}">
                <a16:creationId xmlns:a16="http://schemas.microsoft.com/office/drawing/2014/main" id="{A1CA6EEE-E299-2EDD-CD14-58F8FD8475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354" y="2151039"/>
            <a:ext cx="1090247" cy="1090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45750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0615D2-F6FC-3023-6CA1-F5CB9B0EE7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F2C699-7D87-417E-B2EE-BDCC5A7F40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Time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feedback</a:t>
            </a:r>
            <a:r>
              <a:rPr lang="de-DE" dirty="0"/>
              <a:t>!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1DB8937-0D33-67D4-1A96-477E045873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60928" y="2733929"/>
            <a:ext cx="1644142" cy="1644142"/>
          </a:xfrm>
          <a:prstGeom prst="rect">
            <a:avLst/>
          </a:prstGeom>
        </p:spPr>
      </p:pic>
      <p:pic>
        <p:nvPicPr>
          <p:cNvPr id="4" name="Picture 3" descr="A qr code with a black and white background&#10;&#10;Description automatically generated">
            <a:extLst>
              <a:ext uri="{FF2B5EF4-FFF2-40B4-BE49-F238E27FC236}">
                <a16:creationId xmlns:a16="http://schemas.microsoft.com/office/drawing/2014/main" id="{650451B3-8314-02A8-6FED-F53C6C21DF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2200" y="1587500"/>
            <a:ext cx="1879600" cy="196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001735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B5F395-7DBB-9827-74ED-DA9242F79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7625534-096D-2AA3-85E3-4F6966459F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336593"/>
            <a:ext cx="6332393" cy="443198"/>
          </a:xfrm>
        </p:spPr>
        <p:txBody>
          <a:bodyPr/>
          <a:lstStyle/>
          <a:p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!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29F2222-7938-95F7-C9B1-96DCF6633456}"/>
              </a:ext>
            </a:extLst>
          </p:cNvPr>
          <p:cNvSpPr txBox="1"/>
          <p:nvPr/>
        </p:nvSpPr>
        <p:spPr>
          <a:xfrm>
            <a:off x="428625" y="922881"/>
            <a:ext cx="78013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Connect with us and each other via Social Media …</a:t>
            </a: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247D485-A167-D10F-5617-D379662D5694}"/>
              </a:ext>
            </a:extLst>
          </p:cNvPr>
          <p:cNvSpPr txBox="1">
            <a:spLocks/>
          </p:cNvSpPr>
          <p:nvPr/>
        </p:nvSpPr>
        <p:spPr>
          <a:xfrm>
            <a:off x="303935" y="4637434"/>
            <a:ext cx="4756888" cy="506066"/>
          </a:xfrm>
          <a:prstGeom prst="rect">
            <a:avLst/>
          </a:prstGeom>
        </p:spPr>
        <p:txBody>
          <a:bodyPr/>
          <a:lstStyle>
            <a:lvl1pPr marL="182880" indent="-18288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7432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System Font Regular"/>
              <a:buChar char="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450"/>
              </a:spcAft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400" b="1" dirty="0">
                <a:solidFill>
                  <a:srgbClr val="E30613"/>
                </a:solidFill>
                <a:latin typeface="Aptos" panose="020B0004020202020204" pitchFamily="34" charset="0"/>
              </a:rPr>
              <a:t>©️ Young Entrepreneurs in Science, 2025</a:t>
            </a:r>
          </a:p>
        </p:txBody>
      </p:sp>
      <p:pic>
        <p:nvPicPr>
          <p:cNvPr id="6" name="Grafik 5" descr="Ein Bild, das Zeichnung, Teller, Schild enthält.&#10;&#10;Automatisch generierte Beschreibung">
            <a:extLst>
              <a:ext uri="{FF2B5EF4-FFF2-40B4-BE49-F238E27FC236}">
                <a16:creationId xmlns:a16="http://schemas.microsoft.com/office/drawing/2014/main" id="{8731A1A6-3494-48E2-8C79-0977F4673B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42" b="3716"/>
          <a:stretch/>
        </p:blipFill>
        <p:spPr>
          <a:xfrm>
            <a:off x="3481005" y="2066661"/>
            <a:ext cx="567037" cy="55244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737F5F40-2A60-1563-A5BF-761D2B398BB5}"/>
              </a:ext>
            </a:extLst>
          </p:cNvPr>
          <p:cNvSpPr txBox="1"/>
          <p:nvPr/>
        </p:nvSpPr>
        <p:spPr>
          <a:xfrm>
            <a:off x="1741893" y="2916543"/>
            <a:ext cx="830003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37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Calibri"/>
              </a:rPr>
              <a:t>LinkedIn </a:t>
            </a:r>
            <a:b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Calibri"/>
              </a:rPr>
            </a:b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Calibri"/>
              </a:rPr>
              <a:t>Page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BB06996-5683-B39B-C152-DFF5FBA870F3}"/>
              </a:ext>
            </a:extLst>
          </p:cNvPr>
          <p:cNvSpPr txBox="1"/>
          <p:nvPr/>
        </p:nvSpPr>
        <p:spPr>
          <a:xfrm>
            <a:off x="3253116" y="2916543"/>
            <a:ext cx="1084505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37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Calibri"/>
              </a:rPr>
              <a:t>LinkedIn </a:t>
            </a:r>
            <a:b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Calibri"/>
              </a:rPr>
            </a:b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Calibri"/>
              </a:rPr>
              <a:t>Group</a:t>
            </a:r>
          </a:p>
        </p:txBody>
      </p:sp>
      <p:pic>
        <p:nvPicPr>
          <p:cNvPr id="21" name="Grafik 20" descr="Ein Bild, das Text, Zeichnung, Flagge, Schild enthält.&#10;&#10;Automatisch generierte Beschreibung">
            <a:extLst>
              <a:ext uri="{FF2B5EF4-FFF2-40B4-BE49-F238E27FC236}">
                <a16:creationId xmlns:a16="http://schemas.microsoft.com/office/drawing/2014/main" id="{05B8DB4A-0A23-3664-139B-D0AB8973B3B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2519" y="2108640"/>
            <a:ext cx="550270" cy="550270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3FB15120-22D6-EB5D-F959-393F3BBA2545}"/>
              </a:ext>
            </a:extLst>
          </p:cNvPr>
          <p:cNvSpPr txBox="1"/>
          <p:nvPr/>
        </p:nvSpPr>
        <p:spPr>
          <a:xfrm>
            <a:off x="6334267" y="2916543"/>
            <a:ext cx="1066773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37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Calibri"/>
              </a:rPr>
              <a:t>Newsletter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02ECAC0B-6567-E85E-95C8-3989D8D92F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0658" y="2099264"/>
            <a:ext cx="519838" cy="519838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2B25AB34-9F04-983C-3413-E236EAC082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1916" y="2080085"/>
            <a:ext cx="567037" cy="567037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675D5C42-7A57-497A-0A7E-B400D9DAA11E}"/>
              </a:ext>
            </a:extLst>
          </p:cNvPr>
          <p:cNvSpPr txBox="1"/>
          <p:nvPr/>
        </p:nvSpPr>
        <p:spPr>
          <a:xfrm>
            <a:off x="4651952" y="2916543"/>
            <a:ext cx="1446963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37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Calibri"/>
              </a:rPr>
              <a:t>Instagram</a:t>
            </a:r>
            <a:b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Calibri"/>
              </a:rPr>
            </a:b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Calibri"/>
              </a:rPr>
              <a:t>@sciencepreneurs</a:t>
            </a:r>
          </a:p>
        </p:txBody>
      </p:sp>
    </p:spTree>
    <p:extLst>
      <p:ext uri="{BB962C8B-B14F-4D97-AF65-F5344CB8AC3E}">
        <p14:creationId xmlns:p14="http://schemas.microsoft.com/office/powerpoint/2010/main" val="360097048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C1C922-4A42-16AC-B851-4A04DABA40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Person, Kleidung, Wand, Menschliches Gesicht enthält.&#10;&#10;Automatisch generierte Beschreibung">
            <a:extLst>
              <a:ext uri="{FF2B5EF4-FFF2-40B4-BE49-F238E27FC236}">
                <a16:creationId xmlns:a16="http://schemas.microsoft.com/office/drawing/2014/main" id="{DB572E55-6EC8-248F-FC1F-CB299EA0BF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730"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noFill/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C73BF3D-DF0C-8FE1-B929-01EAA93981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0" y="285263"/>
            <a:ext cx="1905000" cy="485204"/>
          </a:xfrm>
        </p:spPr>
        <p:txBody>
          <a:bodyPr wrap="square"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 dirty="0"/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14731701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B8D7301-BE77-46D6-1A54-4FD8FD5C71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association</a:t>
            </a:r>
            <a:r>
              <a:rPr lang="de-DE" dirty="0"/>
              <a:t> do </a:t>
            </a:r>
            <a:r>
              <a:rPr lang="de-DE" dirty="0" err="1"/>
              <a:t>you</a:t>
            </a:r>
            <a:r>
              <a:rPr lang="de-DE" dirty="0"/>
              <a:t> connect </a:t>
            </a:r>
            <a:br>
              <a:rPr lang="de-DE" dirty="0"/>
            </a:b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term</a:t>
            </a:r>
            <a:r>
              <a:rPr lang="de-DE" dirty="0"/>
              <a:t> „</a:t>
            </a:r>
            <a:r>
              <a:rPr lang="de-DE" dirty="0" err="1"/>
              <a:t>conflict</a:t>
            </a:r>
            <a:r>
              <a:rPr lang="de-DE" dirty="0"/>
              <a:t>“?</a:t>
            </a:r>
          </a:p>
          <a:p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E25ED4C-B8A1-7473-5FF6-9F9F56A1862A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de-DE" dirty="0"/>
              <a:t>Sharing…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C15E949-1E5A-CC98-6F8A-0D8CF7719A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7349" y="2017752"/>
            <a:ext cx="586863" cy="55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0669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F2CC31-69B1-C244-2B0F-5E74C1A73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A34C3C0-1B36-47CE-DFA5-49A30042CD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Reasons for failure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F6EB47B-52D5-D6DE-C870-261617B36315}"/>
              </a:ext>
            </a:extLst>
          </p:cNvPr>
          <p:cNvSpPr/>
          <p:nvPr/>
        </p:nvSpPr>
        <p:spPr>
          <a:xfrm>
            <a:off x="957026" y="1635264"/>
            <a:ext cx="1380363" cy="1365017"/>
          </a:xfrm>
          <a:prstGeom prst="ellipse">
            <a:avLst/>
          </a:prstGeom>
          <a:solidFill>
            <a:srgbClr val="F1F2F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AB4522E-D27B-2B0A-DFA8-E4B265D84A71}"/>
              </a:ext>
            </a:extLst>
          </p:cNvPr>
          <p:cNvSpPr/>
          <p:nvPr/>
        </p:nvSpPr>
        <p:spPr>
          <a:xfrm>
            <a:off x="3766622" y="1635264"/>
            <a:ext cx="1380363" cy="1365017"/>
          </a:xfrm>
          <a:prstGeom prst="ellipse">
            <a:avLst/>
          </a:prstGeom>
          <a:solidFill>
            <a:srgbClr val="F1F2F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7D292C8-24C9-EF3F-5E24-7C8E85958717}"/>
              </a:ext>
            </a:extLst>
          </p:cNvPr>
          <p:cNvSpPr/>
          <p:nvPr/>
        </p:nvSpPr>
        <p:spPr>
          <a:xfrm>
            <a:off x="6576218" y="1635264"/>
            <a:ext cx="1380363" cy="1365017"/>
          </a:xfrm>
          <a:prstGeom prst="ellipse">
            <a:avLst/>
          </a:prstGeom>
          <a:solidFill>
            <a:srgbClr val="F1F2F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34A1196-8F27-0E03-7BBC-B255DEEDA9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453" y="1788744"/>
            <a:ext cx="971044" cy="971044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BB5C27AB-708A-0A11-970E-DF4D0D273F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5100" y="1976435"/>
            <a:ext cx="668781" cy="66878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870AA396-5F1F-D081-8AED-3665A3F85B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9878" y="1843366"/>
            <a:ext cx="854234" cy="854234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E9C3AD97-11ED-5B5E-1640-28A8FBFF3291}"/>
              </a:ext>
            </a:extLst>
          </p:cNvPr>
          <p:cNvSpPr/>
          <p:nvPr/>
        </p:nvSpPr>
        <p:spPr>
          <a:xfrm>
            <a:off x="841828" y="3400510"/>
            <a:ext cx="161075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800" b="1" i="0" u="none" strike="noStrike" kern="0" cap="none" spc="0" normalizeH="0" baseline="0" noProof="0" dirty="0">
                <a:ln>
                  <a:noFill/>
                </a:ln>
                <a:solidFill>
                  <a:srgbClr val="E30613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42%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E30613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No market need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64D1C25F-2A03-AC4A-8460-9263EC092F7A}"/>
              </a:ext>
            </a:extLst>
          </p:cNvPr>
          <p:cNvSpPr txBox="1"/>
          <p:nvPr/>
        </p:nvSpPr>
        <p:spPr>
          <a:xfrm>
            <a:off x="3845048" y="3406265"/>
            <a:ext cx="1380363" cy="6499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800" b="1" i="0" u="none" strike="noStrike" kern="0" cap="none" spc="0" normalizeH="0" baseline="0" noProof="0" dirty="0">
                <a:ln>
                  <a:noFill/>
                </a:ln>
                <a:solidFill>
                  <a:srgbClr val="E30613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29%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E30613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Ran out of cash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2B778DFC-C942-246B-14FF-636C9880AB88}"/>
              </a:ext>
            </a:extLst>
          </p:cNvPr>
          <p:cNvSpPr txBox="1"/>
          <p:nvPr/>
        </p:nvSpPr>
        <p:spPr>
          <a:xfrm>
            <a:off x="6403422" y="3400509"/>
            <a:ext cx="1725954" cy="869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800" b="1" i="0" u="none" strike="noStrike" kern="0" cap="none" spc="0" normalizeH="0" baseline="0" noProof="0" dirty="0">
                <a:ln>
                  <a:noFill/>
                </a:ln>
                <a:solidFill>
                  <a:srgbClr val="E30613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23%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E30613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Not the right team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6204F23E-2699-C63E-DA34-95F6F1369F02}"/>
              </a:ext>
            </a:extLst>
          </p:cNvPr>
          <p:cNvSpPr txBox="1"/>
          <p:nvPr/>
        </p:nvSpPr>
        <p:spPr>
          <a:xfrm>
            <a:off x="4366814" y="4825957"/>
            <a:ext cx="4647407" cy="1450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DE" sz="900" b="1" i="0" u="none" strike="noStrike" kern="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https://</a:t>
            </a:r>
            <a:r>
              <a:rPr kumimoji="0" lang="de-DE" sz="900" b="1" i="0" u="none" strike="noStrike" kern="0" cap="none" spc="0" normalizeH="0" baseline="0" noProof="0" dirty="0" err="1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www.cbinsights.com</a:t>
            </a:r>
            <a:r>
              <a:rPr kumimoji="0" lang="de-DE" sz="900" b="1" i="0" u="none" strike="noStrike" kern="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/</a:t>
            </a:r>
            <a:r>
              <a:rPr kumimoji="0" lang="de-DE" sz="900" b="1" i="0" u="none" strike="noStrike" kern="0" cap="none" spc="0" normalizeH="0" baseline="0" noProof="0" dirty="0" err="1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research</a:t>
            </a:r>
            <a:r>
              <a:rPr kumimoji="0" lang="de-DE" sz="900" b="1" i="0" u="none" strike="noStrike" kern="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/</a:t>
            </a:r>
            <a:r>
              <a:rPr kumimoji="0" lang="de-DE" sz="900" b="1" i="0" u="none" strike="noStrike" kern="0" cap="none" spc="0" normalizeH="0" baseline="0" noProof="0" dirty="0" err="1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startup</a:t>
            </a:r>
            <a:r>
              <a:rPr kumimoji="0" lang="de-DE" sz="900" b="1" i="0" u="none" strike="noStrike" kern="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-</a:t>
            </a:r>
            <a:r>
              <a:rPr kumimoji="0" lang="de-DE" sz="900" b="1" i="0" u="none" strike="noStrike" kern="0" cap="none" spc="0" normalizeH="0" baseline="0" noProof="0" dirty="0" err="1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failure</a:t>
            </a:r>
            <a:r>
              <a:rPr kumimoji="0" lang="de-DE" sz="900" b="1" i="0" u="none" strike="noStrike" kern="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-</a:t>
            </a:r>
            <a:r>
              <a:rPr kumimoji="0" lang="de-DE" sz="900" b="1" i="0" u="none" strike="noStrike" kern="0" cap="none" spc="0" normalizeH="0" baseline="0" noProof="0" dirty="0" err="1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reasons</a:t>
            </a:r>
            <a:r>
              <a:rPr kumimoji="0" lang="de-DE" sz="900" b="1" i="0" u="none" strike="noStrike" kern="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-top/ (06.11.2019)^</a:t>
            </a:r>
          </a:p>
        </p:txBody>
      </p:sp>
    </p:spTree>
    <p:extLst>
      <p:ext uri="{BB962C8B-B14F-4D97-AF65-F5344CB8AC3E}">
        <p14:creationId xmlns:p14="http://schemas.microsoft.com/office/powerpoint/2010/main" val="330320979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58FD516-194C-44F2-6C92-81C6EF712A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de-DE" sz="1800" b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Conflicts</a:t>
            </a:r>
            <a:r>
              <a:rPr kumimoji="0" lang="de-DE" sz="18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 </a:t>
            </a:r>
            <a:r>
              <a:rPr kumimoji="0" lang="de-DE" sz="1800" b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are</a:t>
            </a:r>
            <a:r>
              <a:rPr kumimoji="0" lang="de-DE" sz="18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 not just </a:t>
            </a:r>
            <a:r>
              <a:rPr kumimoji="0" lang="de-DE" sz="1800" b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opposites</a:t>
            </a:r>
            <a:r>
              <a:rPr kumimoji="0" lang="de-DE" sz="18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, but </a:t>
            </a:r>
            <a:r>
              <a:rPr kumimoji="0" lang="de-DE" sz="1800" b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the</a:t>
            </a:r>
            <a:r>
              <a:rPr kumimoji="0" lang="de-DE" sz="18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 </a:t>
            </a:r>
            <a:r>
              <a:rPr kumimoji="0" lang="de-DE" sz="1800" b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current</a:t>
            </a:r>
            <a:r>
              <a:rPr kumimoji="0" lang="de-DE" sz="18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 </a:t>
            </a:r>
            <a:r>
              <a:rPr kumimoji="0" lang="de-DE" sz="1800" b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inability</a:t>
            </a:r>
            <a:r>
              <a:rPr kumimoji="0" lang="de-DE" sz="18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 </a:t>
            </a:r>
            <a:r>
              <a:rPr kumimoji="0" lang="de-DE" sz="1800" b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of</a:t>
            </a:r>
            <a:r>
              <a:rPr kumimoji="0" lang="de-DE" sz="18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 a </a:t>
            </a:r>
            <a:r>
              <a:rPr kumimoji="0" lang="de-DE" sz="1800" b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system</a:t>
            </a:r>
            <a:r>
              <a:rPr kumimoji="0" lang="de-DE" sz="18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 </a:t>
            </a:r>
            <a:r>
              <a:rPr kumimoji="0" lang="de-DE" sz="1800" b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to</a:t>
            </a:r>
            <a:r>
              <a:rPr kumimoji="0" lang="de-DE" sz="18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 </a:t>
            </a:r>
            <a:r>
              <a:rPr kumimoji="0" lang="de-DE" sz="1800" b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constructively</a:t>
            </a:r>
            <a:r>
              <a:rPr kumimoji="0" lang="de-DE" sz="18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 deal </a:t>
            </a:r>
            <a:r>
              <a:rPr kumimoji="0" lang="de-DE" sz="1800" b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with</a:t>
            </a:r>
            <a:r>
              <a:rPr kumimoji="0" lang="de-DE" sz="18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 </a:t>
            </a:r>
            <a:r>
              <a:rPr kumimoji="0" lang="de-DE" sz="1800" b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differences</a:t>
            </a:r>
            <a:r>
              <a:rPr kumimoji="0" lang="de-DE" sz="18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" sz="1800" b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sym typeface="Arial"/>
              </a:rPr>
              <a:t>Daniel Steinitz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EC505B2-007A-50F2-A6C6-BF3B5908EB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 </a:t>
            </a:r>
            <a:r>
              <a:rPr lang="de-DE" dirty="0" err="1"/>
              <a:t>conflict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definition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307164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3F75404-C315-2687-8B00-F3143615A7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336593"/>
            <a:ext cx="6470939" cy="886397"/>
          </a:xfrm>
        </p:spPr>
        <p:txBody>
          <a:bodyPr/>
          <a:lstStyle/>
          <a:p>
            <a:r>
              <a:rPr lang="de-DE" dirty="0"/>
              <a:t>Oh </a:t>
            </a:r>
            <a:r>
              <a:rPr lang="de-DE" dirty="0" err="1"/>
              <a:t>conflict</a:t>
            </a:r>
            <a:r>
              <a:rPr lang="de-DE" dirty="0"/>
              <a:t>, I </a:t>
            </a:r>
            <a:r>
              <a:rPr lang="de-DE" dirty="0" err="1"/>
              <a:t>need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so </a:t>
            </a:r>
            <a:r>
              <a:rPr lang="de-DE" dirty="0" err="1"/>
              <a:t>badly</a:t>
            </a:r>
            <a:r>
              <a:rPr lang="de-DE" dirty="0"/>
              <a:t>!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D25DAE8-6BA9-6F3D-C972-A09D9C1751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/>
              <a:t>Conflicts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natural</a:t>
            </a:r>
            <a:r>
              <a:rPr lang="de-DE" dirty="0"/>
              <a:t> and happen in </a:t>
            </a:r>
            <a:r>
              <a:rPr lang="de-DE" dirty="0" err="1"/>
              <a:t>every</a:t>
            </a:r>
            <a:r>
              <a:rPr lang="de-DE" dirty="0"/>
              <a:t> </a:t>
            </a:r>
            <a:r>
              <a:rPr lang="de-DE" dirty="0" err="1"/>
              <a:t>ongoing</a:t>
            </a:r>
            <a:r>
              <a:rPr lang="de-DE" dirty="0"/>
              <a:t> </a:t>
            </a:r>
            <a:r>
              <a:rPr lang="de-DE" dirty="0" err="1"/>
              <a:t>relationship</a:t>
            </a:r>
            <a:r>
              <a:rPr lang="de-DE" dirty="0"/>
              <a:t> (</a:t>
            </a:r>
            <a:r>
              <a:rPr lang="de-DE" dirty="0" err="1"/>
              <a:t>work</a:t>
            </a:r>
            <a:r>
              <a:rPr lang="de-DE" dirty="0"/>
              <a:t> </a:t>
            </a:r>
            <a:r>
              <a:rPr lang="de-DE" dirty="0" err="1"/>
              <a:t>environment</a:t>
            </a:r>
            <a:r>
              <a:rPr lang="de-DE" dirty="0"/>
              <a:t>, </a:t>
            </a:r>
            <a:r>
              <a:rPr lang="de-DE" dirty="0" err="1"/>
              <a:t>family</a:t>
            </a:r>
            <a:r>
              <a:rPr lang="de-DE" dirty="0"/>
              <a:t>, </a:t>
            </a:r>
            <a:r>
              <a:rPr lang="de-DE" dirty="0" err="1"/>
              <a:t>friendships</a:t>
            </a:r>
            <a:r>
              <a:rPr lang="de-DE" dirty="0"/>
              <a:t> ...). </a:t>
            </a:r>
            <a:br>
              <a:rPr lang="de-DE" dirty="0"/>
            </a:br>
            <a:endParaRPr lang="de-DE" dirty="0"/>
          </a:p>
          <a:p>
            <a:r>
              <a:rPr lang="de-DE" dirty="0" err="1"/>
              <a:t>Since</a:t>
            </a:r>
            <a:r>
              <a:rPr lang="de-DE" dirty="0"/>
              <a:t> </a:t>
            </a:r>
            <a:r>
              <a:rPr lang="de-DE" dirty="0" err="1"/>
              <a:t>conflict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unavoidable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must</a:t>
            </a:r>
            <a:r>
              <a:rPr lang="de-DE" dirty="0"/>
              <a:t> </a:t>
            </a:r>
            <a:r>
              <a:rPr lang="de-DE" dirty="0" err="1"/>
              <a:t>learn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manage it. </a:t>
            </a:r>
          </a:p>
          <a:p>
            <a:endParaRPr lang="de-DE" dirty="0"/>
          </a:p>
          <a:p>
            <a:r>
              <a:rPr lang="de-DE" dirty="0"/>
              <a:t>Conflict </a:t>
            </a:r>
            <a:r>
              <a:rPr lang="de-DE" dirty="0" err="1"/>
              <a:t>is</a:t>
            </a:r>
            <a:r>
              <a:rPr lang="de-DE" dirty="0"/>
              <a:t> a </a:t>
            </a:r>
            <a:r>
              <a:rPr lang="de-DE" dirty="0" err="1">
                <a:solidFill>
                  <a:srgbClr val="E30613"/>
                </a:solidFill>
              </a:rPr>
              <a:t>sign</a:t>
            </a:r>
            <a:r>
              <a:rPr lang="de-DE" dirty="0">
                <a:solidFill>
                  <a:srgbClr val="E30613"/>
                </a:solidFill>
              </a:rPr>
              <a:t> </a:t>
            </a:r>
            <a:r>
              <a:rPr lang="de-DE" dirty="0" err="1">
                <a:solidFill>
                  <a:srgbClr val="E30613"/>
                </a:solidFill>
              </a:rPr>
              <a:t>of</a:t>
            </a:r>
            <a:r>
              <a:rPr lang="de-DE" dirty="0">
                <a:solidFill>
                  <a:srgbClr val="E30613"/>
                </a:solidFill>
              </a:rPr>
              <a:t> a </a:t>
            </a:r>
            <a:r>
              <a:rPr lang="de-DE" dirty="0" err="1">
                <a:solidFill>
                  <a:srgbClr val="E30613"/>
                </a:solidFill>
              </a:rPr>
              <a:t>need</a:t>
            </a:r>
            <a:r>
              <a:rPr lang="de-DE" dirty="0">
                <a:solidFill>
                  <a:srgbClr val="E30613"/>
                </a:solidFill>
              </a:rPr>
              <a:t> </a:t>
            </a:r>
            <a:r>
              <a:rPr lang="de-DE" dirty="0" err="1">
                <a:solidFill>
                  <a:srgbClr val="E30613"/>
                </a:solidFill>
              </a:rPr>
              <a:t>for</a:t>
            </a:r>
            <a:r>
              <a:rPr lang="de-DE" dirty="0">
                <a:solidFill>
                  <a:srgbClr val="E30613"/>
                </a:solidFill>
              </a:rPr>
              <a:t> </a:t>
            </a:r>
            <a:r>
              <a:rPr lang="de-DE" dirty="0" err="1">
                <a:solidFill>
                  <a:srgbClr val="E30613"/>
                </a:solidFill>
              </a:rPr>
              <a:t>change</a:t>
            </a:r>
            <a:r>
              <a:rPr lang="de-DE" dirty="0">
                <a:solidFill>
                  <a:srgbClr val="E30613"/>
                </a:solidFill>
              </a:rPr>
              <a:t> </a:t>
            </a:r>
            <a:r>
              <a:rPr lang="de-DE" dirty="0"/>
              <a:t>and an </a:t>
            </a:r>
            <a:r>
              <a:rPr lang="de-DE" dirty="0" err="1">
                <a:solidFill>
                  <a:srgbClr val="E30613"/>
                </a:solidFill>
              </a:rPr>
              <a:t>opportunity</a:t>
            </a:r>
            <a:r>
              <a:rPr lang="de-DE" dirty="0">
                <a:solidFill>
                  <a:srgbClr val="E30613"/>
                </a:solidFill>
              </a:rPr>
              <a:t> </a:t>
            </a:r>
            <a:r>
              <a:rPr lang="de-DE" dirty="0" err="1">
                <a:solidFill>
                  <a:srgbClr val="E30613"/>
                </a:solidFill>
              </a:rPr>
              <a:t>for</a:t>
            </a:r>
            <a:r>
              <a:rPr lang="de-DE" dirty="0">
                <a:solidFill>
                  <a:srgbClr val="E30613"/>
                </a:solidFill>
              </a:rPr>
              <a:t> </a:t>
            </a:r>
            <a:r>
              <a:rPr lang="de-DE" dirty="0" err="1">
                <a:solidFill>
                  <a:srgbClr val="E30613"/>
                </a:solidFill>
              </a:rPr>
              <a:t>growth</a:t>
            </a:r>
            <a:r>
              <a:rPr lang="de-DE" dirty="0"/>
              <a:t>,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understanding</a:t>
            </a:r>
            <a:r>
              <a:rPr lang="de-DE" dirty="0"/>
              <a:t>, and </a:t>
            </a:r>
            <a:r>
              <a:rPr lang="de-DE" dirty="0" err="1"/>
              <a:t>improved</a:t>
            </a:r>
            <a:r>
              <a:rPr lang="de-DE" dirty="0"/>
              <a:t> </a:t>
            </a:r>
            <a:r>
              <a:rPr lang="de-DE" dirty="0" err="1"/>
              <a:t>communication</a:t>
            </a:r>
            <a:r>
              <a:rPr lang="de-DE" dirty="0"/>
              <a:t>. </a:t>
            </a:r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184098F-A68D-6D9A-81CF-5DBC4662DA8A}"/>
              </a:ext>
            </a:extLst>
          </p:cNvPr>
          <p:cNvSpPr txBox="1"/>
          <p:nvPr/>
        </p:nvSpPr>
        <p:spPr>
          <a:xfrm>
            <a:off x="3016470" y="4825957"/>
            <a:ext cx="5997752" cy="2077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DE" sz="900" b="1" i="0" u="none" strike="noStrike" kern="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https://</a:t>
            </a:r>
            <a:r>
              <a:rPr kumimoji="0" lang="de-DE" sz="900" b="1" i="0" u="none" strike="noStrike" kern="0" cap="none" spc="0" normalizeH="0" baseline="0" noProof="0" dirty="0" err="1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clarke.edu</a:t>
            </a:r>
            <a:r>
              <a:rPr kumimoji="0" lang="de-DE" sz="900" b="1" i="0" u="none" strike="noStrike" kern="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/campus-</a:t>
            </a:r>
            <a:r>
              <a:rPr kumimoji="0" lang="de-DE" sz="900" b="1" i="0" u="none" strike="noStrike" kern="0" cap="none" spc="0" normalizeH="0" baseline="0" noProof="0" dirty="0" err="1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life</a:t>
            </a:r>
            <a:r>
              <a:rPr kumimoji="0" lang="de-DE" sz="900" b="1" i="0" u="none" strike="noStrike" kern="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/</a:t>
            </a:r>
            <a:r>
              <a:rPr kumimoji="0" lang="de-DE" sz="900" b="1" i="0" u="none" strike="noStrike" kern="0" cap="none" spc="0" normalizeH="0" baseline="0" noProof="0" dirty="0" err="1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health</a:t>
            </a:r>
            <a:r>
              <a:rPr kumimoji="0" lang="de-DE" sz="900" b="1" i="0" u="none" strike="noStrike" kern="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-wellness/</a:t>
            </a:r>
            <a:r>
              <a:rPr kumimoji="0" lang="de-DE" sz="900" b="1" i="0" u="none" strike="noStrike" kern="0" cap="none" spc="0" normalizeH="0" baseline="0" noProof="0" dirty="0" err="1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counseling</a:t>
            </a:r>
            <a:r>
              <a:rPr kumimoji="0" lang="de-DE" sz="900" b="1" i="0" u="none" strike="noStrike" kern="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/</a:t>
            </a:r>
            <a:r>
              <a:rPr kumimoji="0" lang="de-DE" sz="900" b="1" i="0" u="none" strike="noStrike" kern="0" cap="none" spc="0" normalizeH="0" baseline="0" noProof="0" dirty="0" err="1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articles-advice</a:t>
            </a:r>
            <a:r>
              <a:rPr kumimoji="0" lang="de-DE" sz="900" b="1" i="0" u="none" strike="noStrike" kern="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/</a:t>
            </a:r>
            <a:r>
              <a:rPr kumimoji="0" lang="de-DE" sz="900" b="1" i="0" u="none" strike="noStrike" kern="0" cap="none" spc="0" normalizeH="0" baseline="0" noProof="0" dirty="0" err="1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tips</a:t>
            </a:r>
            <a:r>
              <a:rPr kumimoji="0" lang="de-DE" sz="900" b="1" i="0" u="none" strike="noStrike" kern="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-</a:t>
            </a:r>
            <a:r>
              <a:rPr kumimoji="0" lang="de-DE" sz="900" b="1" i="0" u="none" strike="noStrike" kern="0" cap="none" spc="0" normalizeH="0" baseline="0" noProof="0" dirty="0" err="1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for</a:t>
            </a:r>
            <a:r>
              <a:rPr kumimoji="0" lang="de-DE" sz="900" b="1" i="0" u="none" strike="noStrike" kern="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-managing-</a:t>
            </a:r>
            <a:r>
              <a:rPr kumimoji="0" lang="de-DE" sz="900" b="1" i="0" u="none" strike="noStrike" kern="0" cap="none" spc="0" normalizeH="0" baseline="0" noProof="0" dirty="0" err="1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conflict</a:t>
            </a:r>
            <a:r>
              <a:rPr kumimoji="0" lang="de-DE" sz="900" b="1" i="0" u="none" strike="noStrike" kern="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/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D3E769A-474A-A16E-B119-D7D02678F462}"/>
              </a:ext>
            </a:extLst>
          </p:cNvPr>
          <p:cNvSpPr txBox="1"/>
          <p:nvPr/>
        </p:nvSpPr>
        <p:spPr>
          <a:xfrm>
            <a:off x="437393" y="1004234"/>
            <a:ext cx="5997752" cy="284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Importance of conflict</a:t>
            </a:r>
          </a:p>
        </p:txBody>
      </p:sp>
    </p:spTree>
    <p:extLst>
      <p:ext uri="{BB962C8B-B14F-4D97-AF65-F5344CB8AC3E}">
        <p14:creationId xmlns:p14="http://schemas.microsoft.com/office/powerpoint/2010/main" val="5083978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1C371A2-EE51-8C2A-0485-02889F9894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290099"/>
            <a:ext cx="6529736" cy="691208"/>
          </a:xfrm>
        </p:spPr>
        <p:txBody>
          <a:bodyPr/>
          <a:lstStyle/>
          <a:p>
            <a:r>
              <a:rPr lang="de-DE" dirty="0" err="1"/>
              <a:t>When</a:t>
            </a:r>
            <a:r>
              <a:rPr lang="de-DE" dirty="0"/>
              <a:t> </a:t>
            </a:r>
            <a:r>
              <a:rPr lang="de-DE" dirty="0" err="1"/>
              <a:t>problem</a:t>
            </a:r>
            <a:r>
              <a:rPr lang="de-DE" dirty="0"/>
              <a:t> </a:t>
            </a:r>
            <a:r>
              <a:rPr lang="de-DE" dirty="0" err="1"/>
              <a:t>becomes</a:t>
            </a:r>
            <a:r>
              <a:rPr lang="de-DE" dirty="0"/>
              <a:t> </a:t>
            </a:r>
            <a:r>
              <a:rPr lang="de-DE" dirty="0" err="1"/>
              <a:t>conflict</a:t>
            </a:r>
            <a:endParaRPr lang="de-DE" dirty="0"/>
          </a:p>
          <a:p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B2607B5-6A54-4EAD-BC0D-1157DC27D7C4}"/>
              </a:ext>
            </a:extLst>
          </p:cNvPr>
          <p:cNvSpPr txBox="1"/>
          <p:nvPr/>
        </p:nvSpPr>
        <p:spPr>
          <a:xfrm>
            <a:off x="3016470" y="4680277"/>
            <a:ext cx="5997752" cy="346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DE" sz="900" b="1" i="0" u="none" strike="noStrike" kern="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Source: Roland Kunkel-van </a:t>
            </a:r>
            <a:r>
              <a:rPr kumimoji="0" lang="de-DE" sz="900" b="1" i="0" u="none" strike="noStrike" kern="0" cap="none" spc="0" normalizeH="0" baseline="0" noProof="0" dirty="0" err="1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Kaldenkerken</a:t>
            </a:r>
            <a:r>
              <a:rPr kumimoji="0" lang="de-DE" sz="900" b="1" i="0" u="none" strike="noStrike" kern="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, Carla van </a:t>
            </a:r>
            <a:r>
              <a:rPr kumimoji="0" lang="de-DE" sz="900" b="1" i="0" u="none" strike="noStrike" kern="0" cap="none" spc="0" normalizeH="0" baseline="0" noProof="0" dirty="0" err="1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Kaldenkerken</a:t>
            </a:r>
            <a:br>
              <a:rPr kumimoji="0" lang="de-DE" sz="900" b="1" i="0" u="none" strike="noStrike" kern="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</a:br>
            <a:r>
              <a:rPr kumimoji="0" lang="de-DE" sz="900" b="1" i="0" u="none" strike="noStrike" kern="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in: Peter Knapp (Hrsg.), Konflikte lösen in Teams und großen Gruppen, </a:t>
            </a:r>
            <a:r>
              <a:rPr kumimoji="0" lang="de-DE" sz="900" b="1" i="0" u="none" strike="noStrike" kern="0" cap="none" spc="0" normalizeH="0" baseline="0" noProof="0" dirty="0" err="1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ManagerSeminareVerlag</a:t>
            </a:r>
            <a:endParaRPr kumimoji="0" lang="de-DE" sz="900" b="1" i="0" u="none" strike="noStrike" kern="0" cap="none" spc="0" normalizeH="0" baseline="0" noProof="0" dirty="0">
              <a:ln>
                <a:noFill/>
              </a:ln>
              <a:solidFill>
                <a:srgbClr val="AF9F92"/>
              </a:solidFill>
              <a:effectLst/>
              <a:uLnTx/>
              <a:uFillTx/>
              <a:latin typeface="Aptos" panose="020B0004020202020204" pitchFamily="34" charset="0"/>
              <a:cs typeface="Arial"/>
              <a:sym typeface="Arial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FD59C6B-AF84-BE02-191E-724D02D1E65A}"/>
              </a:ext>
            </a:extLst>
          </p:cNvPr>
          <p:cNvSpPr txBox="1"/>
          <p:nvPr/>
        </p:nvSpPr>
        <p:spPr>
          <a:xfrm>
            <a:off x="1501006" y="2333224"/>
            <a:ext cx="1426599" cy="4770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Problem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6356F7C-55D3-8FF1-BD39-4669123E858A}"/>
              </a:ext>
            </a:extLst>
          </p:cNvPr>
          <p:cNvSpPr txBox="1"/>
          <p:nvPr/>
        </p:nvSpPr>
        <p:spPr>
          <a:xfrm>
            <a:off x="6313640" y="2301754"/>
            <a:ext cx="1570585" cy="4770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Conflict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FD228C0-4FF5-E1DC-130F-9246B8E0D7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4581458">
            <a:off x="3100458" y="1262465"/>
            <a:ext cx="2708030" cy="270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1605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22E37D-4E7B-07E0-79C2-C2BDA6BA5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BCCA6E7-6D7E-6C23-D480-441729DB8C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336593"/>
            <a:ext cx="6470939" cy="443198"/>
          </a:xfrm>
        </p:spPr>
        <p:txBody>
          <a:bodyPr/>
          <a:lstStyle/>
          <a:p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meet</a:t>
            </a:r>
            <a:r>
              <a:rPr lang="de-DE" dirty="0"/>
              <a:t>…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33BDA85-2029-172C-4093-08315A9E04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8626" y="1743076"/>
            <a:ext cx="3777698" cy="2687240"/>
          </a:xfrm>
        </p:spPr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Flo and Max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are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co-workers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They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both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freelance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They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are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sharing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an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office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together</a:t>
            </a:r>
            <a:endParaRPr kumimoji="0" lang="de-DE" sz="14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Their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shared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office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also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includes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a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shared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kitchen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3128FF3-B43A-910C-335D-AD82FE902D52}"/>
              </a:ext>
            </a:extLst>
          </p:cNvPr>
          <p:cNvSpPr txBox="1"/>
          <p:nvPr/>
        </p:nvSpPr>
        <p:spPr>
          <a:xfrm>
            <a:off x="3016470" y="4633783"/>
            <a:ext cx="5997752" cy="346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DE" sz="900" b="1" i="0" u="none" strike="noStrike" kern="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Source: Roland Kunkel-van </a:t>
            </a:r>
            <a:r>
              <a:rPr kumimoji="0" lang="de-DE" sz="900" b="1" i="0" u="none" strike="noStrike" kern="0" cap="none" spc="0" normalizeH="0" baseline="0" noProof="0" dirty="0" err="1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Kaldenkerken</a:t>
            </a:r>
            <a:r>
              <a:rPr kumimoji="0" lang="de-DE" sz="900" b="1" i="0" u="none" strike="noStrike" kern="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, Carla van </a:t>
            </a:r>
            <a:r>
              <a:rPr kumimoji="0" lang="de-DE" sz="900" b="1" i="0" u="none" strike="noStrike" kern="0" cap="none" spc="0" normalizeH="0" baseline="0" noProof="0" dirty="0" err="1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Kaldenkerken</a:t>
            </a:r>
            <a:br>
              <a:rPr kumimoji="0" lang="de-DE" sz="900" b="1" i="0" u="none" strike="noStrike" kern="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</a:br>
            <a:r>
              <a:rPr kumimoji="0" lang="de-DE" sz="900" b="1" i="0" u="none" strike="noStrike" kern="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in: Peter Knapp (Hrsg.), Konflikte lösen in Teams und großen Gruppen, </a:t>
            </a:r>
            <a:r>
              <a:rPr kumimoji="0" lang="de-DE" sz="900" b="1" i="0" u="none" strike="noStrike" kern="0" cap="none" spc="0" normalizeH="0" baseline="0" noProof="0" dirty="0" err="1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ManagerSeminareVerlag</a:t>
            </a:r>
            <a:endParaRPr kumimoji="0" lang="de-DE" sz="900" b="1" i="0" u="none" strike="noStrike" kern="0" cap="none" spc="0" normalizeH="0" baseline="0" noProof="0" dirty="0">
              <a:ln>
                <a:noFill/>
              </a:ln>
              <a:solidFill>
                <a:srgbClr val="AF9F92"/>
              </a:solidFill>
              <a:effectLst/>
              <a:uLnTx/>
              <a:uFillTx/>
              <a:latin typeface="Aptos" panose="020B0004020202020204" pitchFamily="34" charset="0"/>
              <a:cs typeface="Arial"/>
              <a:sym typeface="Arial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08AC4BA-3CF7-0037-FE38-2BA0374DD50A}"/>
              </a:ext>
            </a:extLst>
          </p:cNvPr>
          <p:cNvSpPr txBox="1"/>
          <p:nvPr/>
        </p:nvSpPr>
        <p:spPr>
          <a:xfrm>
            <a:off x="437393" y="1004234"/>
            <a:ext cx="5997752" cy="284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Our Protagonists Flo and Max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F718AE0-CBC3-6ABC-11AE-03324CA38A1D}"/>
              </a:ext>
            </a:extLst>
          </p:cNvPr>
          <p:cNvSpPr txBox="1"/>
          <p:nvPr/>
        </p:nvSpPr>
        <p:spPr>
          <a:xfrm>
            <a:off x="5220099" y="3325263"/>
            <a:ext cx="916935" cy="2531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Max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E99B2EB-C995-9672-5309-99430D7E807B}"/>
              </a:ext>
            </a:extLst>
          </p:cNvPr>
          <p:cNvSpPr txBox="1"/>
          <p:nvPr/>
        </p:nvSpPr>
        <p:spPr>
          <a:xfrm>
            <a:off x="7150809" y="3325263"/>
            <a:ext cx="916935" cy="2531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Flo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D27AB57-547B-452D-C01C-A0043679E0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31803" y="1743076"/>
            <a:ext cx="1354947" cy="135494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50CB66C-3D93-DF0D-F62C-E80525B84B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01093" y="1743076"/>
            <a:ext cx="1354947" cy="135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0737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358AF2-6E7B-9BED-2780-B02DC3853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8A8E5BD-7FCF-D7D4-3C22-AAD7EEC4C4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336593"/>
            <a:ext cx="6470939" cy="443198"/>
          </a:xfrm>
        </p:spPr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problem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91A1590-8CC1-F4B8-115E-A4B34A001A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8626" y="1743076"/>
            <a:ext cx="3558692" cy="2687240"/>
          </a:xfrm>
        </p:spPr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For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one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month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the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water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tab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in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the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kitchen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has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been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lang="de-DE" kern="0" dirty="0">
                <a:solidFill>
                  <a:srgbClr val="000000"/>
                </a:solidFill>
                <a:cs typeface="Arial"/>
                <a:sym typeface="Arial"/>
              </a:rPr>
              <a:t>d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ripping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…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168E94E-16FD-C4F3-F85C-6E910B17D5BC}"/>
              </a:ext>
            </a:extLst>
          </p:cNvPr>
          <p:cNvSpPr txBox="1"/>
          <p:nvPr/>
        </p:nvSpPr>
        <p:spPr>
          <a:xfrm>
            <a:off x="3016470" y="4633783"/>
            <a:ext cx="5997752" cy="346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DE" sz="900" b="1" i="0" u="none" strike="noStrike" kern="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Source: Roland Kunkel-van </a:t>
            </a:r>
            <a:r>
              <a:rPr kumimoji="0" lang="de-DE" sz="900" b="1" i="0" u="none" strike="noStrike" kern="0" cap="none" spc="0" normalizeH="0" baseline="0" noProof="0" dirty="0" err="1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Kaldenkerken</a:t>
            </a:r>
            <a:r>
              <a:rPr kumimoji="0" lang="de-DE" sz="900" b="1" i="0" u="none" strike="noStrike" kern="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, Carla van </a:t>
            </a:r>
            <a:r>
              <a:rPr kumimoji="0" lang="de-DE" sz="900" b="1" i="0" u="none" strike="noStrike" kern="0" cap="none" spc="0" normalizeH="0" baseline="0" noProof="0" dirty="0" err="1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Kaldenkerken</a:t>
            </a:r>
            <a:br>
              <a:rPr kumimoji="0" lang="de-DE" sz="900" b="1" i="0" u="none" strike="noStrike" kern="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</a:br>
            <a:r>
              <a:rPr kumimoji="0" lang="de-DE" sz="900" b="1" i="0" u="none" strike="noStrike" kern="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in: Peter Knapp (Hrsg.), Konflikte lösen in Teams und großen Gruppen, </a:t>
            </a:r>
            <a:r>
              <a:rPr kumimoji="0" lang="de-DE" sz="900" b="1" i="0" u="none" strike="noStrike" kern="0" cap="none" spc="0" normalizeH="0" baseline="0" noProof="0" dirty="0" err="1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ManagerSeminareVerlag</a:t>
            </a:r>
            <a:endParaRPr kumimoji="0" lang="de-DE" sz="900" b="1" i="0" u="none" strike="noStrike" kern="0" cap="none" spc="0" normalizeH="0" baseline="0" noProof="0" dirty="0">
              <a:ln>
                <a:noFill/>
              </a:ln>
              <a:solidFill>
                <a:srgbClr val="AF9F92"/>
              </a:solidFill>
              <a:effectLst/>
              <a:uLnTx/>
              <a:uFillTx/>
              <a:latin typeface="Aptos" panose="020B0004020202020204" pitchFamily="34" charset="0"/>
              <a:cs typeface="Arial"/>
              <a:sym typeface="Arial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BBE81BE-99EF-6702-AA19-CABA6EE4EAAB}"/>
              </a:ext>
            </a:extLst>
          </p:cNvPr>
          <p:cNvSpPr txBox="1"/>
          <p:nvPr/>
        </p:nvSpPr>
        <p:spPr>
          <a:xfrm>
            <a:off x="4598111" y="4059825"/>
            <a:ext cx="916935" cy="2531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Max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517FA5A-73A2-7A87-F6D6-1265A8AEA393}"/>
              </a:ext>
            </a:extLst>
          </p:cNvPr>
          <p:cNvSpPr txBox="1"/>
          <p:nvPr/>
        </p:nvSpPr>
        <p:spPr>
          <a:xfrm>
            <a:off x="7150809" y="4059825"/>
            <a:ext cx="916935" cy="2531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Flo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43734440-8B5D-8BFB-2281-74742E77DA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31803" y="2477638"/>
            <a:ext cx="1354947" cy="1354947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F2FB298F-47A8-9ABA-88B0-7D913A83D0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79105" y="2477638"/>
            <a:ext cx="1354947" cy="1354947"/>
          </a:xfrm>
          <a:prstGeom prst="rect">
            <a:avLst/>
          </a:prstGeom>
        </p:spPr>
      </p:pic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59A465D7-76C3-D349-35D4-7EEE26D4F6B8}"/>
              </a:ext>
            </a:extLst>
          </p:cNvPr>
          <p:cNvGrpSpPr/>
          <p:nvPr/>
        </p:nvGrpSpPr>
        <p:grpSpPr>
          <a:xfrm>
            <a:off x="5737644" y="1281173"/>
            <a:ext cx="1495367" cy="1706839"/>
            <a:chOff x="7778258" y="1863350"/>
            <a:chExt cx="2115998" cy="2415239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CC3FDBC-0D13-FA53-86D6-207A6CA4CAE7}"/>
                </a:ext>
              </a:extLst>
            </p:cNvPr>
            <p:cNvSpPr/>
            <p:nvPr/>
          </p:nvSpPr>
          <p:spPr>
            <a:xfrm>
              <a:off x="7778258" y="2323279"/>
              <a:ext cx="1977292" cy="1955310"/>
            </a:xfrm>
            <a:prstGeom prst="ellipse">
              <a:avLst/>
            </a:prstGeom>
            <a:solidFill>
              <a:srgbClr val="F1F2F2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4289" tIns="34289" rIns="34289" bIns="34289" numCol="1" spcCol="38100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43D5CF34-0F09-2341-F091-D0160B947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986356" y="2437706"/>
              <a:ext cx="1726456" cy="1726456"/>
            </a:xfrm>
            <a:prstGeom prst="rect">
              <a:avLst/>
            </a:prstGeom>
          </p:spPr>
        </p:pic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E2DD761C-68F1-2581-4015-91340B98536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766904" y="1863350"/>
              <a:ext cx="1127352" cy="11273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8770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 descr="Ein Bild, das drinnen, Person, Personen, Tisch enthält.&#10;&#10;Automatisch generierte Beschreibung">
            <a:extLst>
              <a:ext uri="{FF2B5EF4-FFF2-40B4-BE49-F238E27FC236}">
                <a16:creationId xmlns:a16="http://schemas.microsoft.com/office/drawing/2014/main" id="{329CE463-CF43-1CD8-5D4E-1541C0C88B6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9143995" cy="5143500"/>
          </a:xfrm>
          <a:prstGeom prst="rect">
            <a:avLst/>
          </a:prstGeom>
          <a:noFill/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1442ECE-CD5F-DC7B-F45E-CC2D25C05C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0" y="285263"/>
            <a:ext cx="2209800" cy="485204"/>
          </a:xfrm>
        </p:spPr>
        <p:txBody>
          <a:bodyPr wrap="square"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 dirty="0"/>
              <a:t>WELCOME</a:t>
            </a:r>
          </a:p>
        </p:txBody>
      </p:sp>
    </p:spTree>
    <p:extLst>
      <p:ext uri="{BB962C8B-B14F-4D97-AF65-F5344CB8AC3E}">
        <p14:creationId xmlns:p14="http://schemas.microsoft.com/office/powerpoint/2010/main" val="2948267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61D048-6B27-6D04-5764-A2489F943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A66D28E-5B81-C8D1-3459-091E81500E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336593"/>
            <a:ext cx="6470939" cy="443198"/>
          </a:xfrm>
        </p:spPr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problem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EC577F8-BB6D-8A69-9891-0512A26FCC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8626" y="1743076"/>
            <a:ext cx="3558692" cy="2687240"/>
          </a:xfrm>
        </p:spPr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For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one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month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the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water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tab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in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the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kitchen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has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been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lang="de-DE" kern="0" dirty="0">
                <a:solidFill>
                  <a:srgbClr val="000000"/>
                </a:solidFill>
                <a:cs typeface="Arial"/>
                <a:sym typeface="Arial"/>
              </a:rPr>
              <a:t>d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ripping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…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de-DE" kern="0" dirty="0">
              <a:solidFill>
                <a:srgbClr val="000000"/>
              </a:solidFill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4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All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this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time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none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of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the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two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has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been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taking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care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of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it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and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it's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starting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to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get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worse</a:t>
            </a:r>
            <a:endParaRPr kumimoji="0" lang="de-DE" sz="14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4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A379080-5A82-8F95-2FBF-DD39059AA2B3}"/>
              </a:ext>
            </a:extLst>
          </p:cNvPr>
          <p:cNvSpPr txBox="1"/>
          <p:nvPr/>
        </p:nvSpPr>
        <p:spPr>
          <a:xfrm>
            <a:off x="3016470" y="4633783"/>
            <a:ext cx="5997752" cy="346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DE" sz="900" b="1" i="0" u="none" strike="noStrike" kern="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Source: Roland Kunkel-van </a:t>
            </a:r>
            <a:r>
              <a:rPr kumimoji="0" lang="de-DE" sz="900" b="1" i="0" u="none" strike="noStrike" kern="0" cap="none" spc="0" normalizeH="0" baseline="0" noProof="0" dirty="0" err="1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Kaldenkerken</a:t>
            </a:r>
            <a:r>
              <a:rPr kumimoji="0" lang="de-DE" sz="900" b="1" i="0" u="none" strike="noStrike" kern="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, Carla van </a:t>
            </a:r>
            <a:r>
              <a:rPr kumimoji="0" lang="de-DE" sz="900" b="1" i="0" u="none" strike="noStrike" kern="0" cap="none" spc="0" normalizeH="0" baseline="0" noProof="0" dirty="0" err="1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Kaldenkerken</a:t>
            </a:r>
            <a:br>
              <a:rPr kumimoji="0" lang="de-DE" sz="900" b="1" i="0" u="none" strike="noStrike" kern="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</a:br>
            <a:r>
              <a:rPr kumimoji="0" lang="de-DE" sz="900" b="1" i="0" u="none" strike="noStrike" kern="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in: Peter Knapp (Hrsg.), Konflikte lösen in Teams und großen Gruppen, </a:t>
            </a:r>
            <a:r>
              <a:rPr kumimoji="0" lang="de-DE" sz="900" b="1" i="0" u="none" strike="noStrike" kern="0" cap="none" spc="0" normalizeH="0" baseline="0" noProof="0" dirty="0" err="1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ManagerSeminareVerlag</a:t>
            </a:r>
            <a:endParaRPr kumimoji="0" lang="de-DE" sz="900" b="1" i="0" u="none" strike="noStrike" kern="0" cap="none" spc="0" normalizeH="0" baseline="0" noProof="0" dirty="0">
              <a:ln>
                <a:noFill/>
              </a:ln>
              <a:solidFill>
                <a:srgbClr val="AF9F92"/>
              </a:solidFill>
              <a:effectLst/>
              <a:uLnTx/>
              <a:uFillTx/>
              <a:latin typeface="Aptos" panose="020B0004020202020204" pitchFamily="34" charset="0"/>
              <a:cs typeface="Arial"/>
              <a:sym typeface="Arial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CEBB37C-A1D1-EEA7-7F6D-D3BEDF0E1B02}"/>
              </a:ext>
            </a:extLst>
          </p:cNvPr>
          <p:cNvSpPr txBox="1"/>
          <p:nvPr/>
        </p:nvSpPr>
        <p:spPr>
          <a:xfrm>
            <a:off x="4598111" y="4059825"/>
            <a:ext cx="916935" cy="2531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Max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0972E263-6BC1-D6A9-E6C6-E074E46422E2}"/>
              </a:ext>
            </a:extLst>
          </p:cNvPr>
          <p:cNvSpPr txBox="1"/>
          <p:nvPr/>
        </p:nvSpPr>
        <p:spPr>
          <a:xfrm>
            <a:off x="7150809" y="4059825"/>
            <a:ext cx="916935" cy="2531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Flo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DF0F60E1-5DCB-5AF4-D61A-F75FCB711A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31803" y="2477638"/>
            <a:ext cx="1354947" cy="1354947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E5D6F0E3-F84F-7EE9-8F29-5918420649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79105" y="2477638"/>
            <a:ext cx="1354947" cy="1354947"/>
          </a:xfrm>
          <a:prstGeom prst="rect">
            <a:avLst/>
          </a:prstGeom>
        </p:spPr>
      </p:pic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B8E25B1E-77E3-6836-8D39-6833DA1248A5}"/>
              </a:ext>
            </a:extLst>
          </p:cNvPr>
          <p:cNvGrpSpPr/>
          <p:nvPr/>
        </p:nvGrpSpPr>
        <p:grpSpPr>
          <a:xfrm>
            <a:off x="5737644" y="1281173"/>
            <a:ext cx="1495367" cy="1706839"/>
            <a:chOff x="7778258" y="1863350"/>
            <a:chExt cx="2115998" cy="2415239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1BC658A-FD8A-F6F8-B229-344765627340}"/>
                </a:ext>
              </a:extLst>
            </p:cNvPr>
            <p:cNvSpPr/>
            <p:nvPr/>
          </p:nvSpPr>
          <p:spPr>
            <a:xfrm>
              <a:off x="7778258" y="2323279"/>
              <a:ext cx="1977292" cy="1955310"/>
            </a:xfrm>
            <a:prstGeom prst="ellipse">
              <a:avLst/>
            </a:prstGeom>
            <a:solidFill>
              <a:srgbClr val="F1F2F2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4289" tIns="34289" rIns="34289" bIns="34289" numCol="1" spcCol="38100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0E3B6074-A329-A79E-1944-8AD1F5081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986356" y="2437706"/>
              <a:ext cx="1726456" cy="1726456"/>
            </a:xfrm>
            <a:prstGeom prst="rect">
              <a:avLst/>
            </a:prstGeom>
          </p:spPr>
        </p:pic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0EBA304C-E9BA-52B0-EE6D-CD915EF43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766904" y="1863350"/>
              <a:ext cx="1127352" cy="11273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93483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289531-3CF8-A965-A31D-17D8189764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1725F6BF-3F8A-8D53-8CB9-8D27B127E8F4}"/>
              </a:ext>
            </a:extLst>
          </p:cNvPr>
          <p:cNvGrpSpPr/>
          <p:nvPr/>
        </p:nvGrpSpPr>
        <p:grpSpPr>
          <a:xfrm rot="17334796">
            <a:off x="979162" y="1452974"/>
            <a:ext cx="3303883" cy="3303883"/>
            <a:chOff x="2094196" y="1724940"/>
            <a:chExt cx="4334691" cy="4334691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2666F2BD-53B0-B7D5-4D33-A244BEABE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4581458">
              <a:off x="2094196" y="1724940"/>
              <a:ext cx="4334691" cy="4334691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0418EF2-B46F-8104-2CCE-3D12416C4F44}"/>
                </a:ext>
              </a:extLst>
            </p:cNvPr>
            <p:cNvSpPr/>
            <p:nvPr/>
          </p:nvSpPr>
          <p:spPr>
            <a:xfrm>
              <a:off x="3888189" y="2185194"/>
              <a:ext cx="1766090" cy="17602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de-DE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7F60B19-64CC-D2D2-4B2E-8428D34C8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290099"/>
            <a:ext cx="6529736" cy="691208"/>
          </a:xfrm>
        </p:spPr>
        <p:txBody>
          <a:bodyPr/>
          <a:lstStyle/>
          <a:p>
            <a:r>
              <a:rPr lang="de-DE" dirty="0" err="1"/>
              <a:t>When</a:t>
            </a:r>
            <a:r>
              <a:rPr lang="de-DE" dirty="0"/>
              <a:t> </a:t>
            </a:r>
            <a:r>
              <a:rPr lang="de-DE" dirty="0" err="1"/>
              <a:t>problem</a:t>
            </a:r>
            <a:r>
              <a:rPr lang="de-DE" dirty="0"/>
              <a:t> </a:t>
            </a:r>
            <a:r>
              <a:rPr lang="de-DE" dirty="0" err="1"/>
              <a:t>becomes</a:t>
            </a:r>
            <a:r>
              <a:rPr lang="de-DE" dirty="0"/>
              <a:t> </a:t>
            </a:r>
            <a:r>
              <a:rPr lang="de-DE" dirty="0" err="1"/>
              <a:t>conflict</a:t>
            </a:r>
            <a:endParaRPr lang="de-DE" dirty="0"/>
          </a:p>
          <a:p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5B75EEF-02C7-741A-E6DF-89D8E550C75D}"/>
              </a:ext>
            </a:extLst>
          </p:cNvPr>
          <p:cNvSpPr txBox="1"/>
          <p:nvPr/>
        </p:nvSpPr>
        <p:spPr>
          <a:xfrm>
            <a:off x="1501006" y="2333224"/>
            <a:ext cx="1426599" cy="4770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Problem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B6C0D5E-96E3-6AE2-8FCA-2F541DEE6DA4}"/>
              </a:ext>
            </a:extLst>
          </p:cNvPr>
          <p:cNvSpPr txBox="1"/>
          <p:nvPr/>
        </p:nvSpPr>
        <p:spPr>
          <a:xfrm>
            <a:off x="6313640" y="2301754"/>
            <a:ext cx="1570585" cy="4770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Conflict</a:t>
            </a:r>
          </a:p>
        </p:txBody>
      </p:sp>
    </p:spTree>
    <p:extLst>
      <p:ext uri="{BB962C8B-B14F-4D97-AF65-F5344CB8AC3E}">
        <p14:creationId xmlns:p14="http://schemas.microsoft.com/office/powerpoint/2010/main" val="6686447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695CA-D825-E645-2BA7-750BEC0B5E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A9548BE-837C-8E95-F782-2951E17576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336593"/>
            <a:ext cx="6470939" cy="443198"/>
          </a:xfrm>
        </p:spPr>
        <p:txBody>
          <a:bodyPr/>
          <a:lstStyle/>
          <a:p>
            <a:r>
              <a:rPr lang="de-DE" dirty="0"/>
              <a:t>The „</a:t>
            </a:r>
            <a:r>
              <a:rPr lang="de-DE" dirty="0" err="1"/>
              <a:t>dream</a:t>
            </a:r>
            <a:r>
              <a:rPr lang="de-DE" dirty="0"/>
              <a:t> </a:t>
            </a:r>
            <a:r>
              <a:rPr lang="de-DE" dirty="0" err="1"/>
              <a:t>scenario</a:t>
            </a:r>
            <a:r>
              <a:rPr lang="de-DE" dirty="0"/>
              <a:t>“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9E4FCED-4EF9-A412-D5E0-53B6742FED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8626" y="1743076"/>
            <a:ext cx="3558692" cy="2687240"/>
          </a:xfrm>
        </p:spPr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Flo and Max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have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a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short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meeting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where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one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of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them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or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both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state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the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problem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of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the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dripping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tab.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4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They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brainstorm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,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if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a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solution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could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be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to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repair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it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themselves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4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After a quick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look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on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their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very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busy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schedules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they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decide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to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hire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somebody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to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come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and fix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it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for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them</a:t>
            </a:r>
            <a:endParaRPr kumimoji="0" lang="de-DE" sz="14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4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38686AF-21C6-506C-7C66-B5DE45A856A1}"/>
              </a:ext>
            </a:extLst>
          </p:cNvPr>
          <p:cNvSpPr txBox="1"/>
          <p:nvPr/>
        </p:nvSpPr>
        <p:spPr>
          <a:xfrm>
            <a:off x="3016470" y="4633783"/>
            <a:ext cx="5997752" cy="346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DE" sz="900" b="1" i="0" u="none" strike="noStrike" kern="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Source: Roland Kunkel-van </a:t>
            </a:r>
            <a:r>
              <a:rPr kumimoji="0" lang="de-DE" sz="900" b="1" i="0" u="none" strike="noStrike" kern="0" cap="none" spc="0" normalizeH="0" baseline="0" noProof="0" dirty="0" err="1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Kaldenkerken</a:t>
            </a:r>
            <a:r>
              <a:rPr kumimoji="0" lang="de-DE" sz="900" b="1" i="0" u="none" strike="noStrike" kern="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, Carla van </a:t>
            </a:r>
            <a:r>
              <a:rPr kumimoji="0" lang="de-DE" sz="900" b="1" i="0" u="none" strike="noStrike" kern="0" cap="none" spc="0" normalizeH="0" baseline="0" noProof="0" dirty="0" err="1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Kaldenkerken</a:t>
            </a:r>
            <a:br>
              <a:rPr kumimoji="0" lang="de-DE" sz="900" b="1" i="0" u="none" strike="noStrike" kern="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</a:br>
            <a:r>
              <a:rPr kumimoji="0" lang="de-DE" sz="900" b="1" i="0" u="none" strike="noStrike" kern="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in: Peter Knapp (Hrsg.), Konflikte lösen in Teams und großen Gruppen, </a:t>
            </a:r>
            <a:r>
              <a:rPr kumimoji="0" lang="de-DE" sz="900" b="1" i="0" u="none" strike="noStrike" kern="0" cap="none" spc="0" normalizeH="0" baseline="0" noProof="0" dirty="0" err="1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ManagerSeminareVerlag</a:t>
            </a:r>
            <a:endParaRPr kumimoji="0" lang="de-DE" sz="900" b="1" i="0" u="none" strike="noStrike" kern="0" cap="none" spc="0" normalizeH="0" baseline="0" noProof="0" dirty="0">
              <a:ln>
                <a:noFill/>
              </a:ln>
              <a:solidFill>
                <a:srgbClr val="AF9F92"/>
              </a:solidFill>
              <a:effectLst/>
              <a:uLnTx/>
              <a:uFillTx/>
              <a:latin typeface="Aptos" panose="020B0004020202020204" pitchFamily="34" charset="0"/>
              <a:cs typeface="Arial"/>
              <a:sym typeface="Arial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CC8FD4F-5E90-A50C-8BC4-25A881822185}"/>
              </a:ext>
            </a:extLst>
          </p:cNvPr>
          <p:cNvSpPr txBox="1"/>
          <p:nvPr/>
        </p:nvSpPr>
        <p:spPr>
          <a:xfrm>
            <a:off x="4598111" y="4059825"/>
            <a:ext cx="916935" cy="2531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Max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24F7C00-ACD2-6AD6-8330-36892A3344BA}"/>
              </a:ext>
            </a:extLst>
          </p:cNvPr>
          <p:cNvSpPr txBox="1"/>
          <p:nvPr/>
        </p:nvSpPr>
        <p:spPr>
          <a:xfrm>
            <a:off x="7150809" y="4059825"/>
            <a:ext cx="916935" cy="2531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Flo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CBAC6BE3-263F-18F0-53AA-3215C854E2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31803" y="2477638"/>
            <a:ext cx="1354947" cy="1354947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EFD2E3A0-45D5-B9F2-77D8-6CA8FBBADF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79105" y="2477638"/>
            <a:ext cx="1354947" cy="1354947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49C4E176-3109-AC2A-B1B1-D5E0DF96A15F}"/>
              </a:ext>
            </a:extLst>
          </p:cNvPr>
          <p:cNvSpPr/>
          <p:nvPr/>
        </p:nvSpPr>
        <p:spPr>
          <a:xfrm>
            <a:off x="5737643" y="1606203"/>
            <a:ext cx="1397344" cy="1381809"/>
          </a:xfrm>
          <a:prstGeom prst="ellipse">
            <a:avLst/>
          </a:prstGeom>
          <a:solidFill>
            <a:srgbClr val="F1F2F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0221A5E2-CECE-8C29-A346-E670DF73F6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84705" y="1687068"/>
            <a:ext cx="1220079" cy="1220079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DB9838C-90EA-284D-F21F-710A09D20F97}"/>
              </a:ext>
            </a:extLst>
          </p:cNvPr>
          <p:cNvSpPr txBox="1"/>
          <p:nvPr/>
        </p:nvSpPr>
        <p:spPr>
          <a:xfrm>
            <a:off x="437393" y="1004234"/>
            <a:ext cx="5997752" cy="284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Taking care of the problem as long as it’s a problem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22AF465-D696-04FA-1F68-E0DAC4A8EA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350799" y="1132976"/>
            <a:ext cx="974934" cy="97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1711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F05FD9-4322-703F-8B9B-7ABAA85F39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8FBAEB3A-DAF4-3668-0CA3-D4CE27647094}"/>
              </a:ext>
            </a:extLst>
          </p:cNvPr>
          <p:cNvGrpSpPr/>
          <p:nvPr/>
        </p:nvGrpSpPr>
        <p:grpSpPr>
          <a:xfrm>
            <a:off x="4916162" y="1452974"/>
            <a:ext cx="3303883" cy="3303883"/>
            <a:chOff x="2094196" y="1724940"/>
            <a:chExt cx="4334691" cy="4334691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6D5D1081-E651-37AA-EDEA-A66CA75F7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4581458">
              <a:off x="2094196" y="1724940"/>
              <a:ext cx="4334691" cy="4334691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98C4060-DCAF-E87F-EB7E-73212545D708}"/>
                </a:ext>
              </a:extLst>
            </p:cNvPr>
            <p:cNvSpPr/>
            <p:nvPr/>
          </p:nvSpPr>
          <p:spPr>
            <a:xfrm>
              <a:off x="3888189" y="2185194"/>
              <a:ext cx="1766090" cy="17602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de-DE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A34EA07-7282-8E1E-8726-6887959174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290099"/>
            <a:ext cx="6529736" cy="691208"/>
          </a:xfrm>
        </p:spPr>
        <p:txBody>
          <a:bodyPr/>
          <a:lstStyle/>
          <a:p>
            <a:r>
              <a:rPr lang="de-DE" dirty="0" err="1"/>
              <a:t>When</a:t>
            </a:r>
            <a:r>
              <a:rPr lang="de-DE" dirty="0"/>
              <a:t> </a:t>
            </a:r>
            <a:r>
              <a:rPr lang="de-DE" dirty="0" err="1"/>
              <a:t>problem</a:t>
            </a:r>
            <a:r>
              <a:rPr lang="de-DE" dirty="0"/>
              <a:t> </a:t>
            </a:r>
            <a:r>
              <a:rPr lang="de-DE" dirty="0" err="1"/>
              <a:t>becomes</a:t>
            </a:r>
            <a:r>
              <a:rPr lang="de-DE" dirty="0"/>
              <a:t> </a:t>
            </a:r>
            <a:r>
              <a:rPr lang="de-DE" dirty="0" err="1"/>
              <a:t>conflict</a:t>
            </a:r>
            <a:endParaRPr lang="de-DE" dirty="0"/>
          </a:p>
          <a:p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AC64729-DB93-C9C0-DA7F-B50DB146BC3E}"/>
              </a:ext>
            </a:extLst>
          </p:cNvPr>
          <p:cNvSpPr txBox="1"/>
          <p:nvPr/>
        </p:nvSpPr>
        <p:spPr>
          <a:xfrm>
            <a:off x="1501006" y="2333224"/>
            <a:ext cx="1426599" cy="4770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Problem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C62CC79-20E0-14B8-5547-0F679725F8F5}"/>
              </a:ext>
            </a:extLst>
          </p:cNvPr>
          <p:cNvSpPr txBox="1"/>
          <p:nvPr/>
        </p:nvSpPr>
        <p:spPr>
          <a:xfrm>
            <a:off x="6313640" y="2301754"/>
            <a:ext cx="1570585" cy="4770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Conflict</a:t>
            </a:r>
          </a:p>
        </p:txBody>
      </p:sp>
    </p:spTree>
    <p:extLst>
      <p:ext uri="{BB962C8B-B14F-4D97-AF65-F5344CB8AC3E}">
        <p14:creationId xmlns:p14="http://schemas.microsoft.com/office/powerpoint/2010/main" val="18887937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CBB58A-D55F-305A-E3D9-672D2FDC50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F490772-0DC4-FD87-33AC-E0A2D7E79F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336593"/>
            <a:ext cx="6470939" cy="443198"/>
          </a:xfrm>
        </p:spPr>
        <p:txBody>
          <a:bodyPr/>
          <a:lstStyle/>
          <a:p>
            <a:r>
              <a:rPr lang="de-DE" dirty="0"/>
              <a:t>The „</a:t>
            </a:r>
            <a:r>
              <a:rPr lang="de-DE" dirty="0" err="1"/>
              <a:t>conflict</a:t>
            </a:r>
            <a:r>
              <a:rPr lang="de-DE" dirty="0"/>
              <a:t> </a:t>
            </a:r>
            <a:r>
              <a:rPr lang="de-DE" dirty="0" err="1"/>
              <a:t>scenario</a:t>
            </a:r>
            <a:r>
              <a:rPr lang="de-DE" dirty="0"/>
              <a:t>“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C3F9BB3-7841-1EC0-3ADD-C43216D2E5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8626" y="1743076"/>
            <a:ext cx="3558692" cy="2687240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None/>
              <a:defRPr/>
            </a:pP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Flo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gets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super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mad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: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defRPr/>
            </a:pPr>
            <a:endParaRPr kumimoji="0" lang="de-DE" sz="14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cs typeface="Arial"/>
              <a:sym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None/>
              <a:defRPr/>
            </a:pP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“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Why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isn‘t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Max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finally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taking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care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of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this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? </a:t>
            </a:r>
            <a:r>
              <a:rPr lang="de-DE" kern="0" dirty="0">
                <a:solidFill>
                  <a:srgbClr val="000000"/>
                </a:solidFill>
                <a:latin typeface="Aptos" panose="020B0004020202020204" pitchFamily="34" charset="0"/>
                <a:cs typeface="Arial"/>
                <a:sym typeface="Arial"/>
              </a:rPr>
              <a:t>He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‘s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the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more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handy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person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and he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knows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it.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Is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he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trying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to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teach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me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a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lesson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here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None/>
              <a:defRPr/>
            </a:pPr>
            <a:endParaRPr kumimoji="0" lang="de-DE" sz="14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cs typeface="Arial"/>
              <a:sym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None/>
              <a:defRPr/>
            </a:pPr>
            <a:r>
              <a:rPr kumimoji="0" lang="de-DE" sz="1400" b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No</a:t>
            </a:r>
            <a:r>
              <a:rPr kumimoji="0" lang="de-DE" sz="14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</a:t>
            </a:r>
            <a:r>
              <a:rPr kumimoji="0" lang="de-DE" sz="1400" b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way</a:t>
            </a:r>
            <a:r>
              <a:rPr kumimoji="0" lang="de-DE" sz="14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!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4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cs typeface="Arial"/>
              <a:sym typeface="Arial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4E509B1A-2F3B-1868-F006-9D55710678D4}"/>
              </a:ext>
            </a:extLst>
          </p:cNvPr>
          <p:cNvSpPr txBox="1"/>
          <p:nvPr/>
        </p:nvSpPr>
        <p:spPr>
          <a:xfrm>
            <a:off x="7150809" y="4059825"/>
            <a:ext cx="916935" cy="2531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Flo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56FCE080-500B-93EA-9039-B5A484069C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31803" y="2477638"/>
            <a:ext cx="1354947" cy="1354947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6AAF8175-C1BC-76ED-10EF-1174100903EA}"/>
              </a:ext>
            </a:extLst>
          </p:cNvPr>
          <p:cNvSpPr/>
          <p:nvPr/>
        </p:nvSpPr>
        <p:spPr>
          <a:xfrm>
            <a:off x="5156684" y="2222653"/>
            <a:ext cx="1397344" cy="1381809"/>
          </a:xfrm>
          <a:prstGeom prst="ellipse">
            <a:avLst/>
          </a:prstGeom>
          <a:solidFill>
            <a:srgbClr val="F1F2F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9699BE59-7F51-58DF-C277-CFC67118C7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03746" y="2303518"/>
            <a:ext cx="1220079" cy="1220079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E19165FF-71F5-B4B4-0BE7-CA7AD4B81942}"/>
              </a:ext>
            </a:extLst>
          </p:cNvPr>
          <p:cNvSpPr txBox="1"/>
          <p:nvPr/>
        </p:nvSpPr>
        <p:spPr>
          <a:xfrm>
            <a:off x="437393" y="1004234"/>
            <a:ext cx="5997752" cy="284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The problem gets charged with a lot of emotions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F106285-EC64-A3F6-AA7E-56726EB405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63816" y="950043"/>
            <a:ext cx="1742658" cy="174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562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F0F682-C3FB-4586-A965-33EE4DF5F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05F1211-351C-5EE2-A377-ED8073536B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336593"/>
            <a:ext cx="6470939" cy="443198"/>
          </a:xfrm>
        </p:spPr>
        <p:txBody>
          <a:bodyPr/>
          <a:lstStyle/>
          <a:p>
            <a:r>
              <a:rPr lang="de-DE" dirty="0"/>
              <a:t>The „</a:t>
            </a:r>
            <a:r>
              <a:rPr lang="de-DE" dirty="0" err="1"/>
              <a:t>conflict</a:t>
            </a:r>
            <a:r>
              <a:rPr lang="de-DE" dirty="0"/>
              <a:t> </a:t>
            </a:r>
            <a:r>
              <a:rPr lang="de-DE" dirty="0" err="1"/>
              <a:t>scenario</a:t>
            </a:r>
            <a:r>
              <a:rPr lang="de-DE" dirty="0"/>
              <a:t>“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F770F74-6F27-F7BB-92FC-67C512C40E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8626" y="1743076"/>
            <a:ext cx="3558692" cy="2687240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None/>
              <a:defRPr/>
            </a:pP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Max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gets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mad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as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well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None/>
              <a:defRPr/>
            </a:pPr>
            <a:endParaRPr kumimoji="0" lang="de-DE" sz="14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cs typeface="Arial"/>
              <a:sym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None/>
              <a:defRPr/>
            </a:pP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How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is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it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possible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that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Flo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is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always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relying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on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me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with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those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things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? I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mean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,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its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really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no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biggie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to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fix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this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.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I‘m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so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busy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this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month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,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doesn‘t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Flo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see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?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None/>
              <a:defRPr/>
            </a:pPr>
            <a:endParaRPr kumimoji="0" lang="de-DE" sz="14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cs typeface="Arial"/>
              <a:sym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None/>
              <a:defRPr/>
            </a:pPr>
            <a:r>
              <a:rPr kumimoji="0" lang="de-DE" sz="1400" b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Can‘t</a:t>
            </a:r>
            <a:r>
              <a:rPr kumimoji="0" lang="de-DE" sz="14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he </a:t>
            </a:r>
            <a:r>
              <a:rPr kumimoji="0" lang="de-DE" sz="1400" b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take</a:t>
            </a:r>
            <a:r>
              <a:rPr kumimoji="0" lang="de-DE" sz="14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care </a:t>
            </a:r>
            <a:r>
              <a:rPr kumimoji="0" lang="de-DE" sz="1400" b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of</a:t>
            </a:r>
            <a:r>
              <a:rPr kumimoji="0" lang="de-DE" sz="14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</a:t>
            </a:r>
            <a:r>
              <a:rPr kumimoji="0" lang="de-DE" sz="1400" b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it</a:t>
            </a:r>
            <a:r>
              <a:rPr kumimoji="0" lang="de-DE" sz="14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</a:t>
            </a:r>
            <a:r>
              <a:rPr kumimoji="0" lang="de-DE" sz="1400" b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for</a:t>
            </a:r>
            <a:r>
              <a:rPr kumimoji="0" lang="de-DE" sz="14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</a:t>
            </a:r>
            <a:r>
              <a:rPr kumimoji="0" lang="de-DE" sz="1400" b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once</a:t>
            </a:r>
            <a:r>
              <a:rPr kumimoji="0" lang="de-DE" sz="14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?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B4B4750-D289-C2CF-750C-FD3AF6F44BEB}"/>
              </a:ext>
            </a:extLst>
          </p:cNvPr>
          <p:cNvSpPr/>
          <p:nvPr/>
        </p:nvSpPr>
        <p:spPr>
          <a:xfrm>
            <a:off x="5156684" y="2222653"/>
            <a:ext cx="1397344" cy="1381809"/>
          </a:xfrm>
          <a:prstGeom prst="ellipse">
            <a:avLst/>
          </a:prstGeom>
          <a:solidFill>
            <a:srgbClr val="F1F2F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3DD52C70-077A-B88B-61F8-6B9420AC4D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03746" y="2303518"/>
            <a:ext cx="1220079" cy="1220079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5F6E0110-A9F5-2960-E2A6-E54126CFC860}"/>
              </a:ext>
            </a:extLst>
          </p:cNvPr>
          <p:cNvSpPr txBox="1"/>
          <p:nvPr/>
        </p:nvSpPr>
        <p:spPr>
          <a:xfrm>
            <a:off x="437393" y="1004234"/>
            <a:ext cx="5997752" cy="284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The problem gets charged with a lot of emotions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F9627B0-71CA-4848-62F4-1122F5A0D0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63816" y="950043"/>
            <a:ext cx="1742658" cy="174265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2E33537-6CAE-6AA3-6F7E-70D6128F10E9}"/>
              </a:ext>
            </a:extLst>
          </p:cNvPr>
          <p:cNvSpPr txBox="1"/>
          <p:nvPr/>
        </p:nvSpPr>
        <p:spPr>
          <a:xfrm>
            <a:off x="7147469" y="4059825"/>
            <a:ext cx="916935" cy="2531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Max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7B115FC-3257-C9E6-61B9-B38041A950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28463" y="2477638"/>
            <a:ext cx="1354947" cy="135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0076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016A63-7C92-CCEC-3DF2-E0EE1ECE89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287AC7A-8F89-1D14-DD56-D364286E10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336593"/>
            <a:ext cx="6470939" cy="443198"/>
          </a:xfrm>
        </p:spPr>
        <p:txBody>
          <a:bodyPr/>
          <a:lstStyle/>
          <a:p>
            <a:r>
              <a:rPr lang="de-DE" dirty="0"/>
              <a:t>The „</a:t>
            </a:r>
            <a:r>
              <a:rPr lang="de-DE" dirty="0" err="1"/>
              <a:t>conflict</a:t>
            </a:r>
            <a:r>
              <a:rPr lang="de-DE" dirty="0"/>
              <a:t> </a:t>
            </a:r>
            <a:r>
              <a:rPr lang="de-DE" dirty="0" err="1"/>
              <a:t>scenario</a:t>
            </a:r>
            <a:r>
              <a:rPr lang="de-DE" dirty="0"/>
              <a:t>“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0BD46904-B576-21BC-8B71-B3B127D70FFF}"/>
              </a:ext>
            </a:extLst>
          </p:cNvPr>
          <p:cNvSpPr txBox="1"/>
          <p:nvPr/>
        </p:nvSpPr>
        <p:spPr>
          <a:xfrm>
            <a:off x="7150809" y="4059825"/>
            <a:ext cx="916935" cy="2531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Flo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C346817-95A1-A23A-FEBC-01F19543D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31803" y="2477638"/>
            <a:ext cx="1354947" cy="1354947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81EF16D-0B6D-07DB-92B1-0FF5A9F32429}"/>
              </a:ext>
            </a:extLst>
          </p:cNvPr>
          <p:cNvSpPr txBox="1"/>
          <p:nvPr/>
        </p:nvSpPr>
        <p:spPr>
          <a:xfrm>
            <a:off x="437393" y="1004234"/>
            <a:ext cx="5997752" cy="284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And what usually happens is this …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3A93289-F5D8-A653-168B-E8C061240D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35766" y="1563134"/>
            <a:ext cx="2017232" cy="2017232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1347C4ED-F16C-3642-FD08-6392CF32B2FF}"/>
              </a:ext>
            </a:extLst>
          </p:cNvPr>
          <p:cNvSpPr txBox="1"/>
          <p:nvPr/>
        </p:nvSpPr>
        <p:spPr>
          <a:xfrm>
            <a:off x="1295262" y="4059825"/>
            <a:ext cx="916935" cy="2531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Max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B66BA90-D5DC-C141-8166-195ABA1D97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6256" y="2477638"/>
            <a:ext cx="1354947" cy="135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7219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29A16196-2D12-FC3F-074E-F7710D171A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02606" y="2876550"/>
            <a:ext cx="5538788" cy="96520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... </a:t>
            </a:r>
            <a:r>
              <a:rPr kumimoji="0" lang="de-DE" sz="1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how</a:t>
            </a: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</a:t>
            </a:r>
            <a:r>
              <a:rPr kumimoji="0" lang="de-DE" sz="1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familiar</a:t>
            </a: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</a:t>
            </a:r>
            <a:r>
              <a:rPr kumimoji="0" lang="de-DE" sz="1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is</a:t>
            </a: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</a:t>
            </a:r>
            <a:r>
              <a:rPr kumimoji="0" lang="de-DE" sz="1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this</a:t>
            </a: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</a:t>
            </a:r>
            <a:r>
              <a:rPr kumimoji="0" lang="de-DE" sz="1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kind</a:t>
            </a: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</a:t>
            </a:r>
            <a:r>
              <a:rPr kumimoji="0" lang="de-DE" sz="1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of</a:t>
            </a: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</a:t>
            </a:r>
            <a:r>
              <a:rPr kumimoji="0" lang="de-DE" sz="1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scenario</a:t>
            </a: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</a:t>
            </a:r>
            <a:r>
              <a:rPr kumimoji="0" lang="de-DE" sz="1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for</a:t>
            </a: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</a:t>
            </a:r>
            <a:r>
              <a:rPr kumimoji="0" lang="de-DE" sz="1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you</a:t>
            </a: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? </a:t>
            </a:r>
            <a:endParaRPr lang="de-DE" sz="1800" b="1" dirty="0">
              <a:solidFill>
                <a:prstClr val="white"/>
              </a:solidFill>
              <a:latin typeface="Aptos" panose="020B0004020202020204" pitchFamily="34" charset="0"/>
              <a:sym typeface="Wingdings" pitchFamily="2" charset="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DE" sz="18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Wingdings" pitchFamily="2" charset="2"/>
              </a:rPr>
              <a:t>Do </a:t>
            </a:r>
            <a:r>
              <a:rPr kumimoji="0" lang="de-DE" sz="180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Wingdings" pitchFamily="2" charset="2"/>
              </a:rPr>
              <a:t>you</a:t>
            </a:r>
            <a:r>
              <a:rPr kumimoji="0" lang="de-DE" sz="18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Wingdings" pitchFamily="2" charset="2"/>
              </a:rPr>
              <a:t> </a:t>
            </a:r>
            <a:r>
              <a:rPr kumimoji="0" lang="de-DE" sz="180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Wingdings" pitchFamily="2" charset="2"/>
              </a:rPr>
              <a:t>remember</a:t>
            </a:r>
            <a:r>
              <a:rPr kumimoji="0" lang="de-DE" sz="18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Wingdings" pitchFamily="2" charset="2"/>
              </a:rPr>
              <a:t> </a:t>
            </a:r>
            <a:r>
              <a:rPr kumimoji="0" lang="de-DE" sz="180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Wingdings" pitchFamily="2" charset="2"/>
              </a:rPr>
              <a:t>situations</a:t>
            </a:r>
            <a:r>
              <a:rPr kumimoji="0" lang="de-DE" sz="18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Wingdings" pitchFamily="2" charset="2"/>
              </a:rPr>
              <a:t> in </a:t>
            </a:r>
            <a:r>
              <a:rPr kumimoji="0" lang="de-DE" sz="180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Wingdings" pitchFamily="2" charset="2"/>
              </a:rPr>
              <a:t>which</a:t>
            </a:r>
            <a:r>
              <a:rPr kumimoji="0" lang="de-DE" sz="18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Wingdings" pitchFamily="2" charset="2"/>
              </a:rPr>
              <a:t> a </a:t>
            </a:r>
            <a:r>
              <a:rPr kumimoji="0" lang="de-DE" sz="180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Wingdings" pitchFamily="2" charset="2"/>
              </a:rPr>
              <a:t>problem</a:t>
            </a:r>
            <a:r>
              <a:rPr kumimoji="0" lang="de-DE" sz="18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Wingdings" pitchFamily="2" charset="2"/>
              </a:rPr>
              <a:t> </a:t>
            </a:r>
            <a:r>
              <a:rPr kumimoji="0" lang="de-DE" sz="180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Wingdings" pitchFamily="2" charset="2"/>
              </a:rPr>
              <a:t>could</a:t>
            </a:r>
            <a:r>
              <a:rPr kumimoji="0" lang="de-DE" sz="18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Wingdings" pitchFamily="2" charset="2"/>
              </a:rPr>
              <a:t> </a:t>
            </a:r>
            <a:r>
              <a:rPr kumimoji="0" lang="de-DE" sz="180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Wingdings" pitchFamily="2" charset="2"/>
              </a:rPr>
              <a:t>have</a:t>
            </a:r>
            <a:r>
              <a:rPr kumimoji="0" lang="de-DE" sz="18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Wingdings" pitchFamily="2" charset="2"/>
              </a:rPr>
              <a:t> </a:t>
            </a:r>
            <a:r>
              <a:rPr kumimoji="0" lang="de-DE" sz="180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Wingdings" pitchFamily="2" charset="2"/>
              </a:rPr>
              <a:t>easily</a:t>
            </a:r>
            <a:r>
              <a:rPr kumimoji="0" lang="de-DE" sz="18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Wingdings" pitchFamily="2" charset="2"/>
              </a:rPr>
              <a:t> </a:t>
            </a:r>
            <a:r>
              <a:rPr kumimoji="0" lang="de-DE" sz="180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Wingdings" pitchFamily="2" charset="2"/>
              </a:rPr>
              <a:t>been</a:t>
            </a:r>
            <a:r>
              <a:rPr kumimoji="0" lang="de-DE" sz="18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Wingdings" pitchFamily="2" charset="2"/>
              </a:rPr>
              <a:t> </a:t>
            </a:r>
            <a:r>
              <a:rPr kumimoji="0" lang="de-DE" sz="180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Wingdings" pitchFamily="2" charset="2"/>
              </a:rPr>
              <a:t>solved</a:t>
            </a:r>
            <a:r>
              <a:rPr kumimoji="0" lang="de-DE" sz="18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Wingdings" pitchFamily="2" charset="2"/>
              </a:rPr>
              <a:t> on a </a:t>
            </a:r>
            <a:r>
              <a:rPr kumimoji="0" lang="de-DE" sz="180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Wingdings" pitchFamily="2" charset="2"/>
              </a:rPr>
              <a:t>problem</a:t>
            </a:r>
            <a:r>
              <a:rPr kumimoji="0" lang="de-DE" sz="18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Wingdings" pitchFamily="2" charset="2"/>
              </a:rPr>
              <a:t> </a:t>
            </a:r>
            <a:r>
              <a:rPr kumimoji="0" lang="de-DE" sz="180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Wingdings" pitchFamily="2" charset="2"/>
              </a:rPr>
              <a:t>basis</a:t>
            </a:r>
            <a:r>
              <a:rPr kumimoji="0" lang="de-DE" sz="18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Wingdings" pitchFamily="2" charset="2"/>
              </a:rPr>
              <a:t> but </a:t>
            </a:r>
            <a:r>
              <a:rPr kumimoji="0" lang="de-DE" sz="180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Wingdings" pitchFamily="2" charset="2"/>
              </a:rPr>
              <a:t>turned</a:t>
            </a:r>
            <a:r>
              <a:rPr kumimoji="0" lang="de-DE" sz="18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Wingdings" pitchFamily="2" charset="2"/>
              </a:rPr>
              <a:t> </a:t>
            </a:r>
            <a:r>
              <a:rPr kumimoji="0" lang="de-DE" sz="180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Wingdings" pitchFamily="2" charset="2"/>
              </a:rPr>
              <a:t>into</a:t>
            </a:r>
            <a:r>
              <a:rPr kumimoji="0" lang="de-DE" sz="18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Wingdings" pitchFamily="2" charset="2"/>
              </a:rPr>
              <a:t> a </a:t>
            </a:r>
            <a:r>
              <a:rPr kumimoji="0" lang="de-DE" sz="180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Wingdings" pitchFamily="2" charset="2"/>
              </a:rPr>
              <a:t>conflict</a:t>
            </a:r>
            <a:r>
              <a:rPr kumimoji="0" lang="de-DE" sz="18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Wingdings" pitchFamily="2" charset="2"/>
              </a:rPr>
              <a:t>?</a:t>
            </a:r>
            <a:endParaRPr kumimoji="0" lang="de-DE" sz="18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cs typeface="Arial"/>
              <a:sym typeface="Arial"/>
            </a:endParaRPr>
          </a:p>
          <a:p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9B27496-428A-48E5-AE2F-B396207E3450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de-DE" dirty="0"/>
              <a:t>Raise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hand</a:t>
            </a:r>
            <a:r>
              <a:rPr lang="de-DE" dirty="0"/>
              <a:t>…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55065AC-D5BD-80F5-AF86-7FEBBE00AD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7349" y="2017752"/>
            <a:ext cx="586863" cy="55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9614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C473DE-81FE-4A9A-EB26-27C08683EA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7116BE1-1624-0062-97F2-9B61ACD444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336593"/>
            <a:ext cx="6632575" cy="886397"/>
          </a:xfrm>
        </p:spPr>
        <p:txBody>
          <a:bodyPr/>
          <a:lstStyle/>
          <a:p>
            <a:pPr marL="0" indent="0">
              <a:spcBef>
                <a:spcPts val="0"/>
              </a:spcBef>
            </a:pPr>
            <a:r>
              <a:rPr lang="de-DE" dirty="0" err="1"/>
              <a:t>When</a:t>
            </a:r>
            <a:r>
              <a:rPr lang="de-DE" dirty="0"/>
              <a:t> </a:t>
            </a:r>
            <a:r>
              <a:rPr lang="de-DE" dirty="0" err="1"/>
              <a:t>problems</a:t>
            </a:r>
            <a:r>
              <a:rPr lang="de-DE" dirty="0"/>
              <a:t> </a:t>
            </a:r>
            <a:r>
              <a:rPr lang="de-DE" dirty="0" err="1"/>
              <a:t>become</a:t>
            </a:r>
            <a:r>
              <a:rPr lang="de-DE" dirty="0"/>
              <a:t> </a:t>
            </a:r>
            <a:r>
              <a:rPr lang="de-DE" dirty="0" err="1"/>
              <a:t>conflict</a:t>
            </a:r>
            <a:endParaRPr lang="de-DE" dirty="0"/>
          </a:p>
        </p:txBody>
      </p:sp>
      <p:sp>
        <p:nvSpPr>
          <p:cNvPr id="6" name="Google Shape;216;p3">
            <a:extLst>
              <a:ext uri="{FF2B5EF4-FFF2-40B4-BE49-F238E27FC236}">
                <a16:creationId xmlns:a16="http://schemas.microsoft.com/office/drawing/2014/main" id="{C10F78E2-D3DD-EE98-1627-A7FF77EB83FD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428625" y="666750"/>
            <a:ext cx="8296275" cy="4191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 marL="0" indent="0" algn="ctr">
              <a:lnSpc>
                <a:spcPct val="88000"/>
              </a:lnSpc>
              <a:buSzPts val="2500"/>
              <a:buNone/>
            </a:pPr>
            <a:r>
              <a:rPr lang="de-DE" sz="2400" b="1" dirty="0" err="1"/>
              <a:t>unadressed</a:t>
            </a:r>
            <a:r>
              <a:rPr lang="de-DE" sz="2400" b="1" dirty="0"/>
              <a:t> </a:t>
            </a:r>
            <a:r>
              <a:rPr lang="de-DE" sz="2400" b="1" dirty="0" err="1"/>
              <a:t>problem</a:t>
            </a:r>
            <a:r>
              <a:rPr lang="de-DE" sz="2400" b="1" dirty="0"/>
              <a:t>     +                	               </a:t>
            </a:r>
            <a:r>
              <a:rPr lang="de-DE" sz="2400" b="1" dirty="0">
                <a:sym typeface="Wingdings" pitchFamily="2" charset="2"/>
              </a:rPr>
              <a:t></a:t>
            </a:r>
            <a:r>
              <a:rPr lang="de-DE" sz="2400" b="1" dirty="0"/>
              <a:t>  </a:t>
            </a:r>
            <a:r>
              <a:rPr lang="de-DE" sz="2400" b="1" dirty="0" err="1"/>
              <a:t>conflict</a:t>
            </a:r>
            <a:endParaRPr lang="de-DE" sz="2400" b="1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D2B8DD0-37B4-9E8E-66A5-497E2ADAE571}"/>
              </a:ext>
            </a:extLst>
          </p:cNvPr>
          <p:cNvSpPr txBox="1"/>
          <p:nvPr/>
        </p:nvSpPr>
        <p:spPr>
          <a:xfrm>
            <a:off x="4241800" y="2209372"/>
            <a:ext cx="22066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emotions</a:t>
            </a: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/</a:t>
            </a:r>
            <a:r>
              <a:rPr kumimoji="0" lang="de-DE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need</a:t>
            </a:r>
            <a:endParaRPr kumimoji="0" lang="de-DE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836B48A1-A3C3-1938-D95B-FED2AEA25C9C}"/>
              </a:ext>
            </a:extLst>
          </p:cNvPr>
          <p:cNvSpPr txBox="1"/>
          <p:nvPr/>
        </p:nvSpPr>
        <p:spPr>
          <a:xfrm>
            <a:off x="3016470" y="4633783"/>
            <a:ext cx="5997752" cy="346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DE" sz="900" b="1" i="0" u="none" strike="noStrike" kern="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Source: Roland Kunkel-van </a:t>
            </a:r>
            <a:r>
              <a:rPr kumimoji="0" lang="de-DE" sz="900" b="1" i="0" u="none" strike="noStrike" kern="0" cap="none" spc="0" normalizeH="0" baseline="0" noProof="0" dirty="0" err="1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Kaldenkerken</a:t>
            </a:r>
            <a:r>
              <a:rPr kumimoji="0" lang="de-DE" sz="900" b="1" i="0" u="none" strike="noStrike" kern="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, Carla van </a:t>
            </a:r>
            <a:r>
              <a:rPr kumimoji="0" lang="de-DE" sz="900" b="1" i="0" u="none" strike="noStrike" kern="0" cap="none" spc="0" normalizeH="0" baseline="0" noProof="0" dirty="0" err="1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Kaldenkerken</a:t>
            </a:r>
            <a:br>
              <a:rPr kumimoji="0" lang="de-DE" sz="900" b="1" i="0" u="none" strike="noStrike" kern="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</a:br>
            <a:r>
              <a:rPr kumimoji="0" lang="de-DE" sz="900" b="1" i="0" u="none" strike="noStrike" kern="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in: Peter Knapp (Hrsg.), Konflikte lösen in Teams und großen Gruppen, </a:t>
            </a:r>
            <a:r>
              <a:rPr kumimoji="0" lang="de-DE" sz="900" b="1" i="0" u="none" strike="noStrike" kern="0" cap="none" spc="0" normalizeH="0" baseline="0" noProof="0" dirty="0" err="1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ManagerSeminareVerlag</a:t>
            </a:r>
            <a:endParaRPr kumimoji="0" lang="de-DE" sz="900" b="1" i="0" u="none" strike="noStrike" kern="0" cap="none" spc="0" normalizeH="0" baseline="0" noProof="0" dirty="0">
              <a:ln>
                <a:noFill/>
              </a:ln>
              <a:solidFill>
                <a:srgbClr val="AF9F92"/>
              </a:solidFill>
              <a:effectLst/>
              <a:uLnTx/>
              <a:uFillTx/>
              <a:latin typeface="Aptos" panose="020B0004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6186273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291D44-C09E-BDD3-0507-B2AF0688C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9513845-03D8-B11C-6E1B-02382CC4B9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336593"/>
            <a:ext cx="6632575" cy="886397"/>
          </a:xfrm>
        </p:spPr>
        <p:txBody>
          <a:bodyPr/>
          <a:lstStyle/>
          <a:p>
            <a:pPr marL="0" indent="0">
              <a:spcBef>
                <a:spcPts val="0"/>
              </a:spcBef>
            </a:pPr>
            <a:r>
              <a:rPr lang="de-DE" dirty="0" err="1"/>
              <a:t>When</a:t>
            </a:r>
            <a:r>
              <a:rPr lang="de-DE" dirty="0"/>
              <a:t> </a:t>
            </a:r>
            <a:r>
              <a:rPr lang="de-DE" dirty="0" err="1"/>
              <a:t>problems</a:t>
            </a:r>
            <a:r>
              <a:rPr lang="de-DE" dirty="0"/>
              <a:t> </a:t>
            </a:r>
            <a:r>
              <a:rPr lang="de-DE" dirty="0" err="1"/>
              <a:t>become</a:t>
            </a:r>
            <a:r>
              <a:rPr lang="de-DE" dirty="0"/>
              <a:t> </a:t>
            </a:r>
            <a:r>
              <a:rPr lang="de-DE" dirty="0" err="1"/>
              <a:t>conflict</a:t>
            </a:r>
            <a:endParaRPr lang="de-DE" dirty="0"/>
          </a:p>
        </p:txBody>
      </p:sp>
      <p:sp>
        <p:nvSpPr>
          <p:cNvPr id="6" name="Google Shape;216;p3">
            <a:extLst>
              <a:ext uri="{FF2B5EF4-FFF2-40B4-BE49-F238E27FC236}">
                <a16:creationId xmlns:a16="http://schemas.microsoft.com/office/drawing/2014/main" id="{91FF11C1-05B1-7E90-73DA-F1ED856C6DD4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428625" y="666750"/>
            <a:ext cx="8296275" cy="4191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 marL="0" indent="0" algn="ctr">
              <a:lnSpc>
                <a:spcPct val="88000"/>
              </a:lnSpc>
              <a:buSzPts val="2500"/>
              <a:buNone/>
            </a:pPr>
            <a:r>
              <a:rPr lang="de-DE" sz="2400" b="1" dirty="0" err="1"/>
              <a:t>unadressed</a:t>
            </a:r>
            <a:r>
              <a:rPr lang="de-DE" sz="2400" b="1" dirty="0"/>
              <a:t> </a:t>
            </a:r>
            <a:r>
              <a:rPr lang="de-DE" sz="2400" b="1" dirty="0" err="1"/>
              <a:t>problem</a:t>
            </a:r>
            <a:r>
              <a:rPr lang="de-DE" sz="2400" b="1" dirty="0"/>
              <a:t>     +                	               </a:t>
            </a:r>
            <a:r>
              <a:rPr lang="de-DE" sz="2400" b="1" dirty="0">
                <a:sym typeface="Wingdings" pitchFamily="2" charset="2"/>
              </a:rPr>
              <a:t></a:t>
            </a:r>
            <a:r>
              <a:rPr lang="de-DE" sz="2400" b="1" dirty="0"/>
              <a:t>  </a:t>
            </a:r>
            <a:r>
              <a:rPr lang="de-DE" sz="2400" b="1" dirty="0" err="1"/>
              <a:t>conflict</a:t>
            </a:r>
            <a:endParaRPr lang="de-DE" sz="2400" b="1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B4BD643-58CD-F283-566C-74044F11BA45}"/>
              </a:ext>
            </a:extLst>
          </p:cNvPr>
          <p:cNvSpPr txBox="1"/>
          <p:nvPr/>
        </p:nvSpPr>
        <p:spPr>
          <a:xfrm>
            <a:off x="4241800" y="2451100"/>
            <a:ext cx="22066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 dirty="0" err="1">
                <a:ln>
                  <a:noFill/>
                </a:ln>
                <a:solidFill>
                  <a:srgbClr val="E3061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emotions</a:t>
            </a: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EDCC4E0-8998-CBA7-990E-F1ECF28FD0FE}"/>
              </a:ext>
            </a:extLst>
          </p:cNvPr>
          <p:cNvSpPr txBox="1"/>
          <p:nvPr/>
        </p:nvSpPr>
        <p:spPr>
          <a:xfrm>
            <a:off x="3016470" y="4633783"/>
            <a:ext cx="5997752" cy="346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DE" sz="900" b="1" i="0" u="none" strike="noStrike" kern="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Source: Roland Kunkel-van </a:t>
            </a:r>
            <a:r>
              <a:rPr kumimoji="0" lang="de-DE" sz="900" b="1" i="0" u="none" strike="noStrike" kern="0" cap="none" spc="0" normalizeH="0" baseline="0" noProof="0" dirty="0" err="1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Kaldenkerken</a:t>
            </a:r>
            <a:r>
              <a:rPr kumimoji="0" lang="de-DE" sz="900" b="1" i="0" u="none" strike="noStrike" kern="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, Carla van </a:t>
            </a:r>
            <a:r>
              <a:rPr kumimoji="0" lang="de-DE" sz="900" b="1" i="0" u="none" strike="noStrike" kern="0" cap="none" spc="0" normalizeH="0" baseline="0" noProof="0" dirty="0" err="1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Kaldenkerken</a:t>
            </a:r>
            <a:br>
              <a:rPr kumimoji="0" lang="de-DE" sz="900" b="1" i="0" u="none" strike="noStrike" kern="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</a:br>
            <a:r>
              <a:rPr kumimoji="0" lang="de-DE" sz="900" b="1" i="0" u="none" strike="noStrike" kern="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in: Peter Knapp (Hrsg.), Konflikte lösen in Teams und großen Gruppen, </a:t>
            </a:r>
            <a:r>
              <a:rPr kumimoji="0" lang="de-DE" sz="900" b="1" i="0" u="none" strike="noStrike" kern="0" cap="none" spc="0" normalizeH="0" baseline="0" noProof="0" dirty="0" err="1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ManagerSeminareVerlag</a:t>
            </a:r>
            <a:endParaRPr kumimoji="0" lang="de-DE" sz="900" b="1" i="0" u="none" strike="noStrike" kern="0" cap="none" spc="0" normalizeH="0" baseline="0" noProof="0" dirty="0">
              <a:ln>
                <a:noFill/>
              </a:ln>
              <a:solidFill>
                <a:srgbClr val="AF9F92"/>
              </a:solidFill>
              <a:effectLst/>
              <a:uLnTx/>
              <a:uFillTx/>
              <a:latin typeface="Aptos" panose="020B0004020202020204" pitchFamily="34" charset="0"/>
              <a:cs typeface="Arial"/>
              <a:sym typeface="Arial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13F8680-8011-C994-789F-20F2C2093BA8}"/>
              </a:ext>
            </a:extLst>
          </p:cNvPr>
          <p:cNvSpPr/>
          <p:nvPr/>
        </p:nvSpPr>
        <p:spPr>
          <a:xfrm>
            <a:off x="4572000" y="3242922"/>
            <a:ext cx="2705877" cy="1100962"/>
          </a:xfrm>
          <a:prstGeom prst="ellipse">
            <a:avLst/>
          </a:prstGeom>
          <a:solidFill>
            <a:schemeClr val="bg1"/>
          </a:solidFill>
          <a:ln>
            <a:solidFill>
              <a:srgbClr val="E5081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DE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Understanding and </a:t>
            </a:r>
            <a:r>
              <a:rPr kumimoji="0" lang="de-DE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acknowledging</a:t>
            </a:r>
            <a:endParaRPr kumimoji="0" lang="de-DE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  <a:sym typeface="Arial"/>
            </a:endParaRPr>
          </a:p>
        </p:txBody>
      </p:sp>
      <p:cxnSp>
        <p:nvCxnSpPr>
          <p:cNvPr id="5" name="Gekrümmte Verbindung 4">
            <a:extLst>
              <a:ext uri="{FF2B5EF4-FFF2-40B4-BE49-F238E27FC236}">
                <a16:creationId xmlns:a16="http://schemas.microsoft.com/office/drawing/2014/main" id="{F570AFB5-ADC6-9EDB-FCF6-5F7639E0A4F6}"/>
              </a:ext>
            </a:extLst>
          </p:cNvPr>
          <p:cNvCxnSpPr>
            <a:cxnSpLocks/>
            <a:stCxn id="4" idx="2"/>
            <a:endCxn id="12" idx="2"/>
          </p:cNvCxnSpPr>
          <p:nvPr/>
        </p:nvCxnSpPr>
        <p:spPr>
          <a:xfrm rot="10800000" flipH="1">
            <a:off x="4571999" y="2912765"/>
            <a:ext cx="773113" cy="880638"/>
          </a:xfrm>
          <a:prstGeom prst="curvedConnector4">
            <a:avLst>
              <a:gd name="adj1" fmla="val -29569"/>
              <a:gd name="adj2" fmla="val 81255"/>
            </a:avLst>
          </a:prstGeom>
          <a:ln w="28575">
            <a:solidFill>
              <a:srgbClr val="E5081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937925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6BD33C2-037D-904F-8206-B403BD96D9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Workshop </a:t>
            </a:r>
            <a:r>
              <a:rPr lang="de-DE" dirty="0" err="1"/>
              <a:t>setting</a:t>
            </a:r>
            <a:endParaRPr lang="de-DE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1564073-7B13-E1AA-CBD3-9E5992678659}"/>
              </a:ext>
            </a:extLst>
          </p:cNvPr>
          <p:cNvSpPr/>
          <p:nvPr/>
        </p:nvSpPr>
        <p:spPr>
          <a:xfrm>
            <a:off x="3804790" y="1756378"/>
            <a:ext cx="1534419" cy="1534419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465C9F9-B6A4-975B-3975-0D7B00022F21}"/>
              </a:ext>
            </a:extLst>
          </p:cNvPr>
          <p:cNvSpPr/>
          <p:nvPr/>
        </p:nvSpPr>
        <p:spPr>
          <a:xfrm>
            <a:off x="6001777" y="1756378"/>
            <a:ext cx="1534419" cy="1534419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306B4CB-D9EC-A042-DE67-422CBA0E7DC8}"/>
              </a:ext>
            </a:extLst>
          </p:cNvPr>
          <p:cNvSpPr/>
          <p:nvPr/>
        </p:nvSpPr>
        <p:spPr>
          <a:xfrm>
            <a:off x="1526137" y="1756378"/>
            <a:ext cx="1534419" cy="1534419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2247539-A000-84F2-ECA7-340C12E968CF}"/>
              </a:ext>
            </a:extLst>
          </p:cNvPr>
          <p:cNvSpPr/>
          <p:nvPr/>
        </p:nvSpPr>
        <p:spPr>
          <a:xfrm>
            <a:off x="1260255" y="3575464"/>
            <a:ext cx="21019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rgbClr val="E30613"/>
                </a:solidFill>
                <a:latin typeface="Aptos" panose="020B0004020202020204" pitchFamily="34" charset="0"/>
              </a:rPr>
              <a:t>YES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8AF3F044-982D-1089-1F8D-502753DF47D5}"/>
              </a:ext>
            </a:extLst>
          </p:cNvPr>
          <p:cNvSpPr/>
          <p:nvPr/>
        </p:nvSpPr>
        <p:spPr>
          <a:xfrm>
            <a:off x="3521006" y="3541036"/>
            <a:ext cx="21019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rgbClr val="E30613"/>
                </a:solidFill>
                <a:latin typeface="Aptos" panose="020B0004020202020204" pitchFamily="34" charset="0"/>
              </a:rPr>
              <a:t>Coaches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9087ACB7-9A8D-8BB4-6FA4-27A678BD6FCF}"/>
              </a:ext>
            </a:extLst>
          </p:cNvPr>
          <p:cNvSpPr/>
          <p:nvPr/>
        </p:nvSpPr>
        <p:spPr>
          <a:xfrm>
            <a:off x="5721334" y="3541036"/>
            <a:ext cx="21019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rgbClr val="E30613"/>
                </a:solidFill>
                <a:latin typeface="Aptos" panose="020B0004020202020204" pitchFamily="34" charset="0"/>
              </a:rPr>
              <a:t>Partner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63E7855-62FE-7DEA-3855-1C1B132E33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65014" y="1994300"/>
            <a:ext cx="1014850" cy="101485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CE47036-AC2F-AE34-F5B7-F800ACD11C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03233" y="2010971"/>
            <a:ext cx="1125633" cy="1125633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AC746EF3-E938-33C7-203A-9BEB94D589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52335" y="1995710"/>
            <a:ext cx="1078499" cy="106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4072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>
          <a:extLst>
            <a:ext uri="{FF2B5EF4-FFF2-40B4-BE49-F238E27FC236}">
              <a16:creationId xmlns:a16="http://schemas.microsoft.com/office/drawing/2014/main" id="{65838FE9-EDA6-3412-DCEC-A00FD8745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177479A-8DA2-2269-40A9-6DD63411E7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6" y="336593"/>
            <a:ext cx="3897965" cy="886397"/>
          </a:xfrm>
        </p:spPr>
        <p:txBody>
          <a:bodyPr/>
          <a:lstStyle/>
          <a:p>
            <a:r>
              <a:rPr lang="de-DE" dirty="0"/>
              <a:t>Different </a:t>
            </a:r>
            <a:r>
              <a:rPr lang="de-DE" dirty="0" err="1"/>
              <a:t>behaviour</a:t>
            </a:r>
            <a:endParaRPr lang="de-DE" dirty="0"/>
          </a:p>
          <a:p>
            <a:r>
              <a:rPr lang="de-DE" dirty="0"/>
              <a:t>in </a:t>
            </a:r>
            <a:r>
              <a:rPr lang="de-DE" dirty="0" err="1"/>
              <a:t>conflict</a:t>
            </a:r>
            <a:endParaRPr lang="de-DE" dirty="0"/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C0EFF13B-D793-15BF-6F1D-1A932C7074F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Bildplatzhalter 5" descr="Ein Bild, das Person, Handgelenk, Finger, Kleidung enthält.&#10;&#10;Automatisch generierte Beschreibung">
            <a:extLst>
              <a:ext uri="{FF2B5EF4-FFF2-40B4-BE49-F238E27FC236}">
                <a16:creationId xmlns:a16="http://schemas.microsoft.com/office/drawing/2014/main" id="{C4E3E00A-B52A-FCE7-6E28-A680535C5A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17" t="19322" r="8320" b="13509"/>
          <a:stretch/>
        </p:blipFill>
        <p:spPr>
          <a:xfrm>
            <a:off x="4572001" y="0"/>
            <a:ext cx="4572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409018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6F0D44-07C0-41E1-F2E2-2D86A4028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2B3D4891-CE7B-8D6D-3E16-20B9E0340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336593"/>
            <a:ext cx="6470939" cy="443198"/>
          </a:xfrm>
        </p:spPr>
        <p:txBody>
          <a:bodyPr/>
          <a:lstStyle/>
          <a:p>
            <a:r>
              <a:rPr lang="de-DE" dirty="0"/>
              <a:t>Conflict </a:t>
            </a:r>
            <a:r>
              <a:rPr lang="de-DE" dirty="0" err="1"/>
              <a:t>behaviours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B767F46-7F55-DDDB-F17C-37625A9540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8626" y="1743076"/>
            <a:ext cx="8524874" cy="268724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Aptos" panose="020B0004020202020204" pitchFamily="34" charset="0"/>
              </a:rPr>
              <a:t>Increase your self-awareness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Aptos" panose="020B0004020202020204" pitchFamily="34" charset="0"/>
              </a:rPr>
              <a:t>Improve your communication skills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Helps</a:t>
            </a:r>
            <a:r>
              <a:rPr lang="de-DE" sz="140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sz="140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you</a:t>
            </a:r>
            <a:r>
              <a:rPr lang="de-DE" sz="140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sz="140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to</a:t>
            </a:r>
            <a:r>
              <a:rPr lang="de-DE" sz="140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sz="140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be</a:t>
            </a:r>
            <a:r>
              <a:rPr lang="de-DE" sz="140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sz="140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more</a:t>
            </a:r>
            <a:r>
              <a:rPr lang="de-DE" sz="140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flexible and </a:t>
            </a:r>
            <a:r>
              <a:rPr lang="de-DE" sz="140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adaptable</a:t>
            </a:r>
            <a:r>
              <a:rPr lang="de-DE" sz="140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in </a:t>
            </a:r>
            <a:r>
              <a:rPr lang="de-DE" sz="140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the</a:t>
            </a:r>
            <a:r>
              <a:rPr lang="de-DE" sz="140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sz="140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conflice</a:t>
            </a:r>
            <a:r>
              <a:rPr lang="de-DE" sz="140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de-DE" sz="140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resolution</a:t>
            </a:r>
            <a:endParaRPr lang="de-DE" sz="1400" u="none" strike="noStrike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latin typeface="Aptos" panose="020B0004020202020204" pitchFamily="34" charset="0"/>
              </a:rPr>
              <a:t>Can </a:t>
            </a:r>
            <a:r>
              <a:rPr lang="de-DE" sz="1400" dirty="0" err="1">
                <a:latin typeface="Aptos" panose="020B0004020202020204" pitchFamily="34" charset="0"/>
              </a:rPr>
              <a:t>reduce</a:t>
            </a:r>
            <a:r>
              <a:rPr lang="de-DE" sz="1400" dirty="0">
                <a:latin typeface="Aptos" panose="020B0004020202020204" pitchFamily="34" charset="0"/>
              </a:rPr>
              <a:t> stress and </a:t>
            </a:r>
            <a:r>
              <a:rPr lang="de-DE" sz="1400" dirty="0" err="1">
                <a:latin typeface="Aptos" panose="020B0004020202020204" pitchFamily="34" charset="0"/>
              </a:rPr>
              <a:t>anxiety</a:t>
            </a:r>
            <a:r>
              <a:rPr lang="de-DE" sz="1400" dirty="0">
                <a:latin typeface="Aptos" panose="020B0004020202020204" pitchFamily="34" charset="0"/>
              </a:rPr>
              <a:t> </a:t>
            </a:r>
            <a:r>
              <a:rPr lang="de-DE" sz="1400" dirty="0" err="1">
                <a:latin typeface="Aptos" panose="020B0004020202020204" pitchFamily="34" charset="0"/>
              </a:rPr>
              <a:t>because</a:t>
            </a:r>
            <a:r>
              <a:rPr lang="de-DE" sz="1400" dirty="0">
                <a:latin typeface="Aptos" panose="020B0004020202020204" pitchFamily="34" charset="0"/>
              </a:rPr>
              <a:t> </a:t>
            </a:r>
            <a:r>
              <a:rPr lang="de-DE" sz="1400" dirty="0" err="1">
                <a:latin typeface="Aptos" panose="020B0004020202020204" pitchFamily="34" charset="0"/>
              </a:rPr>
              <a:t>it</a:t>
            </a:r>
            <a:r>
              <a:rPr lang="de-DE" sz="1400" dirty="0">
                <a:latin typeface="Aptos" panose="020B0004020202020204" pitchFamily="34" charset="0"/>
              </a:rPr>
              <a:t> </a:t>
            </a:r>
            <a:r>
              <a:rPr lang="de-DE" sz="1400" dirty="0" err="1">
                <a:latin typeface="Aptos" panose="020B0004020202020204" pitchFamily="34" charset="0"/>
              </a:rPr>
              <a:t>helps</a:t>
            </a:r>
            <a:r>
              <a:rPr lang="de-DE" sz="1400" dirty="0">
                <a:latin typeface="Aptos" panose="020B0004020202020204" pitchFamily="34" charset="0"/>
              </a:rPr>
              <a:t> </a:t>
            </a:r>
            <a:r>
              <a:rPr lang="de-DE" sz="1400" dirty="0" err="1">
                <a:latin typeface="Aptos" panose="020B0004020202020204" pitchFamily="34" charset="0"/>
              </a:rPr>
              <a:t>to</a:t>
            </a:r>
            <a:r>
              <a:rPr lang="de-DE" sz="1400" dirty="0">
                <a:latin typeface="Aptos" panose="020B0004020202020204" pitchFamily="34" charset="0"/>
              </a:rPr>
              <a:t> handle </a:t>
            </a:r>
            <a:r>
              <a:rPr lang="de-DE" sz="1400" dirty="0" err="1">
                <a:latin typeface="Aptos" panose="020B0004020202020204" pitchFamily="34" charset="0"/>
              </a:rPr>
              <a:t>disputes</a:t>
            </a:r>
            <a:r>
              <a:rPr lang="de-DE" sz="1400" dirty="0">
                <a:latin typeface="Aptos" panose="020B0004020202020204" pitchFamily="34" charset="0"/>
              </a:rPr>
              <a:t> </a:t>
            </a:r>
            <a:r>
              <a:rPr lang="de-DE" sz="1400" dirty="0" err="1">
                <a:latin typeface="Aptos" panose="020B0004020202020204" pitchFamily="34" charset="0"/>
              </a:rPr>
              <a:t>more</a:t>
            </a:r>
            <a:r>
              <a:rPr lang="de-DE" sz="1400" dirty="0">
                <a:latin typeface="Aptos" panose="020B0004020202020204" pitchFamily="34" charset="0"/>
              </a:rPr>
              <a:t> </a:t>
            </a:r>
            <a:r>
              <a:rPr lang="de-DE" sz="1400" dirty="0" err="1">
                <a:latin typeface="Aptos" panose="020B0004020202020204" pitchFamily="34" charset="0"/>
              </a:rPr>
              <a:t>confidently</a:t>
            </a:r>
            <a:r>
              <a:rPr lang="de-DE" sz="1400" dirty="0">
                <a:latin typeface="Aptos" panose="020B0004020202020204" pitchFamily="34" charset="0"/>
              </a:rPr>
              <a:t> and </a:t>
            </a:r>
            <a:r>
              <a:rPr lang="de-DE" sz="1400" dirty="0" err="1">
                <a:latin typeface="Aptos" panose="020B0004020202020204" pitchFamily="34" charset="0"/>
              </a:rPr>
              <a:t>calmly</a:t>
            </a:r>
            <a:endParaRPr lang="en-GB" sz="1400" dirty="0">
              <a:latin typeface="Aptos" panose="020B000402020202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F5174A0-78BA-0F74-26CE-F5AA2FB46CE7}"/>
              </a:ext>
            </a:extLst>
          </p:cNvPr>
          <p:cNvSpPr txBox="1"/>
          <p:nvPr/>
        </p:nvSpPr>
        <p:spPr>
          <a:xfrm>
            <a:off x="437393" y="1004234"/>
            <a:ext cx="5997752" cy="284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Understanding your own conflict </a:t>
            </a:r>
            <a:r>
              <a:rPr kumimoji="0" lang="en-GB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behavior</a:t>
            </a: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pattern can help you</a:t>
            </a:r>
          </a:p>
        </p:txBody>
      </p:sp>
    </p:spTree>
    <p:extLst>
      <p:ext uri="{BB962C8B-B14F-4D97-AF65-F5344CB8AC3E}">
        <p14:creationId xmlns:p14="http://schemas.microsoft.com/office/powerpoint/2010/main" val="35928013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72878B-D314-4880-258C-D6823757F0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B8D8327-1B96-8455-E0FE-AC6169E1AC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336593"/>
            <a:ext cx="6470939" cy="443198"/>
          </a:xfrm>
        </p:spPr>
        <p:txBody>
          <a:bodyPr/>
          <a:lstStyle/>
          <a:p>
            <a:r>
              <a:rPr lang="de-DE" dirty="0"/>
              <a:t>Thomas </a:t>
            </a:r>
            <a:r>
              <a:rPr lang="de-DE" dirty="0" err="1"/>
              <a:t>Kilmann</a:t>
            </a:r>
            <a:r>
              <a:rPr lang="de-DE" dirty="0"/>
              <a:t> Conflict Model</a:t>
            </a:r>
          </a:p>
        </p:txBody>
      </p:sp>
      <p:pic>
        <p:nvPicPr>
          <p:cNvPr id="7" name="Grafik 6" descr="Ein Bild, das Text, Rechteck, Schrift, Design enthält.&#10;&#10;Automatisch generierte Beschreibung">
            <a:extLst>
              <a:ext uri="{FF2B5EF4-FFF2-40B4-BE49-F238E27FC236}">
                <a16:creationId xmlns:a16="http://schemas.microsoft.com/office/drawing/2014/main" id="{C7D5C7CF-0335-3059-4D92-C22E35C5CD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667" r="11094"/>
          <a:stretch/>
        </p:blipFill>
        <p:spPr>
          <a:xfrm>
            <a:off x="0" y="1143000"/>
            <a:ext cx="7607808" cy="4011147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C330C3F2-0B2E-B6F7-E58C-0837A22F0B1F}"/>
              </a:ext>
            </a:extLst>
          </p:cNvPr>
          <p:cNvSpPr txBox="1"/>
          <p:nvPr/>
        </p:nvSpPr>
        <p:spPr>
          <a:xfrm>
            <a:off x="3016470" y="4825957"/>
            <a:ext cx="5997752" cy="2077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DE" sz="900" b="1" i="0" u="none" strike="noStrike" kern="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Thomas </a:t>
            </a:r>
            <a:r>
              <a:rPr kumimoji="0" lang="de-DE" sz="900" b="1" i="0" u="none" strike="noStrike" kern="0" cap="none" spc="0" normalizeH="0" baseline="0" noProof="0" dirty="0" err="1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Kilmann</a:t>
            </a:r>
            <a:r>
              <a:rPr kumimoji="0" lang="de-DE" sz="900" b="1" i="0" u="none" strike="noStrike" kern="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Model </a:t>
            </a:r>
            <a:r>
              <a:rPr kumimoji="0" lang="de-DE" sz="900" b="1" i="0" u="none" strike="noStrike" kern="0" cap="none" spc="0" normalizeH="0" baseline="0" noProof="0" dirty="0" err="1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of</a:t>
            </a:r>
            <a:r>
              <a:rPr kumimoji="0" lang="de-DE" sz="900" b="1" i="0" u="none" strike="noStrike" kern="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Conflict</a:t>
            </a:r>
          </a:p>
        </p:txBody>
      </p:sp>
    </p:spTree>
    <p:extLst>
      <p:ext uri="{BB962C8B-B14F-4D97-AF65-F5344CB8AC3E}">
        <p14:creationId xmlns:p14="http://schemas.microsoft.com/office/powerpoint/2010/main" val="29804133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7115F2-0034-CBB8-3365-9A9011C7BD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6E8951D-F779-5620-5EC4-4082DE42B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336593"/>
            <a:ext cx="6470939" cy="443198"/>
          </a:xfrm>
        </p:spPr>
        <p:txBody>
          <a:bodyPr/>
          <a:lstStyle/>
          <a:p>
            <a:r>
              <a:rPr lang="de-DE" dirty="0"/>
              <a:t>Thomas </a:t>
            </a:r>
            <a:r>
              <a:rPr lang="de-DE" dirty="0" err="1"/>
              <a:t>Kilmann</a:t>
            </a:r>
            <a:r>
              <a:rPr lang="de-DE" dirty="0"/>
              <a:t> Conflict Model</a:t>
            </a:r>
          </a:p>
        </p:txBody>
      </p:sp>
      <p:pic>
        <p:nvPicPr>
          <p:cNvPr id="7" name="Grafik 6" descr="Ein Bild, das Text, Rechteck, Schrift, Design enthält.&#10;&#10;Automatisch generierte Beschreibung">
            <a:extLst>
              <a:ext uri="{FF2B5EF4-FFF2-40B4-BE49-F238E27FC236}">
                <a16:creationId xmlns:a16="http://schemas.microsoft.com/office/drawing/2014/main" id="{B9CC0C9D-B42A-2985-F652-B730BC597D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667" r="11094"/>
          <a:stretch/>
        </p:blipFill>
        <p:spPr>
          <a:xfrm>
            <a:off x="0" y="1143000"/>
            <a:ext cx="7607808" cy="4011147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977A8D06-B769-68BE-49FA-01D8F5385826}"/>
              </a:ext>
            </a:extLst>
          </p:cNvPr>
          <p:cNvSpPr txBox="1"/>
          <p:nvPr/>
        </p:nvSpPr>
        <p:spPr>
          <a:xfrm>
            <a:off x="3016470" y="4825957"/>
            <a:ext cx="5997752" cy="2077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DE" sz="900" b="1" i="0" u="none" strike="noStrike" kern="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Thomas </a:t>
            </a:r>
            <a:r>
              <a:rPr kumimoji="0" lang="de-DE" sz="900" b="1" i="0" u="none" strike="noStrike" kern="0" cap="none" spc="0" normalizeH="0" baseline="0" noProof="0" dirty="0" err="1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Kilmann</a:t>
            </a:r>
            <a:r>
              <a:rPr kumimoji="0" lang="de-DE" sz="900" b="1" i="0" u="none" strike="noStrike" kern="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Model </a:t>
            </a:r>
            <a:r>
              <a:rPr kumimoji="0" lang="de-DE" sz="900" b="1" i="0" u="none" strike="noStrike" kern="0" cap="none" spc="0" normalizeH="0" baseline="0" noProof="0" dirty="0" err="1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of</a:t>
            </a:r>
            <a:r>
              <a:rPr kumimoji="0" lang="de-DE" sz="900" b="1" i="0" u="none" strike="noStrike" kern="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Conflict</a:t>
            </a:r>
          </a:p>
        </p:txBody>
      </p: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87709F5E-F6FC-8DE5-4F0D-A611AE342186}"/>
              </a:ext>
            </a:extLst>
          </p:cNvPr>
          <p:cNvGrpSpPr/>
          <p:nvPr/>
        </p:nvGrpSpPr>
        <p:grpSpPr>
          <a:xfrm>
            <a:off x="5130538" y="2817362"/>
            <a:ext cx="2081190" cy="1125987"/>
            <a:chOff x="7260735" y="3537426"/>
            <a:chExt cx="2976513" cy="1610384"/>
          </a:xfrm>
        </p:grpSpPr>
        <p:sp>
          <p:nvSpPr>
            <p:cNvPr id="49" name="Abgerundetes Rechteck 48">
              <a:extLst>
                <a:ext uri="{FF2B5EF4-FFF2-40B4-BE49-F238E27FC236}">
                  <a16:creationId xmlns:a16="http://schemas.microsoft.com/office/drawing/2014/main" id="{4F5F5BEB-F586-C984-4A47-4DA384DC5DB9}"/>
                </a:ext>
              </a:extLst>
            </p:cNvPr>
            <p:cNvSpPr/>
            <p:nvPr/>
          </p:nvSpPr>
          <p:spPr>
            <a:xfrm>
              <a:off x="7260735" y="3537426"/>
              <a:ext cx="2904192" cy="1610384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50" name="Textfeld 49">
              <a:extLst>
                <a:ext uri="{FF2B5EF4-FFF2-40B4-BE49-F238E27FC236}">
                  <a16:creationId xmlns:a16="http://schemas.microsoft.com/office/drawing/2014/main" id="{A45061AB-5769-56B6-62F3-2FD7CE2724CA}"/>
                </a:ext>
              </a:extLst>
            </p:cNvPr>
            <p:cNvSpPr txBox="1"/>
            <p:nvPr/>
          </p:nvSpPr>
          <p:spPr>
            <a:xfrm>
              <a:off x="7426655" y="4398933"/>
              <a:ext cx="2810593" cy="6162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de-DE" sz="11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Accomodating</a:t>
              </a:r>
              <a:r>
                <a:rPr kumimoji="0" lang="de-DE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de-DE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LOSE : WIN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de-DE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You‘re</a:t>
              </a:r>
              <a:r>
                <a:rPr kumimoji="0" lang="de-DE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de-DE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right</a:t>
              </a:r>
              <a:r>
                <a:rPr kumimoji="0" lang="de-DE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, </a:t>
              </a:r>
              <a:r>
                <a:rPr kumimoji="0" lang="de-DE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I‘m</a:t>
              </a:r>
              <a:r>
                <a:rPr kumimoji="0" lang="de-DE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de-DE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wrong</a:t>
              </a:r>
              <a:r>
                <a:rPr kumimoji="0" lang="de-DE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.</a:t>
              </a:r>
            </a:p>
          </p:txBody>
        </p:sp>
      </p:grp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DFA3AD91-27F7-5D1E-AE10-9772D269BEF2}"/>
              </a:ext>
            </a:extLst>
          </p:cNvPr>
          <p:cNvGrpSpPr/>
          <p:nvPr/>
        </p:nvGrpSpPr>
        <p:grpSpPr>
          <a:xfrm>
            <a:off x="2921220" y="1563099"/>
            <a:ext cx="2030623" cy="1125987"/>
            <a:chOff x="4100973" y="1743580"/>
            <a:chExt cx="2904192" cy="1610384"/>
          </a:xfrm>
        </p:grpSpPr>
        <p:sp>
          <p:nvSpPr>
            <p:cNvPr id="47" name="Abgerundetes Rechteck 46">
              <a:extLst>
                <a:ext uri="{FF2B5EF4-FFF2-40B4-BE49-F238E27FC236}">
                  <a16:creationId xmlns:a16="http://schemas.microsoft.com/office/drawing/2014/main" id="{29234DBD-14F2-CE05-4A7E-C9A40960E2D5}"/>
                </a:ext>
              </a:extLst>
            </p:cNvPr>
            <p:cNvSpPr/>
            <p:nvPr/>
          </p:nvSpPr>
          <p:spPr>
            <a:xfrm>
              <a:off x="4100973" y="1743580"/>
              <a:ext cx="2904192" cy="1610384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de-DE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8" name="Textfeld 47">
              <a:extLst>
                <a:ext uri="{FF2B5EF4-FFF2-40B4-BE49-F238E27FC236}">
                  <a16:creationId xmlns:a16="http://schemas.microsoft.com/office/drawing/2014/main" id="{A9CCBCDC-600E-D4D5-34C3-66EDF46F81D5}"/>
                </a:ext>
              </a:extLst>
            </p:cNvPr>
            <p:cNvSpPr txBox="1"/>
            <p:nvPr/>
          </p:nvSpPr>
          <p:spPr>
            <a:xfrm>
              <a:off x="4272908" y="1898329"/>
              <a:ext cx="2560320" cy="6162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de-DE" sz="11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Competing</a:t>
              </a:r>
              <a:r>
                <a:rPr kumimoji="0" lang="de-DE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de-DE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WIN : LOSE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de-DE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I‘m</a:t>
              </a:r>
              <a:r>
                <a:rPr kumimoji="0" lang="de-DE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de-DE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right</a:t>
              </a:r>
              <a:r>
                <a:rPr kumimoji="0" lang="de-DE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, </a:t>
              </a:r>
              <a:r>
                <a:rPr kumimoji="0" lang="de-DE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you‘re</a:t>
              </a:r>
              <a:r>
                <a:rPr kumimoji="0" lang="de-DE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de-DE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wrong</a:t>
              </a:r>
              <a:r>
                <a:rPr kumimoji="0" lang="de-DE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.</a:t>
              </a:r>
            </a:p>
          </p:txBody>
        </p:sp>
      </p:grp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39B73B56-1197-CFFB-9FC3-0A6E1682E585}"/>
              </a:ext>
            </a:extLst>
          </p:cNvPr>
          <p:cNvGrpSpPr/>
          <p:nvPr/>
        </p:nvGrpSpPr>
        <p:grpSpPr>
          <a:xfrm>
            <a:off x="5130538" y="1563099"/>
            <a:ext cx="2437864" cy="1125987"/>
            <a:chOff x="7260735" y="1743580"/>
            <a:chExt cx="3486627" cy="1610384"/>
          </a:xfrm>
        </p:grpSpPr>
        <p:sp>
          <p:nvSpPr>
            <p:cNvPr id="45" name="Abgerundetes Rechteck 44">
              <a:extLst>
                <a:ext uri="{FF2B5EF4-FFF2-40B4-BE49-F238E27FC236}">
                  <a16:creationId xmlns:a16="http://schemas.microsoft.com/office/drawing/2014/main" id="{E5BC67BF-6E66-7DF0-7492-144638E0EA86}"/>
                </a:ext>
              </a:extLst>
            </p:cNvPr>
            <p:cNvSpPr/>
            <p:nvPr/>
          </p:nvSpPr>
          <p:spPr>
            <a:xfrm>
              <a:off x="7260735" y="1743580"/>
              <a:ext cx="2904192" cy="1610384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de-DE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6" name="Textfeld 45">
              <a:extLst>
                <a:ext uri="{FF2B5EF4-FFF2-40B4-BE49-F238E27FC236}">
                  <a16:creationId xmlns:a16="http://schemas.microsoft.com/office/drawing/2014/main" id="{723E0CE0-39DF-4F89-E6B3-3D6C7B4562EF}"/>
                </a:ext>
              </a:extLst>
            </p:cNvPr>
            <p:cNvSpPr txBox="1"/>
            <p:nvPr/>
          </p:nvSpPr>
          <p:spPr>
            <a:xfrm>
              <a:off x="7426655" y="1898329"/>
              <a:ext cx="3320707" cy="6162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de-DE" sz="11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Collaborating</a:t>
              </a:r>
              <a:r>
                <a:rPr kumimoji="0" lang="de-DE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de-DE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WIN : WIN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de-DE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Let‘s</a:t>
              </a:r>
              <a:r>
                <a:rPr kumimoji="0" lang="de-DE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de-DE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work</a:t>
              </a:r>
              <a:r>
                <a:rPr kumimoji="0" lang="de-DE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de-DE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together</a:t>
              </a:r>
              <a:r>
                <a:rPr kumimoji="0" lang="de-DE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. </a:t>
              </a:r>
            </a:p>
          </p:txBody>
        </p:sp>
      </p:grp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AC0CD17F-CBB6-A2FD-B999-25D663C50B9B}"/>
              </a:ext>
            </a:extLst>
          </p:cNvPr>
          <p:cNvGrpSpPr/>
          <p:nvPr/>
        </p:nvGrpSpPr>
        <p:grpSpPr>
          <a:xfrm>
            <a:off x="2921220" y="2817363"/>
            <a:ext cx="2030623" cy="1125987"/>
            <a:chOff x="4100973" y="3537426"/>
            <a:chExt cx="2904192" cy="1610384"/>
          </a:xfrm>
        </p:grpSpPr>
        <p:sp>
          <p:nvSpPr>
            <p:cNvPr id="43" name="Abgerundetes Rechteck 42">
              <a:extLst>
                <a:ext uri="{FF2B5EF4-FFF2-40B4-BE49-F238E27FC236}">
                  <a16:creationId xmlns:a16="http://schemas.microsoft.com/office/drawing/2014/main" id="{959AE5C2-12C8-BDBC-8C01-861268A4F8AA}"/>
                </a:ext>
              </a:extLst>
            </p:cNvPr>
            <p:cNvSpPr/>
            <p:nvPr/>
          </p:nvSpPr>
          <p:spPr>
            <a:xfrm>
              <a:off x="4100973" y="3537426"/>
              <a:ext cx="2904192" cy="1610384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de-DE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4" name="Textfeld 43">
              <a:extLst>
                <a:ext uri="{FF2B5EF4-FFF2-40B4-BE49-F238E27FC236}">
                  <a16:creationId xmlns:a16="http://schemas.microsoft.com/office/drawing/2014/main" id="{95CC2F1C-FFF6-42DE-4EE0-CBB69E5FA3C1}"/>
                </a:ext>
              </a:extLst>
            </p:cNvPr>
            <p:cNvSpPr txBox="1"/>
            <p:nvPr/>
          </p:nvSpPr>
          <p:spPr>
            <a:xfrm>
              <a:off x="4272908" y="4398933"/>
              <a:ext cx="2560320" cy="6162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de-DE" sz="11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Avoiding</a:t>
              </a:r>
              <a:r>
                <a:rPr kumimoji="0" lang="de-DE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de-DE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LOSE : LOSE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de-DE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After </a:t>
              </a:r>
              <a:r>
                <a:rPr kumimoji="0" lang="de-DE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you</a:t>
              </a:r>
              <a:r>
                <a:rPr kumimoji="0" lang="de-DE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, </a:t>
              </a:r>
              <a:r>
                <a:rPr kumimoji="0" lang="de-DE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no</a:t>
              </a:r>
              <a:r>
                <a:rPr kumimoji="0" lang="de-DE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after </a:t>
              </a:r>
              <a:r>
                <a:rPr kumimoji="0" lang="de-DE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you</a:t>
              </a:r>
              <a:endParaRPr kumimoji="0" lang="de-DE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418F6407-7558-9359-98FB-2E39B48D5E92}"/>
              </a:ext>
            </a:extLst>
          </p:cNvPr>
          <p:cNvGrpSpPr/>
          <p:nvPr/>
        </p:nvGrpSpPr>
        <p:grpSpPr>
          <a:xfrm>
            <a:off x="4025880" y="2209898"/>
            <a:ext cx="2050672" cy="1125987"/>
            <a:chOff x="5680855" y="2668631"/>
            <a:chExt cx="2932866" cy="1610384"/>
          </a:xfrm>
        </p:grpSpPr>
        <p:sp>
          <p:nvSpPr>
            <p:cNvPr id="41" name="Abgerundetes Rechteck 40">
              <a:extLst>
                <a:ext uri="{FF2B5EF4-FFF2-40B4-BE49-F238E27FC236}">
                  <a16:creationId xmlns:a16="http://schemas.microsoft.com/office/drawing/2014/main" id="{747F83CF-3D7A-DFB1-9E66-BF046DCD49B1}"/>
                </a:ext>
              </a:extLst>
            </p:cNvPr>
            <p:cNvSpPr/>
            <p:nvPr/>
          </p:nvSpPr>
          <p:spPr>
            <a:xfrm>
              <a:off x="5680855" y="2668631"/>
              <a:ext cx="2904192" cy="161038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de-DE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2" name="Textfeld 41">
              <a:extLst>
                <a:ext uri="{FF2B5EF4-FFF2-40B4-BE49-F238E27FC236}">
                  <a16:creationId xmlns:a16="http://schemas.microsoft.com/office/drawing/2014/main" id="{34F611A7-5D0D-CC4C-E652-45F509BA92AC}"/>
                </a:ext>
              </a:extLst>
            </p:cNvPr>
            <p:cNvSpPr txBox="1"/>
            <p:nvPr/>
          </p:nvSpPr>
          <p:spPr>
            <a:xfrm>
              <a:off x="5803128" y="2803534"/>
              <a:ext cx="2810593" cy="8583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de-DE" sz="11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Compromising</a:t>
              </a:r>
              <a:endParaRPr kumimoji="0" lang="de-D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de-DE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de-DE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WIN : WIN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de-DE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Let‘s</a:t>
              </a:r>
              <a:r>
                <a:rPr kumimoji="0" lang="de-DE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find </a:t>
              </a:r>
              <a:r>
                <a:rPr kumimoji="0" lang="de-DE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the</a:t>
              </a:r>
              <a:r>
                <a:rPr kumimoji="0" lang="de-DE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de-DE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middle</a:t>
              </a:r>
              <a:r>
                <a:rPr kumimoji="0" lang="de-DE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de-DE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ground</a:t>
              </a:r>
              <a:r>
                <a:rPr kumimoji="0" lang="de-DE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396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>
          <a:extLst>
            <a:ext uri="{FF2B5EF4-FFF2-40B4-BE49-F238E27FC236}">
              <a16:creationId xmlns:a16="http://schemas.microsoft.com/office/drawing/2014/main" id="{1B94C961-96B4-7E9E-7441-31BFCC982F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A8BAEAD-BF62-4155-DA99-76843C5374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6" y="336593"/>
            <a:ext cx="3897965" cy="1329595"/>
          </a:xfrm>
        </p:spPr>
        <p:txBody>
          <a:bodyPr/>
          <a:lstStyle/>
          <a:p>
            <a:r>
              <a:rPr lang="de-DE" b="0" dirty="0">
                <a:latin typeface="Aptos Light" panose="020B0004020202020204" pitchFamily="34" charset="0"/>
              </a:rPr>
              <a:t>EXERCISE</a:t>
            </a:r>
          </a:p>
          <a:p>
            <a:r>
              <a:rPr lang="de-DE" dirty="0"/>
              <a:t>Different </a:t>
            </a:r>
            <a:r>
              <a:rPr lang="de-DE" dirty="0" err="1"/>
              <a:t>behaviours</a:t>
            </a:r>
            <a:endParaRPr lang="de-DE" dirty="0"/>
          </a:p>
          <a:p>
            <a:r>
              <a:rPr lang="de-DE" dirty="0"/>
              <a:t>in </a:t>
            </a:r>
            <a:r>
              <a:rPr lang="de-DE" dirty="0" err="1"/>
              <a:t>conflicts</a:t>
            </a:r>
            <a:endParaRPr lang="de-DE" dirty="0"/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4A4FF820-2624-FF56-ACD9-89DBE67CCE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Bildplatzhalter 5" descr="Ein Bild, das Himmel, Blüte, Blütenblatt, Blume enthält.&#10;&#10;Automatisch generierte Beschreibung">
            <a:extLst>
              <a:ext uri="{FF2B5EF4-FFF2-40B4-BE49-F238E27FC236}">
                <a16:creationId xmlns:a16="http://schemas.microsoft.com/office/drawing/2014/main" id="{102555AD-415E-0E9C-931D-817D7EE97B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" t="25287" r="526" b="1"/>
          <a:stretch/>
        </p:blipFill>
        <p:spPr>
          <a:xfrm>
            <a:off x="4571999" y="0"/>
            <a:ext cx="4572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004444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6DA27298-7022-5090-0C11-2717B27FD2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 err="1"/>
              <a:t>Step</a:t>
            </a:r>
            <a:r>
              <a:rPr lang="de-DE" dirty="0"/>
              <a:t> 1: Self-</a:t>
            </a:r>
            <a:r>
              <a:rPr lang="de-DE" dirty="0" err="1"/>
              <a:t>reflection</a:t>
            </a:r>
            <a:endParaRPr lang="de-DE" dirty="0"/>
          </a:p>
          <a:p>
            <a:endParaRPr lang="de-DE" dirty="0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834BF5FD-C531-ACED-7FBE-CA7E15AF21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Me, </a:t>
            </a:r>
            <a:r>
              <a:rPr lang="de-DE" dirty="0" err="1"/>
              <a:t>Myself</a:t>
            </a:r>
            <a:r>
              <a:rPr lang="de-DE" dirty="0"/>
              <a:t> &amp; </a:t>
            </a:r>
            <a:r>
              <a:rPr lang="de-DE" dirty="0" err="1"/>
              <a:t>Conflicts</a:t>
            </a:r>
            <a:endParaRPr lang="de-DE" dirty="0"/>
          </a:p>
          <a:p>
            <a:endParaRPr lang="de-DE" dirty="0"/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FFB2044C-BEA9-8045-736B-057EDA87A65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/>
              <a:t>5 min</a:t>
            </a:r>
          </a:p>
          <a:p>
            <a:endParaRPr lang="de-DE" dirty="0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A5D1459F-9B32-BB1F-086E-5D964705B2D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lIns="0" tIns="0" rIns="0" bIns="0" anchor="t"/>
          <a:lstStyle/>
          <a:p>
            <a:r>
              <a:rPr lang="de-DE" dirty="0"/>
              <a:t>Take </a:t>
            </a:r>
            <a:r>
              <a:rPr lang="de-DE" dirty="0" err="1"/>
              <a:t>notes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yourself</a:t>
            </a:r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2640DE51-C728-5F20-DFF4-BFD312A4297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742918" y="2286000"/>
            <a:ext cx="3871219" cy="2103835"/>
          </a:xfrm>
        </p:spPr>
        <p:txBody>
          <a:bodyPr/>
          <a:lstStyle/>
          <a:p>
            <a:r>
              <a:rPr lang="de-DE" b="1" dirty="0" err="1"/>
              <a:t>Have</a:t>
            </a:r>
            <a:r>
              <a:rPr lang="de-DE" b="1" dirty="0"/>
              <a:t> a </a:t>
            </a:r>
            <a:r>
              <a:rPr lang="de-DE" b="1" dirty="0" err="1"/>
              <a:t>look</a:t>
            </a:r>
            <a:r>
              <a:rPr lang="de-DE" b="1" dirty="0"/>
              <a:t> at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five</a:t>
            </a:r>
            <a:r>
              <a:rPr lang="de-DE" b="1" dirty="0"/>
              <a:t> </a:t>
            </a:r>
            <a:r>
              <a:rPr lang="de-DE" b="1" dirty="0" err="1"/>
              <a:t>conflict</a:t>
            </a:r>
            <a:r>
              <a:rPr lang="de-DE" b="1" dirty="0"/>
              <a:t> </a:t>
            </a:r>
            <a:r>
              <a:rPr lang="de-DE" b="1" dirty="0" err="1"/>
              <a:t>handling</a:t>
            </a:r>
            <a:r>
              <a:rPr lang="de-DE" b="1" dirty="0"/>
              <a:t> </a:t>
            </a:r>
            <a:r>
              <a:rPr lang="de-DE" b="1" dirty="0" err="1"/>
              <a:t>modes</a:t>
            </a:r>
            <a:r>
              <a:rPr lang="de-DE" b="1" dirty="0"/>
              <a:t>.</a:t>
            </a:r>
          </a:p>
          <a:p>
            <a:r>
              <a:rPr lang="de-DE" dirty="0"/>
              <a:t>Think back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past</a:t>
            </a:r>
            <a:r>
              <a:rPr lang="de-DE" dirty="0"/>
              <a:t> </a:t>
            </a:r>
            <a:r>
              <a:rPr lang="de-DE" dirty="0" err="1"/>
              <a:t>conflicts</a:t>
            </a:r>
            <a:r>
              <a:rPr lang="de-DE" dirty="0"/>
              <a:t> and…</a:t>
            </a:r>
          </a:p>
          <a:p>
            <a:pPr marL="342900" indent="-342900">
              <a:buAutoNum type="arabicPeriod"/>
            </a:pP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each</a:t>
            </a:r>
            <a:r>
              <a:rPr lang="de-DE" dirty="0"/>
              <a:t> </a:t>
            </a:r>
            <a:r>
              <a:rPr lang="de-DE" dirty="0" err="1"/>
              <a:t>quadrant</a:t>
            </a:r>
            <a:r>
              <a:rPr lang="de-DE" dirty="0"/>
              <a:t>, find a </a:t>
            </a:r>
            <a:r>
              <a:rPr lang="de-DE" dirty="0" err="1"/>
              <a:t>situation</a:t>
            </a:r>
            <a:r>
              <a:rPr lang="de-DE" dirty="0"/>
              <a:t> in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behaved</a:t>
            </a:r>
            <a:r>
              <a:rPr lang="de-DE" dirty="0"/>
              <a:t> in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mode</a:t>
            </a:r>
            <a:r>
              <a:rPr lang="de-DE" dirty="0"/>
              <a:t>.</a:t>
            </a:r>
          </a:p>
          <a:p>
            <a:pPr marL="342900" indent="-342900">
              <a:buAutoNum type="arabicPeriod"/>
            </a:pPr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were</a:t>
            </a:r>
            <a:r>
              <a:rPr lang="de-DE" dirty="0"/>
              <a:t> not happy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dealt in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situations</a:t>
            </a:r>
            <a:r>
              <a:rPr lang="de-DE" dirty="0"/>
              <a:t>: </a:t>
            </a:r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would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rather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reacted</a:t>
            </a:r>
            <a:r>
              <a:rPr lang="de-DE" dirty="0"/>
              <a:t>? </a:t>
            </a: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could</a:t>
            </a:r>
            <a:r>
              <a:rPr lang="de-DE" dirty="0"/>
              <a:t> </a:t>
            </a:r>
            <a:r>
              <a:rPr lang="de-DE" dirty="0" err="1"/>
              <a:t>help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do so?</a:t>
            </a:r>
          </a:p>
        </p:txBody>
      </p:sp>
    </p:spTree>
    <p:extLst>
      <p:ext uri="{BB962C8B-B14F-4D97-AF65-F5344CB8AC3E}">
        <p14:creationId xmlns:p14="http://schemas.microsoft.com/office/powerpoint/2010/main" val="13562625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EED05B-3B61-3E6D-B8F4-E62233DFB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3B70D1D-BCF8-BA69-80FA-6282F38C06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336593"/>
            <a:ext cx="6470939" cy="443198"/>
          </a:xfrm>
        </p:spPr>
        <p:txBody>
          <a:bodyPr/>
          <a:lstStyle/>
          <a:p>
            <a:r>
              <a:rPr lang="de-DE" dirty="0"/>
              <a:t>Thomas </a:t>
            </a:r>
            <a:r>
              <a:rPr lang="de-DE" dirty="0" err="1"/>
              <a:t>Kilmann</a:t>
            </a:r>
            <a:r>
              <a:rPr lang="de-DE" dirty="0"/>
              <a:t> Conflict Model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191673B-CE2A-614D-4756-DDD2F8DF64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778781" y="854552"/>
            <a:ext cx="5586437" cy="395235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34938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4A50F95-F10F-BCD1-7131-4B3636FE3E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 err="1"/>
              <a:t>Step</a:t>
            </a:r>
            <a:r>
              <a:rPr lang="de-DE" dirty="0"/>
              <a:t> 2: Exchange in Groups</a:t>
            </a:r>
          </a:p>
          <a:p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6252D1-BE93-0ED6-97F2-0FE183D1C71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Me, </a:t>
            </a:r>
            <a:r>
              <a:rPr lang="de-DE" dirty="0" err="1"/>
              <a:t>Myself</a:t>
            </a:r>
            <a:r>
              <a:rPr lang="de-DE" dirty="0"/>
              <a:t> &amp; </a:t>
            </a:r>
            <a:r>
              <a:rPr lang="de-DE" dirty="0" err="1"/>
              <a:t>Conflicts</a:t>
            </a:r>
            <a:endParaRPr lang="de-DE" dirty="0"/>
          </a:p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22E5995-FE8E-6898-A1C5-F28FB5CB1D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/>
              <a:t>15 min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1AC16F0-A200-E385-AE22-ED8038677D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lIns="0" tIns="0" rIns="0" bIns="0" anchor="t"/>
          <a:lstStyle/>
          <a:p>
            <a:r>
              <a:rPr lang="de-DE" dirty="0"/>
              <a:t>In </a:t>
            </a:r>
            <a:r>
              <a:rPr lang="de-DE" dirty="0" err="1"/>
              <a:t>teams</a:t>
            </a:r>
            <a:r>
              <a:rPr lang="de-DE" dirty="0"/>
              <a:t> of 3</a:t>
            </a:r>
          </a:p>
          <a:p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E4BBDE4-E234-A726-8F22-DCC9C5840A0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742919" y="2286000"/>
            <a:ext cx="3676190" cy="2103835"/>
          </a:xfrm>
        </p:spPr>
        <p:txBody>
          <a:bodyPr/>
          <a:lstStyle/>
          <a:p>
            <a:r>
              <a:rPr lang="de-DE" b="1" dirty="0" err="1"/>
              <a:t>Together</a:t>
            </a:r>
            <a:r>
              <a:rPr lang="de-DE" b="1" dirty="0"/>
              <a:t>, </a:t>
            </a:r>
            <a:r>
              <a:rPr lang="de-DE" b="1" dirty="0" err="1"/>
              <a:t>share</a:t>
            </a:r>
            <a:r>
              <a:rPr lang="de-DE" b="1" dirty="0"/>
              <a:t> and </a:t>
            </a:r>
            <a:r>
              <a:rPr lang="de-DE" b="1" dirty="0" err="1"/>
              <a:t>exchange</a:t>
            </a:r>
            <a:br>
              <a:rPr lang="de-DE" dirty="0"/>
            </a:br>
            <a:r>
              <a:rPr lang="de-DE" dirty="0"/>
              <a:t>(</a:t>
            </a:r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feels</a:t>
            </a:r>
            <a:r>
              <a:rPr lang="de-DE" dirty="0"/>
              <a:t> </a:t>
            </a:r>
            <a:r>
              <a:rPr lang="de-DE" dirty="0" err="1"/>
              <a:t>comfortable</a:t>
            </a:r>
            <a:r>
              <a:rPr lang="de-DE" dirty="0"/>
              <a:t>!)</a:t>
            </a:r>
          </a:p>
          <a:p>
            <a:pPr marL="342900" indent="-342900">
              <a:buAutoNum type="arabicPeriod"/>
            </a:pP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came</a:t>
            </a:r>
            <a:r>
              <a:rPr lang="de-DE" dirty="0"/>
              <a:t>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self</a:t>
            </a:r>
            <a:r>
              <a:rPr lang="de-DE" dirty="0"/>
              <a:t> </a:t>
            </a:r>
            <a:r>
              <a:rPr lang="de-DE" dirty="0" err="1"/>
              <a:t>reflection</a:t>
            </a:r>
            <a:r>
              <a:rPr lang="de-DE" dirty="0"/>
              <a:t>?</a:t>
            </a:r>
          </a:p>
          <a:p>
            <a:pPr marL="342900" indent="-342900">
              <a:buAutoNum type="arabicPeriod"/>
            </a:pPr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would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characterize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general</a:t>
            </a:r>
            <a:r>
              <a:rPr lang="de-DE" dirty="0"/>
              <a:t> </a:t>
            </a:r>
            <a:r>
              <a:rPr lang="de-DE" dirty="0" err="1"/>
              <a:t>behavior</a:t>
            </a:r>
            <a:r>
              <a:rPr lang="de-DE" dirty="0"/>
              <a:t> in </a:t>
            </a:r>
            <a:r>
              <a:rPr lang="de-DE" dirty="0" err="1"/>
              <a:t>conflicts</a:t>
            </a:r>
            <a:r>
              <a:rPr lang="de-DE" dirty="0"/>
              <a:t>?</a:t>
            </a:r>
          </a:p>
          <a:p>
            <a:pPr marL="342900" indent="-342900">
              <a:buAutoNum type="arabicPeriod"/>
            </a:pPr>
            <a:r>
              <a:rPr lang="de-DE" dirty="0" err="1"/>
              <a:t>How</a:t>
            </a:r>
            <a:r>
              <a:rPr lang="de-DE" dirty="0"/>
              <a:t> do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go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resolving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conflict</a:t>
            </a:r>
            <a:r>
              <a:rPr lang="de-DE" dirty="0"/>
              <a:t>?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004571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4869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480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97C7B5E-5A0A-46B5-B040-885FF36E80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71601" y="1743076"/>
            <a:ext cx="3200400" cy="1329595"/>
          </a:xfrm>
        </p:spPr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opens</a:t>
            </a:r>
            <a:r>
              <a:rPr kumimoji="0" lang="de-DE" sz="14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 </a:t>
            </a:r>
            <a:r>
              <a:rPr kumimoji="0" lang="de-DE" sz="14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up</a:t>
            </a:r>
            <a:r>
              <a:rPr kumimoji="0" lang="de-DE" sz="14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 </a:t>
            </a:r>
            <a:r>
              <a:rPr kumimoji="0" lang="de-DE" sz="14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new</a:t>
            </a:r>
            <a:r>
              <a:rPr kumimoji="0" lang="de-DE" sz="14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 </a:t>
            </a:r>
            <a:r>
              <a:rPr kumimoji="0" lang="de-DE" sz="14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career</a:t>
            </a:r>
            <a:r>
              <a:rPr kumimoji="0" lang="de-DE" sz="14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 </a:t>
            </a:r>
            <a:r>
              <a:rPr kumimoji="0" lang="de-DE" sz="14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perspectives</a:t>
            </a:r>
            <a:r>
              <a:rPr kumimoji="0" lang="de-DE" sz="14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 </a:t>
            </a:r>
            <a:br>
              <a:rPr kumimoji="0" lang="de-DE" sz="14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</a:br>
            <a:r>
              <a:rPr kumimoji="0" lang="de-DE" sz="14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for</a:t>
            </a:r>
            <a:r>
              <a:rPr kumimoji="0" lang="de-DE" sz="14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 </a:t>
            </a:r>
            <a:r>
              <a:rPr kumimoji="0" lang="de-DE" sz="14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young</a:t>
            </a:r>
            <a:r>
              <a:rPr kumimoji="0" lang="de-DE" sz="14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 </a:t>
            </a:r>
            <a:r>
              <a:rPr kumimoji="0" lang="de-DE" sz="14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researchers</a:t>
            </a:r>
            <a:endParaRPr kumimoji="0" lang="de-DE" sz="1400" b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part</a:t>
            </a:r>
            <a:r>
              <a:rPr kumimoji="0" lang="de-DE" sz="14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 </a:t>
            </a:r>
            <a:r>
              <a:rPr kumimoji="0" lang="de-DE" sz="14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of</a:t>
            </a:r>
            <a:r>
              <a:rPr kumimoji="0" lang="de-DE" sz="14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 </a:t>
            </a:r>
            <a:r>
              <a:rPr kumimoji="0" lang="de-DE" sz="14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the</a:t>
            </a:r>
            <a:r>
              <a:rPr kumimoji="0" lang="de-DE" sz="14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 </a:t>
            </a:r>
            <a:r>
              <a:rPr kumimoji="0" lang="de-DE" sz="14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Falling</a:t>
            </a:r>
            <a:r>
              <a:rPr kumimoji="0" lang="de-DE" sz="14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 Walls </a:t>
            </a:r>
            <a:r>
              <a:rPr kumimoji="0" lang="de-DE" sz="14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Foundation</a:t>
            </a:r>
            <a:endParaRPr kumimoji="0" lang="de-DE" sz="1400" b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enabled</a:t>
            </a:r>
            <a:r>
              <a:rPr kumimoji="0" lang="de-DE" sz="14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 </a:t>
            </a:r>
            <a:r>
              <a:rPr kumimoji="0" lang="de-DE" sz="14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by</a:t>
            </a:r>
            <a:r>
              <a:rPr kumimoji="0" lang="de-DE" sz="14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 Federal Ministry </a:t>
            </a:r>
            <a:r>
              <a:rPr kumimoji="0" lang="de-DE" sz="14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of</a:t>
            </a:r>
            <a:r>
              <a:rPr kumimoji="0" lang="de-DE" sz="14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 Education and Research</a:t>
            </a:r>
          </a:p>
          <a:p>
            <a:endParaRPr lang="de-DE" b="0" dirty="0">
              <a:latin typeface="Aptos" panose="020B0004020202020204" pitchFamily="34" charset="0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0DB1479-7B62-827E-D6AA-4A4D0F1EB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336593"/>
            <a:ext cx="6332393" cy="1329595"/>
          </a:xfrm>
        </p:spPr>
        <p:txBody>
          <a:bodyPr/>
          <a:lstStyle/>
          <a:p>
            <a:r>
              <a:rPr lang="de-DE" dirty="0"/>
              <a:t>Young Entrepreneurs in Science</a:t>
            </a:r>
          </a:p>
          <a:p>
            <a:endParaRPr lang="de-DE" dirty="0"/>
          </a:p>
        </p:txBody>
      </p:sp>
      <p:pic>
        <p:nvPicPr>
          <p:cNvPr id="4" name="Grafik 3" descr="Ein Bild, das Kleidung, Person, Mobiliar, Stuhl enthält.&#10;&#10;Automatisch generierte Beschreibung">
            <a:extLst>
              <a:ext uri="{FF2B5EF4-FFF2-40B4-BE49-F238E27FC236}">
                <a16:creationId xmlns:a16="http://schemas.microsoft.com/office/drawing/2014/main" id="{B539599D-16CE-10FC-B7E5-D47EFD8F5E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36" t="18355" r="12886" b="376"/>
          <a:stretch/>
        </p:blipFill>
        <p:spPr>
          <a:xfrm>
            <a:off x="5185513" y="1497166"/>
            <a:ext cx="3151009" cy="3151009"/>
          </a:xfrm>
          <a:prstGeom prst="ellipse">
            <a:avLst/>
          </a:prstGeom>
        </p:spPr>
      </p:pic>
      <p:sp>
        <p:nvSpPr>
          <p:cNvPr id="5" name="Textplatzhalter 1">
            <a:extLst>
              <a:ext uri="{FF2B5EF4-FFF2-40B4-BE49-F238E27FC236}">
                <a16:creationId xmlns:a16="http://schemas.microsoft.com/office/drawing/2014/main" id="{317837A3-5D79-104C-FAAE-262896D09C5B}"/>
              </a:ext>
            </a:extLst>
          </p:cNvPr>
          <p:cNvSpPr txBox="1">
            <a:spLocks/>
          </p:cNvSpPr>
          <p:nvPr/>
        </p:nvSpPr>
        <p:spPr>
          <a:xfrm>
            <a:off x="303935" y="4637434"/>
            <a:ext cx="4756888" cy="506066"/>
          </a:xfrm>
          <a:prstGeom prst="rect">
            <a:avLst/>
          </a:prstGeom>
        </p:spPr>
        <p:txBody>
          <a:bodyPr/>
          <a:lstStyle>
            <a:lvl1pPr marL="182880" indent="-18288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7432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System Font Regular"/>
              <a:buChar char="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450"/>
              </a:spcAft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400" b="1" dirty="0" err="1">
                <a:solidFill>
                  <a:srgbClr val="E30613"/>
                </a:solidFill>
                <a:latin typeface="Aptos" panose="020B0004020202020204" pitchFamily="34" charset="0"/>
              </a:rPr>
              <a:t>www.youngentrepreneursinscience.com</a:t>
            </a:r>
            <a:endParaRPr lang="de-DE" sz="1400" b="1" dirty="0">
              <a:solidFill>
                <a:srgbClr val="E30613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3354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3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de-DE" dirty="0" err="1"/>
              <a:t>It’s</a:t>
            </a:r>
            <a:r>
              <a:rPr lang="de-DE" dirty="0"/>
              <a:t> </a:t>
            </a:r>
            <a:r>
              <a:rPr lang="de-DE" dirty="0" err="1"/>
              <a:t>coffee</a:t>
            </a:r>
            <a:br>
              <a:rPr lang="de-DE" dirty="0"/>
            </a:br>
            <a:r>
              <a:rPr lang="de-DE" dirty="0" err="1"/>
              <a:t>o’</a:t>
            </a:r>
            <a:r>
              <a:rPr lang="de-DE" dirty="0"/>
              <a:t> </a:t>
            </a:r>
            <a:r>
              <a:rPr lang="de-DE" dirty="0" err="1"/>
              <a:t>clock</a:t>
            </a:r>
            <a:r>
              <a:rPr lang="de-DE" dirty="0"/>
              <a:t>!</a:t>
            </a:r>
            <a:endParaRPr dirty="0"/>
          </a:p>
        </p:txBody>
      </p:sp>
      <p:pic>
        <p:nvPicPr>
          <p:cNvPr id="4" name="Bildplatzhalter 8" descr="Ein Bild, das Tasse, Kaffee, Essen, Drink enthält.&#10;&#10;KI-generierte Inhalte können fehlerhaft sein.">
            <a:extLst>
              <a:ext uri="{FF2B5EF4-FFF2-40B4-BE49-F238E27FC236}">
                <a16:creationId xmlns:a16="http://schemas.microsoft.com/office/drawing/2014/main" id="{519C8FD3-84FC-CFF6-8B88-30A674837B4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4877" t="13878" r="10289" b="18774"/>
          <a:stretch/>
        </p:blipFill>
        <p:spPr>
          <a:xfrm>
            <a:off x="4572000" y="0"/>
            <a:ext cx="4572000" cy="5143500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8CB4BE-6C2B-654B-FDB8-B4A5485C12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99883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F638A5-7347-40E2-A7A6-BBDEAC579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22DFBF27-1AA1-0145-93A3-5695A9FE96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Agenda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99C0FAC-867A-4A05-6360-459CFF410024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de-DE" dirty="0"/>
              <a:t>Part I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78B1A09-264C-721D-31A5-B61E851DB0D3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4733121" y="1085828"/>
            <a:ext cx="4024027" cy="457818"/>
          </a:xfrm>
        </p:spPr>
        <p:txBody>
          <a:bodyPr/>
          <a:lstStyle/>
          <a:p>
            <a:r>
              <a:rPr lang="de-DE" dirty="0"/>
              <a:t>Part II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F9A048A-5E55-0673-40E1-424697FBCA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8775" y="1837943"/>
            <a:ext cx="3933045" cy="2771527"/>
          </a:xfrm>
        </p:spPr>
        <p:txBody>
          <a:bodyPr/>
          <a:lstStyle/>
          <a:p>
            <a:r>
              <a:rPr lang="en-GB" sz="1400" dirty="0">
                <a:latin typeface="Aptos" panose="020B0004020202020204" pitchFamily="34" charset="0"/>
              </a:rPr>
              <a:t>Check-In</a:t>
            </a:r>
          </a:p>
          <a:p>
            <a:r>
              <a:rPr lang="en-GB" sz="1400" dirty="0">
                <a:latin typeface="Aptos" panose="020B0004020202020204" pitchFamily="34" charset="0"/>
              </a:rPr>
              <a:t>Input: Let’s talk about conflict</a:t>
            </a:r>
          </a:p>
          <a:p>
            <a:r>
              <a:rPr lang="en-GB" sz="1400" dirty="0">
                <a:latin typeface="Aptos" panose="020B0004020202020204" pitchFamily="34" charset="0"/>
              </a:rPr>
              <a:t>Exercise 1: Different behaviours in conflict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97B32E7-0AAC-0565-1FE4-FC7DD018DF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2182" y="1837943"/>
            <a:ext cx="3963802" cy="2771527"/>
          </a:xfrm>
        </p:spPr>
        <p:txBody>
          <a:bodyPr/>
          <a:lstStyle/>
          <a:p>
            <a:r>
              <a:rPr lang="en-GB" sz="1400" dirty="0">
                <a:latin typeface="Aptos" panose="020B0004020202020204" pitchFamily="34" charset="0"/>
              </a:rPr>
              <a:t>Input: How to address a conflict</a:t>
            </a:r>
          </a:p>
          <a:p>
            <a:r>
              <a:rPr lang="en-GB" sz="1400" dirty="0">
                <a:latin typeface="Aptos" panose="020B0004020202020204" pitchFamily="34" charset="0"/>
              </a:rPr>
              <a:t>Exercise 2: Address a conflict</a:t>
            </a:r>
          </a:p>
          <a:p>
            <a:r>
              <a:rPr lang="en-GB" sz="1400" dirty="0">
                <a:latin typeface="Aptos" panose="020B0004020202020204" pitchFamily="34" charset="0"/>
              </a:rPr>
              <a:t>Input: Being confronted with criticism</a:t>
            </a:r>
          </a:p>
          <a:p>
            <a:r>
              <a:rPr lang="en-GB" sz="1400" dirty="0">
                <a:latin typeface="Aptos" panose="020B0004020202020204" pitchFamily="34" charset="0"/>
              </a:rPr>
              <a:t>Transfer</a:t>
            </a:r>
          </a:p>
          <a:p>
            <a:r>
              <a:rPr lang="en-GB" sz="1400" dirty="0">
                <a:latin typeface="Aptos" panose="020B0004020202020204" pitchFamily="34" charset="0"/>
              </a:rPr>
              <a:t>Summary &amp; Check-Out</a:t>
            </a:r>
          </a:p>
          <a:p>
            <a:endParaRPr lang="de-DE" sz="14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6834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>
          <a:extLst>
            <a:ext uri="{FF2B5EF4-FFF2-40B4-BE49-F238E27FC236}">
              <a16:creationId xmlns:a16="http://schemas.microsoft.com/office/drawing/2014/main" id="{402960E3-6C07-22AB-50FD-B915DD4C16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697CEA8-2CE9-2121-97B7-903E888952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6" y="336593"/>
            <a:ext cx="3897965" cy="886397"/>
          </a:xfrm>
        </p:spPr>
        <p:txBody>
          <a:bodyPr/>
          <a:lstStyle/>
          <a:p>
            <a:r>
              <a:rPr lang="de-DE" dirty="0" err="1"/>
              <a:t>Dealing</a:t>
            </a:r>
            <a:r>
              <a:rPr lang="de-DE" dirty="0"/>
              <a:t> </a:t>
            </a:r>
            <a:r>
              <a:rPr lang="de-DE" dirty="0" err="1"/>
              <a:t>with</a:t>
            </a:r>
            <a:endParaRPr lang="de-DE" dirty="0"/>
          </a:p>
          <a:p>
            <a:r>
              <a:rPr lang="de-DE" dirty="0" err="1"/>
              <a:t>conflicts</a:t>
            </a:r>
            <a:endParaRPr lang="de-DE" dirty="0"/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6ED19F06-F633-4C56-5563-44B1210BA3C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Bildplatzhalter 5" descr="Ein Bild, das Himmel, Baum, Blüte, draußen enthält.&#10;&#10;Automatisch generierte Beschreibung">
            <a:extLst>
              <a:ext uri="{FF2B5EF4-FFF2-40B4-BE49-F238E27FC236}">
                <a16:creationId xmlns:a16="http://schemas.microsoft.com/office/drawing/2014/main" id="{E21F4A86-1C81-777C-D3F6-BC3D15EF1A9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" t="7669" r="-1" b="17247"/>
          <a:stretch/>
        </p:blipFill>
        <p:spPr>
          <a:xfrm>
            <a:off x="4571998" y="0"/>
            <a:ext cx="457200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011432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27792A0-3C71-777A-7FD5-0FC8505A38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71600" y="1743076"/>
            <a:ext cx="7308056" cy="1899026"/>
          </a:xfrm>
        </p:spPr>
        <p:txBody>
          <a:bodyPr/>
          <a:lstStyle/>
          <a:p>
            <a:r>
              <a:rPr lang="de-DE" b="1" dirty="0"/>
              <a:t>First</a:t>
            </a:r>
            <a:r>
              <a:rPr lang="de-DE" dirty="0"/>
              <a:t>: </a:t>
            </a:r>
            <a:r>
              <a:rPr lang="de-DE" dirty="0" err="1"/>
              <a:t>calm</a:t>
            </a:r>
            <a:r>
              <a:rPr lang="de-DE" dirty="0"/>
              <a:t> strong </a:t>
            </a:r>
            <a:r>
              <a:rPr lang="de-DE" dirty="0" err="1"/>
              <a:t>emotions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understanding</a:t>
            </a:r>
            <a:r>
              <a:rPr lang="de-DE" dirty="0"/>
              <a:t> and </a:t>
            </a:r>
            <a:r>
              <a:rPr lang="de-DE" dirty="0" err="1"/>
              <a:t>acknowledging</a:t>
            </a:r>
            <a:r>
              <a:rPr lang="de-DE" dirty="0"/>
              <a:t> </a:t>
            </a:r>
            <a:r>
              <a:rPr lang="de-DE" dirty="0" err="1"/>
              <a:t>their</a:t>
            </a:r>
            <a:r>
              <a:rPr lang="de-DE" dirty="0"/>
              <a:t> </a:t>
            </a:r>
            <a:r>
              <a:rPr lang="de-DE" dirty="0" err="1"/>
              <a:t>significance</a:t>
            </a:r>
            <a:r>
              <a:rPr lang="de-DE" dirty="0"/>
              <a:t> and </a:t>
            </a:r>
            <a:r>
              <a:rPr lang="de-DE" dirty="0" err="1"/>
              <a:t>message</a:t>
            </a:r>
            <a:r>
              <a:rPr lang="de-DE" dirty="0"/>
              <a:t> 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b="1" dirty="0" err="1"/>
              <a:t>Then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switch </a:t>
            </a:r>
            <a:r>
              <a:rPr lang="de-DE" dirty="0" err="1"/>
              <a:t>to</a:t>
            </a:r>
            <a:r>
              <a:rPr lang="de-DE" dirty="0"/>
              <a:t> problem-</a:t>
            </a:r>
            <a:r>
              <a:rPr lang="de-DE" dirty="0" err="1"/>
              <a:t>solving</a:t>
            </a:r>
            <a:r>
              <a:rPr lang="de-DE" dirty="0"/>
              <a:t> </a:t>
            </a:r>
            <a:r>
              <a:rPr lang="de-DE" dirty="0" err="1"/>
              <a:t>mode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3C20717-396A-61A9-D5BF-04C58F5BBA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336593"/>
            <a:ext cx="5099593" cy="443198"/>
          </a:xfrm>
        </p:spPr>
        <p:txBody>
          <a:bodyPr/>
          <a:lstStyle/>
          <a:p>
            <a:r>
              <a:rPr lang="de-DE" dirty="0"/>
              <a:t>Tools </a:t>
            </a:r>
            <a:r>
              <a:rPr lang="de-DE" dirty="0" err="1"/>
              <a:t>to</a:t>
            </a:r>
            <a:r>
              <a:rPr lang="de-DE" dirty="0"/>
              <a:t> deal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conflicts</a:t>
            </a:r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2EE45D7-F187-340D-C256-46806FE6132A}"/>
              </a:ext>
            </a:extLst>
          </p:cNvPr>
          <p:cNvSpPr txBox="1"/>
          <p:nvPr/>
        </p:nvSpPr>
        <p:spPr>
          <a:xfrm>
            <a:off x="437393" y="1004234"/>
            <a:ext cx="5997752" cy="284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The Challenge: A conflict can hardly be solved on a fact basis.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D37D23F-6220-6405-91CA-5FA6E70691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2406" y="1551403"/>
            <a:ext cx="720570" cy="72057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15A08CE-4579-DB31-DE4F-1E4677ABDC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356511" y="2707047"/>
            <a:ext cx="936236" cy="936236"/>
          </a:xfrm>
          <a:prstGeom prst="rect">
            <a:avLst/>
          </a:prstGeom>
        </p:spPr>
      </p:pic>
      <p:cxnSp>
        <p:nvCxnSpPr>
          <p:cNvPr id="7" name="Google Shape;118;p97">
            <a:extLst>
              <a:ext uri="{FF2B5EF4-FFF2-40B4-BE49-F238E27FC236}">
                <a16:creationId xmlns:a16="http://schemas.microsoft.com/office/drawing/2014/main" id="{25007A2D-56F1-4409-4B94-45528CA7B8CB}"/>
              </a:ext>
            </a:extLst>
          </p:cNvPr>
          <p:cNvCxnSpPr>
            <a:cxnSpLocks/>
          </p:cNvCxnSpPr>
          <p:nvPr/>
        </p:nvCxnSpPr>
        <p:spPr>
          <a:xfrm>
            <a:off x="482406" y="4131004"/>
            <a:ext cx="5522396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" name="Textplatzhalter 1">
            <a:extLst>
              <a:ext uri="{FF2B5EF4-FFF2-40B4-BE49-F238E27FC236}">
                <a16:creationId xmlns:a16="http://schemas.microsoft.com/office/drawing/2014/main" id="{7D1EF9AD-AE22-D697-C666-C900B4A62475}"/>
              </a:ext>
            </a:extLst>
          </p:cNvPr>
          <p:cNvSpPr txBox="1">
            <a:spLocks/>
          </p:cNvSpPr>
          <p:nvPr/>
        </p:nvSpPr>
        <p:spPr>
          <a:xfrm>
            <a:off x="437393" y="4285298"/>
            <a:ext cx="7308056" cy="509703"/>
          </a:xfrm>
          <a:prstGeom prst="rect">
            <a:avLst/>
          </a:prstGeom>
        </p:spPr>
        <p:txBody>
          <a:bodyPr/>
          <a:lstStyle>
            <a:lvl1pPr marL="182880" indent="-18288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7432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System Font Regular"/>
              <a:buChar char="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450"/>
              </a:spcAft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Tool 1: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Changing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perspectives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  <a:sym typeface="Arial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Tool 2: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Addressing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 a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conflict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92000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>
          <a:extLst>
            <a:ext uri="{FF2B5EF4-FFF2-40B4-BE49-F238E27FC236}">
              <a16:creationId xmlns:a16="http://schemas.microsoft.com/office/drawing/2014/main" id="{C5C1FE72-08EE-B570-362A-CD6549A2A9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DE3C8C9-EF4C-53F1-2BB9-75C743C709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6" y="336593"/>
            <a:ext cx="3897965" cy="1329595"/>
          </a:xfrm>
        </p:spPr>
        <p:txBody>
          <a:bodyPr/>
          <a:lstStyle/>
          <a:p>
            <a:r>
              <a:rPr lang="de-DE" b="0" dirty="0">
                <a:latin typeface="Aptos Light" panose="020B0004020202020204" pitchFamily="34" charset="0"/>
              </a:rPr>
              <a:t>TOOL 1</a:t>
            </a:r>
          </a:p>
          <a:p>
            <a:r>
              <a:rPr lang="de-DE" dirty="0" err="1"/>
              <a:t>Changing</a:t>
            </a:r>
            <a:endParaRPr lang="de-DE" dirty="0"/>
          </a:p>
          <a:p>
            <a:r>
              <a:rPr lang="de-DE" dirty="0" err="1"/>
              <a:t>perspectives</a:t>
            </a:r>
            <a:endParaRPr lang="de-DE" dirty="0"/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3FF0DBC7-ED5C-92BE-FE24-D9F364AD2E5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Bildplatzhalter 5" descr="Ein Bild, das Spielplatz, Kunst, Wasser, Klettergerüst enthält.&#10;&#10;Automatisch generierte Beschreibung">
            <a:extLst>
              <a:ext uri="{FF2B5EF4-FFF2-40B4-BE49-F238E27FC236}">
                <a16:creationId xmlns:a16="http://schemas.microsoft.com/office/drawing/2014/main" id="{DA0AA7FA-8CBA-B2AC-1C9E-F9E0E6D1997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29" t="14561" r="4183" b="14561"/>
          <a:stretch/>
        </p:blipFill>
        <p:spPr>
          <a:xfrm>
            <a:off x="4572000" y="0"/>
            <a:ext cx="4572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371955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l 26">
            <a:extLst>
              <a:ext uri="{FF2B5EF4-FFF2-40B4-BE49-F238E27FC236}">
                <a16:creationId xmlns:a16="http://schemas.microsoft.com/office/drawing/2014/main" id="{6E268CE0-AFB5-FA43-2E5B-D8F76C95FAFF}"/>
              </a:ext>
            </a:extLst>
          </p:cNvPr>
          <p:cNvSpPr/>
          <p:nvPr/>
        </p:nvSpPr>
        <p:spPr>
          <a:xfrm>
            <a:off x="7939767" y="2943409"/>
            <a:ext cx="962307" cy="951609"/>
          </a:xfrm>
          <a:prstGeom prst="ellipse">
            <a:avLst/>
          </a:prstGeom>
          <a:solidFill>
            <a:srgbClr val="F1F2F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717" tIns="25717" rIns="25717" bIns="25717" numCol="1" spcCol="3810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8FA58DD-F3E9-B131-FD75-96AD20896459}"/>
              </a:ext>
            </a:extLst>
          </p:cNvPr>
          <p:cNvSpPr/>
          <p:nvPr/>
        </p:nvSpPr>
        <p:spPr>
          <a:xfrm>
            <a:off x="4672132" y="2782044"/>
            <a:ext cx="962307" cy="951609"/>
          </a:xfrm>
          <a:prstGeom prst="ellipse">
            <a:avLst/>
          </a:prstGeom>
          <a:solidFill>
            <a:srgbClr val="F1F2F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717" tIns="25717" rIns="25717" bIns="25717" numCol="1" spcCol="3810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Doppelte Welle 5">
            <a:extLst>
              <a:ext uri="{FF2B5EF4-FFF2-40B4-BE49-F238E27FC236}">
                <a16:creationId xmlns:a16="http://schemas.microsoft.com/office/drawing/2014/main" id="{355250C6-1F72-647F-12BD-2B1037D02A05}"/>
              </a:ext>
            </a:extLst>
          </p:cNvPr>
          <p:cNvSpPr/>
          <p:nvPr/>
        </p:nvSpPr>
        <p:spPr>
          <a:xfrm>
            <a:off x="-247650" y="3983730"/>
            <a:ext cx="9639300" cy="1530203"/>
          </a:xfrm>
          <a:prstGeom prst="doubleWav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de-DE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FAD133C-6CBC-7359-CEC8-7615BFF58C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9082" y="261245"/>
            <a:ext cx="5099593" cy="561692"/>
          </a:xfrm>
        </p:spPr>
        <p:txBody>
          <a:bodyPr/>
          <a:lstStyle/>
          <a:p>
            <a:r>
              <a:rPr lang="de-DE" dirty="0" err="1"/>
              <a:t>Changing</a:t>
            </a:r>
            <a:r>
              <a:rPr lang="de-DE" dirty="0"/>
              <a:t> </a:t>
            </a:r>
            <a:r>
              <a:rPr lang="de-DE" dirty="0" err="1"/>
              <a:t>perspectives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35B437B-EA0C-8EA4-0224-9910D83377F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05328" y="1742459"/>
            <a:ext cx="2616254" cy="2687135"/>
          </a:xfrm>
        </p:spPr>
        <p:txBody>
          <a:bodyPr/>
          <a:lstStyle/>
          <a:p>
            <a:pPr>
              <a:lnSpc>
                <a:spcPct val="115000"/>
              </a:lnSpc>
              <a:buSzPts val="1100"/>
            </a:pPr>
            <a:r>
              <a:rPr lang="de-DE" sz="1400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Most </a:t>
            </a:r>
            <a:r>
              <a:rPr lang="de-DE" sz="1400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people</a:t>
            </a:r>
            <a:r>
              <a:rPr lang="de-DE" sz="1400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400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know</a:t>
            </a:r>
            <a:r>
              <a:rPr lang="de-DE" sz="1400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400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their</a:t>
            </a:r>
            <a:r>
              <a:rPr lang="de-DE" sz="1400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</a:t>
            </a:r>
            <a:br>
              <a:rPr lang="de-DE" sz="1400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</a:br>
            <a:r>
              <a:rPr lang="de-DE" sz="1400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own </a:t>
            </a:r>
            <a:r>
              <a:rPr lang="de-DE" sz="1400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island</a:t>
            </a:r>
            <a:r>
              <a:rPr lang="de-DE" sz="1400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400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best</a:t>
            </a:r>
            <a:endParaRPr lang="de-DE" sz="1400" dirty="0"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  <a:p>
            <a:pPr>
              <a:lnSpc>
                <a:spcPct val="115000"/>
              </a:lnSpc>
              <a:buSzPts val="1100"/>
            </a:pPr>
            <a:r>
              <a:rPr lang="de-DE" sz="1400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Every </a:t>
            </a:r>
            <a:r>
              <a:rPr lang="de-DE" sz="1400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interaction</a:t>
            </a:r>
            <a:r>
              <a:rPr lang="de-DE" sz="1400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400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between</a:t>
            </a:r>
            <a:r>
              <a:rPr lang="de-DE" sz="1400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400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two</a:t>
            </a:r>
            <a:r>
              <a:rPr lang="de-DE" sz="1400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400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participants</a:t>
            </a:r>
            <a:r>
              <a:rPr lang="de-DE" sz="1400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400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differs</a:t>
            </a:r>
            <a:r>
              <a:rPr lang="de-DE" sz="1400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400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depending</a:t>
            </a:r>
            <a:r>
              <a:rPr lang="de-DE" sz="1400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on </a:t>
            </a:r>
            <a:r>
              <a:rPr lang="de-DE" sz="1400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the</a:t>
            </a:r>
            <a:r>
              <a:rPr lang="de-DE" sz="1400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400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context</a:t>
            </a:r>
            <a:r>
              <a:rPr lang="de-DE" sz="1400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in </a:t>
            </a:r>
            <a:r>
              <a:rPr lang="de-DE" sz="1400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which</a:t>
            </a:r>
            <a:r>
              <a:rPr lang="de-DE" sz="1400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400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it</a:t>
            </a:r>
            <a:r>
              <a:rPr lang="de-DE" sz="1400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400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takes</a:t>
            </a:r>
            <a:r>
              <a:rPr lang="de-DE" sz="1400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400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place</a:t>
            </a:r>
            <a:r>
              <a:rPr lang="de-DE" sz="1400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. </a:t>
            </a:r>
          </a:p>
          <a:p>
            <a:endParaRPr lang="en-GB" sz="1400" dirty="0">
              <a:latin typeface="Aptos" panose="020B0004020202020204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8C47DC6-7FDD-5994-08D4-6DB791CD78A0}"/>
              </a:ext>
            </a:extLst>
          </p:cNvPr>
          <p:cNvSpPr txBox="1"/>
          <p:nvPr/>
        </p:nvSpPr>
        <p:spPr>
          <a:xfrm>
            <a:off x="523758" y="1053771"/>
            <a:ext cx="5851033" cy="2539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  <a:sym typeface="Arial"/>
              </a:rPr>
              <a:t>The 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  <a:sym typeface="Arial"/>
              </a:rPr>
              <a:t>two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  <a:sym typeface="Arial"/>
              </a:rPr>
              <a:t>islands</a:t>
            </a:r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CD78A45-ECCF-C007-0E6B-C1725F6E7FCA}"/>
              </a:ext>
            </a:extLst>
          </p:cNvPr>
          <p:cNvSpPr txBox="1"/>
          <p:nvPr/>
        </p:nvSpPr>
        <p:spPr>
          <a:xfrm>
            <a:off x="4021582" y="4882255"/>
            <a:ext cx="4992860" cy="1558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717" tIns="25717" rIns="25717" bIns="25717" numCol="1" spcCol="38100" rtlCol="0" anchor="t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DE" sz="675" b="1" i="0" u="none" strike="noStrike" kern="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  <a:sym typeface="Arial"/>
              </a:rPr>
              <a:t>Thomas </a:t>
            </a:r>
            <a:r>
              <a:rPr kumimoji="0" lang="de-DE" sz="675" b="1" i="0" u="none" strike="noStrike" kern="0" cap="none" spc="0" normalizeH="0" baseline="0" noProof="0" dirty="0" err="1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  <a:sym typeface="Arial"/>
              </a:rPr>
              <a:t>Kilmann</a:t>
            </a:r>
            <a:r>
              <a:rPr kumimoji="0" lang="de-DE" sz="675" b="1" i="0" u="none" strike="noStrike" kern="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  <a:sym typeface="Arial"/>
              </a:rPr>
              <a:t> Model </a:t>
            </a:r>
            <a:r>
              <a:rPr kumimoji="0" lang="de-DE" sz="675" b="1" i="0" u="none" strike="noStrike" kern="0" cap="none" spc="0" normalizeH="0" baseline="0" noProof="0" dirty="0" err="1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  <a:sym typeface="Arial"/>
              </a:rPr>
              <a:t>of</a:t>
            </a:r>
            <a:r>
              <a:rPr kumimoji="0" lang="de-DE" sz="675" b="1" i="0" u="none" strike="noStrike" kern="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  <a:sym typeface="Arial"/>
              </a:rPr>
              <a:t> Conflict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F7AAF95-692F-AB4A-F232-5AA918C7CB2D}"/>
              </a:ext>
            </a:extLst>
          </p:cNvPr>
          <p:cNvSpPr txBox="1"/>
          <p:nvPr/>
        </p:nvSpPr>
        <p:spPr>
          <a:xfrm>
            <a:off x="5014349" y="4356616"/>
            <a:ext cx="1684872" cy="4385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  <a:sym typeface="Arial"/>
              </a:rPr>
              <a:t>Conflict Party A: Max</a:t>
            </a:r>
          </a:p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01A83207-B008-333A-51DE-E8D144E95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17778" y="3026692"/>
            <a:ext cx="617939" cy="617939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BA2B31EE-F664-CF4A-DEA3-6A481FC084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37726" y="2937964"/>
            <a:ext cx="617939" cy="617939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10D76353-B7B4-1565-58DB-E8329114D8D2}"/>
              </a:ext>
            </a:extLst>
          </p:cNvPr>
          <p:cNvSpPr txBox="1"/>
          <p:nvPr/>
        </p:nvSpPr>
        <p:spPr>
          <a:xfrm>
            <a:off x="7306173" y="4387788"/>
            <a:ext cx="1684872" cy="4385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  <a:sym typeface="Arial"/>
              </a:rPr>
              <a:t>Conflict Party B: Flo</a:t>
            </a:r>
          </a:p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047CDFDE-6E15-6095-57DE-3D3086FBC6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59312" y="1966593"/>
            <a:ext cx="2273053" cy="2273053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46ED0FCD-8D96-5487-7679-7F293787CC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17322" y="2432772"/>
            <a:ext cx="1949330" cy="194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2216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4512B-5FE5-4924-1FED-EE0B6B8F10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C6E9170D-7ABC-EACC-C92E-6D28F7569C8C}"/>
              </a:ext>
            </a:extLst>
          </p:cNvPr>
          <p:cNvSpPr/>
          <p:nvPr/>
        </p:nvSpPr>
        <p:spPr>
          <a:xfrm>
            <a:off x="7939767" y="2943409"/>
            <a:ext cx="962307" cy="951609"/>
          </a:xfrm>
          <a:prstGeom prst="ellipse">
            <a:avLst/>
          </a:prstGeom>
          <a:solidFill>
            <a:srgbClr val="F1F2F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717" tIns="25717" rIns="25717" bIns="25717" numCol="1" spcCol="3810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5361066-85A1-5EC9-E651-534FB63FAF5C}"/>
              </a:ext>
            </a:extLst>
          </p:cNvPr>
          <p:cNvSpPr/>
          <p:nvPr/>
        </p:nvSpPr>
        <p:spPr>
          <a:xfrm>
            <a:off x="4672132" y="2782044"/>
            <a:ext cx="962307" cy="951609"/>
          </a:xfrm>
          <a:prstGeom prst="ellipse">
            <a:avLst/>
          </a:prstGeom>
          <a:solidFill>
            <a:srgbClr val="F1F2F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717" tIns="25717" rIns="25717" bIns="25717" numCol="1" spcCol="3810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" name="Doppelte Welle 20">
            <a:extLst>
              <a:ext uri="{FF2B5EF4-FFF2-40B4-BE49-F238E27FC236}">
                <a16:creationId xmlns:a16="http://schemas.microsoft.com/office/drawing/2014/main" id="{72FB9F6A-1561-9535-5071-E6E2EE49D865}"/>
              </a:ext>
            </a:extLst>
          </p:cNvPr>
          <p:cNvSpPr/>
          <p:nvPr/>
        </p:nvSpPr>
        <p:spPr>
          <a:xfrm>
            <a:off x="-247650" y="3983730"/>
            <a:ext cx="9639300" cy="1530203"/>
          </a:xfrm>
          <a:prstGeom prst="doubleWav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de-DE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42CA3C8C-4947-F630-EFCA-1F8DF2363FC5}"/>
              </a:ext>
            </a:extLst>
          </p:cNvPr>
          <p:cNvSpPr txBox="1"/>
          <p:nvPr/>
        </p:nvSpPr>
        <p:spPr>
          <a:xfrm>
            <a:off x="5014349" y="4356616"/>
            <a:ext cx="1684872" cy="4385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  <a:sym typeface="Arial"/>
              </a:rPr>
              <a:t>Conflict Party A: Max</a:t>
            </a:r>
          </a:p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1E523174-D529-5EE6-D439-8CD8F2299A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17778" y="3026692"/>
            <a:ext cx="617939" cy="617939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B4A66BCF-91F2-CD09-F638-979DA294FD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37726" y="2937964"/>
            <a:ext cx="617939" cy="617939"/>
          </a:xfrm>
          <a:prstGeom prst="rect">
            <a:avLst/>
          </a:prstGeom>
        </p:spPr>
      </p:pic>
      <p:sp>
        <p:nvSpPr>
          <p:cNvPr id="28" name="Textfeld 27">
            <a:extLst>
              <a:ext uri="{FF2B5EF4-FFF2-40B4-BE49-F238E27FC236}">
                <a16:creationId xmlns:a16="http://schemas.microsoft.com/office/drawing/2014/main" id="{2D7CBEBC-38CA-3544-2145-044D29C20961}"/>
              </a:ext>
            </a:extLst>
          </p:cNvPr>
          <p:cNvSpPr txBox="1"/>
          <p:nvPr/>
        </p:nvSpPr>
        <p:spPr>
          <a:xfrm>
            <a:off x="7306173" y="4387788"/>
            <a:ext cx="1684872" cy="4385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  <a:sym typeface="Arial"/>
              </a:rPr>
              <a:t>Conflict Party B: Flo</a:t>
            </a:r>
          </a:p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0A21689A-9952-2588-B361-38AE4511C1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59312" y="1966593"/>
            <a:ext cx="2273053" cy="2273053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D70B5A4A-B07C-1DA4-2923-D20C3CD3E1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17322" y="2432772"/>
            <a:ext cx="1949330" cy="1949330"/>
          </a:xfrm>
          <a:prstGeom prst="rect">
            <a:avLst/>
          </a:prstGeom>
        </p:spPr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5D8C089-7B4F-96E8-A0B5-96D650562C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9082" y="261245"/>
            <a:ext cx="5099593" cy="561692"/>
          </a:xfrm>
        </p:spPr>
        <p:txBody>
          <a:bodyPr/>
          <a:lstStyle/>
          <a:p>
            <a:r>
              <a:rPr lang="de-DE" dirty="0" err="1"/>
              <a:t>Changing</a:t>
            </a:r>
            <a:r>
              <a:rPr lang="de-DE" dirty="0"/>
              <a:t> </a:t>
            </a:r>
            <a:r>
              <a:rPr lang="de-DE" dirty="0" err="1"/>
              <a:t>perspectives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6466867-E453-220F-0076-8BEEAD93CC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05328" y="1742459"/>
            <a:ext cx="3208416" cy="2687135"/>
          </a:xfrm>
        </p:spPr>
        <p:txBody>
          <a:bodyPr/>
          <a:lstStyle/>
          <a:p>
            <a:pPr marL="0" indent="0">
              <a:lnSpc>
                <a:spcPct val="115000"/>
              </a:lnSpc>
              <a:buSzPts val="1100"/>
              <a:buNone/>
            </a:pPr>
            <a:r>
              <a:rPr lang="de-DE" sz="1400" b="1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Step</a:t>
            </a:r>
            <a:r>
              <a:rPr lang="de-DE" sz="1400" b="1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1: Think </a:t>
            </a:r>
            <a:r>
              <a:rPr lang="de-DE" sz="1400" b="1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of</a:t>
            </a:r>
            <a:r>
              <a:rPr lang="de-DE" sz="1400" b="1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400" b="1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your</a:t>
            </a:r>
            <a:r>
              <a:rPr lang="de-DE" sz="1400" b="1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400" b="1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common</a:t>
            </a:r>
            <a:r>
              <a:rPr lang="de-DE" sz="1400" b="1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400" b="1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goal</a:t>
            </a:r>
            <a:endParaRPr lang="de-DE" sz="1400" b="1" dirty="0"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  <a:p>
            <a:pPr>
              <a:lnSpc>
                <a:spcPct val="115000"/>
              </a:lnSpc>
              <a:buSzPts val="1100"/>
            </a:pPr>
            <a:r>
              <a:rPr lang="de-DE" sz="1400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Why</a:t>
            </a:r>
            <a:r>
              <a:rPr lang="de-DE" sz="1400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400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is</a:t>
            </a:r>
            <a:r>
              <a:rPr lang="de-DE" sz="1400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400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it</a:t>
            </a:r>
            <a:r>
              <a:rPr lang="de-DE" sz="1400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400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worth</a:t>
            </a:r>
            <a:r>
              <a:rPr lang="de-DE" sz="1400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400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having</a:t>
            </a:r>
            <a:r>
              <a:rPr lang="de-DE" sz="1400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400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the</a:t>
            </a:r>
            <a:r>
              <a:rPr lang="de-DE" sz="1400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400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conflict</a:t>
            </a:r>
            <a:r>
              <a:rPr lang="de-DE" sz="1400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?</a:t>
            </a:r>
          </a:p>
          <a:p>
            <a:pPr>
              <a:lnSpc>
                <a:spcPct val="115000"/>
              </a:lnSpc>
              <a:buSzPts val="1100"/>
            </a:pPr>
            <a:r>
              <a:rPr lang="de-DE" sz="1400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What</a:t>
            </a:r>
            <a:r>
              <a:rPr lang="de-DE" sz="1400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400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is</a:t>
            </a:r>
            <a:r>
              <a:rPr lang="de-DE" sz="1400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400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our</a:t>
            </a:r>
            <a:r>
              <a:rPr lang="de-DE" sz="1400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400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common</a:t>
            </a:r>
            <a:r>
              <a:rPr lang="de-DE" sz="1400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400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goal</a:t>
            </a:r>
            <a:r>
              <a:rPr lang="de-DE" sz="1400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?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4EC059D-6744-7EC0-C7BD-8272C897CD5F}"/>
              </a:ext>
            </a:extLst>
          </p:cNvPr>
          <p:cNvSpPr txBox="1"/>
          <p:nvPr/>
        </p:nvSpPr>
        <p:spPr>
          <a:xfrm>
            <a:off x="523758" y="1053771"/>
            <a:ext cx="5851033" cy="2539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  <a:sym typeface="Arial"/>
              </a:rPr>
              <a:t>The 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  <a:sym typeface="Arial"/>
              </a:rPr>
              <a:t>two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  <a:sym typeface="Arial"/>
              </a:rPr>
              <a:t>islands</a:t>
            </a:r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29CC858-F5E7-F54E-887B-30771862899A}"/>
              </a:ext>
            </a:extLst>
          </p:cNvPr>
          <p:cNvSpPr txBox="1"/>
          <p:nvPr/>
        </p:nvSpPr>
        <p:spPr>
          <a:xfrm>
            <a:off x="4021582" y="4882255"/>
            <a:ext cx="4992860" cy="1558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717" tIns="25717" rIns="25717" bIns="25717" numCol="1" spcCol="38100" rtlCol="0" anchor="t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DE" sz="675" b="1" i="0" u="none" strike="noStrike" kern="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  <a:sym typeface="Arial"/>
              </a:rPr>
              <a:t>Thomas </a:t>
            </a:r>
            <a:r>
              <a:rPr kumimoji="0" lang="de-DE" sz="675" b="1" i="0" u="none" strike="noStrike" kern="0" cap="none" spc="0" normalizeH="0" baseline="0" noProof="0" dirty="0" err="1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  <a:sym typeface="Arial"/>
              </a:rPr>
              <a:t>Kilmann</a:t>
            </a:r>
            <a:r>
              <a:rPr kumimoji="0" lang="de-DE" sz="675" b="1" i="0" u="none" strike="noStrike" kern="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  <a:sym typeface="Arial"/>
              </a:rPr>
              <a:t> Model </a:t>
            </a:r>
            <a:r>
              <a:rPr kumimoji="0" lang="de-DE" sz="675" b="1" i="0" u="none" strike="noStrike" kern="0" cap="none" spc="0" normalizeH="0" baseline="0" noProof="0" dirty="0" err="1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  <a:sym typeface="Arial"/>
              </a:rPr>
              <a:t>of</a:t>
            </a:r>
            <a:r>
              <a:rPr kumimoji="0" lang="de-DE" sz="675" b="1" i="0" u="none" strike="noStrike" kern="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  <a:sym typeface="Arial"/>
              </a:rPr>
              <a:t> Conflict</a:t>
            </a:r>
          </a:p>
        </p:txBody>
      </p:sp>
      <p:sp>
        <p:nvSpPr>
          <p:cNvPr id="5" name="Herz 4">
            <a:extLst>
              <a:ext uri="{FF2B5EF4-FFF2-40B4-BE49-F238E27FC236}">
                <a16:creationId xmlns:a16="http://schemas.microsoft.com/office/drawing/2014/main" id="{0D388678-94AA-817D-E795-C060ABD04006}"/>
              </a:ext>
            </a:extLst>
          </p:cNvPr>
          <p:cNvSpPr/>
          <p:nvPr/>
        </p:nvSpPr>
        <p:spPr>
          <a:xfrm>
            <a:off x="5878934" y="1039679"/>
            <a:ext cx="2076774" cy="2076774"/>
          </a:xfrm>
          <a:prstGeom prst="heart">
            <a:avLst/>
          </a:prstGeom>
          <a:solidFill>
            <a:schemeClr val="bg1"/>
          </a:solidFill>
          <a:ln>
            <a:solidFill>
              <a:srgbClr val="E3061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de-DE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26DC437-2270-2377-D883-8CB25B943E60}"/>
              </a:ext>
            </a:extLst>
          </p:cNvPr>
          <p:cNvSpPr txBox="1"/>
          <p:nvPr/>
        </p:nvSpPr>
        <p:spPr>
          <a:xfrm>
            <a:off x="6169044" y="1569632"/>
            <a:ext cx="1492787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  <a:sym typeface="Arial"/>
              </a:rPr>
              <a:t>We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  <a:sym typeface="Arial"/>
              </a:rPr>
              <a:t>both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want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to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have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a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well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functioning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office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that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we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can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enjoy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together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.</a:t>
            </a:r>
            <a:endParaRPr kumimoji="0" lang="de-DE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82734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BBA98-B529-48F7-5139-5A56A22C95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D1C13650-9930-C58E-19A6-2BC17E5166D7}"/>
              </a:ext>
            </a:extLst>
          </p:cNvPr>
          <p:cNvSpPr/>
          <p:nvPr/>
        </p:nvSpPr>
        <p:spPr>
          <a:xfrm>
            <a:off x="7939767" y="2943409"/>
            <a:ext cx="962307" cy="951609"/>
          </a:xfrm>
          <a:prstGeom prst="ellipse">
            <a:avLst/>
          </a:prstGeom>
          <a:solidFill>
            <a:srgbClr val="F1F2F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717" tIns="25717" rIns="25717" bIns="25717" numCol="1" spcCol="3810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7F4DD66-FE3B-8AF3-BE6B-79E63449A5D9}"/>
              </a:ext>
            </a:extLst>
          </p:cNvPr>
          <p:cNvSpPr/>
          <p:nvPr/>
        </p:nvSpPr>
        <p:spPr>
          <a:xfrm>
            <a:off x="4672132" y="2782044"/>
            <a:ext cx="962307" cy="951609"/>
          </a:xfrm>
          <a:prstGeom prst="ellipse">
            <a:avLst/>
          </a:prstGeom>
          <a:solidFill>
            <a:srgbClr val="F1F2F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717" tIns="25717" rIns="25717" bIns="25717" numCol="1" spcCol="3810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" name="Doppelte Welle 20">
            <a:extLst>
              <a:ext uri="{FF2B5EF4-FFF2-40B4-BE49-F238E27FC236}">
                <a16:creationId xmlns:a16="http://schemas.microsoft.com/office/drawing/2014/main" id="{F517C605-19F1-5933-BB3C-1574BEBA3869}"/>
              </a:ext>
            </a:extLst>
          </p:cNvPr>
          <p:cNvSpPr/>
          <p:nvPr/>
        </p:nvSpPr>
        <p:spPr>
          <a:xfrm>
            <a:off x="-247650" y="3983730"/>
            <a:ext cx="9639300" cy="1530203"/>
          </a:xfrm>
          <a:prstGeom prst="doubleWav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de-DE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1CC30B7B-5ECB-7959-A241-E49F987FB960}"/>
              </a:ext>
            </a:extLst>
          </p:cNvPr>
          <p:cNvSpPr txBox="1"/>
          <p:nvPr/>
        </p:nvSpPr>
        <p:spPr>
          <a:xfrm>
            <a:off x="5014349" y="4356616"/>
            <a:ext cx="1684872" cy="4385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  <a:sym typeface="Arial"/>
              </a:rPr>
              <a:t>Conflict Party A: Max</a:t>
            </a:r>
          </a:p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31A1D4A0-E57E-DF67-E186-17AF16E021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17778" y="3026692"/>
            <a:ext cx="617939" cy="617939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B52C7AB1-2979-CBDD-D588-3E8B8C39F9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37726" y="2937964"/>
            <a:ext cx="617939" cy="617939"/>
          </a:xfrm>
          <a:prstGeom prst="rect">
            <a:avLst/>
          </a:prstGeom>
        </p:spPr>
      </p:pic>
      <p:sp>
        <p:nvSpPr>
          <p:cNvPr id="28" name="Textfeld 27">
            <a:extLst>
              <a:ext uri="{FF2B5EF4-FFF2-40B4-BE49-F238E27FC236}">
                <a16:creationId xmlns:a16="http://schemas.microsoft.com/office/drawing/2014/main" id="{15A4EEF5-E556-BAA0-D616-92D41C0E6474}"/>
              </a:ext>
            </a:extLst>
          </p:cNvPr>
          <p:cNvSpPr txBox="1"/>
          <p:nvPr/>
        </p:nvSpPr>
        <p:spPr>
          <a:xfrm>
            <a:off x="7306173" y="4387788"/>
            <a:ext cx="1684872" cy="4385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  <a:sym typeface="Arial"/>
              </a:rPr>
              <a:t>Conflict Party B: Flo</a:t>
            </a:r>
          </a:p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E85381D9-6F46-2D86-89FF-2B510BCFA8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59312" y="1966593"/>
            <a:ext cx="2273053" cy="2273053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38375497-BD2D-6FB5-E74A-FE643C8E96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17322" y="2432772"/>
            <a:ext cx="1949330" cy="1949330"/>
          </a:xfrm>
          <a:prstGeom prst="rect">
            <a:avLst/>
          </a:prstGeom>
        </p:spPr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C46F78E-3161-B37B-763F-57F93C5D64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9082" y="261245"/>
            <a:ext cx="5099593" cy="561692"/>
          </a:xfrm>
        </p:spPr>
        <p:txBody>
          <a:bodyPr/>
          <a:lstStyle/>
          <a:p>
            <a:r>
              <a:rPr lang="de-DE" dirty="0" err="1"/>
              <a:t>Changing</a:t>
            </a:r>
            <a:r>
              <a:rPr lang="de-DE" dirty="0"/>
              <a:t> </a:t>
            </a:r>
            <a:r>
              <a:rPr lang="de-DE" dirty="0" err="1"/>
              <a:t>perspectives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3B5746A-963A-F2EF-19D5-888268153C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05327" y="1742459"/>
            <a:ext cx="3142411" cy="2687135"/>
          </a:xfrm>
        </p:spPr>
        <p:txBody>
          <a:bodyPr/>
          <a:lstStyle/>
          <a:p>
            <a:pPr marL="0" indent="0">
              <a:lnSpc>
                <a:spcPct val="115000"/>
              </a:lnSpc>
              <a:buSzPts val="1100"/>
              <a:buNone/>
            </a:pPr>
            <a:r>
              <a:rPr lang="de-DE" sz="1400" b="1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Step</a:t>
            </a:r>
            <a:r>
              <a:rPr lang="de-DE" sz="1400" b="1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1: Think </a:t>
            </a:r>
            <a:r>
              <a:rPr lang="de-DE" sz="1400" b="1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of</a:t>
            </a:r>
            <a:r>
              <a:rPr lang="de-DE" sz="1400" b="1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400" b="1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your</a:t>
            </a:r>
            <a:r>
              <a:rPr lang="de-DE" sz="1400" b="1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400" b="1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common</a:t>
            </a:r>
            <a:r>
              <a:rPr lang="de-DE" sz="1400" b="1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400" b="1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goal</a:t>
            </a:r>
            <a:endParaRPr lang="de-DE" sz="1400" b="1" dirty="0"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  <a:p>
            <a:pPr marL="0" indent="0">
              <a:lnSpc>
                <a:spcPct val="115000"/>
              </a:lnSpc>
              <a:buSzPts val="1100"/>
              <a:buNone/>
            </a:pPr>
            <a:r>
              <a:rPr lang="de-DE" sz="1400" b="1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Step</a:t>
            </a:r>
            <a:r>
              <a:rPr lang="de-DE" sz="1400" b="1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2: </a:t>
            </a:r>
            <a:r>
              <a:rPr lang="de-DE" sz="1400" b="1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Reflect</a:t>
            </a:r>
            <a:r>
              <a:rPr lang="de-DE" sz="1400" b="1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400" b="1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your</a:t>
            </a:r>
            <a:r>
              <a:rPr lang="de-DE" sz="1400" b="1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own </a:t>
            </a:r>
            <a:r>
              <a:rPr lang="de-DE" sz="1400" b="1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side</a:t>
            </a:r>
            <a:endParaRPr lang="de-DE" sz="1400" b="1" dirty="0"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  <a:p>
            <a:pPr>
              <a:lnSpc>
                <a:spcPct val="115000"/>
              </a:lnSpc>
              <a:buSzPts val="1100"/>
            </a:pPr>
            <a:r>
              <a:rPr lang="de-DE" sz="1400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What</a:t>
            </a:r>
            <a:r>
              <a:rPr lang="de-DE" sz="1400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400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goals</a:t>
            </a:r>
            <a:r>
              <a:rPr lang="de-DE" sz="1400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and </a:t>
            </a:r>
            <a:r>
              <a:rPr lang="de-DE" sz="1400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positions</a:t>
            </a:r>
            <a:r>
              <a:rPr lang="de-DE" sz="1400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do </a:t>
            </a:r>
            <a:r>
              <a:rPr lang="de-DE" sz="1400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you</a:t>
            </a:r>
            <a:r>
              <a:rPr lang="de-DE" sz="1400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400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state</a:t>
            </a:r>
            <a:r>
              <a:rPr lang="de-DE" sz="1400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?</a:t>
            </a:r>
          </a:p>
          <a:p>
            <a:pPr>
              <a:lnSpc>
                <a:spcPct val="115000"/>
              </a:lnSpc>
              <a:buSzPts val="1100"/>
            </a:pPr>
            <a:r>
              <a:rPr lang="de-DE" sz="1400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What</a:t>
            </a:r>
            <a:r>
              <a:rPr lang="de-DE" sz="1400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lies </a:t>
            </a:r>
            <a:r>
              <a:rPr lang="de-DE" sz="1400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behind</a:t>
            </a:r>
            <a:r>
              <a:rPr lang="de-DE" sz="1400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400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it</a:t>
            </a:r>
            <a:r>
              <a:rPr lang="de-DE" sz="1400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?  </a:t>
            </a:r>
            <a:r>
              <a:rPr lang="de-DE" sz="1400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Which</a:t>
            </a:r>
            <a:r>
              <a:rPr lang="de-DE" sz="1400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400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values</a:t>
            </a:r>
            <a:r>
              <a:rPr lang="de-DE" sz="1400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, </a:t>
            </a:r>
            <a:r>
              <a:rPr lang="de-DE" sz="1400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interests</a:t>
            </a:r>
            <a:r>
              <a:rPr lang="de-DE" sz="1400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, </a:t>
            </a:r>
            <a:r>
              <a:rPr lang="de-DE" sz="1400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needs</a:t>
            </a:r>
            <a:r>
              <a:rPr lang="de-DE" sz="1400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, </a:t>
            </a:r>
            <a:r>
              <a:rPr lang="de-DE" sz="1400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emotions</a:t>
            </a:r>
            <a:r>
              <a:rPr lang="de-DE" sz="1400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, </a:t>
            </a:r>
            <a:r>
              <a:rPr lang="de-DE" sz="1400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fears</a:t>
            </a:r>
            <a:r>
              <a:rPr lang="de-DE" sz="1400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/</a:t>
            </a:r>
            <a:r>
              <a:rPr lang="de-DE" sz="1400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concerns</a:t>
            </a:r>
            <a:r>
              <a:rPr lang="de-DE" sz="1400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400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are</a:t>
            </a:r>
            <a:r>
              <a:rPr lang="de-DE" sz="1400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400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affected</a:t>
            </a:r>
            <a:r>
              <a:rPr lang="de-DE" sz="1400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?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CC0DA0C-A201-7DDC-0B4E-36FF452CD739}"/>
              </a:ext>
            </a:extLst>
          </p:cNvPr>
          <p:cNvSpPr txBox="1"/>
          <p:nvPr/>
        </p:nvSpPr>
        <p:spPr>
          <a:xfrm>
            <a:off x="523758" y="1053771"/>
            <a:ext cx="5851033" cy="2539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  <a:sym typeface="Arial"/>
              </a:rPr>
              <a:t>The 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  <a:sym typeface="Arial"/>
              </a:rPr>
              <a:t>two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  <a:sym typeface="Arial"/>
              </a:rPr>
              <a:t>islands</a:t>
            </a:r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F6C3DC5-48E0-CA57-0D63-5598830719E5}"/>
              </a:ext>
            </a:extLst>
          </p:cNvPr>
          <p:cNvSpPr txBox="1"/>
          <p:nvPr/>
        </p:nvSpPr>
        <p:spPr>
          <a:xfrm>
            <a:off x="4021582" y="4882255"/>
            <a:ext cx="4992860" cy="1558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717" tIns="25717" rIns="25717" bIns="25717" numCol="1" spcCol="38100" rtlCol="0" anchor="t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DE" sz="675" b="1" i="0" u="none" strike="noStrike" kern="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  <a:sym typeface="Arial"/>
              </a:rPr>
              <a:t>Thomas </a:t>
            </a:r>
            <a:r>
              <a:rPr kumimoji="0" lang="de-DE" sz="675" b="1" i="0" u="none" strike="noStrike" kern="0" cap="none" spc="0" normalizeH="0" baseline="0" noProof="0" dirty="0" err="1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  <a:sym typeface="Arial"/>
              </a:rPr>
              <a:t>Kilmann</a:t>
            </a:r>
            <a:r>
              <a:rPr kumimoji="0" lang="de-DE" sz="675" b="1" i="0" u="none" strike="noStrike" kern="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  <a:sym typeface="Arial"/>
              </a:rPr>
              <a:t> Model </a:t>
            </a:r>
            <a:r>
              <a:rPr kumimoji="0" lang="de-DE" sz="675" b="1" i="0" u="none" strike="noStrike" kern="0" cap="none" spc="0" normalizeH="0" baseline="0" noProof="0" dirty="0" err="1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  <a:sym typeface="Arial"/>
              </a:rPr>
              <a:t>of</a:t>
            </a:r>
            <a:r>
              <a:rPr kumimoji="0" lang="de-DE" sz="675" b="1" i="0" u="none" strike="noStrike" kern="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  <a:sym typeface="Arial"/>
              </a:rPr>
              <a:t> Conflict</a:t>
            </a:r>
          </a:p>
        </p:txBody>
      </p:sp>
    </p:spTree>
    <p:extLst>
      <p:ext uri="{BB962C8B-B14F-4D97-AF65-F5344CB8AC3E}">
        <p14:creationId xmlns:p14="http://schemas.microsoft.com/office/powerpoint/2010/main" val="36300998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BBA98-B529-48F7-5139-5A56A22C95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D1C13650-9930-C58E-19A6-2BC17E5166D7}"/>
              </a:ext>
            </a:extLst>
          </p:cNvPr>
          <p:cNvSpPr/>
          <p:nvPr/>
        </p:nvSpPr>
        <p:spPr>
          <a:xfrm>
            <a:off x="7939767" y="2943409"/>
            <a:ext cx="962307" cy="951609"/>
          </a:xfrm>
          <a:prstGeom prst="ellipse">
            <a:avLst/>
          </a:prstGeom>
          <a:solidFill>
            <a:srgbClr val="F1F2F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717" tIns="25717" rIns="25717" bIns="25717" numCol="1" spcCol="3810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7F4DD66-FE3B-8AF3-BE6B-79E63449A5D9}"/>
              </a:ext>
            </a:extLst>
          </p:cNvPr>
          <p:cNvSpPr/>
          <p:nvPr/>
        </p:nvSpPr>
        <p:spPr>
          <a:xfrm>
            <a:off x="4672132" y="2782044"/>
            <a:ext cx="962307" cy="951609"/>
          </a:xfrm>
          <a:prstGeom prst="ellipse">
            <a:avLst/>
          </a:prstGeom>
          <a:solidFill>
            <a:srgbClr val="F1F2F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717" tIns="25717" rIns="25717" bIns="25717" numCol="1" spcCol="3810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" name="Doppelte Welle 20">
            <a:extLst>
              <a:ext uri="{FF2B5EF4-FFF2-40B4-BE49-F238E27FC236}">
                <a16:creationId xmlns:a16="http://schemas.microsoft.com/office/drawing/2014/main" id="{F517C605-19F1-5933-BB3C-1574BEBA3869}"/>
              </a:ext>
            </a:extLst>
          </p:cNvPr>
          <p:cNvSpPr/>
          <p:nvPr/>
        </p:nvSpPr>
        <p:spPr>
          <a:xfrm>
            <a:off x="-247650" y="3983730"/>
            <a:ext cx="9639300" cy="1530203"/>
          </a:xfrm>
          <a:prstGeom prst="doubleWav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de-DE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1CC30B7B-5ECB-7959-A241-E49F987FB960}"/>
              </a:ext>
            </a:extLst>
          </p:cNvPr>
          <p:cNvSpPr txBox="1"/>
          <p:nvPr/>
        </p:nvSpPr>
        <p:spPr>
          <a:xfrm>
            <a:off x="5014349" y="4356616"/>
            <a:ext cx="1684872" cy="4385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  <a:sym typeface="Arial"/>
              </a:rPr>
              <a:t>Conflict Party A: Max</a:t>
            </a:r>
          </a:p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31A1D4A0-E57E-DF67-E186-17AF16E021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17778" y="3026692"/>
            <a:ext cx="617939" cy="617939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B52C7AB1-2979-CBDD-D588-3E8B8C39F9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37726" y="2937964"/>
            <a:ext cx="617939" cy="617939"/>
          </a:xfrm>
          <a:prstGeom prst="rect">
            <a:avLst/>
          </a:prstGeom>
        </p:spPr>
      </p:pic>
      <p:sp>
        <p:nvSpPr>
          <p:cNvPr id="28" name="Textfeld 27">
            <a:extLst>
              <a:ext uri="{FF2B5EF4-FFF2-40B4-BE49-F238E27FC236}">
                <a16:creationId xmlns:a16="http://schemas.microsoft.com/office/drawing/2014/main" id="{15A4EEF5-E556-BAA0-D616-92D41C0E6474}"/>
              </a:ext>
            </a:extLst>
          </p:cNvPr>
          <p:cNvSpPr txBox="1"/>
          <p:nvPr/>
        </p:nvSpPr>
        <p:spPr>
          <a:xfrm>
            <a:off x="7306173" y="4387788"/>
            <a:ext cx="1684872" cy="4385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  <a:sym typeface="Arial"/>
              </a:rPr>
              <a:t>Conflict Party B: Flo</a:t>
            </a:r>
          </a:p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E85381D9-6F46-2D86-89FF-2B510BCFA8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59312" y="1966593"/>
            <a:ext cx="2273053" cy="2273053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38375497-BD2D-6FB5-E74A-FE643C8E96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17322" y="2432772"/>
            <a:ext cx="1949330" cy="1949330"/>
          </a:xfrm>
          <a:prstGeom prst="rect">
            <a:avLst/>
          </a:prstGeom>
        </p:spPr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C46F78E-3161-B37B-763F-57F93C5D64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9082" y="261245"/>
            <a:ext cx="5099593" cy="561692"/>
          </a:xfrm>
        </p:spPr>
        <p:txBody>
          <a:bodyPr/>
          <a:lstStyle/>
          <a:p>
            <a:r>
              <a:rPr lang="de-DE" dirty="0" err="1"/>
              <a:t>Changing</a:t>
            </a:r>
            <a:r>
              <a:rPr lang="de-DE" dirty="0"/>
              <a:t> </a:t>
            </a:r>
            <a:r>
              <a:rPr lang="de-DE" dirty="0" err="1"/>
              <a:t>perspectives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3B5746A-963A-F2EF-19D5-888268153C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05327" y="1742459"/>
            <a:ext cx="3084023" cy="2687135"/>
          </a:xfrm>
        </p:spPr>
        <p:txBody>
          <a:bodyPr/>
          <a:lstStyle/>
          <a:p>
            <a:pPr marL="0" indent="0">
              <a:lnSpc>
                <a:spcPct val="115000"/>
              </a:lnSpc>
              <a:buSzPts val="1100"/>
              <a:buNone/>
            </a:pPr>
            <a:r>
              <a:rPr lang="de-DE" sz="1400" b="1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Step</a:t>
            </a:r>
            <a:r>
              <a:rPr lang="de-DE" sz="1400" b="1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1: Think </a:t>
            </a:r>
            <a:r>
              <a:rPr lang="de-DE" sz="1400" b="1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of</a:t>
            </a:r>
            <a:r>
              <a:rPr lang="de-DE" sz="1400" b="1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400" b="1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your</a:t>
            </a:r>
            <a:r>
              <a:rPr lang="de-DE" sz="1400" b="1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400" b="1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common</a:t>
            </a:r>
            <a:r>
              <a:rPr lang="de-DE" sz="1400" b="1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400" b="1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goal</a:t>
            </a:r>
            <a:endParaRPr lang="de-DE" sz="1400" b="1" dirty="0"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  <a:p>
            <a:pPr marL="0" indent="0">
              <a:lnSpc>
                <a:spcPct val="115000"/>
              </a:lnSpc>
              <a:buSzPts val="1100"/>
              <a:buNone/>
            </a:pPr>
            <a:r>
              <a:rPr lang="de-DE" sz="1400" b="1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Step</a:t>
            </a:r>
            <a:r>
              <a:rPr lang="de-DE" sz="1400" b="1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2: </a:t>
            </a:r>
            <a:r>
              <a:rPr lang="de-DE" sz="1400" b="1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Reflect</a:t>
            </a:r>
            <a:r>
              <a:rPr lang="de-DE" sz="1400" b="1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400" b="1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your</a:t>
            </a:r>
            <a:r>
              <a:rPr lang="de-DE" sz="1400" b="1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own </a:t>
            </a:r>
            <a:r>
              <a:rPr lang="de-DE" sz="1400" b="1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side</a:t>
            </a:r>
            <a:endParaRPr lang="de-DE" sz="1400" b="1" dirty="0"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  <a:p>
            <a:pPr>
              <a:lnSpc>
                <a:spcPct val="115000"/>
              </a:lnSpc>
              <a:buSzPts val="1100"/>
            </a:pPr>
            <a:r>
              <a:rPr lang="de-DE" sz="1400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What</a:t>
            </a:r>
            <a:r>
              <a:rPr lang="de-DE" sz="1400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400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goals</a:t>
            </a:r>
            <a:r>
              <a:rPr lang="de-DE" sz="1400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and </a:t>
            </a:r>
            <a:r>
              <a:rPr lang="de-DE" sz="1400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positions</a:t>
            </a:r>
            <a:r>
              <a:rPr lang="de-DE" sz="1400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do </a:t>
            </a:r>
            <a:r>
              <a:rPr lang="de-DE" sz="1400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you</a:t>
            </a:r>
            <a:r>
              <a:rPr lang="de-DE" sz="1400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400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state</a:t>
            </a:r>
            <a:r>
              <a:rPr lang="de-DE" sz="1400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?</a:t>
            </a:r>
          </a:p>
          <a:p>
            <a:pPr>
              <a:lnSpc>
                <a:spcPct val="115000"/>
              </a:lnSpc>
              <a:buSzPts val="1100"/>
            </a:pPr>
            <a:r>
              <a:rPr lang="de-DE" sz="1400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What</a:t>
            </a:r>
            <a:r>
              <a:rPr lang="de-DE" sz="1400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lies </a:t>
            </a:r>
            <a:r>
              <a:rPr lang="de-DE" sz="1400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behind</a:t>
            </a:r>
            <a:r>
              <a:rPr lang="de-DE" sz="1400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400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it</a:t>
            </a:r>
            <a:r>
              <a:rPr lang="de-DE" sz="1400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?  </a:t>
            </a:r>
            <a:r>
              <a:rPr lang="de-DE" sz="1400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Which</a:t>
            </a:r>
            <a:r>
              <a:rPr lang="de-DE" sz="1400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400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values</a:t>
            </a:r>
            <a:r>
              <a:rPr lang="de-DE" sz="1400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, </a:t>
            </a:r>
            <a:r>
              <a:rPr lang="de-DE" sz="1400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interests</a:t>
            </a:r>
            <a:r>
              <a:rPr lang="de-DE" sz="1400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, </a:t>
            </a:r>
            <a:r>
              <a:rPr lang="de-DE" sz="1400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needs</a:t>
            </a:r>
            <a:r>
              <a:rPr lang="de-DE" sz="1400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, </a:t>
            </a:r>
            <a:r>
              <a:rPr lang="de-DE" sz="1400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emotions</a:t>
            </a:r>
            <a:r>
              <a:rPr lang="de-DE" sz="1400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, </a:t>
            </a:r>
            <a:r>
              <a:rPr lang="de-DE" sz="1400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fears</a:t>
            </a:r>
            <a:r>
              <a:rPr lang="de-DE" sz="1400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/</a:t>
            </a:r>
            <a:r>
              <a:rPr lang="de-DE" sz="1400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concerns</a:t>
            </a:r>
            <a:r>
              <a:rPr lang="de-DE" sz="1400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400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are</a:t>
            </a:r>
            <a:r>
              <a:rPr lang="de-DE" sz="1400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400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affected</a:t>
            </a:r>
            <a:r>
              <a:rPr lang="de-DE" sz="1400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?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CC0DA0C-A201-7DDC-0B4E-36FF452CD739}"/>
              </a:ext>
            </a:extLst>
          </p:cNvPr>
          <p:cNvSpPr txBox="1"/>
          <p:nvPr/>
        </p:nvSpPr>
        <p:spPr>
          <a:xfrm>
            <a:off x="523758" y="1053771"/>
            <a:ext cx="5851033" cy="2539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  <a:sym typeface="Arial"/>
              </a:rPr>
              <a:t>The 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  <a:sym typeface="Arial"/>
              </a:rPr>
              <a:t>two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  <a:sym typeface="Arial"/>
              </a:rPr>
              <a:t>islands</a:t>
            </a:r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F6C3DC5-48E0-CA57-0D63-5598830719E5}"/>
              </a:ext>
            </a:extLst>
          </p:cNvPr>
          <p:cNvSpPr txBox="1"/>
          <p:nvPr/>
        </p:nvSpPr>
        <p:spPr>
          <a:xfrm>
            <a:off x="4021582" y="4882255"/>
            <a:ext cx="4992860" cy="1558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717" tIns="25717" rIns="25717" bIns="25717" numCol="1" spcCol="38100" rtlCol="0" anchor="t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DE" sz="675" b="1" i="0" u="none" strike="noStrike" kern="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  <a:sym typeface="Arial"/>
              </a:rPr>
              <a:t>Thomas </a:t>
            </a:r>
            <a:r>
              <a:rPr kumimoji="0" lang="de-DE" sz="675" b="1" i="0" u="none" strike="noStrike" kern="0" cap="none" spc="0" normalizeH="0" baseline="0" noProof="0" dirty="0" err="1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  <a:sym typeface="Arial"/>
              </a:rPr>
              <a:t>Kilmann</a:t>
            </a:r>
            <a:r>
              <a:rPr kumimoji="0" lang="de-DE" sz="675" b="1" i="0" u="none" strike="noStrike" kern="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  <a:sym typeface="Arial"/>
              </a:rPr>
              <a:t> Model </a:t>
            </a:r>
            <a:r>
              <a:rPr kumimoji="0" lang="de-DE" sz="675" b="1" i="0" u="none" strike="noStrike" kern="0" cap="none" spc="0" normalizeH="0" baseline="0" noProof="0" dirty="0" err="1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  <a:sym typeface="Arial"/>
              </a:rPr>
              <a:t>of</a:t>
            </a:r>
            <a:r>
              <a:rPr kumimoji="0" lang="de-DE" sz="675" b="1" i="0" u="none" strike="noStrike" kern="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  <a:sym typeface="Arial"/>
              </a:rPr>
              <a:t> Conflict</a:t>
            </a:r>
          </a:p>
        </p:txBody>
      </p:sp>
      <p:sp>
        <p:nvSpPr>
          <p:cNvPr id="9" name="Abgerundete rechteckige Legende 8">
            <a:extLst>
              <a:ext uri="{FF2B5EF4-FFF2-40B4-BE49-F238E27FC236}">
                <a16:creationId xmlns:a16="http://schemas.microsoft.com/office/drawing/2014/main" id="{1BD67788-0576-6C56-6829-ECDE5FA97225}"/>
              </a:ext>
            </a:extLst>
          </p:cNvPr>
          <p:cNvSpPr/>
          <p:nvPr/>
        </p:nvSpPr>
        <p:spPr>
          <a:xfrm>
            <a:off x="5368674" y="947038"/>
            <a:ext cx="3497978" cy="1009867"/>
          </a:xfrm>
          <a:prstGeom prst="wedgeRoundRectCallou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I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always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have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to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take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 care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of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everything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.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It's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annoying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. I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really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wish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we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could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share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things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better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 and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it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wouldn't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always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be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my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responsibility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.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That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doesn't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feel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 fair.</a:t>
            </a:r>
          </a:p>
        </p:txBody>
      </p:sp>
    </p:spTree>
    <p:extLst>
      <p:ext uri="{BB962C8B-B14F-4D97-AF65-F5344CB8AC3E}">
        <p14:creationId xmlns:p14="http://schemas.microsoft.com/office/powerpoint/2010/main" val="1183006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77AB6-D5FC-7D91-421E-D764BC7A0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Kleidung, Person, Stuhl, Im Haus enthält.&#10;&#10;Automatisch generierte Beschreibung">
            <a:extLst>
              <a:ext uri="{FF2B5EF4-FFF2-40B4-BE49-F238E27FC236}">
                <a16:creationId xmlns:a16="http://schemas.microsoft.com/office/drawing/2014/main" id="{3D861082-757E-C020-55C8-738B3401E7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793" t="18642" b="8620"/>
          <a:stretch/>
        </p:blipFill>
        <p:spPr>
          <a:xfrm>
            <a:off x="1" y="-19"/>
            <a:ext cx="9144036" cy="5143520"/>
          </a:xfrm>
          <a:prstGeom prst="rect">
            <a:avLst/>
          </a:prstGeom>
        </p:spPr>
      </p:pic>
      <p:sp>
        <p:nvSpPr>
          <p:cNvPr id="6" name="Textplatzhalter 2">
            <a:extLst>
              <a:ext uri="{FF2B5EF4-FFF2-40B4-BE49-F238E27FC236}">
                <a16:creationId xmlns:a16="http://schemas.microsoft.com/office/drawing/2014/main" id="{36B384E9-8860-5FA6-36E5-3F0C34EE8475}"/>
              </a:ext>
            </a:extLst>
          </p:cNvPr>
          <p:cNvSpPr txBox="1">
            <a:spLocks/>
          </p:cNvSpPr>
          <p:nvPr/>
        </p:nvSpPr>
        <p:spPr>
          <a:xfrm>
            <a:off x="304800" y="285263"/>
            <a:ext cx="4427621" cy="485204"/>
          </a:xfrm>
          <a:prstGeom prst="rect">
            <a:avLst/>
          </a:prstGeom>
          <a:solidFill>
            <a:srgbClr val="E50818"/>
          </a:solidFill>
        </p:spPr>
        <p:txBody>
          <a:bodyPr wrap="square" lIns="0" tIns="0" rIns="0" bIns="0" anchor="b" anchorCtr="0">
            <a:normAutofit/>
          </a:bodyPr>
          <a:lstStyle>
            <a:lvl1pPr marL="9144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200" b="1" kern="1200" spc="40" baseline="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  <a:buClrTx/>
            </a:pPr>
            <a:r>
              <a:rPr lang="de-DE" dirty="0"/>
              <a:t>WELCOME FROM OUR</a:t>
            </a:r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00401624-4BCA-867A-63A4-30AA7781B11F}"/>
              </a:ext>
            </a:extLst>
          </p:cNvPr>
          <p:cNvSpPr txBox="1">
            <a:spLocks/>
          </p:cNvSpPr>
          <p:nvPr/>
        </p:nvSpPr>
        <p:spPr>
          <a:xfrm>
            <a:off x="304800" y="770467"/>
            <a:ext cx="4620126" cy="485204"/>
          </a:xfrm>
          <a:prstGeom prst="rect">
            <a:avLst/>
          </a:prstGeom>
          <a:solidFill>
            <a:srgbClr val="E50818"/>
          </a:solidFill>
        </p:spPr>
        <p:txBody>
          <a:bodyPr wrap="square" lIns="0" tIns="0" rIns="0" bIns="0" anchor="b" anchorCtr="0">
            <a:normAutofit/>
          </a:bodyPr>
          <a:lstStyle>
            <a:lvl1pPr marL="9144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200" b="1" kern="1200" spc="40" baseline="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  <a:buClrTx/>
            </a:pPr>
            <a:r>
              <a:rPr lang="de-DE" dirty="0"/>
              <a:t>UNIVERSITY PARTNERS</a:t>
            </a:r>
          </a:p>
        </p:txBody>
      </p:sp>
    </p:spTree>
    <p:extLst>
      <p:ext uri="{BB962C8B-B14F-4D97-AF65-F5344CB8AC3E}">
        <p14:creationId xmlns:p14="http://schemas.microsoft.com/office/powerpoint/2010/main" val="24253949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D1A4C0-BE9E-8124-F497-4BE7A50D8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F834F034-00F1-18A6-4EFA-FAB2E8EBBB30}"/>
              </a:ext>
            </a:extLst>
          </p:cNvPr>
          <p:cNvSpPr/>
          <p:nvPr/>
        </p:nvSpPr>
        <p:spPr>
          <a:xfrm>
            <a:off x="7939767" y="2943409"/>
            <a:ext cx="962307" cy="951609"/>
          </a:xfrm>
          <a:prstGeom prst="ellipse">
            <a:avLst/>
          </a:prstGeom>
          <a:solidFill>
            <a:srgbClr val="F1F2F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717" tIns="25717" rIns="25717" bIns="25717" numCol="1" spcCol="3810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706F956-8303-5C05-3D8A-FEDF94B84E3D}"/>
              </a:ext>
            </a:extLst>
          </p:cNvPr>
          <p:cNvSpPr/>
          <p:nvPr/>
        </p:nvSpPr>
        <p:spPr>
          <a:xfrm>
            <a:off x="4672132" y="2782044"/>
            <a:ext cx="962307" cy="951609"/>
          </a:xfrm>
          <a:prstGeom prst="ellipse">
            <a:avLst/>
          </a:prstGeom>
          <a:solidFill>
            <a:srgbClr val="F1F2F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717" tIns="25717" rIns="25717" bIns="25717" numCol="1" spcCol="3810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" name="Doppelte Welle 20">
            <a:extLst>
              <a:ext uri="{FF2B5EF4-FFF2-40B4-BE49-F238E27FC236}">
                <a16:creationId xmlns:a16="http://schemas.microsoft.com/office/drawing/2014/main" id="{66FFB657-4199-B402-6D03-5B1ED2E3E498}"/>
              </a:ext>
            </a:extLst>
          </p:cNvPr>
          <p:cNvSpPr/>
          <p:nvPr/>
        </p:nvSpPr>
        <p:spPr>
          <a:xfrm>
            <a:off x="-247650" y="3983730"/>
            <a:ext cx="9639300" cy="1530203"/>
          </a:xfrm>
          <a:prstGeom prst="doubleWav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de-DE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14CA9227-4B33-6B2C-85A0-D2A6FA6779EA}"/>
              </a:ext>
            </a:extLst>
          </p:cNvPr>
          <p:cNvSpPr txBox="1"/>
          <p:nvPr/>
        </p:nvSpPr>
        <p:spPr>
          <a:xfrm>
            <a:off x="5014349" y="4356616"/>
            <a:ext cx="1684872" cy="4385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  <a:sym typeface="Arial"/>
              </a:rPr>
              <a:t>Conflict Party A: Max</a:t>
            </a:r>
          </a:p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470F2D46-4289-C98C-4D1E-88D66CA92B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17778" y="3026692"/>
            <a:ext cx="617939" cy="617939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31E446E6-48F7-A042-2115-E60913FCEE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37726" y="2937964"/>
            <a:ext cx="617939" cy="617939"/>
          </a:xfrm>
          <a:prstGeom prst="rect">
            <a:avLst/>
          </a:prstGeom>
        </p:spPr>
      </p:pic>
      <p:sp>
        <p:nvSpPr>
          <p:cNvPr id="28" name="Textfeld 27">
            <a:extLst>
              <a:ext uri="{FF2B5EF4-FFF2-40B4-BE49-F238E27FC236}">
                <a16:creationId xmlns:a16="http://schemas.microsoft.com/office/drawing/2014/main" id="{D8EE1AB4-1BA9-7372-DE5A-AC173A3042AB}"/>
              </a:ext>
            </a:extLst>
          </p:cNvPr>
          <p:cNvSpPr txBox="1"/>
          <p:nvPr/>
        </p:nvSpPr>
        <p:spPr>
          <a:xfrm>
            <a:off x="7306173" y="4387788"/>
            <a:ext cx="1684872" cy="4385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  <a:sym typeface="Arial"/>
              </a:rPr>
              <a:t>Conflict Party B: Flo</a:t>
            </a:r>
          </a:p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0FC92F81-15ED-1332-E152-FA6F8D9B60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59312" y="1966593"/>
            <a:ext cx="2273053" cy="2273053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71AFBA8C-2D58-A8AB-6EBC-F181782C87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17322" y="2432772"/>
            <a:ext cx="1949330" cy="1949330"/>
          </a:xfrm>
          <a:prstGeom prst="rect">
            <a:avLst/>
          </a:prstGeom>
        </p:spPr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B98F695-B9EE-F46D-8A02-8CB064BD6D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9082" y="261245"/>
            <a:ext cx="5099593" cy="561692"/>
          </a:xfrm>
        </p:spPr>
        <p:txBody>
          <a:bodyPr/>
          <a:lstStyle/>
          <a:p>
            <a:r>
              <a:rPr lang="de-DE" dirty="0" err="1"/>
              <a:t>Changing</a:t>
            </a:r>
            <a:r>
              <a:rPr lang="de-DE" dirty="0"/>
              <a:t> </a:t>
            </a:r>
            <a:r>
              <a:rPr lang="de-DE" dirty="0" err="1"/>
              <a:t>perspectives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BF34175-F558-C882-A9FF-2F3FC5A1ECE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05328" y="1742459"/>
            <a:ext cx="3218562" cy="2687135"/>
          </a:xfrm>
        </p:spPr>
        <p:txBody>
          <a:bodyPr/>
          <a:lstStyle/>
          <a:p>
            <a:pPr marL="0" indent="0">
              <a:lnSpc>
                <a:spcPct val="115000"/>
              </a:lnSpc>
              <a:buSzPts val="1100"/>
              <a:buNone/>
            </a:pPr>
            <a:r>
              <a:rPr lang="de-DE" sz="1400" b="1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Step</a:t>
            </a:r>
            <a:r>
              <a:rPr lang="de-DE" sz="1400" b="1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1: Think </a:t>
            </a:r>
            <a:r>
              <a:rPr lang="de-DE" sz="1400" b="1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of</a:t>
            </a:r>
            <a:r>
              <a:rPr lang="de-DE" sz="1400" b="1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400" b="1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your</a:t>
            </a:r>
            <a:r>
              <a:rPr lang="de-DE" sz="1400" b="1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400" b="1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common</a:t>
            </a:r>
            <a:r>
              <a:rPr lang="de-DE" sz="1400" b="1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400" b="1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goal</a:t>
            </a:r>
            <a:endParaRPr lang="de-DE" sz="1400" b="1" dirty="0"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  <a:p>
            <a:pPr marL="0" indent="0">
              <a:lnSpc>
                <a:spcPct val="115000"/>
              </a:lnSpc>
              <a:buSzPts val="1100"/>
              <a:buNone/>
            </a:pPr>
            <a:r>
              <a:rPr lang="de-DE" sz="1400" b="1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Step</a:t>
            </a:r>
            <a:r>
              <a:rPr lang="de-DE" sz="1400" b="1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2: </a:t>
            </a:r>
            <a:r>
              <a:rPr lang="de-DE" sz="1400" b="1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Reflect</a:t>
            </a:r>
            <a:r>
              <a:rPr lang="de-DE" sz="1400" b="1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400" b="1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your</a:t>
            </a:r>
            <a:r>
              <a:rPr lang="de-DE" sz="1400" b="1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own </a:t>
            </a:r>
            <a:r>
              <a:rPr lang="de-DE" sz="1400" b="1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side</a:t>
            </a:r>
            <a:endParaRPr lang="de-DE" sz="1400" b="1" dirty="0"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  <a:p>
            <a:pPr marL="0" indent="0">
              <a:lnSpc>
                <a:spcPct val="115000"/>
              </a:lnSpc>
              <a:buSzPts val="1100"/>
              <a:buNone/>
            </a:pPr>
            <a:r>
              <a:rPr lang="de-DE" sz="1400" b="1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Step</a:t>
            </a:r>
            <a:r>
              <a:rPr lang="de-DE" sz="1400" b="1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3: </a:t>
            </a:r>
            <a:r>
              <a:rPr lang="de-DE" sz="1400" b="1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Reflect</a:t>
            </a:r>
            <a:r>
              <a:rPr lang="de-DE" sz="1400" b="1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400" b="1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the</a:t>
            </a:r>
            <a:r>
              <a:rPr lang="de-DE" sz="1400" b="1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400" b="1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other</a:t>
            </a:r>
            <a:r>
              <a:rPr lang="de-DE" sz="1400" b="1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400" b="1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side</a:t>
            </a:r>
            <a:endParaRPr lang="de-DE" sz="1400" b="1" dirty="0"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  <a:p>
            <a:pPr>
              <a:lnSpc>
                <a:spcPct val="115000"/>
              </a:lnSpc>
              <a:buSzPts val="1100"/>
            </a:pPr>
            <a:r>
              <a:rPr lang="de-DE" sz="1400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What</a:t>
            </a:r>
            <a:r>
              <a:rPr lang="de-DE" sz="1400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400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goals</a:t>
            </a:r>
            <a:r>
              <a:rPr lang="de-DE" sz="1400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and </a:t>
            </a:r>
            <a:r>
              <a:rPr lang="de-DE" sz="1400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positions</a:t>
            </a:r>
            <a:r>
              <a:rPr lang="de-DE" sz="1400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do </a:t>
            </a:r>
            <a:r>
              <a:rPr lang="de-DE" sz="1400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you</a:t>
            </a:r>
            <a:r>
              <a:rPr lang="de-DE" sz="1400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400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hear</a:t>
            </a:r>
            <a:r>
              <a:rPr lang="de-DE" sz="1400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?</a:t>
            </a:r>
          </a:p>
          <a:p>
            <a:pPr>
              <a:lnSpc>
                <a:spcPct val="115000"/>
              </a:lnSpc>
              <a:buSzPts val="1100"/>
            </a:pPr>
            <a:r>
              <a:rPr lang="de-DE" sz="1400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What</a:t>
            </a:r>
            <a:r>
              <a:rPr lang="de-DE" sz="1400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400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could</a:t>
            </a:r>
            <a:r>
              <a:rPr lang="de-DE" sz="1400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400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be</a:t>
            </a:r>
            <a:r>
              <a:rPr lang="de-DE" sz="1400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400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behind</a:t>
            </a:r>
            <a:r>
              <a:rPr lang="de-DE" sz="1400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400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it</a:t>
            </a:r>
            <a:r>
              <a:rPr lang="de-DE" sz="1400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?  </a:t>
            </a:r>
            <a:br>
              <a:rPr lang="de-DE" sz="1400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</a:br>
            <a:r>
              <a:rPr lang="de-DE" sz="1400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Which</a:t>
            </a:r>
            <a:r>
              <a:rPr lang="de-DE" sz="1400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400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values</a:t>
            </a:r>
            <a:r>
              <a:rPr lang="de-DE" sz="1400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, </a:t>
            </a:r>
            <a:r>
              <a:rPr lang="de-DE" sz="1400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interests</a:t>
            </a:r>
            <a:r>
              <a:rPr lang="de-DE" sz="1400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, </a:t>
            </a:r>
            <a:r>
              <a:rPr lang="de-DE" sz="1400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needs</a:t>
            </a:r>
            <a:r>
              <a:rPr lang="de-DE" sz="1400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, </a:t>
            </a:r>
            <a:r>
              <a:rPr lang="de-DE" sz="1400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emotions</a:t>
            </a:r>
            <a:r>
              <a:rPr lang="de-DE" sz="1400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, </a:t>
            </a:r>
            <a:r>
              <a:rPr lang="de-DE" sz="1400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fear</a:t>
            </a:r>
            <a:r>
              <a:rPr lang="de-DE" sz="1400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/</a:t>
            </a:r>
            <a:r>
              <a:rPr lang="de-DE" sz="1400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concern</a:t>
            </a:r>
            <a:r>
              <a:rPr lang="de-DE" sz="1400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400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could</a:t>
            </a:r>
            <a:r>
              <a:rPr lang="de-DE" sz="1400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400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be</a:t>
            </a:r>
            <a:r>
              <a:rPr lang="de-DE" sz="1400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de-DE" sz="1400" dirty="0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affected</a:t>
            </a:r>
            <a:r>
              <a:rPr lang="de-DE" sz="1400" dirty="0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?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232B4D0-7C36-FDE9-E5B1-B54E24195DD0}"/>
              </a:ext>
            </a:extLst>
          </p:cNvPr>
          <p:cNvSpPr txBox="1"/>
          <p:nvPr/>
        </p:nvSpPr>
        <p:spPr>
          <a:xfrm>
            <a:off x="523758" y="1053771"/>
            <a:ext cx="5851033" cy="2539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  <a:sym typeface="Arial"/>
              </a:rPr>
              <a:t>The 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  <a:sym typeface="Arial"/>
              </a:rPr>
              <a:t>two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  <a:sym typeface="Arial"/>
              </a:rPr>
              <a:t>islands</a:t>
            </a:r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2243051-89F1-9333-1A06-D789D02D0EE6}"/>
              </a:ext>
            </a:extLst>
          </p:cNvPr>
          <p:cNvSpPr txBox="1"/>
          <p:nvPr/>
        </p:nvSpPr>
        <p:spPr>
          <a:xfrm>
            <a:off x="4021582" y="4882255"/>
            <a:ext cx="4992860" cy="1558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717" tIns="25717" rIns="25717" bIns="25717" numCol="1" spcCol="38100" rtlCol="0" anchor="t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DE" sz="675" b="1" i="0" u="none" strike="noStrike" kern="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  <a:sym typeface="Arial"/>
              </a:rPr>
              <a:t>Thomas </a:t>
            </a:r>
            <a:r>
              <a:rPr kumimoji="0" lang="de-DE" sz="675" b="1" i="0" u="none" strike="noStrike" kern="0" cap="none" spc="0" normalizeH="0" baseline="0" noProof="0" dirty="0" err="1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  <a:sym typeface="Arial"/>
              </a:rPr>
              <a:t>Kilmann</a:t>
            </a:r>
            <a:r>
              <a:rPr kumimoji="0" lang="de-DE" sz="675" b="1" i="0" u="none" strike="noStrike" kern="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  <a:sym typeface="Arial"/>
              </a:rPr>
              <a:t> Model </a:t>
            </a:r>
            <a:r>
              <a:rPr kumimoji="0" lang="de-DE" sz="675" b="1" i="0" u="none" strike="noStrike" kern="0" cap="none" spc="0" normalizeH="0" baseline="0" noProof="0" dirty="0" err="1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  <a:sym typeface="Arial"/>
              </a:rPr>
              <a:t>of</a:t>
            </a:r>
            <a:r>
              <a:rPr kumimoji="0" lang="de-DE" sz="675" b="1" i="0" u="none" strike="noStrike" kern="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  <a:sym typeface="Arial"/>
              </a:rPr>
              <a:t> Conflict</a:t>
            </a:r>
          </a:p>
        </p:txBody>
      </p:sp>
      <p:sp>
        <p:nvSpPr>
          <p:cNvPr id="9" name="Abgerundete rechteckige Legende 8">
            <a:extLst>
              <a:ext uri="{FF2B5EF4-FFF2-40B4-BE49-F238E27FC236}">
                <a16:creationId xmlns:a16="http://schemas.microsoft.com/office/drawing/2014/main" id="{71F430D5-E6F5-D359-684E-713196669B4B}"/>
              </a:ext>
            </a:extLst>
          </p:cNvPr>
          <p:cNvSpPr/>
          <p:nvPr/>
        </p:nvSpPr>
        <p:spPr>
          <a:xfrm>
            <a:off x="5368674" y="947038"/>
            <a:ext cx="3497978" cy="1009867"/>
          </a:xfrm>
          <a:prstGeom prst="wedgeRoundRectCallout">
            <a:avLst>
              <a:gd name="adj1" fmla="val -29036"/>
              <a:gd name="adj2" fmla="val 66784"/>
              <a:gd name="adj3" fmla="val 16667"/>
            </a:avLst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Yes, I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know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, Flo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has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 a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lot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 on her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mind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 at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the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moment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. I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have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the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feeling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that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she‘s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under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 a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lot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of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pressure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right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now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.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She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seems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stressed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. And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she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doesn't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 find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manual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work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 easy.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She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has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to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work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hard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to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understand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 it.</a:t>
            </a:r>
          </a:p>
        </p:txBody>
      </p:sp>
    </p:spTree>
    <p:extLst>
      <p:ext uri="{BB962C8B-B14F-4D97-AF65-F5344CB8AC3E}">
        <p14:creationId xmlns:p14="http://schemas.microsoft.com/office/powerpoint/2010/main" val="30472118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EB38D3D-3627-FBAF-AFAC-4DD15C40AA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Any </a:t>
            </a:r>
            <a:r>
              <a:rPr lang="de-DE" dirty="0" err="1"/>
              <a:t>questions</a:t>
            </a:r>
            <a:r>
              <a:rPr lang="de-DE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397044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>
          <a:extLst>
            <a:ext uri="{FF2B5EF4-FFF2-40B4-BE49-F238E27FC236}">
              <a16:creationId xmlns:a16="http://schemas.microsoft.com/office/drawing/2014/main" id="{938C2FB1-81AE-E793-E5F0-B9B206749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6969B35-ECD2-71AD-7595-2C57B0A987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6" y="336593"/>
            <a:ext cx="3897965" cy="886397"/>
          </a:xfrm>
        </p:spPr>
        <p:txBody>
          <a:bodyPr/>
          <a:lstStyle/>
          <a:p>
            <a:r>
              <a:rPr lang="de-DE" b="0" dirty="0">
                <a:latin typeface="Aptos Light" panose="020B0004020202020204" pitchFamily="34" charset="0"/>
              </a:rPr>
              <a:t>TOOL 2</a:t>
            </a:r>
          </a:p>
          <a:p>
            <a:r>
              <a:rPr lang="de-DE" dirty="0" err="1"/>
              <a:t>Addressing</a:t>
            </a:r>
            <a:r>
              <a:rPr lang="de-DE" dirty="0"/>
              <a:t> a </a:t>
            </a:r>
            <a:r>
              <a:rPr lang="de-DE" dirty="0" err="1"/>
              <a:t>conflict</a:t>
            </a:r>
            <a:endParaRPr lang="de-DE" dirty="0"/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4812C79F-8FBA-952A-DA5C-8EFA44F542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Bildplatzhalter 5" descr="Ein Bild, das Zeichnung, schreien, Loch, Kunst enthält.&#10;&#10;Automatisch generierte Beschreibung">
            <a:extLst>
              <a:ext uri="{FF2B5EF4-FFF2-40B4-BE49-F238E27FC236}">
                <a16:creationId xmlns:a16="http://schemas.microsoft.com/office/drawing/2014/main" id="{F44E43F4-BE5E-19B6-66C5-B5EE153F6F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1934" b="27438"/>
          <a:stretch/>
        </p:blipFill>
        <p:spPr>
          <a:xfrm>
            <a:off x="4572000" y="0"/>
            <a:ext cx="4572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584052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C0301-9A05-B2E6-C8B2-A9EF1BE328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9AB51A41-4A43-5785-719E-A0F9AD5764AA}"/>
              </a:ext>
            </a:extLst>
          </p:cNvPr>
          <p:cNvSpPr/>
          <p:nvPr/>
        </p:nvSpPr>
        <p:spPr>
          <a:xfrm>
            <a:off x="4870967" y="3133574"/>
            <a:ext cx="1482969" cy="1466483"/>
          </a:xfrm>
          <a:prstGeom prst="ellipse">
            <a:avLst/>
          </a:prstGeom>
          <a:solidFill>
            <a:srgbClr val="FF00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de-DE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5972BDF-3669-F364-1F32-398C81A1C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9082" y="261245"/>
            <a:ext cx="5851033" cy="561692"/>
          </a:xfrm>
        </p:spPr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not </a:t>
            </a:r>
            <a:r>
              <a:rPr lang="de-DE" dirty="0" err="1"/>
              <a:t>to</a:t>
            </a:r>
            <a:r>
              <a:rPr lang="de-DE" dirty="0"/>
              <a:t> a </a:t>
            </a:r>
            <a:r>
              <a:rPr lang="de-DE" dirty="0" err="1"/>
              <a:t>conflict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F30016D-97B0-B4AA-433D-A542534AF9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3758" y="1742459"/>
            <a:ext cx="8286134" cy="2687135"/>
          </a:xfrm>
        </p:spPr>
        <p:txBody>
          <a:bodyPr/>
          <a:lstStyle/>
          <a:p>
            <a:r>
              <a:rPr lang="en-GB" sz="1400" dirty="0">
                <a:latin typeface="Aptos" panose="020B0004020202020204" pitchFamily="34" charset="0"/>
              </a:rPr>
              <a:t>"You’re completely blind to how busy I am. </a:t>
            </a:r>
            <a:br>
              <a:rPr lang="en-GB" sz="1400" dirty="0">
                <a:latin typeface="Aptos" panose="020B0004020202020204" pitchFamily="34" charset="0"/>
              </a:rPr>
            </a:br>
            <a:r>
              <a:rPr lang="en-GB" sz="1400" dirty="0">
                <a:latin typeface="Aptos" panose="020B0004020202020204" pitchFamily="34" charset="0"/>
              </a:rPr>
              <a:t>You don’t care about how much I already have to do.</a:t>
            </a:r>
          </a:p>
          <a:p>
            <a:endParaRPr lang="en-GB" sz="1400" dirty="0">
              <a:latin typeface="Aptos" panose="020B0004020202020204" pitchFamily="34" charset="0"/>
            </a:endParaRPr>
          </a:p>
          <a:p>
            <a:r>
              <a:rPr lang="en-GB" sz="1400" dirty="0">
                <a:latin typeface="Aptos" panose="020B0004020202020204" pitchFamily="34" charset="0"/>
              </a:rPr>
              <a:t>If you can’t even handle a simple thing like this, </a:t>
            </a:r>
            <a:br>
              <a:rPr lang="en-GB" sz="1400" dirty="0">
                <a:latin typeface="Aptos" panose="020B0004020202020204" pitchFamily="34" charset="0"/>
              </a:rPr>
            </a:br>
            <a:r>
              <a:rPr lang="en-GB" sz="1400" dirty="0">
                <a:latin typeface="Aptos" panose="020B0004020202020204" pitchFamily="34" charset="0"/>
              </a:rPr>
              <a:t>why should I trust you with anything bigger?”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6D9E75A-74C6-D73D-2469-0BBFB09E5AAD}"/>
              </a:ext>
            </a:extLst>
          </p:cNvPr>
          <p:cNvSpPr txBox="1"/>
          <p:nvPr/>
        </p:nvSpPr>
        <p:spPr>
          <a:xfrm>
            <a:off x="6488723" y="4882256"/>
            <a:ext cx="2525718" cy="3096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717" tIns="25717" rIns="25717" bIns="25717" numCol="1" spcCol="3810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ct val="80000"/>
              <a:buFont typeface="Arial"/>
              <a:buNone/>
              <a:tabLst/>
              <a:defRPr/>
            </a:pPr>
            <a:r>
              <a:rPr kumimoji="0" lang="de-DE" sz="675" b="1" i="0" u="none" strike="noStrike" kern="0" cap="none" spc="0" normalizeH="0" baseline="0" noProof="0" dirty="0" err="1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Based</a:t>
            </a:r>
            <a:r>
              <a:rPr kumimoji="0" lang="de-DE" sz="675" b="1" i="0" u="none" strike="noStrike" kern="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on Rosenbergs‘ "Non-violent </a:t>
            </a:r>
            <a:r>
              <a:rPr kumimoji="0" lang="de-DE" sz="675" b="1" i="0" u="none" strike="noStrike" kern="0" cap="none" spc="0" normalizeH="0" baseline="0" noProof="0" dirty="0" err="1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communication</a:t>
            </a:r>
            <a:r>
              <a:rPr kumimoji="0" lang="de-DE" sz="675" b="1" i="0" u="none" strike="noStrike" kern="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"</a:t>
            </a: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9A8B4F91-21A0-FBB5-9125-A8E08231ADC3}"/>
              </a:ext>
            </a:extLst>
          </p:cNvPr>
          <p:cNvGrpSpPr/>
          <p:nvPr/>
        </p:nvGrpSpPr>
        <p:grpSpPr>
          <a:xfrm>
            <a:off x="5015254" y="1601527"/>
            <a:ext cx="4128746" cy="2968997"/>
            <a:chOff x="4547056" y="1397513"/>
            <a:chExt cx="4128746" cy="296899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05781F0-78DC-0312-E9F4-E12B603E3670}"/>
                </a:ext>
              </a:extLst>
            </p:cNvPr>
            <p:cNvSpPr/>
            <p:nvPr/>
          </p:nvSpPr>
          <p:spPr>
            <a:xfrm>
              <a:off x="5833694" y="1742459"/>
              <a:ext cx="1482969" cy="1466483"/>
            </a:xfrm>
            <a:prstGeom prst="ellipse">
              <a:avLst/>
            </a:prstGeom>
            <a:solidFill>
              <a:srgbClr val="F1F2F2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717" tIns="25717" rIns="25717" bIns="25717" numCol="1" spcCol="38100" rtlCol="0" anchor="ctr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4133DDF2-A157-9B1A-FAE3-1F076AF886A8}"/>
                </a:ext>
              </a:extLst>
            </p:cNvPr>
            <p:cNvSpPr txBox="1"/>
            <p:nvPr/>
          </p:nvSpPr>
          <p:spPr>
            <a:xfrm>
              <a:off x="4766740" y="4112596"/>
              <a:ext cx="919772" cy="2539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4289" tIns="34289" rIns="34289" bIns="34289" numCol="1" spcCol="38100" rtlCol="0" anchor="t">
              <a:spAutoFit/>
            </a:bodyPr>
            <a:lstStyle/>
            <a:p>
              <a:pPr marL="0" marR="0" lvl="0" indent="0" algn="ctr" defTabSz="6858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cs typeface="Arial"/>
                  <a:sym typeface="Arial"/>
                </a:rPr>
                <a:t>Max</a:t>
              </a: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24F0B18C-49C5-8234-2E76-95AC95ED563B}"/>
                </a:ext>
              </a:extLst>
            </p:cNvPr>
            <p:cNvSpPr txBox="1"/>
            <p:nvPr/>
          </p:nvSpPr>
          <p:spPr>
            <a:xfrm>
              <a:off x="7536346" y="4112596"/>
              <a:ext cx="919772" cy="2539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4289" tIns="34289" rIns="34289" bIns="34289" numCol="1" spcCol="38100" rtlCol="0" anchor="t">
              <a:spAutoFit/>
            </a:bodyPr>
            <a:lstStyle/>
            <a:p>
              <a:pPr marL="0" marR="0" lvl="0" indent="0" algn="ctr" defTabSz="6858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cs typeface="Arial"/>
                  <a:sym typeface="Arial"/>
                </a:rPr>
                <a:t>Flo</a:t>
              </a:r>
            </a:p>
          </p:txBody>
        </p:sp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AF4C22D1-12C9-8FE5-3595-87FB2C8A8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316662" y="2525513"/>
              <a:ext cx="1359140" cy="1359140"/>
            </a:xfrm>
            <a:prstGeom prst="rect">
              <a:avLst/>
            </a:prstGeom>
          </p:spPr>
        </p:pic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6F73C7CE-43CB-2571-3B9E-86E73E11B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547056" y="2525513"/>
              <a:ext cx="1359140" cy="1359140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97DC5257-3820-9821-B423-A6DCB9944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989767" y="1828280"/>
              <a:ext cx="1294842" cy="1294842"/>
            </a:xfrm>
            <a:prstGeom prst="rect">
              <a:avLst/>
            </a:prstGeom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69B506F3-3CC9-F56B-17A9-875BA5E12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575178" y="1397513"/>
              <a:ext cx="845514" cy="845514"/>
            </a:xfrm>
            <a:prstGeom prst="rect">
              <a:avLst/>
            </a:prstGeom>
          </p:spPr>
        </p:pic>
      </p:grpSp>
      <p:sp>
        <p:nvSpPr>
          <p:cNvPr id="15" name="Textfeld 14">
            <a:extLst>
              <a:ext uri="{FF2B5EF4-FFF2-40B4-BE49-F238E27FC236}">
                <a16:creationId xmlns:a16="http://schemas.microsoft.com/office/drawing/2014/main" id="{032B88F0-60D6-FE67-1993-224BF28A2AF6}"/>
              </a:ext>
            </a:extLst>
          </p:cNvPr>
          <p:cNvSpPr txBox="1"/>
          <p:nvPr/>
        </p:nvSpPr>
        <p:spPr>
          <a:xfrm>
            <a:off x="523758" y="1053771"/>
            <a:ext cx="5851033" cy="2539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DE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Let‘s</a:t>
            </a:r>
            <a:r>
              <a:rPr kumimoji="0" lang="de-DE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</a:t>
            </a:r>
            <a:r>
              <a:rPr kumimoji="0" lang="de-DE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have</a:t>
            </a:r>
            <a:r>
              <a:rPr kumimoji="0" lang="de-DE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a </a:t>
            </a:r>
            <a:r>
              <a:rPr kumimoji="0" lang="de-DE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look</a:t>
            </a:r>
            <a:r>
              <a:rPr kumimoji="0" lang="de-DE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on </a:t>
            </a:r>
            <a:r>
              <a:rPr kumimoji="0" lang="de-DE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how</a:t>
            </a:r>
            <a:r>
              <a:rPr kumimoji="0" lang="de-DE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Max </a:t>
            </a:r>
            <a:r>
              <a:rPr kumimoji="0" lang="de-DE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should</a:t>
            </a:r>
            <a:r>
              <a:rPr kumimoji="0" lang="de-DE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</a:t>
            </a:r>
            <a:r>
              <a:rPr kumimoji="0" lang="de-DE" sz="12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not</a:t>
            </a:r>
            <a:r>
              <a:rPr kumimoji="0" lang="de-DE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</a:t>
            </a:r>
            <a:r>
              <a:rPr kumimoji="0" lang="de-DE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address</a:t>
            </a:r>
            <a:r>
              <a:rPr kumimoji="0" lang="de-DE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</a:t>
            </a:r>
            <a:r>
              <a:rPr kumimoji="0" lang="de-DE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the</a:t>
            </a:r>
            <a:r>
              <a:rPr kumimoji="0" lang="de-DE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</a:t>
            </a:r>
            <a:r>
              <a:rPr kumimoji="0" lang="de-DE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conflict</a:t>
            </a:r>
            <a:endParaRPr kumimoji="0" lang="de-DE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10452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52BFFD-05DC-EEB2-DDEE-E3336507F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EF03D3D-EF12-5973-6AEC-A613FF1310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71600" y="1743076"/>
            <a:ext cx="7308056" cy="189902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de-DE" sz="1400" b="1" dirty="0">
                <a:latin typeface="Aptos" panose="020B0004020202020204" pitchFamily="34" charset="0"/>
              </a:rPr>
              <a:t>First:</a:t>
            </a:r>
            <a:r>
              <a:rPr lang="de-DE" sz="1400" dirty="0">
                <a:latin typeface="Aptos" panose="020B0004020202020204" pitchFamily="34" charset="0"/>
              </a:rPr>
              <a:t> </a:t>
            </a:r>
            <a:r>
              <a:rPr lang="de-DE" sz="1400" dirty="0" err="1">
                <a:latin typeface="Aptos" panose="020B0004020202020204" pitchFamily="34" charset="0"/>
              </a:rPr>
              <a:t>Perception</a:t>
            </a:r>
            <a:endParaRPr lang="de-DE" sz="1400" b="1" dirty="0">
              <a:latin typeface="Aptos" panose="020B0004020202020204" pitchFamily="34" charset="0"/>
            </a:endParaRPr>
          </a:p>
          <a:p>
            <a:pPr>
              <a:lnSpc>
                <a:spcPct val="150000"/>
              </a:lnSpc>
            </a:pPr>
            <a:endParaRPr lang="de-DE" sz="1400" dirty="0">
              <a:latin typeface="Aptos" panose="020B00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400" b="1" i="0" dirty="0">
                <a:latin typeface="Aptos" panose="020B0004020202020204" pitchFamily="34" charset="0"/>
              </a:rPr>
              <a:t>Second:</a:t>
            </a:r>
            <a:r>
              <a:rPr lang="de-DE" sz="1400" b="1" dirty="0">
                <a:latin typeface="Aptos" panose="020B0004020202020204" pitchFamily="34" charset="0"/>
              </a:rPr>
              <a:t> </a:t>
            </a:r>
            <a:r>
              <a:rPr lang="de-DE" sz="1400" dirty="0" err="1">
                <a:latin typeface="Aptos" panose="020B0004020202020204" pitchFamily="34" charset="0"/>
              </a:rPr>
              <a:t>Effect</a:t>
            </a:r>
            <a:endParaRPr lang="en-GB" sz="1400" dirty="0">
              <a:latin typeface="Aptos" panose="020B0004020202020204" pitchFamily="34" charset="0"/>
            </a:endParaRPr>
          </a:p>
          <a:p>
            <a:pPr>
              <a:lnSpc>
                <a:spcPct val="150000"/>
              </a:lnSpc>
            </a:pPr>
            <a:endParaRPr lang="en-GB" dirty="0">
              <a:latin typeface="Aptos" panose="020B00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Aptos" panose="020B0004020202020204" pitchFamily="34" charset="0"/>
              </a:rPr>
              <a:t>Third:</a:t>
            </a:r>
            <a:r>
              <a:rPr lang="en-GB" sz="1400" dirty="0">
                <a:latin typeface="Aptos" panose="020B0004020202020204" pitchFamily="34" charset="0"/>
              </a:rPr>
              <a:t> Wish/Request</a:t>
            </a:r>
            <a:endParaRPr lang="de-DE" sz="1400" dirty="0">
              <a:latin typeface="Aptos" panose="020B0004020202020204" pitchFamily="34" charset="0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525A692-0CCC-2757-8B98-5546C0C360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336593"/>
            <a:ext cx="5099593" cy="443198"/>
          </a:xfrm>
        </p:spPr>
        <p:txBody>
          <a:bodyPr/>
          <a:lstStyle/>
          <a:p>
            <a:r>
              <a:rPr lang="de-DE" dirty="0" err="1"/>
              <a:t>Addressing</a:t>
            </a:r>
            <a:r>
              <a:rPr lang="de-DE" dirty="0"/>
              <a:t> a </a:t>
            </a:r>
            <a:r>
              <a:rPr lang="de-DE" dirty="0" err="1"/>
              <a:t>conflict</a:t>
            </a:r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0C022AE-FB93-EB2C-E1D5-85AA26440D9E}"/>
              </a:ext>
            </a:extLst>
          </p:cNvPr>
          <p:cNvSpPr txBox="1"/>
          <p:nvPr/>
        </p:nvSpPr>
        <p:spPr>
          <a:xfrm>
            <a:off x="437393" y="1004234"/>
            <a:ext cx="5997752" cy="284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3 steps for addressing a conflict:</a:t>
            </a:r>
          </a:p>
        </p:txBody>
      </p:sp>
      <p:pic>
        <p:nvPicPr>
          <p:cNvPr id="9" name="Grafik 8" descr="Ein Bild, das Karminrot, Grafiken, Symbol enthält.&#10;&#10;Automatisch generierte Beschreibung">
            <a:extLst>
              <a:ext uri="{FF2B5EF4-FFF2-40B4-BE49-F238E27FC236}">
                <a16:creationId xmlns:a16="http://schemas.microsoft.com/office/drawing/2014/main" id="{AC9AFD1C-F166-975B-26FA-DD2009101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343" y="2462343"/>
            <a:ext cx="468796" cy="468796"/>
          </a:xfrm>
          <a:prstGeom prst="rect">
            <a:avLst/>
          </a:prstGeom>
        </p:spPr>
      </p:pic>
      <p:pic>
        <p:nvPicPr>
          <p:cNvPr id="10" name="Grafik 9" descr="Ein Bild, das Grafiken, Schrift, Grafikdesign, Symbol enthält.&#10;&#10;Automatisch generierte Beschreibung">
            <a:extLst>
              <a:ext uri="{FF2B5EF4-FFF2-40B4-BE49-F238E27FC236}">
                <a16:creationId xmlns:a16="http://schemas.microsoft.com/office/drawing/2014/main" id="{2F3398FF-660F-0C3E-4205-1E2CFD3AF7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333" y="1636323"/>
            <a:ext cx="596452" cy="596452"/>
          </a:xfrm>
          <a:prstGeom prst="rect">
            <a:avLst/>
          </a:prstGeom>
        </p:spPr>
      </p:pic>
      <p:pic>
        <p:nvPicPr>
          <p:cNvPr id="11" name="Grafik 10" descr="Ein Bild, das Grafiken, Clipart, Grafikdesign, Cartoon enthält.&#10;&#10;Automatisch generierte Beschreibung">
            <a:extLst>
              <a:ext uri="{FF2B5EF4-FFF2-40B4-BE49-F238E27FC236}">
                <a16:creationId xmlns:a16="http://schemas.microsoft.com/office/drawing/2014/main" id="{A6A0794C-839E-0923-82DB-2F637EB1C2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605" y="3160707"/>
            <a:ext cx="545523" cy="54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1315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FD1159-2C55-5F50-FC2C-4C2EEFBDCE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542BD10-C39C-0532-8161-2416EAE59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336593"/>
            <a:ext cx="6470939" cy="443198"/>
          </a:xfrm>
        </p:spPr>
        <p:txBody>
          <a:bodyPr/>
          <a:lstStyle/>
          <a:p>
            <a:r>
              <a:rPr lang="de-DE" dirty="0" err="1"/>
              <a:t>Addressing</a:t>
            </a:r>
            <a:r>
              <a:rPr lang="de-DE" dirty="0"/>
              <a:t> a </a:t>
            </a:r>
            <a:r>
              <a:rPr lang="de-DE" dirty="0" err="1"/>
              <a:t>conflict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6483635-C289-32B7-CCEE-4604D25283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8626" y="1743076"/>
            <a:ext cx="8524874" cy="2687240"/>
          </a:xfrm>
        </p:spPr>
        <p:txBody>
          <a:bodyPr/>
          <a:lstStyle/>
          <a:p>
            <a:r>
              <a:rPr lang="en-GB" sz="1400" dirty="0">
                <a:latin typeface="Aptos" panose="020B0004020202020204" pitchFamily="34" charset="0"/>
              </a:rPr>
              <a:t>Describe what you perceive - without judgment</a:t>
            </a:r>
          </a:p>
          <a:p>
            <a:r>
              <a:rPr lang="en-GB" sz="1400" dirty="0">
                <a:latin typeface="Aptos" panose="020B0004020202020204" pitchFamily="34" charset="0"/>
              </a:rPr>
              <a:t>Focus on specific observations that others could also notice. </a:t>
            </a:r>
          </a:p>
          <a:p>
            <a:pPr marL="0" indent="0">
              <a:buNone/>
            </a:pPr>
            <a:endParaRPr lang="en-GB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GB" sz="1400" b="1" dirty="0">
                <a:latin typeface="Aptos" panose="020B0004020202020204" pitchFamily="34" charset="0"/>
              </a:rPr>
              <a:t>Example: </a:t>
            </a:r>
            <a:br>
              <a:rPr lang="en-GB" sz="1400" b="1" dirty="0">
                <a:latin typeface="Aptos" panose="020B0004020202020204" pitchFamily="34" charset="0"/>
              </a:rPr>
            </a:br>
            <a:br>
              <a:rPr lang="en-GB" sz="1400" b="1" dirty="0">
                <a:latin typeface="Aptos" panose="020B0004020202020204" pitchFamily="34" charset="0"/>
              </a:rPr>
            </a:br>
            <a:r>
              <a:rPr lang="en-GB" sz="1400" b="1" dirty="0">
                <a:latin typeface="Aptos" panose="020B0004020202020204" pitchFamily="34" charset="0"/>
              </a:rPr>
              <a:t>“I noticed that the water tab had been running for weeks and none of us took any</a:t>
            </a:r>
            <a:r>
              <a:rPr lang="en-GB" b="1" dirty="0">
                <a:latin typeface="Aptos" panose="020B0004020202020204" pitchFamily="34" charset="0"/>
              </a:rPr>
              <a:t> </a:t>
            </a:r>
            <a:r>
              <a:rPr lang="en-GB" sz="1400" b="1" dirty="0">
                <a:latin typeface="Aptos" panose="020B0004020202020204" pitchFamily="34" charset="0"/>
              </a:rPr>
              <a:t>action.”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5DAA1A3-5170-F2FE-805E-E72443C84B2E}"/>
              </a:ext>
            </a:extLst>
          </p:cNvPr>
          <p:cNvSpPr txBox="1"/>
          <p:nvPr/>
        </p:nvSpPr>
        <p:spPr>
          <a:xfrm>
            <a:off x="437393" y="1004234"/>
            <a:ext cx="5997752" cy="284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DE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Step</a:t>
            </a:r>
            <a:r>
              <a:rPr kumimoji="0" lang="de-DE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1: </a:t>
            </a:r>
            <a:r>
              <a:rPr kumimoji="0" lang="de-DE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Describe</a:t>
            </a:r>
            <a:r>
              <a:rPr kumimoji="0" lang="de-DE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</a:t>
            </a:r>
            <a:r>
              <a:rPr kumimoji="0" lang="de-DE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your</a:t>
            </a:r>
            <a:r>
              <a:rPr kumimoji="0" lang="de-DE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</a:t>
            </a:r>
            <a:r>
              <a:rPr kumimoji="0" lang="de-DE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perception</a:t>
            </a:r>
            <a:endParaRPr kumimoji="0" lang="de-DE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cs typeface="Arial"/>
              <a:sym typeface="Arial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E64091E-7AAB-D493-B2E5-CCCDC7FCEAA3}"/>
              </a:ext>
            </a:extLst>
          </p:cNvPr>
          <p:cNvSpPr txBox="1"/>
          <p:nvPr/>
        </p:nvSpPr>
        <p:spPr>
          <a:xfrm>
            <a:off x="4021582" y="4882255"/>
            <a:ext cx="4992860" cy="1558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717" tIns="25717" rIns="25717" bIns="25717" numCol="1" spcCol="38100" rtlCol="0" anchor="t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DE" sz="675" b="1" i="0" u="none" strike="noStrike" kern="0" cap="none" spc="0" normalizeH="0" baseline="0" noProof="0" dirty="0" err="1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Based</a:t>
            </a:r>
            <a:r>
              <a:rPr kumimoji="0" lang="de-DE" sz="675" b="1" i="0" u="none" strike="noStrike" kern="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on Rosenbergs‘ "Non-violent </a:t>
            </a:r>
            <a:r>
              <a:rPr kumimoji="0" lang="de-DE" sz="675" b="1" i="0" u="none" strike="noStrike" kern="0" cap="none" spc="0" normalizeH="0" baseline="0" noProof="0" dirty="0" err="1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communication</a:t>
            </a:r>
            <a:r>
              <a:rPr kumimoji="0" lang="de-DE" sz="675" b="1" i="0" u="none" strike="noStrike" kern="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14006851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721F43-EE5A-25C3-763C-0EF01F304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DEE0436-AA07-F318-662D-AA010BEB8D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336593"/>
            <a:ext cx="6470939" cy="443198"/>
          </a:xfrm>
        </p:spPr>
        <p:txBody>
          <a:bodyPr/>
          <a:lstStyle/>
          <a:p>
            <a:r>
              <a:rPr lang="de-DE" dirty="0" err="1"/>
              <a:t>Addressing</a:t>
            </a:r>
            <a:r>
              <a:rPr lang="de-DE" dirty="0"/>
              <a:t> a </a:t>
            </a:r>
            <a:r>
              <a:rPr lang="de-DE" dirty="0" err="1"/>
              <a:t>conflict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A4BF0DA-4657-10F0-4B6A-697D75923D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8626" y="1743076"/>
            <a:ext cx="8524874" cy="2687240"/>
          </a:xfrm>
        </p:spPr>
        <p:txBody>
          <a:bodyPr/>
          <a:lstStyle/>
          <a:p>
            <a:pPr marL="0" indent="0">
              <a:buNone/>
            </a:pPr>
            <a:r>
              <a:rPr lang="en-GB" sz="1400" b="1" dirty="0">
                <a:latin typeface="Aptos" panose="020B0004020202020204" pitchFamily="34" charset="0"/>
              </a:rPr>
              <a:t>Important: </a:t>
            </a:r>
          </a:p>
          <a:p>
            <a:r>
              <a:rPr lang="en-GB" sz="1400" dirty="0">
                <a:latin typeface="Aptos" panose="020B0004020202020204" pitchFamily="34" charset="0"/>
              </a:rPr>
              <a:t>Use numbers, data, and facts to ensure objectivity. Helpful question: "Am I really describing what others could also perceive?”</a:t>
            </a:r>
          </a:p>
          <a:p>
            <a:r>
              <a:rPr lang="en-GB" sz="1400" dirty="0">
                <a:latin typeface="Aptos" panose="020B0004020202020204" pitchFamily="34" charset="0"/>
              </a:rPr>
              <a:t>Talk from your own perspective: “I observed that…” or “I noticed that…”, instead of “You did …”</a:t>
            </a:r>
          </a:p>
          <a:p>
            <a:pPr marL="0" indent="0">
              <a:buNone/>
            </a:pPr>
            <a:endParaRPr lang="en-GB" sz="1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GB" sz="1400" dirty="0">
                <a:solidFill>
                  <a:srgbClr val="E30613"/>
                </a:solidFill>
                <a:latin typeface="Aptos" panose="020B0004020202020204" pitchFamily="34" charset="0"/>
              </a:rPr>
              <a:t>No Assumptions, interpretations, or generalizations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3AB7F71-5A12-480A-5A01-374806A83B91}"/>
              </a:ext>
            </a:extLst>
          </p:cNvPr>
          <p:cNvSpPr txBox="1"/>
          <p:nvPr/>
        </p:nvSpPr>
        <p:spPr>
          <a:xfrm>
            <a:off x="437393" y="1004234"/>
            <a:ext cx="5997752" cy="284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DE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Step</a:t>
            </a:r>
            <a:r>
              <a:rPr kumimoji="0" lang="de-DE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1: </a:t>
            </a:r>
            <a:r>
              <a:rPr kumimoji="0" lang="de-DE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Describe</a:t>
            </a:r>
            <a:r>
              <a:rPr kumimoji="0" lang="de-DE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</a:t>
            </a:r>
            <a:r>
              <a:rPr kumimoji="0" lang="de-DE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your</a:t>
            </a:r>
            <a:r>
              <a:rPr kumimoji="0" lang="de-DE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</a:t>
            </a:r>
            <a:r>
              <a:rPr kumimoji="0" lang="de-DE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perception</a:t>
            </a:r>
            <a:endParaRPr kumimoji="0" lang="de-DE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cs typeface="Arial"/>
              <a:sym typeface="Arial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163AFB9-8E50-158F-19CE-2B6171A36A6B}"/>
              </a:ext>
            </a:extLst>
          </p:cNvPr>
          <p:cNvSpPr txBox="1"/>
          <p:nvPr/>
        </p:nvSpPr>
        <p:spPr>
          <a:xfrm>
            <a:off x="4021582" y="4882255"/>
            <a:ext cx="4992860" cy="1558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717" tIns="25717" rIns="25717" bIns="25717" numCol="1" spcCol="38100" rtlCol="0" anchor="t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DE" sz="675" b="1" i="0" u="none" strike="noStrike" kern="0" cap="none" spc="0" normalizeH="0" baseline="0" noProof="0" dirty="0" err="1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Based</a:t>
            </a:r>
            <a:r>
              <a:rPr kumimoji="0" lang="de-DE" sz="675" b="1" i="0" u="none" strike="noStrike" kern="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on Rosenbergs‘ "Non-violent </a:t>
            </a:r>
            <a:r>
              <a:rPr kumimoji="0" lang="de-DE" sz="675" b="1" i="0" u="none" strike="noStrike" kern="0" cap="none" spc="0" normalizeH="0" baseline="0" noProof="0" dirty="0" err="1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communication</a:t>
            </a:r>
            <a:r>
              <a:rPr kumimoji="0" lang="de-DE" sz="675" b="1" i="0" u="none" strike="noStrike" kern="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22094873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44062F-98FA-4F2D-EAE5-119E0BA1D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A267B53-779E-567D-426D-6676E7F146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336593"/>
            <a:ext cx="6470939" cy="443198"/>
          </a:xfrm>
        </p:spPr>
        <p:txBody>
          <a:bodyPr/>
          <a:lstStyle/>
          <a:p>
            <a:r>
              <a:rPr lang="de-DE" dirty="0" err="1"/>
              <a:t>Addressing</a:t>
            </a:r>
            <a:r>
              <a:rPr lang="de-DE" dirty="0"/>
              <a:t> a </a:t>
            </a:r>
            <a:r>
              <a:rPr lang="de-DE" dirty="0" err="1"/>
              <a:t>conflict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ED531BE-EE75-1B59-F40E-8868D64654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8626" y="1743076"/>
            <a:ext cx="8524874" cy="2687240"/>
          </a:xfrm>
        </p:spPr>
        <p:txBody>
          <a:bodyPr/>
          <a:lstStyle/>
          <a:p>
            <a:r>
              <a:rPr lang="en-GB" dirty="0">
                <a:latin typeface="Aptos" panose="020B0004020202020204" pitchFamily="34" charset="0"/>
              </a:rPr>
              <a:t>E</a:t>
            </a:r>
            <a:r>
              <a:rPr lang="en-GB" sz="1400" dirty="0">
                <a:latin typeface="Aptos" panose="020B0004020202020204" pitchFamily="34" charset="0"/>
              </a:rPr>
              <a:t>xplain the emotional impact the situation has/had on you</a:t>
            </a:r>
          </a:p>
          <a:p>
            <a:r>
              <a:rPr lang="en-GB" sz="1400" dirty="0">
                <a:latin typeface="Aptos" panose="020B0004020202020204" pitchFamily="34" charset="0"/>
              </a:rPr>
              <a:t>Doing this connects the observation to your feelings and needs </a:t>
            </a:r>
          </a:p>
          <a:p>
            <a:r>
              <a:rPr lang="en-GB" sz="1400" dirty="0">
                <a:latin typeface="Aptos" panose="020B0004020202020204" pitchFamily="34" charset="0"/>
              </a:rPr>
              <a:t>In doing so you provide context and relevance (the invisible parts under your island)</a:t>
            </a:r>
            <a:endParaRPr lang="en-GB" sz="1400" b="1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GB" sz="1400" b="1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GB" sz="1400" b="1" dirty="0">
                <a:latin typeface="Aptos" panose="020B0004020202020204" pitchFamily="34" charset="0"/>
              </a:rPr>
              <a:t>Example: </a:t>
            </a:r>
            <a:br>
              <a:rPr lang="en-GB" sz="1400" b="1" dirty="0">
                <a:latin typeface="Aptos" panose="020B0004020202020204" pitchFamily="34" charset="0"/>
              </a:rPr>
            </a:br>
            <a:br>
              <a:rPr lang="en-GB" sz="1400" b="1" dirty="0">
                <a:latin typeface="Aptos" panose="020B0004020202020204" pitchFamily="34" charset="0"/>
              </a:rPr>
            </a:br>
            <a:r>
              <a:rPr lang="en-GB" sz="1400" b="1" dirty="0">
                <a:latin typeface="Aptos" panose="020B0004020202020204" pitchFamily="34" charset="0"/>
              </a:rPr>
              <a:t>“The situation really makes me feel frustrated and stressed because it makes me</a:t>
            </a:r>
            <a:r>
              <a:rPr lang="en-GB" b="1" dirty="0">
                <a:latin typeface="Aptos" panose="020B0004020202020204" pitchFamily="34" charset="0"/>
              </a:rPr>
              <a:t> </a:t>
            </a:r>
            <a:r>
              <a:rPr lang="en-GB" sz="1400" b="1" dirty="0">
                <a:latin typeface="Aptos" panose="020B0004020202020204" pitchFamily="34" charset="0"/>
              </a:rPr>
              <a:t>feel like I need to automatically be responsible for those (manual) tasks.”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66A296C-FC89-867D-8B62-428BF1B01F17}"/>
              </a:ext>
            </a:extLst>
          </p:cNvPr>
          <p:cNvSpPr txBox="1"/>
          <p:nvPr/>
        </p:nvSpPr>
        <p:spPr>
          <a:xfrm>
            <a:off x="437393" y="1004234"/>
            <a:ext cx="5997752" cy="284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DE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Step</a:t>
            </a:r>
            <a:r>
              <a:rPr kumimoji="0" lang="de-DE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2: </a:t>
            </a:r>
            <a:r>
              <a:rPr kumimoji="0" lang="de-DE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Explain</a:t>
            </a:r>
            <a:r>
              <a:rPr kumimoji="0" lang="de-DE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</a:t>
            </a:r>
            <a:r>
              <a:rPr kumimoji="0" lang="de-DE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the</a:t>
            </a:r>
            <a:r>
              <a:rPr kumimoji="0" lang="de-DE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</a:t>
            </a:r>
            <a:r>
              <a:rPr kumimoji="0" lang="de-DE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effect</a:t>
            </a:r>
            <a:r>
              <a:rPr kumimoji="0" lang="de-DE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</a:t>
            </a:r>
            <a:r>
              <a:rPr kumimoji="0" lang="de-DE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it</a:t>
            </a:r>
            <a:r>
              <a:rPr kumimoji="0" lang="de-DE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</a:t>
            </a:r>
            <a:r>
              <a:rPr kumimoji="0" lang="de-DE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has</a:t>
            </a:r>
            <a:r>
              <a:rPr kumimoji="0" lang="de-DE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on </a:t>
            </a:r>
            <a:r>
              <a:rPr kumimoji="0" lang="de-DE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you</a:t>
            </a:r>
            <a:endParaRPr kumimoji="0" lang="de-DE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cs typeface="Arial"/>
              <a:sym typeface="Arial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6884B95-F655-5482-6A1B-C0E5A7461A93}"/>
              </a:ext>
            </a:extLst>
          </p:cNvPr>
          <p:cNvSpPr txBox="1"/>
          <p:nvPr/>
        </p:nvSpPr>
        <p:spPr>
          <a:xfrm>
            <a:off x="4021582" y="4882255"/>
            <a:ext cx="4992860" cy="1558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717" tIns="25717" rIns="25717" bIns="25717" numCol="1" spcCol="38100" rtlCol="0" anchor="t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DE" sz="675" b="1" i="0" u="none" strike="noStrike" kern="0" cap="none" spc="0" normalizeH="0" baseline="0" noProof="0" dirty="0" err="1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Based</a:t>
            </a:r>
            <a:r>
              <a:rPr kumimoji="0" lang="de-DE" sz="675" b="1" i="0" u="none" strike="noStrike" kern="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on Rosenbergs‘ "Non-violent </a:t>
            </a:r>
            <a:r>
              <a:rPr kumimoji="0" lang="de-DE" sz="675" b="1" i="0" u="none" strike="noStrike" kern="0" cap="none" spc="0" normalizeH="0" baseline="0" noProof="0" dirty="0" err="1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communication</a:t>
            </a:r>
            <a:r>
              <a:rPr kumimoji="0" lang="de-DE" sz="675" b="1" i="0" u="none" strike="noStrike" kern="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10150826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E4995E-3B27-5A2E-6E24-5D5E78E8AE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705A2C9-8AA6-2F2A-2D9D-B87CF0978E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336593"/>
            <a:ext cx="6470939" cy="443198"/>
          </a:xfrm>
        </p:spPr>
        <p:txBody>
          <a:bodyPr/>
          <a:lstStyle/>
          <a:p>
            <a:r>
              <a:rPr lang="de-DE" dirty="0" err="1"/>
              <a:t>Addressing</a:t>
            </a:r>
            <a:r>
              <a:rPr lang="de-DE" dirty="0"/>
              <a:t> a </a:t>
            </a:r>
            <a:r>
              <a:rPr lang="de-DE" dirty="0" err="1"/>
              <a:t>conflict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B873672-9D6C-C7B7-84EE-116C30464F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8626" y="1743076"/>
            <a:ext cx="8524874" cy="2687240"/>
          </a:xfrm>
        </p:spPr>
        <p:txBody>
          <a:bodyPr/>
          <a:lstStyle/>
          <a:p>
            <a:r>
              <a:rPr lang="de-DE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  <a:cs typeface="Arial" panose="020B0604020202020204" pitchFamily="34" charset="0"/>
              </a:rPr>
              <a:t>express a </a:t>
            </a:r>
            <a:r>
              <a:rPr lang="de-DE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  <a:cs typeface="Arial" panose="020B0604020202020204" pitchFamily="34" charset="0"/>
              </a:rPr>
              <a:t>specific</a:t>
            </a:r>
            <a:r>
              <a:rPr lang="de-DE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de-DE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  <a:cs typeface="Arial" panose="020B0604020202020204" pitchFamily="34" charset="0"/>
              </a:rPr>
              <a:t>wish</a:t>
            </a:r>
            <a:r>
              <a:rPr lang="de-DE" dirty="0">
                <a:latin typeface="Aptos" panose="020B0004020202020204" pitchFamily="34" charset="0"/>
                <a:cs typeface="Arial" panose="020B0604020202020204" pitchFamily="34" charset="0"/>
              </a:rPr>
              <a:t>/</a:t>
            </a:r>
            <a:r>
              <a:rPr lang="de-DE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  <a:cs typeface="Arial" panose="020B0604020202020204" pitchFamily="34" charset="0"/>
              </a:rPr>
              <a:t>request</a:t>
            </a:r>
            <a:r>
              <a:rPr lang="de-DE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de-DE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  <a:cs typeface="Arial" panose="020B0604020202020204" pitchFamily="34" charset="0"/>
              </a:rPr>
              <a:t>for</a:t>
            </a:r>
            <a:r>
              <a:rPr lang="de-DE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de-DE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  <a:cs typeface="Arial" panose="020B0604020202020204" pitchFamily="34" charset="0"/>
              </a:rPr>
              <a:t>future</a:t>
            </a:r>
            <a:r>
              <a:rPr lang="de-DE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de-DE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  <a:cs typeface="Arial" panose="020B0604020202020204" pitchFamily="34" charset="0"/>
              </a:rPr>
              <a:t>behavior</a:t>
            </a:r>
            <a:endParaRPr lang="de-DE" u="none" strike="noStrike" dirty="0">
              <a:solidFill>
                <a:srgbClr val="000000"/>
              </a:solidFill>
              <a:effectLst/>
              <a:latin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de-DE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  <a:cs typeface="Arial" panose="020B0604020202020204" pitchFamily="34" charset="0"/>
              </a:rPr>
              <a:t>focus</a:t>
            </a:r>
            <a:r>
              <a:rPr lang="de-DE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  <a:cs typeface="Arial" panose="020B0604020202020204" pitchFamily="34" charset="0"/>
              </a:rPr>
              <a:t> on </a:t>
            </a:r>
            <a:r>
              <a:rPr lang="de-DE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  <a:cs typeface="Arial" panose="020B0604020202020204" pitchFamily="34" charset="0"/>
              </a:rPr>
              <a:t>actionable</a:t>
            </a:r>
            <a:r>
              <a:rPr lang="de-DE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de-DE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  <a:cs typeface="Arial" panose="020B0604020202020204" pitchFamily="34" charset="0"/>
              </a:rPr>
              <a:t>changes</a:t>
            </a:r>
            <a:r>
              <a:rPr lang="de-DE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de-DE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  <a:cs typeface="Arial" panose="020B0604020202020204" pitchFamily="34" charset="0"/>
              </a:rPr>
              <a:t>that</a:t>
            </a:r>
            <a:r>
              <a:rPr lang="de-DE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de-DE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  <a:cs typeface="Arial" panose="020B0604020202020204" pitchFamily="34" charset="0"/>
              </a:rPr>
              <a:t>can</a:t>
            </a:r>
            <a:r>
              <a:rPr lang="de-DE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de-DE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  <a:cs typeface="Arial" panose="020B0604020202020204" pitchFamily="34" charset="0"/>
              </a:rPr>
              <a:t>improve</a:t>
            </a:r>
            <a:r>
              <a:rPr lang="de-DE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de-DE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  <a:cs typeface="Arial" panose="020B0604020202020204" pitchFamily="34" charset="0"/>
              </a:rPr>
              <a:t>the</a:t>
            </a:r>
            <a:r>
              <a:rPr lang="de-DE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de-DE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  <a:cs typeface="Arial" panose="020B0604020202020204" pitchFamily="34" charset="0"/>
              </a:rPr>
              <a:t>situation</a:t>
            </a:r>
            <a:r>
              <a:rPr lang="de-DE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de-DE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  <a:cs typeface="Arial" panose="020B0604020202020204" pitchFamily="34" charset="0"/>
              </a:rPr>
              <a:t>for</a:t>
            </a:r>
            <a:r>
              <a:rPr lang="de-DE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de-DE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  <a:cs typeface="Arial" panose="020B0604020202020204" pitchFamily="34" charset="0"/>
              </a:rPr>
              <a:t>the</a:t>
            </a:r>
            <a:r>
              <a:rPr lang="de-DE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de-DE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  <a:cs typeface="Arial" panose="020B0604020202020204" pitchFamily="34" charset="0"/>
              </a:rPr>
              <a:t>better</a:t>
            </a:r>
            <a:endParaRPr lang="de-DE" u="none" strike="noStrike" dirty="0">
              <a:solidFill>
                <a:srgbClr val="000000"/>
              </a:solidFill>
              <a:effectLst/>
              <a:latin typeface="Aptos" panose="020B00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GB" b="1" dirty="0">
                <a:latin typeface="Aptos" panose="020B0004020202020204" pitchFamily="34" charset="0"/>
              </a:rPr>
              <a:t>Example: </a:t>
            </a:r>
            <a:br>
              <a:rPr lang="en-GB" b="1" dirty="0">
                <a:latin typeface="Aptos" panose="020B0004020202020204" pitchFamily="34" charset="0"/>
              </a:rPr>
            </a:br>
            <a:br>
              <a:rPr lang="en-GB" b="1" dirty="0">
                <a:latin typeface="Aptos" panose="020B0004020202020204" pitchFamily="34" charset="0"/>
              </a:rPr>
            </a:br>
            <a:r>
              <a:rPr lang="en-GB" b="1" dirty="0">
                <a:latin typeface="Aptos" panose="020B0004020202020204" pitchFamily="34" charset="0"/>
              </a:rPr>
              <a:t>“I would like us to discuss how we can reorganize responsibility for “handicrafts” in our office.”</a:t>
            </a:r>
          </a:p>
          <a:p>
            <a:endParaRPr lang="en-GB" dirty="0">
              <a:latin typeface="Aptos" panose="020B000402020202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EE1D0FB-A0D1-E91C-B818-FE52D7944F24}"/>
              </a:ext>
            </a:extLst>
          </p:cNvPr>
          <p:cNvSpPr txBox="1"/>
          <p:nvPr/>
        </p:nvSpPr>
        <p:spPr>
          <a:xfrm>
            <a:off x="437393" y="1004234"/>
            <a:ext cx="5997752" cy="284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DE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Step</a:t>
            </a:r>
            <a:r>
              <a:rPr kumimoji="0" lang="de-DE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3: </a:t>
            </a:r>
            <a:r>
              <a:rPr kumimoji="0" lang="de-DE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Formulate</a:t>
            </a:r>
            <a:r>
              <a:rPr kumimoji="0" lang="de-DE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 </a:t>
            </a:r>
            <a:r>
              <a:rPr kumimoji="0" lang="de-DE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wish</a:t>
            </a:r>
            <a:r>
              <a:rPr kumimoji="0" lang="de-DE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/</a:t>
            </a:r>
            <a:r>
              <a:rPr kumimoji="0" lang="de-DE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request</a:t>
            </a:r>
            <a:endParaRPr kumimoji="0" lang="de-DE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AA6DA96-CCFC-10C9-30A1-B99E8A92BFD1}"/>
              </a:ext>
            </a:extLst>
          </p:cNvPr>
          <p:cNvSpPr txBox="1"/>
          <p:nvPr/>
        </p:nvSpPr>
        <p:spPr>
          <a:xfrm>
            <a:off x="4021582" y="4882255"/>
            <a:ext cx="4992860" cy="1558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717" tIns="25717" rIns="25717" bIns="25717" numCol="1" spcCol="38100" rtlCol="0" anchor="t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DE" sz="675" b="1" i="0" u="none" strike="noStrike" kern="0" cap="none" spc="0" normalizeH="0" baseline="0" noProof="0" dirty="0" err="1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Based</a:t>
            </a:r>
            <a:r>
              <a:rPr kumimoji="0" lang="de-DE" sz="675" b="1" i="0" u="none" strike="noStrike" kern="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on Rosenbergs‘ "Non-violent </a:t>
            </a:r>
            <a:r>
              <a:rPr kumimoji="0" lang="de-DE" sz="675" b="1" i="0" u="none" strike="noStrike" kern="0" cap="none" spc="0" normalizeH="0" baseline="0" noProof="0" dirty="0" err="1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communication</a:t>
            </a:r>
            <a:r>
              <a:rPr kumimoji="0" lang="de-DE" sz="675" b="1" i="0" u="none" strike="noStrike" kern="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9562790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9060EC-18DC-CEC9-5022-F791E0E59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7CE8DE9-279C-8BB8-60F8-86F9CA49E6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9082" y="261246"/>
            <a:ext cx="6434614" cy="561692"/>
          </a:xfrm>
        </p:spPr>
        <p:txBody>
          <a:bodyPr/>
          <a:lstStyle/>
          <a:p>
            <a:r>
              <a:rPr lang="de-DE" dirty="0" err="1"/>
              <a:t>Addressing</a:t>
            </a:r>
            <a:r>
              <a:rPr lang="de-DE" dirty="0"/>
              <a:t> a </a:t>
            </a:r>
            <a:r>
              <a:rPr lang="de-DE" dirty="0" err="1"/>
              <a:t>conflict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C232725-3C09-1D53-216A-A6A1EA5C067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05328" y="1742459"/>
            <a:ext cx="7273977" cy="209335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de-DE" sz="1400" b="1" dirty="0">
                <a:latin typeface="Aptos" panose="020B0004020202020204" pitchFamily="34" charset="0"/>
              </a:rPr>
              <a:t>First:</a:t>
            </a:r>
            <a:r>
              <a:rPr lang="de-DE" sz="1400" dirty="0">
                <a:latin typeface="Aptos" panose="020B0004020202020204" pitchFamily="34" charset="0"/>
              </a:rPr>
              <a:t> </a:t>
            </a:r>
            <a:r>
              <a:rPr lang="de-DE" sz="1400" dirty="0" err="1">
                <a:latin typeface="Aptos" panose="020B0004020202020204" pitchFamily="34" charset="0"/>
              </a:rPr>
              <a:t>Perception</a:t>
            </a:r>
            <a:endParaRPr lang="de-DE" sz="1400" dirty="0">
              <a:latin typeface="Aptos" panose="020B00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de-DE" sz="1400" dirty="0">
              <a:latin typeface="Aptos" panose="020B00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400" b="1" dirty="0">
                <a:latin typeface="Aptos" panose="020B0004020202020204" pitchFamily="34" charset="0"/>
              </a:rPr>
              <a:t>Second: </a:t>
            </a:r>
            <a:r>
              <a:rPr lang="de-DE" sz="1400" dirty="0" err="1">
                <a:latin typeface="Aptos" panose="020B0004020202020204" pitchFamily="34" charset="0"/>
              </a:rPr>
              <a:t>Effect</a:t>
            </a:r>
            <a:endParaRPr lang="en-GB" sz="1400" dirty="0">
              <a:latin typeface="Aptos" panose="020B00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GB" sz="1400" dirty="0">
              <a:latin typeface="Aptos" panose="020B00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b="1" dirty="0">
                <a:latin typeface="Aptos" panose="020B0004020202020204" pitchFamily="34" charset="0"/>
              </a:rPr>
              <a:t>Third:</a:t>
            </a:r>
            <a:r>
              <a:rPr lang="en-GB" sz="1400" dirty="0">
                <a:latin typeface="Aptos" panose="020B0004020202020204" pitchFamily="34" charset="0"/>
              </a:rPr>
              <a:t> Wish/Request</a:t>
            </a:r>
            <a:endParaRPr lang="de-DE" sz="1400" dirty="0">
              <a:latin typeface="Aptos" panose="020B0004020202020204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45B8531-4844-66DF-B230-2B1823397476}"/>
              </a:ext>
            </a:extLst>
          </p:cNvPr>
          <p:cNvSpPr txBox="1"/>
          <p:nvPr/>
        </p:nvSpPr>
        <p:spPr>
          <a:xfrm>
            <a:off x="523758" y="1053771"/>
            <a:ext cx="5851033" cy="2539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3 steps for addressing a conflict:</a:t>
            </a:r>
          </a:p>
        </p:txBody>
      </p:sp>
      <p:pic>
        <p:nvPicPr>
          <p:cNvPr id="9" name="Grafik 8" descr="Ein Bild, das Karminrot, Grafiken, Symbol enthält.&#10;&#10;Automatisch generierte Beschreibung">
            <a:extLst>
              <a:ext uri="{FF2B5EF4-FFF2-40B4-BE49-F238E27FC236}">
                <a16:creationId xmlns:a16="http://schemas.microsoft.com/office/drawing/2014/main" id="{B645693C-F6A2-F0E8-AFC0-97678703D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080" y="2572183"/>
            <a:ext cx="505120" cy="505120"/>
          </a:xfrm>
          <a:prstGeom prst="rect">
            <a:avLst/>
          </a:prstGeom>
        </p:spPr>
      </p:pic>
      <p:pic>
        <p:nvPicPr>
          <p:cNvPr id="10" name="Grafik 9" descr="Ein Bild, das Grafiken, Schrift, Grafikdesign, Symbol enthält.&#10;&#10;Automatisch generierte Beschreibung">
            <a:extLst>
              <a:ext uri="{FF2B5EF4-FFF2-40B4-BE49-F238E27FC236}">
                <a16:creationId xmlns:a16="http://schemas.microsoft.com/office/drawing/2014/main" id="{63FA5DBB-6713-E166-4BDB-70FC48F21A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757" y="1649800"/>
            <a:ext cx="642668" cy="642668"/>
          </a:xfrm>
          <a:prstGeom prst="rect">
            <a:avLst/>
          </a:prstGeom>
        </p:spPr>
      </p:pic>
      <p:pic>
        <p:nvPicPr>
          <p:cNvPr id="11" name="Grafik 10" descr="Ein Bild, das Grafiken, Clipart, Grafikdesign, Cartoon enthält.&#10;&#10;Automatisch generierte Beschreibung">
            <a:extLst>
              <a:ext uri="{FF2B5EF4-FFF2-40B4-BE49-F238E27FC236}">
                <a16:creationId xmlns:a16="http://schemas.microsoft.com/office/drawing/2014/main" id="{01E47288-CA0E-9E2E-D0BD-392C4C4C4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039" y="3367825"/>
            <a:ext cx="587792" cy="58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410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3E37A5-A744-E1C7-E972-ECD26A012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Kleidung, Person, Wand, Menschen enthält.&#10;&#10;Automatisch generierte Beschreibung">
            <a:extLst>
              <a:ext uri="{FF2B5EF4-FFF2-40B4-BE49-F238E27FC236}">
                <a16:creationId xmlns:a16="http://schemas.microsoft.com/office/drawing/2014/main" id="{3D9BE699-13C7-297B-9480-2422310495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507" t="25965" r="23560" b="1839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D9D516A-1065-B3C5-0564-F28BBF9893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0" y="285263"/>
            <a:ext cx="6278880" cy="485204"/>
          </a:xfrm>
        </p:spPr>
        <p:txBody>
          <a:bodyPr wrap="square" anchor="b">
            <a:normAutofit fontScale="925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 dirty="0"/>
              <a:t>WELCOME FROM OUR YES COACH</a:t>
            </a:r>
          </a:p>
        </p:txBody>
      </p:sp>
    </p:spTree>
    <p:extLst>
      <p:ext uri="{BB962C8B-B14F-4D97-AF65-F5344CB8AC3E}">
        <p14:creationId xmlns:p14="http://schemas.microsoft.com/office/powerpoint/2010/main" val="244621961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154AE7-5EBF-C234-868C-AD54B4AED2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DD8B269C-714F-3A90-05FD-B3DC9734E935}"/>
              </a:ext>
            </a:extLst>
          </p:cNvPr>
          <p:cNvSpPr/>
          <p:nvPr/>
        </p:nvSpPr>
        <p:spPr>
          <a:xfrm>
            <a:off x="4870967" y="3133574"/>
            <a:ext cx="1482969" cy="1466483"/>
          </a:xfrm>
          <a:prstGeom prst="ellipse">
            <a:avLst/>
          </a:prstGeom>
          <a:solidFill>
            <a:srgbClr val="FF00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de-DE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212FA025-2889-BDE7-C80A-9620857DE7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9082" y="261245"/>
            <a:ext cx="5851033" cy="561692"/>
          </a:xfrm>
        </p:spPr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a </a:t>
            </a:r>
            <a:r>
              <a:rPr lang="de-DE" dirty="0" err="1"/>
              <a:t>conflict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DF64256-8FFE-4B18-E2DD-3B480813D5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3758" y="1742459"/>
            <a:ext cx="4243180" cy="2687135"/>
          </a:xfrm>
        </p:spPr>
        <p:txBody>
          <a:bodyPr/>
          <a:lstStyle/>
          <a:p>
            <a:r>
              <a:rPr lang="en-GB" sz="1400" b="1" dirty="0">
                <a:latin typeface="Aptos" panose="020B0004020202020204" pitchFamily="34" charset="0"/>
              </a:rPr>
              <a:t>Perception</a:t>
            </a:r>
            <a:r>
              <a:rPr lang="en-GB" sz="1400" dirty="0">
                <a:latin typeface="Aptos" panose="020B0004020202020204" pitchFamily="34" charset="0"/>
              </a:rPr>
              <a:t>: "I see that the faucet has been dripping for some time, and I haven’t been able to address it because of my workload this month.</a:t>
            </a:r>
            <a:br>
              <a:rPr lang="en-GB" sz="1400" dirty="0">
                <a:latin typeface="Aptos" panose="020B0004020202020204" pitchFamily="34" charset="0"/>
              </a:rPr>
            </a:br>
            <a:endParaRPr lang="en-GB" sz="1400" dirty="0">
              <a:latin typeface="Aptos" panose="020B0004020202020204" pitchFamily="34" charset="0"/>
            </a:endParaRPr>
          </a:p>
          <a:p>
            <a:r>
              <a:rPr lang="en-GB" sz="1400" b="1" dirty="0">
                <a:latin typeface="Aptos" panose="020B0004020202020204" pitchFamily="34" charset="0"/>
              </a:rPr>
              <a:t>Effect</a:t>
            </a:r>
            <a:r>
              <a:rPr lang="en-GB" sz="1400" dirty="0">
                <a:latin typeface="Aptos" panose="020B0004020202020204" pitchFamily="34" charset="0"/>
              </a:rPr>
              <a:t>: I feel overwhelmed and a bit uneasy about not being able to help as much as I’d like.</a:t>
            </a:r>
            <a:br>
              <a:rPr lang="en-GB" sz="1400" dirty="0">
                <a:latin typeface="Aptos" panose="020B0004020202020204" pitchFamily="34" charset="0"/>
              </a:rPr>
            </a:br>
            <a:endParaRPr lang="en-GB" sz="1400" dirty="0">
              <a:latin typeface="Aptos" panose="020B0004020202020204" pitchFamily="34" charset="0"/>
            </a:endParaRPr>
          </a:p>
          <a:p>
            <a:r>
              <a:rPr lang="en-GB" sz="1400" b="1" dirty="0">
                <a:latin typeface="Aptos" panose="020B0004020202020204" pitchFamily="34" charset="0"/>
              </a:rPr>
              <a:t>Wish</a:t>
            </a:r>
            <a:r>
              <a:rPr lang="en-GB" sz="1400" dirty="0">
                <a:latin typeface="Aptos" panose="020B0004020202020204" pitchFamily="34" charset="0"/>
              </a:rPr>
              <a:t>: Could we discuss how we might split these kinds of tasks in a way that feels fair for both of us?”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B2C9D98-6624-A1DC-2E1C-9E73757EA7CF}"/>
              </a:ext>
            </a:extLst>
          </p:cNvPr>
          <p:cNvSpPr txBox="1"/>
          <p:nvPr/>
        </p:nvSpPr>
        <p:spPr>
          <a:xfrm>
            <a:off x="6488723" y="4882256"/>
            <a:ext cx="2525718" cy="3096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717" tIns="25717" rIns="25717" bIns="25717" numCol="1" spcCol="3810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ct val="80000"/>
              <a:buFont typeface="Arial"/>
              <a:buNone/>
              <a:tabLst/>
              <a:defRPr/>
            </a:pPr>
            <a:r>
              <a:rPr kumimoji="0" lang="de-DE" sz="675" b="1" i="0" u="none" strike="noStrike" kern="0" cap="none" spc="0" normalizeH="0" baseline="0" noProof="0" dirty="0" err="1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Based</a:t>
            </a:r>
            <a:r>
              <a:rPr kumimoji="0" lang="de-DE" sz="675" b="1" i="0" u="none" strike="noStrike" kern="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on Rosenbergs‘ "Non-violent </a:t>
            </a:r>
            <a:r>
              <a:rPr kumimoji="0" lang="de-DE" sz="675" b="1" i="0" u="none" strike="noStrike" kern="0" cap="none" spc="0" normalizeH="0" baseline="0" noProof="0" dirty="0" err="1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communication</a:t>
            </a:r>
            <a:r>
              <a:rPr kumimoji="0" lang="de-DE" sz="675" b="1" i="0" u="none" strike="noStrike" kern="0" cap="none" spc="0" normalizeH="0" baseline="0" noProof="0" dirty="0">
                <a:ln>
                  <a:noFill/>
                </a:ln>
                <a:solidFill>
                  <a:srgbClr val="AF9F92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"</a:t>
            </a: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1277A9AA-1A04-61D1-9477-EFD9FE2D4A85}"/>
              </a:ext>
            </a:extLst>
          </p:cNvPr>
          <p:cNvGrpSpPr/>
          <p:nvPr/>
        </p:nvGrpSpPr>
        <p:grpSpPr>
          <a:xfrm>
            <a:off x="5015254" y="1601527"/>
            <a:ext cx="4128746" cy="2968997"/>
            <a:chOff x="4547056" y="1397513"/>
            <a:chExt cx="4128746" cy="296899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959FF99-70D5-D2FD-5490-D9E95C749B1A}"/>
                </a:ext>
              </a:extLst>
            </p:cNvPr>
            <p:cNvSpPr/>
            <p:nvPr/>
          </p:nvSpPr>
          <p:spPr>
            <a:xfrm>
              <a:off x="5833694" y="1742459"/>
              <a:ext cx="1482969" cy="1466483"/>
            </a:xfrm>
            <a:prstGeom prst="ellipse">
              <a:avLst/>
            </a:prstGeom>
            <a:solidFill>
              <a:srgbClr val="F1F2F2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717" tIns="25717" rIns="25717" bIns="25717" numCol="1" spcCol="38100" rtlCol="0" anchor="ctr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A0741A09-2589-29BF-1A4F-3EFC6E0FFEB1}"/>
                </a:ext>
              </a:extLst>
            </p:cNvPr>
            <p:cNvSpPr txBox="1"/>
            <p:nvPr/>
          </p:nvSpPr>
          <p:spPr>
            <a:xfrm>
              <a:off x="4766740" y="4112596"/>
              <a:ext cx="919772" cy="2539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4289" tIns="34289" rIns="34289" bIns="34289" numCol="1" spcCol="38100" rtlCol="0" anchor="t">
              <a:spAutoFit/>
            </a:bodyPr>
            <a:lstStyle/>
            <a:p>
              <a:pPr marL="0" marR="0" lvl="0" indent="0" algn="ctr" defTabSz="6858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cs typeface="Arial"/>
                  <a:sym typeface="Arial"/>
                </a:rPr>
                <a:t>Max</a:t>
              </a: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E03161D6-8E16-0412-F319-BA24BED9747C}"/>
                </a:ext>
              </a:extLst>
            </p:cNvPr>
            <p:cNvSpPr txBox="1"/>
            <p:nvPr/>
          </p:nvSpPr>
          <p:spPr>
            <a:xfrm>
              <a:off x="7536346" y="4112596"/>
              <a:ext cx="919772" cy="2539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4289" tIns="34289" rIns="34289" bIns="34289" numCol="1" spcCol="38100" rtlCol="0" anchor="t">
              <a:spAutoFit/>
            </a:bodyPr>
            <a:lstStyle/>
            <a:p>
              <a:pPr marL="0" marR="0" lvl="0" indent="0" algn="ctr" defTabSz="6858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cs typeface="Arial"/>
                  <a:sym typeface="Arial"/>
                </a:rPr>
                <a:t>Flo</a:t>
              </a:r>
            </a:p>
          </p:txBody>
        </p:sp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E03605D8-2FD8-4581-80E1-44BB207A0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316662" y="2525513"/>
              <a:ext cx="1359140" cy="1359140"/>
            </a:xfrm>
            <a:prstGeom prst="rect">
              <a:avLst/>
            </a:prstGeom>
          </p:spPr>
        </p:pic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1BA37B76-6361-58D5-6C3E-7B36E179D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547056" y="2525513"/>
              <a:ext cx="1359140" cy="1359140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F65FA2A1-BB0D-0BEB-E7CF-B11B1D71B4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989767" y="1828280"/>
              <a:ext cx="1294842" cy="1294842"/>
            </a:xfrm>
            <a:prstGeom prst="rect">
              <a:avLst/>
            </a:prstGeom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15A9BF7D-CE3B-B3BC-299F-D738250EB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575178" y="1397513"/>
              <a:ext cx="845514" cy="845514"/>
            </a:xfrm>
            <a:prstGeom prst="rect">
              <a:avLst/>
            </a:prstGeom>
          </p:spPr>
        </p:pic>
      </p:grpSp>
      <p:sp>
        <p:nvSpPr>
          <p:cNvPr id="15" name="Textfeld 14">
            <a:extLst>
              <a:ext uri="{FF2B5EF4-FFF2-40B4-BE49-F238E27FC236}">
                <a16:creationId xmlns:a16="http://schemas.microsoft.com/office/drawing/2014/main" id="{15EDE598-7398-C9BD-AC96-8928261E0A14}"/>
              </a:ext>
            </a:extLst>
          </p:cNvPr>
          <p:cNvSpPr txBox="1"/>
          <p:nvPr/>
        </p:nvSpPr>
        <p:spPr>
          <a:xfrm>
            <a:off x="523758" y="1053771"/>
            <a:ext cx="5851033" cy="2539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DE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Let‘s</a:t>
            </a:r>
            <a:r>
              <a:rPr kumimoji="0" lang="de-DE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</a:t>
            </a:r>
            <a:r>
              <a:rPr kumimoji="0" lang="de-DE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have</a:t>
            </a:r>
            <a:r>
              <a:rPr kumimoji="0" lang="de-DE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a </a:t>
            </a:r>
            <a:r>
              <a:rPr kumimoji="0" lang="de-DE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look</a:t>
            </a:r>
            <a:r>
              <a:rPr kumimoji="0" lang="de-DE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on </a:t>
            </a:r>
            <a:r>
              <a:rPr kumimoji="0" lang="de-DE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how</a:t>
            </a:r>
            <a:r>
              <a:rPr kumimoji="0" lang="de-DE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Max </a:t>
            </a:r>
            <a:r>
              <a:rPr kumimoji="0" lang="de-DE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could</a:t>
            </a:r>
            <a:r>
              <a:rPr kumimoji="0" lang="de-DE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</a:t>
            </a:r>
            <a:r>
              <a:rPr kumimoji="0" lang="de-DE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address</a:t>
            </a:r>
            <a:r>
              <a:rPr kumimoji="0" lang="de-DE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</a:t>
            </a:r>
            <a:r>
              <a:rPr kumimoji="0" lang="de-DE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the</a:t>
            </a:r>
            <a:r>
              <a:rPr kumimoji="0" lang="de-DE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</a:t>
            </a:r>
            <a:r>
              <a:rPr kumimoji="0" lang="de-DE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conflict</a:t>
            </a:r>
            <a:endParaRPr kumimoji="0" lang="de-DE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728345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>
          <a:extLst>
            <a:ext uri="{FF2B5EF4-FFF2-40B4-BE49-F238E27FC236}">
              <a16:creationId xmlns:a16="http://schemas.microsoft.com/office/drawing/2014/main" id="{BFFE41EA-54F1-BA6A-53F4-417B7A60F1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8DE895D-918E-4408-135F-9E85F0FA83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6" y="336593"/>
            <a:ext cx="3897965" cy="886397"/>
          </a:xfrm>
        </p:spPr>
        <p:txBody>
          <a:bodyPr/>
          <a:lstStyle/>
          <a:p>
            <a:r>
              <a:rPr lang="de-DE" b="0" dirty="0">
                <a:latin typeface="Aptos Light" panose="020B0004020202020204" pitchFamily="34" charset="0"/>
              </a:rPr>
              <a:t>EXERCISE</a:t>
            </a:r>
          </a:p>
          <a:p>
            <a:r>
              <a:rPr lang="de-DE" dirty="0" err="1"/>
              <a:t>Let‘s</a:t>
            </a:r>
            <a:r>
              <a:rPr lang="de-DE" dirty="0"/>
              <a:t> </a:t>
            </a:r>
            <a:r>
              <a:rPr lang="de-DE" dirty="0" err="1"/>
              <a:t>practice</a:t>
            </a:r>
            <a:r>
              <a:rPr lang="de-DE" dirty="0"/>
              <a:t>…</a:t>
            </a:r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5D71A74C-9207-31CF-BCAC-91180D4B203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Bildplatzhalter 13" descr="Ein Bild, das Säugetier, Himmel, draußen, Fangzahn enthält.&#10;&#10;Automatisch generierte Beschreibung">
            <a:extLst>
              <a:ext uri="{FF2B5EF4-FFF2-40B4-BE49-F238E27FC236}">
                <a16:creationId xmlns:a16="http://schemas.microsoft.com/office/drawing/2014/main" id="{D6048124-640D-4BBE-B1D5-BCD2A2AFD5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646" b="5877"/>
          <a:stretch/>
        </p:blipFill>
        <p:spPr>
          <a:xfrm>
            <a:off x="4572000" y="0"/>
            <a:ext cx="4572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398148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B32B4A0-8441-85D9-175C-AEAD61F635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Scenario:</a:t>
            </a:r>
          </a:p>
          <a:p>
            <a:pPr marL="0" indent="0">
              <a:buNone/>
            </a:pP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a </a:t>
            </a:r>
            <a:r>
              <a:rPr lang="de-DE" dirty="0" err="1"/>
              <a:t>doctoral</a:t>
            </a:r>
            <a:r>
              <a:rPr lang="de-DE" dirty="0"/>
              <a:t> </a:t>
            </a:r>
            <a:r>
              <a:rPr lang="de-DE" dirty="0" err="1"/>
              <a:t>student</a:t>
            </a:r>
            <a:r>
              <a:rPr lang="de-DE" dirty="0"/>
              <a:t> </a:t>
            </a:r>
            <a:r>
              <a:rPr lang="de-DE" dirty="0" err="1"/>
              <a:t>who</a:t>
            </a:r>
            <a:r>
              <a:rPr lang="de-DE" dirty="0"/>
              <a:t>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recently</a:t>
            </a:r>
            <a:r>
              <a:rPr lang="de-DE" dirty="0"/>
              <a:t> </a:t>
            </a:r>
            <a:r>
              <a:rPr lang="de-DE" dirty="0" err="1"/>
              <a:t>started</a:t>
            </a:r>
            <a:r>
              <a:rPr lang="de-DE" dirty="0"/>
              <a:t> </a:t>
            </a:r>
            <a:r>
              <a:rPr lang="de-DE" dirty="0" err="1"/>
              <a:t>working</a:t>
            </a:r>
            <a:r>
              <a:rPr lang="de-DE" dirty="0"/>
              <a:t> on a </a:t>
            </a:r>
            <a:r>
              <a:rPr lang="de-DE" dirty="0" err="1"/>
              <a:t>startup</a:t>
            </a:r>
            <a:r>
              <a:rPr lang="de-DE" dirty="0"/>
              <a:t> </a:t>
            </a:r>
            <a:r>
              <a:rPr lang="de-DE" dirty="0" err="1"/>
              <a:t>idea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a </a:t>
            </a:r>
            <a:r>
              <a:rPr lang="de-DE" dirty="0" err="1"/>
              <a:t>fellow</a:t>
            </a:r>
            <a:r>
              <a:rPr lang="de-DE" dirty="0"/>
              <a:t> </a:t>
            </a:r>
            <a:r>
              <a:rPr lang="de-DE" dirty="0" err="1"/>
              <a:t>doctoral</a:t>
            </a:r>
            <a:r>
              <a:rPr lang="de-DE" dirty="0"/>
              <a:t> </a:t>
            </a:r>
            <a:r>
              <a:rPr lang="de-DE" dirty="0" err="1"/>
              <a:t>student</a:t>
            </a:r>
            <a:r>
              <a:rPr lang="de-DE" dirty="0"/>
              <a:t>. Both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passionate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developing</a:t>
            </a:r>
            <a:r>
              <a:rPr lang="de-DE" dirty="0"/>
              <a:t> a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product</a:t>
            </a:r>
            <a:r>
              <a:rPr lang="de-DE" dirty="0"/>
              <a:t> and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sharing</a:t>
            </a:r>
            <a:r>
              <a:rPr lang="de-DE" dirty="0"/>
              <a:t> </a:t>
            </a:r>
            <a:r>
              <a:rPr lang="de-DE" dirty="0" err="1"/>
              <a:t>responsibilities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different </a:t>
            </a:r>
            <a:r>
              <a:rPr lang="de-DE" dirty="0" err="1"/>
              <a:t>aspects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project</a:t>
            </a:r>
            <a:r>
              <a:rPr lang="de-DE" dirty="0"/>
              <a:t>.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happened</a:t>
            </a:r>
            <a:r>
              <a:rPr lang="de-DE" dirty="0"/>
              <a:t> </a:t>
            </a:r>
            <a:r>
              <a:rPr lang="de-DE" dirty="0" err="1"/>
              <a:t>several</a:t>
            </a:r>
            <a:r>
              <a:rPr lang="de-DE" dirty="0"/>
              <a:t> </a:t>
            </a:r>
            <a:r>
              <a:rPr lang="de-DE" dirty="0" err="1"/>
              <a:t>times</a:t>
            </a:r>
            <a:r>
              <a:rPr lang="de-DE" dirty="0"/>
              <a:t> </a:t>
            </a:r>
            <a:r>
              <a:rPr lang="de-DE" dirty="0" err="1"/>
              <a:t>now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co-founder</a:t>
            </a:r>
            <a:r>
              <a:rPr lang="de-DE" dirty="0"/>
              <a:t> </a:t>
            </a:r>
            <a:r>
              <a:rPr lang="de-DE" dirty="0" err="1"/>
              <a:t>hasn't</a:t>
            </a:r>
            <a:r>
              <a:rPr lang="de-DE" dirty="0"/>
              <a:t> </a:t>
            </a:r>
            <a:r>
              <a:rPr lang="de-DE" dirty="0" err="1"/>
              <a:t>completed</a:t>
            </a:r>
            <a:r>
              <a:rPr lang="de-DE" dirty="0"/>
              <a:t> </a:t>
            </a:r>
            <a:r>
              <a:rPr lang="de-DE" dirty="0" err="1"/>
              <a:t>their</a:t>
            </a:r>
            <a:r>
              <a:rPr lang="de-DE" dirty="0"/>
              <a:t> </a:t>
            </a:r>
            <a:r>
              <a:rPr lang="de-DE" dirty="0" err="1"/>
              <a:t>tasks</a:t>
            </a:r>
            <a:r>
              <a:rPr lang="de-DE" dirty="0"/>
              <a:t> on time.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had</a:t>
            </a:r>
            <a:r>
              <a:rPr lang="de-DE" dirty="0"/>
              <a:t> </a:t>
            </a:r>
            <a:r>
              <a:rPr lang="de-DE" dirty="0" err="1"/>
              <a:t>agreed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they</a:t>
            </a:r>
            <a:r>
              <a:rPr lang="de-DE" dirty="0"/>
              <a:t> </a:t>
            </a:r>
            <a:r>
              <a:rPr lang="de-DE" dirty="0" err="1"/>
              <a:t>would</a:t>
            </a:r>
            <a:r>
              <a:rPr lang="de-DE" dirty="0"/>
              <a:t> handle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market</a:t>
            </a:r>
            <a:r>
              <a:rPr lang="de-DE" dirty="0"/>
              <a:t> </a:t>
            </a:r>
            <a:r>
              <a:rPr lang="de-DE" dirty="0" err="1"/>
              <a:t>research</a:t>
            </a:r>
            <a:r>
              <a:rPr lang="de-DE" dirty="0"/>
              <a:t> and initial </a:t>
            </a:r>
            <a:r>
              <a:rPr lang="de-DE" dirty="0" err="1"/>
              <a:t>customer</a:t>
            </a:r>
            <a:r>
              <a:rPr lang="de-DE" dirty="0"/>
              <a:t> outreach, but </a:t>
            </a:r>
            <a:r>
              <a:rPr lang="de-DE" dirty="0" err="1"/>
              <a:t>they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missed</a:t>
            </a:r>
            <a:r>
              <a:rPr lang="de-DE" dirty="0"/>
              <a:t> </a:t>
            </a:r>
            <a:r>
              <a:rPr lang="de-DE" dirty="0" err="1"/>
              <a:t>several</a:t>
            </a:r>
            <a:r>
              <a:rPr lang="de-DE" dirty="0"/>
              <a:t> </a:t>
            </a:r>
            <a:r>
              <a:rPr lang="de-DE" dirty="0" err="1"/>
              <a:t>deadlines</a:t>
            </a:r>
            <a:r>
              <a:rPr lang="de-DE" dirty="0"/>
              <a:t>.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frustrated</a:t>
            </a:r>
            <a:r>
              <a:rPr lang="de-DE" dirty="0"/>
              <a:t> </a:t>
            </a:r>
            <a:r>
              <a:rPr lang="de-DE" dirty="0" err="1"/>
              <a:t>because</a:t>
            </a:r>
            <a:r>
              <a:rPr lang="de-DE" dirty="0"/>
              <a:t> </a:t>
            </a:r>
            <a:r>
              <a:rPr lang="de-DE" dirty="0" err="1"/>
              <a:t>these</a:t>
            </a:r>
            <a:r>
              <a:rPr lang="de-DE" dirty="0"/>
              <a:t> </a:t>
            </a:r>
            <a:r>
              <a:rPr lang="de-DE" dirty="0" err="1"/>
              <a:t>delays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impacting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ability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move</a:t>
            </a:r>
            <a:r>
              <a:rPr lang="de-DE" dirty="0"/>
              <a:t> </a:t>
            </a:r>
            <a:r>
              <a:rPr lang="de-DE" dirty="0" err="1"/>
              <a:t>forward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development</a:t>
            </a:r>
            <a:r>
              <a:rPr lang="de-DE" dirty="0"/>
              <a:t> and </a:t>
            </a:r>
            <a:r>
              <a:rPr lang="de-DE" dirty="0" err="1"/>
              <a:t>planning</a:t>
            </a:r>
            <a:r>
              <a:rPr lang="de-DE" dirty="0"/>
              <a:t>. </a:t>
            </a:r>
            <a:r>
              <a:rPr lang="de-DE" dirty="0" err="1"/>
              <a:t>Additionally</a:t>
            </a:r>
            <a:r>
              <a:rPr lang="de-DE" dirty="0"/>
              <a:t>,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concerned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lack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market</a:t>
            </a:r>
            <a:r>
              <a:rPr lang="de-DE" dirty="0"/>
              <a:t> </a:t>
            </a:r>
            <a:r>
              <a:rPr lang="de-DE" dirty="0" err="1"/>
              <a:t>insights</a:t>
            </a:r>
            <a:r>
              <a:rPr lang="de-DE" dirty="0"/>
              <a:t> </a:t>
            </a:r>
            <a:r>
              <a:rPr lang="de-DE" dirty="0" err="1"/>
              <a:t>could</a:t>
            </a:r>
            <a:r>
              <a:rPr lang="de-DE" dirty="0"/>
              <a:t> </a:t>
            </a:r>
            <a:r>
              <a:rPr lang="de-DE" dirty="0" err="1"/>
              <a:t>negatively</a:t>
            </a:r>
            <a:r>
              <a:rPr lang="de-DE" dirty="0"/>
              <a:t> </a:t>
            </a:r>
            <a:r>
              <a:rPr lang="de-DE" dirty="0" err="1"/>
              <a:t>affect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product</a:t>
            </a:r>
            <a:r>
              <a:rPr lang="de-DE" dirty="0"/>
              <a:t> </a:t>
            </a:r>
            <a:r>
              <a:rPr lang="de-DE" dirty="0" err="1"/>
              <a:t>strategy</a:t>
            </a:r>
            <a:r>
              <a:rPr lang="de-DE" dirty="0"/>
              <a:t>.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C8215B5-F2E8-4C2F-DF3A-267D038F7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336593"/>
            <a:ext cx="6567598" cy="1329595"/>
          </a:xfrm>
        </p:spPr>
        <p:txBody>
          <a:bodyPr/>
          <a:lstStyle/>
          <a:p>
            <a:r>
              <a:rPr lang="de-DE" dirty="0" err="1"/>
              <a:t>Exercise</a:t>
            </a:r>
            <a:r>
              <a:rPr lang="de-DE" dirty="0"/>
              <a:t>: </a:t>
            </a:r>
            <a:r>
              <a:rPr lang="de-DE" dirty="0" err="1"/>
              <a:t>Address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conflict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6202708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0A3D45-7760-B215-E979-AD1CA171C6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634B58E-2B59-BDFF-D25D-2E20C2C6FEB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Teams </a:t>
            </a:r>
            <a:r>
              <a:rPr lang="de-DE" dirty="0" err="1"/>
              <a:t>of</a:t>
            </a:r>
            <a:r>
              <a:rPr lang="de-DE" dirty="0"/>
              <a:t> 2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8CC1368-DEF7-51BA-FD0B-63539E77A4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 err="1"/>
              <a:t>Address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conflict</a:t>
            </a:r>
            <a:endParaRPr lang="de-DE" dirty="0"/>
          </a:p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A750C7A-B625-4439-86D8-82B06658177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/>
              <a:t>15 min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F7D14C9-1F1C-7238-D306-F073311500F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>
                <a:latin typeface="Aptos" panose="020B0004020202020204" pitchFamily="34" charset="0"/>
              </a:rPr>
              <a:t>In Teams</a:t>
            </a:r>
          </a:p>
          <a:p>
            <a:pPr marL="0" indent="0">
              <a:buNone/>
            </a:pPr>
            <a:endParaRPr lang="de-DE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de-DE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de-DE" dirty="0">
              <a:latin typeface="Aptos" panose="020B0004020202020204" pitchFamily="34" charset="0"/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9B8A72B-CF27-78B9-67D0-6DFA6E1351C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742918" y="2286000"/>
            <a:ext cx="4991179" cy="2103835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de-DE" b="1" dirty="0">
                <a:latin typeface="Aptos" panose="020B0004020202020204" pitchFamily="34" charset="0"/>
              </a:rPr>
              <a:t>Read </a:t>
            </a:r>
            <a:r>
              <a:rPr lang="de-DE" b="1" dirty="0" err="1">
                <a:latin typeface="Aptos" panose="020B0004020202020204" pitchFamily="34" charset="0"/>
              </a:rPr>
              <a:t>the</a:t>
            </a:r>
            <a:r>
              <a:rPr lang="de-DE" b="1" dirty="0">
                <a:latin typeface="Aptos" panose="020B0004020202020204" pitchFamily="34" charset="0"/>
              </a:rPr>
              <a:t> </a:t>
            </a:r>
            <a:r>
              <a:rPr lang="de-DE" b="1" dirty="0" err="1">
                <a:latin typeface="Aptos" panose="020B0004020202020204" pitchFamily="34" charset="0"/>
              </a:rPr>
              <a:t>scenario</a:t>
            </a:r>
            <a:endParaRPr lang="de-DE" b="1" dirty="0">
              <a:latin typeface="Aptos" panose="020B0004020202020204" pitchFamily="34" charset="0"/>
            </a:endParaRPr>
          </a:p>
          <a:p>
            <a:pPr marL="228600" indent="-228600">
              <a:lnSpc>
                <a:spcPct val="100000"/>
              </a:lnSpc>
              <a:buFont typeface="Arial"/>
              <a:buAutoNum type="arabicPeriod"/>
            </a:pPr>
            <a:r>
              <a:rPr lang="de-DE" b="0" dirty="0" err="1">
                <a:latin typeface="Aptos" panose="020B0004020202020204" pitchFamily="34" charset="0"/>
              </a:rPr>
              <a:t>Discuss</a:t>
            </a:r>
            <a:r>
              <a:rPr lang="de-DE" b="0" dirty="0">
                <a:latin typeface="Aptos" panose="020B0004020202020204" pitchFamily="34" charset="0"/>
              </a:rPr>
              <a:t> </a:t>
            </a:r>
            <a:r>
              <a:rPr lang="de-DE" b="0" dirty="0" err="1">
                <a:latin typeface="Aptos" panose="020B0004020202020204" pitchFamily="34" charset="0"/>
              </a:rPr>
              <a:t>together</a:t>
            </a:r>
            <a:r>
              <a:rPr lang="de-DE" b="0" dirty="0">
                <a:latin typeface="Aptos" panose="020B0004020202020204" pitchFamily="34" charset="0"/>
              </a:rPr>
              <a:t>: </a:t>
            </a:r>
            <a:r>
              <a:rPr lang="de-DE" b="0" dirty="0" err="1">
                <a:latin typeface="Aptos" panose="020B0004020202020204" pitchFamily="34" charset="0"/>
              </a:rPr>
              <a:t>What</a:t>
            </a:r>
            <a:r>
              <a:rPr lang="de-DE" b="0" dirty="0">
                <a:latin typeface="Aptos" panose="020B0004020202020204" pitchFamily="34" charset="0"/>
              </a:rPr>
              <a:t> </a:t>
            </a:r>
            <a:r>
              <a:rPr lang="de-DE" b="0" dirty="0" err="1">
                <a:latin typeface="Aptos" panose="020B0004020202020204" pitchFamily="34" charset="0"/>
              </a:rPr>
              <a:t>could</a:t>
            </a:r>
            <a:r>
              <a:rPr lang="de-DE" b="0" dirty="0">
                <a:latin typeface="Aptos" panose="020B0004020202020204" pitchFamily="34" charset="0"/>
              </a:rPr>
              <a:t> </a:t>
            </a:r>
            <a:r>
              <a:rPr lang="de-DE" b="0" dirty="0" err="1">
                <a:latin typeface="Aptos" panose="020B0004020202020204" pitchFamily="34" charset="0"/>
              </a:rPr>
              <a:t>be</a:t>
            </a:r>
            <a:r>
              <a:rPr lang="de-DE" b="0" dirty="0">
                <a:latin typeface="Aptos" panose="020B0004020202020204" pitchFamily="34" charset="0"/>
              </a:rPr>
              <a:t> </a:t>
            </a:r>
            <a:r>
              <a:rPr lang="de-DE" b="0" dirty="0" err="1">
                <a:latin typeface="Aptos" panose="020B0004020202020204" pitchFamily="34" charset="0"/>
              </a:rPr>
              <a:t>the</a:t>
            </a:r>
            <a:r>
              <a:rPr lang="de-DE" b="0" dirty="0">
                <a:latin typeface="Aptos" panose="020B0004020202020204" pitchFamily="34" charset="0"/>
              </a:rPr>
              <a:t> </a:t>
            </a:r>
            <a:r>
              <a:rPr lang="de-DE" b="0" dirty="0" err="1">
                <a:latin typeface="Aptos" panose="020B0004020202020204" pitchFamily="34" charset="0"/>
              </a:rPr>
              <a:t>common</a:t>
            </a:r>
            <a:r>
              <a:rPr lang="de-DE" b="0" dirty="0">
                <a:latin typeface="Aptos" panose="020B0004020202020204" pitchFamily="34" charset="0"/>
              </a:rPr>
              <a:t> </a:t>
            </a:r>
            <a:r>
              <a:rPr lang="de-DE" b="0" dirty="0" err="1">
                <a:latin typeface="Aptos" panose="020B0004020202020204" pitchFamily="34" charset="0"/>
              </a:rPr>
              <a:t>overarching</a:t>
            </a:r>
            <a:r>
              <a:rPr lang="de-DE" b="0" dirty="0">
                <a:latin typeface="Aptos" panose="020B0004020202020204" pitchFamily="34" charset="0"/>
              </a:rPr>
              <a:t> </a:t>
            </a:r>
            <a:r>
              <a:rPr lang="de-DE" b="0" dirty="0" err="1">
                <a:latin typeface="Aptos" panose="020B0004020202020204" pitchFamily="34" charset="0"/>
              </a:rPr>
              <a:t>goal</a:t>
            </a:r>
            <a:r>
              <a:rPr lang="de-DE" b="0" dirty="0">
                <a:latin typeface="Aptos" panose="020B0004020202020204" pitchFamily="34" charset="0"/>
              </a:rPr>
              <a:t>? </a:t>
            </a:r>
            <a:r>
              <a:rPr lang="de-DE" b="0" dirty="0" err="1">
                <a:latin typeface="Aptos" panose="020B0004020202020204" pitchFamily="34" charset="0"/>
              </a:rPr>
              <a:t>Why</a:t>
            </a:r>
            <a:r>
              <a:rPr lang="de-DE" b="0" dirty="0">
                <a:latin typeface="Aptos" panose="020B0004020202020204" pitchFamily="34" charset="0"/>
              </a:rPr>
              <a:t> </a:t>
            </a:r>
            <a:r>
              <a:rPr lang="de-DE" b="0" dirty="0" err="1">
                <a:latin typeface="Aptos" panose="020B0004020202020204" pitchFamily="34" charset="0"/>
              </a:rPr>
              <a:t>is</a:t>
            </a:r>
            <a:r>
              <a:rPr lang="de-DE" b="0" dirty="0">
                <a:latin typeface="Aptos" panose="020B0004020202020204" pitchFamily="34" charset="0"/>
              </a:rPr>
              <a:t> </a:t>
            </a:r>
            <a:r>
              <a:rPr lang="de-DE" b="0" dirty="0" err="1">
                <a:latin typeface="Aptos" panose="020B0004020202020204" pitchFamily="34" charset="0"/>
              </a:rPr>
              <a:t>it</a:t>
            </a:r>
            <a:r>
              <a:rPr lang="de-DE" b="0" dirty="0">
                <a:latin typeface="Aptos" panose="020B0004020202020204" pitchFamily="34" charset="0"/>
              </a:rPr>
              <a:t> </a:t>
            </a:r>
            <a:r>
              <a:rPr lang="de-DE" b="0" dirty="0" err="1">
                <a:latin typeface="Aptos" panose="020B0004020202020204" pitchFamily="34" charset="0"/>
              </a:rPr>
              <a:t>worth</a:t>
            </a:r>
            <a:r>
              <a:rPr lang="de-DE" b="0" dirty="0">
                <a:latin typeface="Aptos" panose="020B0004020202020204" pitchFamily="34" charset="0"/>
              </a:rPr>
              <a:t> </a:t>
            </a:r>
            <a:r>
              <a:rPr lang="de-DE" b="0" dirty="0" err="1">
                <a:latin typeface="Aptos" panose="020B0004020202020204" pitchFamily="34" charset="0"/>
              </a:rPr>
              <a:t>having</a:t>
            </a:r>
            <a:r>
              <a:rPr lang="de-DE" b="0" dirty="0">
                <a:latin typeface="Aptos" panose="020B0004020202020204" pitchFamily="34" charset="0"/>
              </a:rPr>
              <a:t> </a:t>
            </a:r>
            <a:r>
              <a:rPr lang="de-DE" b="0" dirty="0" err="1">
                <a:latin typeface="Aptos" panose="020B0004020202020204" pitchFamily="34" charset="0"/>
              </a:rPr>
              <a:t>the</a:t>
            </a:r>
            <a:r>
              <a:rPr lang="de-DE" b="0" dirty="0">
                <a:latin typeface="Aptos" panose="020B0004020202020204" pitchFamily="34" charset="0"/>
              </a:rPr>
              <a:t> </a:t>
            </a:r>
            <a:r>
              <a:rPr lang="de-DE" b="0" dirty="0" err="1">
                <a:latin typeface="Aptos" panose="020B0004020202020204" pitchFamily="34" charset="0"/>
              </a:rPr>
              <a:t>conflict</a:t>
            </a:r>
            <a:r>
              <a:rPr lang="de-DE" b="0" dirty="0">
                <a:latin typeface="Aptos" panose="020B0004020202020204" pitchFamily="34" charset="0"/>
              </a:rPr>
              <a:t>? (5 min)</a:t>
            </a:r>
          </a:p>
          <a:p>
            <a:pPr marL="228600" indent="-228600">
              <a:lnSpc>
                <a:spcPct val="100000"/>
              </a:lnSpc>
              <a:buFont typeface="Arial"/>
              <a:buAutoNum type="arabicPeriod"/>
            </a:pPr>
            <a:r>
              <a:rPr lang="de-DE" b="0" dirty="0">
                <a:latin typeface="Aptos" panose="020B0004020202020204" pitchFamily="34" charset="0"/>
              </a:rPr>
              <a:t>On </a:t>
            </a:r>
            <a:r>
              <a:rPr lang="de-DE" b="0" dirty="0" err="1">
                <a:latin typeface="Aptos" panose="020B0004020202020204" pitchFamily="34" charset="0"/>
              </a:rPr>
              <a:t>your</a:t>
            </a:r>
            <a:r>
              <a:rPr lang="de-DE" b="0" dirty="0">
                <a:latin typeface="Aptos" panose="020B0004020202020204" pitchFamily="34" charset="0"/>
              </a:rPr>
              <a:t> own: Think </a:t>
            </a:r>
            <a:r>
              <a:rPr lang="de-DE" b="0" dirty="0" err="1">
                <a:latin typeface="Aptos" panose="020B0004020202020204" pitchFamily="34" charset="0"/>
              </a:rPr>
              <a:t>of</a:t>
            </a:r>
            <a:r>
              <a:rPr lang="de-DE" b="0" dirty="0">
                <a:latin typeface="Aptos" panose="020B0004020202020204" pitchFamily="34" charset="0"/>
              </a:rPr>
              <a:t> </a:t>
            </a:r>
            <a:r>
              <a:rPr lang="de-DE" b="0" dirty="0" err="1">
                <a:latin typeface="Aptos" panose="020B0004020202020204" pitchFamily="34" charset="0"/>
              </a:rPr>
              <a:t>how</a:t>
            </a:r>
            <a:r>
              <a:rPr lang="de-DE" b="0" dirty="0">
                <a:latin typeface="Aptos" panose="020B0004020202020204" pitchFamily="34" charset="0"/>
              </a:rPr>
              <a:t> </a:t>
            </a:r>
            <a:r>
              <a:rPr lang="de-DE" b="0" dirty="0" err="1">
                <a:latin typeface="Aptos" panose="020B0004020202020204" pitchFamily="34" charset="0"/>
              </a:rPr>
              <a:t>you</a:t>
            </a:r>
            <a:r>
              <a:rPr lang="de-DE" b="0" dirty="0">
                <a:latin typeface="Aptos" panose="020B0004020202020204" pitchFamily="34" charset="0"/>
              </a:rPr>
              <a:t> </a:t>
            </a:r>
            <a:r>
              <a:rPr lang="de-DE" b="0" dirty="0" err="1">
                <a:latin typeface="Aptos" panose="020B0004020202020204" pitchFamily="34" charset="0"/>
              </a:rPr>
              <a:t>would</a:t>
            </a:r>
            <a:r>
              <a:rPr lang="de-DE" b="0" dirty="0">
                <a:latin typeface="Aptos" panose="020B0004020202020204" pitchFamily="34" charset="0"/>
              </a:rPr>
              <a:t> </a:t>
            </a:r>
            <a:r>
              <a:rPr lang="de-DE" b="0" dirty="0" err="1">
                <a:latin typeface="Aptos" panose="020B0004020202020204" pitchFamily="34" charset="0"/>
              </a:rPr>
              <a:t>address</a:t>
            </a:r>
            <a:r>
              <a:rPr lang="de-DE" b="0" dirty="0">
                <a:latin typeface="Aptos" panose="020B0004020202020204" pitchFamily="34" charset="0"/>
              </a:rPr>
              <a:t> </a:t>
            </a:r>
            <a:r>
              <a:rPr lang="de-DE" b="0" dirty="0" err="1">
                <a:latin typeface="Aptos" panose="020B0004020202020204" pitchFamily="34" charset="0"/>
              </a:rPr>
              <a:t>the</a:t>
            </a:r>
            <a:r>
              <a:rPr lang="de-DE" b="0" dirty="0">
                <a:latin typeface="Aptos" panose="020B0004020202020204" pitchFamily="34" charset="0"/>
              </a:rPr>
              <a:t> </a:t>
            </a:r>
            <a:r>
              <a:rPr lang="de-DE" b="0" dirty="0" err="1">
                <a:latin typeface="Aptos" panose="020B0004020202020204" pitchFamily="34" charset="0"/>
              </a:rPr>
              <a:t>conflict</a:t>
            </a:r>
            <a:r>
              <a:rPr lang="de-DE" b="0" dirty="0">
                <a:latin typeface="Aptos" panose="020B0004020202020204" pitchFamily="34" charset="0"/>
              </a:rPr>
              <a:t> </a:t>
            </a:r>
            <a:r>
              <a:rPr lang="de-DE" b="0" dirty="0" err="1">
                <a:latin typeface="Aptos" panose="020B0004020202020204" pitchFamily="34" charset="0"/>
              </a:rPr>
              <a:t>using</a:t>
            </a:r>
            <a:r>
              <a:rPr lang="de-DE" b="0" dirty="0">
                <a:latin typeface="Aptos" panose="020B0004020202020204" pitchFamily="34" charset="0"/>
              </a:rPr>
              <a:t> </a:t>
            </a:r>
            <a:r>
              <a:rPr lang="de-DE" b="0" dirty="0" err="1">
                <a:latin typeface="Aptos" panose="020B0004020202020204" pitchFamily="34" charset="0"/>
              </a:rPr>
              <a:t>the</a:t>
            </a:r>
            <a:r>
              <a:rPr lang="de-DE" b="0" dirty="0">
                <a:latin typeface="Aptos" panose="020B0004020202020204" pitchFamily="34" charset="0"/>
              </a:rPr>
              <a:t> „</a:t>
            </a:r>
            <a:r>
              <a:rPr lang="de-DE" b="0" dirty="0" err="1">
                <a:latin typeface="Aptos" panose="020B0004020202020204" pitchFamily="34" charset="0"/>
              </a:rPr>
              <a:t>perception</a:t>
            </a:r>
            <a:r>
              <a:rPr lang="de-DE" b="0" dirty="0">
                <a:latin typeface="Aptos" panose="020B0004020202020204" pitchFamily="34" charset="0"/>
              </a:rPr>
              <a:t>, </a:t>
            </a:r>
            <a:r>
              <a:rPr lang="de-DE" b="0" dirty="0" err="1">
                <a:latin typeface="Aptos" panose="020B0004020202020204" pitchFamily="34" charset="0"/>
              </a:rPr>
              <a:t>effect</a:t>
            </a:r>
            <a:r>
              <a:rPr lang="de-DE" b="0" dirty="0">
                <a:latin typeface="Aptos" panose="020B0004020202020204" pitchFamily="34" charset="0"/>
              </a:rPr>
              <a:t>, </a:t>
            </a:r>
            <a:r>
              <a:rPr lang="de-DE" b="0" dirty="0" err="1">
                <a:latin typeface="Aptos" panose="020B0004020202020204" pitchFamily="34" charset="0"/>
              </a:rPr>
              <a:t>wish</a:t>
            </a:r>
            <a:r>
              <a:rPr lang="de-DE" b="0" dirty="0">
                <a:latin typeface="Aptos" panose="020B0004020202020204" pitchFamily="34" charset="0"/>
              </a:rPr>
              <a:t>/</a:t>
            </a:r>
            <a:r>
              <a:rPr lang="de-DE" b="0" dirty="0" err="1">
                <a:latin typeface="Aptos" panose="020B0004020202020204" pitchFamily="34" charset="0"/>
              </a:rPr>
              <a:t>request</a:t>
            </a:r>
            <a:r>
              <a:rPr lang="de-DE" b="0" dirty="0">
                <a:latin typeface="Aptos" panose="020B0004020202020204" pitchFamily="34" charset="0"/>
              </a:rPr>
              <a:t>“ </a:t>
            </a:r>
            <a:r>
              <a:rPr lang="de-DE" b="0" dirty="0" err="1">
                <a:latin typeface="Aptos" panose="020B0004020202020204" pitchFamily="34" charset="0"/>
              </a:rPr>
              <a:t>logic</a:t>
            </a:r>
            <a:r>
              <a:rPr lang="de-DE" b="0" dirty="0">
                <a:latin typeface="Aptos" panose="020B0004020202020204" pitchFamily="34" charset="0"/>
              </a:rPr>
              <a:t> (5 min)</a:t>
            </a:r>
          </a:p>
          <a:p>
            <a:pPr marL="228600" indent="-228600">
              <a:lnSpc>
                <a:spcPct val="100000"/>
              </a:lnSpc>
              <a:buFont typeface="Arial"/>
              <a:buAutoNum type="arabicPeriod"/>
            </a:pPr>
            <a:r>
              <a:rPr lang="de-DE" b="0" dirty="0" err="1">
                <a:latin typeface="Aptos" panose="020B0004020202020204" pitchFamily="34" charset="0"/>
              </a:rPr>
              <a:t>One</a:t>
            </a:r>
            <a:r>
              <a:rPr lang="de-DE" b="0" dirty="0">
                <a:latin typeface="Aptos" panose="020B0004020202020204" pitchFamily="34" charset="0"/>
              </a:rPr>
              <a:t> </a:t>
            </a:r>
            <a:r>
              <a:rPr lang="de-DE" b="0" dirty="0" err="1">
                <a:latin typeface="Aptos" panose="020B0004020202020204" pitchFamily="34" charset="0"/>
              </a:rPr>
              <a:t>by</a:t>
            </a:r>
            <a:r>
              <a:rPr lang="de-DE" b="0" dirty="0">
                <a:latin typeface="Aptos" panose="020B0004020202020204" pitchFamily="34" charset="0"/>
              </a:rPr>
              <a:t> </a:t>
            </a:r>
            <a:r>
              <a:rPr lang="de-DE" b="0" dirty="0" err="1">
                <a:latin typeface="Aptos" panose="020B0004020202020204" pitchFamily="34" charset="0"/>
              </a:rPr>
              <a:t>one</a:t>
            </a:r>
            <a:r>
              <a:rPr lang="de-DE" b="0" dirty="0">
                <a:latin typeface="Aptos" panose="020B0004020202020204" pitchFamily="34" charset="0"/>
              </a:rPr>
              <a:t>: </a:t>
            </a:r>
            <a:br>
              <a:rPr lang="de-DE" b="0" dirty="0">
                <a:latin typeface="Aptos" panose="020B0004020202020204" pitchFamily="34" charset="0"/>
              </a:rPr>
            </a:br>
            <a:r>
              <a:rPr lang="de-DE" b="0" dirty="0">
                <a:latin typeface="Aptos" panose="020B0004020202020204" pitchFamily="34" charset="0"/>
              </a:rPr>
              <a:t>Person 1: </a:t>
            </a:r>
            <a:r>
              <a:rPr lang="de-DE" b="0" dirty="0" err="1">
                <a:latin typeface="Aptos" panose="020B0004020202020204" pitchFamily="34" charset="0"/>
              </a:rPr>
              <a:t>Address</a:t>
            </a:r>
            <a:r>
              <a:rPr lang="de-DE" b="0" dirty="0">
                <a:latin typeface="Aptos" panose="020B0004020202020204" pitchFamily="34" charset="0"/>
              </a:rPr>
              <a:t> </a:t>
            </a:r>
            <a:r>
              <a:rPr lang="de-DE" b="0" dirty="0" err="1">
                <a:latin typeface="Aptos" panose="020B0004020202020204" pitchFamily="34" charset="0"/>
              </a:rPr>
              <a:t>the</a:t>
            </a:r>
            <a:r>
              <a:rPr lang="de-DE" b="0" dirty="0">
                <a:latin typeface="Aptos" panose="020B0004020202020204" pitchFamily="34" charset="0"/>
              </a:rPr>
              <a:t> </a:t>
            </a:r>
            <a:r>
              <a:rPr lang="de-DE" b="0" dirty="0" err="1">
                <a:latin typeface="Aptos" panose="020B0004020202020204" pitchFamily="34" charset="0"/>
              </a:rPr>
              <a:t>conflict</a:t>
            </a:r>
            <a:r>
              <a:rPr lang="de-DE" b="0" dirty="0">
                <a:latin typeface="Aptos" panose="020B0004020202020204" pitchFamily="34" charset="0"/>
              </a:rPr>
              <a:t> </a:t>
            </a:r>
            <a:br>
              <a:rPr lang="de-DE" b="0" dirty="0">
                <a:latin typeface="Aptos" panose="020B0004020202020204" pitchFamily="34" charset="0"/>
              </a:rPr>
            </a:br>
            <a:r>
              <a:rPr lang="de-DE" b="0" dirty="0">
                <a:latin typeface="Aptos" panose="020B0004020202020204" pitchFamily="34" charset="0"/>
              </a:rPr>
              <a:t>Person 2: Share </a:t>
            </a:r>
            <a:r>
              <a:rPr lang="de-DE" b="0" dirty="0" err="1">
                <a:latin typeface="Aptos" panose="020B0004020202020204" pitchFamily="34" charset="0"/>
              </a:rPr>
              <a:t>how</a:t>
            </a:r>
            <a:r>
              <a:rPr lang="de-DE" b="0" dirty="0">
                <a:latin typeface="Aptos" panose="020B0004020202020204" pitchFamily="34" charset="0"/>
              </a:rPr>
              <a:t> </a:t>
            </a:r>
            <a:r>
              <a:rPr lang="de-DE" b="0" dirty="0" err="1">
                <a:latin typeface="Aptos" panose="020B0004020202020204" pitchFamily="34" charset="0"/>
              </a:rPr>
              <a:t>it</a:t>
            </a:r>
            <a:r>
              <a:rPr lang="de-DE" b="0" dirty="0">
                <a:latin typeface="Aptos" panose="020B0004020202020204" pitchFamily="34" charset="0"/>
              </a:rPr>
              <a:t> </a:t>
            </a:r>
            <a:r>
              <a:rPr lang="de-DE" b="0" dirty="0" err="1">
                <a:latin typeface="Aptos" panose="020B0004020202020204" pitchFamily="34" charset="0"/>
              </a:rPr>
              <a:t>felt</a:t>
            </a:r>
            <a:br>
              <a:rPr lang="de-DE" b="0" dirty="0">
                <a:latin typeface="Aptos" panose="020B0004020202020204" pitchFamily="34" charset="0"/>
              </a:rPr>
            </a:br>
            <a:r>
              <a:rPr lang="de-DE" b="0" dirty="0">
                <a:latin typeface="Aptos" panose="020B0004020202020204" pitchFamily="34" charset="0"/>
              </a:rPr>
              <a:t>(5 </a:t>
            </a:r>
            <a:r>
              <a:rPr lang="de-DE" b="0" dirty="0" err="1">
                <a:latin typeface="Aptos" panose="020B0004020202020204" pitchFamily="34" charset="0"/>
              </a:rPr>
              <a:t>minutes</a:t>
            </a:r>
            <a:r>
              <a:rPr lang="de-DE" b="0" dirty="0">
                <a:latin typeface="Aptos" panose="020B0004020202020204" pitchFamily="34" charset="0"/>
              </a:rPr>
              <a:t> </a:t>
            </a:r>
            <a:r>
              <a:rPr lang="de-DE" b="0" dirty="0" err="1">
                <a:latin typeface="Aptos" panose="020B0004020202020204" pitchFamily="34" charset="0"/>
              </a:rPr>
              <a:t>for</a:t>
            </a:r>
            <a:r>
              <a:rPr lang="de-DE" b="0" dirty="0">
                <a:latin typeface="Aptos" panose="020B0004020202020204" pitchFamily="34" charset="0"/>
              </a:rPr>
              <a:t> </a:t>
            </a:r>
            <a:r>
              <a:rPr lang="de-DE" b="0" dirty="0" err="1">
                <a:latin typeface="Aptos" panose="020B0004020202020204" pitchFamily="34" charset="0"/>
              </a:rPr>
              <a:t>each</a:t>
            </a:r>
            <a:r>
              <a:rPr lang="de-DE" b="0" dirty="0">
                <a:latin typeface="Aptos" panose="020B0004020202020204" pitchFamily="34" charset="0"/>
              </a:rPr>
              <a:t> </a:t>
            </a:r>
            <a:r>
              <a:rPr lang="de-DE" b="0" dirty="0" err="1">
                <a:latin typeface="Aptos" panose="020B0004020202020204" pitchFamily="34" charset="0"/>
              </a:rPr>
              <a:t>person</a:t>
            </a:r>
            <a:r>
              <a:rPr lang="de-DE" b="0" dirty="0">
                <a:latin typeface="Aptos" panose="020B0004020202020204" pitchFamily="34" charset="0"/>
              </a:rPr>
              <a:t>)</a:t>
            </a:r>
          </a:p>
          <a:p>
            <a:endParaRPr lang="de-DE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44424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DB20BC-5FD3-5F3D-8798-41D1BA91D5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D4D00B3-79CD-E15E-D1A4-D248EF8CFE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336593"/>
            <a:ext cx="6470939" cy="443198"/>
          </a:xfrm>
        </p:spPr>
        <p:txBody>
          <a:bodyPr/>
          <a:lstStyle/>
          <a:p>
            <a:r>
              <a:rPr lang="de-DE" dirty="0"/>
              <a:t>Thomas </a:t>
            </a:r>
            <a:r>
              <a:rPr lang="de-DE" dirty="0" err="1"/>
              <a:t>Kilmann</a:t>
            </a:r>
            <a:r>
              <a:rPr lang="de-DE" dirty="0"/>
              <a:t> Conflict Model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36654F7-C97A-0CED-F302-A6C5E1AAA3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778781" y="854552"/>
            <a:ext cx="5586437" cy="395235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4220795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567456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478328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>
          <a:extLst>
            <a:ext uri="{FF2B5EF4-FFF2-40B4-BE49-F238E27FC236}">
              <a16:creationId xmlns:a16="http://schemas.microsoft.com/office/drawing/2014/main" id="{F8E59B97-717C-C3AB-3C4C-801FDAA703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79E78C2-8DC3-2165-6FE3-765AC7D34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6" y="336593"/>
            <a:ext cx="3897965" cy="1329595"/>
          </a:xfrm>
        </p:spPr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other</a:t>
            </a:r>
            <a:r>
              <a:rPr lang="de-DE" dirty="0"/>
              <a:t> </a:t>
            </a:r>
            <a:r>
              <a:rPr lang="de-DE" dirty="0" err="1"/>
              <a:t>side</a:t>
            </a:r>
            <a:r>
              <a:rPr lang="de-DE" dirty="0"/>
              <a:t>: </a:t>
            </a:r>
          </a:p>
          <a:p>
            <a:r>
              <a:rPr lang="de-DE" dirty="0" err="1"/>
              <a:t>Being</a:t>
            </a:r>
            <a:r>
              <a:rPr lang="de-DE" dirty="0"/>
              <a:t> </a:t>
            </a:r>
            <a:r>
              <a:rPr lang="de-DE" dirty="0" err="1"/>
              <a:t>confronted</a:t>
            </a:r>
            <a:endParaRPr lang="de-DE" dirty="0"/>
          </a:p>
          <a:p>
            <a:r>
              <a:rPr lang="de-DE" dirty="0" err="1"/>
              <a:t>with</a:t>
            </a:r>
            <a:r>
              <a:rPr lang="de-DE" dirty="0"/>
              <a:t> a </a:t>
            </a:r>
            <a:r>
              <a:rPr lang="de-DE" dirty="0" err="1"/>
              <a:t>conflict</a:t>
            </a:r>
            <a:endParaRPr lang="de-DE" dirty="0"/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B068B199-AB4C-EC12-DB52-71FF0AF304C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Bildplatzhalter 5" descr="Ein Bild, das Säugetier, Himmel, Landtier, Kamele enthält.&#10;&#10;Automatisch generierte Beschreibung">
            <a:extLst>
              <a:ext uri="{FF2B5EF4-FFF2-40B4-BE49-F238E27FC236}">
                <a16:creationId xmlns:a16="http://schemas.microsoft.com/office/drawing/2014/main" id="{E093EE20-2A21-EF90-91E4-64AC3BFEC5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744" r="5095" b="10071"/>
          <a:stretch/>
        </p:blipFill>
        <p:spPr>
          <a:xfrm>
            <a:off x="4572000" y="0"/>
            <a:ext cx="4572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065658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E178BD-5C4C-824A-78C0-C262E9F3CB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6;p3">
            <a:extLst>
              <a:ext uri="{FF2B5EF4-FFF2-40B4-BE49-F238E27FC236}">
                <a16:creationId xmlns:a16="http://schemas.microsoft.com/office/drawing/2014/main" id="{0715D626-E4C1-CEAA-28CA-33EE77EDD67A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428625" y="666750"/>
            <a:ext cx="8296275" cy="4191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u="none" strike="noStrike" kern="0" cap="none" spc="0" normalizeH="0" baseline="0" noProof="0" dirty="0">
                <a:ln>
                  <a:noFill/>
                </a:ln>
                <a:solidFill>
                  <a:srgbClr val="E30613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Fall in love with </a:t>
            </a:r>
            <a:br>
              <a:rPr kumimoji="0" lang="en-GB" sz="2400" b="1" u="none" strike="noStrike" kern="0" cap="none" spc="0" normalizeH="0" baseline="0" noProof="0" dirty="0">
                <a:ln>
                  <a:noFill/>
                </a:ln>
                <a:solidFill>
                  <a:srgbClr val="E30613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</a:br>
            <a:r>
              <a:rPr kumimoji="0" lang="en-GB" sz="2400" b="1" u="none" strike="noStrike" kern="0" cap="none" spc="0" normalizeH="0" baseline="0" noProof="0" dirty="0">
                <a:ln>
                  <a:noFill/>
                </a:ln>
                <a:solidFill>
                  <a:srgbClr val="E30613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your partners‘ need!</a:t>
            </a:r>
          </a:p>
        </p:txBody>
      </p:sp>
    </p:spTree>
    <p:extLst>
      <p:ext uri="{BB962C8B-B14F-4D97-AF65-F5344CB8AC3E}">
        <p14:creationId xmlns:p14="http://schemas.microsoft.com/office/powerpoint/2010/main" val="904629885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DEB4C3-60F5-2390-F587-FD6424C90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6;p3">
            <a:extLst>
              <a:ext uri="{FF2B5EF4-FFF2-40B4-BE49-F238E27FC236}">
                <a16:creationId xmlns:a16="http://schemas.microsoft.com/office/drawing/2014/main" id="{96128329-DA9D-921F-7DFE-784F64DE31CA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428625" y="666750"/>
            <a:ext cx="8296275" cy="4191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u="none" strike="noStrike" kern="0" cap="none" spc="0" normalizeH="0" baseline="0" noProof="0" dirty="0">
                <a:ln>
                  <a:noFill/>
                </a:ln>
                <a:solidFill>
                  <a:srgbClr val="E30613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Fall in love with </a:t>
            </a:r>
            <a:br>
              <a:rPr kumimoji="0" lang="en-GB" sz="2400" b="1" u="none" strike="noStrike" kern="0" cap="none" spc="0" normalizeH="0" baseline="0" noProof="0" dirty="0">
                <a:ln>
                  <a:noFill/>
                </a:ln>
                <a:solidFill>
                  <a:srgbClr val="E30613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</a:br>
            <a:r>
              <a:rPr kumimoji="0" lang="en-GB" sz="2400" b="1" u="none" strike="noStrike" kern="0" cap="none" spc="0" normalizeH="0" baseline="0" noProof="0" dirty="0">
                <a:ln>
                  <a:noFill/>
                </a:ln>
                <a:solidFill>
                  <a:srgbClr val="E30613"/>
                </a:solidFill>
                <a:effectLst/>
                <a:uLnTx/>
                <a:uFillTx/>
                <a:latin typeface="Aptos" panose="020B0004020202020204" pitchFamily="34" charset="0"/>
                <a:sym typeface="Arial"/>
              </a:rPr>
              <a:t>your partners‘ need!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276F3A1-3A41-2AB4-5174-4B9CAB4E1B90}"/>
              </a:ext>
            </a:extLst>
          </p:cNvPr>
          <p:cNvSpPr/>
          <p:nvPr/>
        </p:nvSpPr>
        <p:spPr>
          <a:xfrm>
            <a:off x="3791712" y="3498954"/>
            <a:ext cx="2705877" cy="1100962"/>
          </a:xfrm>
          <a:prstGeom prst="ellipse">
            <a:avLst/>
          </a:prstGeom>
          <a:solidFill>
            <a:schemeClr val="bg1"/>
          </a:solidFill>
          <a:ln>
            <a:solidFill>
              <a:srgbClr val="E5081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DE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Switch </a:t>
            </a:r>
            <a:r>
              <a:rPr kumimoji="0" lang="de-DE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from</a:t>
            </a:r>
            <a:r>
              <a:rPr kumimoji="0" lang="de-DE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de-DE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defense</a:t>
            </a:r>
            <a:r>
              <a:rPr kumimoji="0" lang="de-DE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de-DE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mode</a:t>
            </a:r>
            <a:r>
              <a:rPr kumimoji="0" lang="de-DE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de-DE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to</a:t>
            </a:r>
            <a:r>
              <a:rPr kumimoji="0" lang="de-DE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 a </a:t>
            </a:r>
            <a:r>
              <a:rPr kumimoji="0" lang="de-DE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curious</a:t>
            </a:r>
            <a:r>
              <a:rPr kumimoji="0" lang="de-DE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de-DE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researchers</a:t>
            </a:r>
            <a:r>
              <a:rPr kumimoji="0" lang="de-DE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‘ </a:t>
            </a:r>
            <a:r>
              <a:rPr kumimoji="0" lang="de-DE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  <a:sym typeface="Arial"/>
              </a:rPr>
              <a:t>mindset</a:t>
            </a:r>
            <a:endParaRPr kumimoji="0" lang="de-DE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  <a:sym typeface="Arial"/>
            </a:endParaRPr>
          </a:p>
        </p:txBody>
      </p:sp>
      <p:cxnSp>
        <p:nvCxnSpPr>
          <p:cNvPr id="3" name="Gekrümmte Verbindung 2">
            <a:extLst>
              <a:ext uri="{FF2B5EF4-FFF2-40B4-BE49-F238E27FC236}">
                <a16:creationId xmlns:a16="http://schemas.microsoft.com/office/drawing/2014/main" id="{9FEA5C02-C55B-FEBF-3B4D-BF28541FEB65}"/>
              </a:ext>
            </a:extLst>
          </p:cNvPr>
          <p:cNvCxnSpPr>
            <a:cxnSpLocks/>
            <a:stCxn id="2" idx="2"/>
          </p:cNvCxnSpPr>
          <p:nvPr/>
        </p:nvCxnSpPr>
        <p:spPr>
          <a:xfrm rot="10800000" flipH="1">
            <a:off x="3791711" y="3168797"/>
            <a:ext cx="773113" cy="880638"/>
          </a:xfrm>
          <a:prstGeom prst="curvedConnector4">
            <a:avLst>
              <a:gd name="adj1" fmla="val -29569"/>
              <a:gd name="adj2" fmla="val 81255"/>
            </a:avLst>
          </a:prstGeom>
          <a:ln w="28575">
            <a:solidFill>
              <a:srgbClr val="E5081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232999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761E9D3-6DA6-AE9A-FDDA-BC78EF328FB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indent="0">
              <a:buNone/>
            </a:pPr>
            <a:r>
              <a:rPr lang="de-DE" b="1" dirty="0" err="1">
                <a:solidFill>
                  <a:srgbClr val="E30613"/>
                </a:solidFill>
              </a:rPr>
              <a:t>Navigating</a:t>
            </a:r>
            <a:r>
              <a:rPr lang="de-DE" b="1" dirty="0">
                <a:solidFill>
                  <a:srgbClr val="E30613"/>
                </a:solidFill>
              </a:rPr>
              <a:t> </a:t>
            </a:r>
            <a:r>
              <a:rPr lang="de-DE" b="1" dirty="0" err="1">
                <a:solidFill>
                  <a:srgbClr val="E30613"/>
                </a:solidFill>
              </a:rPr>
              <a:t>Conflicts</a:t>
            </a:r>
            <a:endParaRPr lang="de-DE" b="1" dirty="0">
              <a:solidFill>
                <a:srgbClr val="E30613"/>
              </a:solidFill>
            </a:endParaRPr>
          </a:p>
          <a:p>
            <a:pPr indent="0">
              <a:buNone/>
            </a:pPr>
            <a:endParaRPr lang="de-DE" b="1" dirty="0">
              <a:solidFill>
                <a:srgbClr val="E30613"/>
              </a:solidFill>
            </a:endParaRPr>
          </a:p>
          <a:p>
            <a:pPr indent="0">
              <a:buNone/>
            </a:pPr>
            <a:r>
              <a:rPr lang="de-DE" b="1" dirty="0"/>
              <a:t>Check-In</a:t>
            </a:r>
          </a:p>
          <a:p>
            <a:pPr indent="0">
              <a:buNone/>
            </a:pPr>
            <a:endParaRPr lang="de-DE" b="1" dirty="0"/>
          </a:p>
          <a:p>
            <a:pPr marL="285750" indent="-285750"/>
            <a:r>
              <a:rPr lang="de-DE" dirty="0"/>
              <a:t>Was steckt hinter Konflikten und warum ist es wichtig, ihnen nicht aus dem Weg zu gehen</a:t>
            </a:r>
          </a:p>
          <a:p>
            <a:endParaRPr lang="de-DE" dirty="0"/>
          </a:p>
          <a:p>
            <a:pPr marL="285750" indent="-285750"/>
            <a:r>
              <a:rPr lang="de-DE" dirty="0"/>
              <a:t>Unterschiedliche Konfliktverhalten: Thomas </a:t>
            </a:r>
            <a:r>
              <a:rPr lang="de-DE" dirty="0" err="1"/>
              <a:t>Kilmann</a:t>
            </a:r>
            <a:r>
              <a:rPr lang="de-DE" dirty="0"/>
              <a:t> Modell</a:t>
            </a:r>
          </a:p>
          <a:p>
            <a:pPr indent="0">
              <a:buNone/>
            </a:pPr>
            <a:endParaRPr lang="de-DE" dirty="0"/>
          </a:p>
          <a:p>
            <a:pPr marL="285750" indent="-285750"/>
            <a:r>
              <a:rPr lang="de-DE" dirty="0"/>
              <a:t>Konflikte ansprechen: Wahrnehmung, Effekt, Wunsch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F64D8FC-4D63-0E3D-A518-927995ED2D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indent="0">
              <a:buNone/>
            </a:pPr>
            <a:r>
              <a:rPr lang="de-DE" b="1" dirty="0">
                <a:solidFill>
                  <a:srgbClr val="E30613"/>
                </a:solidFill>
              </a:rPr>
              <a:t>Teamwork Essentials</a:t>
            </a:r>
          </a:p>
          <a:p>
            <a:pPr indent="0">
              <a:buNone/>
            </a:pPr>
            <a:endParaRPr lang="de-DE" b="1" dirty="0">
              <a:solidFill>
                <a:srgbClr val="E30613"/>
              </a:solidFill>
            </a:endParaRPr>
          </a:p>
          <a:p>
            <a:pPr marL="285750" indent="-285750"/>
            <a:r>
              <a:rPr lang="de-DE" dirty="0"/>
              <a:t>Theorie: Was ist ein Team und welche Arten von Teams </a:t>
            </a:r>
            <a:r>
              <a:rPr lang="de-DE" dirty="0" err="1"/>
              <a:t>gjbt</a:t>
            </a:r>
            <a:r>
              <a:rPr lang="de-DE" dirty="0"/>
              <a:t> es? (Riemann/Thomann - Gruppenfeld-Typen)</a:t>
            </a:r>
          </a:p>
          <a:p>
            <a:pPr marL="285750" indent="-285750"/>
            <a:endParaRPr lang="de-DE" dirty="0"/>
          </a:p>
          <a:p>
            <a:pPr marL="285750" indent="-285750"/>
            <a:r>
              <a:rPr lang="de-DE" dirty="0"/>
              <a:t>Die eigene Rolle im Team - Team Rollen nach </a:t>
            </a:r>
            <a:r>
              <a:rPr lang="de-DE" dirty="0" err="1"/>
              <a:t>Belbin</a:t>
            </a:r>
            <a:endParaRPr lang="de-DE" dirty="0"/>
          </a:p>
          <a:p>
            <a:pPr marL="285750" indent="-285750"/>
            <a:endParaRPr lang="de-DE" dirty="0"/>
          </a:p>
          <a:p>
            <a:pPr marL="285750" indent="-285750"/>
            <a:r>
              <a:rPr lang="de-DE" dirty="0" err="1"/>
              <a:t>Ein:e</a:t>
            </a:r>
            <a:r>
              <a:rPr lang="de-DE" dirty="0"/>
              <a:t> Gründerin teilt ihre Erfahrung mit Teams in der Q&amp;A Session</a:t>
            </a:r>
          </a:p>
          <a:p>
            <a:pPr marL="285750" indent="-285750"/>
            <a:endParaRPr lang="de-DE" dirty="0"/>
          </a:p>
          <a:p>
            <a:pPr indent="0" algn="r">
              <a:buNone/>
            </a:pPr>
            <a:r>
              <a:rPr lang="de-DE" b="1" dirty="0"/>
              <a:t>Wrap-Up</a:t>
            </a:r>
          </a:p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79F5BFD-A8A5-741B-1B5A-D0082A2B8FD7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de-DE"/>
              <a:t>Part I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7FC02DD-4940-8B3F-4E21-A60FF45E25B3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4697889" y="1099293"/>
            <a:ext cx="4017487" cy="430887"/>
          </a:xfrm>
        </p:spPr>
        <p:txBody>
          <a:bodyPr/>
          <a:lstStyle/>
          <a:p>
            <a:r>
              <a:rPr lang="de-DE"/>
              <a:t>Part II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3ACBAA4-EBC7-DD58-5369-79AAA10B36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Agenda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8676E7E-9787-9F1E-8245-6A2EC116F369}"/>
              </a:ext>
            </a:extLst>
          </p:cNvPr>
          <p:cNvSpPr/>
          <p:nvPr/>
        </p:nvSpPr>
        <p:spPr>
          <a:xfrm rot="20608313">
            <a:off x="3419877" y="1088323"/>
            <a:ext cx="1139471" cy="1139471"/>
          </a:xfrm>
          <a:prstGeom prst="ellipse">
            <a:avLst/>
          </a:prstGeom>
          <a:solidFill>
            <a:srgbClr val="E30613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b="1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ptos" panose="020B0004020202020204" pitchFamily="34" charset="0"/>
                <a:sym typeface="Calibri"/>
              </a:rPr>
              <a:t>Lunch Break</a:t>
            </a:r>
          </a:p>
        </p:txBody>
      </p:sp>
    </p:spTree>
    <p:extLst>
      <p:ext uri="{BB962C8B-B14F-4D97-AF65-F5344CB8AC3E}">
        <p14:creationId xmlns:p14="http://schemas.microsoft.com/office/powerpoint/2010/main" val="378410054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23DEED6C-1206-19F7-6773-1D0B7E744C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b="1" i="0" u="none" strike="noStrike" dirty="0">
                <a:solidFill>
                  <a:srgbClr val="000000"/>
                </a:solidFill>
                <a:effectLst/>
              </a:rPr>
              <a:t>Listen </a:t>
            </a:r>
            <a:r>
              <a:rPr lang="de-DE" sz="1400" b="1" i="0" u="none" strike="noStrike" dirty="0" err="1">
                <a:solidFill>
                  <a:srgbClr val="000000"/>
                </a:solidFill>
                <a:effectLst/>
              </a:rPr>
              <a:t>Actively</a:t>
            </a:r>
            <a:r>
              <a:rPr lang="de-DE" sz="1400" b="0" i="0" u="none" strike="noStrike" dirty="0">
                <a:solidFill>
                  <a:srgbClr val="000000"/>
                </a:solidFill>
                <a:effectLst/>
              </a:rPr>
              <a:t>: Pay </a:t>
            </a:r>
            <a:r>
              <a:rPr lang="de-DE" sz="1400" b="0" i="0" u="none" strike="noStrike" dirty="0" err="1">
                <a:solidFill>
                  <a:srgbClr val="000000"/>
                </a:solidFill>
                <a:effectLst/>
              </a:rPr>
              <a:t>close</a:t>
            </a:r>
            <a:r>
              <a:rPr lang="de-DE" sz="14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sz="1400" b="0" i="0" u="none" strike="noStrike" dirty="0" err="1">
                <a:solidFill>
                  <a:srgbClr val="000000"/>
                </a:solidFill>
                <a:effectLst/>
              </a:rPr>
              <a:t>attention</a:t>
            </a:r>
            <a:r>
              <a:rPr lang="de-DE" sz="14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sz="1400" b="0" i="0" u="none" strike="noStrike" dirty="0" err="1">
                <a:solidFill>
                  <a:srgbClr val="000000"/>
                </a:solidFill>
                <a:effectLst/>
              </a:rPr>
              <a:t>to</a:t>
            </a:r>
            <a:r>
              <a:rPr lang="de-DE" sz="14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sz="1400" b="0" i="0" u="none" strike="noStrike" dirty="0" err="1">
                <a:solidFill>
                  <a:srgbClr val="000000"/>
                </a:solidFill>
                <a:effectLst/>
              </a:rPr>
              <a:t>what</a:t>
            </a:r>
            <a:r>
              <a:rPr lang="de-DE" sz="14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sz="1400" b="0" i="0" u="none" strike="noStrike" dirty="0" err="1">
                <a:solidFill>
                  <a:srgbClr val="000000"/>
                </a:solidFill>
                <a:effectLst/>
              </a:rPr>
              <a:t>is</a:t>
            </a:r>
            <a:r>
              <a:rPr lang="de-DE" sz="14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sz="1400" b="0" i="0" u="none" strike="noStrike" dirty="0" err="1">
                <a:solidFill>
                  <a:srgbClr val="000000"/>
                </a:solidFill>
                <a:effectLst/>
              </a:rPr>
              <a:t>being</a:t>
            </a:r>
            <a:r>
              <a:rPr lang="de-DE" sz="14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sz="1400" b="0" i="0" u="none" strike="noStrike" dirty="0" err="1">
                <a:solidFill>
                  <a:srgbClr val="000000"/>
                </a:solidFill>
                <a:effectLst/>
              </a:rPr>
              <a:t>said</a:t>
            </a:r>
            <a:r>
              <a:rPr lang="de-DE" sz="14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sz="1400" b="0" i="0" u="none" strike="noStrike" dirty="0" err="1">
                <a:solidFill>
                  <a:srgbClr val="000000"/>
                </a:solidFill>
                <a:effectLst/>
              </a:rPr>
              <a:t>without</a:t>
            </a:r>
            <a:r>
              <a:rPr lang="de-DE" sz="14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sz="1400" b="0" i="0" u="none" strike="noStrike" dirty="0" err="1">
                <a:solidFill>
                  <a:srgbClr val="000000"/>
                </a:solidFill>
                <a:effectLst/>
              </a:rPr>
              <a:t>interrupting</a:t>
            </a:r>
            <a:r>
              <a:rPr lang="de-DE" sz="1400" b="0" i="0" u="none" strike="noStrike" dirty="0">
                <a:solidFill>
                  <a:srgbClr val="000000"/>
                </a:solidFill>
                <a:effectLst/>
              </a:rPr>
              <a:t>. Show </a:t>
            </a:r>
            <a:r>
              <a:rPr lang="de-DE" sz="1400" b="0" i="0" u="none" strike="noStrike" dirty="0" err="1">
                <a:solidFill>
                  <a:srgbClr val="000000"/>
                </a:solidFill>
                <a:effectLst/>
              </a:rPr>
              <a:t>that</a:t>
            </a:r>
            <a:r>
              <a:rPr lang="de-DE" sz="14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sz="1400" b="0" i="0" u="none" strike="noStrike" dirty="0" err="1">
                <a:solidFill>
                  <a:srgbClr val="000000"/>
                </a:solidFill>
                <a:effectLst/>
              </a:rPr>
              <a:t>you</a:t>
            </a:r>
            <a:r>
              <a:rPr lang="de-DE" sz="14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sz="1400" b="0" i="0" u="none" strike="noStrike" dirty="0" err="1">
                <a:solidFill>
                  <a:srgbClr val="000000"/>
                </a:solidFill>
                <a:effectLst/>
              </a:rPr>
              <a:t>are</a:t>
            </a:r>
            <a:r>
              <a:rPr lang="de-DE" sz="14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sz="1400" b="0" i="0" u="none" strike="noStrike" dirty="0" err="1">
                <a:solidFill>
                  <a:srgbClr val="000000"/>
                </a:solidFill>
                <a:effectLst/>
              </a:rPr>
              <a:t>listening</a:t>
            </a:r>
            <a:r>
              <a:rPr lang="de-DE" sz="1400" b="0" i="0" u="none" strike="noStrike" dirty="0">
                <a:solidFill>
                  <a:srgbClr val="000000"/>
                </a:solidFill>
                <a:effectLst/>
              </a:rPr>
              <a:t>.</a:t>
            </a:r>
            <a:endParaRPr lang="de-DE" sz="1400" b="1" i="0" u="none" strike="noStrike" dirty="0">
              <a:solidFill>
                <a:srgbClr val="000000"/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b="1" i="0" u="none" strike="noStrike" dirty="0" err="1">
                <a:solidFill>
                  <a:srgbClr val="000000"/>
                </a:solidFill>
                <a:effectLst/>
              </a:rPr>
              <a:t>Observe</a:t>
            </a:r>
            <a:r>
              <a:rPr lang="de-DE" sz="14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sz="1400" b="0" i="0" u="none" strike="noStrike" dirty="0" err="1">
                <a:solidFill>
                  <a:srgbClr val="000000"/>
                </a:solidFill>
                <a:effectLst/>
              </a:rPr>
              <a:t>the</a:t>
            </a:r>
            <a:r>
              <a:rPr lang="de-DE" sz="1400" b="0" i="0" u="none" strike="noStrike" dirty="0">
                <a:solidFill>
                  <a:srgbClr val="000000"/>
                </a:solidFill>
                <a:effectLst/>
              </a:rPr>
              <a:t> „invisible </a:t>
            </a:r>
            <a:r>
              <a:rPr lang="de-DE" sz="1400" b="0" i="0" u="none" strike="noStrike" dirty="0" err="1">
                <a:solidFill>
                  <a:srgbClr val="000000"/>
                </a:solidFill>
                <a:effectLst/>
              </a:rPr>
              <a:t>needs</a:t>
            </a:r>
            <a:r>
              <a:rPr lang="de-DE" sz="1400" b="0" i="0" u="none" strike="noStrike" dirty="0">
                <a:solidFill>
                  <a:srgbClr val="000000"/>
                </a:solidFill>
                <a:effectLst/>
              </a:rPr>
              <a:t> and </a:t>
            </a:r>
            <a:r>
              <a:rPr lang="de-DE" sz="1400" b="0" i="0" u="none" strike="noStrike" dirty="0" err="1">
                <a:solidFill>
                  <a:srgbClr val="000000"/>
                </a:solidFill>
                <a:effectLst/>
              </a:rPr>
              <a:t>emotions</a:t>
            </a:r>
            <a:r>
              <a:rPr lang="de-DE" sz="1400" b="0" i="0" u="none" strike="noStrike" dirty="0">
                <a:solidFill>
                  <a:srgbClr val="000000"/>
                </a:solidFill>
                <a:effectLst/>
              </a:rPr>
              <a:t>“ </a:t>
            </a:r>
            <a:r>
              <a:rPr lang="de-DE" sz="1400" b="0" i="0" u="none" strike="noStrike" dirty="0" err="1">
                <a:solidFill>
                  <a:srgbClr val="000000"/>
                </a:solidFill>
                <a:effectLst/>
              </a:rPr>
              <a:t>your</a:t>
            </a:r>
            <a:r>
              <a:rPr lang="de-DE" sz="14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sz="1400" b="0" i="0" u="none" strike="noStrike" dirty="0" err="1">
                <a:solidFill>
                  <a:srgbClr val="000000"/>
                </a:solidFill>
                <a:effectLst/>
              </a:rPr>
              <a:t>partner</a:t>
            </a:r>
            <a:r>
              <a:rPr lang="de-DE" sz="14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sz="1400" b="0" i="0" u="none" strike="noStrike" dirty="0" err="1">
                <a:solidFill>
                  <a:srgbClr val="000000"/>
                </a:solidFill>
                <a:effectLst/>
              </a:rPr>
              <a:t>expresses</a:t>
            </a:r>
            <a:endParaRPr lang="de-DE" sz="1400" b="1" i="0" u="none" strike="noStrike" dirty="0">
              <a:solidFill>
                <a:srgbClr val="000000"/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b="1" i="0" u="none" strike="noStrike" dirty="0" err="1">
                <a:solidFill>
                  <a:srgbClr val="000000"/>
                </a:solidFill>
                <a:effectLst/>
              </a:rPr>
              <a:t>Reflect</a:t>
            </a:r>
            <a:r>
              <a:rPr lang="de-DE" sz="1400" b="1" i="0" u="none" strike="noStrike" dirty="0">
                <a:solidFill>
                  <a:srgbClr val="000000"/>
                </a:solidFill>
                <a:effectLst/>
              </a:rPr>
              <a:t> and </a:t>
            </a:r>
            <a:r>
              <a:rPr lang="de-DE" sz="1400" b="1" i="0" u="none" strike="noStrike" dirty="0" err="1">
                <a:solidFill>
                  <a:srgbClr val="000000"/>
                </a:solidFill>
                <a:effectLst/>
              </a:rPr>
              <a:t>Evaluate</a:t>
            </a:r>
            <a:r>
              <a:rPr lang="de-DE" sz="1400" b="0" i="0" u="none" strike="noStrike" dirty="0">
                <a:solidFill>
                  <a:srgbClr val="000000"/>
                </a:solidFill>
                <a:effectLst/>
              </a:rPr>
              <a:t>: Take time </a:t>
            </a:r>
            <a:r>
              <a:rPr lang="de-DE" sz="1400" b="0" i="0" u="none" strike="noStrike" dirty="0" err="1">
                <a:solidFill>
                  <a:srgbClr val="000000"/>
                </a:solidFill>
                <a:effectLst/>
              </a:rPr>
              <a:t>to</a:t>
            </a:r>
            <a:r>
              <a:rPr lang="de-DE" sz="14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sz="1400" b="0" i="0" u="none" strike="noStrike" dirty="0" err="1">
                <a:solidFill>
                  <a:srgbClr val="000000"/>
                </a:solidFill>
                <a:effectLst/>
              </a:rPr>
              <a:t>consider</a:t>
            </a:r>
            <a:r>
              <a:rPr lang="de-DE" sz="14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sz="1400" b="0" i="0" u="none" strike="noStrike" dirty="0" err="1">
                <a:solidFill>
                  <a:srgbClr val="000000"/>
                </a:solidFill>
                <a:effectLst/>
              </a:rPr>
              <a:t>the</a:t>
            </a:r>
            <a:r>
              <a:rPr lang="de-DE" sz="14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sz="1400" b="0" i="0" u="none" strike="noStrike" dirty="0" err="1">
                <a:solidFill>
                  <a:srgbClr val="000000"/>
                </a:solidFill>
                <a:effectLst/>
              </a:rPr>
              <a:t>criticism</a:t>
            </a:r>
            <a:r>
              <a:rPr lang="de-DE" sz="14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sz="1400" b="0" i="0" u="none" strike="noStrike" dirty="0" err="1">
                <a:solidFill>
                  <a:srgbClr val="000000"/>
                </a:solidFill>
                <a:effectLst/>
              </a:rPr>
              <a:t>objectively</a:t>
            </a:r>
            <a:r>
              <a:rPr lang="de-DE" sz="1400" b="0" i="0" u="none" strike="noStrike" dirty="0">
                <a:solidFill>
                  <a:srgbClr val="000000"/>
                </a:solidFill>
                <a:effectLst/>
              </a:rPr>
              <a:t>. </a:t>
            </a:r>
            <a:r>
              <a:rPr lang="de-DE" sz="1400" b="0" i="0" u="none" strike="noStrike" dirty="0" err="1">
                <a:solidFill>
                  <a:srgbClr val="000000"/>
                </a:solidFill>
                <a:effectLst/>
              </a:rPr>
              <a:t>Is</a:t>
            </a:r>
            <a:r>
              <a:rPr lang="de-DE" sz="14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sz="1400" b="0" i="0" u="none" strike="noStrike" dirty="0" err="1">
                <a:solidFill>
                  <a:srgbClr val="000000"/>
                </a:solidFill>
                <a:effectLst/>
              </a:rPr>
              <a:t>the</a:t>
            </a:r>
            <a:r>
              <a:rPr lang="de-DE" sz="14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sz="1400" b="0" i="0" u="none" strike="noStrike" dirty="0" err="1">
                <a:solidFill>
                  <a:srgbClr val="000000"/>
                </a:solidFill>
                <a:effectLst/>
              </a:rPr>
              <a:t>feedback</a:t>
            </a:r>
            <a:r>
              <a:rPr lang="de-DE" sz="1400" b="0" i="0" u="none" strike="noStrike" dirty="0">
                <a:solidFill>
                  <a:srgbClr val="000000"/>
                </a:solidFill>
                <a:effectLst/>
              </a:rPr>
              <a:t> valid </a:t>
            </a:r>
            <a:r>
              <a:rPr lang="de-DE" sz="1400" b="0" i="0" u="none" strike="noStrike" dirty="0" err="1">
                <a:solidFill>
                  <a:srgbClr val="000000"/>
                </a:solidFill>
                <a:effectLst/>
              </a:rPr>
              <a:t>for</a:t>
            </a:r>
            <a:r>
              <a:rPr lang="de-DE" sz="14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sz="1400" b="0" i="0" u="none" strike="noStrike" dirty="0" err="1">
                <a:solidFill>
                  <a:srgbClr val="000000"/>
                </a:solidFill>
                <a:effectLst/>
              </a:rPr>
              <a:t>you</a:t>
            </a:r>
            <a:r>
              <a:rPr lang="de-DE" sz="1400" b="0" i="0" u="none" strike="noStrike" dirty="0">
                <a:solidFill>
                  <a:srgbClr val="000000"/>
                </a:solidFill>
                <a:effectLst/>
              </a:rPr>
              <a:t>?  </a:t>
            </a:r>
            <a:r>
              <a:rPr lang="de-DE" sz="1400" b="0" i="0" u="none" strike="noStrike" dirty="0" err="1">
                <a:solidFill>
                  <a:srgbClr val="000000"/>
                </a:solidFill>
                <a:effectLst/>
              </a:rPr>
              <a:t>How</a:t>
            </a:r>
            <a:r>
              <a:rPr lang="de-DE" sz="14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sz="1400" b="0" i="0" u="none" strike="noStrike" dirty="0" err="1">
                <a:solidFill>
                  <a:srgbClr val="000000"/>
                </a:solidFill>
                <a:effectLst/>
              </a:rPr>
              <a:t>could</a:t>
            </a:r>
            <a:r>
              <a:rPr lang="de-DE" sz="14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sz="1400" b="0" i="0" u="none" strike="noStrike" dirty="0" err="1">
                <a:solidFill>
                  <a:srgbClr val="000000"/>
                </a:solidFill>
                <a:effectLst/>
              </a:rPr>
              <a:t>you</a:t>
            </a:r>
            <a:r>
              <a:rPr lang="de-DE" sz="14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sz="1400" b="0" i="0" u="none" strike="noStrike" dirty="0" err="1">
                <a:solidFill>
                  <a:srgbClr val="000000"/>
                </a:solidFill>
                <a:effectLst/>
              </a:rPr>
              <a:t>use</a:t>
            </a:r>
            <a:r>
              <a:rPr lang="de-DE" sz="14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sz="1400" b="0" i="0" u="none" strike="noStrike" dirty="0" err="1">
                <a:solidFill>
                  <a:srgbClr val="000000"/>
                </a:solidFill>
                <a:effectLst/>
              </a:rPr>
              <a:t>it</a:t>
            </a:r>
            <a:r>
              <a:rPr lang="de-DE" sz="14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sz="1400" b="0" i="0" u="none" strike="noStrike" dirty="0" err="1">
                <a:solidFill>
                  <a:srgbClr val="000000"/>
                </a:solidFill>
                <a:effectLst/>
              </a:rPr>
              <a:t>to</a:t>
            </a:r>
            <a:r>
              <a:rPr lang="de-DE" sz="14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sz="1400" b="0" i="0" u="none" strike="noStrike" dirty="0" err="1">
                <a:solidFill>
                  <a:srgbClr val="000000"/>
                </a:solidFill>
                <a:effectLst/>
              </a:rPr>
              <a:t>improve</a:t>
            </a:r>
            <a:r>
              <a:rPr lang="de-DE" dirty="0"/>
              <a:t>?</a:t>
            </a:r>
            <a:endParaRPr lang="de-DE" sz="1400" b="1" i="0" u="none" strike="noStrike" dirty="0">
              <a:solidFill>
                <a:srgbClr val="000000"/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b="1" i="0" u="none" strike="noStrike" dirty="0">
                <a:solidFill>
                  <a:srgbClr val="000000"/>
                </a:solidFill>
                <a:effectLst/>
              </a:rPr>
              <a:t>Ask </a:t>
            </a:r>
            <a:r>
              <a:rPr lang="de-DE" sz="1400" b="1" i="0" u="none" strike="noStrike" dirty="0" err="1">
                <a:solidFill>
                  <a:srgbClr val="000000"/>
                </a:solidFill>
                <a:effectLst/>
              </a:rPr>
              <a:t>for</a:t>
            </a:r>
            <a:r>
              <a:rPr lang="de-DE" sz="1400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sz="1400" b="1" i="0" u="none" strike="noStrike" dirty="0" err="1">
                <a:solidFill>
                  <a:srgbClr val="000000"/>
                </a:solidFill>
                <a:effectLst/>
              </a:rPr>
              <a:t>Clarification</a:t>
            </a:r>
            <a:r>
              <a:rPr lang="de-DE" sz="1400" b="0" i="0" u="none" strike="noStrike" dirty="0">
                <a:solidFill>
                  <a:srgbClr val="000000"/>
                </a:solidFill>
                <a:effectLst/>
              </a:rPr>
              <a:t>: </a:t>
            </a:r>
            <a:r>
              <a:rPr lang="de-DE" sz="1400" b="0" i="0" u="none" strike="noStrike" dirty="0" err="1">
                <a:solidFill>
                  <a:srgbClr val="000000"/>
                </a:solidFill>
                <a:effectLst/>
              </a:rPr>
              <a:t>If</a:t>
            </a:r>
            <a:r>
              <a:rPr lang="de-DE" sz="14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sz="1400" b="0" i="0" u="none" strike="noStrike" dirty="0" err="1">
                <a:solidFill>
                  <a:srgbClr val="000000"/>
                </a:solidFill>
                <a:effectLst/>
              </a:rPr>
              <a:t>the</a:t>
            </a:r>
            <a:r>
              <a:rPr lang="de-DE" sz="14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sz="1400" b="0" i="0" u="none" strike="noStrike" dirty="0" err="1">
                <a:solidFill>
                  <a:srgbClr val="000000"/>
                </a:solidFill>
                <a:effectLst/>
              </a:rPr>
              <a:t>criticism</a:t>
            </a:r>
            <a:r>
              <a:rPr lang="de-DE" sz="14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sz="1400" b="0" i="0" u="none" strike="noStrike" dirty="0" err="1">
                <a:solidFill>
                  <a:srgbClr val="000000"/>
                </a:solidFill>
                <a:effectLst/>
              </a:rPr>
              <a:t>is</a:t>
            </a:r>
            <a:r>
              <a:rPr lang="de-DE" sz="14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sz="1400" b="0" i="0" u="none" strike="noStrike" dirty="0" err="1">
                <a:solidFill>
                  <a:srgbClr val="000000"/>
                </a:solidFill>
                <a:effectLst/>
              </a:rPr>
              <a:t>unclear</a:t>
            </a:r>
            <a:r>
              <a:rPr lang="de-DE" sz="1400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de-DE" sz="1400" b="0" i="0" u="none" strike="noStrike" dirty="0" err="1">
                <a:solidFill>
                  <a:srgbClr val="000000"/>
                </a:solidFill>
                <a:effectLst/>
              </a:rPr>
              <a:t>ask</a:t>
            </a:r>
            <a:r>
              <a:rPr lang="de-DE" sz="14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sz="1400" b="0" i="0" u="none" strike="noStrike" dirty="0" err="1">
                <a:solidFill>
                  <a:srgbClr val="000000"/>
                </a:solidFill>
                <a:effectLst/>
              </a:rPr>
              <a:t>for</a:t>
            </a:r>
            <a:r>
              <a:rPr lang="de-DE" sz="14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sz="1400" b="0" i="0" u="none" strike="noStrike" dirty="0" err="1">
                <a:solidFill>
                  <a:srgbClr val="000000"/>
                </a:solidFill>
                <a:effectLst/>
              </a:rPr>
              <a:t>specific</a:t>
            </a:r>
            <a:r>
              <a:rPr lang="de-DE" sz="14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sz="1400" b="0" i="0" u="none" strike="noStrike" dirty="0" err="1">
                <a:solidFill>
                  <a:srgbClr val="000000"/>
                </a:solidFill>
                <a:effectLst/>
              </a:rPr>
              <a:t>examples</a:t>
            </a:r>
            <a:r>
              <a:rPr lang="de-DE" sz="14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sz="1400" b="0" i="0" u="none" strike="noStrike" dirty="0" err="1">
                <a:solidFill>
                  <a:srgbClr val="000000"/>
                </a:solidFill>
                <a:effectLst/>
              </a:rPr>
              <a:t>or</a:t>
            </a:r>
            <a:r>
              <a:rPr lang="de-DE" sz="14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sz="1400" b="0" i="0" u="none" strike="noStrike" dirty="0" err="1">
                <a:solidFill>
                  <a:srgbClr val="000000"/>
                </a:solidFill>
                <a:effectLst/>
              </a:rPr>
              <a:t>suggestions</a:t>
            </a:r>
            <a:r>
              <a:rPr lang="de-DE" sz="1400" b="0" i="0" u="none" strike="noStrike" dirty="0">
                <a:solidFill>
                  <a:srgbClr val="000000"/>
                </a:solidFill>
                <a:effectLst/>
              </a:rPr>
              <a:t>.</a:t>
            </a:r>
            <a:endParaRPr lang="en-GB" b="1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C9D3934-9448-E0E5-8AAA-D858393AF7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336593"/>
            <a:ext cx="6863715" cy="886397"/>
          </a:xfrm>
        </p:spPr>
        <p:txBody>
          <a:bodyPr/>
          <a:lstStyle/>
          <a:p>
            <a:r>
              <a:rPr lang="de-DE" dirty="0"/>
              <a:t>Fall in </a:t>
            </a:r>
            <a:r>
              <a:rPr lang="de-DE" dirty="0" err="1"/>
              <a:t>love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partners</a:t>
            </a:r>
            <a:r>
              <a:rPr lang="de-DE" dirty="0"/>
              <a:t>‘ </a:t>
            </a:r>
            <a:r>
              <a:rPr lang="de-DE" dirty="0" err="1"/>
              <a:t>need</a:t>
            </a:r>
            <a:r>
              <a:rPr lang="de-DE" dirty="0"/>
              <a:t>!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8FB1392-5C10-653A-7BAF-B42AD6F4F9B5}"/>
              </a:ext>
            </a:extLst>
          </p:cNvPr>
          <p:cNvSpPr txBox="1"/>
          <p:nvPr/>
        </p:nvSpPr>
        <p:spPr>
          <a:xfrm>
            <a:off x="437393" y="1004234"/>
            <a:ext cx="5997752" cy="284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DE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What</a:t>
            </a:r>
            <a:r>
              <a:rPr kumimoji="0" lang="de-DE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de-DE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helps</a:t>
            </a:r>
            <a:r>
              <a:rPr kumimoji="0" lang="de-DE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de-DE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to</a:t>
            </a:r>
            <a:r>
              <a:rPr kumimoji="0" lang="de-DE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do </a:t>
            </a:r>
            <a:r>
              <a:rPr kumimoji="0" lang="de-DE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that</a:t>
            </a:r>
            <a:r>
              <a:rPr kumimoji="0" lang="de-DE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10597917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C5B74A-DCD8-951A-70C5-52785BB89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98020A3-A82F-78C4-437B-F4D0E68FAA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 err="1"/>
              <a:t>Avoid</a:t>
            </a:r>
            <a:r>
              <a:rPr lang="de-DE" b="1" dirty="0"/>
              <a:t> </a:t>
            </a:r>
            <a:r>
              <a:rPr lang="de-DE" b="1" dirty="0" err="1"/>
              <a:t>getting</a:t>
            </a:r>
            <a:r>
              <a:rPr lang="de-DE" b="1" dirty="0"/>
              <a:t> defensive </a:t>
            </a:r>
            <a:r>
              <a:rPr lang="de-DE" sz="1400" b="0" i="0" u="none" strike="noStrike" dirty="0" err="1">
                <a:solidFill>
                  <a:srgbClr val="000000"/>
                </a:solidFill>
                <a:effectLst/>
              </a:rPr>
              <a:t>or</a:t>
            </a:r>
            <a:r>
              <a:rPr lang="de-DE" sz="1400" b="0" i="0" u="none" strike="noStrike" dirty="0">
                <a:solidFill>
                  <a:srgbClr val="000000"/>
                </a:solidFill>
                <a:effectLst/>
              </a:rPr>
              <a:t> argumentative. </a:t>
            </a:r>
            <a:endParaRPr lang="de-DE" sz="1400" b="1" i="0" u="none" strike="noStrike" dirty="0">
              <a:solidFill>
                <a:srgbClr val="000000"/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b="1" i="0" u="none" strike="noStrike" dirty="0" err="1">
                <a:solidFill>
                  <a:srgbClr val="000000"/>
                </a:solidFill>
                <a:effectLst/>
              </a:rPr>
              <a:t>Don't</a:t>
            </a:r>
            <a:r>
              <a:rPr lang="de-DE" sz="1400" b="1" i="0" u="none" strike="noStrike" dirty="0">
                <a:solidFill>
                  <a:srgbClr val="000000"/>
                </a:solidFill>
                <a:effectLst/>
              </a:rPr>
              <a:t> Take </a:t>
            </a:r>
            <a:r>
              <a:rPr lang="de-DE" sz="1400" b="1" i="0" u="none" strike="noStrike" dirty="0" err="1">
                <a:solidFill>
                  <a:srgbClr val="000000"/>
                </a:solidFill>
                <a:effectLst/>
              </a:rPr>
              <a:t>It</a:t>
            </a:r>
            <a:r>
              <a:rPr lang="de-DE" sz="1400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sz="1400" b="1" i="0" u="none" strike="noStrike" dirty="0" err="1">
                <a:solidFill>
                  <a:srgbClr val="000000"/>
                </a:solidFill>
                <a:effectLst/>
              </a:rPr>
              <a:t>Personally</a:t>
            </a:r>
            <a:r>
              <a:rPr lang="de-DE" sz="1400" b="0" i="0" u="none" strike="noStrike" dirty="0">
                <a:solidFill>
                  <a:srgbClr val="000000"/>
                </a:solidFill>
                <a:effectLst/>
              </a:rPr>
              <a:t>: Try </a:t>
            </a:r>
            <a:r>
              <a:rPr lang="de-DE" sz="1400" b="0" i="0" u="none" strike="noStrike" dirty="0" err="1">
                <a:solidFill>
                  <a:srgbClr val="000000"/>
                </a:solidFill>
                <a:effectLst/>
              </a:rPr>
              <a:t>to</a:t>
            </a:r>
            <a:r>
              <a:rPr lang="de-DE" sz="1400" b="0" i="0" u="none" strike="noStrike" dirty="0">
                <a:solidFill>
                  <a:srgbClr val="000000"/>
                </a:solidFill>
                <a:effectLst/>
              </a:rPr>
              <a:t> separate </a:t>
            </a:r>
            <a:r>
              <a:rPr lang="de-DE" sz="1400" b="0" i="0" u="none" strike="noStrike" dirty="0" err="1">
                <a:solidFill>
                  <a:srgbClr val="000000"/>
                </a:solidFill>
                <a:effectLst/>
              </a:rPr>
              <a:t>the</a:t>
            </a:r>
            <a:r>
              <a:rPr lang="de-DE" sz="14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sz="1400" b="0" i="0" u="none" strike="noStrike" dirty="0" err="1">
                <a:solidFill>
                  <a:srgbClr val="000000"/>
                </a:solidFill>
                <a:effectLst/>
              </a:rPr>
              <a:t>criticism</a:t>
            </a:r>
            <a:r>
              <a:rPr lang="de-DE" sz="14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sz="1400" b="0" i="0" u="none" strike="noStrike" dirty="0" err="1">
                <a:solidFill>
                  <a:srgbClr val="000000"/>
                </a:solidFill>
                <a:effectLst/>
              </a:rPr>
              <a:t>of</a:t>
            </a:r>
            <a:r>
              <a:rPr lang="de-DE" sz="14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sz="1400" b="0" i="0" u="none" strike="noStrike" dirty="0" err="1">
                <a:solidFill>
                  <a:srgbClr val="000000"/>
                </a:solidFill>
                <a:effectLst/>
              </a:rPr>
              <a:t>your</a:t>
            </a:r>
            <a:r>
              <a:rPr lang="de-DE" sz="14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sz="1400" b="0" i="0" u="none" strike="noStrike" dirty="0" err="1">
                <a:solidFill>
                  <a:srgbClr val="000000"/>
                </a:solidFill>
                <a:effectLst/>
              </a:rPr>
              <a:t>work</a:t>
            </a:r>
            <a:r>
              <a:rPr lang="de-DE" sz="14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sz="1400" b="0" i="0" u="none" strike="noStrike" dirty="0" err="1">
                <a:solidFill>
                  <a:srgbClr val="000000"/>
                </a:solidFill>
                <a:effectLst/>
              </a:rPr>
              <a:t>or</a:t>
            </a:r>
            <a:r>
              <a:rPr lang="de-DE" sz="14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sz="1400" b="0" i="0" u="none" strike="noStrike" dirty="0" err="1">
                <a:solidFill>
                  <a:srgbClr val="000000"/>
                </a:solidFill>
                <a:effectLst/>
              </a:rPr>
              <a:t>behavior</a:t>
            </a:r>
            <a:r>
              <a:rPr lang="de-DE" sz="14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sz="1400" b="0" i="0" u="none" strike="noStrike" dirty="0" err="1">
                <a:solidFill>
                  <a:srgbClr val="000000"/>
                </a:solidFill>
                <a:effectLst/>
              </a:rPr>
              <a:t>from</a:t>
            </a:r>
            <a:r>
              <a:rPr lang="de-DE" sz="14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sz="1400" b="0" i="0" u="none" strike="noStrike" dirty="0" err="1">
                <a:solidFill>
                  <a:srgbClr val="000000"/>
                </a:solidFill>
                <a:effectLst/>
              </a:rPr>
              <a:t>your</a:t>
            </a:r>
            <a:r>
              <a:rPr lang="de-DE" sz="14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de-DE" sz="1400" b="0" i="0" u="none" strike="noStrike" dirty="0" err="1">
                <a:solidFill>
                  <a:srgbClr val="000000"/>
                </a:solidFill>
                <a:effectLst/>
              </a:rPr>
              <a:t>self-worth</a:t>
            </a:r>
            <a:r>
              <a:rPr lang="de-DE" sz="1400" b="0" i="0" u="none" strike="noStrike" dirty="0">
                <a:solidFill>
                  <a:srgbClr val="000000"/>
                </a:solidFill>
                <a:effectLst/>
              </a:rPr>
              <a:t>. </a:t>
            </a:r>
            <a:endParaRPr lang="de-DE" sz="140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99B5BA5-4133-5D61-0682-37BCB2AADD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336593"/>
            <a:ext cx="6863715" cy="886397"/>
          </a:xfrm>
        </p:spPr>
        <p:txBody>
          <a:bodyPr/>
          <a:lstStyle/>
          <a:p>
            <a:r>
              <a:rPr lang="de-DE" dirty="0"/>
              <a:t>Fall in </a:t>
            </a:r>
            <a:r>
              <a:rPr lang="de-DE" dirty="0" err="1"/>
              <a:t>love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partners</a:t>
            </a:r>
            <a:r>
              <a:rPr lang="de-DE" dirty="0"/>
              <a:t>‘ </a:t>
            </a:r>
            <a:r>
              <a:rPr lang="de-DE" dirty="0" err="1"/>
              <a:t>need</a:t>
            </a:r>
            <a:r>
              <a:rPr lang="de-DE" dirty="0"/>
              <a:t>!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869FF79-75E2-1F1F-8634-23DC734C3BE8}"/>
              </a:ext>
            </a:extLst>
          </p:cNvPr>
          <p:cNvSpPr txBox="1"/>
          <p:nvPr/>
        </p:nvSpPr>
        <p:spPr>
          <a:xfrm>
            <a:off x="437393" y="1004234"/>
            <a:ext cx="5997752" cy="284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DE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What</a:t>
            </a:r>
            <a:r>
              <a:rPr kumimoji="0" lang="de-DE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de-DE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isn‘t</a:t>
            </a:r>
            <a:r>
              <a:rPr kumimoji="0" lang="de-DE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so </a:t>
            </a:r>
            <a:r>
              <a:rPr kumimoji="0" lang="de-DE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helpful</a:t>
            </a:r>
            <a:r>
              <a:rPr kumimoji="0" lang="de-DE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229947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>
          <a:extLst>
            <a:ext uri="{FF2B5EF4-FFF2-40B4-BE49-F238E27FC236}">
              <a16:creationId xmlns:a16="http://schemas.microsoft.com/office/drawing/2014/main" id="{441FFE80-020A-860B-D731-2786A464CA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FBDFF9C-CB11-6529-3DA3-1F341983A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6" y="336593"/>
            <a:ext cx="3897965" cy="1329595"/>
          </a:xfrm>
        </p:spPr>
        <p:txBody>
          <a:bodyPr/>
          <a:lstStyle/>
          <a:p>
            <a:r>
              <a:rPr lang="de-DE" b="0" dirty="0">
                <a:latin typeface="Aptos Light" panose="020B0004020202020204" pitchFamily="34" charset="0"/>
              </a:rPr>
              <a:t>WRAPPING UP</a:t>
            </a:r>
          </a:p>
          <a:p>
            <a:r>
              <a:rPr lang="de-DE" dirty="0"/>
              <a:t>Transfer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own </a:t>
            </a:r>
          </a:p>
          <a:p>
            <a:r>
              <a:rPr lang="de-DE" dirty="0" err="1"/>
              <a:t>work</a:t>
            </a:r>
            <a:endParaRPr lang="de-DE" dirty="0"/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C3C4A4CB-7F7A-9226-439A-4D7786B0355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Bildplatzhalter 5" descr="Ein Bild, das Hunderasse, Haustier, Säugetier, Hund enthält.&#10;&#10;Automatisch generierte Beschreibung">
            <a:extLst>
              <a:ext uri="{FF2B5EF4-FFF2-40B4-BE49-F238E27FC236}">
                <a16:creationId xmlns:a16="http://schemas.microsoft.com/office/drawing/2014/main" id="{6EC5D013-794A-222B-E764-7A4BDEF5D1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35" t="21105" r="5456" b="10564"/>
          <a:stretch/>
        </p:blipFill>
        <p:spPr>
          <a:xfrm>
            <a:off x="4572000" y="0"/>
            <a:ext cx="4572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974652"/>
      </p:ext>
    </p:extLst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008F73D-D184-B883-B5FA-7EC1721FB1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Solo </a:t>
            </a:r>
            <a:r>
              <a:rPr lang="de-DE" dirty="0" err="1"/>
              <a:t>work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1CC367C-FCE8-E778-387C-F6F9BDE8D2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Transfer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367528D-1DC9-8286-4F21-720A11EF3EC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/>
              <a:t>5 min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5D13B2C-977E-4F09-C967-4A23FC19ACA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e-DE" dirty="0"/>
              <a:t>Take </a:t>
            </a:r>
            <a:r>
              <a:rPr lang="de-DE" dirty="0" err="1"/>
              <a:t>notes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yourself</a:t>
            </a:r>
            <a:r>
              <a:rPr lang="de-DE" dirty="0"/>
              <a:t>.</a:t>
            </a:r>
          </a:p>
          <a:p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F297482-7B2B-68A0-D699-66C2A90201C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>
                <a:latin typeface="Aptos" panose="020B0004020202020204" pitchFamily="34" charset="0"/>
              </a:rPr>
              <a:t>Think </a:t>
            </a:r>
            <a:r>
              <a:rPr lang="de-DE" b="1" dirty="0" err="1">
                <a:latin typeface="Aptos" panose="020B0004020202020204" pitchFamily="34" charset="0"/>
              </a:rPr>
              <a:t>of</a:t>
            </a:r>
            <a:r>
              <a:rPr lang="de-DE" b="1" dirty="0">
                <a:latin typeface="Aptos" panose="020B0004020202020204" pitchFamily="34" charset="0"/>
              </a:rPr>
              <a:t> </a:t>
            </a:r>
            <a:r>
              <a:rPr lang="de-DE" b="1" dirty="0" err="1">
                <a:latin typeface="Aptos" panose="020B0004020202020204" pitchFamily="34" charset="0"/>
              </a:rPr>
              <a:t>one</a:t>
            </a:r>
            <a:r>
              <a:rPr lang="de-DE" b="1" dirty="0">
                <a:latin typeface="Aptos" panose="020B0004020202020204" pitchFamily="34" charset="0"/>
              </a:rPr>
              <a:t> </a:t>
            </a:r>
            <a:r>
              <a:rPr lang="de-DE" b="1" dirty="0" err="1">
                <a:latin typeface="Aptos" panose="020B0004020202020204" pitchFamily="34" charset="0"/>
              </a:rPr>
              <a:t>existing</a:t>
            </a:r>
            <a:r>
              <a:rPr lang="de-DE" b="1" dirty="0">
                <a:latin typeface="Aptos" panose="020B0004020202020204" pitchFamily="34" charset="0"/>
              </a:rPr>
              <a:t> </a:t>
            </a:r>
            <a:r>
              <a:rPr lang="de-DE" b="1" dirty="0" err="1">
                <a:latin typeface="Aptos" panose="020B0004020202020204" pitchFamily="34" charset="0"/>
              </a:rPr>
              <a:t>conflict</a:t>
            </a:r>
            <a:r>
              <a:rPr lang="de-DE" b="1" dirty="0">
                <a:latin typeface="Aptos" panose="020B0004020202020204" pitchFamily="34" charset="0"/>
              </a:rPr>
              <a:t> </a:t>
            </a:r>
            <a:r>
              <a:rPr lang="de-DE" b="1" dirty="0" err="1">
                <a:latin typeface="Aptos" panose="020B0004020202020204" pitchFamily="34" charset="0"/>
              </a:rPr>
              <a:t>you</a:t>
            </a:r>
            <a:r>
              <a:rPr lang="de-DE" b="1" dirty="0">
                <a:latin typeface="Aptos" panose="020B0004020202020204" pitchFamily="34" charset="0"/>
              </a:rPr>
              <a:t> </a:t>
            </a:r>
            <a:r>
              <a:rPr lang="de-DE" b="1" dirty="0" err="1">
                <a:latin typeface="Aptos" panose="020B0004020202020204" pitchFamily="34" charset="0"/>
              </a:rPr>
              <a:t>have</a:t>
            </a:r>
            <a:r>
              <a:rPr lang="de-DE" b="1" dirty="0">
                <a:latin typeface="Aptos" panose="020B0004020202020204" pitchFamily="34" charset="0"/>
              </a:rPr>
              <a:t> </a:t>
            </a:r>
            <a:r>
              <a:rPr lang="de-DE" b="1" dirty="0" err="1">
                <a:latin typeface="Aptos" panose="020B0004020202020204" pitchFamily="34" charset="0"/>
              </a:rPr>
              <a:t>right</a:t>
            </a:r>
            <a:r>
              <a:rPr lang="de-DE" b="1" dirty="0">
                <a:latin typeface="Aptos" panose="020B0004020202020204" pitchFamily="34" charset="0"/>
              </a:rPr>
              <a:t> </a:t>
            </a:r>
            <a:r>
              <a:rPr lang="de-DE" b="1" dirty="0" err="1">
                <a:latin typeface="Aptos" panose="020B0004020202020204" pitchFamily="34" charset="0"/>
              </a:rPr>
              <a:t>now</a:t>
            </a:r>
            <a:endParaRPr lang="de-DE" b="1" dirty="0"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>
                <a:latin typeface="Aptos" panose="020B0004020202020204" pitchFamily="34" charset="0"/>
              </a:rPr>
              <a:t>What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from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todays</a:t>
            </a:r>
            <a:r>
              <a:rPr lang="de-DE" dirty="0">
                <a:latin typeface="Aptos" panose="020B0004020202020204" pitchFamily="34" charset="0"/>
              </a:rPr>
              <a:t>‘ </a:t>
            </a:r>
            <a:r>
              <a:rPr lang="de-DE" dirty="0" err="1">
                <a:latin typeface="Aptos" panose="020B0004020202020204" pitchFamily="34" charset="0"/>
              </a:rPr>
              <a:t>input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can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help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you</a:t>
            </a:r>
            <a:r>
              <a:rPr lang="de-DE" dirty="0">
                <a:latin typeface="Aptos" panose="020B0004020202020204" pitchFamily="34" charset="0"/>
              </a:rPr>
              <a:t> deal </a:t>
            </a:r>
            <a:r>
              <a:rPr lang="de-DE" dirty="0" err="1">
                <a:latin typeface="Aptos" panose="020B0004020202020204" pitchFamily="34" charset="0"/>
              </a:rPr>
              <a:t>with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the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conflict</a:t>
            </a:r>
            <a:r>
              <a:rPr lang="de-DE" dirty="0">
                <a:latin typeface="Aptos" panose="020B0004020202020204" pitchFamily="34" charset="0"/>
              </a:rPr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>
                <a:latin typeface="Aptos" panose="020B0004020202020204" pitchFamily="34" charset="0"/>
              </a:rPr>
              <a:t>What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could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be</a:t>
            </a:r>
            <a:r>
              <a:rPr lang="de-DE" dirty="0">
                <a:latin typeface="Aptos" panose="020B0004020202020204" pitchFamily="34" charset="0"/>
              </a:rPr>
              <a:t> a </a:t>
            </a:r>
            <a:r>
              <a:rPr lang="de-DE" dirty="0" err="1">
                <a:latin typeface="Aptos" panose="020B0004020202020204" pitchFamily="34" charset="0"/>
              </a:rPr>
              <a:t>first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step</a:t>
            </a:r>
            <a:r>
              <a:rPr lang="de-DE" dirty="0">
                <a:latin typeface="Aptos" panose="020B0004020202020204" pitchFamily="34" charset="0"/>
              </a:rPr>
              <a:t> in </a:t>
            </a:r>
            <a:r>
              <a:rPr lang="de-DE" dirty="0" err="1">
                <a:latin typeface="Aptos" panose="020B0004020202020204" pitchFamily="34" charset="0"/>
              </a:rPr>
              <a:t>resolving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the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lang="de-DE" dirty="0" err="1">
                <a:latin typeface="Aptos" panose="020B0004020202020204" pitchFamily="34" charset="0"/>
              </a:rPr>
              <a:t>conflict</a:t>
            </a:r>
            <a:r>
              <a:rPr lang="de-DE" dirty="0">
                <a:latin typeface="Aptos" panose="020B0004020202020204" pitchFamily="34" charset="0"/>
              </a:rPr>
              <a:t>?</a:t>
            </a:r>
          </a:p>
          <a:p>
            <a:endParaRPr lang="de-DE" dirty="0">
              <a:latin typeface="Aptos" panose="020B0004020202020204" pitchFamily="34" charset="0"/>
            </a:endParaRPr>
          </a:p>
          <a:p>
            <a:endParaRPr lang="de-DE" dirty="0">
              <a:latin typeface="Aptos" panose="020B0004020202020204" pitchFamily="34" charset="0"/>
            </a:endParaRP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96BE309-EC33-CFE0-30A5-E41A23961F3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408576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924901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>
          <a:extLst>
            <a:ext uri="{FF2B5EF4-FFF2-40B4-BE49-F238E27FC236}">
              <a16:creationId xmlns:a16="http://schemas.microsoft.com/office/drawing/2014/main" id="{C7185607-2BFC-C155-66DD-5CD2BC46E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AECB932-4692-29F1-3D42-F0F99E2FD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6" y="336593"/>
            <a:ext cx="3897965" cy="443198"/>
          </a:xfrm>
        </p:spPr>
        <p:txBody>
          <a:bodyPr/>
          <a:lstStyle/>
          <a:p>
            <a:r>
              <a:rPr lang="de-DE" dirty="0"/>
              <a:t>Any </a:t>
            </a:r>
            <a:r>
              <a:rPr lang="de-DE" dirty="0" err="1"/>
              <a:t>questions</a:t>
            </a:r>
            <a:r>
              <a:rPr lang="de-DE" dirty="0"/>
              <a:t>?</a:t>
            </a:r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93316CBC-F80C-158F-CDEC-C7BEAD1C1B8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Bildplatzhalter 11" descr="Ein Bild, das Schwarzweiß, Kunst, Straße, monochrom enthält.&#10;&#10;Automatisch generierte Beschreibung">
            <a:extLst>
              <a:ext uri="{FF2B5EF4-FFF2-40B4-BE49-F238E27FC236}">
                <a16:creationId xmlns:a16="http://schemas.microsoft.com/office/drawing/2014/main" id="{B84C1C04-4D7A-15B0-C030-D8592384A7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64" t="19300" r="11364" b="22734"/>
          <a:stretch/>
        </p:blipFill>
        <p:spPr>
          <a:xfrm>
            <a:off x="4572000" y="0"/>
            <a:ext cx="4571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52654"/>
      </p:ext>
    </p:extLst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8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de-DE" dirty="0"/>
              <a:t>Lunch Break</a:t>
            </a:r>
            <a:endParaRPr dirty="0"/>
          </a:p>
        </p:txBody>
      </p:sp>
      <p:pic>
        <p:nvPicPr>
          <p:cNvPr id="8" name="Bildplatzhalter 7" descr="Ein Bild, das Croissant, Backwaren, Essen, Im Haus enthält.&#10;&#10;KI-generierte Inhalte können fehlerhaft sein.">
            <a:extLst>
              <a:ext uri="{FF2B5EF4-FFF2-40B4-BE49-F238E27FC236}">
                <a16:creationId xmlns:a16="http://schemas.microsoft.com/office/drawing/2014/main" id="{D985DED2-BDED-5FE1-71E5-520C8E06BD6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4838" t="16199" r="5026" b="16199"/>
          <a:stretch/>
        </p:blipFill>
        <p:spPr>
          <a:xfrm>
            <a:off x="4572000" y="0"/>
            <a:ext cx="4572000" cy="5143500"/>
          </a:xfr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2384ADF-8A9A-E244-91A5-F69E4C957B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BBFFB23-C0BA-4683-D109-86BC7A3363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0" y="285263"/>
            <a:ext cx="5007980" cy="485204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TEAMWORK ESSENTIALS</a:t>
            </a:r>
          </a:p>
        </p:txBody>
      </p:sp>
    </p:spTree>
    <p:extLst>
      <p:ext uri="{BB962C8B-B14F-4D97-AF65-F5344CB8AC3E}">
        <p14:creationId xmlns:p14="http://schemas.microsoft.com/office/powerpoint/2010/main" val="2749019166"/>
      </p:ext>
    </p:extLst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7890A69-1E10-C946-A06E-8F7305F24F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/>
              <a:t>Learning goals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BE87C5-DC8A-E3F4-5DAF-C0BA11D8E4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1600" dirty="0"/>
              <a:t>Diving into the concept of </a:t>
            </a:r>
            <a:r>
              <a:rPr lang="en-GB" sz="1600" b="1" dirty="0"/>
              <a:t>teams and team dynamics</a:t>
            </a:r>
          </a:p>
          <a:p>
            <a:r>
              <a:rPr lang="en-GB" sz="1600" dirty="0"/>
              <a:t>Reflecting and exchanging about </a:t>
            </a:r>
            <a:r>
              <a:rPr lang="en-GB" sz="1600" b="1" dirty="0"/>
              <a:t>own team experiences</a:t>
            </a:r>
          </a:p>
          <a:p>
            <a:r>
              <a:rPr lang="en-GB" sz="1600" dirty="0"/>
              <a:t>Understanding </a:t>
            </a:r>
            <a:r>
              <a:rPr lang="en-GB" sz="1600" b="1" dirty="0"/>
              <a:t>team roles and reflecting </a:t>
            </a:r>
            <a:r>
              <a:rPr lang="en-GB" sz="1600" dirty="0"/>
              <a:t>on your own</a:t>
            </a:r>
          </a:p>
          <a:p>
            <a:pPr marL="0" indent="0">
              <a:buNone/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373948825"/>
      </p:ext>
    </p:extLst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D3450D2-4387-B243-A4B5-C93C6BAA62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Teams and teamwork</a:t>
            </a:r>
          </a:p>
        </p:txBody>
      </p:sp>
      <p:pic>
        <p:nvPicPr>
          <p:cNvPr id="7" name="Bildplatzhalter 5" descr="Ein Bild, das Kleidung, Person, Im Haus, Snack enthält.&#10;&#10;Automatisch generierte Beschreibung">
            <a:extLst>
              <a:ext uri="{FF2B5EF4-FFF2-40B4-BE49-F238E27FC236}">
                <a16:creationId xmlns:a16="http://schemas.microsoft.com/office/drawing/2014/main" id="{49DEFBD1-55B9-47FD-C3BC-58424DC516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63" t="2996" r="36012" b="7138"/>
          <a:stretch/>
        </p:blipFill>
        <p:spPr>
          <a:xfrm>
            <a:off x="4572000" y="0"/>
            <a:ext cx="4572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12549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E46BA9-3C00-8FD2-688F-DEC345729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FE7C9DA-8A41-D72C-7E4F-B7F6A905C3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71601" y="1743076"/>
            <a:ext cx="6596742" cy="1329595"/>
          </a:xfrm>
        </p:spPr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b="1" dirty="0">
                <a:latin typeface="Aptos" panose="020B0004020202020204" pitchFamily="34" charset="0"/>
              </a:rPr>
              <a:t>Download link:</a:t>
            </a:r>
            <a:r>
              <a:rPr lang="de-DE" dirty="0">
                <a:latin typeface="Aptos" panose="020B0004020202020204" pitchFamily="34" charset="0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You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will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receive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a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download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link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for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the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handout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and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your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certificate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within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3–5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days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after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the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workshop</a:t>
            </a:r>
            <a:endParaRPr lang="de-DE" kern="0" dirty="0">
              <a:solidFill>
                <a:srgbClr val="000000"/>
              </a:solidFill>
              <a:latin typeface="Aptos" panose="020B0004020202020204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None/>
              <a:tabLst/>
              <a:defRPr/>
            </a:pPr>
            <a:endParaRPr lang="de-DE" dirty="0">
              <a:latin typeface="Aptos" panose="020B00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de-DE" dirty="0">
              <a:latin typeface="Aptos" panose="020B00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b="1" dirty="0">
                <a:latin typeface="Aptos" panose="020B0004020202020204" pitchFamily="34" charset="0"/>
              </a:rPr>
              <a:t>Template: 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Blank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templates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will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be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included</a:t>
            </a:r>
            <a:endParaRPr lang="de-DE" kern="0" dirty="0">
              <a:solidFill>
                <a:srgbClr val="000000"/>
              </a:solidFill>
              <a:latin typeface="Aptos" panose="020B0004020202020204" pitchFamily="34" charset="0"/>
              <a:cs typeface="Arial"/>
              <a:sym typeface="Arial"/>
            </a:endParaRPr>
          </a:p>
          <a:p>
            <a:pPr>
              <a:lnSpc>
                <a:spcPct val="150000"/>
              </a:lnSpc>
            </a:pPr>
            <a:endParaRPr lang="de-DE" kern="0" dirty="0">
              <a:solidFill>
                <a:srgbClr val="000000"/>
              </a:solidFill>
              <a:latin typeface="Aptos" panose="020B0004020202020204" pitchFamily="34" charset="0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b="1" dirty="0" err="1">
                <a:latin typeface="Aptos" panose="020B0004020202020204" pitchFamily="34" charset="0"/>
              </a:rPr>
              <a:t>Photos</a:t>
            </a:r>
            <a:r>
              <a:rPr lang="de-DE" b="1" dirty="0">
                <a:latin typeface="Aptos" panose="020B0004020202020204" pitchFamily="34" charset="0"/>
              </a:rPr>
              <a:t>: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If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you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want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to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document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your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results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,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please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take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photos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after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getting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consent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from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you</a:t>
            </a:r>
            <a:r>
              <a:rPr kumimoji="0" lang="de-DE" sz="1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 </a:t>
            </a:r>
            <a:r>
              <a:rPr kumimoji="0" lang="de-DE" sz="14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team</a:t>
            </a:r>
            <a:endParaRPr kumimoji="0" lang="de-DE" sz="14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cs typeface="Arial"/>
              <a:sym typeface="Arial"/>
            </a:endParaRPr>
          </a:p>
          <a:p>
            <a:pPr>
              <a:lnSpc>
                <a:spcPct val="150000"/>
              </a:lnSpc>
            </a:pPr>
            <a:endParaRPr kumimoji="0" lang="de-DE" sz="14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cs typeface="Arial"/>
              <a:sym typeface="Arial"/>
            </a:endParaRPr>
          </a:p>
          <a:p>
            <a:pPr>
              <a:lnSpc>
                <a:spcPct val="150000"/>
              </a:lnSpc>
            </a:pPr>
            <a:endParaRPr lang="en-GB" dirty="0">
              <a:latin typeface="Aptos" panose="020B0004020202020204" pitchFamily="34" charset="0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223BE76-75E1-DC38-391B-4E7A8DB0B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336593"/>
            <a:ext cx="6332393" cy="443198"/>
          </a:xfrm>
        </p:spPr>
        <p:txBody>
          <a:bodyPr/>
          <a:lstStyle/>
          <a:p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learning</a:t>
            </a:r>
            <a:r>
              <a:rPr lang="de-DE" dirty="0"/>
              <a:t> </a:t>
            </a:r>
            <a:r>
              <a:rPr lang="de-DE" dirty="0" err="1"/>
              <a:t>materials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0F968D6-411A-5BA0-0DD7-22C831B873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0745" y="1678341"/>
            <a:ext cx="814766" cy="81476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A4C3FAE-F854-E77E-8689-4C057AB3ED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2311" y="3212507"/>
            <a:ext cx="691256" cy="69125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AFDB66F3-16F1-FC84-3D68-655227121A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2311" y="2493107"/>
            <a:ext cx="719400" cy="7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23904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Ein Bild, das Kleidung, Person, Im Haus, Wand enthält.&#10;&#10;Automatisch generierte Beschreibung">
            <a:extLst>
              <a:ext uri="{FF2B5EF4-FFF2-40B4-BE49-F238E27FC236}">
                <a16:creationId xmlns:a16="http://schemas.microsoft.com/office/drawing/2014/main" id="{CC137ED8-7052-C67B-3FA9-A7CCE9AD0E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96" t="5383" r="8196" b="33631"/>
          <a:stretch/>
        </p:blipFill>
        <p:spPr>
          <a:xfrm flipH="1">
            <a:off x="0" y="0"/>
            <a:ext cx="9144000" cy="518156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90554-D871-A1B9-6EA2-B740CBDA1C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0" y="285263"/>
            <a:ext cx="3399099" cy="485204"/>
          </a:xfrm>
        </p:spPr>
        <p:txBody>
          <a:bodyPr/>
          <a:lstStyle/>
          <a:p>
            <a:r>
              <a:rPr lang="de-DE" dirty="0"/>
              <a:t>WHAT IS A TEAM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35049DB-5008-7193-F106-D896A5627FD7}"/>
              </a:ext>
            </a:extLst>
          </p:cNvPr>
          <p:cNvSpPr txBox="1">
            <a:spLocks/>
          </p:cNvSpPr>
          <p:nvPr/>
        </p:nvSpPr>
        <p:spPr>
          <a:xfrm>
            <a:off x="304800" y="764234"/>
            <a:ext cx="5702461" cy="485204"/>
          </a:xfrm>
          <a:prstGeom prst="rect">
            <a:avLst/>
          </a:prstGeom>
          <a:solidFill>
            <a:srgbClr val="E50818"/>
          </a:solidFill>
        </p:spPr>
        <p:txBody>
          <a:bodyPr wrap="square" lIns="0" tIns="0" rIns="0" bIns="0" anchor="b" anchorCtr="0">
            <a:noAutofit/>
          </a:bodyPr>
          <a:lstStyle>
            <a:lvl1pPr marL="9144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200" b="1" kern="1200" spc="40" baseline="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3200" b="1" i="0" u="none" strike="noStrike" kern="1200" cap="none" spc="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AND WHY IS IT SO IMPORTANT?</a:t>
            </a:r>
          </a:p>
        </p:txBody>
      </p:sp>
    </p:spTree>
    <p:extLst>
      <p:ext uri="{BB962C8B-B14F-4D97-AF65-F5344CB8AC3E}">
        <p14:creationId xmlns:p14="http://schemas.microsoft.com/office/powerpoint/2010/main" val="4114665956"/>
      </p:ext>
    </p:extLst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F9BE6AE-25C8-8643-8AD4-6559A4D919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Reasons for failure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32EC241-C103-EC48-FD2E-EE3DCACCA6A3}"/>
              </a:ext>
            </a:extLst>
          </p:cNvPr>
          <p:cNvSpPr/>
          <p:nvPr/>
        </p:nvSpPr>
        <p:spPr>
          <a:xfrm>
            <a:off x="717770" y="1538569"/>
            <a:ext cx="1482969" cy="1466483"/>
          </a:xfrm>
          <a:prstGeom prst="ellipse">
            <a:avLst/>
          </a:prstGeom>
          <a:solidFill>
            <a:srgbClr val="F1F2F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717" tIns="25717" rIns="25717" bIns="25717" numCol="1" spcCol="38100" rtlCol="0" anchor="ctr">
            <a:noAutofit/>
          </a:bodyPr>
          <a:lstStyle/>
          <a:p>
            <a:pPr defTabSz="685800">
              <a:defRPr/>
            </a:pPr>
            <a:endParaRPr lang="en-GB" sz="105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F641886-CB5B-E074-18B7-2B463639B78F}"/>
              </a:ext>
            </a:extLst>
          </p:cNvPr>
          <p:cNvSpPr/>
          <p:nvPr/>
        </p:nvSpPr>
        <p:spPr>
          <a:xfrm>
            <a:off x="3736210" y="1538569"/>
            <a:ext cx="1482969" cy="1466483"/>
          </a:xfrm>
          <a:prstGeom prst="ellipse">
            <a:avLst/>
          </a:prstGeom>
          <a:solidFill>
            <a:srgbClr val="F1F2F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717" tIns="25717" rIns="25717" bIns="25717" numCol="1" spcCol="38100" rtlCol="0" anchor="ctr">
            <a:noAutofit/>
          </a:bodyPr>
          <a:lstStyle/>
          <a:p>
            <a:pPr defTabSz="685800">
              <a:defRPr/>
            </a:pPr>
            <a:endParaRPr lang="en-GB" sz="105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0821BF9-E6AD-1793-DBDF-A62F93E392B7}"/>
              </a:ext>
            </a:extLst>
          </p:cNvPr>
          <p:cNvSpPr/>
          <p:nvPr/>
        </p:nvSpPr>
        <p:spPr>
          <a:xfrm>
            <a:off x="6754649" y="1538569"/>
            <a:ext cx="1482969" cy="1466483"/>
          </a:xfrm>
          <a:prstGeom prst="ellipse">
            <a:avLst/>
          </a:prstGeom>
          <a:solidFill>
            <a:srgbClr val="F1F2F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717" tIns="25717" rIns="25717" bIns="25717" numCol="1" spcCol="38100" rtlCol="0" anchor="ctr">
            <a:noAutofit/>
          </a:bodyPr>
          <a:lstStyle/>
          <a:p>
            <a:pPr defTabSz="685800">
              <a:defRPr/>
            </a:pPr>
            <a:endParaRPr lang="en-GB" sz="105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49C0DBC-FACC-D99D-61B6-3EF01C95F2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285" y="1703458"/>
            <a:ext cx="1043224" cy="1043224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F32D5827-8B5E-DF58-48DC-0073D8EBFD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1335" y="1905100"/>
            <a:ext cx="718493" cy="71849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FB682DC1-184A-FA95-5F97-F35B666BDE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9396" y="1762140"/>
            <a:ext cx="917731" cy="917731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7BCA2378-BCC9-A4C6-D02A-FDAC1A05606C}"/>
              </a:ext>
            </a:extLst>
          </p:cNvPr>
          <p:cNvSpPr/>
          <p:nvPr/>
        </p:nvSpPr>
        <p:spPr>
          <a:xfrm>
            <a:off x="717769" y="3435030"/>
            <a:ext cx="1482968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GB" sz="2850" b="1" dirty="0">
                <a:solidFill>
                  <a:srgbClr val="E30613"/>
                </a:solidFill>
                <a:latin typeface="Aptos" panose="020B0004020202020204" pitchFamily="34" charset="0"/>
              </a:rPr>
              <a:t>42%</a:t>
            </a:r>
          </a:p>
          <a:p>
            <a:pPr algn="ctr" defTabSz="685800">
              <a:defRPr/>
            </a:pPr>
            <a:r>
              <a:rPr lang="en-GB" sz="1050" b="1" dirty="0">
                <a:solidFill>
                  <a:srgbClr val="E30613"/>
                </a:solidFill>
                <a:latin typeface="Aptos" panose="020B0004020202020204" pitchFamily="34" charset="0"/>
              </a:rPr>
              <a:t>No market need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5683245B-6C86-C7D4-BDFE-F208ABAB592A}"/>
              </a:ext>
            </a:extLst>
          </p:cNvPr>
          <p:cNvSpPr txBox="1"/>
          <p:nvPr/>
        </p:nvSpPr>
        <p:spPr>
          <a:xfrm>
            <a:off x="3820466" y="3441213"/>
            <a:ext cx="1482969" cy="6521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717" tIns="25717" rIns="25717" bIns="25717" numCol="1" spcCol="38100" rtlCol="0" anchor="t">
            <a:spAutoFit/>
          </a:bodyPr>
          <a:lstStyle/>
          <a:p>
            <a:pPr algn="ctr" defTabSz="685800">
              <a:defRPr/>
            </a:pPr>
            <a:r>
              <a:rPr lang="en-GB" sz="2850" b="1" dirty="0">
                <a:solidFill>
                  <a:srgbClr val="E30613"/>
                </a:solidFill>
                <a:latin typeface="Aptos" panose="020B0004020202020204" pitchFamily="34" charset="0"/>
              </a:rPr>
              <a:t>29%</a:t>
            </a:r>
          </a:p>
          <a:p>
            <a:pPr algn="ctr" defTabSz="685800">
              <a:defRPr/>
            </a:pPr>
            <a:r>
              <a:rPr lang="en-GB" sz="1050" b="1" dirty="0">
                <a:solidFill>
                  <a:srgbClr val="E30613"/>
                </a:solidFill>
                <a:latin typeface="Aptos" panose="020B0004020202020204" pitchFamily="34" charset="0"/>
              </a:rPr>
              <a:t>Ran out of cash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2D559E20-B55F-9EF1-3641-A717C3F57D48}"/>
              </a:ext>
            </a:extLst>
          </p:cNvPr>
          <p:cNvSpPr txBox="1"/>
          <p:nvPr/>
        </p:nvSpPr>
        <p:spPr>
          <a:xfrm>
            <a:off x="6754649" y="3435029"/>
            <a:ext cx="1482969" cy="6521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717" tIns="25717" rIns="25717" bIns="25717" numCol="1" spcCol="38100" rtlCol="0" anchor="t">
            <a:spAutoFit/>
          </a:bodyPr>
          <a:lstStyle/>
          <a:p>
            <a:pPr algn="ctr" defTabSz="685800">
              <a:defRPr/>
            </a:pPr>
            <a:r>
              <a:rPr lang="en-GB" sz="2850" b="1" dirty="0">
                <a:solidFill>
                  <a:srgbClr val="E30613"/>
                </a:solidFill>
                <a:latin typeface="Aptos" panose="020B0004020202020204" pitchFamily="34" charset="0"/>
              </a:rPr>
              <a:t>23%</a:t>
            </a:r>
          </a:p>
          <a:p>
            <a:pPr algn="ctr" defTabSz="685800">
              <a:defRPr/>
            </a:pPr>
            <a:r>
              <a:rPr lang="en-GB" sz="1050" b="1" dirty="0">
                <a:solidFill>
                  <a:srgbClr val="E30613"/>
                </a:solidFill>
                <a:latin typeface="Aptos" panose="020B0004020202020204" pitchFamily="34" charset="0"/>
              </a:rPr>
              <a:t>Not the right team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269AB1AA-E978-849C-7562-E6A016644815}"/>
              </a:ext>
            </a:extLst>
          </p:cNvPr>
          <p:cNvSpPr txBox="1"/>
          <p:nvPr/>
        </p:nvSpPr>
        <p:spPr>
          <a:xfrm>
            <a:off x="4021582" y="4882255"/>
            <a:ext cx="4992860" cy="1558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717" tIns="25717" rIns="25717" bIns="25717" numCol="1" spcCol="38100" rtlCol="0" anchor="t">
            <a:spAutoFit/>
          </a:bodyPr>
          <a:lstStyle/>
          <a:p>
            <a:pPr algn="r" defTabSz="685800">
              <a:defRPr/>
            </a:pPr>
            <a:r>
              <a:rPr lang="de-DE" sz="675" b="1" dirty="0">
                <a:solidFill>
                  <a:srgbClr val="AF9F92"/>
                </a:solidFill>
                <a:latin typeface="Aptos" panose="020B0004020202020204" pitchFamily="34" charset="0"/>
              </a:rPr>
              <a:t>https://</a:t>
            </a:r>
            <a:r>
              <a:rPr lang="de-DE" sz="675" b="1" dirty="0" err="1">
                <a:solidFill>
                  <a:srgbClr val="AF9F92"/>
                </a:solidFill>
                <a:latin typeface="Aptos" panose="020B0004020202020204" pitchFamily="34" charset="0"/>
              </a:rPr>
              <a:t>www.cbinsights.com</a:t>
            </a:r>
            <a:r>
              <a:rPr lang="de-DE" sz="675" b="1" dirty="0">
                <a:solidFill>
                  <a:srgbClr val="AF9F92"/>
                </a:solidFill>
                <a:latin typeface="Aptos" panose="020B0004020202020204" pitchFamily="34" charset="0"/>
              </a:rPr>
              <a:t>/</a:t>
            </a:r>
            <a:r>
              <a:rPr lang="de-DE" sz="675" b="1" dirty="0" err="1">
                <a:solidFill>
                  <a:srgbClr val="AF9F92"/>
                </a:solidFill>
                <a:latin typeface="Aptos" panose="020B0004020202020204" pitchFamily="34" charset="0"/>
              </a:rPr>
              <a:t>research</a:t>
            </a:r>
            <a:r>
              <a:rPr lang="de-DE" sz="675" b="1" dirty="0">
                <a:solidFill>
                  <a:srgbClr val="AF9F92"/>
                </a:solidFill>
                <a:latin typeface="Aptos" panose="020B0004020202020204" pitchFamily="34" charset="0"/>
              </a:rPr>
              <a:t>/</a:t>
            </a:r>
            <a:r>
              <a:rPr lang="de-DE" sz="675" b="1" dirty="0" err="1">
                <a:solidFill>
                  <a:srgbClr val="AF9F92"/>
                </a:solidFill>
                <a:latin typeface="Aptos" panose="020B0004020202020204" pitchFamily="34" charset="0"/>
              </a:rPr>
              <a:t>startup</a:t>
            </a:r>
            <a:r>
              <a:rPr lang="de-DE" sz="675" b="1" dirty="0">
                <a:solidFill>
                  <a:srgbClr val="AF9F92"/>
                </a:solidFill>
                <a:latin typeface="Aptos" panose="020B0004020202020204" pitchFamily="34" charset="0"/>
              </a:rPr>
              <a:t>-</a:t>
            </a:r>
            <a:r>
              <a:rPr lang="de-DE" sz="675" b="1" dirty="0" err="1">
                <a:solidFill>
                  <a:srgbClr val="AF9F92"/>
                </a:solidFill>
                <a:latin typeface="Aptos" panose="020B0004020202020204" pitchFamily="34" charset="0"/>
              </a:rPr>
              <a:t>failure</a:t>
            </a:r>
            <a:r>
              <a:rPr lang="de-DE" sz="675" b="1" dirty="0">
                <a:solidFill>
                  <a:srgbClr val="AF9F92"/>
                </a:solidFill>
                <a:latin typeface="Aptos" panose="020B0004020202020204" pitchFamily="34" charset="0"/>
              </a:rPr>
              <a:t>-</a:t>
            </a:r>
            <a:r>
              <a:rPr lang="de-DE" sz="675" b="1" dirty="0" err="1">
                <a:solidFill>
                  <a:srgbClr val="AF9F92"/>
                </a:solidFill>
                <a:latin typeface="Aptos" panose="020B0004020202020204" pitchFamily="34" charset="0"/>
              </a:rPr>
              <a:t>reasons</a:t>
            </a:r>
            <a:r>
              <a:rPr lang="de-DE" sz="675" b="1" dirty="0">
                <a:solidFill>
                  <a:srgbClr val="AF9F92"/>
                </a:solidFill>
                <a:latin typeface="Aptos" panose="020B0004020202020204" pitchFamily="34" charset="0"/>
              </a:rPr>
              <a:t>-top/ (06.11.2019)^</a:t>
            </a:r>
          </a:p>
        </p:txBody>
      </p:sp>
    </p:spTree>
    <p:extLst>
      <p:ext uri="{BB962C8B-B14F-4D97-AF65-F5344CB8AC3E}">
        <p14:creationId xmlns:p14="http://schemas.microsoft.com/office/powerpoint/2010/main" val="1416715531"/>
      </p:ext>
    </p:extLst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6530C0-7052-398E-733F-8C288FC767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 number of people associated </a:t>
            </a:r>
            <a:br>
              <a:rPr lang="en-GB" dirty="0"/>
            </a:br>
            <a:r>
              <a:rPr lang="en-GB" dirty="0"/>
              <a:t>in some joint action. </a:t>
            </a:r>
          </a:p>
          <a:p>
            <a:endParaRPr lang="en-GB" dirty="0"/>
          </a:p>
          <a:p>
            <a:r>
              <a:rPr lang="en-GB" b="0" dirty="0"/>
              <a:t>The Dictionary</a:t>
            </a: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B42C3C9-EEEC-4A5B-813E-8679990F1E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Definition</a:t>
            </a:r>
          </a:p>
        </p:txBody>
      </p:sp>
    </p:spTree>
    <p:extLst>
      <p:ext uri="{BB962C8B-B14F-4D97-AF65-F5344CB8AC3E}">
        <p14:creationId xmlns:p14="http://schemas.microsoft.com/office/powerpoint/2010/main" val="1393226190"/>
      </p:ext>
    </p:extLst>
  </p:cSld>
  <p:clrMapOvr>
    <a:masterClrMapping/>
  </p:clrMapOvr>
  <p:transition spd="med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>
            <a:extLst>
              <a:ext uri="{FF2B5EF4-FFF2-40B4-BE49-F238E27FC236}">
                <a16:creationId xmlns:a16="http://schemas.microsoft.com/office/drawing/2014/main" id="{B562E10A-F6BA-5936-B1A8-0C4700E19D29}"/>
              </a:ext>
            </a:extLst>
          </p:cNvPr>
          <p:cNvSpPr/>
          <p:nvPr/>
        </p:nvSpPr>
        <p:spPr>
          <a:xfrm>
            <a:off x="2322000" y="1166950"/>
            <a:ext cx="4500000" cy="3600000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  <a:cs typeface="Calibri"/>
            </a:endParaRPr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FB3381A7-C5E2-43FB-9EE4-B2D9282B1676}"/>
              </a:ext>
            </a:extLst>
          </p:cNvPr>
          <p:cNvCxnSpPr/>
          <p:nvPr/>
        </p:nvCxnSpPr>
        <p:spPr>
          <a:xfrm>
            <a:off x="2562626" y="2962677"/>
            <a:ext cx="4000500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0F0760AE-2842-051E-F5BB-302A19DD45B1}"/>
              </a:ext>
            </a:extLst>
          </p:cNvPr>
          <p:cNvCxnSpPr>
            <a:cxnSpLocks/>
          </p:cNvCxnSpPr>
          <p:nvPr/>
        </p:nvCxnSpPr>
        <p:spPr>
          <a:xfrm flipV="1">
            <a:off x="4560834" y="1373476"/>
            <a:ext cx="2042" cy="3178402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4092B230-FCAB-91D5-E5BC-996054260599}"/>
              </a:ext>
            </a:extLst>
          </p:cNvPr>
          <p:cNvSpPr txBox="1"/>
          <p:nvPr/>
        </p:nvSpPr>
        <p:spPr>
          <a:xfrm>
            <a:off x="2519080" y="2651995"/>
            <a:ext cx="1104285" cy="2539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Closeness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3F8FF7E0-B248-B5BD-981C-E2F8C8AF0FD9}"/>
              </a:ext>
            </a:extLst>
          </p:cNvPr>
          <p:cNvSpPr txBox="1"/>
          <p:nvPr/>
        </p:nvSpPr>
        <p:spPr>
          <a:xfrm>
            <a:off x="2519080" y="1288614"/>
            <a:ext cx="1399865" cy="346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Community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0D06E43-F508-E16F-0377-50F83750C186}"/>
              </a:ext>
            </a:extLst>
          </p:cNvPr>
          <p:cNvSpPr txBox="1"/>
          <p:nvPr/>
        </p:nvSpPr>
        <p:spPr>
          <a:xfrm rot="5400000">
            <a:off x="4177247" y="1770083"/>
            <a:ext cx="1104285" cy="2539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Continuity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B8DC6906-467C-B62A-43ED-8CECFFD8D354}"/>
              </a:ext>
            </a:extLst>
          </p:cNvPr>
          <p:cNvSpPr txBox="1"/>
          <p:nvPr/>
        </p:nvSpPr>
        <p:spPr>
          <a:xfrm>
            <a:off x="5477789" y="2651995"/>
            <a:ext cx="1104285" cy="2539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Distance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2312041C-CA76-2343-37C2-B325E7C427D8}"/>
              </a:ext>
            </a:extLst>
          </p:cNvPr>
          <p:cNvSpPr txBox="1"/>
          <p:nvPr/>
        </p:nvSpPr>
        <p:spPr>
          <a:xfrm rot="16200000">
            <a:off x="3842178" y="3907568"/>
            <a:ext cx="1104285" cy="2539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Change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357907A2-D2E9-BB62-4E3B-80B85AAA292D}"/>
              </a:ext>
            </a:extLst>
          </p:cNvPr>
          <p:cNvSpPr txBox="1"/>
          <p:nvPr/>
        </p:nvSpPr>
        <p:spPr>
          <a:xfrm>
            <a:off x="2519080" y="4301977"/>
            <a:ext cx="1104285" cy="284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Team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EE87152C-EC0E-CA1F-7BB5-F0935725A2D4}"/>
              </a:ext>
            </a:extLst>
          </p:cNvPr>
          <p:cNvSpPr txBox="1"/>
          <p:nvPr/>
        </p:nvSpPr>
        <p:spPr>
          <a:xfrm>
            <a:off x="5477789" y="4301977"/>
            <a:ext cx="1104285" cy="284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Crowd</a:t>
            </a:r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56252126-CDC3-199F-2312-258C27DC1B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53353" y="3146272"/>
            <a:ext cx="1308915" cy="1308915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BAF0A317-92B6-F8EC-3F49-33F9DE3D9F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38788" y="3268873"/>
            <a:ext cx="1047353" cy="1047353"/>
          </a:xfrm>
          <a:prstGeom prst="rect">
            <a:avLst/>
          </a:prstGeom>
        </p:spPr>
      </p:pic>
      <p:sp>
        <p:nvSpPr>
          <p:cNvPr id="46" name="Textfeld 45">
            <a:extLst>
              <a:ext uri="{FF2B5EF4-FFF2-40B4-BE49-F238E27FC236}">
                <a16:creationId xmlns:a16="http://schemas.microsoft.com/office/drawing/2014/main" id="{02A80D91-3E50-58A8-30EF-D64A43D34984}"/>
              </a:ext>
            </a:extLst>
          </p:cNvPr>
          <p:cNvSpPr txBox="1"/>
          <p:nvPr/>
        </p:nvSpPr>
        <p:spPr>
          <a:xfrm>
            <a:off x="5885804" y="1318770"/>
            <a:ext cx="696270" cy="284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Troop</a:t>
            </a:r>
          </a:p>
        </p:txBody>
      </p:sp>
      <p:pic>
        <p:nvPicPr>
          <p:cNvPr id="51" name="Grafik 50">
            <a:extLst>
              <a:ext uri="{FF2B5EF4-FFF2-40B4-BE49-F238E27FC236}">
                <a16:creationId xmlns:a16="http://schemas.microsoft.com/office/drawing/2014/main" id="{B9584048-B290-8876-5927-759724F29E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67055" y="1615246"/>
            <a:ext cx="1045458" cy="1045458"/>
          </a:xfrm>
          <a:prstGeom prst="rect">
            <a:avLst/>
          </a:prstGeom>
        </p:spPr>
      </p:pic>
      <p:pic>
        <p:nvPicPr>
          <p:cNvPr id="53" name="Grafik 52">
            <a:extLst>
              <a:ext uri="{FF2B5EF4-FFF2-40B4-BE49-F238E27FC236}">
                <a16:creationId xmlns:a16="http://schemas.microsoft.com/office/drawing/2014/main" id="{F097BE3B-5353-18F5-3445-2D9D73745E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5229359" y="1649778"/>
            <a:ext cx="913238" cy="913238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E9AFCE9-582E-3F1C-41DC-80259EAF45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290099"/>
            <a:ext cx="5099593" cy="492443"/>
          </a:xfrm>
        </p:spPr>
        <p:txBody>
          <a:bodyPr/>
          <a:lstStyle/>
          <a:p>
            <a:r>
              <a:rPr lang="en-GB" dirty="0"/>
              <a:t>Different kind of “teams”</a:t>
            </a:r>
          </a:p>
        </p:txBody>
      </p:sp>
    </p:spTree>
    <p:extLst>
      <p:ext uri="{BB962C8B-B14F-4D97-AF65-F5344CB8AC3E}">
        <p14:creationId xmlns:p14="http://schemas.microsoft.com/office/powerpoint/2010/main" val="3675589906"/>
      </p:ext>
    </p:extLst>
  </p:cSld>
  <p:clrMapOvr>
    <a:masterClrMapping/>
  </p:clrMapOvr>
  <p:transition spd="med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0A2D6F0A-7483-A735-FA4C-219ED3AD06BD}"/>
              </a:ext>
            </a:extLst>
          </p:cNvPr>
          <p:cNvSpPr txBox="1"/>
          <p:nvPr/>
        </p:nvSpPr>
        <p:spPr>
          <a:xfrm>
            <a:off x="422686" y="2490945"/>
            <a:ext cx="164475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Togetherness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,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harmony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,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empathy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,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trust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,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compassion</a:t>
            </a:r>
            <a:endParaRPr kumimoji="0" lang="de-DE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cs typeface="Calibri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D62049F-0A76-5BA0-379E-2188FA5EC36A}"/>
              </a:ext>
            </a:extLst>
          </p:cNvPr>
          <p:cNvSpPr txBox="1"/>
          <p:nvPr/>
        </p:nvSpPr>
        <p:spPr>
          <a:xfrm>
            <a:off x="7089118" y="2492574"/>
            <a:ext cx="163670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Autonomy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,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individuality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,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intellect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,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distance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,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respect</a:t>
            </a:r>
            <a:endParaRPr kumimoji="0" lang="de-DE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cs typeface="Calibri"/>
            </a:endParaRPr>
          </a:p>
        </p:txBody>
      </p:sp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F976C695-1956-103C-3515-F819E6ABE52F}"/>
              </a:ext>
            </a:extLst>
          </p:cNvPr>
          <p:cNvSpPr txBox="1">
            <a:spLocks/>
          </p:cNvSpPr>
          <p:nvPr/>
        </p:nvSpPr>
        <p:spPr>
          <a:xfrm>
            <a:off x="428625" y="290099"/>
            <a:ext cx="5099593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kern="1200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defTabSz="685800" rtl="0" eaLnBrk="1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defTabSz="685800" rtl="0" eaLnBrk="1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defTabSz="685800" rtl="0" eaLnBrk="1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defTabSz="685800" rtl="0" eaLnBrk="1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defTabSz="685800" rtl="0" eaLnBrk="1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defTabSz="685800" rtl="0" eaLnBrk="1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defTabSz="685800" rtl="0" eaLnBrk="1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defTabSz="685800" rtl="0" eaLnBrk="1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50"/>
              <a:buFont typeface="Arial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E30613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Different kind of “teams”</a:t>
            </a:r>
          </a:p>
        </p:txBody>
      </p:sp>
      <p:sp>
        <p:nvSpPr>
          <p:cNvPr id="21" name="Rechteck 24">
            <a:extLst>
              <a:ext uri="{FF2B5EF4-FFF2-40B4-BE49-F238E27FC236}">
                <a16:creationId xmlns:a16="http://schemas.microsoft.com/office/drawing/2014/main" id="{5A05505F-6A29-631D-4150-0FDDA46A4F57}"/>
              </a:ext>
            </a:extLst>
          </p:cNvPr>
          <p:cNvSpPr/>
          <p:nvPr/>
        </p:nvSpPr>
        <p:spPr>
          <a:xfrm>
            <a:off x="2322000" y="1166950"/>
            <a:ext cx="4500000" cy="3600000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  <a:cs typeface="Calibri"/>
            </a:endParaRPr>
          </a:p>
        </p:txBody>
      </p:sp>
      <p:cxnSp>
        <p:nvCxnSpPr>
          <p:cNvPr id="22" name="Gerade Verbindung 7">
            <a:extLst>
              <a:ext uri="{FF2B5EF4-FFF2-40B4-BE49-F238E27FC236}">
                <a16:creationId xmlns:a16="http://schemas.microsoft.com/office/drawing/2014/main" id="{80AA355B-B4FD-9A49-028F-51E874BBAD20}"/>
              </a:ext>
            </a:extLst>
          </p:cNvPr>
          <p:cNvCxnSpPr/>
          <p:nvPr/>
        </p:nvCxnSpPr>
        <p:spPr>
          <a:xfrm>
            <a:off x="2562626" y="2962677"/>
            <a:ext cx="4000500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Gerade Verbindung 8">
            <a:extLst>
              <a:ext uri="{FF2B5EF4-FFF2-40B4-BE49-F238E27FC236}">
                <a16:creationId xmlns:a16="http://schemas.microsoft.com/office/drawing/2014/main" id="{D7B984FE-7208-855E-9188-77C823AFBE6C}"/>
              </a:ext>
            </a:extLst>
          </p:cNvPr>
          <p:cNvCxnSpPr>
            <a:cxnSpLocks/>
          </p:cNvCxnSpPr>
          <p:nvPr/>
        </p:nvCxnSpPr>
        <p:spPr>
          <a:xfrm flipV="1">
            <a:off x="4560834" y="1373476"/>
            <a:ext cx="2042" cy="3178402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feld 14">
            <a:extLst>
              <a:ext uri="{FF2B5EF4-FFF2-40B4-BE49-F238E27FC236}">
                <a16:creationId xmlns:a16="http://schemas.microsoft.com/office/drawing/2014/main" id="{85377A85-4D0D-987D-DACB-D2BE64765636}"/>
              </a:ext>
            </a:extLst>
          </p:cNvPr>
          <p:cNvSpPr txBox="1"/>
          <p:nvPr/>
        </p:nvSpPr>
        <p:spPr>
          <a:xfrm>
            <a:off x="2519080" y="2651995"/>
            <a:ext cx="1104285" cy="2539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Closeness</a:t>
            </a:r>
          </a:p>
        </p:txBody>
      </p:sp>
      <p:sp>
        <p:nvSpPr>
          <p:cNvPr id="26" name="Textfeld 16">
            <a:extLst>
              <a:ext uri="{FF2B5EF4-FFF2-40B4-BE49-F238E27FC236}">
                <a16:creationId xmlns:a16="http://schemas.microsoft.com/office/drawing/2014/main" id="{988B0F70-63D3-999B-7C34-827F38E4E9F5}"/>
              </a:ext>
            </a:extLst>
          </p:cNvPr>
          <p:cNvSpPr txBox="1"/>
          <p:nvPr/>
        </p:nvSpPr>
        <p:spPr>
          <a:xfrm rot="5400000">
            <a:off x="4177247" y="1770083"/>
            <a:ext cx="1104285" cy="2539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Continuity</a:t>
            </a:r>
          </a:p>
        </p:txBody>
      </p:sp>
      <p:sp>
        <p:nvSpPr>
          <p:cNvPr id="27" name="Textfeld 17">
            <a:extLst>
              <a:ext uri="{FF2B5EF4-FFF2-40B4-BE49-F238E27FC236}">
                <a16:creationId xmlns:a16="http://schemas.microsoft.com/office/drawing/2014/main" id="{D6CCC72E-D56C-7589-3D77-DFD35061E3FC}"/>
              </a:ext>
            </a:extLst>
          </p:cNvPr>
          <p:cNvSpPr txBox="1"/>
          <p:nvPr/>
        </p:nvSpPr>
        <p:spPr>
          <a:xfrm>
            <a:off x="5477789" y="2651995"/>
            <a:ext cx="1104285" cy="2539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Distance</a:t>
            </a:r>
          </a:p>
        </p:txBody>
      </p:sp>
      <p:sp>
        <p:nvSpPr>
          <p:cNvPr id="28" name="Textfeld 19">
            <a:extLst>
              <a:ext uri="{FF2B5EF4-FFF2-40B4-BE49-F238E27FC236}">
                <a16:creationId xmlns:a16="http://schemas.microsoft.com/office/drawing/2014/main" id="{A8B36680-B999-6473-2E38-B2B56D916870}"/>
              </a:ext>
            </a:extLst>
          </p:cNvPr>
          <p:cNvSpPr txBox="1"/>
          <p:nvPr/>
        </p:nvSpPr>
        <p:spPr>
          <a:xfrm rot="16200000">
            <a:off x="3842178" y="3907568"/>
            <a:ext cx="1104285" cy="2539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820471844"/>
      </p:ext>
    </p:extLst>
  </p:cSld>
  <p:clrMapOvr>
    <a:masterClrMapping/>
  </p:clrMapOvr>
  <p:transition spd="med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1">
            <a:extLst>
              <a:ext uri="{FF2B5EF4-FFF2-40B4-BE49-F238E27FC236}">
                <a16:creationId xmlns:a16="http://schemas.microsoft.com/office/drawing/2014/main" id="{98A1FB86-F532-1C04-8E38-F5ADF1181AF0}"/>
              </a:ext>
            </a:extLst>
          </p:cNvPr>
          <p:cNvSpPr txBox="1"/>
          <p:nvPr/>
        </p:nvSpPr>
        <p:spPr>
          <a:xfrm>
            <a:off x="422686" y="2490945"/>
            <a:ext cx="164475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Togetherness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,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harmony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,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empathy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,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trust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,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compassion</a:t>
            </a:r>
            <a:endParaRPr kumimoji="0" lang="de-DE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cs typeface="Calibri"/>
            </a:endParaRPr>
          </a:p>
        </p:txBody>
      </p:sp>
      <p:sp>
        <p:nvSpPr>
          <p:cNvPr id="10" name="Textfeld 2">
            <a:extLst>
              <a:ext uri="{FF2B5EF4-FFF2-40B4-BE49-F238E27FC236}">
                <a16:creationId xmlns:a16="http://schemas.microsoft.com/office/drawing/2014/main" id="{2CF708FC-963B-1543-2B8F-D4D4ECE385A8}"/>
              </a:ext>
            </a:extLst>
          </p:cNvPr>
          <p:cNvSpPr txBox="1"/>
          <p:nvPr/>
        </p:nvSpPr>
        <p:spPr>
          <a:xfrm>
            <a:off x="7089118" y="2492574"/>
            <a:ext cx="163670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Autonomy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,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individuality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,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intellect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,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distance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,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respect</a:t>
            </a:r>
            <a:endParaRPr kumimoji="0" lang="de-DE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cs typeface="Calibri"/>
            </a:endParaRPr>
          </a:p>
        </p:txBody>
      </p:sp>
      <p:sp>
        <p:nvSpPr>
          <p:cNvPr id="11" name="Rechteck 24">
            <a:extLst>
              <a:ext uri="{FF2B5EF4-FFF2-40B4-BE49-F238E27FC236}">
                <a16:creationId xmlns:a16="http://schemas.microsoft.com/office/drawing/2014/main" id="{3F1152D8-D44B-6FD6-8681-FC24D31CD59A}"/>
              </a:ext>
            </a:extLst>
          </p:cNvPr>
          <p:cNvSpPr/>
          <p:nvPr/>
        </p:nvSpPr>
        <p:spPr>
          <a:xfrm>
            <a:off x="2322000" y="1166950"/>
            <a:ext cx="4500000" cy="3600000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  <a:cs typeface="Calibri"/>
            </a:endParaRPr>
          </a:p>
        </p:txBody>
      </p:sp>
      <p:cxnSp>
        <p:nvCxnSpPr>
          <p:cNvPr id="12" name="Gerade Verbindung 7">
            <a:extLst>
              <a:ext uri="{FF2B5EF4-FFF2-40B4-BE49-F238E27FC236}">
                <a16:creationId xmlns:a16="http://schemas.microsoft.com/office/drawing/2014/main" id="{B645DC5F-4CD6-15F3-37F9-E653198798BE}"/>
              </a:ext>
            </a:extLst>
          </p:cNvPr>
          <p:cNvCxnSpPr/>
          <p:nvPr/>
        </p:nvCxnSpPr>
        <p:spPr>
          <a:xfrm>
            <a:off x="2562626" y="2962677"/>
            <a:ext cx="4000500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Gerade Verbindung 8">
            <a:extLst>
              <a:ext uri="{FF2B5EF4-FFF2-40B4-BE49-F238E27FC236}">
                <a16:creationId xmlns:a16="http://schemas.microsoft.com/office/drawing/2014/main" id="{50F7E14D-ECE9-D7CD-B3F2-3B13AEF3A16B}"/>
              </a:ext>
            </a:extLst>
          </p:cNvPr>
          <p:cNvCxnSpPr>
            <a:cxnSpLocks/>
          </p:cNvCxnSpPr>
          <p:nvPr/>
        </p:nvCxnSpPr>
        <p:spPr>
          <a:xfrm flipV="1">
            <a:off x="4560834" y="1373476"/>
            <a:ext cx="2042" cy="3178402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feld 14">
            <a:extLst>
              <a:ext uri="{FF2B5EF4-FFF2-40B4-BE49-F238E27FC236}">
                <a16:creationId xmlns:a16="http://schemas.microsoft.com/office/drawing/2014/main" id="{0B42435B-D571-1361-EE06-C9BBE1483E0E}"/>
              </a:ext>
            </a:extLst>
          </p:cNvPr>
          <p:cNvSpPr txBox="1"/>
          <p:nvPr/>
        </p:nvSpPr>
        <p:spPr>
          <a:xfrm>
            <a:off x="2519080" y="2651995"/>
            <a:ext cx="1104285" cy="2539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Closeness</a:t>
            </a:r>
          </a:p>
        </p:txBody>
      </p:sp>
      <p:sp>
        <p:nvSpPr>
          <p:cNvPr id="19" name="Textfeld 16">
            <a:extLst>
              <a:ext uri="{FF2B5EF4-FFF2-40B4-BE49-F238E27FC236}">
                <a16:creationId xmlns:a16="http://schemas.microsoft.com/office/drawing/2014/main" id="{DD21C03B-2FA5-C86D-88E9-5C48A185BFFD}"/>
              </a:ext>
            </a:extLst>
          </p:cNvPr>
          <p:cNvSpPr txBox="1"/>
          <p:nvPr/>
        </p:nvSpPr>
        <p:spPr>
          <a:xfrm rot="5400000">
            <a:off x="4177247" y="1770083"/>
            <a:ext cx="1104285" cy="2539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Continuity</a:t>
            </a:r>
          </a:p>
        </p:txBody>
      </p:sp>
      <p:sp>
        <p:nvSpPr>
          <p:cNvPr id="21" name="Textfeld 17">
            <a:extLst>
              <a:ext uri="{FF2B5EF4-FFF2-40B4-BE49-F238E27FC236}">
                <a16:creationId xmlns:a16="http://schemas.microsoft.com/office/drawing/2014/main" id="{D2B68392-DF15-0419-6D42-9A078F03A8FB}"/>
              </a:ext>
            </a:extLst>
          </p:cNvPr>
          <p:cNvSpPr txBox="1"/>
          <p:nvPr/>
        </p:nvSpPr>
        <p:spPr>
          <a:xfrm>
            <a:off x="5477789" y="2651995"/>
            <a:ext cx="1104285" cy="2539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Distance</a:t>
            </a:r>
          </a:p>
        </p:txBody>
      </p:sp>
      <p:sp>
        <p:nvSpPr>
          <p:cNvPr id="22" name="Textfeld 19">
            <a:extLst>
              <a:ext uri="{FF2B5EF4-FFF2-40B4-BE49-F238E27FC236}">
                <a16:creationId xmlns:a16="http://schemas.microsoft.com/office/drawing/2014/main" id="{5968244D-F60E-0F8A-5481-1872CDD949AA}"/>
              </a:ext>
            </a:extLst>
          </p:cNvPr>
          <p:cNvSpPr txBox="1"/>
          <p:nvPr/>
        </p:nvSpPr>
        <p:spPr>
          <a:xfrm rot="16200000">
            <a:off x="3842178" y="3907568"/>
            <a:ext cx="1104285" cy="2539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Change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CDF1B6F-DDCB-7ED8-4736-212B24F5836B}"/>
              </a:ext>
            </a:extLst>
          </p:cNvPr>
          <p:cNvSpPr txBox="1"/>
          <p:nvPr/>
        </p:nvSpPr>
        <p:spPr>
          <a:xfrm>
            <a:off x="2322000" y="907072"/>
            <a:ext cx="22365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Principles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,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values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,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safety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, </a:t>
            </a:r>
            <a:b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</a:b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organisation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,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control</a:t>
            </a:r>
            <a:endParaRPr kumimoji="0" lang="de-DE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cs typeface="Calibri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43FFE11-D32A-9D8A-8865-165BD8E267E8}"/>
              </a:ext>
            </a:extLst>
          </p:cNvPr>
          <p:cNvSpPr txBox="1"/>
          <p:nvPr/>
        </p:nvSpPr>
        <p:spPr>
          <a:xfrm>
            <a:off x="4558567" y="4490122"/>
            <a:ext cx="22634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Development,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change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,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flexibility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,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spontaneity</a:t>
            </a:r>
            <a:endParaRPr kumimoji="0" lang="de-DE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cs typeface="Calibri"/>
            </a:endParaRPr>
          </a:p>
        </p:txBody>
      </p: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66EF5336-0242-5A50-2DE6-55BACA0B788F}"/>
              </a:ext>
            </a:extLst>
          </p:cNvPr>
          <p:cNvSpPr txBox="1">
            <a:spLocks/>
          </p:cNvSpPr>
          <p:nvPr/>
        </p:nvSpPr>
        <p:spPr>
          <a:xfrm>
            <a:off x="428625" y="290099"/>
            <a:ext cx="5099593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kern="1200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defTabSz="685800" rtl="0" eaLnBrk="1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defTabSz="685800" rtl="0" eaLnBrk="1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defTabSz="685800" rtl="0" eaLnBrk="1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defTabSz="685800" rtl="0" eaLnBrk="1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defTabSz="685800" rtl="0" eaLnBrk="1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defTabSz="685800" rtl="0" eaLnBrk="1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defTabSz="685800" rtl="0" eaLnBrk="1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defTabSz="685800" rtl="0" eaLnBrk="1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50"/>
              <a:buFont typeface="Arial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E30613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Different kind of “teams”</a:t>
            </a:r>
          </a:p>
        </p:txBody>
      </p:sp>
    </p:spTree>
    <p:extLst>
      <p:ext uri="{BB962C8B-B14F-4D97-AF65-F5344CB8AC3E}">
        <p14:creationId xmlns:p14="http://schemas.microsoft.com/office/powerpoint/2010/main" val="849789553"/>
      </p:ext>
    </p:extLst>
  </p:cSld>
  <p:clrMapOvr>
    <a:masterClrMapping/>
  </p:clrMapOvr>
  <p:transition spd="med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4">
            <a:extLst>
              <a:ext uri="{FF2B5EF4-FFF2-40B4-BE49-F238E27FC236}">
                <a16:creationId xmlns:a16="http://schemas.microsoft.com/office/drawing/2014/main" id="{B41A59C3-3A4C-0F46-3365-3B46F2DD3708}"/>
              </a:ext>
            </a:extLst>
          </p:cNvPr>
          <p:cNvSpPr/>
          <p:nvPr/>
        </p:nvSpPr>
        <p:spPr>
          <a:xfrm>
            <a:off x="2322000" y="1166950"/>
            <a:ext cx="4500000" cy="3600000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  <a:cs typeface="Calibri"/>
            </a:endParaRPr>
          </a:p>
        </p:txBody>
      </p:sp>
      <p:cxnSp>
        <p:nvCxnSpPr>
          <p:cNvPr id="4" name="Gerade Verbindung 7">
            <a:extLst>
              <a:ext uri="{FF2B5EF4-FFF2-40B4-BE49-F238E27FC236}">
                <a16:creationId xmlns:a16="http://schemas.microsoft.com/office/drawing/2014/main" id="{85D9E713-E33A-6227-CEDB-90D485940B92}"/>
              </a:ext>
            </a:extLst>
          </p:cNvPr>
          <p:cNvCxnSpPr/>
          <p:nvPr/>
        </p:nvCxnSpPr>
        <p:spPr>
          <a:xfrm>
            <a:off x="2562626" y="2962677"/>
            <a:ext cx="4000500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Gerade Verbindung 8">
            <a:extLst>
              <a:ext uri="{FF2B5EF4-FFF2-40B4-BE49-F238E27FC236}">
                <a16:creationId xmlns:a16="http://schemas.microsoft.com/office/drawing/2014/main" id="{EA66AA68-F1A9-1D09-0940-CA17558C3575}"/>
              </a:ext>
            </a:extLst>
          </p:cNvPr>
          <p:cNvCxnSpPr>
            <a:cxnSpLocks/>
          </p:cNvCxnSpPr>
          <p:nvPr/>
        </p:nvCxnSpPr>
        <p:spPr>
          <a:xfrm flipV="1">
            <a:off x="4560834" y="1373476"/>
            <a:ext cx="2042" cy="3178402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feld 14">
            <a:extLst>
              <a:ext uri="{FF2B5EF4-FFF2-40B4-BE49-F238E27FC236}">
                <a16:creationId xmlns:a16="http://schemas.microsoft.com/office/drawing/2014/main" id="{7B641EA0-D457-F37B-2A5B-CA55B5D2F0C6}"/>
              </a:ext>
            </a:extLst>
          </p:cNvPr>
          <p:cNvSpPr txBox="1"/>
          <p:nvPr/>
        </p:nvSpPr>
        <p:spPr>
          <a:xfrm>
            <a:off x="2519080" y="2651995"/>
            <a:ext cx="1104285" cy="2539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Closeness</a:t>
            </a:r>
          </a:p>
        </p:txBody>
      </p:sp>
      <p:sp>
        <p:nvSpPr>
          <p:cNvPr id="8" name="Textfeld 16">
            <a:extLst>
              <a:ext uri="{FF2B5EF4-FFF2-40B4-BE49-F238E27FC236}">
                <a16:creationId xmlns:a16="http://schemas.microsoft.com/office/drawing/2014/main" id="{94C8278E-9D5F-B758-B564-2B63AFD5F0AD}"/>
              </a:ext>
            </a:extLst>
          </p:cNvPr>
          <p:cNvSpPr txBox="1"/>
          <p:nvPr/>
        </p:nvSpPr>
        <p:spPr>
          <a:xfrm rot="5400000">
            <a:off x="4177247" y="1770083"/>
            <a:ext cx="1104285" cy="2539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Continuity</a:t>
            </a:r>
          </a:p>
        </p:txBody>
      </p:sp>
      <p:sp>
        <p:nvSpPr>
          <p:cNvPr id="9" name="Textfeld 17">
            <a:extLst>
              <a:ext uri="{FF2B5EF4-FFF2-40B4-BE49-F238E27FC236}">
                <a16:creationId xmlns:a16="http://schemas.microsoft.com/office/drawing/2014/main" id="{48C33D8D-6D5A-73A3-BD03-82D25CAC79C7}"/>
              </a:ext>
            </a:extLst>
          </p:cNvPr>
          <p:cNvSpPr txBox="1"/>
          <p:nvPr/>
        </p:nvSpPr>
        <p:spPr>
          <a:xfrm>
            <a:off x="5477789" y="2651995"/>
            <a:ext cx="1104285" cy="2539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Distance</a:t>
            </a:r>
          </a:p>
        </p:txBody>
      </p:sp>
      <p:sp>
        <p:nvSpPr>
          <p:cNvPr id="10" name="Textfeld 19">
            <a:extLst>
              <a:ext uri="{FF2B5EF4-FFF2-40B4-BE49-F238E27FC236}">
                <a16:creationId xmlns:a16="http://schemas.microsoft.com/office/drawing/2014/main" id="{844AFA11-058D-37DC-4AB0-8C160BC2FA1A}"/>
              </a:ext>
            </a:extLst>
          </p:cNvPr>
          <p:cNvSpPr txBox="1"/>
          <p:nvPr/>
        </p:nvSpPr>
        <p:spPr>
          <a:xfrm rot="16200000">
            <a:off x="3842178" y="3907568"/>
            <a:ext cx="1104285" cy="2539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Change</a:t>
            </a:r>
          </a:p>
        </p:txBody>
      </p:sp>
      <p:sp>
        <p:nvSpPr>
          <p:cNvPr id="16" name="Textfeld 45">
            <a:extLst>
              <a:ext uri="{FF2B5EF4-FFF2-40B4-BE49-F238E27FC236}">
                <a16:creationId xmlns:a16="http://schemas.microsoft.com/office/drawing/2014/main" id="{63954D4C-6B50-26D3-D8D6-D99276CA607C}"/>
              </a:ext>
            </a:extLst>
          </p:cNvPr>
          <p:cNvSpPr txBox="1"/>
          <p:nvPr/>
        </p:nvSpPr>
        <p:spPr>
          <a:xfrm>
            <a:off x="5885804" y="1318770"/>
            <a:ext cx="696270" cy="284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Troop</a:t>
            </a:r>
          </a:p>
        </p:txBody>
      </p:sp>
      <p:pic>
        <p:nvPicPr>
          <p:cNvPr id="18" name="Grafik 52">
            <a:extLst>
              <a:ext uri="{FF2B5EF4-FFF2-40B4-BE49-F238E27FC236}">
                <a16:creationId xmlns:a16="http://schemas.microsoft.com/office/drawing/2014/main" id="{15E43FD7-6352-E81E-9DE7-663304FABB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5229359" y="1649778"/>
            <a:ext cx="913238" cy="913238"/>
          </a:xfrm>
          <a:prstGeom prst="rect">
            <a:avLst/>
          </a:prstGeom>
        </p:spPr>
      </p:pic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1869DF88-D316-531C-0C24-A010C4428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290099"/>
            <a:ext cx="5099593" cy="492443"/>
          </a:xfrm>
        </p:spPr>
        <p:txBody>
          <a:bodyPr/>
          <a:lstStyle/>
          <a:p>
            <a:r>
              <a:rPr lang="en-GB" dirty="0"/>
              <a:t>Different kind of “teams”</a:t>
            </a:r>
          </a:p>
        </p:txBody>
      </p:sp>
    </p:spTree>
    <p:extLst>
      <p:ext uri="{BB962C8B-B14F-4D97-AF65-F5344CB8AC3E}">
        <p14:creationId xmlns:p14="http://schemas.microsoft.com/office/powerpoint/2010/main" val="3833277745"/>
      </p:ext>
    </p:extLst>
  </p:cSld>
  <p:clrMapOvr>
    <a:masterClrMapping/>
  </p:clrMapOvr>
  <p:transition spd="med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24">
            <a:extLst>
              <a:ext uri="{FF2B5EF4-FFF2-40B4-BE49-F238E27FC236}">
                <a16:creationId xmlns:a16="http://schemas.microsoft.com/office/drawing/2014/main" id="{D2A162EB-9F32-E302-A4A8-160C6C3634C3}"/>
              </a:ext>
            </a:extLst>
          </p:cNvPr>
          <p:cNvSpPr/>
          <p:nvPr/>
        </p:nvSpPr>
        <p:spPr>
          <a:xfrm>
            <a:off x="2322000" y="1166950"/>
            <a:ext cx="4500000" cy="3600000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  <a:cs typeface="Calibri"/>
            </a:endParaRPr>
          </a:p>
        </p:txBody>
      </p:sp>
      <p:cxnSp>
        <p:nvCxnSpPr>
          <p:cNvPr id="9" name="Gerade Verbindung 7">
            <a:extLst>
              <a:ext uri="{FF2B5EF4-FFF2-40B4-BE49-F238E27FC236}">
                <a16:creationId xmlns:a16="http://schemas.microsoft.com/office/drawing/2014/main" id="{8D0A7030-8EEB-004C-B1E2-610559F632FE}"/>
              </a:ext>
            </a:extLst>
          </p:cNvPr>
          <p:cNvCxnSpPr/>
          <p:nvPr/>
        </p:nvCxnSpPr>
        <p:spPr>
          <a:xfrm>
            <a:off x="2562626" y="2962677"/>
            <a:ext cx="4000500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Gerade Verbindung 8">
            <a:extLst>
              <a:ext uri="{FF2B5EF4-FFF2-40B4-BE49-F238E27FC236}">
                <a16:creationId xmlns:a16="http://schemas.microsoft.com/office/drawing/2014/main" id="{45484940-BC21-BEBF-DD95-D81EFEE243FB}"/>
              </a:ext>
            </a:extLst>
          </p:cNvPr>
          <p:cNvCxnSpPr>
            <a:cxnSpLocks/>
          </p:cNvCxnSpPr>
          <p:nvPr/>
        </p:nvCxnSpPr>
        <p:spPr>
          <a:xfrm flipV="1">
            <a:off x="4560834" y="1373476"/>
            <a:ext cx="2042" cy="3178402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A442DFF1-A952-0B5F-2C93-EB02DE5DC9D9}"/>
              </a:ext>
            </a:extLst>
          </p:cNvPr>
          <p:cNvSpPr txBox="1"/>
          <p:nvPr/>
        </p:nvSpPr>
        <p:spPr>
          <a:xfrm>
            <a:off x="2519080" y="2651995"/>
            <a:ext cx="1104285" cy="2539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Closeness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87F1163C-C179-A620-8FEF-B1845CDE3C86}"/>
              </a:ext>
            </a:extLst>
          </p:cNvPr>
          <p:cNvSpPr txBox="1"/>
          <p:nvPr/>
        </p:nvSpPr>
        <p:spPr>
          <a:xfrm rot="5400000">
            <a:off x="4177247" y="1770083"/>
            <a:ext cx="1104285" cy="2539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Continuity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E8583613-B0BA-3920-A4B8-C1D33D00F9D3}"/>
              </a:ext>
            </a:extLst>
          </p:cNvPr>
          <p:cNvSpPr txBox="1"/>
          <p:nvPr/>
        </p:nvSpPr>
        <p:spPr>
          <a:xfrm>
            <a:off x="5477789" y="2651995"/>
            <a:ext cx="1104285" cy="2539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Distance</a:t>
            </a:r>
          </a:p>
        </p:txBody>
      </p:sp>
      <p:sp>
        <p:nvSpPr>
          <p:cNvPr id="19" name="Textfeld 19">
            <a:extLst>
              <a:ext uri="{FF2B5EF4-FFF2-40B4-BE49-F238E27FC236}">
                <a16:creationId xmlns:a16="http://schemas.microsoft.com/office/drawing/2014/main" id="{241F490C-2A52-9CE6-F9F7-1A0A1A9A9A26}"/>
              </a:ext>
            </a:extLst>
          </p:cNvPr>
          <p:cNvSpPr txBox="1"/>
          <p:nvPr/>
        </p:nvSpPr>
        <p:spPr>
          <a:xfrm rot="16200000">
            <a:off x="3842178" y="3907568"/>
            <a:ext cx="1104285" cy="2539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Change</a:t>
            </a:r>
          </a:p>
        </p:txBody>
      </p:sp>
      <p:sp>
        <p:nvSpPr>
          <p:cNvPr id="21" name="Textfeld 21">
            <a:extLst>
              <a:ext uri="{FF2B5EF4-FFF2-40B4-BE49-F238E27FC236}">
                <a16:creationId xmlns:a16="http://schemas.microsoft.com/office/drawing/2014/main" id="{54E19109-40F4-C338-F829-E0A6B8D06EE7}"/>
              </a:ext>
            </a:extLst>
          </p:cNvPr>
          <p:cNvSpPr txBox="1"/>
          <p:nvPr/>
        </p:nvSpPr>
        <p:spPr>
          <a:xfrm>
            <a:off x="5477789" y="4301977"/>
            <a:ext cx="1104285" cy="284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Crowd</a:t>
            </a:r>
          </a:p>
        </p:txBody>
      </p:sp>
      <p:pic>
        <p:nvPicPr>
          <p:cNvPr id="25" name="Grafik 42">
            <a:extLst>
              <a:ext uri="{FF2B5EF4-FFF2-40B4-BE49-F238E27FC236}">
                <a16:creationId xmlns:a16="http://schemas.microsoft.com/office/drawing/2014/main" id="{53AC9728-8AB1-E7EA-6FF7-AF9B72A09D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38788" y="3268873"/>
            <a:ext cx="1047353" cy="1047353"/>
          </a:xfrm>
          <a:prstGeom prst="rect">
            <a:avLst/>
          </a:prstGeom>
        </p:spPr>
      </p:pic>
      <p:sp>
        <p:nvSpPr>
          <p:cNvPr id="26" name="Textfeld 45">
            <a:extLst>
              <a:ext uri="{FF2B5EF4-FFF2-40B4-BE49-F238E27FC236}">
                <a16:creationId xmlns:a16="http://schemas.microsoft.com/office/drawing/2014/main" id="{BEB5DCA2-FD29-D282-8E61-D1DCD8E1D566}"/>
              </a:ext>
            </a:extLst>
          </p:cNvPr>
          <p:cNvSpPr txBox="1"/>
          <p:nvPr/>
        </p:nvSpPr>
        <p:spPr>
          <a:xfrm>
            <a:off x="5885804" y="1318770"/>
            <a:ext cx="696270" cy="284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Troop</a:t>
            </a:r>
          </a:p>
        </p:txBody>
      </p:sp>
      <p:pic>
        <p:nvPicPr>
          <p:cNvPr id="29" name="Grafik 52">
            <a:extLst>
              <a:ext uri="{FF2B5EF4-FFF2-40B4-BE49-F238E27FC236}">
                <a16:creationId xmlns:a16="http://schemas.microsoft.com/office/drawing/2014/main" id="{7B603182-61D2-FC90-0B1A-5433238D52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5229359" y="1649778"/>
            <a:ext cx="913238" cy="913238"/>
          </a:xfrm>
          <a:prstGeom prst="rect">
            <a:avLst/>
          </a:prstGeom>
        </p:spPr>
      </p:pic>
      <p:sp>
        <p:nvSpPr>
          <p:cNvPr id="30" name="Text Placeholder 1">
            <a:extLst>
              <a:ext uri="{FF2B5EF4-FFF2-40B4-BE49-F238E27FC236}">
                <a16:creationId xmlns:a16="http://schemas.microsoft.com/office/drawing/2014/main" id="{3C37190A-E5F4-549B-C718-BF4DA32C6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290099"/>
            <a:ext cx="5099593" cy="492443"/>
          </a:xfrm>
        </p:spPr>
        <p:txBody>
          <a:bodyPr/>
          <a:lstStyle/>
          <a:p>
            <a:r>
              <a:rPr lang="en-GB" dirty="0"/>
              <a:t>Different kind of “teams”</a:t>
            </a:r>
          </a:p>
        </p:txBody>
      </p:sp>
    </p:spTree>
    <p:extLst>
      <p:ext uri="{BB962C8B-B14F-4D97-AF65-F5344CB8AC3E}">
        <p14:creationId xmlns:p14="http://schemas.microsoft.com/office/powerpoint/2010/main" val="1278114246"/>
      </p:ext>
    </p:extLst>
  </p:cSld>
  <p:clrMapOvr>
    <a:masterClrMapping/>
  </p:clrMapOvr>
  <p:transition spd="med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24">
            <a:extLst>
              <a:ext uri="{FF2B5EF4-FFF2-40B4-BE49-F238E27FC236}">
                <a16:creationId xmlns:a16="http://schemas.microsoft.com/office/drawing/2014/main" id="{0E8FE5E2-E4AC-3A7B-BAD9-16E70F63B24A}"/>
              </a:ext>
            </a:extLst>
          </p:cNvPr>
          <p:cNvSpPr/>
          <p:nvPr/>
        </p:nvSpPr>
        <p:spPr>
          <a:xfrm>
            <a:off x="2322000" y="1166950"/>
            <a:ext cx="4500000" cy="3600000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  <a:cs typeface="Calibri"/>
            </a:endParaRPr>
          </a:p>
        </p:txBody>
      </p:sp>
      <p:cxnSp>
        <p:nvCxnSpPr>
          <p:cNvPr id="9" name="Gerade Verbindung 7">
            <a:extLst>
              <a:ext uri="{FF2B5EF4-FFF2-40B4-BE49-F238E27FC236}">
                <a16:creationId xmlns:a16="http://schemas.microsoft.com/office/drawing/2014/main" id="{805B5EC2-BD7A-9A2A-1A82-9762FC53E22F}"/>
              </a:ext>
            </a:extLst>
          </p:cNvPr>
          <p:cNvCxnSpPr/>
          <p:nvPr/>
        </p:nvCxnSpPr>
        <p:spPr>
          <a:xfrm>
            <a:off x="2562626" y="2962677"/>
            <a:ext cx="4000500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Gerade Verbindung 8">
            <a:extLst>
              <a:ext uri="{FF2B5EF4-FFF2-40B4-BE49-F238E27FC236}">
                <a16:creationId xmlns:a16="http://schemas.microsoft.com/office/drawing/2014/main" id="{F5172D9E-99CC-F65D-A4DA-B210E76A963D}"/>
              </a:ext>
            </a:extLst>
          </p:cNvPr>
          <p:cNvCxnSpPr>
            <a:cxnSpLocks/>
          </p:cNvCxnSpPr>
          <p:nvPr/>
        </p:nvCxnSpPr>
        <p:spPr>
          <a:xfrm flipV="1">
            <a:off x="4560834" y="1373476"/>
            <a:ext cx="2042" cy="3178402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feld 14">
            <a:extLst>
              <a:ext uri="{FF2B5EF4-FFF2-40B4-BE49-F238E27FC236}">
                <a16:creationId xmlns:a16="http://schemas.microsoft.com/office/drawing/2014/main" id="{1C370B4B-A27B-EEBF-CF61-8BA833E5E7F8}"/>
              </a:ext>
            </a:extLst>
          </p:cNvPr>
          <p:cNvSpPr txBox="1"/>
          <p:nvPr/>
        </p:nvSpPr>
        <p:spPr>
          <a:xfrm>
            <a:off x="2519080" y="2651995"/>
            <a:ext cx="1104285" cy="2539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Closeness</a:t>
            </a:r>
          </a:p>
        </p:txBody>
      </p:sp>
      <p:sp>
        <p:nvSpPr>
          <p:cNvPr id="18" name="Textfeld 16">
            <a:extLst>
              <a:ext uri="{FF2B5EF4-FFF2-40B4-BE49-F238E27FC236}">
                <a16:creationId xmlns:a16="http://schemas.microsoft.com/office/drawing/2014/main" id="{78516E0C-11A7-6D98-68FF-E3F8ABAD0ECB}"/>
              </a:ext>
            </a:extLst>
          </p:cNvPr>
          <p:cNvSpPr txBox="1"/>
          <p:nvPr/>
        </p:nvSpPr>
        <p:spPr>
          <a:xfrm rot="5400000">
            <a:off x="4177247" y="1770083"/>
            <a:ext cx="1104285" cy="2539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Continuity</a:t>
            </a:r>
          </a:p>
        </p:txBody>
      </p:sp>
      <p:sp>
        <p:nvSpPr>
          <p:cNvPr id="20" name="Textfeld 17">
            <a:extLst>
              <a:ext uri="{FF2B5EF4-FFF2-40B4-BE49-F238E27FC236}">
                <a16:creationId xmlns:a16="http://schemas.microsoft.com/office/drawing/2014/main" id="{4BA07E5E-0FFB-1312-BA46-7B634EC1F308}"/>
              </a:ext>
            </a:extLst>
          </p:cNvPr>
          <p:cNvSpPr txBox="1"/>
          <p:nvPr/>
        </p:nvSpPr>
        <p:spPr>
          <a:xfrm>
            <a:off x="5477789" y="2651995"/>
            <a:ext cx="1104285" cy="2539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Distance</a:t>
            </a:r>
          </a:p>
        </p:txBody>
      </p:sp>
      <p:sp>
        <p:nvSpPr>
          <p:cNvPr id="21" name="Textfeld 19">
            <a:extLst>
              <a:ext uri="{FF2B5EF4-FFF2-40B4-BE49-F238E27FC236}">
                <a16:creationId xmlns:a16="http://schemas.microsoft.com/office/drawing/2014/main" id="{83174B2B-3B08-D15F-3A39-931CB8B53518}"/>
              </a:ext>
            </a:extLst>
          </p:cNvPr>
          <p:cNvSpPr txBox="1"/>
          <p:nvPr/>
        </p:nvSpPr>
        <p:spPr>
          <a:xfrm rot="16200000">
            <a:off x="3842178" y="3907568"/>
            <a:ext cx="1104285" cy="2539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Change</a:t>
            </a:r>
          </a:p>
        </p:txBody>
      </p:sp>
      <p:sp>
        <p:nvSpPr>
          <p:cNvPr id="22" name="Textfeld 20">
            <a:extLst>
              <a:ext uri="{FF2B5EF4-FFF2-40B4-BE49-F238E27FC236}">
                <a16:creationId xmlns:a16="http://schemas.microsoft.com/office/drawing/2014/main" id="{A29CC73A-2F1D-31AA-8CA6-0558B5D901C6}"/>
              </a:ext>
            </a:extLst>
          </p:cNvPr>
          <p:cNvSpPr txBox="1"/>
          <p:nvPr/>
        </p:nvSpPr>
        <p:spPr>
          <a:xfrm>
            <a:off x="2519080" y="4301977"/>
            <a:ext cx="1104285" cy="284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Team</a:t>
            </a:r>
          </a:p>
        </p:txBody>
      </p:sp>
      <p:sp>
        <p:nvSpPr>
          <p:cNvPr id="25" name="Textfeld 21">
            <a:extLst>
              <a:ext uri="{FF2B5EF4-FFF2-40B4-BE49-F238E27FC236}">
                <a16:creationId xmlns:a16="http://schemas.microsoft.com/office/drawing/2014/main" id="{E0E34294-3FBD-1DBC-B7C3-E406CBB6E706}"/>
              </a:ext>
            </a:extLst>
          </p:cNvPr>
          <p:cNvSpPr txBox="1"/>
          <p:nvPr/>
        </p:nvSpPr>
        <p:spPr>
          <a:xfrm>
            <a:off x="5477789" y="4301977"/>
            <a:ext cx="1104285" cy="284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Crowd</a:t>
            </a:r>
          </a:p>
        </p:txBody>
      </p:sp>
      <p:pic>
        <p:nvPicPr>
          <p:cNvPr id="26" name="Grafik 30">
            <a:extLst>
              <a:ext uri="{FF2B5EF4-FFF2-40B4-BE49-F238E27FC236}">
                <a16:creationId xmlns:a16="http://schemas.microsoft.com/office/drawing/2014/main" id="{AD938133-A8B9-3775-5B29-9D531DBDB6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53353" y="3146272"/>
            <a:ext cx="1308915" cy="1308915"/>
          </a:xfrm>
          <a:prstGeom prst="rect">
            <a:avLst/>
          </a:prstGeom>
        </p:spPr>
      </p:pic>
      <p:pic>
        <p:nvPicPr>
          <p:cNvPr id="27" name="Grafik 42">
            <a:extLst>
              <a:ext uri="{FF2B5EF4-FFF2-40B4-BE49-F238E27FC236}">
                <a16:creationId xmlns:a16="http://schemas.microsoft.com/office/drawing/2014/main" id="{2BED2713-5117-6EC5-BECD-E75F30B6AA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38788" y="3268873"/>
            <a:ext cx="1047353" cy="1047353"/>
          </a:xfrm>
          <a:prstGeom prst="rect">
            <a:avLst/>
          </a:prstGeom>
        </p:spPr>
      </p:pic>
      <p:sp>
        <p:nvSpPr>
          <p:cNvPr id="29" name="Textfeld 45">
            <a:extLst>
              <a:ext uri="{FF2B5EF4-FFF2-40B4-BE49-F238E27FC236}">
                <a16:creationId xmlns:a16="http://schemas.microsoft.com/office/drawing/2014/main" id="{C94B027C-5492-1520-B475-FDFF55FF198B}"/>
              </a:ext>
            </a:extLst>
          </p:cNvPr>
          <p:cNvSpPr txBox="1"/>
          <p:nvPr/>
        </p:nvSpPr>
        <p:spPr>
          <a:xfrm>
            <a:off x="5885804" y="1318770"/>
            <a:ext cx="696270" cy="284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Troop</a:t>
            </a:r>
          </a:p>
        </p:txBody>
      </p:sp>
      <p:pic>
        <p:nvPicPr>
          <p:cNvPr id="31" name="Grafik 52">
            <a:extLst>
              <a:ext uri="{FF2B5EF4-FFF2-40B4-BE49-F238E27FC236}">
                <a16:creationId xmlns:a16="http://schemas.microsoft.com/office/drawing/2014/main" id="{E0B8B3F9-2858-9D56-6E18-CBE1738C38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5229359" y="1649778"/>
            <a:ext cx="913238" cy="913238"/>
          </a:xfrm>
          <a:prstGeom prst="rect">
            <a:avLst/>
          </a:prstGeom>
        </p:spPr>
      </p:pic>
      <p:sp>
        <p:nvSpPr>
          <p:cNvPr id="32" name="Text Placeholder 1">
            <a:extLst>
              <a:ext uri="{FF2B5EF4-FFF2-40B4-BE49-F238E27FC236}">
                <a16:creationId xmlns:a16="http://schemas.microsoft.com/office/drawing/2014/main" id="{E060A2D9-3F3F-01F4-481C-8809F9C814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290099"/>
            <a:ext cx="5099593" cy="492443"/>
          </a:xfrm>
        </p:spPr>
        <p:txBody>
          <a:bodyPr/>
          <a:lstStyle/>
          <a:p>
            <a:r>
              <a:rPr lang="en-GB" dirty="0"/>
              <a:t>Different kind of “teams”</a:t>
            </a:r>
          </a:p>
        </p:txBody>
      </p:sp>
    </p:spTree>
    <p:extLst>
      <p:ext uri="{BB962C8B-B14F-4D97-AF65-F5344CB8AC3E}">
        <p14:creationId xmlns:p14="http://schemas.microsoft.com/office/powerpoint/2010/main" val="1320046147"/>
      </p:ext>
    </p:extLst>
  </p:cSld>
  <p:clrMapOvr>
    <a:masterClrMapping/>
  </p:clrMapOvr>
  <p:transition spd="med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24">
            <a:extLst>
              <a:ext uri="{FF2B5EF4-FFF2-40B4-BE49-F238E27FC236}">
                <a16:creationId xmlns:a16="http://schemas.microsoft.com/office/drawing/2014/main" id="{FFA188F9-53FF-D6EF-6FD4-CC2C15FBFF7F}"/>
              </a:ext>
            </a:extLst>
          </p:cNvPr>
          <p:cNvSpPr/>
          <p:nvPr/>
        </p:nvSpPr>
        <p:spPr>
          <a:xfrm>
            <a:off x="2322000" y="1166950"/>
            <a:ext cx="4500000" cy="3600000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  <a:cs typeface="Calibri"/>
            </a:endParaRPr>
          </a:p>
        </p:txBody>
      </p:sp>
      <p:cxnSp>
        <p:nvCxnSpPr>
          <p:cNvPr id="15" name="Gerade Verbindung 7">
            <a:extLst>
              <a:ext uri="{FF2B5EF4-FFF2-40B4-BE49-F238E27FC236}">
                <a16:creationId xmlns:a16="http://schemas.microsoft.com/office/drawing/2014/main" id="{52B27A53-074E-7AC3-1B85-5DFF064284BA}"/>
              </a:ext>
            </a:extLst>
          </p:cNvPr>
          <p:cNvCxnSpPr/>
          <p:nvPr/>
        </p:nvCxnSpPr>
        <p:spPr>
          <a:xfrm>
            <a:off x="2562626" y="2962677"/>
            <a:ext cx="4000500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Gerade Verbindung 8">
            <a:extLst>
              <a:ext uri="{FF2B5EF4-FFF2-40B4-BE49-F238E27FC236}">
                <a16:creationId xmlns:a16="http://schemas.microsoft.com/office/drawing/2014/main" id="{1A02AD75-974B-FF74-58B1-17A157946380}"/>
              </a:ext>
            </a:extLst>
          </p:cNvPr>
          <p:cNvCxnSpPr>
            <a:cxnSpLocks/>
          </p:cNvCxnSpPr>
          <p:nvPr/>
        </p:nvCxnSpPr>
        <p:spPr>
          <a:xfrm flipV="1">
            <a:off x="4560834" y="1373476"/>
            <a:ext cx="2042" cy="3178402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feld 14">
            <a:extLst>
              <a:ext uri="{FF2B5EF4-FFF2-40B4-BE49-F238E27FC236}">
                <a16:creationId xmlns:a16="http://schemas.microsoft.com/office/drawing/2014/main" id="{187944F6-055A-1942-6403-FA04F8860245}"/>
              </a:ext>
            </a:extLst>
          </p:cNvPr>
          <p:cNvSpPr txBox="1"/>
          <p:nvPr/>
        </p:nvSpPr>
        <p:spPr>
          <a:xfrm>
            <a:off x="2519080" y="2651995"/>
            <a:ext cx="1104285" cy="2539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Closeness</a:t>
            </a:r>
          </a:p>
        </p:txBody>
      </p:sp>
      <p:sp>
        <p:nvSpPr>
          <p:cNvPr id="18" name="Textfeld 15">
            <a:extLst>
              <a:ext uri="{FF2B5EF4-FFF2-40B4-BE49-F238E27FC236}">
                <a16:creationId xmlns:a16="http://schemas.microsoft.com/office/drawing/2014/main" id="{8BA8D2D9-D02A-E736-63CE-C5DA2E39E220}"/>
              </a:ext>
            </a:extLst>
          </p:cNvPr>
          <p:cNvSpPr txBox="1"/>
          <p:nvPr/>
        </p:nvSpPr>
        <p:spPr>
          <a:xfrm>
            <a:off x="2519080" y="1288614"/>
            <a:ext cx="1375271" cy="346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Community</a:t>
            </a:r>
          </a:p>
        </p:txBody>
      </p:sp>
      <p:sp>
        <p:nvSpPr>
          <p:cNvPr id="20" name="Textfeld 16">
            <a:extLst>
              <a:ext uri="{FF2B5EF4-FFF2-40B4-BE49-F238E27FC236}">
                <a16:creationId xmlns:a16="http://schemas.microsoft.com/office/drawing/2014/main" id="{ABE42544-AFD9-0A6D-899E-43BBC894F87F}"/>
              </a:ext>
            </a:extLst>
          </p:cNvPr>
          <p:cNvSpPr txBox="1"/>
          <p:nvPr/>
        </p:nvSpPr>
        <p:spPr>
          <a:xfrm rot="5400000">
            <a:off x="4177247" y="1770083"/>
            <a:ext cx="1104285" cy="2539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Continuity</a:t>
            </a:r>
          </a:p>
        </p:txBody>
      </p:sp>
      <p:sp>
        <p:nvSpPr>
          <p:cNvPr id="21" name="Textfeld 17">
            <a:extLst>
              <a:ext uri="{FF2B5EF4-FFF2-40B4-BE49-F238E27FC236}">
                <a16:creationId xmlns:a16="http://schemas.microsoft.com/office/drawing/2014/main" id="{40684633-451B-A2F9-9586-698468EB7D1C}"/>
              </a:ext>
            </a:extLst>
          </p:cNvPr>
          <p:cNvSpPr txBox="1"/>
          <p:nvPr/>
        </p:nvSpPr>
        <p:spPr>
          <a:xfrm>
            <a:off x="5477789" y="2651995"/>
            <a:ext cx="1104285" cy="2539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Distance</a:t>
            </a:r>
          </a:p>
        </p:txBody>
      </p:sp>
      <p:sp>
        <p:nvSpPr>
          <p:cNvPr id="22" name="Textfeld 19">
            <a:extLst>
              <a:ext uri="{FF2B5EF4-FFF2-40B4-BE49-F238E27FC236}">
                <a16:creationId xmlns:a16="http://schemas.microsoft.com/office/drawing/2014/main" id="{6DF85454-53A8-85C9-8E8C-96DC537DF88D}"/>
              </a:ext>
            </a:extLst>
          </p:cNvPr>
          <p:cNvSpPr txBox="1"/>
          <p:nvPr/>
        </p:nvSpPr>
        <p:spPr>
          <a:xfrm rot="16200000">
            <a:off x="3842178" y="3907568"/>
            <a:ext cx="1104285" cy="2539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Change</a:t>
            </a:r>
          </a:p>
        </p:txBody>
      </p:sp>
      <p:sp>
        <p:nvSpPr>
          <p:cNvPr id="25" name="Textfeld 20">
            <a:extLst>
              <a:ext uri="{FF2B5EF4-FFF2-40B4-BE49-F238E27FC236}">
                <a16:creationId xmlns:a16="http://schemas.microsoft.com/office/drawing/2014/main" id="{49E037F4-23B3-9596-C53D-913C97C75CC4}"/>
              </a:ext>
            </a:extLst>
          </p:cNvPr>
          <p:cNvSpPr txBox="1"/>
          <p:nvPr/>
        </p:nvSpPr>
        <p:spPr>
          <a:xfrm>
            <a:off x="2519080" y="4301977"/>
            <a:ext cx="1104285" cy="284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Team</a:t>
            </a:r>
          </a:p>
        </p:txBody>
      </p:sp>
      <p:sp>
        <p:nvSpPr>
          <p:cNvPr id="27" name="Textfeld 21">
            <a:extLst>
              <a:ext uri="{FF2B5EF4-FFF2-40B4-BE49-F238E27FC236}">
                <a16:creationId xmlns:a16="http://schemas.microsoft.com/office/drawing/2014/main" id="{62669FA4-69C1-3F9C-4AC2-15B98ABC96E7}"/>
              </a:ext>
            </a:extLst>
          </p:cNvPr>
          <p:cNvSpPr txBox="1"/>
          <p:nvPr/>
        </p:nvSpPr>
        <p:spPr>
          <a:xfrm>
            <a:off x="5477789" y="4301977"/>
            <a:ext cx="1104285" cy="284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Crowd</a:t>
            </a:r>
          </a:p>
        </p:txBody>
      </p:sp>
      <p:pic>
        <p:nvPicPr>
          <p:cNvPr id="29" name="Grafik 30">
            <a:extLst>
              <a:ext uri="{FF2B5EF4-FFF2-40B4-BE49-F238E27FC236}">
                <a16:creationId xmlns:a16="http://schemas.microsoft.com/office/drawing/2014/main" id="{E9BA1E7A-D66C-51E7-5C59-73C6ADE293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53353" y="3146272"/>
            <a:ext cx="1308915" cy="1308915"/>
          </a:xfrm>
          <a:prstGeom prst="rect">
            <a:avLst/>
          </a:prstGeom>
        </p:spPr>
      </p:pic>
      <p:pic>
        <p:nvPicPr>
          <p:cNvPr id="30" name="Grafik 42">
            <a:extLst>
              <a:ext uri="{FF2B5EF4-FFF2-40B4-BE49-F238E27FC236}">
                <a16:creationId xmlns:a16="http://schemas.microsoft.com/office/drawing/2014/main" id="{4325119B-37EE-D5D4-8825-8DA8A68593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38788" y="3268873"/>
            <a:ext cx="1047353" cy="1047353"/>
          </a:xfrm>
          <a:prstGeom prst="rect">
            <a:avLst/>
          </a:prstGeom>
        </p:spPr>
      </p:pic>
      <p:sp>
        <p:nvSpPr>
          <p:cNvPr id="31" name="Textfeld 45">
            <a:extLst>
              <a:ext uri="{FF2B5EF4-FFF2-40B4-BE49-F238E27FC236}">
                <a16:creationId xmlns:a16="http://schemas.microsoft.com/office/drawing/2014/main" id="{FDF8AE0D-A9BC-C667-2FDA-9B2BE956F5CF}"/>
              </a:ext>
            </a:extLst>
          </p:cNvPr>
          <p:cNvSpPr txBox="1"/>
          <p:nvPr/>
        </p:nvSpPr>
        <p:spPr>
          <a:xfrm>
            <a:off x="5885804" y="1318770"/>
            <a:ext cx="696270" cy="284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Troop</a:t>
            </a:r>
          </a:p>
        </p:txBody>
      </p:sp>
      <p:pic>
        <p:nvPicPr>
          <p:cNvPr id="32" name="Grafik 50">
            <a:extLst>
              <a:ext uri="{FF2B5EF4-FFF2-40B4-BE49-F238E27FC236}">
                <a16:creationId xmlns:a16="http://schemas.microsoft.com/office/drawing/2014/main" id="{762773E4-5B78-85F7-624E-A5C4E46A8F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67055" y="1615246"/>
            <a:ext cx="1045458" cy="1045458"/>
          </a:xfrm>
          <a:prstGeom prst="rect">
            <a:avLst/>
          </a:prstGeom>
        </p:spPr>
      </p:pic>
      <p:pic>
        <p:nvPicPr>
          <p:cNvPr id="33" name="Grafik 52">
            <a:extLst>
              <a:ext uri="{FF2B5EF4-FFF2-40B4-BE49-F238E27FC236}">
                <a16:creationId xmlns:a16="http://schemas.microsoft.com/office/drawing/2014/main" id="{2210F9DB-D88E-F63E-F3BC-FC0B46E50A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5229359" y="1649778"/>
            <a:ext cx="913238" cy="913238"/>
          </a:xfrm>
          <a:prstGeom prst="rect">
            <a:avLst/>
          </a:prstGeom>
        </p:spPr>
      </p:pic>
      <p:sp>
        <p:nvSpPr>
          <p:cNvPr id="34" name="Text Placeholder 1">
            <a:extLst>
              <a:ext uri="{FF2B5EF4-FFF2-40B4-BE49-F238E27FC236}">
                <a16:creationId xmlns:a16="http://schemas.microsoft.com/office/drawing/2014/main" id="{4FDF8225-0AC9-886D-D864-BCDFA90892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290099"/>
            <a:ext cx="5099593" cy="492443"/>
          </a:xfrm>
        </p:spPr>
        <p:txBody>
          <a:bodyPr/>
          <a:lstStyle/>
          <a:p>
            <a:r>
              <a:rPr lang="en-GB" dirty="0"/>
              <a:t>Different kind of “teams”</a:t>
            </a:r>
          </a:p>
        </p:txBody>
      </p:sp>
    </p:spTree>
    <p:extLst>
      <p:ext uri="{BB962C8B-B14F-4D97-AF65-F5344CB8AC3E}">
        <p14:creationId xmlns:p14="http://schemas.microsoft.com/office/powerpoint/2010/main" val="344998913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13" descr="Ein Bild, das Säugetier, draußen, Zebra, Gras enthält.&#10;&#10;Automatisch generierte Beschreibung">
            <a:extLst>
              <a:ext uri="{FF2B5EF4-FFF2-40B4-BE49-F238E27FC236}">
                <a16:creationId xmlns:a16="http://schemas.microsoft.com/office/drawing/2014/main" id="{D0868C82-9876-2C74-20C5-4DAD3B403B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13" t="2119" r="18215" b="4195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platzhalter 3">
            <a:extLst>
              <a:ext uri="{FF2B5EF4-FFF2-40B4-BE49-F238E27FC236}">
                <a16:creationId xmlns:a16="http://schemas.microsoft.com/office/drawing/2014/main" id="{229584EC-55C9-D180-DC58-F7E680223B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0" y="285263"/>
            <a:ext cx="4860966" cy="485204"/>
          </a:xfrm>
        </p:spPr>
        <p:txBody>
          <a:bodyPr/>
          <a:lstStyle/>
          <a:p>
            <a:r>
              <a:rPr lang="en-GB" dirty="0"/>
              <a:t>NAVIGATING CONFLICTS</a:t>
            </a:r>
          </a:p>
        </p:txBody>
      </p:sp>
    </p:spTree>
    <p:extLst>
      <p:ext uri="{BB962C8B-B14F-4D97-AF65-F5344CB8AC3E}">
        <p14:creationId xmlns:p14="http://schemas.microsoft.com/office/powerpoint/2010/main" val="186278395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24">
            <a:extLst>
              <a:ext uri="{FF2B5EF4-FFF2-40B4-BE49-F238E27FC236}">
                <a16:creationId xmlns:a16="http://schemas.microsoft.com/office/drawing/2014/main" id="{48B4A2B5-8AC1-8333-312F-7E8C8D094BDD}"/>
              </a:ext>
            </a:extLst>
          </p:cNvPr>
          <p:cNvSpPr/>
          <p:nvPr/>
        </p:nvSpPr>
        <p:spPr>
          <a:xfrm>
            <a:off x="4224900" y="1166950"/>
            <a:ext cx="4500000" cy="3600000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  <a:cs typeface="Calibri"/>
            </a:endParaRPr>
          </a:p>
        </p:txBody>
      </p:sp>
      <p:cxnSp>
        <p:nvCxnSpPr>
          <p:cNvPr id="6" name="Gerade Verbindung 7">
            <a:extLst>
              <a:ext uri="{FF2B5EF4-FFF2-40B4-BE49-F238E27FC236}">
                <a16:creationId xmlns:a16="http://schemas.microsoft.com/office/drawing/2014/main" id="{1AF7FB6E-95DB-E325-C69A-3ECCF2E7C120}"/>
              </a:ext>
            </a:extLst>
          </p:cNvPr>
          <p:cNvCxnSpPr/>
          <p:nvPr/>
        </p:nvCxnSpPr>
        <p:spPr>
          <a:xfrm>
            <a:off x="4465526" y="2962677"/>
            <a:ext cx="4000500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Gerade Verbindung 8">
            <a:extLst>
              <a:ext uri="{FF2B5EF4-FFF2-40B4-BE49-F238E27FC236}">
                <a16:creationId xmlns:a16="http://schemas.microsoft.com/office/drawing/2014/main" id="{302DEB2A-64FE-78D6-F916-40E4EE66C012}"/>
              </a:ext>
            </a:extLst>
          </p:cNvPr>
          <p:cNvCxnSpPr>
            <a:cxnSpLocks/>
          </p:cNvCxnSpPr>
          <p:nvPr/>
        </p:nvCxnSpPr>
        <p:spPr>
          <a:xfrm flipV="1">
            <a:off x="6463734" y="1373476"/>
            <a:ext cx="2042" cy="3178402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feld 14">
            <a:extLst>
              <a:ext uri="{FF2B5EF4-FFF2-40B4-BE49-F238E27FC236}">
                <a16:creationId xmlns:a16="http://schemas.microsoft.com/office/drawing/2014/main" id="{88539811-D169-5B46-5EED-0DEA59EE24C9}"/>
              </a:ext>
            </a:extLst>
          </p:cNvPr>
          <p:cNvSpPr txBox="1"/>
          <p:nvPr/>
        </p:nvSpPr>
        <p:spPr>
          <a:xfrm>
            <a:off x="4421980" y="2651995"/>
            <a:ext cx="1104285" cy="2539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Closeness</a:t>
            </a:r>
          </a:p>
        </p:txBody>
      </p:sp>
      <p:sp>
        <p:nvSpPr>
          <p:cNvPr id="9" name="Textfeld 15">
            <a:extLst>
              <a:ext uri="{FF2B5EF4-FFF2-40B4-BE49-F238E27FC236}">
                <a16:creationId xmlns:a16="http://schemas.microsoft.com/office/drawing/2014/main" id="{79407469-59E6-28D7-FAF5-08A96CF226BB}"/>
              </a:ext>
            </a:extLst>
          </p:cNvPr>
          <p:cNvSpPr txBox="1"/>
          <p:nvPr/>
        </p:nvSpPr>
        <p:spPr>
          <a:xfrm>
            <a:off x="4421980" y="1288614"/>
            <a:ext cx="1449193" cy="346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Community</a:t>
            </a:r>
          </a:p>
        </p:txBody>
      </p:sp>
      <p:sp>
        <p:nvSpPr>
          <p:cNvPr id="10" name="Textfeld 16">
            <a:extLst>
              <a:ext uri="{FF2B5EF4-FFF2-40B4-BE49-F238E27FC236}">
                <a16:creationId xmlns:a16="http://schemas.microsoft.com/office/drawing/2014/main" id="{61AD60E5-3B82-F3C9-E74F-16E6A28828E1}"/>
              </a:ext>
            </a:extLst>
          </p:cNvPr>
          <p:cNvSpPr txBox="1"/>
          <p:nvPr/>
        </p:nvSpPr>
        <p:spPr>
          <a:xfrm rot="5400000">
            <a:off x="6080147" y="1770083"/>
            <a:ext cx="1104285" cy="2539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Continuity</a:t>
            </a:r>
          </a:p>
        </p:txBody>
      </p:sp>
      <p:sp>
        <p:nvSpPr>
          <p:cNvPr id="11" name="Textfeld 17">
            <a:extLst>
              <a:ext uri="{FF2B5EF4-FFF2-40B4-BE49-F238E27FC236}">
                <a16:creationId xmlns:a16="http://schemas.microsoft.com/office/drawing/2014/main" id="{0FB41875-C2E8-0748-3805-0EA3A05842B4}"/>
              </a:ext>
            </a:extLst>
          </p:cNvPr>
          <p:cNvSpPr txBox="1"/>
          <p:nvPr/>
        </p:nvSpPr>
        <p:spPr>
          <a:xfrm>
            <a:off x="7380689" y="2651995"/>
            <a:ext cx="1104285" cy="2539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Distance</a:t>
            </a:r>
          </a:p>
        </p:txBody>
      </p:sp>
      <p:sp>
        <p:nvSpPr>
          <p:cNvPr id="12" name="Textfeld 19">
            <a:extLst>
              <a:ext uri="{FF2B5EF4-FFF2-40B4-BE49-F238E27FC236}">
                <a16:creationId xmlns:a16="http://schemas.microsoft.com/office/drawing/2014/main" id="{B2369190-8686-B1D6-E9E4-9FA7AA07B739}"/>
              </a:ext>
            </a:extLst>
          </p:cNvPr>
          <p:cNvSpPr txBox="1"/>
          <p:nvPr/>
        </p:nvSpPr>
        <p:spPr>
          <a:xfrm rot="16200000">
            <a:off x="5745078" y="3907568"/>
            <a:ext cx="1104285" cy="2539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Change</a:t>
            </a:r>
          </a:p>
        </p:txBody>
      </p:sp>
      <p:sp>
        <p:nvSpPr>
          <p:cNvPr id="13" name="Textfeld 20">
            <a:extLst>
              <a:ext uri="{FF2B5EF4-FFF2-40B4-BE49-F238E27FC236}">
                <a16:creationId xmlns:a16="http://schemas.microsoft.com/office/drawing/2014/main" id="{03D33871-DE00-A70C-2DB6-51C93C22CE58}"/>
              </a:ext>
            </a:extLst>
          </p:cNvPr>
          <p:cNvSpPr txBox="1"/>
          <p:nvPr/>
        </p:nvSpPr>
        <p:spPr>
          <a:xfrm>
            <a:off x="4421980" y="4301977"/>
            <a:ext cx="1104285" cy="284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Team</a:t>
            </a:r>
          </a:p>
        </p:txBody>
      </p:sp>
      <p:sp>
        <p:nvSpPr>
          <p:cNvPr id="14" name="Textfeld 21">
            <a:extLst>
              <a:ext uri="{FF2B5EF4-FFF2-40B4-BE49-F238E27FC236}">
                <a16:creationId xmlns:a16="http://schemas.microsoft.com/office/drawing/2014/main" id="{77388A4E-A3EF-D9E0-2C08-F7CE49CDA46B}"/>
              </a:ext>
            </a:extLst>
          </p:cNvPr>
          <p:cNvSpPr txBox="1"/>
          <p:nvPr/>
        </p:nvSpPr>
        <p:spPr>
          <a:xfrm>
            <a:off x="7380689" y="4301977"/>
            <a:ext cx="1104285" cy="284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Crowd</a:t>
            </a:r>
          </a:p>
        </p:txBody>
      </p:sp>
      <p:pic>
        <p:nvPicPr>
          <p:cNvPr id="15" name="Grafik 30">
            <a:extLst>
              <a:ext uri="{FF2B5EF4-FFF2-40B4-BE49-F238E27FC236}">
                <a16:creationId xmlns:a16="http://schemas.microsoft.com/office/drawing/2014/main" id="{01E3688E-098A-44B6-6F00-3E09DF6F41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56253" y="3146272"/>
            <a:ext cx="1308915" cy="1308915"/>
          </a:xfrm>
          <a:prstGeom prst="rect">
            <a:avLst/>
          </a:prstGeom>
        </p:spPr>
      </p:pic>
      <p:pic>
        <p:nvPicPr>
          <p:cNvPr id="16" name="Grafik 42">
            <a:extLst>
              <a:ext uri="{FF2B5EF4-FFF2-40B4-BE49-F238E27FC236}">
                <a16:creationId xmlns:a16="http://schemas.microsoft.com/office/drawing/2014/main" id="{0B348F45-F04D-89A7-F643-7C5BD916B1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41688" y="3268873"/>
            <a:ext cx="1047353" cy="1047353"/>
          </a:xfrm>
          <a:prstGeom prst="rect">
            <a:avLst/>
          </a:prstGeom>
        </p:spPr>
      </p:pic>
      <p:sp>
        <p:nvSpPr>
          <p:cNvPr id="17" name="Textfeld 45">
            <a:extLst>
              <a:ext uri="{FF2B5EF4-FFF2-40B4-BE49-F238E27FC236}">
                <a16:creationId xmlns:a16="http://schemas.microsoft.com/office/drawing/2014/main" id="{C7A99E15-7DF4-7CB9-7058-A3C963C9395A}"/>
              </a:ext>
            </a:extLst>
          </p:cNvPr>
          <p:cNvSpPr txBox="1"/>
          <p:nvPr/>
        </p:nvSpPr>
        <p:spPr>
          <a:xfrm>
            <a:off x="7788704" y="1318770"/>
            <a:ext cx="696270" cy="284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Troop</a:t>
            </a:r>
          </a:p>
        </p:txBody>
      </p:sp>
      <p:pic>
        <p:nvPicPr>
          <p:cNvPr id="18" name="Grafik 50">
            <a:extLst>
              <a:ext uri="{FF2B5EF4-FFF2-40B4-BE49-F238E27FC236}">
                <a16:creationId xmlns:a16="http://schemas.microsoft.com/office/drawing/2014/main" id="{826A3F07-5860-F432-4E03-52C4E545EA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69955" y="1615246"/>
            <a:ext cx="1045458" cy="1045458"/>
          </a:xfrm>
          <a:prstGeom prst="rect">
            <a:avLst/>
          </a:prstGeom>
        </p:spPr>
      </p:pic>
      <p:pic>
        <p:nvPicPr>
          <p:cNvPr id="19" name="Grafik 52">
            <a:extLst>
              <a:ext uri="{FF2B5EF4-FFF2-40B4-BE49-F238E27FC236}">
                <a16:creationId xmlns:a16="http://schemas.microsoft.com/office/drawing/2014/main" id="{56CC0C3B-93F1-1F45-28A0-2FC4328AAF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7132259" y="1649778"/>
            <a:ext cx="913238" cy="913238"/>
          </a:xfrm>
          <a:prstGeom prst="rect">
            <a:avLst/>
          </a:prstGeom>
        </p:spPr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63B9B8F-460F-4038-8693-1F34AD8431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startup</a:t>
            </a:r>
            <a:r>
              <a:rPr lang="de-DE" dirty="0"/>
              <a:t> </a:t>
            </a:r>
            <a:r>
              <a:rPr lang="de-DE" dirty="0" err="1"/>
              <a:t>team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03459AD-1897-9640-9823-F387C1D641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Rapid changing environment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High dynamism and flexibility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Strong vision and passion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Flat hierarchies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Scarcity of resources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Entrepreneurial mindset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Collaborative culture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FF71290-C861-1C4A-BC53-73BAA7FE37DA}"/>
              </a:ext>
            </a:extLst>
          </p:cNvPr>
          <p:cNvSpPr txBox="1"/>
          <p:nvPr/>
        </p:nvSpPr>
        <p:spPr>
          <a:xfrm>
            <a:off x="384265" y="1270681"/>
            <a:ext cx="3184122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Home territory of startup teams</a:t>
            </a:r>
          </a:p>
        </p:txBody>
      </p:sp>
      <p:sp>
        <p:nvSpPr>
          <p:cNvPr id="43" name="Rechteck 42">
            <a:extLst>
              <a:ext uri="{FF2B5EF4-FFF2-40B4-BE49-F238E27FC236}">
                <a16:creationId xmlns:a16="http://schemas.microsoft.com/office/drawing/2014/main" id="{93FDD9CC-6E0F-3275-76DF-298DE4D01EF0}"/>
              </a:ext>
            </a:extLst>
          </p:cNvPr>
          <p:cNvSpPr/>
          <p:nvPr/>
        </p:nvSpPr>
        <p:spPr>
          <a:xfrm>
            <a:off x="4135590" y="1071154"/>
            <a:ext cx="2324498" cy="3786596"/>
          </a:xfrm>
          <a:prstGeom prst="rect">
            <a:avLst/>
          </a:prstGeom>
          <a:noFill/>
          <a:ln w="9525">
            <a:solidFill>
              <a:srgbClr val="E5081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9481811"/>
      </p:ext>
    </p:extLst>
  </p:cSld>
  <p:clrMapOvr>
    <a:masterClrMapping/>
  </p:clrMapOvr>
  <p:transition spd="med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63B9B8F-460F-4038-8693-1F34AD8431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1207" y="336593"/>
            <a:ext cx="5099593" cy="443198"/>
          </a:xfrm>
          <a:prstGeom prst="rect">
            <a:avLst/>
          </a:prstGeom>
        </p:spPr>
        <p:txBody>
          <a:bodyPr/>
          <a:lstStyle/>
          <a:p>
            <a:r>
              <a:rPr lang="de-DE" dirty="0" err="1"/>
              <a:t>Finding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“</a:t>
            </a:r>
            <a:r>
              <a:rPr lang="de-DE" dirty="0" err="1"/>
              <a:t>right</a:t>
            </a:r>
            <a:r>
              <a:rPr lang="de-DE" dirty="0"/>
              <a:t>” </a:t>
            </a:r>
            <a:r>
              <a:rPr lang="de-DE" dirty="0" err="1"/>
              <a:t>team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03459AD-1897-9640-9823-F387C1D641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8625" y="1743076"/>
            <a:ext cx="3660003" cy="2687240"/>
          </a:xfrm>
        </p:spPr>
        <p:txBody>
          <a:bodyPr/>
          <a:lstStyle/>
          <a:p>
            <a:r>
              <a:rPr lang="en-US" sz="1600" b="0" dirty="0">
                <a:cs typeface="Calibri"/>
              </a:rPr>
              <a:t>… reflect on where you feel comfortable </a:t>
            </a:r>
            <a:br>
              <a:rPr lang="en-US" sz="1600" b="0" dirty="0">
                <a:cs typeface="Calibri"/>
              </a:rPr>
            </a:br>
            <a:r>
              <a:rPr lang="en-US" sz="1600" b="0" dirty="0">
                <a:cs typeface="Calibri"/>
              </a:rPr>
              <a:t>and when it comes to teamwork</a:t>
            </a:r>
          </a:p>
          <a:p>
            <a:r>
              <a:rPr lang="en-US" sz="1600" dirty="0">
                <a:cs typeface="Calibri"/>
              </a:rPr>
              <a:t>… e</a:t>
            </a:r>
            <a:r>
              <a:rPr lang="en-US" sz="1600" b="0" dirty="0">
                <a:cs typeface="Calibri"/>
              </a:rPr>
              <a:t>ngage in a dialogue with your </a:t>
            </a:r>
            <a:br>
              <a:rPr lang="en-US" sz="1600" b="0" dirty="0">
                <a:cs typeface="Calibri"/>
              </a:rPr>
            </a:br>
            <a:r>
              <a:rPr lang="en-US" sz="1600" b="0" dirty="0">
                <a:cs typeface="Calibri"/>
              </a:rPr>
              <a:t>team on where you want to position yourselves as a team.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FF71290-C861-1C4A-BC53-73BAA7FE37DA}"/>
              </a:ext>
            </a:extLst>
          </p:cNvPr>
          <p:cNvSpPr txBox="1"/>
          <p:nvPr/>
        </p:nvSpPr>
        <p:spPr>
          <a:xfrm>
            <a:off x="393610" y="1261976"/>
            <a:ext cx="7801377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The model can help you to …</a:t>
            </a:r>
          </a:p>
        </p:txBody>
      </p:sp>
      <p:sp>
        <p:nvSpPr>
          <p:cNvPr id="4" name="Rechteck 24">
            <a:extLst>
              <a:ext uri="{FF2B5EF4-FFF2-40B4-BE49-F238E27FC236}">
                <a16:creationId xmlns:a16="http://schemas.microsoft.com/office/drawing/2014/main" id="{29D56CDC-571B-164F-6C0E-8267A69C3824}"/>
              </a:ext>
            </a:extLst>
          </p:cNvPr>
          <p:cNvSpPr/>
          <p:nvPr/>
        </p:nvSpPr>
        <p:spPr>
          <a:xfrm>
            <a:off x="4224084" y="1166950"/>
            <a:ext cx="4500000" cy="3600000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  <a:cs typeface="Calibri"/>
            </a:endParaRPr>
          </a:p>
        </p:txBody>
      </p:sp>
      <p:cxnSp>
        <p:nvCxnSpPr>
          <p:cNvPr id="6" name="Gerade Verbindung 7">
            <a:extLst>
              <a:ext uri="{FF2B5EF4-FFF2-40B4-BE49-F238E27FC236}">
                <a16:creationId xmlns:a16="http://schemas.microsoft.com/office/drawing/2014/main" id="{9CE5205E-D0AC-CF01-5F2E-146D4666D735}"/>
              </a:ext>
            </a:extLst>
          </p:cNvPr>
          <p:cNvCxnSpPr/>
          <p:nvPr/>
        </p:nvCxnSpPr>
        <p:spPr>
          <a:xfrm>
            <a:off x="4464710" y="2962677"/>
            <a:ext cx="4000500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Gerade Verbindung 8">
            <a:extLst>
              <a:ext uri="{FF2B5EF4-FFF2-40B4-BE49-F238E27FC236}">
                <a16:creationId xmlns:a16="http://schemas.microsoft.com/office/drawing/2014/main" id="{968F97EF-FB71-A86B-90CD-3D561E3E611D}"/>
              </a:ext>
            </a:extLst>
          </p:cNvPr>
          <p:cNvCxnSpPr>
            <a:cxnSpLocks/>
          </p:cNvCxnSpPr>
          <p:nvPr/>
        </p:nvCxnSpPr>
        <p:spPr>
          <a:xfrm flipV="1">
            <a:off x="6462918" y="1373476"/>
            <a:ext cx="2042" cy="3178402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feld 14">
            <a:extLst>
              <a:ext uri="{FF2B5EF4-FFF2-40B4-BE49-F238E27FC236}">
                <a16:creationId xmlns:a16="http://schemas.microsoft.com/office/drawing/2014/main" id="{CD81D840-F1A1-705E-BB8A-43A13710AFDD}"/>
              </a:ext>
            </a:extLst>
          </p:cNvPr>
          <p:cNvSpPr txBox="1"/>
          <p:nvPr/>
        </p:nvSpPr>
        <p:spPr>
          <a:xfrm>
            <a:off x="4421164" y="2651995"/>
            <a:ext cx="1104285" cy="2539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Closeness</a:t>
            </a:r>
          </a:p>
        </p:txBody>
      </p:sp>
      <p:sp>
        <p:nvSpPr>
          <p:cNvPr id="9" name="Textfeld 15">
            <a:extLst>
              <a:ext uri="{FF2B5EF4-FFF2-40B4-BE49-F238E27FC236}">
                <a16:creationId xmlns:a16="http://schemas.microsoft.com/office/drawing/2014/main" id="{8831F28A-0A62-D1A9-DD09-D71FC24A980A}"/>
              </a:ext>
            </a:extLst>
          </p:cNvPr>
          <p:cNvSpPr txBox="1"/>
          <p:nvPr/>
        </p:nvSpPr>
        <p:spPr>
          <a:xfrm>
            <a:off x="4421164" y="1288614"/>
            <a:ext cx="1373229" cy="346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Community</a:t>
            </a:r>
          </a:p>
        </p:txBody>
      </p:sp>
      <p:sp>
        <p:nvSpPr>
          <p:cNvPr id="10" name="Textfeld 16">
            <a:extLst>
              <a:ext uri="{FF2B5EF4-FFF2-40B4-BE49-F238E27FC236}">
                <a16:creationId xmlns:a16="http://schemas.microsoft.com/office/drawing/2014/main" id="{0F950F64-6433-C402-5A2B-268F9F75A96A}"/>
              </a:ext>
            </a:extLst>
          </p:cNvPr>
          <p:cNvSpPr txBox="1"/>
          <p:nvPr/>
        </p:nvSpPr>
        <p:spPr>
          <a:xfrm rot="5400000">
            <a:off x="6079331" y="1770083"/>
            <a:ext cx="1104285" cy="2539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Continuity</a:t>
            </a:r>
          </a:p>
        </p:txBody>
      </p:sp>
      <p:sp>
        <p:nvSpPr>
          <p:cNvPr id="11" name="Textfeld 17">
            <a:extLst>
              <a:ext uri="{FF2B5EF4-FFF2-40B4-BE49-F238E27FC236}">
                <a16:creationId xmlns:a16="http://schemas.microsoft.com/office/drawing/2014/main" id="{25C75EB1-667D-81EF-D733-5622B17FE870}"/>
              </a:ext>
            </a:extLst>
          </p:cNvPr>
          <p:cNvSpPr txBox="1"/>
          <p:nvPr/>
        </p:nvSpPr>
        <p:spPr>
          <a:xfrm>
            <a:off x="7379873" y="2651995"/>
            <a:ext cx="1104285" cy="2539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Distance</a:t>
            </a:r>
          </a:p>
        </p:txBody>
      </p:sp>
      <p:sp>
        <p:nvSpPr>
          <p:cNvPr id="12" name="Textfeld 19">
            <a:extLst>
              <a:ext uri="{FF2B5EF4-FFF2-40B4-BE49-F238E27FC236}">
                <a16:creationId xmlns:a16="http://schemas.microsoft.com/office/drawing/2014/main" id="{52AB24ED-63B4-0EAD-EE4A-244B4E92387C}"/>
              </a:ext>
            </a:extLst>
          </p:cNvPr>
          <p:cNvSpPr txBox="1"/>
          <p:nvPr/>
        </p:nvSpPr>
        <p:spPr>
          <a:xfrm rot="16200000">
            <a:off x="5744262" y="3907568"/>
            <a:ext cx="1104285" cy="2539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Change</a:t>
            </a:r>
          </a:p>
        </p:txBody>
      </p:sp>
      <p:sp>
        <p:nvSpPr>
          <p:cNvPr id="13" name="Textfeld 20">
            <a:extLst>
              <a:ext uri="{FF2B5EF4-FFF2-40B4-BE49-F238E27FC236}">
                <a16:creationId xmlns:a16="http://schemas.microsoft.com/office/drawing/2014/main" id="{49D64ABC-A321-C1CF-12E4-1131B619A617}"/>
              </a:ext>
            </a:extLst>
          </p:cNvPr>
          <p:cNvSpPr txBox="1"/>
          <p:nvPr/>
        </p:nvSpPr>
        <p:spPr>
          <a:xfrm>
            <a:off x="4421164" y="4301977"/>
            <a:ext cx="1104285" cy="284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Team</a:t>
            </a:r>
          </a:p>
        </p:txBody>
      </p:sp>
      <p:sp>
        <p:nvSpPr>
          <p:cNvPr id="14" name="Textfeld 21">
            <a:extLst>
              <a:ext uri="{FF2B5EF4-FFF2-40B4-BE49-F238E27FC236}">
                <a16:creationId xmlns:a16="http://schemas.microsoft.com/office/drawing/2014/main" id="{4D4DBF7F-4D1D-1E5B-8FB9-AA3F8BBDE63D}"/>
              </a:ext>
            </a:extLst>
          </p:cNvPr>
          <p:cNvSpPr txBox="1"/>
          <p:nvPr/>
        </p:nvSpPr>
        <p:spPr>
          <a:xfrm>
            <a:off x="7379873" y="4301977"/>
            <a:ext cx="1104285" cy="284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Crowd</a:t>
            </a:r>
          </a:p>
        </p:txBody>
      </p:sp>
      <p:pic>
        <p:nvPicPr>
          <p:cNvPr id="15" name="Grafik 30">
            <a:extLst>
              <a:ext uri="{FF2B5EF4-FFF2-40B4-BE49-F238E27FC236}">
                <a16:creationId xmlns:a16="http://schemas.microsoft.com/office/drawing/2014/main" id="{D5AB7A8A-E29F-838E-78B1-41678AB807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55437" y="3146272"/>
            <a:ext cx="1308915" cy="1308915"/>
          </a:xfrm>
          <a:prstGeom prst="rect">
            <a:avLst/>
          </a:prstGeom>
        </p:spPr>
      </p:pic>
      <p:pic>
        <p:nvPicPr>
          <p:cNvPr id="16" name="Grafik 42">
            <a:extLst>
              <a:ext uri="{FF2B5EF4-FFF2-40B4-BE49-F238E27FC236}">
                <a16:creationId xmlns:a16="http://schemas.microsoft.com/office/drawing/2014/main" id="{B23A21BC-80FA-970D-174F-B51AC592E9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40872" y="3268873"/>
            <a:ext cx="1047353" cy="1047353"/>
          </a:xfrm>
          <a:prstGeom prst="rect">
            <a:avLst/>
          </a:prstGeom>
        </p:spPr>
      </p:pic>
      <p:sp>
        <p:nvSpPr>
          <p:cNvPr id="17" name="Textfeld 45">
            <a:extLst>
              <a:ext uri="{FF2B5EF4-FFF2-40B4-BE49-F238E27FC236}">
                <a16:creationId xmlns:a16="http://schemas.microsoft.com/office/drawing/2014/main" id="{604502E8-85F7-2A53-CFB7-2FDD0D2FDB50}"/>
              </a:ext>
            </a:extLst>
          </p:cNvPr>
          <p:cNvSpPr txBox="1"/>
          <p:nvPr/>
        </p:nvSpPr>
        <p:spPr>
          <a:xfrm>
            <a:off x="7787888" y="1318770"/>
            <a:ext cx="696270" cy="284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Troop</a:t>
            </a:r>
          </a:p>
        </p:txBody>
      </p:sp>
      <p:pic>
        <p:nvPicPr>
          <p:cNvPr id="18" name="Grafik 50">
            <a:extLst>
              <a:ext uri="{FF2B5EF4-FFF2-40B4-BE49-F238E27FC236}">
                <a16:creationId xmlns:a16="http://schemas.microsoft.com/office/drawing/2014/main" id="{6A261C3B-2278-7F28-6CFF-8A26E76C4D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69139" y="1615246"/>
            <a:ext cx="1045458" cy="1045458"/>
          </a:xfrm>
          <a:prstGeom prst="rect">
            <a:avLst/>
          </a:prstGeom>
        </p:spPr>
      </p:pic>
      <p:pic>
        <p:nvPicPr>
          <p:cNvPr id="19" name="Grafik 52">
            <a:extLst>
              <a:ext uri="{FF2B5EF4-FFF2-40B4-BE49-F238E27FC236}">
                <a16:creationId xmlns:a16="http://schemas.microsoft.com/office/drawing/2014/main" id="{BA09D2CF-DCB3-BD71-35BC-09DD59DE33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7131443" y="1649778"/>
            <a:ext cx="913238" cy="91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182150"/>
      </p:ext>
    </p:extLst>
  </p:cSld>
  <p:clrMapOvr>
    <a:masterClrMapping/>
  </p:clrMapOvr>
  <p:transition spd="med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3C9B179-D5F4-EF4B-A084-CB617F4678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6" y="336593"/>
            <a:ext cx="3897965" cy="1329595"/>
          </a:xfrm>
        </p:spPr>
        <p:txBody>
          <a:bodyPr/>
          <a:lstStyle/>
          <a:p>
            <a:r>
              <a:rPr lang="en-GB" b="0" dirty="0"/>
              <a:t>EXERCISE</a:t>
            </a:r>
          </a:p>
          <a:p>
            <a:r>
              <a:rPr lang="en-GB" dirty="0"/>
              <a:t>My “team </a:t>
            </a:r>
            <a:br>
              <a:rPr lang="en-GB" dirty="0"/>
            </a:br>
            <a:r>
              <a:rPr lang="en-GB" dirty="0"/>
              <a:t>feelgood-area”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96F3085B-B807-5C42-6DD4-0EF7929083B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Bildplatzhalter 6" descr="Ein Bild, das Kunst, Zeichnung, Bild, Kreative Künste enthält.&#10;&#10;Automatisch generierte Beschreibung">
            <a:extLst>
              <a:ext uri="{FF2B5EF4-FFF2-40B4-BE49-F238E27FC236}">
                <a16:creationId xmlns:a16="http://schemas.microsoft.com/office/drawing/2014/main" id="{10795FF4-35E8-4EA3-A30C-E77E23AD03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6" r="39169"/>
          <a:stretch/>
        </p:blipFill>
        <p:spPr>
          <a:xfrm>
            <a:off x="4572000" y="0"/>
            <a:ext cx="4572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090061"/>
      </p:ext>
    </p:extLst>
  </p:cSld>
  <p:clrMapOvr>
    <a:masterClrMapping/>
  </p:clrMapOvr>
  <p:transition spd="med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78A5EE-C5F3-2317-7204-A141C5A743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ECFC090-E067-746E-C173-172E1643D3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 err="1"/>
              <a:t>Your</a:t>
            </a:r>
            <a:r>
              <a:rPr lang="de-DE" dirty="0"/>
              <a:t> „</a:t>
            </a:r>
            <a:r>
              <a:rPr lang="de-DE" dirty="0" err="1"/>
              <a:t>team</a:t>
            </a:r>
            <a:r>
              <a:rPr lang="de-DE" dirty="0"/>
              <a:t> </a:t>
            </a:r>
            <a:r>
              <a:rPr lang="de-DE" dirty="0" err="1"/>
              <a:t>feelgood</a:t>
            </a:r>
            <a:r>
              <a:rPr lang="de-DE" dirty="0"/>
              <a:t>-area“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19F2692-0456-FB13-F379-007743BD56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71600" y="1959428"/>
            <a:ext cx="7308056" cy="2470887"/>
          </a:xfrm>
        </p:spPr>
        <p:txBody>
          <a:bodyPr/>
          <a:lstStyle/>
          <a:p>
            <a:pPr marL="342900" indent="-342900">
              <a:buAutoNum type="arabicPeriod"/>
            </a:pPr>
            <a:r>
              <a:rPr lang="en-GB" sz="1600" dirty="0"/>
              <a:t>Where would you position your team that you last find yourself in / are finding yourself in the moment?</a:t>
            </a:r>
          </a:p>
          <a:p>
            <a:pPr marL="342900" indent="-342900">
              <a:buAutoNum type="arabicPeriod"/>
            </a:pPr>
            <a:r>
              <a:rPr lang="en-GB" dirty="0"/>
              <a:t>In what quadrant do you feel most comfortable when it comes to teamwork?</a:t>
            </a:r>
            <a:endParaRPr lang="en-GB" sz="16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D178802-28AB-8876-0284-30A7584B1F90}"/>
              </a:ext>
            </a:extLst>
          </p:cNvPr>
          <p:cNvSpPr txBox="1"/>
          <p:nvPr/>
        </p:nvSpPr>
        <p:spPr>
          <a:xfrm>
            <a:off x="878279" y="1491887"/>
            <a:ext cx="7801377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Knowing about the different teams position yourself in the Riemann-Thomann:</a:t>
            </a:r>
          </a:p>
        </p:txBody>
      </p:sp>
    </p:spTree>
    <p:extLst>
      <p:ext uri="{BB962C8B-B14F-4D97-AF65-F5344CB8AC3E}">
        <p14:creationId xmlns:p14="http://schemas.microsoft.com/office/powerpoint/2010/main" val="1087574561"/>
      </p:ext>
    </p:extLst>
  </p:cSld>
  <p:clrMapOvr>
    <a:masterClrMapping/>
  </p:clrMapOvr>
  <p:transition spd="med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BD9BED-53C7-8DF3-AF6A-E06C07A78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E8C5757-B0E9-2312-806F-A4CD99B8F8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6" y="336593"/>
            <a:ext cx="3897965" cy="886397"/>
          </a:xfrm>
        </p:spPr>
        <p:txBody>
          <a:bodyPr/>
          <a:lstStyle/>
          <a:p>
            <a:r>
              <a:rPr lang="en-GB" b="0" dirty="0"/>
              <a:t>EXERCISE</a:t>
            </a:r>
          </a:p>
          <a:p>
            <a:r>
              <a:rPr lang="en-GB" dirty="0"/>
              <a:t>Me in teams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EFFEA42E-177A-9692-0C92-4B00D526A3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Bildplatzhalter 10" descr="Ein Bild, das Farben, Sammlung, Im Haus, Vielfalt enthält.&#10;&#10;Automatisch generierte Beschreibung">
            <a:extLst>
              <a:ext uri="{FF2B5EF4-FFF2-40B4-BE49-F238E27FC236}">
                <a16:creationId xmlns:a16="http://schemas.microsoft.com/office/drawing/2014/main" id="{20447E33-04CE-B26A-D019-05A4354947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370" r="20370"/>
          <a:stretch>
            <a:fillRect/>
          </a:stretch>
        </p:blipFill>
        <p:spPr>
          <a:xfrm>
            <a:off x="4572000" y="0"/>
            <a:ext cx="4572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62672"/>
      </p:ext>
    </p:extLst>
  </p:cSld>
  <p:clrMapOvr>
    <a:masterClrMapping/>
  </p:clrMapOvr>
  <p:transition spd="med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63B9B8F-460F-4038-8693-1F34AD8431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Me in </a:t>
            </a:r>
            <a:r>
              <a:rPr lang="de-DE" dirty="0" err="1"/>
              <a:t>teams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03459AD-1897-9640-9823-F387C1D641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71600" y="1959428"/>
            <a:ext cx="7308056" cy="2470887"/>
          </a:xfrm>
        </p:spPr>
        <p:txBody>
          <a:bodyPr/>
          <a:lstStyle/>
          <a:p>
            <a:r>
              <a:rPr lang="en-GB" sz="1600" dirty="0"/>
              <a:t>What do I need to feel comfortable in a team?</a:t>
            </a:r>
          </a:p>
          <a:p>
            <a:r>
              <a:rPr lang="en-GB" sz="1600" dirty="0"/>
              <a:t>How does a team recognize that I feel good in that team?</a:t>
            </a:r>
          </a:p>
          <a:p>
            <a:r>
              <a:rPr lang="en-GB" sz="1600" dirty="0"/>
              <a:t>What would cause me to stop enjoying working in a team?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FF71290-C861-1C4A-BC53-73BAA7FE37DA}"/>
              </a:ext>
            </a:extLst>
          </p:cNvPr>
          <p:cNvSpPr txBox="1"/>
          <p:nvPr/>
        </p:nvSpPr>
        <p:spPr>
          <a:xfrm>
            <a:off x="878279" y="1491887"/>
            <a:ext cx="7801377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</a:rPr>
              <a:t>Think about all the experiences you made in teams so far:</a:t>
            </a:r>
          </a:p>
        </p:txBody>
      </p:sp>
    </p:spTree>
    <p:extLst>
      <p:ext uri="{BB962C8B-B14F-4D97-AF65-F5344CB8AC3E}">
        <p14:creationId xmlns:p14="http://schemas.microsoft.com/office/powerpoint/2010/main" val="2589867901"/>
      </p:ext>
    </p:extLst>
  </p:cSld>
  <p:clrMapOvr>
    <a:masterClrMapping/>
  </p:clrMapOvr>
  <p:transition spd="med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8A2FE3B-6B76-2F4B-B9D9-92762A6B24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/>
              <a:t>Team work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48D9FBB4-0505-AD41-AFC5-A712BDB0DA3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Reflection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CBA918D0-6A9F-914D-A49B-D49A7EE9DA9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 dirty="0"/>
              <a:t>30 min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F2A0595A-6E27-7642-A383-5CCCA2A43E6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b="0" dirty="0"/>
              <a:t>Self reflection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dirty="0"/>
              <a:t>Sharing in teams</a:t>
            </a:r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6A15EB1D-E136-2442-9B34-531E6F2ABC7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b="1" dirty="0"/>
              <a:t>10 min </a:t>
            </a:r>
            <a:r>
              <a:rPr lang="en-GB" b="0" dirty="0"/>
              <a:t>Silent reflection: Individually reflect and take notes for yourself using the template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b="1" dirty="0"/>
              <a:t>20 min </a:t>
            </a:r>
            <a:r>
              <a:rPr lang="en-GB" b="0" dirty="0"/>
              <a:t>Introduce yourselves and get to know each other. Each team member shares what they feel comfortable sharing</a:t>
            </a: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09BA21F1-FD74-2B46-88E0-ACB305CAC4D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b="0" dirty="0"/>
              <a:t>Time yourself as a team of 3.</a:t>
            </a:r>
          </a:p>
        </p:txBody>
      </p:sp>
    </p:spTree>
    <p:extLst>
      <p:ext uri="{BB962C8B-B14F-4D97-AF65-F5344CB8AC3E}">
        <p14:creationId xmlns:p14="http://schemas.microsoft.com/office/powerpoint/2010/main" val="760809042"/>
      </p:ext>
    </p:extLst>
  </p:cSld>
  <p:clrMapOvr>
    <a:masterClrMapping/>
  </p:clrMapOvr>
  <p:transition spd="med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6654F3B-9768-427F-9765-58F9438B4F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Template </a:t>
            </a:r>
            <a:r>
              <a:rPr lang="de-DE" dirty="0" err="1"/>
              <a:t>preview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6AB270E-DF1A-50D3-EA11-C9FF8D8A9D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606936" y="909376"/>
            <a:ext cx="5712080" cy="4041245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51603115"/>
      </p:ext>
    </p:extLst>
  </p:cSld>
  <p:clrMapOvr>
    <a:masterClrMapping/>
  </p:clrMapOvr>
  <p:transition spd="med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4D65B31-9230-C543-8D7B-76953864A3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GB" dirty="0"/>
              <a:t>Any insights, ideas or questions you would like to share?</a:t>
            </a:r>
          </a:p>
        </p:txBody>
      </p:sp>
    </p:spTree>
    <p:extLst>
      <p:ext uri="{BB962C8B-B14F-4D97-AF65-F5344CB8AC3E}">
        <p14:creationId xmlns:p14="http://schemas.microsoft.com/office/powerpoint/2010/main" val="404752883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3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de-DE" dirty="0" err="1"/>
              <a:t>It’s</a:t>
            </a:r>
            <a:r>
              <a:rPr lang="de-DE" dirty="0"/>
              <a:t> </a:t>
            </a:r>
            <a:r>
              <a:rPr lang="de-DE" dirty="0" err="1"/>
              <a:t>coffee</a:t>
            </a:r>
            <a:br>
              <a:rPr lang="de-DE" dirty="0"/>
            </a:br>
            <a:r>
              <a:rPr lang="de-DE" dirty="0" err="1"/>
              <a:t>o’</a:t>
            </a:r>
            <a:r>
              <a:rPr lang="de-DE" dirty="0"/>
              <a:t> </a:t>
            </a:r>
            <a:r>
              <a:rPr lang="de-DE" dirty="0" err="1"/>
              <a:t>clock</a:t>
            </a:r>
            <a:r>
              <a:rPr lang="de-DE" dirty="0"/>
              <a:t>!</a:t>
            </a:r>
            <a:endParaRPr dirty="0"/>
          </a:p>
        </p:txBody>
      </p:sp>
      <p:pic>
        <p:nvPicPr>
          <p:cNvPr id="4" name="Bildplatzhalter 8" descr="Ein Bild, das Tasse, Kaffee, Essen, Drink enthält.&#10;&#10;KI-generierte Inhalte können fehlerhaft sein.">
            <a:extLst>
              <a:ext uri="{FF2B5EF4-FFF2-40B4-BE49-F238E27FC236}">
                <a16:creationId xmlns:a16="http://schemas.microsoft.com/office/drawing/2014/main" id="{519C8FD3-84FC-CFF6-8B88-30A674837B4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4877" t="13878" r="10289" b="18774"/>
          <a:stretch/>
        </p:blipFill>
        <p:spPr>
          <a:xfrm>
            <a:off x="4572000" y="0"/>
            <a:ext cx="4572000" cy="5143500"/>
          </a:xfrm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Aptos Whit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_Vorlage" id="{D42063DF-5E9D-D943-8349-8A2CA72FC4D0}" vid="{1F2E0C97-1FC1-BC4F-9DD7-FF1ADF1FC7D4}"/>
    </a:ext>
  </a:extLst>
</a:theme>
</file>

<file path=ppt/theme/theme2.xml><?xml version="1.0" encoding="utf-8"?>
<a:theme xmlns:a="http://schemas.openxmlformats.org/drawingml/2006/main" name="Aptos Red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_Vorlage" id="{D42063DF-5E9D-D943-8349-8A2CA72FC4D0}" vid="{6A05DA86-F085-9A45-85F6-CA9C062320E6}"/>
    </a:ext>
  </a:extLst>
</a:theme>
</file>

<file path=ppt/theme/theme3.xml><?xml version="1.0" encoding="utf-8"?>
<a:theme xmlns:a="http://schemas.openxmlformats.org/drawingml/2006/main" name="1_Aptos Whit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Aptos Red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2_Office-Design">
  <a:themeElements>
    <a:clrScheme name="Office-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C7C7C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-Design">
  <a:themeElements>
    <a:clrScheme name="Office-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C7C7C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FF"/>
      </a:hlink>
      <a:folHlink>
        <a:srgbClr val="FF00FF"/>
      </a:folHlink>
    </a:clrScheme>
    <a:fontScheme name="Office-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-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rgbClr val="DDDDDD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DDDDDD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2_Aptos Red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47D472548A9B740B951B187F7D02714" ma:contentTypeVersion="16" ma:contentTypeDescription="Ein neues Dokument erstellen." ma:contentTypeScope="" ma:versionID="1ca7b59e7da0a8578d1db561b5211d11">
  <xsd:schema xmlns:xsd="http://www.w3.org/2001/XMLSchema" xmlns:xs="http://www.w3.org/2001/XMLSchema" xmlns:p="http://schemas.microsoft.com/office/2006/metadata/properties" xmlns:ns2="9437ee95-51b8-4ec7-a9f8-f4a223d0b6cb" xmlns:ns3="718eccf6-9302-4b3b-a990-755a28e5b6e4" targetNamespace="http://schemas.microsoft.com/office/2006/metadata/properties" ma:root="true" ma:fieldsID="0eb2139f12265944d17b79b4fe950b62" ns2:_="" ns3:_="">
    <xsd:import namespace="9437ee95-51b8-4ec7-a9f8-f4a223d0b6cb"/>
    <xsd:import namespace="718eccf6-9302-4b3b-a990-755a28e5b6e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37ee95-51b8-4ec7-a9f8-f4a223d0b6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Bildmarkierungen" ma:readOnly="false" ma:fieldId="{5cf76f15-5ced-4ddc-b409-7134ff3c332f}" ma:taxonomyMulti="true" ma:sspId="f2064f61-399d-4255-b88a-57385e3996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8eccf6-9302-4b3b-a990-755a28e5b6e4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d1a58522-6ce1-478f-939d-a20ff66aed5a}" ma:internalName="TaxCatchAll" ma:showField="CatchAllData" ma:web="718eccf6-9302-4b3b-a990-755a28e5b6e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437ee95-51b8-4ec7-a9f8-f4a223d0b6cb">
      <Terms xmlns="http://schemas.microsoft.com/office/infopath/2007/PartnerControls"/>
    </lcf76f155ced4ddcb4097134ff3c332f>
    <TaxCatchAll xmlns="718eccf6-9302-4b3b-a990-755a28e5b6e4" xsi:nil="true"/>
  </documentManagement>
</p:properties>
</file>

<file path=customXml/itemProps1.xml><?xml version="1.0" encoding="utf-8"?>
<ds:datastoreItem xmlns:ds="http://schemas.openxmlformats.org/officeDocument/2006/customXml" ds:itemID="{ED6D889E-D6CB-442F-97A5-3E09A926A48E}"/>
</file>

<file path=customXml/itemProps2.xml><?xml version="1.0" encoding="utf-8"?>
<ds:datastoreItem xmlns:ds="http://schemas.openxmlformats.org/officeDocument/2006/customXml" ds:itemID="{7F011B18-5339-4CF7-B351-4166DC8BCB7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7617ACF-E363-4B95-B429-771A06BF1476}">
  <ds:schemaRefs>
    <ds:schemaRef ds:uri="9437ee95-51b8-4ec7-a9f8-f4a223d0b6cb"/>
    <ds:schemaRef ds:uri="http://purl.org/dc/terms/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718eccf6-9302-4b3b-a990-755a28e5b6e4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Aptos White</Template>
  <TotalTime>0</TotalTime>
  <Words>9608</Words>
  <Application>Microsoft Macintosh PowerPoint</Application>
  <PresentationFormat>Bildschirmpräsentation (16:9)</PresentationFormat>
  <Paragraphs>1113</Paragraphs>
  <Slides>129</Slides>
  <Notes>116</Notes>
  <HiddenSlides>5</HiddenSlides>
  <MMClips>0</MMClips>
  <ScaleCrop>false</ScaleCrop>
  <HeadingPairs>
    <vt:vector size="6" baseType="variant">
      <vt:variant>
        <vt:lpstr>Verwendete Schriftarten</vt:lpstr>
      </vt:variant>
      <vt:variant>
        <vt:i4>16</vt:i4>
      </vt:variant>
      <vt:variant>
        <vt:lpstr>Design</vt:lpstr>
      </vt:variant>
      <vt:variant>
        <vt:i4>7</vt:i4>
      </vt:variant>
      <vt:variant>
        <vt:lpstr>Folientitel</vt:lpstr>
      </vt:variant>
      <vt:variant>
        <vt:i4>129</vt:i4>
      </vt:variant>
    </vt:vector>
  </HeadingPairs>
  <TitlesOfParts>
    <vt:vector size="152" baseType="lpstr">
      <vt:lpstr>-webkit-standard</vt:lpstr>
      <vt:lpstr>Aptos</vt:lpstr>
      <vt:lpstr>Aptos Light</vt:lpstr>
      <vt:lpstr>Arial</vt:lpstr>
      <vt:lpstr>Calibri</vt:lpstr>
      <vt:lpstr>Calibri Light</vt:lpstr>
      <vt:lpstr>DIN OT Normal</vt:lpstr>
      <vt:lpstr>DINOT-Bold</vt:lpstr>
      <vt:lpstr>docs-Calibri</vt:lpstr>
      <vt:lpstr>Helvetica Neue</vt:lpstr>
      <vt:lpstr>inherit</vt:lpstr>
      <vt:lpstr>Noticia Text</vt:lpstr>
      <vt:lpstr>Roboto</vt:lpstr>
      <vt:lpstr>System Font Regular</vt:lpstr>
      <vt:lpstr>var(--ricos-custom-p-font-family,unset)</vt:lpstr>
      <vt:lpstr>Wingdings</vt:lpstr>
      <vt:lpstr>Aptos White</vt:lpstr>
      <vt:lpstr>Aptos Red</vt:lpstr>
      <vt:lpstr>1_Aptos White</vt:lpstr>
      <vt:lpstr>1_Aptos Red</vt:lpstr>
      <vt:lpstr>2_Office-Design</vt:lpstr>
      <vt:lpstr>3_Office-Design</vt:lpstr>
      <vt:lpstr>2_Aptos Red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Bianca Cramer</dc:creator>
  <cp:lastModifiedBy>Bianca Cramer</cp:lastModifiedBy>
  <cp:revision>3</cp:revision>
  <cp:lastPrinted>2020-05-05T09:17:03Z</cp:lastPrinted>
  <dcterms:created xsi:type="dcterms:W3CDTF">2024-10-30T12:53:04Z</dcterms:created>
  <dcterms:modified xsi:type="dcterms:W3CDTF">2025-06-17T15:57:35Z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0x010100947D472548A9B740B951B187F7D02714</vt:lpwstr>
  </property>
  <property fmtid="{D5CDD505-2E9C-101B-9397-08002B2CF9AE}" pid="3" name="MediaServiceImageTags">
    <vt:lpwstr/>
  </property>
</Properties>
</file>