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718" r:id="rId4"/>
    <p:sldMasterId id="2147483710" r:id="rId5"/>
  </p:sldMasterIdLst>
  <p:notesMasterIdLst>
    <p:notesMasterId r:id="rId51"/>
  </p:notesMasterIdLst>
  <p:sldIdLst>
    <p:sldId id="3715" r:id="rId6"/>
    <p:sldId id="362" r:id="rId7"/>
    <p:sldId id="356" r:id="rId8"/>
    <p:sldId id="357" r:id="rId9"/>
    <p:sldId id="358" r:id="rId10"/>
    <p:sldId id="3730" r:id="rId11"/>
    <p:sldId id="360" r:id="rId12"/>
    <p:sldId id="3722" r:id="rId13"/>
    <p:sldId id="3723" r:id="rId14"/>
    <p:sldId id="364" r:id="rId15"/>
    <p:sldId id="365" r:id="rId16"/>
    <p:sldId id="366" r:id="rId17"/>
    <p:sldId id="3724" r:id="rId18"/>
    <p:sldId id="3725" r:id="rId19"/>
    <p:sldId id="369" r:id="rId20"/>
    <p:sldId id="370" r:id="rId21"/>
    <p:sldId id="371" r:id="rId22"/>
    <p:sldId id="3726" r:id="rId23"/>
    <p:sldId id="373" r:id="rId24"/>
    <p:sldId id="3727" r:id="rId25"/>
    <p:sldId id="375" r:id="rId26"/>
    <p:sldId id="376" r:id="rId27"/>
    <p:sldId id="377" r:id="rId28"/>
    <p:sldId id="378" r:id="rId29"/>
    <p:sldId id="379" r:id="rId30"/>
    <p:sldId id="380" r:id="rId31"/>
    <p:sldId id="381" r:id="rId32"/>
    <p:sldId id="382" r:id="rId33"/>
    <p:sldId id="3716" r:id="rId34"/>
    <p:sldId id="384" r:id="rId35"/>
    <p:sldId id="385" r:id="rId36"/>
    <p:sldId id="3717" r:id="rId37"/>
    <p:sldId id="387" r:id="rId38"/>
    <p:sldId id="3728" r:id="rId39"/>
    <p:sldId id="389" r:id="rId40"/>
    <p:sldId id="391" r:id="rId41"/>
    <p:sldId id="392" r:id="rId42"/>
    <p:sldId id="393" r:id="rId43"/>
    <p:sldId id="394" r:id="rId44"/>
    <p:sldId id="395" r:id="rId45"/>
    <p:sldId id="396" r:id="rId46"/>
    <p:sldId id="397" r:id="rId47"/>
    <p:sldId id="398" r:id="rId48"/>
    <p:sldId id="3720" r:id="rId49"/>
    <p:sldId id="3721" r:id="rId5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rederike Engelhardt" initials="" lastIdx="16" clrIdx="0"/>
  <p:cmAuthor id="1" name="Roman Rehor" initials="" lastIdx="4" clrIdx="1"/>
  <p:cmAuthor id="2" name="Katharina Böhnke" initials="" lastIdx="18" clrIdx="2"/>
  <p:cmAuthor id="3" name="Svenja Prigge" initials="SP" lastIdx="146" clrIdx="3">
    <p:extLst>
      <p:ext uri="{19B8F6BF-5375-455C-9EA6-DF929625EA0E}">
        <p15:presenceInfo xmlns:p15="http://schemas.microsoft.com/office/powerpoint/2012/main" userId="S::svenja.prigge@falling-walls.com::c464b860-f15c-4e6b-a720-a4c326f05555" providerId="AD"/>
      </p:ext>
    </p:extLst>
  </p:cmAuthor>
  <p:cmAuthor id="4" name="Gastbenutzer" initials="Ga" lastIdx="2" clrIdx="4">
    <p:extLst>
      <p:ext uri="{19B8F6BF-5375-455C-9EA6-DF929625EA0E}">
        <p15:presenceInfo xmlns:p15="http://schemas.microsoft.com/office/powerpoint/2012/main" userId="S::urn:spo:anon#ff88ca23de349d47e207a44bc5746b57b00a9706a7943bc4fb110b7d04880d98::" providerId="AD"/>
      </p:ext>
    </p:extLst>
  </p:cmAuthor>
  <p:cmAuthor id="5" name="Sarah Scheck" initials="SS" lastIdx="7" clrIdx="5">
    <p:extLst>
      <p:ext uri="{19B8F6BF-5375-455C-9EA6-DF929625EA0E}">
        <p15:presenceInfo xmlns:p15="http://schemas.microsoft.com/office/powerpoint/2012/main" userId="S::sarah.scheck@falling-walls.com::89d4ec81-3c53-4ac1-a83d-43cb664f53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2F2"/>
    <a:srgbClr val="94B3D7"/>
    <a:srgbClr val="E30613"/>
    <a:srgbClr val="45B8A9"/>
    <a:srgbClr val="E6B9A3"/>
    <a:srgbClr val="CFA322"/>
    <a:srgbClr val="0082C3"/>
    <a:srgbClr val="AF9F9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106638-33D9-5F49-824E-47011DF3B92E}" v="63" dt="2025-02-24T11:58:48.4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60775"/>
  </p:normalViewPr>
  <p:slideViewPr>
    <p:cSldViewPr snapToGrid="0">
      <p:cViewPr varScale="1">
        <p:scale>
          <a:sx n="96" d="100"/>
          <a:sy n="96" d="100"/>
        </p:scale>
        <p:origin x="20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microsoft.com/office/2015/10/relationships/revisionInfo" Target="revisionInfo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u="none" strike="noStrike" cap="none">
              <a:solidFill>
                <a:srgbClr val="000000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5" name="Google Shape;1015;p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indent="0">
              <a:buNone/>
            </a:pPr>
            <a:r>
              <a:rPr lang="de-DE" b="1" err="1"/>
              <a:t>Why</a:t>
            </a:r>
            <a:r>
              <a:rPr lang="de-DE" b="1"/>
              <a:t> do </a:t>
            </a:r>
            <a:r>
              <a:rPr lang="de-DE" b="1" err="1"/>
              <a:t>we</a:t>
            </a:r>
            <a:r>
              <a:rPr lang="de-DE" b="1"/>
              <a:t> prototype?</a:t>
            </a:r>
          </a:p>
          <a:p>
            <a:pPr marL="158750" indent="0">
              <a:buNone/>
            </a:pPr>
            <a:endParaRPr lang="de-DE"/>
          </a:p>
          <a:p>
            <a:r>
              <a:rPr lang="de-DE" err="1"/>
              <a:t>Prototyping</a:t>
            </a:r>
            <a:r>
              <a:rPr lang="de-DE"/>
              <a:t> </a:t>
            </a:r>
            <a:r>
              <a:rPr lang="de-DE" err="1"/>
              <a:t>helps</a:t>
            </a:r>
            <a:r>
              <a:rPr lang="de-DE"/>
              <a:t> </a:t>
            </a:r>
            <a:r>
              <a:rPr lang="de-DE" err="1"/>
              <a:t>us</a:t>
            </a:r>
            <a:r>
              <a:rPr lang="de-DE"/>
              <a:t> </a:t>
            </a:r>
            <a:r>
              <a:rPr lang="de-DE" b="1"/>
              <a:t>turn </a:t>
            </a:r>
            <a:r>
              <a:rPr lang="de-DE" b="1" err="1"/>
              <a:t>ideas</a:t>
            </a:r>
            <a:r>
              <a:rPr lang="de-DE" b="1"/>
              <a:t> </a:t>
            </a:r>
            <a:r>
              <a:rPr lang="de-DE" b="1" err="1"/>
              <a:t>into</a:t>
            </a:r>
            <a:r>
              <a:rPr lang="de-DE" b="1"/>
              <a:t> tangible </a:t>
            </a:r>
            <a:r>
              <a:rPr lang="de-DE" b="1" err="1"/>
              <a:t>forms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err="1"/>
              <a:t>be</a:t>
            </a:r>
            <a:r>
              <a:rPr lang="de-DE"/>
              <a:t> </a:t>
            </a:r>
            <a:r>
              <a:rPr lang="de-DE" err="1"/>
              <a:t>tested</a:t>
            </a:r>
            <a:r>
              <a:rPr lang="de-DE"/>
              <a:t> and </a:t>
            </a:r>
            <a:r>
              <a:rPr lang="de-DE" err="1"/>
              <a:t>explored</a:t>
            </a:r>
            <a:r>
              <a:rPr lang="de-DE"/>
              <a:t>. </a:t>
            </a:r>
            <a:r>
              <a:rPr lang="de-DE" err="1"/>
              <a:t>Its</a:t>
            </a:r>
            <a:r>
              <a:rPr lang="de-DE"/>
              <a:t> all </a:t>
            </a:r>
            <a:r>
              <a:rPr lang="de-DE" err="1"/>
              <a:t>about</a:t>
            </a:r>
            <a:r>
              <a:rPr lang="de-DE"/>
              <a:t> </a:t>
            </a:r>
            <a:r>
              <a:rPr lang="de-DE" b="1" err="1"/>
              <a:t>learning</a:t>
            </a:r>
            <a:r>
              <a:rPr lang="de-DE" b="1"/>
              <a:t>, </a:t>
            </a:r>
            <a:r>
              <a:rPr lang="de-DE" b="1" err="1"/>
              <a:t>experimenting</a:t>
            </a:r>
            <a:r>
              <a:rPr lang="de-DE" b="1"/>
              <a:t>, and </a:t>
            </a:r>
            <a:r>
              <a:rPr lang="de-DE" b="1" err="1"/>
              <a:t>improving</a:t>
            </a:r>
            <a:r>
              <a:rPr lang="de-DE"/>
              <a:t>.</a:t>
            </a:r>
          </a:p>
          <a:p>
            <a:r>
              <a:rPr lang="de-DE" err="1"/>
              <a:t>When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prototype, </a:t>
            </a:r>
            <a:r>
              <a:rPr lang="de-DE" err="1"/>
              <a:t>we</a:t>
            </a:r>
            <a:r>
              <a:rPr lang="de-DE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b="1" err="1"/>
              <a:t>Align</a:t>
            </a:r>
            <a:r>
              <a:rPr lang="de-DE" b="1"/>
              <a:t> </a:t>
            </a:r>
            <a:r>
              <a:rPr lang="de-DE" b="1" err="1"/>
              <a:t>the</a:t>
            </a:r>
            <a:r>
              <a:rPr lang="de-DE" b="1"/>
              <a:t> </a:t>
            </a:r>
            <a:r>
              <a:rPr lang="de-DE" b="1" err="1"/>
              <a:t>team</a:t>
            </a:r>
            <a:r>
              <a:rPr lang="de-DE"/>
              <a:t> </a:t>
            </a:r>
            <a:r>
              <a:rPr lang="de-DE" err="1"/>
              <a:t>by</a:t>
            </a:r>
            <a:r>
              <a:rPr lang="de-DE"/>
              <a:t> </a:t>
            </a:r>
            <a:r>
              <a:rPr lang="de-DE" err="1"/>
              <a:t>creating</a:t>
            </a:r>
            <a:r>
              <a:rPr lang="de-DE"/>
              <a:t> a </a:t>
            </a:r>
            <a:r>
              <a:rPr lang="de-DE" err="1"/>
              <a:t>shared</a:t>
            </a:r>
            <a:r>
              <a:rPr lang="de-DE"/>
              <a:t> </a:t>
            </a:r>
            <a:r>
              <a:rPr lang="de-DE" err="1"/>
              <a:t>understanding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idea</a:t>
            </a:r>
            <a:r>
              <a:rPr lang="de-DE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b="1" err="1"/>
              <a:t>Make</a:t>
            </a:r>
            <a:r>
              <a:rPr lang="de-DE" b="1"/>
              <a:t> </a:t>
            </a:r>
            <a:r>
              <a:rPr lang="de-DE" b="1" err="1"/>
              <a:t>the</a:t>
            </a:r>
            <a:r>
              <a:rPr lang="de-DE" b="1"/>
              <a:t> </a:t>
            </a:r>
            <a:r>
              <a:rPr lang="de-DE" b="1" err="1"/>
              <a:t>idea</a:t>
            </a:r>
            <a:r>
              <a:rPr lang="de-DE" b="1"/>
              <a:t> </a:t>
            </a:r>
            <a:r>
              <a:rPr lang="de-DE" b="1" err="1"/>
              <a:t>concrete</a:t>
            </a:r>
            <a:r>
              <a:rPr lang="de-DE"/>
              <a:t>, </a:t>
            </a:r>
            <a:r>
              <a:rPr lang="de-DE" err="1"/>
              <a:t>turning</a:t>
            </a:r>
            <a:r>
              <a:rPr lang="de-DE"/>
              <a:t> </a:t>
            </a:r>
            <a:r>
              <a:rPr lang="de-DE" err="1"/>
              <a:t>abstract</a:t>
            </a:r>
            <a:r>
              <a:rPr lang="de-DE"/>
              <a:t> </a:t>
            </a:r>
            <a:r>
              <a:rPr lang="de-DE" err="1"/>
              <a:t>concepts</a:t>
            </a:r>
            <a:r>
              <a:rPr lang="de-DE"/>
              <a:t> </a:t>
            </a:r>
            <a:r>
              <a:rPr lang="de-DE" err="1"/>
              <a:t>into</a:t>
            </a:r>
            <a:r>
              <a:rPr lang="de-DE"/>
              <a:t> </a:t>
            </a:r>
            <a:r>
              <a:rPr lang="de-DE" err="1"/>
              <a:t>something</a:t>
            </a:r>
            <a:r>
              <a:rPr lang="de-DE"/>
              <a:t> real and </a:t>
            </a:r>
            <a:r>
              <a:rPr lang="de-DE" err="1"/>
              <a:t>interactive</a:t>
            </a:r>
            <a:r>
              <a:rPr lang="de-DE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b="1"/>
              <a:t>Test and </a:t>
            </a:r>
            <a:r>
              <a:rPr lang="de-DE" b="1" err="1"/>
              <a:t>validate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idea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users</a:t>
            </a:r>
            <a:r>
              <a:rPr lang="de-DE"/>
              <a:t>, </a:t>
            </a:r>
            <a:r>
              <a:rPr lang="de-DE" err="1"/>
              <a:t>gaining</a:t>
            </a:r>
            <a:r>
              <a:rPr lang="de-DE"/>
              <a:t> </a:t>
            </a:r>
            <a:r>
              <a:rPr lang="de-DE" err="1"/>
              <a:t>feedback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helps</a:t>
            </a:r>
            <a:r>
              <a:rPr lang="de-DE"/>
              <a:t> </a:t>
            </a:r>
            <a:r>
              <a:rPr lang="de-DE" err="1"/>
              <a:t>refine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solution</a:t>
            </a:r>
            <a:r>
              <a:rPr lang="de-DE"/>
              <a:t>.</a:t>
            </a:r>
          </a:p>
          <a:p>
            <a:r>
              <a:rPr lang="de-DE" err="1"/>
              <a:t>Prototyping</a:t>
            </a:r>
            <a:r>
              <a:rPr lang="de-DE"/>
              <a:t> </a:t>
            </a:r>
            <a:r>
              <a:rPr lang="de-DE" err="1"/>
              <a:t>allows</a:t>
            </a:r>
            <a:r>
              <a:rPr lang="de-DE"/>
              <a:t> </a:t>
            </a:r>
            <a:r>
              <a:rPr lang="de-DE" err="1"/>
              <a:t>us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b="1"/>
              <a:t>fail fast and </a:t>
            </a:r>
            <a:r>
              <a:rPr lang="de-DE" b="1" err="1"/>
              <a:t>learn</a:t>
            </a:r>
            <a:r>
              <a:rPr lang="de-DE" b="1"/>
              <a:t> fast</a:t>
            </a:r>
            <a:r>
              <a:rPr lang="de-DE"/>
              <a:t>, </a:t>
            </a:r>
            <a:r>
              <a:rPr lang="de-DE" err="1"/>
              <a:t>ensuring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invest</a:t>
            </a:r>
            <a:r>
              <a:rPr lang="de-DE"/>
              <a:t>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energy</a:t>
            </a:r>
            <a:r>
              <a:rPr lang="de-DE"/>
              <a:t> </a:t>
            </a:r>
            <a:r>
              <a:rPr lang="de-DE" err="1"/>
              <a:t>into</a:t>
            </a:r>
            <a:r>
              <a:rPr lang="de-DE"/>
              <a:t> </a:t>
            </a:r>
            <a:r>
              <a:rPr lang="de-DE" err="1"/>
              <a:t>solutions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truly</a:t>
            </a:r>
            <a:r>
              <a:rPr lang="de-DE"/>
              <a:t> </a:t>
            </a:r>
            <a:r>
              <a:rPr lang="de-DE" err="1"/>
              <a:t>work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users</a:t>
            </a:r>
            <a:r>
              <a:rPr lang="de-DE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1" name="Google Shape;1021;p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So in a </a:t>
            </a:r>
            <a:r>
              <a:rPr lang="de-DE" err="1"/>
              <a:t>nutshell</a:t>
            </a:r>
            <a:r>
              <a:rPr lang="de-DE"/>
              <a:t>: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make</a:t>
            </a:r>
            <a:r>
              <a:rPr lang="de-DE"/>
              <a:t> </a:t>
            </a:r>
            <a:r>
              <a:rPr lang="de-DE" err="1"/>
              <a:t>ideas</a:t>
            </a:r>
            <a:r>
              <a:rPr lang="de-DE"/>
              <a:t> tangible in a quick </a:t>
            </a:r>
            <a:r>
              <a:rPr lang="de-DE" err="1"/>
              <a:t>manner</a:t>
            </a:r>
            <a:r>
              <a:rPr lang="de-DE"/>
              <a:t> in </a:t>
            </a:r>
            <a:r>
              <a:rPr lang="de-DE" err="1"/>
              <a:t>order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test</a:t>
            </a:r>
            <a:r>
              <a:rPr lang="de-DE"/>
              <a:t>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solution</a:t>
            </a:r>
            <a:r>
              <a:rPr lang="de-DE"/>
              <a:t> and </a:t>
            </a:r>
            <a:r>
              <a:rPr lang="de-DE" err="1"/>
              <a:t>learn</a:t>
            </a:r>
            <a:r>
              <a:rPr lang="de-DE"/>
              <a:t> </a:t>
            </a:r>
            <a:r>
              <a:rPr lang="de-DE" err="1"/>
              <a:t>more</a:t>
            </a:r>
            <a:r>
              <a:rPr lang="de-DE"/>
              <a:t> </a:t>
            </a:r>
            <a:r>
              <a:rPr lang="de-DE" err="1"/>
              <a:t>about</a:t>
            </a:r>
            <a:r>
              <a:rPr lang="de-DE"/>
              <a:t>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users</a:t>
            </a:r>
            <a:r>
              <a:rPr lang="de-DE"/>
              <a:t>.</a:t>
            </a:r>
            <a:endParaRPr/>
          </a:p>
        </p:txBody>
      </p:sp>
      <p:sp>
        <p:nvSpPr>
          <p:cNvPr id="1022" name="Google Shape;1022;p1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>
                <a:latin typeface="Aptos" panose="020B0004020202020204" pitchFamily="34" charset="0"/>
              </a:rPr>
              <a:t>11</a:t>
            </a:fld>
            <a:endParaRPr>
              <a:latin typeface="Aptos" panose="020B00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6" name="Google Shape;1036;p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/>
              <a:t>This </a:t>
            </a:r>
            <a:r>
              <a:rPr lang="de-DE" err="1"/>
              <a:t>approach</a:t>
            </a:r>
            <a:r>
              <a:rPr lang="de-DE"/>
              <a:t> </a:t>
            </a:r>
            <a:r>
              <a:rPr lang="de-DE" err="1"/>
              <a:t>aligns</a:t>
            </a:r>
            <a:r>
              <a:rPr lang="de-DE"/>
              <a:t> </a:t>
            </a:r>
            <a:r>
              <a:rPr lang="de-DE" err="1"/>
              <a:t>closely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principles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b="1"/>
              <a:t>Lean Startup</a:t>
            </a:r>
            <a:r>
              <a:rPr lang="de-DE"/>
              <a:t> (Eric Ries)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/>
              <a:t>In </a:t>
            </a:r>
            <a:r>
              <a:rPr lang="de-DE" err="1"/>
              <a:t>the</a:t>
            </a:r>
            <a:r>
              <a:rPr lang="de-DE"/>
              <a:t> Lean Startup Concept </a:t>
            </a:r>
            <a:r>
              <a:rPr lang="de-DE" err="1"/>
              <a:t>creating</a:t>
            </a:r>
            <a:r>
              <a:rPr lang="de-DE"/>
              <a:t> a </a:t>
            </a:r>
            <a:r>
              <a:rPr lang="de-DE" b="1"/>
              <a:t>Minimum Viable </a:t>
            </a:r>
            <a:r>
              <a:rPr lang="de-DE" b="1" err="1"/>
              <a:t>Product</a:t>
            </a:r>
            <a:r>
              <a:rPr lang="de-DE" b="1"/>
              <a:t> (MVP)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key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testing</a:t>
            </a:r>
            <a:r>
              <a:rPr lang="de-DE"/>
              <a:t> </a:t>
            </a:r>
            <a:r>
              <a:rPr lang="de-DE" err="1"/>
              <a:t>assumptions</a:t>
            </a:r>
            <a:r>
              <a:rPr lang="de-DE"/>
              <a:t> </a:t>
            </a:r>
            <a:r>
              <a:rPr lang="de-DE" err="1"/>
              <a:t>quickly</a:t>
            </a:r>
            <a:r>
              <a:rPr lang="de-DE"/>
              <a:t> and </a:t>
            </a:r>
            <a:r>
              <a:rPr lang="de-DE" err="1"/>
              <a:t>gathering</a:t>
            </a:r>
            <a:r>
              <a:rPr lang="de-DE"/>
              <a:t> </a:t>
            </a:r>
            <a:r>
              <a:rPr lang="de-DE" err="1"/>
              <a:t>feedback</a:t>
            </a:r>
            <a:r>
              <a:rPr lang="de-DE"/>
              <a:t> </a:t>
            </a:r>
            <a:r>
              <a:rPr lang="de-DE" err="1"/>
              <a:t>early</a:t>
            </a:r>
            <a:r>
              <a:rPr lang="de-DE"/>
              <a:t>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/>
              <a:t>Through </a:t>
            </a:r>
            <a:r>
              <a:rPr lang="de-DE" err="1"/>
              <a:t>repeated</a:t>
            </a:r>
            <a:r>
              <a:rPr lang="de-DE"/>
              <a:t> </a:t>
            </a:r>
            <a:r>
              <a:rPr lang="de-DE" err="1"/>
              <a:t>cycles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steps</a:t>
            </a:r>
            <a:r>
              <a:rPr lang="de-DE"/>
              <a:t> </a:t>
            </a:r>
            <a:r>
              <a:rPr lang="de-DE" b="1"/>
              <a:t>"</a:t>
            </a:r>
            <a:r>
              <a:rPr lang="de-DE" b="1" err="1"/>
              <a:t>Build</a:t>
            </a:r>
            <a:r>
              <a:rPr lang="de-DE" b="1"/>
              <a:t>," "</a:t>
            </a:r>
            <a:r>
              <a:rPr lang="de-DE" b="1" err="1"/>
              <a:t>Measure</a:t>
            </a:r>
            <a:r>
              <a:rPr lang="de-DE" b="1"/>
              <a:t>," and "</a:t>
            </a:r>
            <a:r>
              <a:rPr lang="de-DE" b="1" err="1"/>
              <a:t>Learn</a:t>
            </a:r>
            <a:r>
              <a:rPr lang="de-DE" b="1"/>
              <a:t>,"</a:t>
            </a:r>
            <a:r>
              <a:rPr lang="de-DE"/>
              <a:t> initial </a:t>
            </a:r>
            <a:r>
              <a:rPr lang="de-DE" err="1"/>
              <a:t>ideas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continuously</a:t>
            </a:r>
            <a:r>
              <a:rPr lang="de-DE"/>
              <a:t> </a:t>
            </a:r>
            <a:r>
              <a:rPr lang="de-DE" err="1"/>
              <a:t>improved</a:t>
            </a:r>
            <a:r>
              <a:rPr lang="de-DE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de-DE" err="1"/>
              <a:t>Prototypes</a:t>
            </a:r>
            <a:r>
              <a:rPr lang="de-DE"/>
              <a:t> </a:t>
            </a:r>
            <a:r>
              <a:rPr lang="de-DE" err="1"/>
              <a:t>function</a:t>
            </a:r>
            <a:r>
              <a:rPr lang="de-DE"/>
              <a:t> </a:t>
            </a:r>
            <a:r>
              <a:rPr lang="de-DE" err="1"/>
              <a:t>as</a:t>
            </a:r>
            <a:r>
              <a:rPr lang="de-DE"/>
              <a:t> an MVP </a:t>
            </a:r>
            <a:r>
              <a:rPr lang="de-DE" err="1"/>
              <a:t>within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design </a:t>
            </a:r>
            <a:r>
              <a:rPr lang="de-DE" err="1"/>
              <a:t>process</a:t>
            </a:r>
            <a:r>
              <a:rPr lang="de-DE"/>
              <a:t>, </a:t>
            </a:r>
            <a:r>
              <a:rPr lang="de-DE" err="1"/>
              <a:t>allowing</a:t>
            </a:r>
            <a:r>
              <a:rPr lang="de-DE"/>
              <a:t> </a:t>
            </a:r>
            <a:r>
              <a:rPr lang="de-DE" err="1"/>
              <a:t>us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test</a:t>
            </a:r>
            <a:r>
              <a:rPr lang="de-DE"/>
              <a:t> </a:t>
            </a:r>
            <a:r>
              <a:rPr lang="de-DE" err="1"/>
              <a:t>ideas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minimal </a:t>
            </a:r>
            <a:r>
              <a:rPr lang="de-DE" err="1"/>
              <a:t>resources</a:t>
            </a:r>
            <a:r>
              <a:rPr lang="de-DE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i="1"/>
              <a:t>Moderator-Note: </a:t>
            </a:r>
            <a:r>
              <a:rPr lang="de-DE" i="1" err="1"/>
              <a:t>If</a:t>
            </a:r>
            <a:r>
              <a:rPr lang="de-DE" i="1"/>
              <a:t> </a:t>
            </a:r>
            <a:r>
              <a:rPr lang="de-DE" i="1" err="1"/>
              <a:t>you</a:t>
            </a:r>
            <a:r>
              <a:rPr lang="de-DE" i="1"/>
              <a:t> </a:t>
            </a:r>
            <a:r>
              <a:rPr lang="de-DE" i="1" err="1"/>
              <a:t>want</a:t>
            </a:r>
            <a:r>
              <a:rPr lang="de-DE" i="1"/>
              <a:t> </a:t>
            </a:r>
            <a:r>
              <a:rPr lang="de-DE" i="1" err="1"/>
              <a:t>to</a:t>
            </a:r>
            <a:r>
              <a:rPr lang="de-DE" i="1"/>
              <a:t> </a:t>
            </a:r>
            <a:r>
              <a:rPr lang="de-DE" i="1" err="1"/>
              <a:t>share</a:t>
            </a:r>
            <a:r>
              <a:rPr lang="de-DE" i="1"/>
              <a:t> </a:t>
            </a:r>
            <a:r>
              <a:rPr lang="de-DE" i="1" err="1"/>
              <a:t>some</a:t>
            </a:r>
            <a:r>
              <a:rPr lang="de-DE" i="1"/>
              <a:t> </a:t>
            </a:r>
            <a:r>
              <a:rPr lang="de-DE" i="1" err="1"/>
              <a:t>info</a:t>
            </a:r>
            <a:r>
              <a:rPr lang="de-DE" i="1"/>
              <a:t>/links in </a:t>
            </a:r>
            <a:r>
              <a:rPr lang="de-DE" i="1" err="1"/>
              <a:t>the</a:t>
            </a:r>
            <a:r>
              <a:rPr lang="de-DE" i="1"/>
              <a:t> </a:t>
            </a:r>
            <a:r>
              <a:rPr lang="de-DE" i="1" err="1"/>
              <a:t>chat</a:t>
            </a:r>
            <a:r>
              <a:rPr lang="de-DE" i="1"/>
              <a:t>, so </a:t>
            </a:r>
            <a:r>
              <a:rPr lang="de-DE" i="1" err="1"/>
              <a:t>participants</a:t>
            </a:r>
            <a:r>
              <a:rPr lang="de-DE" i="1"/>
              <a:t> </a:t>
            </a:r>
            <a:r>
              <a:rPr lang="de-DE" i="1" err="1"/>
              <a:t>can</a:t>
            </a:r>
            <a:r>
              <a:rPr lang="de-DE" i="1"/>
              <a:t> </a:t>
            </a:r>
            <a:r>
              <a:rPr lang="de-DE" i="1" err="1"/>
              <a:t>research</a:t>
            </a:r>
            <a:r>
              <a:rPr lang="de-DE" i="1"/>
              <a:t> </a:t>
            </a:r>
            <a:r>
              <a:rPr lang="de-DE" i="1" err="1"/>
              <a:t>more</a:t>
            </a:r>
            <a:r>
              <a:rPr lang="de-DE" i="1"/>
              <a:t> </a:t>
            </a:r>
            <a:r>
              <a:rPr lang="de-DE" i="1" err="1"/>
              <a:t>if</a:t>
            </a:r>
            <a:r>
              <a:rPr lang="de-DE" i="1"/>
              <a:t> </a:t>
            </a:r>
            <a:r>
              <a:rPr lang="de-DE" i="1" err="1"/>
              <a:t>they</a:t>
            </a:r>
            <a:r>
              <a:rPr lang="de-DE" i="1"/>
              <a:t> </a:t>
            </a:r>
            <a:r>
              <a:rPr lang="de-DE" i="1" err="1"/>
              <a:t>are</a:t>
            </a:r>
            <a:r>
              <a:rPr lang="de-DE" i="1"/>
              <a:t> </a:t>
            </a:r>
            <a:r>
              <a:rPr lang="de-DE" i="1" err="1"/>
              <a:t>interested</a:t>
            </a:r>
            <a:r>
              <a:rPr lang="de-DE" i="1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2" name="Google Shape;1042;p1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de-DE" err="1"/>
              <a:t>Now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understand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importance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prototyping</a:t>
            </a:r>
            <a:r>
              <a:rPr lang="de-DE"/>
              <a:t> and </a:t>
            </a:r>
            <a:r>
              <a:rPr lang="de-DE" err="1"/>
              <a:t>its</a:t>
            </a:r>
            <a:r>
              <a:rPr lang="de-DE"/>
              <a:t> iterative </a:t>
            </a:r>
            <a:r>
              <a:rPr lang="de-DE" err="1"/>
              <a:t>process</a:t>
            </a:r>
            <a:r>
              <a:rPr lang="de-DE"/>
              <a:t>, </a:t>
            </a:r>
            <a:r>
              <a:rPr lang="de-DE" err="1"/>
              <a:t>it’s</a:t>
            </a:r>
            <a:r>
              <a:rPr lang="de-DE"/>
              <a:t> time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explore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b="1" err="1"/>
              <a:t>there</a:t>
            </a:r>
            <a:r>
              <a:rPr lang="de-DE" b="1"/>
              <a:t> </a:t>
            </a:r>
            <a:r>
              <a:rPr lang="de-DE" b="1" err="1"/>
              <a:t>are</a:t>
            </a:r>
            <a:r>
              <a:rPr lang="de-DE" b="1"/>
              <a:t> different </a:t>
            </a:r>
            <a:r>
              <a:rPr lang="de-DE" b="1" err="1"/>
              <a:t>types</a:t>
            </a:r>
            <a:r>
              <a:rPr lang="de-DE" b="1"/>
              <a:t> </a:t>
            </a:r>
            <a:r>
              <a:rPr lang="de-DE" b="1" err="1"/>
              <a:t>of</a:t>
            </a:r>
            <a:r>
              <a:rPr lang="de-DE" b="1"/>
              <a:t> </a:t>
            </a:r>
            <a:r>
              <a:rPr lang="de-DE" b="1" err="1"/>
              <a:t>prototyping</a:t>
            </a:r>
            <a:r>
              <a:rPr lang="de-DE"/>
              <a:t>.</a:t>
            </a:r>
          </a:p>
          <a:p>
            <a:r>
              <a:rPr lang="de-DE" err="1"/>
              <a:t>Each</a:t>
            </a:r>
            <a:r>
              <a:rPr lang="de-DE"/>
              <a:t> type </a:t>
            </a:r>
            <a:r>
              <a:rPr lang="de-DE" err="1"/>
              <a:t>serves</a:t>
            </a:r>
            <a:r>
              <a:rPr lang="de-DE"/>
              <a:t> a </a:t>
            </a:r>
            <a:r>
              <a:rPr lang="de-DE" err="1"/>
              <a:t>specific</a:t>
            </a:r>
            <a:r>
              <a:rPr lang="de-DE"/>
              <a:t> </a:t>
            </a:r>
            <a:r>
              <a:rPr lang="de-DE" err="1"/>
              <a:t>purpose</a:t>
            </a:r>
            <a:r>
              <a:rPr lang="de-DE"/>
              <a:t> </a:t>
            </a:r>
            <a:r>
              <a:rPr lang="de-DE" err="1"/>
              <a:t>depending</a:t>
            </a:r>
            <a:r>
              <a:rPr lang="de-DE"/>
              <a:t> on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stage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development</a:t>
            </a:r>
            <a:r>
              <a:rPr lang="de-DE"/>
              <a:t>,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detail</a:t>
            </a:r>
            <a:r>
              <a:rPr lang="de-DE"/>
              <a:t> </a:t>
            </a:r>
            <a:r>
              <a:rPr lang="de-DE" err="1"/>
              <a:t>needed</a:t>
            </a:r>
            <a:r>
              <a:rPr lang="de-DE"/>
              <a:t>, and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resources</a:t>
            </a:r>
            <a:r>
              <a:rPr lang="de-DE"/>
              <a:t> </a:t>
            </a:r>
            <a:r>
              <a:rPr lang="de-DE" err="1"/>
              <a:t>available</a:t>
            </a:r>
            <a:r>
              <a:rPr lang="de-DE"/>
              <a:t>. </a:t>
            </a:r>
          </a:p>
          <a:p>
            <a:r>
              <a:rPr lang="de-DE" err="1"/>
              <a:t>Let’s</a:t>
            </a:r>
            <a:r>
              <a:rPr lang="de-DE"/>
              <a:t> </a:t>
            </a:r>
            <a:r>
              <a:rPr lang="de-DE" err="1"/>
              <a:t>take</a:t>
            </a:r>
            <a:r>
              <a:rPr lang="de-DE"/>
              <a:t> a </a:t>
            </a:r>
            <a:r>
              <a:rPr lang="de-DE" err="1"/>
              <a:t>look</a:t>
            </a:r>
            <a:r>
              <a:rPr lang="de-DE"/>
              <a:t> at </a:t>
            </a:r>
            <a:r>
              <a:rPr lang="de-DE" err="1"/>
              <a:t>the</a:t>
            </a:r>
            <a:r>
              <a:rPr lang="de-DE"/>
              <a:t> different </a:t>
            </a:r>
            <a:r>
              <a:rPr lang="de-DE" err="1"/>
              <a:t>approaches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prototyping</a:t>
            </a:r>
            <a:r>
              <a:rPr lang="de-DE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8" name="Google Shape;1048;p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indent="0">
              <a:buNone/>
            </a:pPr>
            <a:r>
              <a:rPr lang="de-DE" b="1" err="1"/>
              <a:t>Sketching</a:t>
            </a:r>
            <a:r>
              <a:rPr lang="de-DE" b="1"/>
              <a:t> </a:t>
            </a:r>
            <a:r>
              <a:rPr lang="de-DE" b="1" err="1"/>
              <a:t>as</a:t>
            </a:r>
            <a:r>
              <a:rPr lang="de-DE" b="1"/>
              <a:t> a Form </a:t>
            </a:r>
            <a:r>
              <a:rPr lang="de-DE" b="1" err="1"/>
              <a:t>of</a:t>
            </a:r>
            <a:r>
              <a:rPr lang="de-DE" b="1"/>
              <a:t> </a:t>
            </a:r>
            <a:r>
              <a:rPr lang="de-DE" b="1" err="1"/>
              <a:t>Prototyping</a:t>
            </a:r>
            <a:endParaRPr lang="de-DE" b="1"/>
          </a:p>
          <a:p>
            <a:r>
              <a:rPr lang="de-DE" err="1"/>
              <a:t>Sketching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a fast and </a:t>
            </a:r>
            <a:r>
              <a:rPr lang="de-DE" err="1"/>
              <a:t>cost-effective</a:t>
            </a:r>
            <a:r>
              <a:rPr lang="de-DE"/>
              <a:t> </a:t>
            </a:r>
            <a:r>
              <a:rPr lang="de-DE" err="1"/>
              <a:t>way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create</a:t>
            </a:r>
            <a:r>
              <a:rPr lang="de-DE"/>
              <a:t> </a:t>
            </a:r>
            <a:r>
              <a:rPr lang="de-DE" err="1"/>
              <a:t>prototypes</a:t>
            </a:r>
            <a:r>
              <a:rPr lang="de-DE"/>
              <a:t>, </a:t>
            </a:r>
            <a:r>
              <a:rPr lang="de-DE" err="1"/>
              <a:t>enabling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b="1" err="1"/>
              <a:t>quickly</a:t>
            </a:r>
            <a:r>
              <a:rPr lang="de-DE" b="1"/>
              <a:t> </a:t>
            </a:r>
            <a:r>
              <a:rPr lang="de-DE" b="1" err="1"/>
              <a:t>visualize</a:t>
            </a:r>
            <a:r>
              <a:rPr lang="de-DE" b="1"/>
              <a:t> and </a:t>
            </a:r>
            <a:r>
              <a:rPr lang="de-DE" b="1" err="1"/>
              <a:t>iterate</a:t>
            </a:r>
            <a:r>
              <a:rPr lang="de-DE" b="1"/>
              <a:t> on </a:t>
            </a:r>
            <a:r>
              <a:rPr lang="de-DE" b="1" err="1"/>
              <a:t>ideas</a:t>
            </a:r>
            <a:r>
              <a:rPr lang="de-DE"/>
              <a:t>. </a:t>
            </a:r>
          </a:p>
          <a:p>
            <a:r>
              <a:rPr lang="de-DE" err="1"/>
              <a:t>It</a:t>
            </a:r>
            <a:r>
              <a:rPr lang="de-DE"/>
              <a:t> </a:t>
            </a:r>
            <a:r>
              <a:rPr lang="de-DE" err="1"/>
              <a:t>helps</a:t>
            </a:r>
            <a:r>
              <a:rPr lang="de-DE"/>
              <a:t> </a:t>
            </a:r>
            <a:r>
              <a:rPr lang="de-DE" err="1"/>
              <a:t>focus</a:t>
            </a:r>
            <a:r>
              <a:rPr lang="de-DE"/>
              <a:t> on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big</a:t>
            </a:r>
            <a:r>
              <a:rPr lang="de-DE"/>
              <a:t> </a:t>
            </a:r>
            <a:r>
              <a:rPr lang="de-DE" err="1"/>
              <a:t>picture</a:t>
            </a:r>
            <a:r>
              <a:rPr lang="de-DE"/>
              <a:t> </a:t>
            </a:r>
            <a:r>
              <a:rPr lang="de-DE" err="1"/>
              <a:t>without</a:t>
            </a:r>
            <a:r>
              <a:rPr lang="de-DE"/>
              <a:t> </a:t>
            </a:r>
            <a:r>
              <a:rPr lang="de-DE" err="1"/>
              <a:t>getting</a:t>
            </a:r>
            <a:r>
              <a:rPr lang="de-DE"/>
              <a:t> </a:t>
            </a:r>
            <a:r>
              <a:rPr lang="de-DE" err="1"/>
              <a:t>bogged</a:t>
            </a:r>
            <a:r>
              <a:rPr lang="de-DE"/>
              <a:t> down in </a:t>
            </a:r>
            <a:r>
              <a:rPr lang="de-DE" err="1"/>
              <a:t>details</a:t>
            </a:r>
            <a:r>
              <a:rPr lang="de-DE"/>
              <a:t>, </a:t>
            </a:r>
            <a:r>
              <a:rPr lang="de-DE" err="1"/>
              <a:t>making</a:t>
            </a:r>
            <a:r>
              <a:rPr lang="de-DE"/>
              <a:t> </a:t>
            </a:r>
            <a:r>
              <a:rPr lang="de-DE" err="1"/>
              <a:t>it</a:t>
            </a:r>
            <a:r>
              <a:rPr lang="de-DE"/>
              <a:t> ideal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early</a:t>
            </a:r>
            <a:r>
              <a:rPr lang="de-DE"/>
              <a:t> </a:t>
            </a:r>
            <a:r>
              <a:rPr lang="de-DE" err="1"/>
              <a:t>stages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a prototype.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4" name="Google Shape;1054;p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indent="0">
              <a:buNone/>
            </a:pPr>
            <a:r>
              <a:rPr lang="de-DE" b="1"/>
              <a:t>Mockups </a:t>
            </a:r>
            <a:r>
              <a:rPr lang="de-DE" b="1" err="1"/>
              <a:t>as</a:t>
            </a:r>
            <a:r>
              <a:rPr lang="de-DE" b="1"/>
              <a:t> a Form </a:t>
            </a:r>
            <a:r>
              <a:rPr lang="de-DE" b="1" err="1"/>
              <a:t>of</a:t>
            </a:r>
            <a:r>
              <a:rPr lang="de-DE" b="1"/>
              <a:t> </a:t>
            </a:r>
            <a:r>
              <a:rPr lang="de-DE" b="1" err="1"/>
              <a:t>Prototyping</a:t>
            </a:r>
            <a:br>
              <a:rPr lang="de-DE" b="1"/>
            </a:br>
            <a:endParaRPr lang="de-DE" b="1"/>
          </a:p>
          <a:p>
            <a:r>
              <a:rPr lang="de-DE"/>
              <a:t>Mockups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more</a:t>
            </a:r>
            <a:r>
              <a:rPr lang="de-DE"/>
              <a:t> </a:t>
            </a:r>
            <a:r>
              <a:rPr lang="de-DE" err="1"/>
              <a:t>refined</a:t>
            </a:r>
            <a:r>
              <a:rPr lang="de-DE"/>
              <a:t> </a:t>
            </a:r>
            <a:r>
              <a:rPr lang="de-DE" err="1"/>
              <a:t>than</a:t>
            </a:r>
            <a:r>
              <a:rPr lang="de-DE"/>
              <a:t> </a:t>
            </a:r>
            <a:r>
              <a:rPr lang="de-DE" err="1"/>
              <a:t>sketches</a:t>
            </a:r>
            <a:r>
              <a:rPr lang="de-DE"/>
              <a:t>, </a:t>
            </a:r>
            <a:r>
              <a:rPr lang="de-DE" err="1"/>
              <a:t>providing</a:t>
            </a:r>
            <a:r>
              <a:rPr lang="de-DE"/>
              <a:t> a </a:t>
            </a:r>
            <a:r>
              <a:rPr lang="de-DE" err="1"/>
              <a:t>more</a:t>
            </a:r>
            <a:r>
              <a:rPr lang="de-DE"/>
              <a:t> </a:t>
            </a:r>
            <a:r>
              <a:rPr lang="de-DE" err="1"/>
              <a:t>detailed</a:t>
            </a:r>
            <a:r>
              <a:rPr lang="de-DE"/>
              <a:t> and </a:t>
            </a:r>
            <a:r>
              <a:rPr lang="de-DE" err="1"/>
              <a:t>realistic</a:t>
            </a:r>
            <a:r>
              <a:rPr lang="de-DE"/>
              <a:t> </a:t>
            </a:r>
            <a:r>
              <a:rPr lang="de-DE" err="1"/>
              <a:t>representation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a </a:t>
            </a:r>
            <a:r>
              <a:rPr lang="de-DE" err="1"/>
              <a:t>product’s</a:t>
            </a:r>
            <a:r>
              <a:rPr lang="de-DE"/>
              <a:t> design. </a:t>
            </a:r>
          </a:p>
          <a:p>
            <a:r>
              <a:rPr lang="de-DE" err="1"/>
              <a:t>They</a:t>
            </a:r>
            <a:r>
              <a:rPr lang="de-DE"/>
              <a:t> </a:t>
            </a:r>
            <a:r>
              <a:rPr lang="de-DE" err="1"/>
              <a:t>help</a:t>
            </a:r>
            <a:r>
              <a:rPr lang="de-DE"/>
              <a:t> </a:t>
            </a:r>
            <a:r>
              <a:rPr lang="de-DE" err="1"/>
              <a:t>visualize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user</a:t>
            </a:r>
            <a:r>
              <a:rPr lang="de-DE"/>
              <a:t> interface and </a:t>
            </a:r>
            <a:r>
              <a:rPr lang="de-DE" err="1"/>
              <a:t>user</a:t>
            </a:r>
            <a:r>
              <a:rPr lang="de-DE"/>
              <a:t> </a:t>
            </a:r>
            <a:r>
              <a:rPr lang="de-DE" err="1"/>
              <a:t>experience</a:t>
            </a:r>
            <a:r>
              <a:rPr lang="de-DE"/>
              <a:t>, </a:t>
            </a:r>
            <a:r>
              <a:rPr lang="de-DE" err="1"/>
              <a:t>often</a:t>
            </a:r>
            <a:r>
              <a:rPr lang="de-DE"/>
              <a:t> </a:t>
            </a:r>
            <a:r>
              <a:rPr lang="de-DE" err="1"/>
              <a:t>offering</a:t>
            </a:r>
            <a:r>
              <a:rPr lang="de-DE"/>
              <a:t> a </a:t>
            </a:r>
            <a:r>
              <a:rPr lang="de-DE" err="1"/>
              <a:t>static</a:t>
            </a:r>
            <a:r>
              <a:rPr lang="de-DE"/>
              <a:t>, but </a:t>
            </a:r>
            <a:r>
              <a:rPr lang="de-DE" err="1"/>
              <a:t>lifelike</a:t>
            </a:r>
            <a:r>
              <a:rPr lang="de-DE"/>
              <a:t> </a:t>
            </a:r>
            <a:r>
              <a:rPr lang="de-DE" err="1"/>
              <a:t>version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product</a:t>
            </a:r>
            <a:r>
              <a:rPr lang="de-DE"/>
              <a:t>. </a:t>
            </a:r>
          </a:p>
          <a:p>
            <a:r>
              <a:rPr lang="de-DE"/>
              <a:t>Mockups </a:t>
            </a:r>
            <a:r>
              <a:rPr lang="de-DE" err="1"/>
              <a:t>allow</a:t>
            </a:r>
            <a:r>
              <a:rPr lang="de-DE"/>
              <a:t> </a:t>
            </a:r>
            <a:r>
              <a:rPr lang="de-DE" err="1"/>
              <a:t>teams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test</a:t>
            </a:r>
            <a:r>
              <a:rPr lang="de-DE"/>
              <a:t> and </a:t>
            </a:r>
            <a:r>
              <a:rPr lang="de-DE" err="1"/>
              <a:t>validate</a:t>
            </a:r>
            <a:r>
              <a:rPr lang="de-DE"/>
              <a:t> design </a:t>
            </a:r>
            <a:r>
              <a:rPr lang="de-DE" err="1"/>
              <a:t>elements</a:t>
            </a:r>
            <a:r>
              <a:rPr lang="de-DE"/>
              <a:t>, </a:t>
            </a:r>
            <a:r>
              <a:rPr lang="de-DE" err="1"/>
              <a:t>layouts</a:t>
            </a:r>
            <a:r>
              <a:rPr lang="de-DE"/>
              <a:t>, and </a:t>
            </a:r>
            <a:r>
              <a:rPr lang="de-DE" err="1"/>
              <a:t>interactions</a:t>
            </a:r>
            <a:r>
              <a:rPr lang="de-DE"/>
              <a:t> </a:t>
            </a:r>
            <a:r>
              <a:rPr lang="de-DE" err="1"/>
              <a:t>before</a:t>
            </a:r>
            <a:r>
              <a:rPr lang="de-DE"/>
              <a:t> </a:t>
            </a:r>
            <a:r>
              <a:rPr lang="de-DE" err="1"/>
              <a:t>developing</a:t>
            </a:r>
            <a:r>
              <a:rPr lang="de-DE"/>
              <a:t> a fully </a:t>
            </a:r>
            <a:r>
              <a:rPr lang="de-DE" err="1"/>
              <a:t>functional</a:t>
            </a:r>
            <a:r>
              <a:rPr lang="de-DE"/>
              <a:t> </a:t>
            </a:r>
            <a:r>
              <a:rPr lang="de-DE" err="1"/>
              <a:t>product</a:t>
            </a:r>
            <a:r>
              <a:rPr lang="de-DE"/>
              <a:t>.</a:t>
            </a:r>
            <a:br>
              <a:rPr lang="de-DE"/>
            </a:br>
            <a:endParaRPr lang="de-DE"/>
          </a:p>
          <a:p>
            <a:r>
              <a:rPr lang="de-DE"/>
              <a:t>An </a:t>
            </a:r>
            <a:r>
              <a:rPr lang="de-DE" b="1" err="1"/>
              <a:t>example</a:t>
            </a:r>
            <a:r>
              <a:rPr lang="de-DE" b="1"/>
              <a:t> </a:t>
            </a:r>
            <a:r>
              <a:rPr lang="de-DE" b="1" err="1"/>
              <a:t>of</a:t>
            </a:r>
            <a:r>
              <a:rPr lang="de-DE" b="1"/>
              <a:t> </a:t>
            </a:r>
            <a:r>
              <a:rPr lang="de-DE" b="1" err="1"/>
              <a:t>mockup</a:t>
            </a:r>
            <a:r>
              <a:rPr lang="de-DE" b="1"/>
              <a:t> </a:t>
            </a:r>
            <a:r>
              <a:rPr lang="de-DE" b="1" err="1"/>
              <a:t>prototyping</a:t>
            </a:r>
            <a:r>
              <a:rPr lang="de-DE" b="1"/>
              <a:t> </a:t>
            </a:r>
            <a:r>
              <a:rPr lang="de-DE" err="1"/>
              <a:t>comes</a:t>
            </a:r>
            <a:r>
              <a:rPr lang="de-DE"/>
              <a:t> form </a:t>
            </a:r>
            <a:r>
              <a:rPr lang="de-DE" b="1"/>
              <a:t>Nest</a:t>
            </a:r>
            <a:r>
              <a:rPr lang="de-DE"/>
              <a:t>. </a:t>
            </a:r>
          </a:p>
          <a:p>
            <a:r>
              <a:rPr lang="de-DE"/>
              <a:t>The </a:t>
            </a:r>
            <a:r>
              <a:rPr lang="de-DE" err="1"/>
              <a:t>first</a:t>
            </a:r>
            <a:r>
              <a:rPr lang="de-DE"/>
              <a:t> prototype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b="1"/>
              <a:t>Nest </a:t>
            </a:r>
            <a:r>
              <a:rPr lang="de-DE" b="1" err="1"/>
              <a:t>thermostat</a:t>
            </a:r>
            <a:r>
              <a:rPr lang="de-DE"/>
              <a:t> (</a:t>
            </a:r>
            <a:r>
              <a:rPr lang="de-DE" err="1"/>
              <a:t>now</a:t>
            </a:r>
            <a:r>
              <a:rPr lang="de-DE"/>
              <a:t> </a:t>
            </a:r>
            <a:r>
              <a:rPr lang="de-DE" err="1"/>
              <a:t>owned</a:t>
            </a:r>
            <a:r>
              <a:rPr lang="de-DE"/>
              <a:t> </a:t>
            </a:r>
            <a:r>
              <a:rPr lang="de-DE" err="1"/>
              <a:t>by</a:t>
            </a:r>
            <a:r>
              <a:rPr lang="de-DE"/>
              <a:t> Google) was </a:t>
            </a:r>
            <a:r>
              <a:rPr lang="de-DE" err="1"/>
              <a:t>created</a:t>
            </a:r>
            <a:r>
              <a:rPr lang="de-DE"/>
              <a:t> </a:t>
            </a:r>
            <a:r>
              <a:rPr lang="de-DE" err="1"/>
              <a:t>using</a:t>
            </a:r>
            <a:r>
              <a:rPr lang="de-DE"/>
              <a:t> a simple roll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duct</a:t>
            </a:r>
            <a:r>
              <a:rPr lang="de-DE"/>
              <a:t> tape and a </a:t>
            </a:r>
            <a:r>
              <a:rPr lang="de-DE" err="1"/>
              <a:t>paper</a:t>
            </a:r>
            <a:r>
              <a:rPr lang="de-DE"/>
              <a:t> </a:t>
            </a:r>
            <a:r>
              <a:rPr lang="de-DE" err="1"/>
              <a:t>cutout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interface.</a:t>
            </a:r>
          </a:p>
          <a:p>
            <a:r>
              <a:rPr lang="de-DE"/>
              <a:t>This </a:t>
            </a:r>
            <a:r>
              <a:rPr lang="de-DE" err="1"/>
              <a:t>early</a:t>
            </a:r>
            <a:r>
              <a:rPr lang="de-DE"/>
              <a:t> </a:t>
            </a:r>
            <a:r>
              <a:rPr lang="de-DE" err="1"/>
              <a:t>mockup</a:t>
            </a:r>
            <a:r>
              <a:rPr lang="de-DE"/>
              <a:t> was </a:t>
            </a:r>
            <a:r>
              <a:rPr lang="de-DE" err="1"/>
              <a:t>designed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test</a:t>
            </a:r>
            <a:r>
              <a:rPr lang="de-DE"/>
              <a:t> </a:t>
            </a:r>
            <a:r>
              <a:rPr lang="de-DE" err="1"/>
              <a:t>how</a:t>
            </a:r>
            <a:r>
              <a:rPr lang="de-DE"/>
              <a:t> </a:t>
            </a:r>
            <a:r>
              <a:rPr lang="de-DE" err="1"/>
              <a:t>users</a:t>
            </a:r>
            <a:r>
              <a:rPr lang="de-DE"/>
              <a:t> </a:t>
            </a:r>
            <a:r>
              <a:rPr lang="de-DE" err="1"/>
              <a:t>would</a:t>
            </a:r>
            <a:r>
              <a:rPr lang="de-DE"/>
              <a:t> </a:t>
            </a:r>
            <a:r>
              <a:rPr lang="de-DE" err="1"/>
              <a:t>interact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device</a:t>
            </a:r>
            <a:r>
              <a:rPr lang="de-DE"/>
              <a:t> – </a:t>
            </a:r>
            <a:r>
              <a:rPr lang="de-DE" err="1"/>
              <a:t>specifically</a:t>
            </a:r>
            <a:r>
              <a:rPr lang="de-DE"/>
              <a:t>, </a:t>
            </a:r>
            <a:r>
              <a:rPr lang="de-DE" err="1"/>
              <a:t>how</a:t>
            </a:r>
            <a:r>
              <a:rPr lang="de-DE"/>
              <a:t> </a:t>
            </a:r>
            <a:r>
              <a:rPr lang="de-DE" err="1"/>
              <a:t>they</a:t>
            </a:r>
            <a:r>
              <a:rPr lang="de-DE"/>
              <a:t> </a:t>
            </a:r>
            <a:r>
              <a:rPr lang="de-DE" err="1"/>
              <a:t>would</a:t>
            </a:r>
            <a:r>
              <a:rPr lang="de-DE"/>
              <a:t> </a:t>
            </a:r>
            <a:r>
              <a:rPr lang="de-DE" err="1"/>
              <a:t>feel</a:t>
            </a:r>
            <a:r>
              <a:rPr lang="de-DE"/>
              <a:t> </a:t>
            </a:r>
            <a:r>
              <a:rPr lang="de-DE" err="1"/>
              <a:t>using</a:t>
            </a:r>
            <a:r>
              <a:rPr lang="de-DE"/>
              <a:t> a simple </a:t>
            </a:r>
            <a:r>
              <a:rPr lang="de-DE" err="1"/>
              <a:t>dial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control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heating</a:t>
            </a:r>
            <a:r>
              <a:rPr lang="de-DE"/>
              <a:t> in </a:t>
            </a:r>
            <a:r>
              <a:rPr lang="de-DE" err="1"/>
              <a:t>their</a:t>
            </a:r>
            <a:r>
              <a:rPr lang="de-DE"/>
              <a:t> </a:t>
            </a:r>
            <a:r>
              <a:rPr lang="de-DE" err="1"/>
              <a:t>home</a:t>
            </a:r>
            <a:r>
              <a:rPr lang="de-DE"/>
              <a:t>. </a:t>
            </a:r>
          </a:p>
          <a:p>
            <a:r>
              <a:rPr lang="de-DE" err="1"/>
              <a:t>Despite</a:t>
            </a:r>
            <a:r>
              <a:rPr lang="de-DE"/>
              <a:t> </a:t>
            </a:r>
            <a:r>
              <a:rPr lang="de-DE" err="1"/>
              <a:t>being</a:t>
            </a:r>
            <a:r>
              <a:rPr lang="de-DE"/>
              <a:t> </a:t>
            </a:r>
            <a:r>
              <a:rPr lang="de-DE" err="1"/>
              <a:t>low-tech</a:t>
            </a:r>
            <a:r>
              <a:rPr lang="de-DE"/>
              <a:t>, </a:t>
            </a:r>
            <a:r>
              <a:rPr lang="de-DE" err="1"/>
              <a:t>this</a:t>
            </a:r>
            <a:r>
              <a:rPr lang="de-DE"/>
              <a:t> prototype </a:t>
            </a:r>
            <a:r>
              <a:rPr lang="de-DE" err="1"/>
              <a:t>allowed</a:t>
            </a:r>
            <a:r>
              <a:rPr lang="de-DE"/>
              <a:t> Nest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explore</a:t>
            </a:r>
            <a:r>
              <a:rPr lang="de-DE"/>
              <a:t> </a:t>
            </a:r>
            <a:r>
              <a:rPr lang="de-DE" err="1"/>
              <a:t>critical</a:t>
            </a:r>
            <a:r>
              <a:rPr lang="de-DE"/>
              <a:t> </a:t>
            </a:r>
            <a:r>
              <a:rPr lang="de-DE" err="1"/>
              <a:t>functions</a:t>
            </a:r>
            <a:r>
              <a:rPr lang="de-DE"/>
              <a:t> </a:t>
            </a:r>
            <a:r>
              <a:rPr lang="de-DE" err="1"/>
              <a:t>before</a:t>
            </a:r>
            <a:r>
              <a:rPr lang="de-DE"/>
              <a:t> </a:t>
            </a:r>
            <a:r>
              <a:rPr lang="de-DE" err="1"/>
              <a:t>investing</a:t>
            </a:r>
            <a:r>
              <a:rPr lang="de-DE"/>
              <a:t> in a final design. </a:t>
            </a:r>
          </a:p>
          <a:p>
            <a:r>
              <a:rPr lang="de-DE"/>
              <a:t>This </a:t>
            </a:r>
            <a:r>
              <a:rPr lang="de-DE" err="1"/>
              <a:t>approach</a:t>
            </a:r>
            <a:r>
              <a:rPr lang="de-DE"/>
              <a:t> </a:t>
            </a:r>
            <a:r>
              <a:rPr lang="de-DE" err="1"/>
              <a:t>highlights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importance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testing</a:t>
            </a:r>
            <a:r>
              <a:rPr lang="de-DE"/>
              <a:t> </a:t>
            </a:r>
            <a:r>
              <a:rPr lang="de-DE" err="1"/>
              <a:t>core</a:t>
            </a:r>
            <a:r>
              <a:rPr lang="de-DE"/>
              <a:t> </a:t>
            </a:r>
            <a:r>
              <a:rPr lang="de-DE" err="1"/>
              <a:t>features</a:t>
            </a:r>
            <a:r>
              <a:rPr lang="de-DE"/>
              <a:t> </a:t>
            </a:r>
            <a:r>
              <a:rPr lang="de-DE" err="1"/>
              <a:t>early</a:t>
            </a:r>
            <a:r>
              <a:rPr lang="de-DE"/>
              <a:t> in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process</a:t>
            </a:r>
            <a:r>
              <a:rPr lang="de-DE"/>
              <a:t>, </a:t>
            </a:r>
            <a:r>
              <a:rPr lang="de-DE" err="1"/>
              <a:t>ensuring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user</a:t>
            </a:r>
            <a:r>
              <a:rPr lang="de-DE"/>
              <a:t> </a:t>
            </a:r>
            <a:r>
              <a:rPr lang="de-DE" err="1"/>
              <a:t>needs</a:t>
            </a:r>
            <a:r>
              <a:rPr lang="de-DE"/>
              <a:t> and </a:t>
            </a:r>
            <a:r>
              <a:rPr lang="de-DE" err="1"/>
              <a:t>expectations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met</a:t>
            </a:r>
            <a:r>
              <a:rPr lang="de-DE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0" name="Google Shape;1060;p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indent="0">
              <a:buNone/>
            </a:pPr>
            <a:r>
              <a:rPr lang="de-DE" b="1" err="1"/>
              <a:t>Wireframing</a:t>
            </a:r>
            <a:r>
              <a:rPr lang="de-DE" b="1"/>
              <a:t> </a:t>
            </a:r>
            <a:r>
              <a:rPr lang="de-DE" b="1" err="1"/>
              <a:t>as</a:t>
            </a:r>
            <a:r>
              <a:rPr lang="de-DE" b="1"/>
              <a:t> a Form </a:t>
            </a:r>
            <a:r>
              <a:rPr lang="de-DE" b="1" err="1"/>
              <a:t>of</a:t>
            </a:r>
            <a:r>
              <a:rPr lang="de-DE" b="1"/>
              <a:t> </a:t>
            </a:r>
            <a:r>
              <a:rPr lang="de-DE" b="1" err="1"/>
              <a:t>Prototyping</a:t>
            </a:r>
            <a:br>
              <a:rPr lang="de-DE" b="1"/>
            </a:br>
            <a:endParaRPr lang="de-DE" b="1"/>
          </a:p>
          <a:p>
            <a:r>
              <a:rPr lang="de-DE" err="1"/>
              <a:t>Wireframing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a form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prototyping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focuses</a:t>
            </a:r>
            <a:r>
              <a:rPr lang="de-DE"/>
              <a:t> on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b="1" err="1"/>
              <a:t>basic</a:t>
            </a:r>
            <a:r>
              <a:rPr lang="de-DE" b="1"/>
              <a:t> </a:t>
            </a:r>
            <a:r>
              <a:rPr lang="de-DE" b="1" err="1"/>
              <a:t>structure</a:t>
            </a:r>
            <a:r>
              <a:rPr lang="de-DE" b="1"/>
              <a:t> and </a:t>
            </a:r>
            <a:r>
              <a:rPr lang="de-DE" b="1" err="1"/>
              <a:t>layout</a:t>
            </a:r>
            <a:r>
              <a:rPr lang="de-DE" b="1"/>
              <a:t> </a:t>
            </a:r>
            <a:r>
              <a:rPr lang="de-DE" b="1" err="1"/>
              <a:t>of</a:t>
            </a:r>
            <a:r>
              <a:rPr lang="de-DE" b="1"/>
              <a:t> a </a:t>
            </a:r>
            <a:r>
              <a:rPr lang="de-DE" b="1" err="1"/>
              <a:t>product</a:t>
            </a:r>
            <a:r>
              <a:rPr lang="de-DE"/>
              <a:t>, </a:t>
            </a:r>
            <a:r>
              <a:rPr lang="de-DE" err="1"/>
              <a:t>often</a:t>
            </a:r>
            <a:r>
              <a:rPr lang="de-DE"/>
              <a:t> </a:t>
            </a:r>
            <a:r>
              <a:rPr lang="de-DE" err="1"/>
              <a:t>without</a:t>
            </a:r>
            <a:r>
              <a:rPr lang="de-DE"/>
              <a:t> </a:t>
            </a:r>
            <a:r>
              <a:rPr lang="de-DE" err="1"/>
              <a:t>detailed</a:t>
            </a:r>
            <a:r>
              <a:rPr lang="de-DE"/>
              <a:t> design </a:t>
            </a:r>
            <a:r>
              <a:rPr lang="de-DE" err="1"/>
              <a:t>elements</a:t>
            </a:r>
            <a:r>
              <a:rPr lang="de-DE"/>
              <a:t>. </a:t>
            </a:r>
          </a:p>
          <a:p>
            <a:r>
              <a:rPr lang="de-DE" err="1"/>
              <a:t>It</a:t>
            </a:r>
            <a:r>
              <a:rPr lang="de-DE"/>
              <a:t> </a:t>
            </a:r>
            <a:r>
              <a:rPr lang="de-DE" err="1"/>
              <a:t>typically</a:t>
            </a:r>
            <a:r>
              <a:rPr lang="de-DE"/>
              <a:t> </a:t>
            </a:r>
            <a:r>
              <a:rPr lang="de-DE" err="1"/>
              <a:t>features</a:t>
            </a:r>
            <a:r>
              <a:rPr lang="de-DE"/>
              <a:t> simple </a:t>
            </a:r>
            <a:r>
              <a:rPr lang="de-DE" err="1"/>
              <a:t>lines</a:t>
            </a:r>
            <a:r>
              <a:rPr lang="de-DE"/>
              <a:t>, </a:t>
            </a:r>
            <a:r>
              <a:rPr lang="de-DE" err="1"/>
              <a:t>shapes</a:t>
            </a:r>
            <a:r>
              <a:rPr lang="de-DE"/>
              <a:t>, and </a:t>
            </a:r>
            <a:r>
              <a:rPr lang="de-DE" err="1"/>
              <a:t>placeholders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represent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different </a:t>
            </a:r>
            <a:r>
              <a:rPr lang="de-DE" err="1"/>
              <a:t>components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a </a:t>
            </a:r>
            <a:r>
              <a:rPr lang="de-DE" err="1"/>
              <a:t>user</a:t>
            </a:r>
            <a:r>
              <a:rPr lang="de-DE"/>
              <a:t> interface. </a:t>
            </a:r>
          </a:p>
          <a:p>
            <a:r>
              <a:rPr lang="de-DE"/>
              <a:t>Wireframes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b="1" err="1"/>
              <a:t>used</a:t>
            </a:r>
            <a:r>
              <a:rPr lang="de-DE" b="1"/>
              <a:t> </a:t>
            </a:r>
            <a:r>
              <a:rPr lang="de-DE" b="1" err="1"/>
              <a:t>to</a:t>
            </a:r>
            <a:r>
              <a:rPr lang="de-DE" b="1"/>
              <a:t> </a:t>
            </a:r>
            <a:r>
              <a:rPr lang="de-DE" b="1" err="1"/>
              <a:t>test</a:t>
            </a:r>
            <a:r>
              <a:rPr lang="de-DE" b="1"/>
              <a:t> and </a:t>
            </a:r>
            <a:r>
              <a:rPr lang="de-DE" b="1" err="1"/>
              <a:t>refine</a:t>
            </a:r>
            <a:r>
              <a:rPr lang="de-DE" b="1"/>
              <a:t> </a:t>
            </a:r>
            <a:r>
              <a:rPr lang="de-DE" b="1" err="1"/>
              <a:t>the</a:t>
            </a:r>
            <a:r>
              <a:rPr lang="de-DE" b="1"/>
              <a:t> </a:t>
            </a:r>
            <a:r>
              <a:rPr lang="de-DE" b="1" err="1"/>
              <a:t>flow</a:t>
            </a:r>
            <a:r>
              <a:rPr lang="de-DE" b="1"/>
              <a:t> and </a:t>
            </a:r>
            <a:r>
              <a:rPr lang="de-DE" b="1" err="1"/>
              <a:t>functionality</a:t>
            </a:r>
            <a:r>
              <a:rPr lang="de-DE" b="1"/>
              <a:t> </a:t>
            </a:r>
            <a:r>
              <a:rPr lang="de-DE" err="1"/>
              <a:t>of</a:t>
            </a:r>
            <a:r>
              <a:rPr lang="de-DE"/>
              <a:t> a </a:t>
            </a:r>
            <a:r>
              <a:rPr lang="de-DE" err="1"/>
              <a:t>product</a:t>
            </a:r>
            <a:r>
              <a:rPr lang="de-DE"/>
              <a:t>/</a:t>
            </a:r>
            <a:r>
              <a:rPr lang="de-DE" err="1"/>
              <a:t>service</a:t>
            </a:r>
            <a:r>
              <a:rPr lang="de-DE"/>
              <a:t>, </a:t>
            </a:r>
            <a:r>
              <a:rPr lang="de-DE" err="1"/>
              <a:t>ensuring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layout</a:t>
            </a:r>
            <a:r>
              <a:rPr lang="de-DE"/>
              <a:t> </a:t>
            </a:r>
            <a:r>
              <a:rPr lang="de-DE" err="1"/>
              <a:t>works</a:t>
            </a:r>
            <a:r>
              <a:rPr lang="de-DE"/>
              <a:t> </a:t>
            </a:r>
            <a:r>
              <a:rPr lang="de-DE" err="1"/>
              <a:t>logically</a:t>
            </a:r>
            <a:r>
              <a:rPr lang="de-DE"/>
              <a:t> </a:t>
            </a:r>
            <a:r>
              <a:rPr lang="de-DE" err="1"/>
              <a:t>before</a:t>
            </a:r>
            <a:r>
              <a:rPr lang="de-DE"/>
              <a:t> </a:t>
            </a:r>
            <a:r>
              <a:rPr lang="de-DE" err="1"/>
              <a:t>adding</a:t>
            </a:r>
            <a:r>
              <a:rPr lang="de-DE"/>
              <a:t> </a:t>
            </a:r>
            <a:r>
              <a:rPr lang="de-DE" err="1"/>
              <a:t>any</a:t>
            </a:r>
            <a:r>
              <a:rPr lang="de-DE"/>
              <a:t> </a:t>
            </a:r>
            <a:r>
              <a:rPr lang="de-DE" err="1"/>
              <a:t>visual</a:t>
            </a:r>
            <a:r>
              <a:rPr lang="de-DE"/>
              <a:t>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interactive</a:t>
            </a:r>
            <a:r>
              <a:rPr lang="de-DE"/>
              <a:t> </a:t>
            </a:r>
            <a:r>
              <a:rPr lang="de-DE" err="1"/>
              <a:t>complexity</a:t>
            </a:r>
            <a:r>
              <a:rPr lang="de-DE"/>
              <a:t>.</a:t>
            </a:r>
          </a:p>
          <a:p>
            <a:r>
              <a:rPr lang="de-DE"/>
              <a:t>Wireframes </a:t>
            </a:r>
            <a:r>
              <a:rPr lang="de-DE" err="1"/>
              <a:t>are</a:t>
            </a:r>
            <a:r>
              <a:rPr lang="de-DE"/>
              <a:t> a </a:t>
            </a:r>
            <a:r>
              <a:rPr lang="de-DE" err="1"/>
              <a:t>valuable</a:t>
            </a:r>
            <a:r>
              <a:rPr lang="de-DE"/>
              <a:t> </a:t>
            </a:r>
            <a:r>
              <a:rPr lang="de-DE" err="1"/>
              <a:t>tool</a:t>
            </a:r>
            <a:r>
              <a:rPr lang="de-DE"/>
              <a:t> in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early</a:t>
            </a:r>
            <a:r>
              <a:rPr lang="de-DE"/>
              <a:t> </a:t>
            </a:r>
            <a:r>
              <a:rPr lang="de-DE" err="1"/>
              <a:t>stages</a:t>
            </a:r>
            <a:r>
              <a:rPr lang="de-DE"/>
              <a:t>, </a:t>
            </a:r>
            <a:r>
              <a:rPr lang="de-DE" err="1"/>
              <a:t>providing</a:t>
            </a:r>
            <a:r>
              <a:rPr lang="de-DE"/>
              <a:t> a </a:t>
            </a:r>
            <a:r>
              <a:rPr lang="de-DE" err="1"/>
              <a:t>low-cost</a:t>
            </a:r>
            <a:r>
              <a:rPr lang="de-DE"/>
              <a:t>, </a:t>
            </a:r>
            <a:r>
              <a:rPr lang="de-DE" err="1"/>
              <a:t>low-fidelity</a:t>
            </a:r>
            <a:r>
              <a:rPr lang="de-DE"/>
              <a:t> </a:t>
            </a:r>
            <a:r>
              <a:rPr lang="de-DE" err="1"/>
              <a:t>way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explore</a:t>
            </a:r>
            <a:r>
              <a:rPr lang="de-DE"/>
              <a:t> and </a:t>
            </a:r>
            <a:r>
              <a:rPr lang="de-DE" err="1"/>
              <a:t>communicate</a:t>
            </a:r>
            <a:r>
              <a:rPr lang="de-DE"/>
              <a:t> </a:t>
            </a:r>
            <a:r>
              <a:rPr lang="de-DE" err="1"/>
              <a:t>ideas</a:t>
            </a:r>
            <a:r>
              <a:rPr lang="de-DE"/>
              <a:t>. </a:t>
            </a:r>
          </a:p>
          <a:p>
            <a:r>
              <a:rPr lang="de-DE" err="1"/>
              <a:t>They</a:t>
            </a:r>
            <a:r>
              <a:rPr lang="de-DE"/>
              <a:t> </a:t>
            </a:r>
            <a:r>
              <a:rPr lang="de-DE" err="1"/>
              <a:t>allow</a:t>
            </a:r>
            <a:r>
              <a:rPr lang="de-DE"/>
              <a:t> </a:t>
            </a:r>
            <a:r>
              <a:rPr lang="de-DE" err="1"/>
              <a:t>teams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focus</a:t>
            </a:r>
            <a:r>
              <a:rPr lang="de-DE"/>
              <a:t> on essential </a:t>
            </a:r>
            <a:r>
              <a:rPr lang="de-DE" err="1"/>
              <a:t>user</a:t>
            </a:r>
            <a:r>
              <a:rPr lang="de-DE"/>
              <a:t> </a:t>
            </a:r>
            <a:r>
              <a:rPr lang="de-DE" err="1"/>
              <a:t>interactions</a:t>
            </a:r>
            <a:r>
              <a:rPr lang="de-DE"/>
              <a:t> and </a:t>
            </a:r>
            <a:r>
              <a:rPr lang="de-DE" err="1"/>
              <a:t>content</a:t>
            </a:r>
            <a:r>
              <a:rPr lang="de-DE"/>
              <a:t> </a:t>
            </a:r>
            <a:r>
              <a:rPr lang="de-DE" err="1"/>
              <a:t>organization</a:t>
            </a:r>
            <a:r>
              <a:rPr lang="de-DE"/>
              <a:t> </a:t>
            </a:r>
            <a:r>
              <a:rPr lang="de-DE" err="1"/>
              <a:t>without</a:t>
            </a:r>
            <a:r>
              <a:rPr lang="de-DE"/>
              <a:t> </a:t>
            </a:r>
            <a:r>
              <a:rPr lang="de-DE" err="1"/>
              <a:t>getting</a:t>
            </a:r>
            <a:r>
              <a:rPr lang="de-DE"/>
              <a:t> </a:t>
            </a:r>
            <a:r>
              <a:rPr lang="de-DE" err="1"/>
              <a:t>distracted</a:t>
            </a:r>
            <a:r>
              <a:rPr lang="de-DE"/>
              <a:t> </a:t>
            </a:r>
            <a:r>
              <a:rPr lang="de-DE" err="1"/>
              <a:t>by</a:t>
            </a:r>
            <a:r>
              <a:rPr lang="de-DE"/>
              <a:t> </a:t>
            </a:r>
            <a:r>
              <a:rPr lang="de-DE" err="1"/>
              <a:t>visual</a:t>
            </a:r>
            <a:r>
              <a:rPr lang="de-DE"/>
              <a:t> </a:t>
            </a:r>
            <a:r>
              <a:rPr lang="de-DE" err="1"/>
              <a:t>details</a:t>
            </a:r>
            <a:r>
              <a:rPr lang="de-DE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6" name="Google Shape;1066;p1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indent="0">
              <a:buNone/>
            </a:pPr>
            <a:r>
              <a:rPr lang="de-DE" b="1"/>
              <a:t>Journey Mapping </a:t>
            </a:r>
            <a:r>
              <a:rPr lang="de-DE" b="1" err="1"/>
              <a:t>as</a:t>
            </a:r>
            <a:r>
              <a:rPr lang="de-DE" b="1"/>
              <a:t> a Form </a:t>
            </a:r>
            <a:r>
              <a:rPr lang="de-DE" b="1" err="1"/>
              <a:t>of</a:t>
            </a:r>
            <a:r>
              <a:rPr lang="de-DE" b="1"/>
              <a:t> </a:t>
            </a:r>
            <a:r>
              <a:rPr lang="de-DE" b="1" err="1"/>
              <a:t>Prototyping</a:t>
            </a:r>
            <a:endParaRPr lang="de-DE" b="1"/>
          </a:p>
          <a:p>
            <a:pPr marL="158750" indent="0">
              <a:buNone/>
            </a:pPr>
            <a:endParaRPr lang="de-DE" b="1"/>
          </a:p>
          <a:p>
            <a:r>
              <a:rPr lang="de-DE"/>
              <a:t>Journey </a:t>
            </a:r>
            <a:r>
              <a:rPr lang="de-DE" err="1"/>
              <a:t>mapping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a form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prototyping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focuses</a:t>
            </a:r>
            <a:r>
              <a:rPr lang="de-DE"/>
              <a:t> on </a:t>
            </a:r>
            <a:r>
              <a:rPr lang="de-DE" err="1"/>
              <a:t>visualizing</a:t>
            </a:r>
            <a:r>
              <a:rPr lang="de-DE"/>
              <a:t> and </a:t>
            </a:r>
            <a:r>
              <a:rPr lang="de-DE" err="1"/>
              <a:t>understanding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b="1" err="1"/>
              <a:t>user's</a:t>
            </a:r>
            <a:r>
              <a:rPr lang="de-DE" b="1"/>
              <a:t> </a:t>
            </a:r>
            <a:r>
              <a:rPr lang="de-DE" b="1" err="1"/>
              <a:t>experience</a:t>
            </a:r>
            <a:r>
              <a:rPr lang="de-DE" b="1"/>
              <a:t> </a:t>
            </a:r>
            <a:r>
              <a:rPr lang="de-DE" b="1" err="1"/>
              <a:t>across</a:t>
            </a:r>
            <a:r>
              <a:rPr lang="de-DE" b="1"/>
              <a:t> </a:t>
            </a:r>
            <a:r>
              <a:rPr lang="de-DE" b="1" err="1"/>
              <a:t>various</a:t>
            </a:r>
            <a:r>
              <a:rPr lang="de-DE" b="1"/>
              <a:t> </a:t>
            </a:r>
            <a:r>
              <a:rPr lang="de-DE" b="1" err="1"/>
              <a:t>touchpoints</a:t>
            </a:r>
            <a:r>
              <a:rPr lang="de-DE" b="1"/>
              <a:t> </a:t>
            </a:r>
            <a:r>
              <a:rPr lang="de-DE" b="1" err="1"/>
              <a:t>with</a:t>
            </a:r>
            <a:r>
              <a:rPr lang="de-DE" b="1"/>
              <a:t> a </a:t>
            </a:r>
            <a:r>
              <a:rPr lang="de-DE" b="1" err="1"/>
              <a:t>product</a:t>
            </a:r>
            <a:r>
              <a:rPr lang="de-DE" b="1"/>
              <a:t> </a:t>
            </a:r>
            <a:r>
              <a:rPr lang="de-DE" b="1" err="1"/>
              <a:t>or</a:t>
            </a:r>
            <a:r>
              <a:rPr lang="de-DE" b="1"/>
              <a:t> </a:t>
            </a:r>
            <a:r>
              <a:rPr lang="de-DE" b="1" err="1"/>
              <a:t>service</a:t>
            </a:r>
            <a:r>
              <a:rPr lang="de-DE" b="1"/>
              <a:t>. </a:t>
            </a:r>
          </a:p>
          <a:p>
            <a:r>
              <a:rPr lang="de-DE" err="1"/>
              <a:t>It</a:t>
            </a:r>
            <a:r>
              <a:rPr lang="de-DE"/>
              <a:t> </a:t>
            </a:r>
            <a:r>
              <a:rPr lang="de-DE" err="1"/>
              <a:t>helps</a:t>
            </a:r>
            <a:r>
              <a:rPr lang="de-DE"/>
              <a:t> </a:t>
            </a:r>
            <a:r>
              <a:rPr lang="de-DE" err="1"/>
              <a:t>identify</a:t>
            </a:r>
            <a:r>
              <a:rPr lang="de-DE"/>
              <a:t> </a:t>
            </a:r>
            <a:r>
              <a:rPr lang="de-DE" err="1"/>
              <a:t>user</a:t>
            </a:r>
            <a:r>
              <a:rPr lang="de-DE"/>
              <a:t> </a:t>
            </a:r>
            <a:r>
              <a:rPr lang="de-DE" err="1"/>
              <a:t>emotions</a:t>
            </a:r>
            <a:r>
              <a:rPr lang="de-DE"/>
              <a:t>, </a:t>
            </a:r>
            <a:r>
              <a:rPr lang="de-DE" err="1"/>
              <a:t>pain</a:t>
            </a:r>
            <a:r>
              <a:rPr lang="de-DE"/>
              <a:t> </a:t>
            </a:r>
            <a:r>
              <a:rPr lang="de-DE" err="1"/>
              <a:t>points</a:t>
            </a:r>
            <a:r>
              <a:rPr lang="de-DE"/>
              <a:t>, and </a:t>
            </a:r>
            <a:r>
              <a:rPr lang="de-DE" err="1"/>
              <a:t>needs</a:t>
            </a:r>
            <a:r>
              <a:rPr lang="de-DE"/>
              <a:t> </a:t>
            </a:r>
            <a:r>
              <a:rPr lang="de-DE" err="1"/>
              <a:t>throughout</a:t>
            </a:r>
            <a:r>
              <a:rPr lang="de-DE"/>
              <a:t> </a:t>
            </a:r>
            <a:r>
              <a:rPr lang="de-DE" err="1"/>
              <a:t>their</a:t>
            </a:r>
            <a:r>
              <a:rPr lang="de-DE"/>
              <a:t> </a:t>
            </a:r>
            <a:r>
              <a:rPr lang="de-DE" err="1"/>
              <a:t>interaction</a:t>
            </a:r>
            <a:r>
              <a:rPr lang="de-DE"/>
              <a:t> </a:t>
            </a:r>
            <a:r>
              <a:rPr lang="de-DE" err="1"/>
              <a:t>journey</a:t>
            </a:r>
            <a:r>
              <a:rPr lang="de-DE"/>
              <a:t>. </a:t>
            </a:r>
          </a:p>
          <a:p>
            <a:r>
              <a:rPr lang="de-DE"/>
              <a:t>By </a:t>
            </a:r>
            <a:r>
              <a:rPr lang="de-DE" err="1"/>
              <a:t>mapping</a:t>
            </a:r>
            <a:r>
              <a:rPr lang="de-DE"/>
              <a:t> out </a:t>
            </a:r>
            <a:r>
              <a:rPr lang="de-DE" err="1"/>
              <a:t>these</a:t>
            </a:r>
            <a:r>
              <a:rPr lang="de-DE"/>
              <a:t> </a:t>
            </a:r>
            <a:r>
              <a:rPr lang="de-DE" err="1"/>
              <a:t>experiences</a:t>
            </a:r>
            <a:r>
              <a:rPr lang="de-DE"/>
              <a:t>, </a:t>
            </a:r>
            <a:r>
              <a:rPr lang="de-DE" err="1"/>
              <a:t>teams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prototype </a:t>
            </a:r>
            <a:r>
              <a:rPr lang="de-DE" err="1"/>
              <a:t>how</a:t>
            </a:r>
            <a:r>
              <a:rPr lang="de-DE"/>
              <a:t> a </a:t>
            </a:r>
            <a:r>
              <a:rPr lang="de-DE" err="1"/>
              <a:t>user</a:t>
            </a:r>
            <a:r>
              <a:rPr lang="de-DE"/>
              <a:t> </a:t>
            </a:r>
            <a:r>
              <a:rPr lang="de-DE" err="1"/>
              <a:t>might</a:t>
            </a:r>
            <a:r>
              <a:rPr lang="de-DE"/>
              <a:t> </a:t>
            </a:r>
            <a:r>
              <a:rPr lang="de-DE" err="1"/>
              <a:t>feel</a:t>
            </a:r>
            <a:r>
              <a:rPr lang="de-DE"/>
              <a:t> and </a:t>
            </a:r>
            <a:r>
              <a:rPr lang="de-DE" err="1"/>
              <a:t>behave</a:t>
            </a:r>
            <a:r>
              <a:rPr lang="de-DE"/>
              <a:t> at different </a:t>
            </a:r>
            <a:r>
              <a:rPr lang="de-DE" err="1"/>
              <a:t>stages</a:t>
            </a:r>
            <a:r>
              <a:rPr lang="de-DE"/>
              <a:t> and </a:t>
            </a:r>
            <a:r>
              <a:rPr lang="de-DE" err="1"/>
              <a:t>anticipate</a:t>
            </a:r>
            <a:r>
              <a:rPr lang="de-DE"/>
              <a:t> </a:t>
            </a:r>
            <a:r>
              <a:rPr lang="de-DE" err="1"/>
              <a:t>challenges</a:t>
            </a:r>
            <a:r>
              <a:rPr lang="de-DE"/>
              <a:t> </a:t>
            </a:r>
            <a:r>
              <a:rPr lang="de-DE" err="1"/>
              <a:t>they</a:t>
            </a:r>
            <a:r>
              <a:rPr lang="de-DE"/>
              <a:t> </a:t>
            </a:r>
            <a:r>
              <a:rPr lang="de-DE" err="1"/>
              <a:t>may</a:t>
            </a:r>
            <a:r>
              <a:rPr lang="de-DE"/>
              <a:t> </a:t>
            </a:r>
            <a:r>
              <a:rPr lang="de-DE" err="1"/>
              <a:t>face</a:t>
            </a:r>
            <a:r>
              <a:rPr lang="de-DE"/>
              <a:t>.</a:t>
            </a:r>
          </a:p>
          <a:p>
            <a:r>
              <a:rPr lang="de-DE"/>
              <a:t>Journey </a:t>
            </a:r>
            <a:r>
              <a:rPr lang="de-DE" err="1"/>
              <a:t>mapping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especially</a:t>
            </a:r>
            <a:r>
              <a:rPr lang="de-DE"/>
              <a:t> </a:t>
            </a:r>
            <a:r>
              <a:rPr lang="de-DE" err="1"/>
              <a:t>useful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aligning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team</a:t>
            </a:r>
            <a:r>
              <a:rPr lang="de-DE"/>
              <a:t> on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user's</a:t>
            </a:r>
            <a:r>
              <a:rPr lang="de-DE"/>
              <a:t> </a:t>
            </a:r>
            <a:r>
              <a:rPr lang="de-DE" err="1"/>
              <a:t>needs</a:t>
            </a:r>
            <a:r>
              <a:rPr lang="de-DE"/>
              <a:t> and </a:t>
            </a:r>
            <a:r>
              <a:rPr lang="de-DE" err="1"/>
              <a:t>uncovering</a:t>
            </a:r>
            <a:r>
              <a:rPr lang="de-DE"/>
              <a:t> </a:t>
            </a:r>
            <a:r>
              <a:rPr lang="de-DE" err="1"/>
              <a:t>opportunities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improvement</a:t>
            </a:r>
            <a:r>
              <a:rPr lang="de-DE"/>
              <a:t> in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overall</a:t>
            </a:r>
            <a:r>
              <a:rPr lang="de-DE"/>
              <a:t> </a:t>
            </a:r>
            <a:r>
              <a:rPr lang="de-DE" err="1"/>
              <a:t>experience</a:t>
            </a:r>
            <a:r>
              <a:rPr lang="de-DE"/>
              <a:t>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indent="0">
              <a:buNone/>
            </a:pPr>
            <a:r>
              <a:rPr lang="de-DE" b="1" err="1"/>
              <a:t>Roleplay</a:t>
            </a:r>
            <a:r>
              <a:rPr lang="de-DE" b="1"/>
              <a:t> </a:t>
            </a:r>
            <a:r>
              <a:rPr lang="de-DE" b="1" err="1"/>
              <a:t>as</a:t>
            </a:r>
            <a:r>
              <a:rPr lang="de-DE" b="1"/>
              <a:t> a Form </a:t>
            </a:r>
            <a:r>
              <a:rPr lang="de-DE" b="1" err="1"/>
              <a:t>of</a:t>
            </a:r>
            <a:r>
              <a:rPr lang="de-DE" b="1"/>
              <a:t> </a:t>
            </a:r>
            <a:r>
              <a:rPr lang="de-DE" b="1" err="1"/>
              <a:t>Prototyping</a:t>
            </a:r>
            <a:br>
              <a:rPr lang="de-DE" b="1"/>
            </a:br>
            <a:endParaRPr lang="de-DE" b="1"/>
          </a:p>
          <a:p>
            <a:r>
              <a:rPr lang="de-DE" err="1"/>
              <a:t>Roleplay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a </a:t>
            </a:r>
            <a:r>
              <a:rPr lang="de-DE" err="1"/>
              <a:t>dynamic</a:t>
            </a:r>
            <a:r>
              <a:rPr lang="de-DE"/>
              <a:t> form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prototyping</a:t>
            </a:r>
            <a:r>
              <a:rPr lang="de-DE"/>
              <a:t> </a:t>
            </a:r>
            <a:r>
              <a:rPr lang="de-DE" err="1"/>
              <a:t>where</a:t>
            </a:r>
            <a:r>
              <a:rPr lang="de-DE"/>
              <a:t> </a:t>
            </a:r>
            <a:r>
              <a:rPr lang="de-DE" err="1"/>
              <a:t>team</a:t>
            </a:r>
            <a:r>
              <a:rPr lang="de-DE"/>
              <a:t> </a:t>
            </a:r>
            <a:r>
              <a:rPr lang="de-DE" err="1"/>
              <a:t>members</a:t>
            </a:r>
            <a:r>
              <a:rPr lang="de-DE"/>
              <a:t> </a:t>
            </a:r>
            <a:r>
              <a:rPr lang="de-DE" b="1" err="1"/>
              <a:t>act</a:t>
            </a:r>
            <a:r>
              <a:rPr lang="de-DE" b="1"/>
              <a:t> out </a:t>
            </a:r>
            <a:r>
              <a:rPr lang="de-DE" b="1" err="1"/>
              <a:t>scenarios</a:t>
            </a:r>
            <a:r>
              <a:rPr lang="de-DE" b="1"/>
              <a:t> </a:t>
            </a:r>
            <a:r>
              <a:rPr lang="de-DE" b="1" err="1"/>
              <a:t>to</a:t>
            </a:r>
            <a:r>
              <a:rPr lang="de-DE" b="1"/>
              <a:t> </a:t>
            </a:r>
            <a:r>
              <a:rPr lang="de-DE" b="1" err="1"/>
              <a:t>simulate</a:t>
            </a:r>
            <a:r>
              <a:rPr lang="de-DE" b="1"/>
              <a:t> </a:t>
            </a:r>
            <a:r>
              <a:rPr lang="de-DE" b="1" err="1"/>
              <a:t>user</a:t>
            </a:r>
            <a:r>
              <a:rPr lang="de-DE" b="1"/>
              <a:t> </a:t>
            </a:r>
            <a:r>
              <a:rPr lang="de-DE" b="1" err="1"/>
              <a:t>experiences</a:t>
            </a:r>
            <a:r>
              <a:rPr lang="de-DE" b="1"/>
              <a:t> and </a:t>
            </a:r>
            <a:r>
              <a:rPr lang="de-DE" b="1" err="1"/>
              <a:t>interactions</a:t>
            </a:r>
            <a:r>
              <a:rPr lang="de-DE" b="1"/>
              <a:t> </a:t>
            </a:r>
            <a:r>
              <a:rPr lang="de-DE" b="1" err="1"/>
              <a:t>with</a:t>
            </a:r>
            <a:r>
              <a:rPr lang="de-DE" b="1"/>
              <a:t> a </a:t>
            </a:r>
            <a:r>
              <a:rPr lang="de-DE" b="1" err="1"/>
              <a:t>product</a:t>
            </a:r>
            <a:r>
              <a:rPr lang="de-DE" b="1"/>
              <a:t> </a:t>
            </a:r>
            <a:r>
              <a:rPr lang="de-DE" b="1" err="1"/>
              <a:t>or</a:t>
            </a:r>
            <a:r>
              <a:rPr lang="de-DE" b="1"/>
              <a:t> </a:t>
            </a:r>
            <a:r>
              <a:rPr lang="de-DE" b="1" err="1"/>
              <a:t>service</a:t>
            </a:r>
            <a:r>
              <a:rPr lang="de-DE"/>
              <a:t>. </a:t>
            </a:r>
          </a:p>
          <a:p>
            <a:r>
              <a:rPr lang="de-DE" err="1"/>
              <a:t>It</a:t>
            </a:r>
            <a:r>
              <a:rPr lang="de-DE"/>
              <a:t> </a:t>
            </a:r>
            <a:r>
              <a:rPr lang="de-DE" err="1"/>
              <a:t>helps</a:t>
            </a:r>
            <a:r>
              <a:rPr lang="de-DE"/>
              <a:t> </a:t>
            </a:r>
            <a:r>
              <a:rPr lang="de-DE" err="1"/>
              <a:t>explore</a:t>
            </a:r>
            <a:r>
              <a:rPr lang="de-DE"/>
              <a:t> </a:t>
            </a:r>
            <a:r>
              <a:rPr lang="de-DE" err="1"/>
              <a:t>how</a:t>
            </a:r>
            <a:r>
              <a:rPr lang="de-DE"/>
              <a:t> </a:t>
            </a:r>
            <a:r>
              <a:rPr lang="de-DE" err="1"/>
              <a:t>users</a:t>
            </a:r>
            <a:r>
              <a:rPr lang="de-DE"/>
              <a:t> </a:t>
            </a:r>
            <a:r>
              <a:rPr lang="de-DE" err="1"/>
              <a:t>might</a:t>
            </a:r>
            <a:r>
              <a:rPr lang="de-DE"/>
              <a:t> </a:t>
            </a:r>
            <a:r>
              <a:rPr lang="de-DE" err="1"/>
              <a:t>react</a:t>
            </a:r>
            <a:r>
              <a:rPr lang="de-DE"/>
              <a:t> in real-</a:t>
            </a:r>
            <a:r>
              <a:rPr lang="de-DE" err="1"/>
              <a:t>world</a:t>
            </a:r>
            <a:r>
              <a:rPr lang="de-DE"/>
              <a:t> </a:t>
            </a:r>
            <a:r>
              <a:rPr lang="de-DE" err="1"/>
              <a:t>situations</a:t>
            </a:r>
            <a:r>
              <a:rPr lang="de-DE"/>
              <a:t> and </a:t>
            </a:r>
            <a:r>
              <a:rPr lang="de-DE" err="1"/>
              <a:t>provides</a:t>
            </a:r>
            <a:r>
              <a:rPr lang="de-DE"/>
              <a:t> </a:t>
            </a:r>
            <a:r>
              <a:rPr lang="de-DE" err="1"/>
              <a:t>insights</a:t>
            </a:r>
            <a:r>
              <a:rPr lang="de-DE"/>
              <a:t> </a:t>
            </a:r>
            <a:r>
              <a:rPr lang="de-DE" err="1"/>
              <a:t>into</a:t>
            </a:r>
            <a:r>
              <a:rPr lang="de-DE"/>
              <a:t> emotional </a:t>
            </a:r>
            <a:r>
              <a:rPr lang="de-DE" err="1"/>
              <a:t>responses</a:t>
            </a:r>
            <a:r>
              <a:rPr lang="de-DE"/>
              <a:t>, </a:t>
            </a:r>
            <a:r>
              <a:rPr lang="de-DE" err="1"/>
              <a:t>behaviors</a:t>
            </a:r>
            <a:r>
              <a:rPr lang="de-DE"/>
              <a:t>, and potential </a:t>
            </a:r>
            <a:r>
              <a:rPr lang="de-DE" err="1"/>
              <a:t>challenges</a:t>
            </a:r>
            <a:r>
              <a:rPr lang="de-DE"/>
              <a:t>.</a:t>
            </a:r>
          </a:p>
          <a:p>
            <a:r>
              <a:rPr lang="de-DE"/>
              <a:t>By </a:t>
            </a:r>
            <a:r>
              <a:rPr lang="de-DE" err="1"/>
              <a:t>interacting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user</a:t>
            </a:r>
            <a:r>
              <a:rPr lang="de-DE"/>
              <a:t>, </a:t>
            </a:r>
            <a:r>
              <a:rPr lang="de-DE" err="1"/>
              <a:t>team</a:t>
            </a:r>
            <a:r>
              <a:rPr lang="de-DE"/>
              <a:t> </a:t>
            </a:r>
            <a:r>
              <a:rPr lang="de-DE" err="1"/>
              <a:t>members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err="1"/>
              <a:t>gain</a:t>
            </a:r>
            <a:r>
              <a:rPr lang="de-DE"/>
              <a:t> </a:t>
            </a:r>
            <a:r>
              <a:rPr lang="de-DE" err="1"/>
              <a:t>new</a:t>
            </a:r>
            <a:r>
              <a:rPr lang="de-DE"/>
              <a:t> </a:t>
            </a:r>
            <a:r>
              <a:rPr lang="de-DE" err="1"/>
              <a:t>insights</a:t>
            </a:r>
            <a:r>
              <a:rPr lang="de-DE"/>
              <a:t> </a:t>
            </a:r>
            <a:r>
              <a:rPr lang="de-DE" err="1"/>
              <a:t>regarding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user’s</a:t>
            </a:r>
            <a:r>
              <a:rPr lang="de-DE"/>
              <a:t> </a:t>
            </a:r>
            <a:r>
              <a:rPr lang="de-DE" err="1"/>
              <a:t>perspective</a:t>
            </a:r>
            <a:r>
              <a:rPr lang="de-DE"/>
              <a:t>, </a:t>
            </a:r>
            <a:r>
              <a:rPr lang="de-DE" err="1"/>
              <a:t>uncovering</a:t>
            </a:r>
            <a:r>
              <a:rPr lang="de-DE"/>
              <a:t> </a:t>
            </a:r>
            <a:r>
              <a:rPr lang="de-DE" err="1"/>
              <a:t>new</a:t>
            </a:r>
            <a:r>
              <a:rPr lang="de-DE"/>
              <a:t> </a:t>
            </a:r>
            <a:r>
              <a:rPr lang="de-DE" err="1"/>
              <a:t>insights</a:t>
            </a:r>
            <a:r>
              <a:rPr lang="de-DE"/>
              <a:t> and </a:t>
            </a:r>
            <a:r>
              <a:rPr lang="de-DE" err="1"/>
              <a:t>improving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service</a:t>
            </a:r>
            <a:r>
              <a:rPr lang="de-DE"/>
              <a:t>. </a:t>
            </a:r>
          </a:p>
          <a:p>
            <a:r>
              <a:rPr lang="de-DE"/>
              <a:t>This </a:t>
            </a:r>
            <a:r>
              <a:rPr lang="de-DE" err="1"/>
              <a:t>method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especially</a:t>
            </a:r>
            <a:r>
              <a:rPr lang="de-DE"/>
              <a:t> </a:t>
            </a:r>
            <a:r>
              <a:rPr lang="de-DE" err="1"/>
              <a:t>useful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testing</a:t>
            </a:r>
            <a:r>
              <a:rPr lang="de-DE"/>
              <a:t> </a:t>
            </a:r>
            <a:r>
              <a:rPr lang="de-DE" err="1"/>
              <a:t>interactions</a:t>
            </a:r>
            <a:r>
              <a:rPr lang="de-DE"/>
              <a:t>, </a:t>
            </a:r>
            <a:r>
              <a:rPr lang="de-DE" err="1"/>
              <a:t>understanding</a:t>
            </a:r>
            <a:r>
              <a:rPr lang="de-DE"/>
              <a:t> </a:t>
            </a:r>
            <a:r>
              <a:rPr lang="de-DE" err="1"/>
              <a:t>user</a:t>
            </a:r>
            <a:r>
              <a:rPr lang="de-DE"/>
              <a:t> </a:t>
            </a:r>
            <a:r>
              <a:rPr lang="de-DE" err="1"/>
              <a:t>needs</a:t>
            </a:r>
            <a:r>
              <a:rPr lang="de-DE"/>
              <a:t>, and </a:t>
            </a:r>
            <a:r>
              <a:rPr lang="de-DE" err="1"/>
              <a:t>identifying</a:t>
            </a:r>
            <a:r>
              <a:rPr lang="de-DE"/>
              <a:t> </a:t>
            </a:r>
            <a:r>
              <a:rPr lang="de-DE" err="1"/>
              <a:t>gaps</a:t>
            </a:r>
            <a:r>
              <a:rPr lang="de-DE"/>
              <a:t> in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user</a:t>
            </a:r>
            <a:r>
              <a:rPr lang="de-DE"/>
              <a:t> </a:t>
            </a:r>
            <a:r>
              <a:rPr lang="de-DE" err="1"/>
              <a:t>journey</a:t>
            </a:r>
            <a:r>
              <a:rPr lang="de-DE"/>
              <a:t>. </a:t>
            </a:r>
          </a:p>
          <a:p>
            <a:r>
              <a:rPr lang="de-DE" err="1"/>
              <a:t>Roleplay</a:t>
            </a:r>
            <a:r>
              <a:rPr lang="de-DE"/>
              <a:t> </a:t>
            </a:r>
            <a:r>
              <a:rPr lang="de-DE" err="1"/>
              <a:t>enables</a:t>
            </a:r>
            <a:r>
              <a:rPr lang="de-DE"/>
              <a:t> </a:t>
            </a:r>
            <a:r>
              <a:rPr lang="de-DE" err="1"/>
              <a:t>teams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refine</a:t>
            </a:r>
            <a:r>
              <a:rPr lang="de-DE"/>
              <a:t> </a:t>
            </a:r>
            <a:r>
              <a:rPr lang="de-DE" err="1"/>
              <a:t>concepts</a:t>
            </a:r>
            <a:r>
              <a:rPr lang="de-DE"/>
              <a:t> in a </a:t>
            </a:r>
            <a:r>
              <a:rPr lang="de-DE" err="1"/>
              <a:t>realistic</a:t>
            </a:r>
            <a:r>
              <a:rPr lang="de-DE"/>
              <a:t>, </a:t>
            </a:r>
            <a:r>
              <a:rPr lang="de-DE" err="1"/>
              <a:t>interactive</a:t>
            </a:r>
            <a:r>
              <a:rPr lang="de-DE"/>
              <a:t> </a:t>
            </a:r>
            <a:r>
              <a:rPr lang="de-DE" err="1"/>
              <a:t>way</a:t>
            </a:r>
            <a:r>
              <a:rPr lang="de-DE"/>
              <a:t> </a:t>
            </a:r>
            <a:r>
              <a:rPr lang="de-DE" err="1"/>
              <a:t>without</a:t>
            </a:r>
            <a:r>
              <a:rPr lang="de-DE"/>
              <a:t> </a:t>
            </a:r>
            <a:r>
              <a:rPr lang="de-DE" err="1"/>
              <a:t>needing</a:t>
            </a:r>
            <a:r>
              <a:rPr lang="de-DE"/>
              <a:t> a </a:t>
            </a:r>
            <a:r>
              <a:rPr lang="de-DE" err="1"/>
              <a:t>physical</a:t>
            </a:r>
            <a:r>
              <a:rPr lang="de-DE"/>
              <a:t> prototype.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1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>
                <a:latin typeface="Aptos" panose="020B0004020202020204" pitchFamily="34" charset="0"/>
              </a:rPr>
              <a:t>18</a:t>
            </a:fld>
            <a:endParaRPr>
              <a:latin typeface="Aptos" panose="020B00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116:notes"/>
          <p:cNvSpPr txBox="1">
            <a:spLocks noGrp="1"/>
          </p:cNvSpPr>
          <p:nvPr>
            <p:ph type="body" idx="1"/>
          </p:nvPr>
        </p:nvSpPr>
        <p:spPr>
          <a:xfrm>
            <a:off x="685800" y="4400551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de-DE" b="1"/>
              <a:t>Building a Simple Prototype </a:t>
            </a:r>
            <a:r>
              <a:rPr lang="de-DE" b="1" err="1"/>
              <a:t>Based</a:t>
            </a:r>
            <a:r>
              <a:rPr lang="de-DE" b="1"/>
              <a:t> on </a:t>
            </a:r>
            <a:r>
              <a:rPr lang="de-DE" b="1" err="1"/>
              <a:t>Hypotheses</a:t>
            </a:r>
            <a:endParaRPr lang="de-DE" b="1"/>
          </a:p>
          <a:p>
            <a:pPr marL="158750" indent="0">
              <a:buNone/>
            </a:pPr>
            <a:endParaRPr lang="de-DE" b="1"/>
          </a:p>
          <a:p>
            <a:r>
              <a:rPr lang="de-DE"/>
              <a:t>Start </a:t>
            </a:r>
            <a:r>
              <a:rPr lang="de-DE" err="1"/>
              <a:t>by</a:t>
            </a:r>
            <a:r>
              <a:rPr lang="de-DE"/>
              <a:t> </a:t>
            </a:r>
            <a:r>
              <a:rPr lang="de-DE" err="1"/>
              <a:t>defining</a:t>
            </a:r>
            <a:r>
              <a:rPr lang="de-DE"/>
              <a:t> a </a:t>
            </a:r>
            <a:r>
              <a:rPr lang="de-DE" b="1" err="1"/>
              <a:t>hypothesis</a:t>
            </a:r>
            <a:r>
              <a:rPr lang="de-DE" b="1"/>
              <a:t>: </a:t>
            </a:r>
            <a:r>
              <a:rPr lang="de-DE" err="1"/>
              <a:t>what</a:t>
            </a:r>
            <a:r>
              <a:rPr lang="de-DE"/>
              <a:t> do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want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test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users</a:t>
            </a:r>
            <a:r>
              <a:rPr lang="de-DE"/>
              <a:t>? </a:t>
            </a:r>
          </a:p>
          <a:p>
            <a:r>
              <a:rPr lang="de-DE"/>
              <a:t>This </a:t>
            </a:r>
            <a:r>
              <a:rPr lang="de-DE" err="1"/>
              <a:t>could</a:t>
            </a:r>
            <a:r>
              <a:rPr lang="de-DE"/>
              <a:t> </a:t>
            </a:r>
            <a:r>
              <a:rPr lang="de-DE" err="1"/>
              <a:t>be</a:t>
            </a:r>
            <a:r>
              <a:rPr lang="de-DE"/>
              <a:t> a feature, design,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user</a:t>
            </a:r>
            <a:r>
              <a:rPr lang="de-DE"/>
              <a:t> </a:t>
            </a:r>
            <a:r>
              <a:rPr lang="de-DE" err="1"/>
              <a:t>behavior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want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explore</a:t>
            </a:r>
            <a:r>
              <a:rPr lang="de-DE"/>
              <a:t>.</a:t>
            </a:r>
          </a:p>
          <a:p>
            <a:r>
              <a:rPr lang="de-DE" err="1"/>
              <a:t>Then</a:t>
            </a:r>
            <a:r>
              <a:rPr lang="de-DE"/>
              <a:t>, </a:t>
            </a:r>
            <a:r>
              <a:rPr lang="de-DE" err="1"/>
              <a:t>build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prototype </a:t>
            </a:r>
            <a:r>
              <a:rPr lang="de-DE" err="1"/>
              <a:t>as</a:t>
            </a:r>
            <a:r>
              <a:rPr lang="de-DE"/>
              <a:t> </a:t>
            </a:r>
            <a:r>
              <a:rPr lang="de-DE" b="1" err="1"/>
              <a:t>simply</a:t>
            </a:r>
            <a:r>
              <a:rPr lang="de-DE" b="1"/>
              <a:t> </a:t>
            </a:r>
            <a:r>
              <a:rPr lang="de-DE" b="1" err="1"/>
              <a:t>as</a:t>
            </a:r>
            <a:r>
              <a:rPr lang="de-DE" b="1"/>
              <a:t> possible</a:t>
            </a:r>
            <a:r>
              <a:rPr lang="de-DE"/>
              <a:t>, </a:t>
            </a:r>
            <a:r>
              <a:rPr lang="de-DE" err="1"/>
              <a:t>focusing</a:t>
            </a:r>
            <a:r>
              <a:rPr lang="de-DE"/>
              <a:t> on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core</a:t>
            </a:r>
            <a:r>
              <a:rPr lang="de-DE"/>
              <a:t> </a:t>
            </a:r>
            <a:r>
              <a:rPr lang="de-DE" err="1"/>
              <a:t>elements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test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hypothesis</a:t>
            </a:r>
            <a:r>
              <a:rPr lang="de-DE"/>
              <a:t>. </a:t>
            </a:r>
          </a:p>
          <a:p>
            <a:r>
              <a:rPr lang="de-DE"/>
              <a:t>The </a:t>
            </a:r>
            <a:r>
              <a:rPr lang="de-DE" err="1"/>
              <a:t>goal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validate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assumptions</a:t>
            </a:r>
            <a:r>
              <a:rPr lang="de-DE"/>
              <a:t> </a:t>
            </a:r>
            <a:r>
              <a:rPr lang="de-DE" err="1"/>
              <a:t>quickly</a:t>
            </a:r>
            <a:r>
              <a:rPr lang="de-DE"/>
              <a:t> and </a:t>
            </a:r>
            <a:r>
              <a:rPr lang="de-DE" err="1"/>
              <a:t>gather</a:t>
            </a:r>
            <a:r>
              <a:rPr lang="de-DE"/>
              <a:t> </a:t>
            </a:r>
            <a:r>
              <a:rPr lang="de-DE" err="1"/>
              <a:t>feedback</a:t>
            </a:r>
            <a:r>
              <a:rPr lang="de-DE"/>
              <a:t>, </a:t>
            </a:r>
            <a:r>
              <a:rPr lang="de-DE" err="1"/>
              <a:t>without</a:t>
            </a:r>
            <a:r>
              <a:rPr lang="de-DE"/>
              <a:t> </a:t>
            </a:r>
            <a:r>
              <a:rPr lang="de-DE" err="1"/>
              <a:t>investing</a:t>
            </a:r>
            <a:r>
              <a:rPr lang="de-DE"/>
              <a:t> </a:t>
            </a:r>
            <a:r>
              <a:rPr lang="de-DE" err="1"/>
              <a:t>too</a:t>
            </a:r>
            <a:r>
              <a:rPr lang="de-DE"/>
              <a:t> </a:t>
            </a:r>
            <a:r>
              <a:rPr lang="de-DE" err="1"/>
              <a:t>many</a:t>
            </a:r>
            <a:r>
              <a:rPr lang="de-DE"/>
              <a:t> </a:t>
            </a:r>
            <a:r>
              <a:rPr lang="de-DE" err="1"/>
              <a:t>resources</a:t>
            </a:r>
            <a:r>
              <a:rPr lang="de-DE"/>
              <a:t>. </a:t>
            </a:r>
            <a:br>
              <a:rPr lang="de-DE"/>
            </a:br>
            <a:r>
              <a:rPr lang="de-DE"/>
              <a:t>This </a:t>
            </a:r>
            <a:r>
              <a:rPr lang="de-DE" err="1"/>
              <a:t>allows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fast </a:t>
            </a:r>
            <a:r>
              <a:rPr lang="de-DE" err="1"/>
              <a:t>iteration</a:t>
            </a:r>
            <a:r>
              <a:rPr lang="de-DE"/>
              <a:t> and </a:t>
            </a:r>
            <a:r>
              <a:rPr lang="de-DE" err="1"/>
              <a:t>refinement</a:t>
            </a:r>
            <a:r>
              <a:rPr lang="de-DE"/>
              <a:t> </a:t>
            </a:r>
            <a:r>
              <a:rPr lang="de-DE" err="1"/>
              <a:t>based</a:t>
            </a:r>
            <a:r>
              <a:rPr lang="de-DE"/>
              <a:t> on real </a:t>
            </a:r>
            <a:r>
              <a:rPr lang="de-DE" err="1"/>
              <a:t>user</a:t>
            </a:r>
            <a:r>
              <a:rPr lang="de-DE"/>
              <a:t> </a:t>
            </a:r>
            <a:r>
              <a:rPr lang="de-DE" err="1"/>
              <a:t>insights</a:t>
            </a:r>
            <a:r>
              <a:rPr lang="de-DE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79" name="Google Shape;1079;p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>
                <a:latin typeface="Aptos" panose="020B0004020202020204" pitchFamily="34" charset="0"/>
              </a:rPr>
              <a:t>2</a:t>
            </a:fld>
            <a:endParaRPr>
              <a:latin typeface="Aptos" panose="020B00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5" name="Google Shape;1085;p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err="1"/>
              <a:t>Now</a:t>
            </a:r>
            <a:r>
              <a:rPr lang="de-DE"/>
              <a:t> </a:t>
            </a:r>
            <a:r>
              <a:rPr lang="de-DE" err="1"/>
              <a:t>its</a:t>
            </a:r>
            <a:r>
              <a:rPr lang="de-DE"/>
              <a:t> time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think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hands</a:t>
            </a:r>
            <a:r>
              <a:rPr lang="de-DE"/>
              <a:t> and </a:t>
            </a:r>
            <a:r>
              <a:rPr lang="de-DE" err="1"/>
              <a:t>build</a:t>
            </a:r>
            <a:r>
              <a:rPr lang="de-DE"/>
              <a:t> </a:t>
            </a:r>
            <a:r>
              <a:rPr lang="de-DE" err="1"/>
              <a:t>prototypes</a:t>
            </a:r>
            <a:r>
              <a:rPr lang="de-DE"/>
              <a:t>!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1" name="Google Shape;1091;p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/>
              <a:t>Today, </a:t>
            </a:r>
            <a:r>
              <a:rPr lang="de-DE" err="1"/>
              <a:t>we're</a:t>
            </a:r>
            <a:r>
              <a:rPr lang="de-DE"/>
              <a:t> </a:t>
            </a:r>
            <a:r>
              <a:rPr lang="de-DE" err="1"/>
              <a:t>working</a:t>
            </a:r>
            <a:r>
              <a:rPr lang="de-DE"/>
              <a:t> in Miro, but </a:t>
            </a:r>
            <a:r>
              <a:rPr lang="de-DE" err="1"/>
              <a:t>as</a:t>
            </a:r>
            <a:r>
              <a:rPr lang="de-DE"/>
              <a:t> a </a:t>
            </a:r>
            <a:r>
              <a:rPr lang="de-DE" err="1"/>
              <a:t>team</a:t>
            </a:r>
            <a:r>
              <a:rPr lang="de-DE"/>
              <a:t>,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have</a:t>
            </a:r>
            <a:r>
              <a:rPr lang="de-DE"/>
              <a:t> a </a:t>
            </a:r>
            <a:r>
              <a:rPr lang="de-DE" err="1"/>
              <a:t>variety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tools</a:t>
            </a:r>
            <a:r>
              <a:rPr lang="de-DE"/>
              <a:t> at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disposal</a:t>
            </a:r>
            <a:r>
              <a:rPr lang="de-DE"/>
              <a:t>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/>
              <a:t>Online </a:t>
            </a:r>
            <a:r>
              <a:rPr lang="de-DE" err="1"/>
              <a:t>platforms</a:t>
            </a:r>
            <a:r>
              <a:rPr lang="de-DE"/>
              <a:t> like Miro </a:t>
            </a:r>
            <a:r>
              <a:rPr lang="de-DE" err="1"/>
              <a:t>allow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easily</a:t>
            </a:r>
            <a:r>
              <a:rPr lang="de-DE"/>
              <a:t> </a:t>
            </a:r>
            <a:r>
              <a:rPr lang="de-DE" b="1" err="1"/>
              <a:t>drag</a:t>
            </a:r>
            <a:r>
              <a:rPr lang="de-DE" b="1"/>
              <a:t> and </a:t>
            </a:r>
            <a:r>
              <a:rPr lang="de-DE" b="1" err="1"/>
              <a:t>drop</a:t>
            </a:r>
            <a:r>
              <a:rPr lang="de-DE" b="1"/>
              <a:t> </a:t>
            </a:r>
            <a:r>
              <a:rPr lang="de-DE" b="1" err="1"/>
              <a:t>visuals</a:t>
            </a:r>
            <a:r>
              <a:rPr lang="de-DE"/>
              <a:t>, </a:t>
            </a:r>
            <a:r>
              <a:rPr lang="de-DE" err="1"/>
              <a:t>making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ideas</a:t>
            </a:r>
            <a:r>
              <a:rPr lang="de-DE"/>
              <a:t> </a:t>
            </a:r>
            <a:r>
              <a:rPr lang="de-DE" err="1"/>
              <a:t>even</a:t>
            </a:r>
            <a:r>
              <a:rPr lang="de-DE"/>
              <a:t> </a:t>
            </a:r>
            <a:r>
              <a:rPr lang="de-DE" err="1"/>
              <a:t>more</a:t>
            </a:r>
            <a:r>
              <a:rPr lang="de-DE"/>
              <a:t> </a:t>
            </a:r>
            <a:r>
              <a:rPr lang="de-DE" b="1"/>
              <a:t>tangible</a:t>
            </a:r>
            <a:r>
              <a:rPr lang="de-DE"/>
              <a:t> and </a:t>
            </a:r>
            <a:r>
              <a:rPr lang="de-DE" err="1"/>
              <a:t>interactive</a:t>
            </a:r>
            <a:r>
              <a:rPr lang="de-DE"/>
              <a:t>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 err="1"/>
              <a:t>Feel</a:t>
            </a:r>
            <a:r>
              <a:rPr lang="de-DE"/>
              <a:t> </a:t>
            </a:r>
            <a:r>
              <a:rPr lang="de-DE" err="1"/>
              <a:t>free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explore</a:t>
            </a:r>
            <a:r>
              <a:rPr lang="de-DE"/>
              <a:t> different </a:t>
            </a:r>
            <a:r>
              <a:rPr lang="de-DE" err="1"/>
              <a:t>visuals</a:t>
            </a:r>
            <a:r>
              <a:rPr lang="de-DE"/>
              <a:t>, </a:t>
            </a:r>
            <a:r>
              <a:rPr lang="de-DE" err="1"/>
              <a:t>images</a:t>
            </a:r>
            <a:r>
              <a:rPr lang="de-DE"/>
              <a:t>, and </a:t>
            </a:r>
            <a:r>
              <a:rPr lang="de-DE" err="1"/>
              <a:t>elements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enhance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process</a:t>
            </a:r>
            <a:r>
              <a:rPr lang="de-DE"/>
              <a:t> and bring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concepts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life</a:t>
            </a:r>
            <a:r>
              <a:rPr lang="de-DE"/>
              <a:t>!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4" name="Google Shape;1104;p1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900" b="1"/>
              <a:t>Here </a:t>
            </a:r>
            <a:r>
              <a:rPr lang="de-DE" sz="900" b="1" err="1"/>
              <a:t>is</a:t>
            </a:r>
            <a:r>
              <a:rPr lang="de-DE" sz="900" b="1"/>
              <a:t> </a:t>
            </a:r>
            <a:r>
              <a:rPr lang="de-DE" sz="900" b="1" err="1"/>
              <a:t>how</a:t>
            </a:r>
            <a:r>
              <a:rPr lang="de-DE" sz="900" b="1"/>
              <a:t> </a:t>
            </a:r>
            <a:r>
              <a:rPr lang="de-DE" sz="900" b="1" err="1"/>
              <a:t>it</a:t>
            </a:r>
            <a:r>
              <a:rPr lang="de-DE" sz="900" b="1"/>
              <a:t> </a:t>
            </a:r>
            <a:r>
              <a:rPr lang="de-DE" sz="900" b="1" err="1"/>
              <a:t>works</a:t>
            </a:r>
            <a:endParaRPr lang="de-DE" sz="9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 sz="90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 sz="900" err="1"/>
              <a:t>Once</a:t>
            </a:r>
            <a:r>
              <a:rPr lang="de-DE" sz="900"/>
              <a:t> </a:t>
            </a:r>
            <a:r>
              <a:rPr lang="de-DE" sz="900" err="1"/>
              <a:t>your</a:t>
            </a:r>
            <a:r>
              <a:rPr lang="de-DE" sz="900"/>
              <a:t> back in </a:t>
            </a:r>
            <a:r>
              <a:rPr lang="de-DE" sz="900" err="1"/>
              <a:t>your</a:t>
            </a:r>
            <a:r>
              <a:rPr lang="de-DE" sz="900"/>
              <a:t> breakout-</a:t>
            </a:r>
            <a:r>
              <a:rPr lang="de-DE" sz="900" err="1"/>
              <a:t>room</a:t>
            </a:r>
            <a:r>
              <a:rPr lang="de-DE" sz="900"/>
              <a:t>, find </a:t>
            </a:r>
            <a:r>
              <a:rPr lang="de-DE" sz="900" err="1"/>
              <a:t>your</a:t>
            </a:r>
            <a:r>
              <a:rPr lang="de-DE" sz="900"/>
              <a:t> </a:t>
            </a:r>
            <a:r>
              <a:rPr lang="de-DE" sz="900" err="1"/>
              <a:t>team</a:t>
            </a:r>
            <a:r>
              <a:rPr lang="de-DE" sz="900"/>
              <a:t> </a:t>
            </a:r>
            <a:r>
              <a:rPr lang="de-DE" sz="900" err="1"/>
              <a:t>corner</a:t>
            </a:r>
            <a:r>
              <a:rPr lang="de-DE" sz="900"/>
              <a:t> and </a:t>
            </a:r>
            <a:r>
              <a:rPr lang="de-DE" sz="900" err="1"/>
              <a:t>template</a:t>
            </a:r>
            <a:r>
              <a:rPr lang="de-DE" sz="900"/>
              <a:t> 11.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 sz="900" err="1"/>
              <a:t>It‘s</a:t>
            </a:r>
            <a:r>
              <a:rPr lang="de-DE" sz="900"/>
              <a:t> time </a:t>
            </a:r>
            <a:r>
              <a:rPr lang="de-DE" sz="900" err="1"/>
              <a:t>to</a:t>
            </a:r>
            <a:r>
              <a:rPr lang="de-DE" sz="900"/>
              <a:t> </a:t>
            </a:r>
            <a:r>
              <a:rPr lang="de-DE" sz="900" err="1"/>
              <a:t>get</a:t>
            </a:r>
            <a:r>
              <a:rPr lang="de-DE" sz="900"/>
              <a:t> </a:t>
            </a:r>
            <a:r>
              <a:rPr lang="de-DE" sz="900" err="1"/>
              <a:t>creative</a:t>
            </a:r>
            <a:r>
              <a:rPr lang="de-DE" sz="900"/>
              <a:t>!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lang="de-DE" sz="90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 sz="900" b="1"/>
              <a:t>As a </a:t>
            </a:r>
            <a:r>
              <a:rPr lang="de-DE" sz="900" b="1" err="1"/>
              <a:t>team</a:t>
            </a:r>
            <a:r>
              <a:rPr lang="de-DE" sz="900" b="1"/>
              <a:t> </a:t>
            </a:r>
            <a:r>
              <a:rPr lang="de-DE" sz="900" b="1" err="1"/>
              <a:t>you</a:t>
            </a:r>
            <a:r>
              <a:rPr lang="de-DE" sz="900" b="1"/>
              <a:t> </a:t>
            </a:r>
            <a:r>
              <a:rPr lang="de-DE" sz="900" b="1" err="1"/>
              <a:t>have</a:t>
            </a:r>
            <a:r>
              <a:rPr lang="de-DE" sz="900" b="1"/>
              <a:t> 20 </a:t>
            </a:r>
            <a:r>
              <a:rPr lang="de-DE" sz="900" b="1" err="1"/>
              <a:t>minutes</a:t>
            </a:r>
            <a:r>
              <a:rPr lang="de-DE" sz="900" b="1"/>
              <a:t> </a:t>
            </a:r>
            <a:r>
              <a:rPr lang="de-DE" sz="900" b="1" err="1"/>
              <a:t>to</a:t>
            </a:r>
            <a:r>
              <a:rPr lang="de-DE" sz="900" b="1"/>
              <a:t> </a:t>
            </a:r>
            <a:r>
              <a:rPr lang="de-DE" sz="900" b="1" err="1"/>
              <a:t>build</a:t>
            </a:r>
            <a:r>
              <a:rPr lang="de-DE" sz="900" b="1"/>
              <a:t> </a:t>
            </a:r>
            <a:r>
              <a:rPr lang="de-DE" sz="900" b="1" err="1"/>
              <a:t>your</a:t>
            </a:r>
            <a:r>
              <a:rPr lang="de-DE" sz="900" b="1"/>
              <a:t> digital prototype </a:t>
            </a:r>
            <a:r>
              <a:rPr lang="de-DE" sz="900"/>
              <a:t>and </a:t>
            </a:r>
            <a:r>
              <a:rPr lang="de-DE" sz="900" err="1"/>
              <a:t>make</a:t>
            </a:r>
            <a:r>
              <a:rPr lang="de-DE" sz="900"/>
              <a:t> </a:t>
            </a:r>
            <a:r>
              <a:rPr lang="de-DE" sz="900" err="1"/>
              <a:t>your</a:t>
            </a:r>
            <a:r>
              <a:rPr lang="de-DE" sz="900"/>
              <a:t> </a:t>
            </a:r>
            <a:r>
              <a:rPr lang="de-DE" sz="900" err="1"/>
              <a:t>chosen</a:t>
            </a:r>
            <a:r>
              <a:rPr lang="de-DE" sz="900"/>
              <a:t> </a:t>
            </a:r>
            <a:r>
              <a:rPr lang="de-DE" sz="900" err="1"/>
              <a:t>idea</a:t>
            </a:r>
            <a:r>
              <a:rPr lang="de-DE" sz="900"/>
              <a:t> tangible!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 sz="900" err="1"/>
              <a:t>Therefore</a:t>
            </a:r>
            <a:r>
              <a:rPr lang="de-DE" sz="900"/>
              <a:t> </a:t>
            </a:r>
            <a:r>
              <a:rPr lang="de-DE" sz="900" err="1"/>
              <a:t>think</a:t>
            </a:r>
            <a:r>
              <a:rPr lang="de-DE" sz="900"/>
              <a:t> </a:t>
            </a:r>
            <a:r>
              <a:rPr lang="de-DE" sz="900" err="1"/>
              <a:t>about</a:t>
            </a:r>
            <a:r>
              <a:rPr lang="de-DE" sz="900"/>
              <a:t>: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 sz="900" err="1"/>
              <a:t>How</a:t>
            </a:r>
            <a:r>
              <a:rPr lang="de-DE" sz="900"/>
              <a:t> </a:t>
            </a:r>
            <a:r>
              <a:rPr lang="de-DE" sz="900" err="1"/>
              <a:t>does</a:t>
            </a:r>
            <a:r>
              <a:rPr lang="de-DE" sz="900"/>
              <a:t> </a:t>
            </a:r>
            <a:r>
              <a:rPr lang="de-DE" sz="900" err="1"/>
              <a:t>your</a:t>
            </a:r>
            <a:r>
              <a:rPr lang="de-DE" sz="900"/>
              <a:t> </a:t>
            </a:r>
            <a:r>
              <a:rPr lang="de-DE" sz="900" err="1"/>
              <a:t>idea</a:t>
            </a:r>
            <a:r>
              <a:rPr lang="de-DE" sz="900"/>
              <a:t> </a:t>
            </a:r>
            <a:r>
              <a:rPr lang="de-DE" sz="900" err="1"/>
              <a:t>work</a:t>
            </a:r>
            <a:r>
              <a:rPr lang="de-DE" sz="900"/>
              <a:t>?</a:t>
            </a:r>
            <a:endParaRPr lang="de-DE" sz="1013"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 sz="900" err="1"/>
              <a:t>What</a:t>
            </a:r>
            <a:r>
              <a:rPr lang="de-DE" sz="900"/>
              <a:t> do </a:t>
            </a:r>
            <a:r>
              <a:rPr lang="de-DE" sz="900" err="1"/>
              <a:t>you</a:t>
            </a:r>
            <a:r>
              <a:rPr lang="de-DE" sz="900"/>
              <a:t> </a:t>
            </a:r>
            <a:r>
              <a:rPr lang="de-DE" sz="900" err="1"/>
              <a:t>want</a:t>
            </a:r>
            <a:r>
              <a:rPr lang="de-DE" sz="900"/>
              <a:t> </a:t>
            </a:r>
            <a:r>
              <a:rPr lang="de-DE" sz="900" err="1"/>
              <a:t>to</a:t>
            </a:r>
            <a:r>
              <a:rPr lang="de-DE" sz="900"/>
              <a:t> </a:t>
            </a:r>
            <a:r>
              <a:rPr lang="de-DE" sz="900" err="1"/>
              <a:t>learn</a:t>
            </a:r>
            <a:r>
              <a:rPr lang="de-DE" sz="900"/>
              <a:t> and </a:t>
            </a:r>
            <a:r>
              <a:rPr lang="de-DE" sz="900" err="1"/>
              <a:t>get</a:t>
            </a:r>
            <a:r>
              <a:rPr lang="de-DE" sz="900"/>
              <a:t> </a:t>
            </a:r>
            <a:r>
              <a:rPr lang="de-DE" sz="900" err="1"/>
              <a:t>feedback</a:t>
            </a:r>
            <a:r>
              <a:rPr lang="de-DE" sz="900"/>
              <a:t> on?</a:t>
            </a:r>
            <a:endParaRPr lang="de-DE" sz="1100"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 sz="900" err="1"/>
              <a:t>What</a:t>
            </a:r>
            <a:r>
              <a:rPr lang="de-DE" sz="900"/>
              <a:t> </a:t>
            </a:r>
            <a:r>
              <a:rPr lang="de-DE" sz="900" err="1"/>
              <a:t>is</a:t>
            </a:r>
            <a:r>
              <a:rPr lang="de-DE" sz="900"/>
              <a:t> </a:t>
            </a:r>
            <a:r>
              <a:rPr lang="de-DE" sz="900" err="1"/>
              <a:t>the</a:t>
            </a:r>
            <a:r>
              <a:rPr lang="de-DE" sz="900"/>
              <a:t> </a:t>
            </a:r>
            <a:r>
              <a:rPr lang="de-DE" sz="900" err="1"/>
              <a:t>user</a:t>
            </a:r>
            <a:r>
              <a:rPr lang="de-DE" sz="900"/>
              <a:t> </a:t>
            </a:r>
            <a:r>
              <a:rPr lang="de-DE" sz="900" err="1"/>
              <a:t>experience</a:t>
            </a:r>
            <a:r>
              <a:rPr lang="de-DE" sz="900"/>
              <a:t> and </a:t>
            </a:r>
            <a:r>
              <a:rPr lang="de-DE" sz="900" err="1"/>
              <a:t>interaction</a:t>
            </a:r>
            <a:r>
              <a:rPr lang="de-DE" sz="900"/>
              <a:t>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4" name="Google Shape;1114;p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0" name="Google Shape;1120;p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4" name="Google Shape;1124;p1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indent="0">
              <a:buNone/>
            </a:pPr>
            <a:r>
              <a:rPr lang="de-DE" b="1"/>
              <a:t>The "Test" Phase </a:t>
            </a:r>
            <a:r>
              <a:rPr lang="de-DE" b="1" err="1"/>
              <a:t>of</a:t>
            </a:r>
            <a:r>
              <a:rPr lang="de-DE" b="1"/>
              <a:t> </a:t>
            </a:r>
            <a:r>
              <a:rPr lang="de-DE" b="1" err="1"/>
              <a:t>the</a:t>
            </a:r>
            <a:r>
              <a:rPr lang="de-DE" b="1"/>
              <a:t> Design Thinking </a:t>
            </a:r>
            <a:r>
              <a:rPr lang="de-DE" b="1" err="1"/>
              <a:t>Process</a:t>
            </a:r>
            <a:endParaRPr lang="de-DE" b="1"/>
          </a:p>
          <a:p>
            <a:pPr marL="158750" indent="0">
              <a:buNone/>
            </a:pPr>
            <a:endParaRPr lang="de-DE" b="1"/>
          </a:p>
          <a:p>
            <a:r>
              <a:rPr lang="de-DE"/>
              <a:t>The </a:t>
            </a:r>
            <a:r>
              <a:rPr lang="de-DE" err="1"/>
              <a:t>fifth</a:t>
            </a:r>
            <a:r>
              <a:rPr lang="de-DE"/>
              <a:t> </a:t>
            </a:r>
            <a:r>
              <a:rPr lang="de-DE" err="1"/>
              <a:t>phase</a:t>
            </a:r>
            <a:r>
              <a:rPr lang="de-DE"/>
              <a:t> in </a:t>
            </a:r>
            <a:r>
              <a:rPr lang="de-DE" err="1"/>
              <a:t>the</a:t>
            </a:r>
            <a:r>
              <a:rPr lang="de-DE"/>
              <a:t> design </a:t>
            </a:r>
            <a:r>
              <a:rPr lang="de-DE" err="1"/>
              <a:t>thinking</a:t>
            </a:r>
            <a:r>
              <a:rPr lang="de-DE"/>
              <a:t> </a:t>
            </a:r>
            <a:r>
              <a:rPr lang="de-DE" err="1"/>
              <a:t>process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b="1"/>
              <a:t>“Test”</a:t>
            </a:r>
            <a:r>
              <a:rPr lang="de-DE"/>
              <a:t>.</a:t>
            </a:r>
          </a:p>
          <a:p>
            <a:r>
              <a:rPr lang="de-DE"/>
              <a:t>This </a:t>
            </a:r>
            <a:r>
              <a:rPr lang="de-DE" err="1"/>
              <a:t>phase</a:t>
            </a:r>
            <a:r>
              <a:rPr lang="de-DE"/>
              <a:t> </a:t>
            </a:r>
            <a:r>
              <a:rPr lang="de-DE" err="1"/>
              <a:t>involves</a:t>
            </a:r>
            <a:r>
              <a:rPr lang="de-DE"/>
              <a:t> </a:t>
            </a:r>
            <a:r>
              <a:rPr lang="de-DE" err="1"/>
              <a:t>putting</a:t>
            </a:r>
            <a:r>
              <a:rPr lang="de-DE"/>
              <a:t>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prototypes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test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real </a:t>
            </a:r>
            <a:r>
              <a:rPr lang="de-DE" err="1"/>
              <a:t>users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validate</a:t>
            </a:r>
            <a:r>
              <a:rPr lang="de-DE"/>
              <a:t>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ideas</a:t>
            </a:r>
            <a:r>
              <a:rPr lang="de-DE"/>
              <a:t> and </a:t>
            </a:r>
            <a:r>
              <a:rPr lang="de-DE" err="1"/>
              <a:t>assumptions</a:t>
            </a:r>
            <a:r>
              <a:rPr lang="de-DE"/>
              <a:t>.</a:t>
            </a:r>
          </a:p>
          <a:p>
            <a:r>
              <a:rPr lang="de-DE"/>
              <a:t>After </a:t>
            </a:r>
            <a:r>
              <a:rPr lang="de-DE" err="1"/>
              <a:t>ideating</a:t>
            </a:r>
            <a:r>
              <a:rPr lang="de-DE"/>
              <a:t> and </a:t>
            </a:r>
            <a:r>
              <a:rPr lang="de-DE" err="1"/>
              <a:t>prototyping</a:t>
            </a:r>
            <a:r>
              <a:rPr lang="de-DE"/>
              <a:t>,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now</a:t>
            </a:r>
            <a:r>
              <a:rPr lang="de-DE"/>
              <a:t> </a:t>
            </a:r>
            <a:r>
              <a:rPr lang="de-DE" err="1"/>
              <a:t>need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gather</a:t>
            </a:r>
            <a:r>
              <a:rPr lang="de-DE"/>
              <a:t> </a:t>
            </a:r>
            <a:r>
              <a:rPr lang="de-DE" err="1"/>
              <a:t>feedback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understand</a:t>
            </a:r>
            <a:r>
              <a:rPr lang="de-DE"/>
              <a:t> </a:t>
            </a:r>
            <a:r>
              <a:rPr lang="de-DE" err="1"/>
              <a:t>if</a:t>
            </a:r>
            <a:r>
              <a:rPr lang="de-DE"/>
              <a:t> </a:t>
            </a:r>
            <a:r>
              <a:rPr lang="de-DE" err="1"/>
              <a:t>we’re</a:t>
            </a:r>
            <a:r>
              <a:rPr lang="de-DE"/>
              <a:t> on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right</a:t>
            </a:r>
            <a:r>
              <a:rPr lang="de-DE"/>
              <a:t> track.</a:t>
            </a:r>
          </a:p>
          <a:p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ask</a:t>
            </a:r>
            <a:r>
              <a:rPr lang="de-DE"/>
              <a:t> </a:t>
            </a:r>
            <a:r>
              <a:rPr lang="de-DE" err="1"/>
              <a:t>ourselves</a:t>
            </a:r>
            <a:r>
              <a:rPr lang="de-DE"/>
              <a:t>: </a:t>
            </a:r>
            <a:r>
              <a:rPr lang="de-DE" b="1"/>
              <a:t>Do </a:t>
            </a:r>
            <a:r>
              <a:rPr lang="de-DE" b="1" err="1"/>
              <a:t>users</a:t>
            </a:r>
            <a:r>
              <a:rPr lang="de-DE" b="1"/>
              <a:t> </a:t>
            </a:r>
            <a:r>
              <a:rPr lang="de-DE" b="1" err="1"/>
              <a:t>understand</a:t>
            </a:r>
            <a:r>
              <a:rPr lang="de-DE" b="1"/>
              <a:t> </a:t>
            </a:r>
            <a:r>
              <a:rPr lang="de-DE" b="1" err="1"/>
              <a:t>the</a:t>
            </a:r>
            <a:r>
              <a:rPr lang="de-DE" b="1"/>
              <a:t> </a:t>
            </a:r>
            <a:r>
              <a:rPr lang="de-DE" b="1" err="1"/>
              <a:t>product</a:t>
            </a:r>
            <a:r>
              <a:rPr lang="de-DE" b="1"/>
              <a:t>? </a:t>
            </a:r>
            <a:r>
              <a:rPr lang="de-DE" b="1" err="1"/>
              <a:t>What</a:t>
            </a:r>
            <a:r>
              <a:rPr lang="de-DE" b="1"/>
              <a:t> </a:t>
            </a:r>
            <a:r>
              <a:rPr lang="de-DE" b="1" err="1"/>
              <a:t>excites</a:t>
            </a:r>
            <a:r>
              <a:rPr lang="de-DE" b="1"/>
              <a:t> </a:t>
            </a:r>
            <a:r>
              <a:rPr lang="de-DE" b="1" err="1"/>
              <a:t>them</a:t>
            </a:r>
            <a:r>
              <a:rPr lang="de-DE" b="1"/>
              <a:t> </a:t>
            </a:r>
            <a:r>
              <a:rPr lang="de-DE" b="1" err="1"/>
              <a:t>about</a:t>
            </a:r>
            <a:r>
              <a:rPr lang="de-DE" b="1"/>
              <a:t> </a:t>
            </a:r>
            <a:r>
              <a:rPr lang="de-DE" b="1" err="1"/>
              <a:t>the</a:t>
            </a:r>
            <a:r>
              <a:rPr lang="de-DE" b="1"/>
              <a:t> </a:t>
            </a:r>
            <a:r>
              <a:rPr lang="de-DE" b="1" err="1"/>
              <a:t>solution</a:t>
            </a:r>
            <a:r>
              <a:rPr lang="de-DE" b="1"/>
              <a:t>, </a:t>
            </a:r>
            <a:r>
              <a:rPr lang="de-DE" b="1" err="1"/>
              <a:t>what</a:t>
            </a:r>
            <a:r>
              <a:rPr lang="de-DE" b="1"/>
              <a:t> </a:t>
            </a:r>
            <a:r>
              <a:rPr lang="de-DE" b="1" err="1"/>
              <a:t>doesn‘t</a:t>
            </a:r>
            <a:r>
              <a:rPr lang="de-DE" b="1"/>
              <a:t>?</a:t>
            </a:r>
            <a:endParaRPr lang="de-DE"/>
          </a:p>
          <a:p>
            <a:r>
              <a:rPr lang="de-DE"/>
              <a:t>The </a:t>
            </a:r>
            <a:r>
              <a:rPr lang="de-DE" err="1"/>
              <a:t>goal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refine</a:t>
            </a:r>
            <a:r>
              <a:rPr lang="de-DE"/>
              <a:t> and </a:t>
            </a:r>
            <a:r>
              <a:rPr lang="de-DE" err="1"/>
              <a:t>improve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prototype </a:t>
            </a:r>
            <a:r>
              <a:rPr lang="de-DE" err="1"/>
              <a:t>based</a:t>
            </a:r>
            <a:r>
              <a:rPr lang="de-DE"/>
              <a:t> on </a:t>
            </a:r>
            <a:r>
              <a:rPr lang="de-DE" err="1"/>
              <a:t>user</a:t>
            </a:r>
            <a:r>
              <a:rPr lang="de-DE"/>
              <a:t> </a:t>
            </a:r>
            <a:r>
              <a:rPr lang="de-DE" err="1"/>
              <a:t>feedback</a:t>
            </a:r>
            <a:r>
              <a:rPr lang="de-DE"/>
              <a:t>, not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confirm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solution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perfect</a:t>
            </a:r>
            <a:r>
              <a:rPr lang="de-DE"/>
              <a:t>.</a:t>
            </a:r>
          </a:p>
          <a:p>
            <a:r>
              <a:rPr lang="de-DE" err="1"/>
              <a:t>It's</a:t>
            </a:r>
            <a:r>
              <a:rPr lang="de-DE"/>
              <a:t> a </a:t>
            </a:r>
            <a:r>
              <a:rPr lang="de-DE" err="1"/>
              <a:t>crucial</a:t>
            </a:r>
            <a:r>
              <a:rPr lang="de-DE"/>
              <a:t> </a:t>
            </a:r>
            <a:r>
              <a:rPr lang="de-DE" err="1"/>
              <a:t>step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ensure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product</a:t>
            </a:r>
            <a:r>
              <a:rPr lang="de-DE"/>
              <a:t> </a:t>
            </a:r>
            <a:r>
              <a:rPr lang="de-DE" err="1"/>
              <a:t>meets</a:t>
            </a:r>
            <a:r>
              <a:rPr lang="de-DE"/>
              <a:t> real </a:t>
            </a:r>
            <a:r>
              <a:rPr lang="de-DE" err="1"/>
              <a:t>user</a:t>
            </a:r>
            <a:r>
              <a:rPr lang="de-DE"/>
              <a:t> </a:t>
            </a:r>
            <a:r>
              <a:rPr lang="de-DE" err="1"/>
              <a:t>needs</a:t>
            </a:r>
            <a:r>
              <a:rPr lang="de-DE"/>
              <a:t> and </a:t>
            </a:r>
            <a:r>
              <a:rPr lang="de-DE" err="1"/>
              <a:t>solves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right</a:t>
            </a:r>
            <a:r>
              <a:rPr lang="de-DE"/>
              <a:t> </a:t>
            </a:r>
            <a:r>
              <a:rPr lang="de-DE" err="1"/>
              <a:t>problem</a:t>
            </a:r>
            <a:r>
              <a:rPr lang="de-DE"/>
              <a:t>.</a:t>
            </a:r>
          </a:p>
          <a:p>
            <a:r>
              <a:rPr lang="de-DE"/>
              <a:t>The </a:t>
            </a:r>
            <a:r>
              <a:rPr lang="de-DE" err="1"/>
              <a:t>insights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gain</a:t>
            </a:r>
            <a:r>
              <a:rPr lang="de-DE"/>
              <a:t> </a:t>
            </a:r>
            <a:r>
              <a:rPr lang="de-DE" err="1"/>
              <a:t>from</a:t>
            </a:r>
            <a:r>
              <a:rPr lang="de-DE"/>
              <a:t> </a:t>
            </a:r>
            <a:r>
              <a:rPr lang="de-DE" err="1"/>
              <a:t>testing</a:t>
            </a:r>
            <a:r>
              <a:rPr lang="de-DE"/>
              <a:t> </a:t>
            </a:r>
            <a:r>
              <a:rPr lang="de-DE" err="1"/>
              <a:t>shape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direction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further</a:t>
            </a:r>
            <a:r>
              <a:rPr lang="de-DE"/>
              <a:t> </a:t>
            </a:r>
            <a:r>
              <a:rPr lang="de-DE" err="1"/>
              <a:t>iterations</a:t>
            </a:r>
            <a:r>
              <a:rPr lang="de-DE"/>
              <a:t>, </a:t>
            </a:r>
            <a:r>
              <a:rPr lang="de-DE" err="1"/>
              <a:t>making</a:t>
            </a:r>
            <a:r>
              <a:rPr lang="de-DE"/>
              <a:t> </a:t>
            </a:r>
            <a:r>
              <a:rPr lang="de-DE" err="1"/>
              <a:t>sure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deliver</a:t>
            </a:r>
            <a:r>
              <a:rPr lang="de-DE"/>
              <a:t> a </a:t>
            </a:r>
            <a:r>
              <a:rPr lang="de-DE" err="1"/>
              <a:t>meaningful</a:t>
            </a:r>
            <a:r>
              <a:rPr lang="de-DE"/>
              <a:t> and </a:t>
            </a:r>
            <a:r>
              <a:rPr lang="de-DE" err="1"/>
              <a:t>effective</a:t>
            </a:r>
            <a:r>
              <a:rPr lang="de-DE"/>
              <a:t> </a:t>
            </a:r>
            <a:r>
              <a:rPr lang="de-DE" err="1"/>
              <a:t>solution</a:t>
            </a:r>
            <a:r>
              <a:rPr lang="de-DE"/>
              <a:t>.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2" name="Google Shape;1132;p1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Like </a:t>
            </a:r>
            <a:r>
              <a:rPr lang="de-DE" err="1"/>
              <a:t>introduced</a:t>
            </a:r>
            <a:r>
              <a:rPr lang="de-DE"/>
              <a:t> </a:t>
            </a:r>
            <a:r>
              <a:rPr lang="de-DE" err="1"/>
              <a:t>earlier</a:t>
            </a:r>
            <a:r>
              <a:rPr lang="de-DE"/>
              <a:t>: </a:t>
            </a:r>
            <a:r>
              <a:rPr lang="de-DE" err="1"/>
              <a:t>innovation</a:t>
            </a:r>
            <a:r>
              <a:rPr lang="de-DE"/>
              <a:t> </a:t>
            </a:r>
            <a:r>
              <a:rPr lang="de-DE" err="1"/>
              <a:t>approaches</a:t>
            </a:r>
            <a:r>
              <a:rPr lang="de-DE"/>
              <a:t> </a:t>
            </a:r>
            <a:r>
              <a:rPr lang="de-DE" err="1"/>
              <a:t>often</a:t>
            </a:r>
            <a:r>
              <a:rPr lang="de-DE"/>
              <a:t> </a:t>
            </a:r>
            <a:r>
              <a:rPr lang="de-DE" err="1"/>
              <a:t>go</a:t>
            </a:r>
            <a:r>
              <a:rPr lang="de-DE"/>
              <a:t> in </a:t>
            </a:r>
            <a:r>
              <a:rPr lang="de-DE" err="1"/>
              <a:t>loops</a:t>
            </a:r>
            <a:r>
              <a:rPr lang="de-DE"/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Yesterday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built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prototype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err="1"/>
              <a:t>Now</a:t>
            </a:r>
            <a:r>
              <a:rPr lang="de-DE"/>
              <a:t> </a:t>
            </a:r>
            <a:r>
              <a:rPr lang="de-DE" err="1"/>
              <a:t>it‘s</a:t>
            </a:r>
            <a:r>
              <a:rPr lang="de-DE"/>
              <a:t> time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learn</a:t>
            </a:r>
            <a:r>
              <a:rPr lang="de-DE"/>
              <a:t> </a:t>
            </a:r>
            <a:r>
              <a:rPr lang="de-DE" err="1"/>
              <a:t>how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get</a:t>
            </a:r>
            <a:r>
              <a:rPr lang="de-DE"/>
              <a:t> honest </a:t>
            </a:r>
            <a:r>
              <a:rPr lang="de-DE" err="1"/>
              <a:t>feedback</a:t>
            </a:r>
            <a:r>
              <a:rPr lang="de-DE"/>
              <a:t> and </a:t>
            </a:r>
            <a:r>
              <a:rPr lang="de-DE" err="1"/>
              <a:t>learn</a:t>
            </a:r>
            <a:r>
              <a:rPr lang="de-DE"/>
              <a:t> </a:t>
            </a:r>
            <a:r>
              <a:rPr lang="de-DE" err="1"/>
              <a:t>about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blind </a:t>
            </a:r>
            <a:r>
              <a:rPr lang="de-DE" err="1"/>
              <a:t>spots</a:t>
            </a:r>
            <a:r>
              <a:rPr lang="de-DE"/>
              <a:t> </a:t>
            </a:r>
            <a:r>
              <a:rPr lang="de-DE" err="1"/>
              <a:t>about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idea</a:t>
            </a:r>
            <a:r>
              <a:rPr lang="de-DE"/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This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err="1"/>
              <a:t>then</a:t>
            </a:r>
            <a:r>
              <a:rPr lang="de-DE"/>
              <a:t> </a:t>
            </a:r>
            <a:r>
              <a:rPr lang="de-DE" err="1"/>
              <a:t>use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improve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product</a:t>
            </a:r>
            <a:r>
              <a:rPr lang="de-DE"/>
              <a:t>/</a:t>
            </a:r>
            <a:r>
              <a:rPr lang="de-DE" err="1"/>
              <a:t>idea</a:t>
            </a:r>
            <a:r>
              <a:rPr lang="de-DE"/>
              <a:t>.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8" name="Google Shape;1138;p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indent="0">
              <a:buNone/>
            </a:pPr>
            <a:r>
              <a:rPr lang="de-DE" b="1" err="1"/>
              <a:t>How</a:t>
            </a:r>
            <a:r>
              <a:rPr lang="de-DE" b="1"/>
              <a:t> </a:t>
            </a:r>
            <a:r>
              <a:rPr lang="de-DE" b="1" err="1"/>
              <a:t>to</a:t>
            </a:r>
            <a:r>
              <a:rPr lang="de-DE" b="1"/>
              <a:t> Test in </a:t>
            </a:r>
            <a:r>
              <a:rPr lang="de-DE" b="1" err="1"/>
              <a:t>the</a:t>
            </a:r>
            <a:r>
              <a:rPr lang="de-DE" b="1"/>
              <a:t> Design Thinking </a:t>
            </a:r>
            <a:r>
              <a:rPr lang="de-DE" b="1" err="1"/>
              <a:t>Process</a:t>
            </a:r>
            <a:br>
              <a:rPr lang="de-DE" b="1"/>
            </a:br>
            <a:endParaRPr lang="de-DE" b="1"/>
          </a:p>
          <a:p>
            <a:r>
              <a:rPr lang="de-DE" err="1"/>
              <a:t>Testing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about</a:t>
            </a:r>
            <a:r>
              <a:rPr lang="de-DE"/>
              <a:t> </a:t>
            </a:r>
            <a:r>
              <a:rPr lang="de-DE" b="1" err="1"/>
              <a:t>showing</a:t>
            </a:r>
            <a:r>
              <a:rPr lang="de-DE" b="1"/>
              <a:t>, not </a:t>
            </a:r>
            <a:r>
              <a:rPr lang="de-DE" b="1" err="1"/>
              <a:t>telling</a:t>
            </a:r>
            <a:r>
              <a:rPr lang="de-DE"/>
              <a:t>.</a:t>
            </a:r>
          </a:p>
          <a:p>
            <a:r>
              <a:rPr lang="de-DE" err="1"/>
              <a:t>It’s</a:t>
            </a:r>
            <a:r>
              <a:rPr lang="de-DE"/>
              <a:t> </a:t>
            </a:r>
            <a:r>
              <a:rPr lang="de-DE" err="1"/>
              <a:t>important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remember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b="1" err="1"/>
              <a:t>testing</a:t>
            </a:r>
            <a:r>
              <a:rPr lang="de-DE" b="1"/>
              <a:t> </a:t>
            </a:r>
            <a:r>
              <a:rPr lang="de-DE" b="1" err="1"/>
              <a:t>is</a:t>
            </a:r>
            <a:r>
              <a:rPr lang="de-DE" b="1"/>
              <a:t> not </a:t>
            </a:r>
            <a:r>
              <a:rPr lang="de-DE" b="1" err="1"/>
              <a:t>presenting</a:t>
            </a:r>
            <a:r>
              <a:rPr lang="de-DE"/>
              <a:t>.</a:t>
            </a:r>
          </a:p>
          <a:p>
            <a:r>
              <a:rPr lang="de-DE" err="1"/>
              <a:t>Don’t</a:t>
            </a:r>
            <a:r>
              <a:rPr lang="de-DE"/>
              <a:t> </a:t>
            </a:r>
            <a:r>
              <a:rPr lang="de-DE" err="1"/>
              <a:t>try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sell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idea</a:t>
            </a:r>
            <a:r>
              <a:rPr lang="de-DE"/>
              <a:t>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convince</a:t>
            </a:r>
            <a:r>
              <a:rPr lang="de-DE"/>
              <a:t> </a:t>
            </a:r>
            <a:r>
              <a:rPr lang="de-DE" err="1"/>
              <a:t>users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its</a:t>
            </a:r>
            <a:r>
              <a:rPr lang="de-DE"/>
              <a:t> </a:t>
            </a:r>
            <a:r>
              <a:rPr lang="de-DE" err="1"/>
              <a:t>value</a:t>
            </a:r>
            <a:r>
              <a:rPr lang="de-DE"/>
              <a:t>!</a:t>
            </a:r>
          </a:p>
          <a:p>
            <a:r>
              <a:rPr lang="de-DE" err="1"/>
              <a:t>Instead</a:t>
            </a:r>
            <a:r>
              <a:rPr lang="de-DE"/>
              <a:t>, </a:t>
            </a:r>
            <a:r>
              <a:rPr lang="de-DE" b="1" err="1"/>
              <a:t>let</a:t>
            </a:r>
            <a:r>
              <a:rPr lang="de-DE" b="1"/>
              <a:t> </a:t>
            </a:r>
            <a:r>
              <a:rPr lang="de-DE" b="1" err="1"/>
              <a:t>your</a:t>
            </a:r>
            <a:r>
              <a:rPr lang="de-DE" b="1"/>
              <a:t> </a:t>
            </a:r>
            <a:r>
              <a:rPr lang="de-DE" b="1" err="1"/>
              <a:t>users</a:t>
            </a:r>
            <a:r>
              <a:rPr lang="de-DE" b="1"/>
              <a:t> </a:t>
            </a:r>
            <a:r>
              <a:rPr lang="de-DE" b="1" err="1"/>
              <a:t>interact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prototype and </a:t>
            </a:r>
            <a:r>
              <a:rPr lang="de-DE" err="1"/>
              <a:t>observe</a:t>
            </a:r>
            <a:r>
              <a:rPr lang="de-DE"/>
              <a:t> </a:t>
            </a:r>
            <a:r>
              <a:rPr lang="de-DE" err="1"/>
              <a:t>how</a:t>
            </a:r>
            <a:r>
              <a:rPr lang="de-DE"/>
              <a:t> </a:t>
            </a:r>
            <a:r>
              <a:rPr lang="de-DE" err="1"/>
              <a:t>they</a:t>
            </a:r>
            <a:r>
              <a:rPr lang="de-DE"/>
              <a:t> </a:t>
            </a:r>
            <a:r>
              <a:rPr lang="de-DE" err="1"/>
              <a:t>use</a:t>
            </a:r>
            <a:r>
              <a:rPr lang="de-DE"/>
              <a:t> </a:t>
            </a:r>
            <a:r>
              <a:rPr lang="de-DE" err="1"/>
              <a:t>it</a:t>
            </a:r>
            <a:r>
              <a:rPr lang="de-DE"/>
              <a:t>, </a:t>
            </a:r>
            <a:r>
              <a:rPr lang="de-DE" err="1"/>
              <a:t>where</a:t>
            </a:r>
            <a:r>
              <a:rPr lang="de-DE"/>
              <a:t> </a:t>
            </a:r>
            <a:r>
              <a:rPr lang="de-DE" err="1"/>
              <a:t>they</a:t>
            </a:r>
            <a:r>
              <a:rPr lang="de-DE"/>
              <a:t> </a:t>
            </a:r>
            <a:r>
              <a:rPr lang="de-DE" err="1"/>
              <a:t>struggle</a:t>
            </a:r>
            <a:r>
              <a:rPr lang="de-DE"/>
              <a:t>, and </a:t>
            </a:r>
            <a:r>
              <a:rPr lang="de-DE" err="1"/>
              <a:t>where</a:t>
            </a:r>
            <a:r>
              <a:rPr lang="de-DE"/>
              <a:t> </a:t>
            </a:r>
            <a:r>
              <a:rPr lang="de-DE" err="1"/>
              <a:t>they</a:t>
            </a:r>
            <a:r>
              <a:rPr lang="de-DE"/>
              <a:t> find </a:t>
            </a:r>
            <a:r>
              <a:rPr lang="de-DE" err="1"/>
              <a:t>value</a:t>
            </a:r>
            <a:r>
              <a:rPr lang="de-DE"/>
              <a:t>.</a:t>
            </a:r>
          </a:p>
          <a:p>
            <a:r>
              <a:rPr lang="de-DE"/>
              <a:t>The </a:t>
            </a:r>
            <a:r>
              <a:rPr lang="de-DE" err="1"/>
              <a:t>goal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understand</a:t>
            </a:r>
            <a:r>
              <a:rPr lang="de-DE"/>
              <a:t> </a:t>
            </a:r>
            <a:r>
              <a:rPr lang="de-DE" err="1"/>
              <a:t>their</a:t>
            </a:r>
            <a:r>
              <a:rPr lang="de-DE"/>
              <a:t> </a:t>
            </a:r>
            <a:r>
              <a:rPr lang="de-DE" err="1"/>
              <a:t>experience</a:t>
            </a:r>
            <a:r>
              <a:rPr lang="de-DE"/>
              <a:t>, not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influence</a:t>
            </a:r>
            <a:r>
              <a:rPr lang="de-DE"/>
              <a:t> </a:t>
            </a:r>
            <a:r>
              <a:rPr lang="de-DE" err="1"/>
              <a:t>their</a:t>
            </a:r>
            <a:r>
              <a:rPr lang="de-DE"/>
              <a:t> </a:t>
            </a:r>
            <a:r>
              <a:rPr lang="de-DE" err="1"/>
              <a:t>opinion</a:t>
            </a:r>
            <a:r>
              <a:rPr lang="de-DE"/>
              <a:t>.</a:t>
            </a:r>
          </a:p>
          <a:p>
            <a:r>
              <a:rPr lang="de-DE"/>
              <a:t>By </a:t>
            </a:r>
            <a:r>
              <a:rPr lang="de-DE" err="1"/>
              <a:t>stepping</a:t>
            </a:r>
            <a:r>
              <a:rPr lang="de-DE"/>
              <a:t> back and </a:t>
            </a:r>
            <a:r>
              <a:rPr lang="de-DE" err="1"/>
              <a:t>allowing</a:t>
            </a:r>
            <a:r>
              <a:rPr lang="de-DE"/>
              <a:t> </a:t>
            </a:r>
            <a:r>
              <a:rPr lang="de-DE" err="1"/>
              <a:t>users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engage</a:t>
            </a:r>
            <a:r>
              <a:rPr lang="de-DE"/>
              <a:t> </a:t>
            </a:r>
            <a:r>
              <a:rPr lang="de-DE" err="1"/>
              <a:t>freely</a:t>
            </a:r>
            <a:r>
              <a:rPr lang="de-DE"/>
              <a:t>,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gather</a:t>
            </a:r>
            <a:r>
              <a:rPr lang="de-DE"/>
              <a:t> </a:t>
            </a:r>
            <a:r>
              <a:rPr lang="de-DE" b="1"/>
              <a:t>honest </a:t>
            </a:r>
            <a:r>
              <a:rPr lang="de-DE" b="1" err="1"/>
              <a:t>feedback</a:t>
            </a:r>
            <a:r>
              <a:rPr lang="de-DE" b="1"/>
              <a:t>.</a:t>
            </a:r>
            <a:endParaRPr 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4" name="Google Shape;1144;p1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So </a:t>
            </a:r>
            <a:r>
              <a:rPr lang="de-DE" err="1"/>
              <a:t>lets</a:t>
            </a:r>
            <a:r>
              <a:rPr lang="de-DE"/>
              <a:t> </a:t>
            </a:r>
            <a:r>
              <a:rPr lang="de-DE" err="1"/>
              <a:t>have</a:t>
            </a:r>
            <a:r>
              <a:rPr lang="de-DE"/>
              <a:t> a </a:t>
            </a:r>
            <a:r>
              <a:rPr lang="de-DE" err="1"/>
              <a:t>look</a:t>
            </a:r>
            <a:r>
              <a:rPr lang="de-DE"/>
              <a:t> on </a:t>
            </a:r>
            <a:r>
              <a:rPr lang="de-DE" err="1"/>
              <a:t>how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prepare</a:t>
            </a:r>
            <a:r>
              <a:rPr lang="de-DE"/>
              <a:t> a </a:t>
            </a:r>
            <a:r>
              <a:rPr lang="de-DE" err="1"/>
              <a:t>test</a:t>
            </a:r>
            <a:r>
              <a:rPr lang="de-DE"/>
              <a:t> </a:t>
            </a:r>
            <a:r>
              <a:rPr lang="de-DE" err="1"/>
              <a:t>scenario</a:t>
            </a:r>
            <a:r>
              <a:rPr lang="de-DE"/>
              <a:t>.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0" name="Google Shape;1150;p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indent="0">
              <a:buNone/>
            </a:pPr>
            <a:r>
              <a:rPr lang="de-DE" b="1" err="1"/>
              <a:t>How</a:t>
            </a:r>
            <a:r>
              <a:rPr lang="de-DE" b="1"/>
              <a:t> </a:t>
            </a:r>
            <a:r>
              <a:rPr lang="de-DE" b="1" err="1"/>
              <a:t>to</a:t>
            </a:r>
            <a:r>
              <a:rPr lang="de-DE" b="1"/>
              <a:t> </a:t>
            </a:r>
            <a:r>
              <a:rPr lang="de-DE" b="1" err="1"/>
              <a:t>Prepare</a:t>
            </a:r>
            <a:r>
              <a:rPr lang="de-DE" b="1"/>
              <a:t> a Test Scenario</a:t>
            </a:r>
          </a:p>
          <a:p>
            <a:pPr marL="158750" indent="0">
              <a:buNone/>
            </a:pPr>
            <a:endParaRPr lang="de-DE" b="1"/>
          </a:p>
          <a:p>
            <a:r>
              <a:rPr lang="de-DE" err="1"/>
              <a:t>When</a:t>
            </a:r>
            <a:r>
              <a:rPr lang="de-DE"/>
              <a:t> </a:t>
            </a:r>
            <a:r>
              <a:rPr lang="de-DE" err="1"/>
              <a:t>preparing</a:t>
            </a:r>
            <a:r>
              <a:rPr lang="de-DE"/>
              <a:t> a </a:t>
            </a:r>
            <a:r>
              <a:rPr lang="de-DE" err="1"/>
              <a:t>test</a:t>
            </a:r>
            <a:r>
              <a:rPr lang="de-DE"/>
              <a:t> </a:t>
            </a:r>
            <a:r>
              <a:rPr lang="de-DE" err="1"/>
              <a:t>scenario</a:t>
            </a:r>
            <a:r>
              <a:rPr lang="de-DE"/>
              <a:t>, </a:t>
            </a:r>
            <a:r>
              <a:rPr lang="de-DE" err="1"/>
              <a:t>it's</a:t>
            </a:r>
            <a:r>
              <a:rPr lang="de-DE"/>
              <a:t> essential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have</a:t>
            </a:r>
            <a:r>
              <a:rPr lang="de-DE"/>
              <a:t> a </a:t>
            </a:r>
            <a:r>
              <a:rPr lang="de-DE" err="1"/>
              <a:t>clear</a:t>
            </a:r>
            <a:r>
              <a:rPr lang="de-DE"/>
              <a:t> </a:t>
            </a:r>
            <a:r>
              <a:rPr lang="de-DE" err="1"/>
              <a:t>understanding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b="1" err="1"/>
              <a:t>what</a:t>
            </a:r>
            <a:r>
              <a:rPr lang="de-DE" b="1"/>
              <a:t> </a:t>
            </a:r>
            <a:r>
              <a:rPr lang="de-DE" b="1" err="1"/>
              <a:t>you</a:t>
            </a:r>
            <a:r>
              <a:rPr lang="de-DE" b="1"/>
              <a:t> </a:t>
            </a:r>
            <a:r>
              <a:rPr lang="de-DE" b="1" err="1"/>
              <a:t>want</a:t>
            </a:r>
            <a:r>
              <a:rPr lang="de-DE" b="1"/>
              <a:t> </a:t>
            </a:r>
            <a:r>
              <a:rPr lang="de-DE" b="1" err="1"/>
              <a:t>to</a:t>
            </a:r>
            <a:r>
              <a:rPr lang="de-DE" b="1"/>
              <a:t> </a:t>
            </a:r>
            <a:r>
              <a:rPr lang="de-DE" b="1" err="1"/>
              <a:t>learn</a:t>
            </a:r>
            <a:r>
              <a:rPr lang="de-DE" b="1"/>
              <a:t> </a:t>
            </a:r>
            <a:r>
              <a:rPr lang="de-DE" b="1" err="1"/>
              <a:t>from</a:t>
            </a:r>
            <a:r>
              <a:rPr lang="de-DE" b="1"/>
              <a:t> </a:t>
            </a:r>
            <a:r>
              <a:rPr lang="de-DE" b="1" err="1"/>
              <a:t>your</a:t>
            </a:r>
            <a:r>
              <a:rPr lang="de-DE" b="1"/>
              <a:t> </a:t>
            </a:r>
            <a:r>
              <a:rPr lang="de-DE" b="1" err="1"/>
              <a:t>users</a:t>
            </a:r>
            <a:r>
              <a:rPr lang="de-DE"/>
              <a:t>. </a:t>
            </a:r>
          </a:p>
          <a:p>
            <a:r>
              <a:rPr lang="de-DE"/>
              <a:t>Start </a:t>
            </a:r>
            <a:r>
              <a:rPr lang="de-DE" err="1"/>
              <a:t>by</a:t>
            </a:r>
            <a:r>
              <a:rPr lang="de-DE"/>
              <a:t> </a:t>
            </a:r>
            <a:r>
              <a:rPr lang="de-DE" err="1"/>
              <a:t>defining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b="1" err="1"/>
              <a:t>test</a:t>
            </a:r>
            <a:r>
              <a:rPr lang="de-DE" b="1"/>
              <a:t> </a:t>
            </a:r>
            <a:r>
              <a:rPr lang="de-DE" b="1" err="1"/>
              <a:t>objectives</a:t>
            </a:r>
            <a:r>
              <a:rPr lang="de-DE"/>
              <a:t>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b="1" err="1"/>
              <a:t>hypotheses</a:t>
            </a:r>
            <a:r>
              <a:rPr lang="de-DE"/>
              <a:t>. </a:t>
            </a:r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assumptions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trying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validate</a:t>
            </a:r>
            <a:r>
              <a:rPr lang="de-DE"/>
              <a:t>? Are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testing</a:t>
            </a:r>
            <a:r>
              <a:rPr lang="de-DE"/>
              <a:t> </a:t>
            </a:r>
            <a:r>
              <a:rPr lang="de-DE" err="1"/>
              <a:t>usability</a:t>
            </a:r>
            <a:r>
              <a:rPr lang="de-DE"/>
              <a:t>, </a:t>
            </a:r>
            <a:r>
              <a:rPr lang="de-DE" err="1"/>
              <a:t>functionality</a:t>
            </a:r>
            <a:r>
              <a:rPr lang="de-DE"/>
              <a:t>,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user</a:t>
            </a:r>
            <a:r>
              <a:rPr lang="de-DE"/>
              <a:t> </a:t>
            </a:r>
            <a:r>
              <a:rPr lang="de-DE" err="1"/>
              <a:t>preferences</a:t>
            </a:r>
            <a:r>
              <a:rPr lang="de-DE"/>
              <a:t>? </a:t>
            </a:r>
          </a:p>
          <a:p>
            <a:r>
              <a:rPr lang="de-DE"/>
              <a:t>This </a:t>
            </a:r>
            <a:r>
              <a:rPr lang="de-DE" err="1"/>
              <a:t>focus</a:t>
            </a:r>
            <a:r>
              <a:rPr lang="de-DE"/>
              <a:t> will </a:t>
            </a:r>
            <a:r>
              <a:rPr lang="de-DE" err="1"/>
              <a:t>guide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entire</a:t>
            </a:r>
            <a:r>
              <a:rPr lang="de-DE"/>
              <a:t> </a:t>
            </a:r>
            <a:r>
              <a:rPr lang="de-DE" err="1"/>
              <a:t>testing</a:t>
            </a:r>
            <a:r>
              <a:rPr lang="de-DE"/>
              <a:t> </a:t>
            </a:r>
            <a:r>
              <a:rPr lang="de-DE" err="1"/>
              <a:t>process</a:t>
            </a:r>
            <a:r>
              <a:rPr lang="de-DE"/>
              <a:t>.</a:t>
            </a:r>
          </a:p>
          <a:p>
            <a:endParaRPr lang="de-DE"/>
          </a:p>
          <a:p>
            <a:r>
              <a:rPr lang="de-DE"/>
              <a:t>Next, </a:t>
            </a:r>
            <a:r>
              <a:rPr lang="de-DE" err="1"/>
              <a:t>think</a:t>
            </a:r>
            <a:r>
              <a:rPr lang="de-DE"/>
              <a:t> </a:t>
            </a:r>
            <a:r>
              <a:rPr lang="de-DE" err="1"/>
              <a:t>about</a:t>
            </a:r>
            <a:r>
              <a:rPr lang="de-DE"/>
              <a:t> </a:t>
            </a:r>
            <a:r>
              <a:rPr lang="de-DE" b="1" err="1"/>
              <a:t>how</a:t>
            </a:r>
            <a:r>
              <a:rPr lang="de-DE" b="1"/>
              <a:t> </a:t>
            </a:r>
            <a:r>
              <a:rPr lang="de-DE" b="1" err="1"/>
              <a:t>you</a:t>
            </a:r>
            <a:r>
              <a:rPr lang="de-DE" b="1"/>
              <a:t> </a:t>
            </a:r>
            <a:r>
              <a:rPr lang="de-DE" b="1" err="1"/>
              <a:t>want</a:t>
            </a:r>
            <a:r>
              <a:rPr lang="de-DE" b="1"/>
              <a:t> </a:t>
            </a:r>
            <a:r>
              <a:rPr lang="de-DE" b="1" err="1"/>
              <a:t>to</a:t>
            </a:r>
            <a:r>
              <a:rPr lang="de-DE" b="1"/>
              <a:t> </a:t>
            </a:r>
            <a:r>
              <a:rPr lang="de-DE" b="1" err="1"/>
              <a:t>test</a:t>
            </a:r>
            <a:r>
              <a:rPr lang="de-DE" b="1"/>
              <a:t> </a:t>
            </a:r>
            <a:r>
              <a:rPr lang="de-DE" b="1" err="1"/>
              <a:t>your</a:t>
            </a:r>
            <a:r>
              <a:rPr lang="de-DE" b="1"/>
              <a:t> prototype</a:t>
            </a:r>
            <a:r>
              <a:rPr lang="de-DE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b="1" err="1"/>
              <a:t>What</a:t>
            </a:r>
            <a:r>
              <a:rPr lang="de-DE" b="1"/>
              <a:t> </a:t>
            </a:r>
            <a:r>
              <a:rPr lang="de-DE" b="1" err="1"/>
              <a:t>equipment</a:t>
            </a:r>
            <a:r>
              <a:rPr lang="de-DE"/>
              <a:t> </a:t>
            </a:r>
            <a:r>
              <a:rPr lang="de-DE" err="1"/>
              <a:t>might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need</a:t>
            </a:r>
            <a:r>
              <a:rPr lang="de-DE"/>
              <a:t>? </a:t>
            </a:r>
            <a:r>
              <a:rPr lang="de-DE" err="1"/>
              <a:t>Consider</a:t>
            </a:r>
            <a:r>
              <a:rPr lang="de-DE"/>
              <a:t> </a:t>
            </a:r>
            <a:r>
              <a:rPr lang="de-DE" err="1"/>
              <a:t>tools</a:t>
            </a:r>
            <a:r>
              <a:rPr lang="de-DE"/>
              <a:t> such </a:t>
            </a:r>
            <a:r>
              <a:rPr lang="de-DE" err="1"/>
              <a:t>as</a:t>
            </a:r>
            <a:r>
              <a:rPr lang="de-DE"/>
              <a:t> a </a:t>
            </a:r>
            <a:r>
              <a:rPr lang="de-DE" err="1"/>
              <a:t>laptop</a:t>
            </a:r>
            <a:r>
              <a:rPr lang="de-DE"/>
              <a:t>, screen,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testing</a:t>
            </a:r>
            <a:r>
              <a:rPr lang="de-DE"/>
              <a:t> </a:t>
            </a:r>
            <a:r>
              <a:rPr lang="de-DE" err="1"/>
              <a:t>device</a:t>
            </a:r>
            <a:r>
              <a:rPr lang="de-DE"/>
              <a:t> </a:t>
            </a:r>
            <a:r>
              <a:rPr lang="de-DE" err="1"/>
              <a:t>depending</a:t>
            </a:r>
            <a:r>
              <a:rPr lang="de-DE"/>
              <a:t> on </a:t>
            </a:r>
            <a:r>
              <a:rPr lang="de-DE" err="1"/>
              <a:t>your</a:t>
            </a:r>
            <a:r>
              <a:rPr lang="de-DE"/>
              <a:t> prototype.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b="1" err="1"/>
              <a:t>How</a:t>
            </a:r>
            <a:r>
              <a:rPr lang="de-DE" b="1"/>
              <a:t> will </a:t>
            </a:r>
            <a:r>
              <a:rPr lang="de-DE" b="1" err="1"/>
              <a:t>you</a:t>
            </a:r>
            <a:r>
              <a:rPr lang="de-DE" b="1"/>
              <a:t> </a:t>
            </a:r>
            <a:r>
              <a:rPr lang="de-DE" b="1" err="1"/>
              <a:t>document</a:t>
            </a:r>
            <a:r>
              <a:rPr lang="de-DE" b="1"/>
              <a:t> </a:t>
            </a:r>
            <a:r>
              <a:rPr lang="de-DE" b="1" err="1"/>
              <a:t>results</a:t>
            </a:r>
            <a:r>
              <a:rPr lang="de-DE" b="1"/>
              <a:t> and </a:t>
            </a:r>
            <a:r>
              <a:rPr lang="de-DE" b="1" err="1"/>
              <a:t>feedback</a:t>
            </a:r>
            <a:r>
              <a:rPr lang="de-DE" b="1"/>
              <a:t>?</a:t>
            </a:r>
            <a:r>
              <a:rPr lang="de-DE"/>
              <a:t> </a:t>
            </a:r>
            <a:r>
              <a:rPr lang="de-DE" err="1"/>
              <a:t>Decide</a:t>
            </a:r>
            <a:r>
              <a:rPr lang="de-DE"/>
              <a:t> </a:t>
            </a:r>
            <a:r>
              <a:rPr lang="de-DE" err="1"/>
              <a:t>whether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will </a:t>
            </a:r>
            <a:r>
              <a:rPr lang="de-DE" err="1"/>
              <a:t>use</a:t>
            </a:r>
            <a:r>
              <a:rPr lang="de-DE"/>
              <a:t> </a:t>
            </a:r>
            <a:r>
              <a:rPr lang="de-DE" err="1"/>
              <a:t>notes</a:t>
            </a:r>
            <a:r>
              <a:rPr lang="de-DE"/>
              <a:t>, </a:t>
            </a:r>
            <a:r>
              <a:rPr lang="de-DE" err="1"/>
              <a:t>video</a:t>
            </a:r>
            <a:r>
              <a:rPr lang="de-DE"/>
              <a:t> </a:t>
            </a:r>
            <a:r>
              <a:rPr lang="de-DE" err="1"/>
              <a:t>recordings</a:t>
            </a:r>
            <a:r>
              <a:rPr lang="de-DE"/>
              <a:t>,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feedback</a:t>
            </a:r>
            <a:r>
              <a:rPr lang="de-DE"/>
              <a:t> </a:t>
            </a:r>
            <a:r>
              <a:rPr lang="de-DE" err="1"/>
              <a:t>forms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capture</a:t>
            </a:r>
            <a:r>
              <a:rPr lang="de-DE"/>
              <a:t> </a:t>
            </a:r>
            <a:r>
              <a:rPr lang="de-DE" err="1"/>
              <a:t>insights</a:t>
            </a:r>
            <a:r>
              <a:rPr lang="de-DE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b="1" err="1"/>
              <a:t>Where</a:t>
            </a:r>
            <a:r>
              <a:rPr lang="de-DE" b="1"/>
              <a:t> will </a:t>
            </a:r>
            <a:r>
              <a:rPr lang="de-DE" b="1" err="1"/>
              <a:t>you</a:t>
            </a:r>
            <a:r>
              <a:rPr lang="de-DE" b="1"/>
              <a:t> </a:t>
            </a:r>
            <a:r>
              <a:rPr lang="de-DE" b="1" err="1"/>
              <a:t>conduct</a:t>
            </a:r>
            <a:r>
              <a:rPr lang="de-DE" b="1"/>
              <a:t> </a:t>
            </a:r>
            <a:r>
              <a:rPr lang="de-DE" b="1" err="1"/>
              <a:t>the</a:t>
            </a:r>
            <a:r>
              <a:rPr lang="de-DE" b="1"/>
              <a:t> </a:t>
            </a:r>
            <a:r>
              <a:rPr lang="de-DE" b="1" err="1"/>
              <a:t>test</a:t>
            </a:r>
            <a:r>
              <a:rPr lang="de-DE" b="1"/>
              <a:t>?</a:t>
            </a:r>
            <a:r>
              <a:rPr lang="de-DE"/>
              <a:t> Will </a:t>
            </a:r>
            <a:r>
              <a:rPr lang="de-DE" err="1"/>
              <a:t>it</a:t>
            </a:r>
            <a:r>
              <a:rPr lang="de-DE"/>
              <a:t> </a:t>
            </a:r>
            <a:r>
              <a:rPr lang="de-DE" err="1"/>
              <a:t>be</a:t>
            </a:r>
            <a:r>
              <a:rPr lang="de-DE"/>
              <a:t> in a </a:t>
            </a:r>
            <a:r>
              <a:rPr lang="de-DE" err="1"/>
              <a:t>controlled</a:t>
            </a:r>
            <a:r>
              <a:rPr lang="de-DE"/>
              <a:t> </a:t>
            </a:r>
            <a:r>
              <a:rPr lang="de-DE" err="1"/>
              <a:t>environment</a:t>
            </a:r>
            <a:r>
              <a:rPr lang="de-DE"/>
              <a:t>, such </a:t>
            </a:r>
            <a:r>
              <a:rPr lang="de-DE" err="1"/>
              <a:t>as</a:t>
            </a:r>
            <a:r>
              <a:rPr lang="de-DE"/>
              <a:t> a </a:t>
            </a:r>
            <a:r>
              <a:rPr lang="de-DE" err="1"/>
              <a:t>usability</a:t>
            </a:r>
            <a:r>
              <a:rPr lang="de-DE"/>
              <a:t> lab, </a:t>
            </a:r>
            <a:r>
              <a:rPr lang="de-DE" err="1"/>
              <a:t>or</a:t>
            </a:r>
            <a:r>
              <a:rPr lang="de-DE"/>
              <a:t> in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user's</a:t>
            </a:r>
            <a:r>
              <a:rPr lang="de-DE"/>
              <a:t> </a:t>
            </a:r>
            <a:r>
              <a:rPr lang="de-DE" err="1"/>
              <a:t>natural</a:t>
            </a:r>
            <a:r>
              <a:rPr lang="de-DE"/>
              <a:t> </a:t>
            </a:r>
            <a:r>
              <a:rPr lang="de-DE" err="1"/>
              <a:t>environment</a:t>
            </a:r>
            <a:r>
              <a:rPr lang="de-DE"/>
              <a:t>?</a:t>
            </a:r>
          </a:p>
          <a:p>
            <a:r>
              <a:rPr lang="de-DE"/>
              <a:t>By </a:t>
            </a:r>
            <a:r>
              <a:rPr lang="de-DE" err="1"/>
              <a:t>carefully</a:t>
            </a:r>
            <a:r>
              <a:rPr lang="de-DE"/>
              <a:t> </a:t>
            </a:r>
            <a:r>
              <a:rPr lang="de-DE" err="1"/>
              <a:t>considering</a:t>
            </a:r>
            <a:r>
              <a:rPr lang="de-DE"/>
              <a:t> </a:t>
            </a:r>
            <a:r>
              <a:rPr lang="de-DE" err="1"/>
              <a:t>these</a:t>
            </a:r>
            <a:r>
              <a:rPr lang="de-DE"/>
              <a:t> </a:t>
            </a:r>
            <a:r>
              <a:rPr lang="de-DE" err="1"/>
              <a:t>aspects</a:t>
            </a:r>
            <a:r>
              <a:rPr lang="de-DE"/>
              <a:t>, </a:t>
            </a:r>
            <a:r>
              <a:rPr lang="de-DE" err="1"/>
              <a:t>you’ll</a:t>
            </a:r>
            <a:r>
              <a:rPr lang="de-DE"/>
              <a:t> </a:t>
            </a:r>
            <a:r>
              <a:rPr lang="de-DE" err="1"/>
              <a:t>be</a:t>
            </a:r>
            <a:r>
              <a:rPr lang="de-DE"/>
              <a:t> well-</a:t>
            </a:r>
            <a:r>
              <a:rPr lang="de-DE" err="1"/>
              <a:t>prepared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gather</a:t>
            </a:r>
            <a:r>
              <a:rPr lang="de-DE"/>
              <a:t> </a:t>
            </a:r>
            <a:r>
              <a:rPr lang="de-DE" err="1"/>
              <a:t>valuable</a:t>
            </a:r>
            <a:r>
              <a:rPr lang="de-DE"/>
              <a:t> </a:t>
            </a:r>
            <a:r>
              <a:rPr lang="de-DE" err="1"/>
              <a:t>insights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will </a:t>
            </a:r>
            <a:r>
              <a:rPr lang="de-DE" err="1"/>
              <a:t>drive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next</a:t>
            </a:r>
            <a:r>
              <a:rPr lang="de-DE"/>
              <a:t> </a:t>
            </a:r>
            <a:r>
              <a:rPr lang="de-DE" err="1"/>
              <a:t>steps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design </a:t>
            </a:r>
            <a:r>
              <a:rPr lang="de-DE" err="1"/>
              <a:t>process</a:t>
            </a:r>
            <a:r>
              <a:rPr lang="de-DE"/>
              <a:t>.</a:t>
            </a: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9" name="Google Shape;959;p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de-DE"/>
              <a:t>So </a:t>
            </a:r>
            <a:r>
              <a:rPr lang="de-DE" err="1"/>
              <a:t>now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have</a:t>
            </a:r>
            <a:r>
              <a:rPr lang="de-DE"/>
              <a:t> a </a:t>
            </a:r>
            <a:r>
              <a:rPr lang="de-DE" err="1"/>
              <a:t>variety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answers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question</a:t>
            </a:r>
            <a:r>
              <a:rPr lang="de-DE"/>
              <a:t> and </a:t>
            </a:r>
            <a:r>
              <a:rPr lang="de-DE" err="1"/>
              <a:t>plenty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possible </a:t>
            </a:r>
            <a:r>
              <a:rPr lang="de-DE" err="1"/>
              <a:t>solutions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problem</a:t>
            </a:r>
            <a:r>
              <a:rPr lang="de-DE"/>
              <a:t>.</a:t>
            </a:r>
          </a:p>
          <a:p>
            <a:r>
              <a:rPr lang="de-DE"/>
              <a:t>The </a:t>
            </a:r>
            <a:r>
              <a:rPr lang="de-DE" b="1" err="1"/>
              <a:t>next</a:t>
            </a:r>
            <a:r>
              <a:rPr lang="de-DE" b="1"/>
              <a:t> </a:t>
            </a:r>
            <a:r>
              <a:rPr lang="de-DE" b="1" err="1"/>
              <a:t>step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b="1" err="1"/>
              <a:t>choose</a:t>
            </a:r>
            <a:r>
              <a:rPr lang="de-DE" b="1"/>
              <a:t> </a:t>
            </a:r>
            <a:r>
              <a:rPr lang="de-DE" b="1" err="1"/>
              <a:t>which</a:t>
            </a:r>
            <a:r>
              <a:rPr lang="de-DE" b="1"/>
              <a:t> </a:t>
            </a:r>
            <a:r>
              <a:rPr lang="de-DE" b="1" err="1"/>
              <a:t>idea</a:t>
            </a:r>
            <a:r>
              <a:rPr lang="de-DE" b="1"/>
              <a:t> </a:t>
            </a:r>
            <a:r>
              <a:rPr lang="de-DE" b="1" err="1"/>
              <a:t>to</a:t>
            </a:r>
            <a:r>
              <a:rPr lang="de-DE" b="1"/>
              <a:t> </a:t>
            </a:r>
            <a:r>
              <a:rPr lang="de-DE" b="1" err="1"/>
              <a:t>develop</a:t>
            </a:r>
            <a:r>
              <a:rPr lang="de-DE"/>
              <a:t> and </a:t>
            </a:r>
            <a:r>
              <a:rPr lang="de-DE" err="1"/>
              <a:t>invest</a:t>
            </a:r>
            <a:r>
              <a:rPr lang="de-DE"/>
              <a:t> </a:t>
            </a:r>
            <a:r>
              <a:rPr lang="de-DE" err="1"/>
              <a:t>more</a:t>
            </a:r>
            <a:r>
              <a:rPr lang="de-DE"/>
              <a:t> </a:t>
            </a:r>
            <a:r>
              <a:rPr lang="de-DE" err="1"/>
              <a:t>energy</a:t>
            </a:r>
            <a:r>
              <a:rPr lang="de-DE"/>
              <a:t> </a:t>
            </a:r>
            <a:r>
              <a:rPr lang="de-DE" err="1"/>
              <a:t>into</a:t>
            </a:r>
            <a:r>
              <a:rPr lang="de-DE"/>
              <a:t>!</a:t>
            </a:r>
          </a:p>
          <a:p>
            <a:r>
              <a:rPr lang="de-DE"/>
              <a:t>This </a:t>
            </a:r>
            <a:r>
              <a:rPr lang="de-DE" err="1"/>
              <a:t>step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about</a:t>
            </a:r>
            <a:r>
              <a:rPr lang="de-DE"/>
              <a:t> </a:t>
            </a:r>
            <a:r>
              <a:rPr lang="de-DE" err="1"/>
              <a:t>narrowing</a:t>
            </a:r>
            <a:r>
              <a:rPr lang="de-DE"/>
              <a:t> down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options</a:t>
            </a:r>
            <a:r>
              <a:rPr lang="de-DE"/>
              <a:t>, </a:t>
            </a:r>
            <a:r>
              <a:rPr lang="de-DE" err="1"/>
              <a:t>focusing</a:t>
            </a:r>
            <a:r>
              <a:rPr lang="de-DE"/>
              <a:t> on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most</a:t>
            </a:r>
            <a:r>
              <a:rPr lang="de-DE"/>
              <a:t> promising </a:t>
            </a:r>
            <a:r>
              <a:rPr lang="de-DE" err="1"/>
              <a:t>ideas</a:t>
            </a:r>
            <a:r>
              <a:rPr lang="de-DE"/>
              <a:t>, and </a:t>
            </a:r>
            <a:r>
              <a:rPr lang="de-DE" err="1"/>
              <a:t>deciding</a:t>
            </a:r>
            <a:r>
              <a:rPr lang="de-DE"/>
              <a:t> </a:t>
            </a:r>
            <a:r>
              <a:rPr lang="de-DE" err="1"/>
              <a:t>where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dedicate</a:t>
            </a:r>
            <a:r>
              <a:rPr lang="de-DE"/>
              <a:t>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resources</a:t>
            </a:r>
            <a:r>
              <a:rPr lang="de-DE"/>
              <a:t> and </a:t>
            </a:r>
            <a:r>
              <a:rPr lang="de-DE" err="1"/>
              <a:t>creativity</a:t>
            </a:r>
            <a:r>
              <a:rPr lang="de-DE"/>
              <a:t> </a:t>
            </a:r>
            <a:r>
              <a:rPr lang="de-DE" err="1"/>
              <a:t>moving</a:t>
            </a:r>
            <a:r>
              <a:rPr lang="de-DE"/>
              <a:t> </a:t>
            </a:r>
            <a:r>
              <a:rPr lang="de-DE" err="1"/>
              <a:t>forward</a:t>
            </a:r>
            <a:r>
              <a:rPr lang="de-DE"/>
              <a:t>.</a:t>
            </a:r>
          </a:p>
          <a:p>
            <a:r>
              <a:rPr lang="de-DE" err="1"/>
              <a:t>It’s</a:t>
            </a:r>
            <a:r>
              <a:rPr lang="de-DE"/>
              <a:t> not just </a:t>
            </a:r>
            <a:r>
              <a:rPr lang="de-DE" err="1"/>
              <a:t>about</a:t>
            </a:r>
            <a:r>
              <a:rPr lang="de-DE"/>
              <a:t> </a:t>
            </a:r>
            <a:r>
              <a:rPr lang="de-DE" err="1"/>
              <a:t>picking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most</a:t>
            </a:r>
            <a:r>
              <a:rPr lang="de-DE"/>
              <a:t> </a:t>
            </a:r>
            <a:r>
              <a:rPr lang="de-DE" err="1"/>
              <a:t>obvious</a:t>
            </a:r>
            <a:r>
              <a:rPr lang="de-DE"/>
              <a:t> </a:t>
            </a:r>
            <a:r>
              <a:rPr lang="de-DE" err="1"/>
              <a:t>solution</a:t>
            </a:r>
            <a:r>
              <a:rPr lang="de-DE"/>
              <a:t> – </a:t>
            </a:r>
            <a:r>
              <a:rPr lang="de-DE" err="1"/>
              <a:t>it’s</a:t>
            </a:r>
            <a:r>
              <a:rPr lang="de-DE"/>
              <a:t> </a:t>
            </a:r>
            <a:r>
              <a:rPr lang="de-DE" err="1"/>
              <a:t>about</a:t>
            </a:r>
            <a:r>
              <a:rPr lang="de-DE"/>
              <a:t> </a:t>
            </a:r>
            <a:r>
              <a:rPr lang="de-DE" err="1"/>
              <a:t>identifying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idea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best</a:t>
            </a:r>
            <a:r>
              <a:rPr lang="de-DE"/>
              <a:t> </a:t>
            </a:r>
            <a:r>
              <a:rPr lang="de-DE" err="1"/>
              <a:t>aligns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users</a:t>
            </a:r>
            <a:r>
              <a:rPr lang="de-DE"/>
              <a:t>’ </a:t>
            </a:r>
            <a:r>
              <a:rPr lang="de-DE" err="1"/>
              <a:t>needs</a:t>
            </a:r>
            <a:r>
              <a:rPr lang="de-DE"/>
              <a:t> and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challenge</a:t>
            </a:r>
            <a:r>
              <a:rPr lang="de-DE"/>
              <a:t> at </a:t>
            </a:r>
            <a:r>
              <a:rPr lang="de-DE" err="1"/>
              <a:t>hand</a:t>
            </a:r>
            <a:r>
              <a:rPr lang="de-DE"/>
              <a:t>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9" name="Google Shape;1159;p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 err="1"/>
              <a:t>Since</a:t>
            </a:r>
            <a:r>
              <a:rPr lang="de-DE"/>
              <a:t> </a:t>
            </a:r>
            <a:r>
              <a:rPr lang="de-DE" err="1"/>
              <a:t>today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b="1" err="1"/>
              <a:t>unfortunately</a:t>
            </a:r>
            <a:r>
              <a:rPr lang="de-DE" b="1"/>
              <a:t> </a:t>
            </a:r>
            <a:r>
              <a:rPr lang="de-DE" b="1" err="1"/>
              <a:t>don’t</a:t>
            </a:r>
            <a:r>
              <a:rPr lang="de-DE" b="1"/>
              <a:t> </a:t>
            </a:r>
            <a:r>
              <a:rPr lang="de-DE" b="1" err="1"/>
              <a:t>have</a:t>
            </a:r>
            <a:r>
              <a:rPr lang="de-DE" b="1"/>
              <a:t> </a:t>
            </a:r>
            <a:r>
              <a:rPr lang="de-DE" b="1" err="1"/>
              <a:t>the</a:t>
            </a:r>
            <a:r>
              <a:rPr lang="de-DE" b="1"/>
              <a:t> time </a:t>
            </a:r>
            <a:r>
              <a:rPr lang="de-DE" b="1" err="1"/>
              <a:t>to</a:t>
            </a:r>
            <a:r>
              <a:rPr lang="de-DE" b="1"/>
              <a:t> </a:t>
            </a:r>
            <a:r>
              <a:rPr lang="de-DE" b="1" err="1"/>
              <a:t>go</a:t>
            </a:r>
            <a:r>
              <a:rPr lang="de-DE" b="1"/>
              <a:t> out </a:t>
            </a:r>
            <a:r>
              <a:rPr lang="de-DE" b="1" err="1"/>
              <a:t>there</a:t>
            </a:r>
            <a:r>
              <a:rPr lang="de-DE" b="1"/>
              <a:t> and </a:t>
            </a:r>
            <a:r>
              <a:rPr lang="de-DE" b="1" err="1"/>
              <a:t>test</a:t>
            </a:r>
            <a:r>
              <a:rPr lang="de-DE" b="1"/>
              <a:t> </a:t>
            </a:r>
            <a:r>
              <a:rPr lang="de-DE" b="1" err="1"/>
              <a:t>with</a:t>
            </a:r>
            <a:r>
              <a:rPr lang="de-DE" b="1"/>
              <a:t> real </a:t>
            </a:r>
            <a:r>
              <a:rPr lang="de-DE" b="1" err="1"/>
              <a:t>users</a:t>
            </a:r>
            <a:r>
              <a:rPr lang="de-DE"/>
              <a:t>, </a:t>
            </a:r>
            <a:r>
              <a:rPr lang="de-DE" err="1"/>
              <a:t>we</a:t>
            </a:r>
            <a:r>
              <a:rPr lang="de-DE"/>
              <a:t> will </a:t>
            </a:r>
            <a:r>
              <a:rPr lang="de-DE" err="1"/>
              <a:t>adapt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approach</a:t>
            </a:r>
            <a:r>
              <a:rPr lang="de-DE"/>
              <a:t>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 err="1"/>
              <a:t>Instead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a traditional </a:t>
            </a:r>
            <a:r>
              <a:rPr lang="de-DE" err="1"/>
              <a:t>test</a:t>
            </a:r>
            <a:r>
              <a:rPr lang="de-DE"/>
              <a:t> </a:t>
            </a:r>
            <a:r>
              <a:rPr lang="de-DE" err="1"/>
              <a:t>scenario</a:t>
            </a:r>
            <a:r>
              <a:rPr lang="de-DE"/>
              <a:t>, </a:t>
            </a:r>
            <a:r>
              <a:rPr lang="de-DE" err="1"/>
              <a:t>we</a:t>
            </a:r>
            <a:r>
              <a:rPr lang="de-DE"/>
              <a:t> will </a:t>
            </a:r>
            <a:r>
              <a:rPr lang="de-DE" err="1"/>
              <a:t>conduct</a:t>
            </a:r>
            <a:r>
              <a:rPr lang="de-DE"/>
              <a:t> a </a:t>
            </a:r>
            <a:r>
              <a:rPr lang="de-DE" b="1" err="1"/>
              <a:t>test</a:t>
            </a:r>
            <a:r>
              <a:rPr lang="de-DE" b="1"/>
              <a:t> </a:t>
            </a:r>
            <a:r>
              <a:rPr lang="de-DE" b="1" err="1"/>
              <a:t>presentation</a:t>
            </a:r>
            <a:r>
              <a:rPr lang="de-DE"/>
              <a:t>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/>
              <a:t>In </a:t>
            </a:r>
            <a:r>
              <a:rPr lang="de-DE" err="1"/>
              <a:t>this</a:t>
            </a:r>
            <a:r>
              <a:rPr lang="de-DE"/>
              <a:t> </a:t>
            </a:r>
            <a:r>
              <a:rPr lang="de-DE" err="1"/>
              <a:t>format</a:t>
            </a:r>
            <a:r>
              <a:rPr lang="de-DE"/>
              <a:t>, </a:t>
            </a:r>
            <a:r>
              <a:rPr lang="de-DE" err="1"/>
              <a:t>you</a:t>
            </a:r>
            <a:r>
              <a:rPr lang="de-DE"/>
              <a:t> will </a:t>
            </a:r>
            <a:r>
              <a:rPr lang="de-DE" err="1"/>
              <a:t>present</a:t>
            </a:r>
            <a:r>
              <a:rPr lang="de-DE"/>
              <a:t> </a:t>
            </a:r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you’ve</a:t>
            </a:r>
            <a:r>
              <a:rPr lang="de-DE"/>
              <a:t> </a:t>
            </a:r>
            <a:r>
              <a:rPr lang="de-DE" err="1"/>
              <a:t>been</a:t>
            </a:r>
            <a:r>
              <a:rPr lang="de-DE"/>
              <a:t> </a:t>
            </a:r>
            <a:r>
              <a:rPr lang="de-DE" err="1"/>
              <a:t>working</a:t>
            </a:r>
            <a:r>
              <a:rPr lang="de-DE"/>
              <a:t> on </a:t>
            </a:r>
            <a:r>
              <a:rPr lang="de-DE" err="1"/>
              <a:t>as</a:t>
            </a:r>
            <a:r>
              <a:rPr lang="de-DE"/>
              <a:t> a </a:t>
            </a:r>
            <a:r>
              <a:rPr lang="de-DE" err="1"/>
              <a:t>team</a:t>
            </a:r>
            <a:r>
              <a:rPr lang="de-DE"/>
              <a:t>, and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others</a:t>
            </a:r>
            <a:r>
              <a:rPr lang="de-DE"/>
              <a:t> will </a:t>
            </a:r>
            <a:r>
              <a:rPr lang="de-DE" err="1"/>
              <a:t>provide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valuable</a:t>
            </a:r>
            <a:r>
              <a:rPr lang="de-DE"/>
              <a:t> </a:t>
            </a:r>
            <a:r>
              <a:rPr lang="de-DE" err="1"/>
              <a:t>feedback</a:t>
            </a:r>
            <a:r>
              <a:rPr lang="de-DE"/>
              <a:t>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lang="de-DE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 b="1"/>
              <a:t>In a real-</a:t>
            </a:r>
            <a:r>
              <a:rPr lang="de-DE" b="1" err="1"/>
              <a:t>world</a:t>
            </a:r>
            <a:r>
              <a:rPr lang="de-DE" b="1"/>
              <a:t> design </a:t>
            </a:r>
            <a:r>
              <a:rPr lang="de-DE" b="1" err="1"/>
              <a:t>thinking</a:t>
            </a:r>
            <a:r>
              <a:rPr lang="de-DE" b="1"/>
              <a:t> </a:t>
            </a:r>
            <a:r>
              <a:rPr lang="de-DE" b="1" err="1"/>
              <a:t>process</a:t>
            </a:r>
            <a:r>
              <a:rPr lang="de-DE" b="1"/>
              <a:t>, </a:t>
            </a:r>
            <a:r>
              <a:rPr lang="de-DE" b="1" err="1"/>
              <a:t>we</a:t>
            </a:r>
            <a:r>
              <a:rPr lang="de-DE" b="1"/>
              <a:t> </a:t>
            </a:r>
            <a:r>
              <a:rPr lang="de-DE" b="1" err="1"/>
              <a:t>wouldn't</a:t>
            </a:r>
            <a:r>
              <a:rPr lang="de-DE" b="1"/>
              <a:t> </a:t>
            </a:r>
            <a:r>
              <a:rPr lang="de-DE" b="1" err="1"/>
              <a:t>exchange</a:t>
            </a:r>
            <a:r>
              <a:rPr lang="de-DE" b="1"/>
              <a:t> </a:t>
            </a:r>
            <a:r>
              <a:rPr lang="de-DE" b="1" err="1"/>
              <a:t>the</a:t>
            </a:r>
            <a:r>
              <a:rPr lang="de-DE" b="1"/>
              <a:t> </a:t>
            </a:r>
            <a:r>
              <a:rPr lang="de-DE" b="1" err="1"/>
              <a:t>testing</a:t>
            </a:r>
            <a:r>
              <a:rPr lang="de-DE" b="1"/>
              <a:t> </a:t>
            </a:r>
            <a:r>
              <a:rPr lang="de-DE" b="1" err="1"/>
              <a:t>with</a:t>
            </a:r>
            <a:r>
              <a:rPr lang="de-DE" b="1"/>
              <a:t> a </a:t>
            </a:r>
            <a:r>
              <a:rPr lang="de-DE" b="1" err="1"/>
              <a:t>presentation</a:t>
            </a:r>
            <a:r>
              <a:rPr lang="de-DE" b="1"/>
              <a:t>, so </a:t>
            </a:r>
            <a:r>
              <a:rPr lang="de-DE" b="1" err="1"/>
              <a:t>don't</a:t>
            </a:r>
            <a:r>
              <a:rPr lang="de-DE" b="1"/>
              <a:t> </a:t>
            </a:r>
            <a:r>
              <a:rPr lang="de-DE" b="1" err="1"/>
              <a:t>skip</a:t>
            </a:r>
            <a:r>
              <a:rPr lang="de-DE" b="1"/>
              <a:t> </a:t>
            </a:r>
            <a:r>
              <a:rPr lang="de-DE" b="1" err="1"/>
              <a:t>it</a:t>
            </a:r>
            <a:r>
              <a:rPr lang="de-DE" b="1"/>
              <a:t> </a:t>
            </a:r>
            <a:r>
              <a:rPr lang="de-DE" b="1" err="1"/>
              <a:t>once</a:t>
            </a:r>
            <a:r>
              <a:rPr lang="de-DE" b="1"/>
              <a:t> </a:t>
            </a:r>
            <a:r>
              <a:rPr lang="de-DE" b="1" err="1"/>
              <a:t>you</a:t>
            </a:r>
            <a:r>
              <a:rPr lang="de-DE" b="1"/>
              <a:t> </a:t>
            </a:r>
            <a:r>
              <a:rPr lang="de-DE" b="1" err="1"/>
              <a:t>transfer</a:t>
            </a:r>
            <a:r>
              <a:rPr lang="de-DE" b="1"/>
              <a:t> </a:t>
            </a:r>
            <a:r>
              <a:rPr lang="de-DE" b="1" err="1"/>
              <a:t>the</a:t>
            </a:r>
            <a:r>
              <a:rPr lang="de-DE" b="1"/>
              <a:t> </a:t>
            </a:r>
            <a:r>
              <a:rPr lang="de-DE" b="1" err="1"/>
              <a:t>approach</a:t>
            </a:r>
            <a:r>
              <a:rPr lang="de-DE" b="1"/>
              <a:t> </a:t>
            </a:r>
            <a:r>
              <a:rPr lang="de-DE" b="1" err="1"/>
              <a:t>to</a:t>
            </a:r>
            <a:r>
              <a:rPr lang="de-DE" b="1"/>
              <a:t> </a:t>
            </a:r>
            <a:r>
              <a:rPr lang="de-DE" b="1" err="1"/>
              <a:t>one</a:t>
            </a:r>
            <a:r>
              <a:rPr lang="de-DE" b="1"/>
              <a:t> </a:t>
            </a:r>
            <a:r>
              <a:rPr lang="de-DE" b="1" err="1"/>
              <a:t>of</a:t>
            </a:r>
            <a:r>
              <a:rPr lang="de-DE" b="1"/>
              <a:t> </a:t>
            </a:r>
            <a:r>
              <a:rPr lang="de-DE" b="1" err="1"/>
              <a:t>your</a:t>
            </a:r>
            <a:r>
              <a:rPr lang="de-DE" b="1"/>
              <a:t> </a:t>
            </a:r>
            <a:r>
              <a:rPr lang="de-DE" b="1" err="1"/>
              <a:t>projects</a:t>
            </a:r>
            <a:r>
              <a:rPr lang="de-DE" b="1"/>
              <a:t>!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5" name="Google Shape;1165;p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/>
              <a:t>As a </a:t>
            </a:r>
            <a:r>
              <a:rPr lang="de-DE" err="1"/>
              <a:t>next</a:t>
            </a:r>
            <a:r>
              <a:rPr lang="de-DE"/>
              <a:t> </a:t>
            </a:r>
            <a:r>
              <a:rPr lang="de-DE" err="1"/>
              <a:t>step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will </a:t>
            </a:r>
            <a:r>
              <a:rPr lang="de-DE" err="1"/>
              <a:t>have</a:t>
            </a:r>
            <a:r>
              <a:rPr lang="de-DE"/>
              <a:t> </a:t>
            </a:r>
            <a:r>
              <a:rPr lang="de-DE" err="1"/>
              <a:t>some</a:t>
            </a:r>
            <a:r>
              <a:rPr lang="de-DE"/>
              <a:t> </a:t>
            </a:r>
            <a:r>
              <a:rPr lang="de-DE" err="1"/>
              <a:t>minutes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prepare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presentation</a:t>
            </a:r>
            <a:r>
              <a:rPr lang="de-DE"/>
              <a:t> </a:t>
            </a:r>
            <a:r>
              <a:rPr lang="de-DE" err="1"/>
              <a:t>as</a:t>
            </a:r>
            <a:r>
              <a:rPr lang="de-DE"/>
              <a:t> a </a:t>
            </a:r>
            <a:r>
              <a:rPr lang="de-DE" err="1"/>
              <a:t>team</a:t>
            </a:r>
            <a:r>
              <a:rPr lang="de-DE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/>
              <a:t>The </a:t>
            </a:r>
            <a:r>
              <a:rPr lang="de-DE" err="1"/>
              <a:t>presentations</a:t>
            </a:r>
            <a:r>
              <a:rPr lang="de-DE"/>
              <a:t> will </a:t>
            </a:r>
            <a:r>
              <a:rPr lang="de-DE" err="1"/>
              <a:t>be</a:t>
            </a:r>
            <a:r>
              <a:rPr lang="de-DE"/>
              <a:t> max. </a:t>
            </a:r>
            <a:r>
              <a:rPr lang="de-DE" b="1"/>
              <a:t>3 </a:t>
            </a:r>
            <a:r>
              <a:rPr lang="de-DE" b="1" err="1"/>
              <a:t>minutes</a:t>
            </a:r>
            <a:r>
              <a:rPr lang="de-DE" b="1"/>
              <a:t> </a:t>
            </a:r>
            <a:r>
              <a:rPr lang="de-DE" b="1" err="1"/>
              <a:t>each</a:t>
            </a:r>
            <a:endParaRPr lang="de-DE" b="1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would</a:t>
            </a:r>
            <a:r>
              <a:rPr lang="de-DE"/>
              <a:t> like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learn</a:t>
            </a:r>
            <a:r>
              <a:rPr lang="de-DE"/>
              <a:t> form </a:t>
            </a:r>
            <a:r>
              <a:rPr lang="de-DE" err="1"/>
              <a:t>each</a:t>
            </a:r>
            <a:r>
              <a:rPr lang="de-DE"/>
              <a:t> </a:t>
            </a:r>
            <a:r>
              <a:rPr lang="de-DE" err="1"/>
              <a:t>team</a:t>
            </a:r>
            <a:r>
              <a:rPr lang="de-DE"/>
              <a:t>: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/>
              <a:t>Who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user</a:t>
            </a:r>
            <a:r>
              <a:rPr lang="de-DE"/>
              <a:t> and </a:t>
            </a:r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main</a:t>
            </a:r>
            <a:r>
              <a:rPr lang="de-DE"/>
              <a:t> </a:t>
            </a:r>
            <a:r>
              <a:rPr lang="de-DE" err="1"/>
              <a:t>need</a:t>
            </a:r>
            <a:r>
              <a:rPr lang="de-DE"/>
              <a:t>/</a:t>
            </a:r>
            <a:r>
              <a:rPr lang="de-DE" err="1"/>
              <a:t>insight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found</a:t>
            </a:r>
            <a:r>
              <a:rPr lang="de-DE"/>
              <a:t> a </a:t>
            </a:r>
            <a:r>
              <a:rPr lang="de-DE" err="1"/>
              <a:t>solution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?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/>
              <a:t>Was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solution</a:t>
            </a:r>
            <a:r>
              <a:rPr lang="de-DE"/>
              <a:t> and </a:t>
            </a:r>
            <a:r>
              <a:rPr lang="de-DE" err="1"/>
              <a:t>how</a:t>
            </a:r>
            <a:r>
              <a:rPr lang="de-DE"/>
              <a:t> </a:t>
            </a:r>
            <a:r>
              <a:rPr lang="de-DE" err="1"/>
              <a:t>does</a:t>
            </a:r>
            <a:r>
              <a:rPr lang="de-DE"/>
              <a:t> </a:t>
            </a:r>
            <a:r>
              <a:rPr lang="de-DE" err="1"/>
              <a:t>it</a:t>
            </a:r>
            <a:r>
              <a:rPr lang="de-DE"/>
              <a:t> </a:t>
            </a:r>
            <a:r>
              <a:rPr lang="de-DE" err="1"/>
              <a:t>work</a:t>
            </a:r>
            <a:r>
              <a:rPr lang="de-DE"/>
              <a:t> (</a:t>
            </a:r>
            <a:r>
              <a:rPr lang="de-DE" err="1"/>
              <a:t>show</a:t>
            </a:r>
            <a:r>
              <a:rPr lang="de-DE"/>
              <a:t> </a:t>
            </a:r>
            <a:r>
              <a:rPr lang="de-DE" err="1"/>
              <a:t>us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prototype)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</a:pPr>
            <a:endParaRPr lang="de-DE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/>
              <a:t>After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developed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presentation</a:t>
            </a:r>
            <a:r>
              <a:rPr lang="de-DE"/>
              <a:t> </a:t>
            </a:r>
            <a:r>
              <a:rPr lang="de-DE" err="1"/>
              <a:t>storyline</a:t>
            </a:r>
            <a:r>
              <a:rPr lang="de-DE"/>
              <a:t> </a:t>
            </a:r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decide</a:t>
            </a:r>
            <a:r>
              <a:rPr lang="de-DE"/>
              <a:t> </a:t>
            </a:r>
            <a:r>
              <a:rPr lang="de-DE" err="1"/>
              <a:t>who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ist </a:t>
            </a:r>
            <a:r>
              <a:rPr lang="de-DE" err="1"/>
              <a:t>presenting</a:t>
            </a:r>
            <a:r>
              <a:rPr lang="de-DE"/>
              <a:t> </a:t>
            </a:r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part</a:t>
            </a:r>
            <a:endParaRPr lang="de-DE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2" name="Google Shape;1172;p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100" b="1"/>
              <a:t>Here </a:t>
            </a:r>
            <a:r>
              <a:rPr lang="de-DE" sz="1100" b="1" err="1"/>
              <a:t>is</a:t>
            </a:r>
            <a:r>
              <a:rPr lang="de-DE" sz="1100" b="1"/>
              <a:t> </a:t>
            </a:r>
            <a:r>
              <a:rPr lang="de-DE" sz="1100" b="1" err="1"/>
              <a:t>how</a:t>
            </a:r>
            <a:r>
              <a:rPr lang="de-DE" sz="1100" b="1"/>
              <a:t> </a:t>
            </a:r>
            <a:r>
              <a:rPr lang="de-DE" sz="1100" b="1" err="1"/>
              <a:t>it</a:t>
            </a:r>
            <a:r>
              <a:rPr lang="de-DE" sz="1100" b="1"/>
              <a:t> </a:t>
            </a:r>
            <a:r>
              <a:rPr lang="de-DE" sz="1100" b="1" err="1"/>
              <a:t>works</a:t>
            </a:r>
            <a:endParaRPr lang="de-DE" sz="11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 sz="110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 sz="1100" err="1"/>
              <a:t>Once</a:t>
            </a:r>
            <a:r>
              <a:rPr lang="de-DE" sz="1100"/>
              <a:t> </a:t>
            </a:r>
            <a:r>
              <a:rPr lang="de-DE" sz="1100" err="1"/>
              <a:t>your</a:t>
            </a:r>
            <a:r>
              <a:rPr lang="de-DE" sz="1100"/>
              <a:t> back in </a:t>
            </a:r>
            <a:r>
              <a:rPr lang="de-DE" sz="1100" err="1"/>
              <a:t>your</a:t>
            </a:r>
            <a:r>
              <a:rPr lang="de-DE" sz="1100"/>
              <a:t> breakout-</a:t>
            </a:r>
            <a:r>
              <a:rPr lang="de-DE" sz="1100" err="1"/>
              <a:t>room</a:t>
            </a:r>
            <a:r>
              <a:rPr lang="de-DE" sz="1100"/>
              <a:t>, find </a:t>
            </a:r>
            <a:r>
              <a:rPr lang="de-DE" sz="1100" err="1"/>
              <a:t>your</a:t>
            </a:r>
            <a:r>
              <a:rPr lang="de-DE" sz="1100"/>
              <a:t> </a:t>
            </a:r>
            <a:r>
              <a:rPr lang="de-DE" sz="1100" err="1"/>
              <a:t>team</a:t>
            </a:r>
            <a:r>
              <a:rPr lang="de-DE" sz="1100"/>
              <a:t> </a:t>
            </a:r>
            <a:r>
              <a:rPr lang="de-DE" sz="1100" err="1"/>
              <a:t>corner</a:t>
            </a:r>
            <a:r>
              <a:rPr lang="de-DE" sz="1100"/>
              <a:t> and </a:t>
            </a:r>
            <a:r>
              <a:rPr lang="de-DE" sz="1100" err="1"/>
              <a:t>template</a:t>
            </a:r>
            <a:r>
              <a:rPr lang="de-DE" sz="1100"/>
              <a:t> 12.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/>
              <a:t>As a </a:t>
            </a:r>
            <a:r>
              <a:rPr lang="de-DE" err="1"/>
              <a:t>first</a:t>
            </a:r>
            <a:r>
              <a:rPr lang="de-DE"/>
              <a:t> </a:t>
            </a:r>
            <a:r>
              <a:rPr lang="de-DE" err="1"/>
              <a:t>step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6 min: </a:t>
            </a:r>
            <a:r>
              <a:rPr lang="de-DE" err="1"/>
              <a:t>Build</a:t>
            </a:r>
            <a:r>
              <a:rPr lang="de-DE"/>
              <a:t> </a:t>
            </a:r>
            <a:r>
              <a:rPr lang="de-DE" err="1"/>
              <a:t>the</a:t>
            </a:r>
            <a:r>
              <a:rPr lang="de-DE"/>
              <a:t> </a:t>
            </a:r>
            <a:r>
              <a:rPr lang="de-DE" err="1"/>
              <a:t>storyline</a:t>
            </a:r>
            <a:r>
              <a:rPr lang="de-DE"/>
              <a:t> </a:t>
            </a:r>
            <a:r>
              <a:rPr lang="de-DE" err="1"/>
              <a:t>of</a:t>
            </a:r>
            <a:r>
              <a:rPr lang="de-DE"/>
              <a:t> </a:t>
            </a:r>
            <a:r>
              <a:rPr lang="de-DE" err="1"/>
              <a:t>your</a:t>
            </a:r>
            <a:r>
              <a:rPr lang="de-DE"/>
              <a:t> </a:t>
            </a:r>
            <a:r>
              <a:rPr lang="de-DE" err="1"/>
              <a:t>presentation</a:t>
            </a:r>
            <a:endParaRPr lang="de-DE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/>
              <a:t>As a </a:t>
            </a:r>
            <a:r>
              <a:rPr lang="de-DE" err="1"/>
              <a:t>second</a:t>
            </a:r>
            <a:r>
              <a:rPr lang="de-DE"/>
              <a:t> </a:t>
            </a:r>
            <a:r>
              <a:rPr lang="de-DE" err="1"/>
              <a:t>step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2 min: </a:t>
            </a:r>
            <a:r>
              <a:rPr lang="de-DE" err="1"/>
              <a:t>Decide</a:t>
            </a:r>
            <a:r>
              <a:rPr lang="de-DE"/>
              <a:t> on </a:t>
            </a:r>
            <a:r>
              <a:rPr lang="de-DE" err="1"/>
              <a:t>who</a:t>
            </a:r>
            <a:r>
              <a:rPr lang="de-DE"/>
              <a:t> </a:t>
            </a:r>
            <a:r>
              <a:rPr lang="de-DE" err="1"/>
              <a:t>is</a:t>
            </a:r>
            <a:r>
              <a:rPr lang="de-DE"/>
              <a:t> </a:t>
            </a:r>
            <a:r>
              <a:rPr lang="de-DE" err="1"/>
              <a:t>presenting</a:t>
            </a:r>
            <a:r>
              <a:rPr lang="de-DE"/>
              <a:t> </a:t>
            </a:r>
            <a:r>
              <a:rPr lang="de-DE" err="1"/>
              <a:t>what</a:t>
            </a:r>
            <a:r>
              <a:rPr lang="de-DE"/>
              <a:t>. </a:t>
            </a:r>
            <a:r>
              <a:rPr lang="de-DE" err="1"/>
              <a:t>Make</a:t>
            </a:r>
            <a:r>
              <a:rPr lang="de-DE"/>
              <a:t> </a:t>
            </a:r>
            <a:r>
              <a:rPr lang="de-DE" err="1"/>
              <a:t>sure</a:t>
            </a:r>
            <a:r>
              <a:rPr lang="de-DE"/>
              <a:t> </a:t>
            </a:r>
            <a:r>
              <a:rPr lang="de-DE" err="1"/>
              <a:t>everybody</a:t>
            </a:r>
            <a:r>
              <a:rPr lang="de-DE"/>
              <a:t> </a:t>
            </a:r>
            <a:r>
              <a:rPr lang="de-DE" err="1"/>
              <a:t>is</a:t>
            </a:r>
            <a:r>
              <a:rPr lang="de-DE"/>
              <a:t> </a:t>
            </a:r>
            <a:r>
              <a:rPr lang="de-DE" err="1"/>
              <a:t>taking</a:t>
            </a:r>
            <a:r>
              <a:rPr lang="de-DE"/>
              <a:t> an </a:t>
            </a:r>
            <a:r>
              <a:rPr lang="de-DE" err="1"/>
              <a:t>active</a:t>
            </a:r>
            <a:r>
              <a:rPr lang="de-DE"/>
              <a:t> </a:t>
            </a:r>
            <a:r>
              <a:rPr lang="de-DE" err="1"/>
              <a:t>part</a:t>
            </a:r>
            <a:r>
              <a:rPr lang="de-DE"/>
              <a:t> in </a:t>
            </a:r>
            <a:r>
              <a:rPr lang="de-DE" err="1"/>
              <a:t>your</a:t>
            </a:r>
            <a:r>
              <a:rPr lang="de-DE"/>
              <a:t> </a:t>
            </a:r>
            <a:r>
              <a:rPr lang="de-DE" err="1"/>
              <a:t>presentation</a:t>
            </a:r>
            <a:r>
              <a:rPr lang="de-DE"/>
              <a:t>!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/>
              <a:t>Use </a:t>
            </a:r>
            <a:r>
              <a:rPr lang="de-DE" err="1"/>
              <a:t>the</a:t>
            </a:r>
            <a:r>
              <a:rPr lang="de-DE"/>
              <a:t> last 9 min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practice</a:t>
            </a:r>
            <a:r>
              <a:rPr lang="de-DE"/>
              <a:t> </a:t>
            </a:r>
            <a:r>
              <a:rPr lang="de-DE" err="1"/>
              <a:t>your</a:t>
            </a:r>
            <a:r>
              <a:rPr lang="de-DE"/>
              <a:t> </a:t>
            </a:r>
            <a:r>
              <a:rPr lang="de-DE" err="1"/>
              <a:t>presentation</a:t>
            </a:r>
            <a:r>
              <a:rPr lang="de-DE"/>
              <a:t> and time </a:t>
            </a:r>
            <a:r>
              <a:rPr lang="de-DE" err="1"/>
              <a:t>yourself</a:t>
            </a:r>
            <a:r>
              <a:rPr lang="de-DE"/>
              <a:t>. </a:t>
            </a:r>
            <a:r>
              <a:rPr lang="de-DE" err="1"/>
              <a:t>You</a:t>
            </a:r>
            <a:r>
              <a:rPr lang="de-DE"/>
              <a:t> </a:t>
            </a:r>
            <a:r>
              <a:rPr lang="de-DE" err="1"/>
              <a:t>only</a:t>
            </a:r>
            <a:r>
              <a:rPr lang="de-DE"/>
              <a:t> </a:t>
            </a:r>
            <a:r>
              <a:rPr lang="de-DE" err="1"/>
              <a:t>have</a:t>
            </a:r>
            <a:r>
              <a:rPr lang="de-DE"/>
              <a:t> 3 </a:t>
            </a:r>
            <a:r>
              <a:rPr lang="de-DE" err="1"/>
              <a:t>minutes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presentation</a:t>
            </a:r>
            <a:r>
              <a:rPr lang="de-DE"/>
              <a:t> </a:t>
            </a:r>
            <a:r>
              <a:rPr lang="de-DE" err="1"/>
              <a:t>as</a:t>
            </a:r>
            <a:r>
              <a:rPr lang="de-DE"/>
              <a:t> a </a:t>
            </a:r>
            <a:r>
              <a:rPr lang="de-DE" err="1"/>
              <a:t>whole</a:t>
            </a:r>
            <a:r>
              <a:rPr lang="de-DE"/>
              <a:t> </a:t>
            </a:r>
            <a:r>
              <a:rPr lang="de-DE" err="1"/>
              <a:t>team</a:t>
            </a:r>
            <a:r>
              <a:rPr lang="de-DE"/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2" name="Google Shape;1182;p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1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9" name="Google Shape;1189;p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3" name="Google Shape;1193;p1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3" name="Google Shape;1203;p1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de-DE" err="1"/>
              <a:t>Before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start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presentations</a:t>
            </a:r>
            <a:r>
              <a:rPr lang="de-DE"/>
              <a:t>, </a:t>
            </a:r>
            <a:r>
              <a:rPr lang="de-DE" err="1"/>
              <a:t>let</a:t>
            </a:r>
            <a:r>
              <a:rPr lang="de-DE"/>
              <a:t> </a:t>
            </a:r>
            <a:r>
              <a:rPr lang="de-DE" err="1"/>
              <a:t>me</a:t>
            </a:r>
            <a:r>
              <a:rPr lang="de-DE"/>
              <a:t> </a:t>
            </a:r>
            <a:r>
              <a:rPr lang="de-DE" err="1"/>
              <a:t>share</a:t>
            </a:r>
            <a:r>
              <a:rPr lang="de-DE"/>
              <a:t> a </a:t>
            </a:r>
            <a:r>
              <a:rPr lang="de-DE" err="1"/>
              <a:t>few</a:t>
            </a:r>
            <a:r>
              <a:rPr lang="de-DE"/>
              <a:t> </a:t>
            </a:r>
            <a:r>
              <a:rPr lang="de-DE" err="1"/>
              <a:t>words</a:t>
            </a:r>
            <a:r>
              <a:rPr lang="de-DE"/>
              <a:t> on </a:t>
            </a:r>
            <a:r>
              <a:rPr lang="de-DE" err="1"/>
              <a:t>how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give</a:t>
            </a:r>
            <a:r>
              <a:rPr lang="de-DE"/>
              <a:t> </a:t>
            </a:r>
            <a:r>
              <a:rPr lang="de-DE" err="1"/>
              <a:t>effective</a:t>
            </a:r>
            <a:r>
              <a:rPr lang="de-DE"/>
              <a:t> </a:t>
            </a:r>
            <a:r>
              <a:rPr lang="de-DE" err="1"/>
              <a:t>feedback</a:t>
            </a:r>
            <a:r>
              <a:rPr lang="de-DE"/>
              <a:t>.</a:t>
            </a:r>
          </a:p>
          <a:p>
            <a:r>
              <a:rPr lang="de-DE" b="1" err="1"/>
              <a:t>Giving</a:t>
            </a:r>
            <a:r>
              <a:rPr lang="de-DE" b="1"/>
              <a:t> </a:t>
            </a:r>
            <a:r>
              <a:rPr lang="de-DE" b="1" err="1"/>
              <a:t>feedback</a:t>
            </a:r>
            <a:r>
              <a:rPr lang="de-DE" b="1"/>
              <a:t> </a:t>
            </a:r>
            <a:r>
              <a:rPr lang="de-DE" b="1" err="1"/>
              <a:t>is</a:t>
            </a:r>
            <a:r>
              <a:rPr lang="de-DE" b="1"/>
              <a:t> like </a:t>
            </a:r>
            <a:r>
              <a:rPr lang="de-DE" b="1" err="1"/>
              <a:t>giving</a:t>
            </a:r>
            <a:r>
              <a:rPr lang="de-DE" b="1"/>
              <a:t> a </a:t>
            </a:r>
            <a:r>
              <a:rPr lang="de-DE" b="1" err="1"/>
              <a:t>present</a:t>
            </a:r>
            <a:r>
              <a:rPr lang="de-DE"/>
              <a:t>. </a:t>
            </a:r>
          </a:p>
          <a:p>
            <a:r>
              <a:rPr lang="de-DE" err="1"/>
              <a:t>It’s</a:t>
            </a:r>
            <a:r>
              <a:rPr lang="de-DE"/>
              <a:t> </a:t>
            </a:r>
            <a:r>
              <a:rPr lang="de-DE" err="1"/>
              <a:t>about</a:t>
            </a:r>
            <a:r>
              <a:rPr lang="de-DE"/>
              <a:t> </a:t>
            </a:r>
            <a:r>
              <a:rPr lang="de-DE" err="1"/>
              <a:t>offering</a:t>
            </a:r>
            <a:r>
              <a:rPr lang="de-DE"/>
              <a:t> </a:t>
            </a:r>
            <a:r>
              <a:rPr lang="de-DE" err="1"/>
              <a:t>something</a:t>
            </a:r>
            <a:r>
              <a:rPr lang="de-DE"/>
              <a:t> </a:t>
            </a:r>
            <a:r>
              <a:rPr lang="de-DE" err="1"/>
              <a:t>valuable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helps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other</a:t>
            </a:r>
            <a:r>
              <a:rPr lang="de-DE"/>
              <a:t> </a:t>
            </a:r>
            <a:r>
              <a:rPr lang="de-DE" err="1"/>
              <a:t>person</a:t>
            </a:r>
            <a:r>
              <a:rPr lang="de-DE"/>
              <a:t> </a:t>
            </a:r>
            <a:r>
              <a:rPr lang="de-DE" err="1"/>
              <a:t>improve</a:t>
            </a:r>
            <a:r>
              <a:rPr lang="de-DE"/>
              <a:t> and </a:t>
            </a:r>
            <a:r>
              <a:rPr lang="de-DE" err="1"/>
              <a:t>grow</a:t>
            </a:r>
            <a:r>
              <a:rPr lang="de-DE"/>
              <a:t>. </a:t>
            </a:r>
          </a:p>
          <a:p>
            <a:r>
              <a:rPr lang="de-DE"/>
              <a:t>Be </a:t>
            </a:r>
            <a:r>
              <a:rPr lang="de-DE" b="1" err="1"/>
              <a:t>gentle</a:t>
            </a:r>
            <a:r>
              <a:rPr lang="de-DE"/>
              <a:t> and </a:t>
            </a:r>
            <a:r>
              <a:rPr lang="de-DE" err="1"/>
              <a:t>considerate</a:t>
            </a:r>
            <a:r>
              <a:rPr lang="de-DE"/>
              <a:t>, </a:t>
            </a:r>
            <a:r>
              <a:rPr lang="de-DE" err="1"/>
              <a:t>as</a:t>
            </a:r>
            <a:r>
              <a:rPr lang="de-DE"/>
              <a:t> </a:t>
            </a:r>
            <a:r>
              <a:rPr lang="de-DE" err="1"/>
              <a:t>learning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err="1"/>
              <a:t>sometimes</a:t>
            </a:r>
            <a:r>
              <a:rPr lang="de-DE"/>
              <a:t> </a:t>
            </a:r>
            <a:r>
              <a:rPr lang="de-DE" err="1"/>
              <a:t>be</a:t>
            </a:r>
            <a:r>
              <a:rPr lang="de-DE"/>
              <a:t> </a:t>
            </a:r>
            <a:r>
              <a:rPr lang="de-DE" err="1"/>
              <a:t>challenging</a:t>
            </a:r>
            <a:r>
              <a:rPr lang="de-DE"/>
              <a:t>.</a:t>
            </a:r>
          </a:p>
          <a:p>
            <a:r>
              <a:rPr lang="de-DE"/>
              <a:t>The </a:t>
            </a:r>
            <a:r>
              <a:rPr lang="de-DE" err="1"/>
              <a:t>goal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not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criticize</a:t>
            </a:r>
            <a:r>
              <a:rPr lang="de-DE"/>
              <a:t> but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guide</a:t>
            </a:r>
            <a:r>
              <a:rPr lang="de-DE"/>
              <a:t>, so </a:t>
            </a:r>
            <a:r>
              <a:rPr lang="de-DE" err="1"/>
              <a:t>everyone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b="1" err="1"/>
              <a:t>learn</a:t>
            </a:r>
            <a:r>
              <a:rPr lang="de-DE" b="1"/>
              <a:t> and </a:t>
            </a:r>
            <a:r>
              <a:rPr lang="de-DE" b="1" err="1"/>
              <a:t>improve</a:t>
            </a:r>
            <a:r>
              <a:rPr lang="de-DE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9" name="Google Shape;1209;p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de-DE" err="1"/>
              <a:t>We</a:t>
            </a:r>
            <a:r>
              <a:rPr lang="de-DE"/>
              <a:t> find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structure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b="1" err="1"/>
              <a:t>feedback</a:t>
            </a:r>
            <a:r>
              <a:rPr lang="de-DE" b="1"/>
              <a:t> </a:t>
            </a:r>
            <a:r>
              <a:rPr lang="de-DE" b="1" err="1"/>
              <a:t>grid</a:t>
            </a:r>
            <a:r>
              <a:rPr lang="de-DE"/>
              <a:t> </a:t>
            </a:r>
            <a:r>
              <a:rPr lang="de-DE" err="1"/>
              <a:t>very</a:t>
            </a:r>
            <a:r>
              <a:rPr lang="de-DE"/>
              <a:t> </a:t>
            </a:r>
            <a:r>
              <a:rPr lang="de-DE" err="1"/>
              <a:t>helpful</a:t>
            </a:r>
            <a:r>
              <a:rPr lang="de-DE"/>
              <a:t> </a:t>
            </a:r>
            <a:r>
              <a:rPr lang="de-DE" err="1"/>
              <a:t>because</a:t>
            </a:r>
            <a:r>
              <a:rPr lang="de-DE"/>
              <a:t> </a:t>
            </a:r>
            <a:r>
              <a:rPr lang="de-DE" err="1"/>
              <a:t>it</a:t>
            </a:r>
            <a:r>
              <a:rPr lang="de-DE"/>
              <a:t> </a:t>
            </a:r>
            <a:r>
              <a:rPr lang="de-DE" err="1"/>
              <a:t>provides</a:t>
            </a:r>
            <a:r>
              <a:rPr lang="de-DE"/>
              <a:t> a </a:t>
            </a:r>
            <a:r>
              <a:rPr lang="de-DE" err="1"/>
              <a:t>clear</a:t>
            </a:r>
            <a:r>
              <a:rPr lang="de-DE"/>
              <a:t> and </a:t>
            </a:r>
            <a:r>
              <a:rPr lang="de-DE" err="1"/>
              <a:t>organized</a:t>
            </a:r>
            <a:r>
              <a:rPr lang="de-DE"/>
              <a:t> </a:t>
            </a:r>
            <a:r>
              <a:rPr lang="de-DE" err="1"/>
              <a:t>way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deliver</a:t>
            </a:r>
            <a:r>
              <a:rPr lang="de-DE"/>
              <a:t> </a:t>
            </a:r>
            <a:r>
              <a:rPr lang="de-DE" err="1"/>
              <a:t>feedback</a:t>
            </a:r>
            <a:r>
              <a:rPr lang="de-DE"/>
              <a:t>. </a:t>
            </a:r>
          </a:p>
          <a:p>
            <a:r>
              <a:rPr lang="de-DE"/>
              <a:t>The </a:t>
            </a:r>
            <a:r>
              <a:rPr lang="de-DE" err="1"/>
              <a:t>grid</a:t>
            </a:r>
            <a:r>
              <a:rPr lang="de-DE"/>
              <a:t> </a:t>
            </a:r>
            <a:r>
              <a:rPr lang="de-DE" err="1"/>
              <a:t>typically</a:t>
            </a:r>
            <a:r>
              <a:rPr lang="de-DE"/>
              <a:t> </a:t>
            </a:r>
            <a:r>
              <a:rPr lang="de-DE" err="1"/>
              <a:t>breaks</a:t>
            </a:r>
            <a:r>
              <a:rPr lang="de-DE"/>
              <a:t> </a:t>
            </a:r>
            <a:r>
              <a:rPr lang="de-DE" err="1"/>
              <a:t>feedback</a:t>
            </a:r>
            <a:r>
              <a:rPr lang="de-DE"/>
              <a:t> </a:t>
            </a:r>
            <a:r>
              <a:rPr lang="de-DE" err="1"/>
              <a:t>into</a:t>
            </a:r>
            <a:r>
              <a:rPr lang="de-DE"/>
              <a:t> </a:t>
            </a:r>
            <a:r>
              <a:rPr lang="de-DE" err="1"/>
              <a:t>categories</a:t>
            </a:r>
            <a:r>
              <a:rPr lang="de-DE"/>
              <a:t> such </a:t>
            </a:r>
            <a:r>
              <a:rPr lang="de-DE" err="1"/>
              <a:t>as</a:t>
            </a:r>
            <a:r>
              <a:rPr lang="de-DE"/>
              <a:t>:</a:t>
            </a:r>
          </a:p>
          <a:p>
            <a:pPr lvl="1"/>
            <a:r>
              <a:rPr lang="de-DE" b="1"/>
              <a:t>I like </a:t>
            </a:r>
            <a:r>
              <a:rPr lang="de-DE" b="1" err="1"/>
              <a:t>about</a:t>
            </a:r>
            <a:r>
              <a:rPr lang="de-DE" b="1"/>
              <a:t> </a:t>
            </a:r>
            <a:r>
              <a:rPr lang="de-DE" b="1" err="1"/>
              <a:t>the</a:t>
            </a:r>
            <a:r>
              <a:rPr lang="de-DE" b="1"/>
              <a:t> </a:t>
            </a:r>
            <a:r>
              <a:rPr lang="de-DE" b="1" err="1"/>
              <a:t>idea</a:t>
            </a:r>
            <a:r>
              <a:rPr lang="de-DE" b="1"/>
              <a:t> ...</a:t>
            </a:r>
            <a:endParaRPr lang="de-DE"/>
          </a:p>
          <a:p>
            <a:pPr lvl="1"/>
            <a:r>
              <a:rPr lang="de-DE" b="1"/>
              <a:t>I </a:t>
            </a:r>
            <a:r>
              <a:rPr lang="de-DE" b="1" err="1"/>
              <a:t>wish</a:t>
            </a:r>
            <a:r>
              <a:rPr lang="de-DE"/>
              <a:t>/</a:t>
            </a:r>
            <a:r>
              <a:rPr lang="de-DE" b="1" err="1"/>
              <a:t>what</a:t>
            </a:r>
            <a:r>
              <a:rPr lang="de-DE" b="1"/>
              <a:t> </a:t>
            </a:r>
            <a:r>
              <a:rPr lang="de-DE" b="1" err="1"/>
              <a:t>could</a:t>
            </a:r>
            <a:r>
              <a:rPr lang="de-DE" b="1"/>
              <a:t> </a:t>
            </a:r>
            <a:r>
              <a:rPr lang="de-DE" b="1" err="1"/>
              <a:t>be</a:t>
            </a:r>
            <a:r>
              <a:rPr lang="de-DE" b="1"/>
              <a:t> </a:t>
            </a:r>
            <a:r>
              <a:rPr lang="de-DE" b="1" err="1"/>
              <a:t>improved</a:t>
            </a:r>
            <a:r>
              <a:rPr lang="de-DE" b="1"/>
              <a:t> ...</a:t>
            </a:r>
            <a:endParaRPr lang="de-DE"/>
          </a:p>
          <a:p>
            <a:pPr lvl="1"/>
            <a:r>
              <a:rPr lang="de-DE" b="1"/>
              <a:t>New </a:t>
            </a:r>
            <a:r>
              <a:rPr lang="de-DE" b="1" err="1"/>
              <a:t>ideas</a:t>
            </a:r>
            <a:r>
              <a:rPr lang="de-DE" b="1"/>
              <a:t> I </a:t>
            </a:r>
            <a:r>
              <a:rPr lang="de-DE" b="1" err="1"/>
              <a:t>have</a:t>
            </a:r>
            <a:r>
              <a:rPr lang="de-DE" b="1"/>
              <a:t> ...</a:t>
            </a:r>
          </a:p>
          <a:p>
            <a:pPr lvl="1"/>
            <a:r>
              <a:rPr lang="de-DE" b="1"/>
              <a:t>Open </a:t>
            </a:r>
            <a:r>
              <a:rPr lang="de-DE" b="1" err="1"/>
              <a:t>questions</a:t>
            </a:r>
            <a:r>
              <a:rPr lang="de-DE" b="1"/>
              <a:t> </a:t>
            </a:r>
            <a:r>
              <a:rPr lang="de-DE" b="1" err="1"/>
              <a:t>that</a:t>
            </a:r>
            <a:r>
              <a:rPr lang="de-DE" b="1"/>
              <a:t> </a:t>
            </a:r>
            <a:r>
              <a:rPr lang="de-DE" b="1" err="1"/>
              <a:t>came</a:t>
            </a:r>
            <a:r>
              <a:rPr lang="de-DE" b="1"/>
              <a:t> </a:t>
            </a:r>
            <a:r>
              <a:rPr lang="de-DE" b="1" err="1"/>
              <a:t>up</a:t>
            </a:r>
            <a:r>
              <a:rPr lang="de-DE" b="1"/>
              <a:t> ...</a:t>
            </a:r>
            <a:endParaRPr lang="de-DE"/>
          </a:p>
          <a:p>
            <a:pPr lvl="1"/>
            <a:endParaRPr lang="de-DE"/>
          </a:p>
          <a:p>
            <a:pPr lvl="0"/>
            <a:r>
              <a:rPr lang="de-DE"/>
              <a:t>This </a:t>
            </a:r>
            <a:r>
              <a:rPr lang="de-DE" err="1"/>
              <a:t>helps</a:t>
            </a:r>
            <a:r>
              <a:rPr lang="de-DE"/>
              <a:t> </a:t>
            </a:r>
            <a:r>
              <a:rPr lang="de-DE" err="1"/>
              <a:t>ensure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feedback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balanced</a:t>
            </a:r>
            <a:r>
              <a:rPr lang="de-DE"/>
              <a:t>, </a:t>
            </a:r>
            <a:r>
              <a:rPr lang="de-DE" err="1"/>
              <a:t>specific</a:t>
            </a:r>
            <a:r>
              <a:rPr lang="de-DE"/>
              <a:t>, and </a:t>
            </a:r>
            <a:r>
              <a:rPr lang="de-DE" err="1"/>
              <a:t>actionable</a:t>
            </a:r>
            <a:r>
              <a:rPr lang="de-DE"/>
              <a:t>, </a:t>
            </a:r>
            <a:r>
              <a:rPr lang="de-DE" err="1"/>
              <a:t>making</a:t>
            </a:r>
            <a:r>
              <a:rPr lang="de-DE"/>
              <a:t> </a:t>
            </a:r>
            <a:r>
              <a:rPr lang="de-DE" err="1"/>
              <a:t>it</a:t>
            </a:r>
            <a:r>
              <a:rPr lang="de-DE"/>
              <a:t> </a:t>
            </a:r>
            <a:r>
              <a:rPr lang="de-DE" err="1"/>
              <a:t>easier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receiver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understand</a:t>
            </a:r>
            <a:r>
              <a:rPr lang="de-DE"/>
              <a:t> and </a:t>
            </a:r>
            <a:r>
              <a:rPr lang="de-DE" err="1"/>
              <a:t>act</a:t>
            </a:r>
            <a:r>
              <a:rPr lang="de-DE"/>
              <a:t> on.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0" name="Google Shape;1220;p1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indent="0">
              <a:buNone/>
            </a:pPr>
            <a:r>
              <a:rPr lang="de-DE"/>
              <a:t>A </a:t>
            </a:r>
            <a:r>
              <a:rPr lang="de-DE" err="1"/>
              <a:t>few</a:t>
            </a:r>
            <a:r>
              <a:rPr lang="de-DE"/>
              <a:t> </a:t>
            </a:r>
            <a:r>
              <a:rPr lang="de-DE" err="1"/>
              <a:t>more</a:t>
            </a:r>
            <a:r>
              <a:rPr lang="de-DE"/>
              <a:t> </a:t>
            </a:r>
            <a:r>
              <a:rPr lang="de-DE" err="1"/>
              <a:t>words</a:t>
            </a:r>
            <a:r>
              <a:rPr lang="de-DE"/>
              <a:t> on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art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giving</a:t>
            </a:r>
            <a:r>
              <a:rPr lang="de-DE"/>
              <a:t> </a:t>
            </a:r>
            <a:r>
              <a:rPr lang="de-DE" err="1"/>
              <a:t>feedback</a:t>
            </a:r>
            <a:r>
              <a:rPr lang="de-DE"/>
              <a:t>:</a:t>
            </a:r>
          </a:p>
          <a:p>
            <a:pPr marL="158750" indent="0">
              <a:buNone/>
            </a:pPr>
            <a:endParaRPr lang="de-DE"/>
          </a:p>
          <a:p>
            <a:r>
              <a:rPr lang="de-DE" b="1"/>
              <a:t>Be sensitive!</a:t>
            </a:r>
            <a:r>
              <a:rPr lang="de-DE"/>
              <a:t> Always </a:t>
            </a:r>
            <a:r>
              <a:rPr lang="de-DE" err="1"/>
              <a:t>be</a:t>
            </a:r>
            <a:r>
              <a:rPr lang="de-DE"/>
              <a:t> </a:t>
            </a:r>
            <a:r>
              <a:rPr lang="de-DE" err="1"/>
              <a:t>mindful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how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feedback</a:t>
            </a:r>
            <a:r>
              <a:rPr lang="de-DE"/>
              <a:t> </a:t>
            </a:r>
            <a:r>
              <a:rPr lang="de-DE" err="1"/>
              <a:t>might</a:t>
            </a:r>
            <a:r>
              <a:rPr lang="de-DE"/>
              <a:t> </a:t>
            </a:r>
            <a:r>
              <a:rPr lang="de-DE" err="1"/>
              <a:t>be</a:t>
            </a:r>
            <a:r>
              <a:rPr lang="de-DE"/>
              <a:t> </a:t>
            </a:r>
            <a:r>
              <a:rPr lang="de-DE" err="1"/>
              <a:t>received</a:t>
            </a:r>
            <a:r>
              <a:rPr lang="de-DE"/>
              <a:t>. </a:t>
            </a:r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might</a:t>
            </a:r>
            <a:r>
              <a:rPr lang="de-DE"/>
              <a:t> </a:t>
            </a:r>
            <a:r>
              <a:rPr lang="de-DE" err="1"/>
              <a:t>seem</a:t>
            </a:r>
            <a:r>
              <a:rPr lang="de-DE"/>
              <a:t> like </a:t>
            </a:r>
            <a:r>
              <a:rPr lang="de-DE" err="1"/>
              <a:t>helpful</a:t>
            </a:r>
            <a:r>
              <a:rPr lang="de-DE"/>
              <a:t> </a:t>
            </a:r>
            <a:r>
              <a:rPr lang="de-DE" err="1"/>
              <a:t>advice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one</a:t>
            </a:r>
            <a:r>
              <a:rPr lang="de-DE"/>
              <a:t> </a:t>
            </a:r>
            <a:r>
              <a:rPr lang="de-DE" err="1"/>
              <a:t>person</a:t>
            </a:r>
            <a:r>
              <a:rPr lang="de-DE"/>
              <a:t> </a:t>
            </a:r>
            <a:r>
              <a:rPr lang="de-DE" err="1"/>
              <a:t>could</a:t>
            </a:r>
            <a:r>
              <a:rPr lang="de-DE"/>
              <a:t> </a:t>
            </a:r>
            <a:r>
              <a:rPr lang="de-DE" err="1"/>
              <a:t>be</a:t>
            </a:r>
            <a:r>
              <a:rPr lang="de-DE"/>
              <a:t> </a:t>
            </a:r>
            <a:r>
              <a:rPr lang="de-DE" err="1"/>
              <a:t>perceived</a:t>
            </a:r>
            <a:r>
              <a:rPr lang="de-DE"/>
              <a:t> </a:t>
            </a:r>
            <a:r>
              <a:rPr lang="de-DE" err="1"/>
              <a:t>differently</a:t>
            </a:r>
            <a:r>
              <a:rPr lang="de-DE"/>
              <a:t> </a:t>
            </a:r>
            <a:r>
              <a:rPr lang="de-DE" err="1"/>
              <a:t>by</a:t>
            </a:r>
            <a:r>
              <a:rPr lang="de-DE"/>
              <a:t> </a:t>
            </a:r>
            <a:r>
              <a:rPr lang="de-DE" err="1"/>
              <a:t>another</a:t>
            </a:r>
            <a:r>
              <a:rPr lang="de-DE"/>
              <a:t>, so </a:t>
            </a:r>
            <a:r>
              <a:rPr lang="de-DE" err="1"/>
              <a:t>be</a:t>
            </a:r>
            <a:r>
              <a:rPr lang="de-DE"/>
              <a:t> </a:t>
            </a:r>
            <a:r>
              <a:rPr lang="de-DE" err="1"/>
              <a:t>considerate</a:t>
            </a:r>
            <a:r>
              <a:rPr lang="de-DE"/>
              <a:t> in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approach</a:t>
            </a:r>
            <a:r>
              <a:rPr lang="de-DE"/>
              <a:t>.</a:t>
            </a:r>
          </a:p>
          <a:p>
            <a:r>
              <a:rPr lang="de-DE" b="1"/>
              <a:t>Keep in </a:t>
            </a:r>
            <a:r>
              <a:rPr lang="de-DE" b="1" err="1"/>
              <a:t>mind</a:t>
            </a:r>
            <a:r>
              <a:rPr lang="de-DE" b="1"/>
              <a:t> </a:t>
            </a:r>
            <a:r>
              <a:rPr lang="de-DE" b="1" err="1"/>
              <a:t>your</a:t>
            </a:r>
            <a:r>
              <a:rPr lang="de-DE" b="1"/>
              <a:t> </a:t>
            </a:r>
            <a:r>
              <a:rPr lang="de-DE" b="1" err="1"/>
              <a:t>varied</a:t>
            </a:r>
            <a:r>
              <a:rPr lang="de-DE" b="1"/>
              <a:t> </a:t>
            </a:r>
            <a:r>
              <a:rPr lang="de-DE" b="1" err="1"/>
              <a:t>cultural</a:t>
            </a:r>
            <a:r>
              <a:rPr lang="de-DE" b="1"/>
              <a:t> </a:t>
            </a:r>
            <a:r>
              <a:rPr lang="de-DE" b="1" err="1"/>
              <a:t>backgrounds</a:t>
            </a:r>
            <a:r>
              <a:rPr lang="de-DE" b="1"/>
              <a:t>. P</a:t>
            </a:r>
            <a:r>
              <a:rPr lang="de-DE"/>
              <a:t>eople </a:t>
            </a:r>
            <a:r>
              <a:rPr lang="de-DE" err="1"/>
              <a:t>from</a:t>
            </a:r>
            <a:r>
              <a:rPr lang="de-DE"/>
              <a:t> different </a:t>
            </a:r>
            <a:r>
              <a:rPr lang="de-DE" err="1"/>
              <a:t>cultures</a:t>
            </a:r>
            <a:r>
              <a:rPr lang="de-DE"/>
              <a:t> </a:t>
            </a:r>
            <a:r>
              <a:rPr lang="de-DE" err="1"/>
              <a:t>may</a:t>
            </a:r>
            <a:r>
              <a:rPr lang="de-DE"/>
              <a:t> </a:t>
            </a:r>
            <a:r>
              <a:rPr lang="de-DE" err="1"/>
              <a:t>have</a:t>
            </a:r>
            <a:r>
              <a:rPr lang="de-DE"/>
              <a:t> different </a:t>
            </a:r>
            <a:r>
              <a:rPr lang="de-DE" err="1"/>
              <a:t>communication</a:t>
            </a:r>
            <a:r>
              <a:rPr lang="de-DE"/>
              <a:t> </a:t>
            </a:r>
            <a:r>
              <a:rPr lang="de-DE" err="1"/>
              <a:t>styles</a:t>
            </a:r>
            <a:r>
              <a:rPr lang="de-DE"/>
              <a:t> and </a:t>
            </a:r>
            <a:r>
              <a:rPr lang="de-DE" err="1"/>
              <a:t>sensitivities</a:t>
            </a:r>
            <a:r>
              <a:rPr lang="de-DE"/>
              <a:t>. </a:t>
            </a:r>
            <a:r>
              <a:rPr lang="de-DE" err="1"/>
              <a:t>Make</a:t>
            </a:r>
            <a:r>
              <a:rPr lang="de-DE"/>
              <a:t> </a:t>
            </a:r>
            <a:r>
              <a:rPr lang="de-DE" err="1"/>
              <a:t>sure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adapt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feedback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be</a:t>
            </a:r>
            <a:r>
              <a:rPr lang="de-DE"/>
              <a:t> </a:t>
            </a:r>
            <a:r>
              <a:rPr lang="de-DE" err="1"/>
              <a:t>respectful</a:t>
            </a:r>
            <a:r>
              <a:rPr lang="de-DE"/>
              <a:t> and </a:t>
            </a:r>
            <a:r>
              <a:rPr lang="de-DE" err="1"/>
              <a:t>mindful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these</a:t>
            </a:r>
            <a:r>
              <a:rPr lang="de-DE"/>
              <a:t> </a:t>
            </a:r>
            <a:r>
              <a:rPr lang="de-DE" err="1"/>
              <a:t>differences</a:t>
            </a:r>
            <a:r>
              <a:rPr lang="de-DE"/>
              <a:t>.</a:t>
            </a:r>
          </a:p>
          <a:p>
            <a:r>
              <a:rPr lang="de-DE" b="1"/>
              <a:t>Keep a sense </a:t>
            </a:r>
            <a:r>
              <a:rPr lang="de-DE" b="1" err="1"/>
              <a:t>of</a:t>
            </a:r>
            <a:r>
              <a:rPr lang="de-DE" b="1"/>
              <a:t> mutual </a:t>
            </a:r>
            <a:r>
              <a:rPr lang="de-DE" b="1" err="1"/>
              <a:t>respect</a:t>
            </a:r>
            <a:r>
              <a:rPr lang="de-DE" b="1"/>
              <a:t>.</a:t>
            </a:r>
            <a:r>
              <a:rPr lang="de-DE"/>
              <a:t> Feedback </a:t>
            </a:r>
            <a:r>
              <a:rPr lang="de-DE" err="1"/>
              <a:t>should</a:t>
            </a:r>
            <a:r>
              <a:rPr lang="de-DE"/>
              <a:t> </a:t>
            </a:r>
            <a:r>
              <a:rPr lang="de-DE" err="1"/>
              <a:t>always</a:t>
            </a:r>
            <a:r>
              <a:rPr lang="de-DE"/>
              <a:t> </a:t>
            </a:r>
            <a:r>
              <a:rPr lang="de-DE" err="1"/>
              <a:t>be</a:t>
            </a:r>
            <a:r>
              <a:rPr lang="de-DE"/>
              <a:t> </a:t>
            </a:r>
            <a:r>
              <a:rPr lang="de-DE" err="1"/>
              <a:t>given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respect</a:t>
            </a:r>
            <a:r>
              <a:rPr lang="de-DE"/>
              <a:t>, </a:t>
            </a:r>
            <a:r>
              <a:rPr lang="de-DE" err="1"/>
              <a:t>as</a:t>
            </a:r>
            <a:r>
              <a:rPr lang="de-DE"/>
              <a:t> </a:t>
            </a:r>
            <a:r>
              <a:rPr lang="de-DE" err="1"/>
              <a:t>it's</a:t>
            </a:r>
            <a:r>
              <a:rPr lang="de-DE"/>
              <a:t> </a:t>
            </a:r>
            <a:r>
              <a:rPr lang="de-DE" err="1"/>
              <a:t>meant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support </a:t>
            </a:r>
            <a:r>
              <a:rPr lang="de-DE" err="1"/>
              <a:t>growth</a:t>
            </a:r>
            <a:r>
              <a:rPr lang="de-DE"/>
              <a:t>, not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criticize</a:t>
            </a:r>
            <a:r>
              <a:rPr lang="de-DE"/>
              <a:t>.</a:t>
            </a:r>
          </a:p>
          <a:p>
            <a:r>
              <a:rPr lang="de-DE" err="1"/>
              <a:t>Finally</a:t>
            </a:r>
            <a:r>
              <a:rPr lang="de-DE"/>
              <a:t>, </a:t>
            </a:r>
            <a:r>
              <a:rPr lang="de-DE" b="1" err="1"/>
              <a:t>practice</a:t>
            </a:r>
            <a:r>
              <a:rPr lang="de-DE" b="1"/>
              <a:t> </a:t>
            </a:r>
            <a:r>
              <a:rPr lang="de-DE" b="1" err="1"/>
              <a:t>clear</a:t>
            </a:r>
            <a:r>
              <a:rPr lang="de-DE" b="1"/>
              <a:t> and </a:t>
            </a:r>
            <a:r>
              <a:rPr lang="de-DE" b="1" err="1"/>
              <a:t>constructive</a:t>
            </a:r>
            <a:r>
              <a:rPr lang="de-DE" b="1"/>
              <a:t> </a:t>
            </a:r>
            <a:r>
              <a:rPr lang="de-DE" b="1" err="1"/>
              <a:t>feedback</a:t>
            </a:r>
            <a:r>
              <a:rPr lang="de-DE" b="1"/>
              <a:t>.</a:t>
            </a:r>
            <a:r>
              <a:rPr lang="de-DE"/>
              <a:t> </a:t>
            </a:r>
            <a:r>
              <a:rPr lang="de-DE" err="1"/>
              <a:t>Make</a:t>
            </a:r>
            <a:r>
              <a:rPr lang="de-DE"/>
              <a:t> </a:t>
            </a:r>
            <a:r>
              <a:rPr lang="de-DE" err="1"/>
              <a:t>sure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comments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specific</a:t>
            </a:r>
            <a:r>
              <a:rPr lang="de-DE"/>
              <a:t>, </a:t>
            </a:r>
            <a:r>
              <a:rPr lang="de-DE" err="1"/>
              <a:t>actionable</a:t>
            </a:r>
            <a:r>
              <a:rPr lang="de-DE"/>
              <a:t>, and </a:t>
            </a:r>
            <a:r>
              <a:rPr lang="de-DE" err="1"/>
              <a:t>framed</a:t>
            </a:r>
            <a:r>
              <a:rPr lang="de-DE"/>
              <a:t> </a:t>
            </a:r>
            <a:r>
              <a:rPr lang="de-DE" err="1"/>
              <a:t>positively</a:t>
            </a:r>
            <a:r>
              <a:rPr lang="de-DE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>
                <a:latin typeface="Aptos" panose="020B0004020202020204" pitchFamily="34" charset="0"/>
              </a:rPr>
              <a:t>38</a:t>
            </a:fld>
            <a:endParaRPr>
              <a:latin typeface="Aptos" panose="020B00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7" name="Google Shape;1227;p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de-DE" sz="2000"/>
              <a:t>A </a:t>
            </a:r>
            <a:r>
              <a:rPr lang="de-DE" sz="2000" err="1"/>
              <a:t>few</a:t>
            </a:r>
            <a:r>
              <a:rPr lang="de-DE" sz="2000"/>
              <a:t> </a:t>
            </a:r>
            <a:r>
              <a:rPr lang="de-DE" sz="2000" err="1"/>
              <a:t>words</a:t>
            </a:r>
            <a:r>
              <a:rPr lang="de-DE" sz="2000"/>
              <a:t> on </a:t>
            </a:r>
            <a:r>
              <a:rPr lang="de-DE" sz="2000" err="1"/>
              <a:t>how</a:t>
            </a:r>
            <a:r>
              <a:rPr lang="de-DE" sz="2000"/>
              <a:t> </a:t>
            </a:r>
            <a:r>
              <a:rPr lang="de-DE" sz="2000" err="1"/>
              <a:t>to</a:t>
            </a:r>
            <a:r>
              <a:rPr lang="de-DE" sz="2000"/>
              <a:t> </a:t>
            </a:r>
            <a:r>
              <a:rPr lang="de-DE" sz="2000" err="1"/>
              <a:t>receive</a:t>
            </a:r>
            <a:r>
              <a:rPr lang="de-DE" sz="2000"/>
              <a:t> </a:t>
            </a:r>
            <a:r>
              <a:rPr lang="de-DE" sz="2000" err="1"/>
              <a:t>feedback</a:t>
            </a:r>
            <a:r>
              <a:rPr lang="de-DE" sz="2000"/>
              <a:t>, </a:t>
            </a:r>
            <a:r>
              <a:rPr lang="de-DE" sz="2000" err="1"/>
              <a:t>as</a:t>
            </a:r>
            <a:r>
              <a:rPr lang="de-DE" sz="2000"/>
              <a:t> </a:t>
            </a:r>
            <a:r>
              <a:rPr lang="de-DE" sz="2000" err="1"/>
              <a:t>it's</a:t>
            </a:r>
            <a:r>
              <a:rPr lang="de-DE" sz="2000"/>
              <a:t> also an </a:t>
            </a:r>
            <a:r>
              <a:rPr lang="de-DE" sz="2000" err="1"/>
              <a:t>art</a:t>
            </a:r>
            <a:r>
              <a:rPr lang="de-DE" sz="2000"/>
              <a:t> form:</a:t>
            </a:r>
          </a:p>
          <a:p>
            <a:pPr marL="158750" indent="0">
              <a:buNone/>
            </a:pPr>
            <a:endParaRPr lang="de-DE" sz="2000"/>
          </a:p>
          <a:p>
            <a:r>
              <a:rPr lang="de-DE" sz="2000" b="1" err="1"/>
              <a:t>Embrace</a:t>
            </a:r>
            <a:r>
              <a:rPr lang="de-DE" sz="2000" b="1"/>
              <a:t> </a:t>
            </a:r>
            <a:r>
              <a:rPr lang="de-DE" sz="2000" b="1" err="1"/>
              <a:t>feedback</a:t>
            </a:r>
            <a:r>
              <a:rPr lang="de-DE" sz="2000" b="1"/>
              <a:t>!</a:t>
            </a:r>
            <a:r>
              <a:rPr lang="de-DE" sz="2000"/>
              <a:t> View </a:t>
            </a:r>
            <a:r>
              <a:rPr lang="de-DE" sz="2000" err="1"/>
              <a:t>it</a:t>
            </a:r>
            <a:r>
              <a:rPr lang="de-DE" sz="2000"/>
              <a:t> </a:t>
            </a:r>
            <a:r>
              <a:rPr lang="de-DE" sz="2000" err="1"/>
              <a:t>as</a:t>
            </a:r>
            <a:r>
              <a:rPr lang="de-DE" sz="2000"/>
              <a:t> a </a:t>
            </a:r>
            <a:r>
              <a:rPr lang="de-DE" sz="2000" err="1"/>
              <a:t>valuable</a:t>
            </a:r>
            <a:r>
              <a:rPr lang="de-DE" sz="2000"/>
              <a:t> </a:t>
            </a:r>
            <a:r>
              <a:rPr lang="de-DE" sz="2000" err="1"/>
              <a:t>opportunity</a:t>
            </a:r>
            <a:r>
              <a:rPr lang="de-DE" sz="2000"/>
              <a:t> </a:t>
            </a:r>
            <a:r>
              <a:rPr lang="de-DE" sz="2000" err="1"/>
              <a:t>to</a:t>
            </a:r>
            <a:r>
              <a:rPr lang="de-DE" sz="2000"/>
              <a:t> </a:t>
            </a:r>
            <a:r>
              <a:rPr lang="de-DE" sz="2000" err="1"/>
              <a:t>learn</a:t>
            </a:r>
            <a:r>
              <a:rPr lang="de-DE" sz="2000"/>
              <a:t> and </a:t>
            </a:r>
            <a:r>
              <a:rPr lang="de-DE" sz="2000" err="1"/>
              <a:t>grow</a:t>
            </a:r>
            <a:r>
              <a:rPr lang="de-DE" sz="2000"/>
              <a:t>, not </a:t>
            </a:r>
            <a:r>
              <a:rPr lang="de-DE" sz="2000" err="1"/>
              <a:t>as</a:t>
            </a:r>
            <a:r>
              <a:rPr lang="de-DE" sz="2000"/>
              <a:t> </a:t>
            </a:r>
            <a:r>
              <a:rPr lang="de-DE" sz="2000" err="1"/>
              <a:t>criticism</a:t>
            </a:r>
            <a:r>
              <a:rPr lang="de-DE" sz="2000"/>
              <a:t>.</a:t>
            </a:r>
          </a:p>
          <a:p>
            <a:r>
              <a:rPr lang="de-DE" sz="2000" b="1" err="1"/>
              <a:t>Understand</a:t>
            </a:r>
            <a:r>
              <a:rPr lang="de-DE" sz="2000" b="1"/>
              <a:t> </a:t>
            </a:r>
            <a:r>
              <a:rPr lang="de-DE" sz="2000" b="1" err="1"/>
              <a:t>feedback</a:t>
            </a:r>
            <a:r>
              <a:rPr lang="de-DE" sz="2000" b="1"/>
              <a:t> </a:t>
            </a:r>
            <a:r>
              <a:rPr lang="de-DE" sz="2000" b="1" err="1"/>
              <a:t>as</a:t>
            </a:r>
            <a:r>
              <a:rPr lang="de-DE" sz="2000" b="1"/>
              <a:t> a </a:t>
            </a:r>
            <a:r>
              <a:rPr lang="de-DE" sz="2000" b="1" err="1"/>
              <a:t>learning</a:t>
            </a:r>
            <a:r>
              <a:rPr lang="de-DE" sz="2000" b="1"/>
              <a:t> </a:t>
            </a:r>
            <a:r>
              <a:rPr lang="de-DE" sz="2000" b="1" err="1"/>
              <a:t>opportunity</a:t>
            </a:r>
            <a:r>
              <a:rPr lang="de-DE" sz="2000" b="1"/>
              <a:t>. </a:t>
            </a:r>
            <a:r>
              <a:rPr lang="de-DE" sz="2000" b="0" err="1"/>
              <a:t>It’</a:t>
            </a:r>
            <a:r>
              <a:rPr lang="de-DE" sz="2000" err="1"/>
              <a:t>s</a:t>
            </a:r>
            <a:r>
              <a:rPr lang="de-DE" sz="2000"/>
              <a:t> </a:t>
            </a:r>
            <a:r>
              <a:rPr lang="de-DE" sz="2000" err="1"/>
              <a:t>meant</a:t>
            </a:r>
            <a:r>
              <a:rPr lang="de-DE" sz="2000"/>
              <a:t> </a:t>
            </a:r>
            <a:r>
              <a:rPr lang="de-DE" sz="2000" err="1"/>
              <a:t>to</a:t>
            </a:r>
            <a:r>
              <a:rPr lang="de-DE" sz="2000"/>
              <a:t> </a:t>
            </a:r>
            <a:r>
              <a:rPr lang="de-DE" sz="2000" err="1"/>
              <a:t>help</a:t>
            </a:r>
            <a:r>
              <a:rPr lang="de-DE" sz="2000"/>
              <a:t> </a:t>
            </a:r>
            <a:r>
              <a:rPr lang="de-DE" sz="2000" err="1"/>
              <a:t>you</a:t>
            </a:r>
            <a:r>
              <a:rPr lang="de-DE" sz="2000"/>
              <a:t> </a:t>
            </a:r>
            <a:r>
              <a:rPr lang="de-DE" sz="2000" err="1"/>
              <a:t>improve</a:t>
            </a:r>
            <a:r>
              <a:rPr lang="de-DE" sz="2000"/>
              <a:t> and </a:t>
            </a:r>
            <a:r>
              <a:rPr lang="de-DE" sz="2000" err="1"/>
              <a:t>refine</a:t>
            </a:r>
            <a:r>
              <a:rPr lang="de-DE" sz="2000"/>
              <a:t> </a:t>
            </a:r>
            <a:r>
              <a:rPr lang="de-DE" sz="2000" err="1"/>
              <a:t>your</a:t>
            </a:r>
            <a:r>
              <a:rPr lang="de-DE" sz="2000"/>
              <a:t> </a:t>
            </a:r>
            <a:r>
              <a:rPr lang="de-DE" sz="2000" err="1"/>
              <a:t>work</a:t>
            </a:r>
            <a:r>
              <a:rPr lang="de-DE" sz="2000"/>
              <a:t>, not </a:t>
            </a:r>
            <a:r>
              <a:rPr lang="de-DE" sz="2000" err="1"/>
              <a:t>to</a:t>
            </a:r>
            <a:r>
              <a:rPr lang="de-DE" sz="2000"/>
              <a:t> </a:t>
            </a:r>
            <a:r>
              <a:rPr lang="de-DE" sz="2000" err="1"/>
              <a:t>undermine</a:t>
            </a:r>
            <a:r>
              <a:rPr lang="de-DE" sz="2000"/>
              <a:t> </a:t>
            </a:r>
            <a:r>
              <a:rPr lang="de-DE" sz="2000" err="1"/>
              <a:t>you</a:t>
            </a:r>
            <a:r>
              <a:rPr lang="de-DE" sz="2000"/>
              <a:t>.</a:t>
            </a:r>
          </a:p>
          <a:p>
            <a:r>
              <a:rPr lang="de-DE" sz="2000" b="1"/>
              <a:t>Try not </a:t>
            </a:r>
            <a:r>
              <a:rPr lang="de-DE" sz="2000" b="1" err="1"/>
              <a:t>to</a:t>
            </a:r>
            <a:r>
              <a:rPr lang="de-DE" sz="2000" b="1"/>
              <a:t> </a:t>
            </a:r>
            <a:r>
              <a:rPr lang="de-DE" sz="2000" b="1" err="1"/>
              <a:t>defend</a:t>
            </a:r>
            <a:r>
              <a:rPr lang="de-DE" sz="2000" b="1"/>
              <a:t> </a:t>
            </a:r>
            <a:r>
              <a:rPr lang="de-DE" sz="2000" b="1" err="1"/>
              <a:t>yourself</a:t>
            </a:r>
            <a:r>
              <a:rPr lang="de-DE" sz="2000" b="1"/>
              <a:t> </a:t>
            </a:r>
            <a:r>
              <a:rPr lang="de-DE" sz="2000" b="1" err="1"/>
              <a:t>or</a:t>
            </a:r>
            <a:r>
              <a:rPr lang="de-DE" sz="2000" b="1"/>
              <a:t> </a:t>
            </a:r>
            <a:r>
              <a:rPr lang="de-DE" sz="2000" b="1" err="1"/>
              <a:t>explain</a:t>
            </a:r>
            <a:r>
              <a:rPr lang="de-DE" sz="2000" b="1"/>
              <a:t> </a:t>
            </a:r>
            <a:r>
              <a:rPr lang="de-DE" sz="2000" b="1" err="1"/>
              <a:t>too</a:t>
            </a:r>
            <a:r>
              <a:rPr lang="de-DE" sz="2000" b="1"/>
              <a:t> </a:t>
            </a:r>
            <a:r>
              <a:rPr lang="de-DE" sz="2000" b="1" err="1"/>
              <a:t>much</a:t>
            </a:r>
            <a:r>
              <a:rPr lang="de-DE" sz="2000" b="1"/>
              <a:t>.</a:t>
            </a:r>
            <a:r>
              <a:rPr lang="de-DE" sz="2000"/>
              <a:t> </a:t>
            </a:r>
            <a:r>
              <a:rPr lang="de-DE" sz="2000" err="1"/>
              <a:t>Instead</a:t>
            </a:r>
            <a:r>
              <a:rPr lang="de-DE" sz="2000"/>
              <a:t> </a:t>
            </a:r>
            <a:r>
              <a:rPr lang="de-DE" sz="2000" err="1"/>
              <a:t>of</a:t>
            </a:r>
            <a:r>
              <a:rPr lang="de-DE" sz="2000"/>
              <a:t> </a:t>
            </a:r>
            <a:r>
              <a:rPr lang="de-DE" sz="2000" err="1"/>
              <a:t>justifying</a:t>
            </a:r>
            <a:r>
              <a:rPr lang="de-DE" sz="2000"/>
              <a:t> </a:t>
            </a:r>
            <a:r>
              <a:rPr lang="de-DE" sz="2000" err="1"/>
              <a:t>your</a:t>
            </a:r>
            <a:r>
              <a:rPr lang="de-DE" sz="2000"/>
              <a:t> </a:t>
            </a:r>
            <a:r>
              <a:rPr lang="de-DE" sz="2000" err="1"/>
              <a:t>choices</a:t>
            </a:r>
            <a:r>
              <a:rPr lang="de-DE" sz="2000"/>
              <a:t>, </a:t>
            </a:r>
            <a:r>
              <a:rPr lang="de-DE" sz="2000" err="1"/>
              <a:t>stay</a:t>
            </a:r>
            <a:r>
              <a:rPr lang="de-DE" sz="2000"/>
              <a:t> open and </a:t>
            </a:r>
            <a:r>
              <a:rPr lang="de-DE" sz="2000" err="1"/>
              <a:t>receptive</a:t>
            </a:r>
            <a:r>
              <a:rPr lang="de-DE" sz="2000"/>
              <a:t> </a:t>
            </a:r>
            <a:r>
              <a:rPr lang="de-DE" sz="2000" err="1"/>
              <a:t>to</a:t>
            </a:r>
            <a:r>
              <a:rPr lang="de-DE" sz="2000"/>
              <a:t> </a:t>
            </a:r>
            <a:r>
              <a:rPr lang="de-DE" sz="2000" err="1"/>
              <a:t>what’s</a:t>
            </a:r>
            <a:r>
              <a:rPr lang="de-DE" sz="2000"/>
              <a:t> </a:t>
            </a:r>
            <a:r>
              <a:rPr lang="de-DE" sz="2000" err="1"/>
              <a:t>being</a:t>
            </a:r>
            <a:r>
              <a:rPr lang="de-DE" sz="2000"/>
              <a:t> </a:t>
            </a:r>
            <a:r>
              <a:rPr lang="de-DE" sz="2000" err="1"/>
              <a:t>said</a:t>
            </a:r>
            <a:r>
              <a:rPr lang="de-DE" sz="2000"/>
              <a:t>.</a:t>
            </a:r>
          </a:p>
          <a:p>
            <a:r>
              <a:rPr lang="de-DE" sz="2000" b="1"/>
              <a:t>Take </a:t>
            </a:r>
            <a:r>
              <a:rPr lang="de-DE" sz="2000" b="1" err="1"/>
              <a:t>notes</a:t>
            </a:r>
            <a:r>
              <a:rPr lang="de-DE" sz="2000" b="1"/>
              <a:t>!</a:t>
            </a:r>
            <a:r>
              <a:rPr lang="de-DE" sz="2000"/>
              <a:t> Writing down </a:t>
            </a:r>
            <a:r>
              <a:rPr lang="de-DE" sz="2000" err="1"/>
              <a:t>the</a:t>
            </a:r>
            <a:r>
              <a:rPr lang="de-DE" sz="2000"/>
              <a:t> </a:t>
            </a:r>
            <a:r>
              <a:rPr lang="de-DE" sz="2000" err="1"/>
              <a:t>feedback</a:t>
            </a:r>
            <a:r>
              <a:rPr lang="de-DE" sz="2000"/>
              <a:t> </a:t>
            </a:r>
            <a:r>
              <a:rPr lang="de-DE" sz="2000" err="1"/>
              <a:t>helps</a:t>
            </a:r>
            <a:r>
              <a:rPr lang="de-DE" sz="2000"/>
              <a:t> </a:t>
            </a:r>
            <a:r>
              <a:rPr lang="de-DE" sz="2000" err="1"/>
              <a:t>you</a:t>
            </a:r>
            <a:r>
              <a:rPr lang="de-DE" sz="2000"/>
              <a:t> </a:t>
            </a:r>
            <a:r>
              <a:rPr lang="de-DE" sz="2000" err="1"/>
              <a:t>absorb</a:t>
            </a:r>
            <a:r>
              <a:rPr lang="de-DE" sz="2000"/>
              <a:t> </a:t>
            </a:r>
            <a:r>
              <a:rPr lang="de-DE" sz="2000" err="1"/>
              <a:t>it</a:t>
            </a:r>
            <a:r>
              <a:rPr lang="de-DE" sz="2000"/>
              <a:t> and </a:t>
            </a:r>
            <a:r>
              <a:rPr lang="de-DE" sz="2000" err="1"/>
              <a:t>refer</a:t>
            </a:r>
            <a:r>
              <a:rPr lang="de-DE" sz="2000"/>
              <a:t> back </a:t>
            </a:r>
            <a:r>
              <a:rPr lang="de-DE" sz="2000" err="1"/>
              <a:t>to</a:t>
            </a:r>
            <a:r>
              <a:rPr lang="de-DE" sz="2000"/>
              <a:t> </a:t>
            </a:r>
            <a:r>
              <a:rPr lang="de-DE" sz="2000" err="1"/>
              <a:t>it</a:t>
            </a:r>
            <a:r>
              <a:rPr lang="de-DE" sz="2000"/>
              <a:t> </a:t>
            </a:r>
            <a:r>
              <a:rPr lang="de-DE" sz="2000" err="1"/>
              <a:t>later</a:t>
            </a:r>
            <a:r>
              <a:rPr lang="de-DE" sz="2000"/>
              <a:t>.</a:t>
            </a:r>
          </a:p>
          <a:p>
            <a:r>
              <a:rPr lang="de-DE" sz="2000" err="1"/>
              <a:t>Finally</a:t>
            </a:r>
            <a:r>
              <a:rPr lang="de-DE" sz="2000"/>
              <a:t>, </a:t>
            </a:r>
            <a:r>
              <a:rPr lang="de-DE" sz="2000" b="1" err="1"/>
              <a:t>practice</a:t>
            </a:r>
            <a:r>
              <a:rPr lang="de-DE" sz="2000" b="1"/>
              <a:t> </a:t>
            </a:r>
            <a:r>
              <a:rPr lang="de-DE" sz="2000" b="1" err="1"/>
              <a:t>listening</a:t>
            </a:r>
            <a:r>
              <a:rPr lang="de-DE" sz="2000" b="1"/>
              <a:t> </a:t>
            </a:r>
            <a:r>
              <a:rPr lang="de-DE" sz="2000" b="1" err="1"/>
              <a:t>with</a:t>
            </a:r>
            <a:r>
              <a:rPr lang="de-DE" sz="2000" b="1"/>
              <a:t> </a:t>
            </a:r>
            <a:r>
              <a:rPr lang="de-DE" sz="2000" b="1" err="1"/>
              <a:t>curiosity</a:t>
            </a:r>
            <a:r>
              <a:rPr lang="de-DE" sz="2000" b="1"/>
              <a:t> and </a:t>
            </a:r>
            <a:r>
              <a:rPr lang="de-DE" sz="2000" b="1" err="1"/>
              <a:t>openness</a:t>
            </a:r>
            <a:r>
              <a:rPr lang="de-DE" sz="2000" b="1"/>
              <a:t>.</a:t>
            </a:r>
            <a:r>
              <a:rPr lang="de-DE" sz="2000"/>
              <a:t> Approach </a:t>
            </a:r>
            <a:r>
              <a:rPr lang="de-DE" sz="2000" err="1"/>
              <a:t>the</a:t>
            </a:r>
            <a:r>
              <a:rPr lang="de-DE" sz="2000"/>
              <a:t> </a:t>
            </a:r>
            <a:r>
              <a:rPr lang="de-DE" sz="2000" err="1"/>
              <a:t>feedback</a:t>
            </a:r>
            <a:r>
              <a:rPr lang="de-DE" sz="2000"/>
              <a:t> </a:t>
            </a:r>
            <a:r>
              <a:rPr lang="de-DE" sz="2000" err="1"/>
              <a:t>with</a:t>
            </a:r>
            <a:r>
              <a:rPr lang="de-DE" sz="2000"/>
              <a:t> a genuine </a:t>
            </a:r>
            <a:r>
              <a:rPr lang="de-DE" sz="2000" err="1"/>
              <a:t>desire</a:t>
            </a:r>
            <a:r>
              <a:rPr lang="de-DE" sz="2000"/>
              <a:t> </a:t>
            </a:r>
            <a:r>
              <a:rPr lang="de-DE" sz="2000" err="1"/>
              <a:t>to</a:t>
            </a:r>
            <a:r>
              <a:rPr lang="de-DE" sz="2000"/>
              <a:t> </a:t>
            </a:r>
            <a:r>
              <a:rPr lang="de-DE" sz="2000" err="1"/>
              <a:t>understand</a:t>
            </a:r>
            <a:r>
              <a:rPr lang="de-DE" sz="2000"/>
              <a:t> </a:t>
            </a:r>
            <a:r>
              <a:rPr lang="de-DE" sz="2000" err="1"/>
              <a:t>the</a:t>
            </a:r>
            <a:r>
              <a:rPr lang="de-DE" sz="2000"/>
              <a:t> </a:t>
            </a:r>
            <a:r>
              <a:rPr lang="de-DE" sz="2000" err="1"/>
              <a:t>perspectives</a:t>
            </a:r>
            <a:r>
              <a:rPr lang="de-DE" sz="2000"/>
              <a:t> </a:t>
            </a:r>
            <a:r>
              <a:rPr lang="de-DE" sz="2000" err="1"/>
              <a:t>of</a:t>
            </a:r>
            <a:r>
              <a:rPr lang="de-DE" sz="2000"/>
              <a:t> </a:t>
            </a:r>
            <a:r>
              <a:rPr lang="de-DE" sz="2000" err="1"/>
              <a:t>others</a:t>
            </a:r>
            <a:r>
              <a:rPr lang="de-DE" sz="2000"/>
              <a:t> and </a:t>
            </a:r>
            <a:r>
              <a:rPr lang="de-DE" sz="2000" err="1"/>
              <a:t>how</a:t>
            </a:r>
            <a:r>
              <a:rPr lang="de-DE" sz="2000"/>
              <a:t> </a:t>
            </a:r>
            <a:r>
              <a:rPr lang="de-DE" sz="2000" err="1"/>
              <a:t>you</a:t>
            </a:r>
            <a:r>
              <a:rPr lang="de-DE" sz="2000"/>
              <a:t> </a:t>
            </a:r>
            <a:r>
              <a:rPr lang="de-DE" sz="2000" err="1"/>
              <a:t>can</a:t>
            </a:r>
            <a:r>
              <a:rPr lang="de-DE" sz="2000"/>
              <a:t> </a:t>
            </a:r>
            <a:r>
              <a:rPr lang="de-DE" sz="2000" err="1"/>
              <a:t>use</a:t>
            </a:r>
            <a:r>
              <a:rPr lang="de-DE" sz="2000"/>
              <a:t> </a:t>
            </a:r>
            <a:r>
              <a:rPr lang="de-DE" sz="2000" err="1"/>
              <a:t>their</a:t>
            </a:r>
            <a:r>
              <a:rPr lang="de-DE" sz="2000"/>
              <a:t> </a:t>
            </a:r>
            <a:r>
              <a:rPr lang="de-DE" sz="2000" err="1"/>
              <a:t>insights</a:t>
            </a:r>
            <a:r>
              <a:rPr lang="de-DE" sz="2000"/>
              <a:t> </a:t>
            </a:r>
            <a:r>
              <a:rPr lang="de-DE" sz="2000" err="1"/>
              <a:t>to</a:t>
            </a:r>
            <a:r>
              <a:rPr lang="de-DE" sz="2000"/>
              <a:t> </a:t>
            </a:r>
            <a:r>
              <a:rPr lang="de-DE" sz="2000" err="1"/>
              <a:t>improve</a:t>
            </a:r>
            <a:r>
              <a:rPr lang="de-DE" sz="200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5" name="Google Shape;965;p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de-DE" b="1" err="1"/>
              <a:t>Filtering</a:t>
            </a:r>
            <a:r>
              <a:rPr lang="de-DE" b="1"/>
              <a:t> </a:t>
            </a:r>
            <a:r>
              <a:rPr lang="de-DE" b="1" err="1"/>
              <a:t>Ideas</a:t>
            </a:r>
            <a:endParaRPr lang="de-DE" b="1"/>
          </a:p>
          <a:p>
            <a:pPr marL="457200" indent="-298450"/>
            <a:r>
              <a:rPr lang="de-DE"/>
              <a:t>A </a:t>
            </a:r>
            <a:r>
              <a:rPr lang="de-DE" err="1"/>
              <a:t>tool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helps</a:t>
            </a:r>
            <a:r>
              <a:rPr lang="de-DE"/>
              <a:t> </a:t>
            </a:r>
            <a:r>
              <a:rPr lang="de-DE" err="1"/>
              <a:t>us</a:t>
            </a:r>
            <a:r>
              <a:rPr lang="de-DE"/>
              <a:t> </a:t>
            </a:r>
            <a:r>
              <a:rPr lang="de-DE" err="1"/>
              <a:t>focus</a:t>
            </a:r>
            <a:r>
              <a:rPr lang="de-DE"/>
              <a:t> and </a:t>
            </a:r>
            <a:r>
              <a:rPr lang="de-DE" err="1"/>
              <a:t>refine</a:t>
            </a:r>
            <a:r>
              <a:rPr lang="de-DE"/>
              <a:t>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options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so-</a:t>
            </a:r>
            <a:r>
              <a:rPr lang="de-DE" err="1"/>
              <a:t>called</a:t>
            </a:r>
            <a:r>
              <a:rPr lang="de-DE"/>
              <a:t> </a:t>
            </a:r>
            <a:r>
              <a:rPr lang="de-DE" b="1" err="1"/>
              <a:t>idea</a:t>
            </a:r>
            <a:r>
              <a:rPr lang="de-DE" b="1"/>
              <a:t> </a:t>
            </a:r>
            <a:r>
              <a:rPr lang="de-DE" b="1" err="1"/>
              <a:t>filter</a:t>
            </a:r>
            <a:r>
              <a:rPr lang="de-DE" b="1"/>
              <a:t>.</a:t>
            </a:r>
          </a:p>
          <a:p>
            <a:pPr marL="457200" indent="-298450"/>
            <a:r>
              <a:rPr lang="de-DE"/>
              <a:t>The </a:t>
            </a:r>
            <a:r>
              <a:rPr lang="de-DE" b="1" err="1"/>
              <a:t>idea</a:t>
            </a:r>
            <a:r>
              <a:rPr lang="de-DE" b="1"/>
              <a:t> </a:t>
            </a:r>
            <a:r>
              <a:rPr lang="de-DE" b="1" err="1"/>
              <a:t>filter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a simple </a:t>
            </a:r>
            <a:r>
              <a:rPr lang="de-DE" err="1"/>
              <a:t>yet</a:t>
            </a:r>
            <a:r>
              <a:rPr lang="de-DE"/>
              <a:t> </a:t>
            </a:r>
            <a:r>
              <a:rPr lang="de-DE" err="1"/>
              <a:t>effective</a:t>
            </a:r>
            <a:r>
              <a:rPr lang="de-DE"/>
              <a:t> </a:t>
            </a:r>
            <a:r>
              <a:rPr lang="de-DE" err="1"/>
              <a:t>tool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evaluate</a:t>
            </a:r>
            <a:r>
              <a:rPr lang="de-DE"/>
              <a:t> and </a:t>
            </a:r>
            <a:r>
              <a:rPr lang="de-DE" err="1"/>
              <a:t>prioritize</a:t>
            </a:r>
            <a:r>
              <a:rPr lang="de-DE"/>
              <a:t> </a:t>
            </a:r>
            <a:r>
              <a:rPr lang="de-DE" err="1"/>
              <a:t>ideas</a:t>
            </a:r>
            <a:r>
              <a:rPr lang="de-DE"/>
              <a:t> </a:t>
            </a:r>
            <a:r>
              <a:rPr lang="de-DE" err="1"/>
              <a:t>based</a:t>
            </a:r>
            <a:r>
              <a:rPr lang="de-DE"/>
              <a:t> on </a:t>
            </a:r>
            <a:r>
              <a:rPr lang="de-DE" err="1"/>
              <a:t>three</a:t>
            </a:r>
            <a:r>
              <a:rPr lang="de-DE"/>
              <a:t> </a:t>
            </a:r>
            <a:r>
              <a:rPr lang="de-DE" err="1"/>
              <a:t>levels</a:t>
            </a:r>
            <a:r>
              <a:rPr lang="de-DE"/>
              <a:t>. </a:t>
            </a:r>
          </a:p>
          <a:p>
            <a:pPr marL="457200" indent="-298450"/>
            <a:r>
              <a:rPr lang="de-DE"/>
              <a:t>These </a:t>
            </a:r>
            <a:r>
              <a:rPr lang="de-DE" err="1"/>
              <a:t>levels</a:t>
            </a:r>
            <a:r>
              <a:rPr lang="de-DE"/>
              <a:t> </a:t>
            </a:r>
            <a:r>
              <a:rPr lang="de-DE" err="1"/>
              <a:t>help</a:t>
            </a:r>
            <a:r>
              <a:rPr lang="de-DE"/>
              <a:t> </a:t>
            </a:r>
            <a:r>
              <a:rPr lang="de-DE" err="1"/>
              <a:t>assess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potential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each</a:t>
            </a:r>
            <a:r>
              <a:rPr lang="de-DE"/>
              <a:t> </a:t>
            </a:r>
            <a:r>
              <a:rPr lang="de-DE" err="1"/>
              <a:t>idea</a:t>
            </a:r>
            <a:r>
              <a:rPr lang="de-DE"/>
              <a:t> </a:t>
            </a:r>
            <a:r>
              <a:rPr lang="de-DE" err="1"/>
              <a:t>systematically</a:t>
            </a:r>
            <a:r>
              <a:rPr lang="de-DE"/>
              <a:t>, </a:t>
            </a:r>
            <a:r>
              <a:rPr lang="de-DE" err="1"/>
              <a:t>ensuring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best</a:t>
            </a:r>
            <a:r>
              <a:rPr lang="de-DE"/>
              <a:t> </a:t>
            </a:r>
            <a:r>
              <a:rPr lang="de-DE" err="1"/>
              <a:t>options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selected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further</a:t>
            </a:r>
            <a:r>
              <a:rPr lang="de-DE"/>
              <a:t> </a:t>
            </a:r>
            <a:r>
              <a:rPr lang="de-DE" err="1"/>
              <a:t>development</a:t>
            </a:r>
            <a:r>
              <a:rPr lang="de-DE"/>
              <a:t>.</a:t>
            </a:r>
          </a:p>
          <a:p>
            <a:pPr marL="457200" indent="-298450"/>
            <a:r>
              <a:rPr lang="de-DE" err="1"/>
              <a:t>There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various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 </a:t>
            </a:r>
            <a:r>
              <a:rPr lang="de-DE" err="1"/>
              <a:t>criteria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could</a:t>
            </a:r>
            <a:r>
              <a:rPr lang="de-DE"/>
              <a:t> </a:t>
            </a:r>
            <a:r>
              <a:rPr lang="de-DE" err="1"/>
              <a:t>define</a:t>
            </a:r>
            <a:r>
              <a:rPr lang="de-DE"/>
              <a:t>, </a:t>
            </a:r>
            <a:r>
              <a:rPr lang="de-DE" err="1"/>
              <a:t>based</a:t>
            </a:r>
            <a:r>
              <a:rPr lang="de-DE"/>
              <a:t> on </a:t>
            </a:r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makes</a:t>
            </a:r>
            <a:r>
              <a:rPr lang="de-DE"/>
              <a:t> </a:t>
            </a:r>
            <a:r>
              <a:rPr lang="de-DE" err="1"/>
              <a:t>most</a:t>
            </a:r>
            <a:r>
              <a:rPr lang="de-DE"/>
              <a:t> sense in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specific</a:t>
            </a:r>
            <a:r>
              <a:rPr lang="de-DE"/>
              <a:t> </a:t>
            </a:r>
            <a:r>
              <a:rPr lang="de-DE" err="1"/>
              <a:t>context</a:t>
            </a:r>
            <a:r>
              <a:rPr lang="de-DE"/>
              <a:t>.</a:t>
            </a:r>
          </a:p>
          <a:p>
            <a:pPr marL="457200" indent="-298450"/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today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going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use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following</a:t>
            </a:r>
            <a:r>
              <a:rPr lang="de-DE"/>
              <a:t> </a:t>
            </a:r>
            <a:r>
              <a:rPr lang="de-DE" err="1"/>
              <a:t>three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:</a:t>
            </a:r>
          </a:p>
          <a:p>
            <a:pPr marL="914400" lvl="1" indent="-298450"/>
            <a:r>
              <a:rPr lang="de-DE"/>
              <a:t>User-</a:t>
            </a:r>
            <a:r>
              <a:rPr lang="de-DE" err="1"/>
              <a:t>centricity</a:t>
            </a:r>
            <a:endParaRPr lang="de-DE"/>
          </a:p>
          <a:p>
            <a:pPr marL="914400" lvl="1" indent="-298450"/>
            <a:r>
              <a:rPr lang="de-DE"/>
              <a:t>Degree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novelty</a:t>
            </a:r>
            <a:endParaRPr lang="de-DE"/>
          </a:p>
          <a:p>
            <a:pPr marL="914400" lvl="1" indent="-298450"/>
            <a:r>
              <a:rPr lang="de-DE" err="1"/>
              <a:t>Favorite</a:t>
            </a:r>
            <a:r>
              <a:rPr lang="de-DE"/>
              <a:t> </a:t>
            </a:r>
            <a:r>
              <a:rPr lang="de-DE" err="1"/>
              <a:t>idea</a:t>
            </a:r>
            <a:endParaRPr lang="de-DE"/>
          </a:p>
          <a:p>
            <a:r>
              <a:rPr lang="de-DE"/>
              <a:t>And </a:t>
            </a:r>
            <a:r>
              <a:rPr lang="de-DE" err="1"/>
              <a:t>this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exactly</a:t>
            </a:r>
            <a:r>
              <a:rPr lang="de-DE"/>
              <a:t> </a:t>
            </a:r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will do </a:t>
            </a:r>
            <a:r>
              <a:rPr lang="de-DE" err="1"/>
              <a:t>next</a:t>
            </a:r>
            <a:r>
              <a:rPr lang="de-DE"/>
              <a:t>! </a:t>
            </a:r>
          </a:p>
          <a:p>
            <a:r>
              <a:rPr lang="de-DE"/>
              <a:t>By </a:t>
            </a:r>
            <a:r>
              <a:rPr lang="de-DE" err="1"/>
              <a:t>applying</a:t>
            </a:r>
            <a:r>
              <a:rPr lang="de-DE"/>
              <a:t> </a:t>
            </a:r>
            <a:r>
              <a:rPr lang="de-DE" err="1"/>
              <a:t>these</a:t>
            </a:r>
            <a:r>
              <a:rPr lang="de-DE"/>
              <a:t> </a:t>
            </a:r>
            <a:r>
              <a:rPr lang="de-DE" err="1"/>
              <a:t>filters</a:t>
            </a:r>
            <a:r>
              <a:rPr lang="de-DE"/>
              <a:t>, </a:t>
            </a:r>
            <a:r>
              <a:rPr lang="de-DE" err="1"/>
              <a:t>we’ll</a:t>
            </a:r>
            <a:r>
              <a:rPr lang="de-DE"/>
              <a:t> </a:t>
            </a:r>
            <a:r>
              <a:rPr lang="de-DE" err="1"/>
              <a:t>identify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ideas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have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most</a:t>
            </a:r>
            <a:r>
              <a:rPr lang="de-DE"/>
              <a:t> potential and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worth</a:t>
            </a:r>
            <a:r>
              <a:rPr lang="de-DE"/>
              <a:t> </a:t>
            </a:r>
            <a:r>
              <a:rPr lang="de-DE" err="1"/>
              <a:t>developing</a:t>
            </a:r>
            <a:r>
              <a:rPr lang="de-DE"/>
              <a:t> </a:t>
            </a:r>
            <a:r>
              <a:rPr lang="de-DE" err="1"/>
              <a:t>further</a:t>
            </a:r>
            <a:r>
              <a:rPr lang="de-DE"/>
              <a:t>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3" name="Google Shape;1233;p1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Okay, </a:t>
            </a:r>
            <a:r>
              <a:rPr lang="de-DE" err="1"/>
              <a:t>now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know</a:t>
            </a:r>
            <a:r>
              <a:rPr lang="de-DE"/>
              <a:t> </a:t>
            </a:r>
            <a:r>
              <a:rPr lang="de-DE" err="1"/>
              <a:t>how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give</a:t>
            </a:r>
            <a:r>
              <a:rPr lang="de-DE"/>
              <a:t> and </a:t>
            </a:r>
            <a:r>
              <a:rPr lang="de-DE" err="1"/>
              <a:t>receive</a:t>
            </a:r>
            <a:r>
              <a:rPr lang="de-DE"/>
              <a:t> </a:t>
            </a:r>
            <a:r>
              <a:rPr lang="de-DE" err="1"/>
              <a:t>feedback</a:t>
            </a:r>
            <a:r>
              <a:rPr lang="de-DE"/>
              <a:t>, </a:t>
            </a:r>
            <a:r>
              <a:rPr lang="de-DE" err="1"/>
              <a:t>let‘s</a:t>
            </a:r>
            <a:r>
              <a:rPr lang="de-DE"/>
              <a:t> </a:t>
            </a:r>
            <a:r>
              <a:rPr lang="de-DE" err="1"/>
              <a:t>go</a:t>
            </a:r>
            <a:r>
              <a:rPr lang="de-DE"/>
              <a:t>!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9" name="Google Shape;1239;p1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indent="0">
              <a:buNone/>
            </a:pPr>
            <a:r>
              <a:rPr lang="de-DE" err="1"/>
              <a:t>Here’s</a:t>
            </a:r>
            <a:r>
              <a:rPr lang="de-DE"/>
              <a:t> </a:t>
            </a:r>
            <a:r>
              <a:rPr lang="de-DE" err="1"/>
              <a:t>how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presentation</a:t>
            </a:r>
            <a:r>
              <a:rPr lang="de-DE"/>
              <a:t> </a:t>
            </a:r>
            <a:r>
              <a:rPr lang="de-DE" err="1"/>
              <a:t>session</a:t>
            </a:r>
            <a:r>
              <a:rPr lang="de-DE"/>
              <a:t> will </a:t>
            </a:r>
            <a:r>
              <a:rPr lang="de-DE" err="1"/>
              <a:t>work</a:t>
            </a:r>
            <a:r>
              <a:rPr lang="de-DE"/>
              <a:t>:</a:t>
            </a:r>
          </a:p>
          <a:p>
            <a:pPr marL="158750" indent="0">
              <a:buNone/>
            </a:pPr>
            <a:endParaRPr lang="de-DE"/>
          </a:p>
          <a:p>
            <a:r>
              <a:rPr lang="de-DE" err="1"/>
              <a:t>Each</a:t>
            </a:r>
            <a:r>
              <a:rPr lang="de-DE"/>
              <a:t> </a:t>
            </a:r>
            <a:r>
              <a:rPr lang="de-DE" err="1"/>
              <a:t>team</a:t>
            </a:r>
            <a:r>
              <a:rPr lang="de-DE"/>
              <a:t> will </a:t>
            </a:r>
            <a:r>
              <a:rPr lang="de-DE" err="1"/>
              <a:t>present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b="1"/>
              <a:t>3 </a:t>
            </a:r>
            <a:r>
              <a:rPr lang="de-DE" b="1" err="1"/>
              <a:t>minutes</a:t>
            </a:r>
            <a:r>
              <a:rPr lang="de-DE"/>
              <a:t>. </a:t>
            </a:r>
            <a:r>
              <a:rPr lang="de-DE" err="1"/>
              <a:t>Once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time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up</a:t>
            </a:r>
            <a:r>
              <a:rPr lang="de-DE"/>
              <a:t>, I will </a:t>
            </a:r>
            <a:r>
              <a:rPr lang="de-DE" err="1"/>
              <a:t>interrupt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keep</a:t>
            </a:r>
            <a:r>
              <a:rPr lang="de-DE"/>
              <a:t> </a:t>
            </a:r>
            <a:r>
              <a:rPr lang="de-DE" err="1"/>
              <a:t>things</a:t>
            </a:r>
            <a:r>
              <a:rPr lang="de-DE"/>
              <a:t> </a:t>
            </a:r>
            <a:r>
              <a:rPr lang="de-DE" err="1"/>
              <a:t>moving</a:t>
            </a:r>
            <a:r>
              <a:rPr lang="de-DE"/>
              <a:t>. </a:t>
            </a:r>
          </a:p>
          <a:p>
            <a:r>
              <a:rPr lang="de-DE"/>
              <a:t>After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presentation</a:t>
            </a:r>
            <a:r>
              <a:rPr lang="de-DE"/>
              <a:t>, </a:t>
            </a:r>
            <a:r>
              <a:rPr lang="de-DE" err="1"/>
              <a:t>we’ll</a:t>
            </a:r>
            <a:r>
              <a:rPr lang="de-DE"/>
              <a:t> open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floor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b="1"/>
              <a:t>2 </a:t>
            </a:r>
            <a:r>
              <a:rPr lang="de-DE" b="1" err="1"/>
              <a:t>minutes</a:t>
            </a:r>
            <a:r>
              <a:rPr lang="de-DE" b="1"/>
              <a:t> </a:t>
            </a:r>
            <a:r>
              <a:rPr lang="de-DE" b="1" err="1"/>
              <a:t>of</a:t>
            </a:r>
            <a:r>
              <a:rPr lang="de-DE" b="1"/>
              <a:t> </a:t>
            </a:r>
            <a:r>
              <a:rPr lang="de-DE" b="1" err="1"/>
              <a:t>feedback</a:t>
            </a:r>
            <a:r>
              <a:rPr lang="de-DE"/>
              <a:t> </a:t>
            </a:r>
            <a:r>
              <a:rPr lang="de-DE" err="1"/>
              <a:t>from</a:t>
            </a:r>
            <a:r>
              <a:rPr lang="de-DE"/>
              <a:t> </a:t>
            </a:r>
            <a:r>
              <a:rPr lang="de-DE" err="1"/>
              <a:t>everyone</a:t>
            </a:r>
            <a:r>
              <a:rPr lang="de-DE"/>
              <a:t>.</a:t>
            </a:r>
          </a:p>
          <a:p>
            <a:r>
              <a:rPr lang="de-DE" err="1"/>
              <a:t>Please</a:t>
            </a:r>
            <a:r>
              <a:rPr lang="de-DE"/>
              <a:t> </a:t>
            </a:r>
            <a:r>
              <a:rPr lang="de-DE" err="1"/>
              <a:t>keep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feedback</a:t>
            </a:r>
            <a:r>
              <a:rPr lang="de-DE"/>
              <a:t> </a:t>
            </a:r>
            <a:r>
              <a:rPr lang="de-DE" err="1"/>
              <a:t>short</a:t>
            </a:r>
            <a:r>
              <a:rPr lang="de-DE"/>
              <a:t> and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point</a:t>
            </a:r>
            <a:r>
              <a:rPr lang="de-DE"/>
              <a:t> so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err="1"/>
              <a:t>hear</a:t>
            </a:r>
            <a:r>
              <a:rPr lang="de-DE"/>
              <a:t> </a:t>
            </a:r>
            <a:r>
              <a:rPr lang="de-DE" err="1"/>
              <a:t>as</a:t>
            </a:r>
            <a:r>
              <a:rPr lang="de-DE"/>
              <a:t> </a:t>
            </a:r>
            <a:r>
              <a:rPr lang="de-DE" err="1"/>
              <a:t>many</a:t>
            </a:r>
            <a:r>
              <a:rPr lang="de-DE"/>
              <a:t> </a:t>
            </a:r>
            <a:r>
              <a:rPr lang="de-DE" err="1"/>
              <a:t>perspectives</a:t>
            </a:r>
            <a:r>
              <a:rPr lang="de-DE"/>
              <a:t> </a:t>
            </a:r>
            <a:r>
              <a:rPr lang="de-DE" err="1"/>
              <a:t>as</a:t>
            </a:r>
            <a:r>
              <a:rPr lang="de-DE"/>
              <a:t> possible. </a:t>
            </a:r>
          </a:p>
          <a:p>
            <a:r>
              <a:rPr lang="de-DE" err="1"/>
              <a:t>Remember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use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b="1" err="1"/>
              <a:t>feedback</a:t>
            </a:r>
            <a:r>
              <a:rPr lang="de-DE" b="1"/>
              <a:t> </a:t>
            </a:r>
            <a:r>
              <a:rPr lang="de-DE" b="1" err="1"/>
              <a:t>grid</a:t>
            </a:r>
            <a:r>
              <a:rPr lang="de-DE" b="1"/>
              <a:t>, </a:t>
            </a:r>
            <a:r>
              <a:rPr lang="de-DE" err="1"/>
              <a:t>start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b="1"/>
              <a:t>“I like...”</a:t>
            </a:r>
            <a:r>
              <a:rPr lang="de-DE"/>
              <a:t>, </a:t>
            </a:r>
            <a:r>
              <a:rPr lang="de-DE" err="1"/>
              <a:t>followed</a:t>
            </a:r>
            <a:r>
              <a:rPr lang="de-DE"/>
              <a:t> </a:t>
            </a:r>
            <a:r>
              <a:rPr lang="de-DE" err="1"/>
              <a:t>by</a:t>
            </a:r>
            <a:r>
              <a:rPr lang="de-DE"/>
              <a:t> </a:t>
            </a:r>
            <a:r>
              <a:rPr lang="de-DE" b="1"/>
              <a:t>“I </a:t>
            </a:r>
            <a:r>
              <a:rPr lang="de-DE" b="1" err="1"/>
              <a:t>wish</a:t>
            </a:r>
            <a:r>
              <a:rPr lang="de-DE" b="1"/>
              <a:t>...”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keep</a:t>
            </a:r>
            <a:r>
              <a:rPr lang="de-DE"/>
              <a:t> </a:t>
            </a:r>
            <a:r>
              <a:rPr lang="de-DE" err="1"/>
              <a:t>it</a:t>
            </a:r>
            <a:r>
              <a:rPr lang="de-DE"/>
              <a:t> </a:t>
            </a:r>
            <a:r>
              <a:rPr lang="de-DE" err="1"/>
              <a:t>constructive</a:t>
            </a:r>
            <a:r>
              <a:rPr lang="de-DE"/>
              <a:t> and </a:t>
            </a:r>
            <a:r>
              <a:rPr lang="de-DE" err="1"/>
              <a:t>focused</a:t>
            </a:r>
            <a:r>
              <a:rPr lang="de-DE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i="1"/>
              <a:t>Moderators </a:t>
            </a:r>
            <a:r>
              <a:rPr lang="de-DE" i="1" err="1"/>
              <a:t>note</a:t>
            </a:r>
            <a:r>
              <a:rPr lang="de-DE" i="1"/>
              <a:t>: 4 </a:t>
            </a:r>
            <a:r>
              <a:rPr lang="de-DE" i="1" err="1"/>
              <a:t>teams</a:t>
            </a:r>
            <a:r>
              <a:rPr lang="de-DE" i="1"/>
              <a:t> </a:t>
            </a:r>
            <a:r>
              <a:rPr lang="de-DE" i="1" err="1"/>
              <a:t>can</a:t>
            </a:r>
            <a:r>
              <a:rPr lang="de-DE" i="1"/>
              <a:t> </a:t>
            </a:r>
            <a:r>
              <a:rPr lang="de-DE" i="1" err="1"/>
              <a:t>present</a:t>
            </a:r>
            <a:r>
              <a:rPr lang="de-DE" i="1"/>
              <a:t> (</a:t>
            </a:r>
            <a:r>
              <a:rPr lang="de-DE" i="1" err="1"/>
              <a:t>more</a:t>
            </a:r>
            <a:r>
              <a:rPr lang="de-DE" i="1"/>
              <a:t> </a:t>
            </a:r>
            <a:r>
              <a:rPr lang="de-DE" i="1" err="1"/>
              <a:t>info</a:t>
            </a:r>
            <a:r>
              <a:rPr lang="de-DE" i="1"/>
              <a:t> in </a:t>
            </a:r>
            <a:r>
              <a:rPr lang="de-DE" i="1" err="1"/>
              <a:t>agenda</a:t>
            </a:r>
            <a:r>
              <a:rPr lang="de-DE" i="1"/>
              <a:t>).</a:t>
            </a:r>
            <a:endParaRPr i="1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8" name="Google Shape;1248;p1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And </a:t>
            </a:r>
            <a:r>
              <a:rPr lang="de-DE" err="1"/>
              <a:t>now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stage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yours</a:t>
            </a:r>
            <a:r>
              <a:rPr lang="de-DE"/>
              <a:t>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i="1"/>
              <a:t>Moderators </a:t>
            </a:r>
            <a:r>
              <a:rPr lang="de-DE" i="1" err="1"/>
              <a:t>note</a:t>
            </a:r>
            <a:r>
              <a:rPr lang="de-DE" i="1"/>
              <a:t>: </a:t>
            </a:r>
            <a:r>
              <a:rPr lang="de-DE" i="1" err="1"/>
              <a:t>stop</a:t>
            </a:r>
            <a:r>
              <a:rPr lang="de-DE" i="1"/>
              <a:t> </a:t>
            </a:r>
            <a:r>
              <a:rPr lang="de-DE" i="1" err="1"/>
              <a:t>screenshare</a:t>
            </a:r>
            <a:r>
              <a:rPr lang="de-DE" i="1"/>
              <a:t> and highlight </a:t>
            </a:r>
            <a:r>
              <a:rPr lang="de-DE" i="1" err="1"/>
              <a:t>presentators</a:t>
            </a:r>
            <a:r>
              <a:rPr lang="de-DE" i="1"/>
              <a:t> </a:t>
            </a:r>
            <a:r>
              <a:rPr lang="de-DE" i="1" err="1"/>
              <a:t>or</a:t>
            </a:r>
            <a:r>
              <a:rPr lang="de-DE" i="1"/>
              <a:t> </a:t>
            </a:r>
            <a:r>
              <a:rPr lang="de-DE" i="1" err="1"/>
              <a:t>share</a:t>
            </a:r>
            <a:r>
              <a:rPr lang="de-DE" i="1"/>
              <a:t> </a:t>
            </a:r>
            <a:r>
              <a:rPr lang="de-DE" i="1" err="1"/>
              <a:t>their</a:t>
            </a:r>
            <a:r>
              <a:rPr lang="de-DE" i="1"/>
              <a:t> prototype, </a:t>
            </a:r>
            <a:r>
              <a:rPr lang="de-DE" i="1" err="1"/>
              <a:t>whatever</a:t>
            </a:r>
            <a:r>
              <a:rPr lang="de-DE" i="1"/>
              <a:t> </a:t>
            </a:r>
            <a:r>
              <a:rPr lang="de-DE" i="1" err="1"/>
              <a:t>makes</a:t>
            </a:r>
            <a:r>
              <a:rPr lang="de-DE" i="1"/>
              <a:t> </a:t>
            </a:r>
            <a:r>
              <a:rPr lang="de-DE" i="1" err="1"/>
              <a:t>most</a:t>
            </a:r>
            <a:r>
              <a:rPr lang="de-DE" i="1"/>
              <a:t> sense</a:t>
            </a:r>
            <a:endParaRPr i="1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4" name="Google Shape;1254;p1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/>
              <a:t>Today,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quickly</a:t>
            </a:r>
            <a:r>
              <a:rPr lang="de-DE"/>
              <a:t> </a:t>
            </a:r>
            <a:r>
              <a:rPr lang="de-DE" err="1"/>
              <a:t>went</a:t>
            </a:r>
            <a:r>
              <a:rPr lang="de-DE"/>
              <a:t> </a:t>
            </a:r>
            <a:r>
              <a:rPr lang="de-DE" err="1"/>
              <a:t>through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b="1"/>
              <a:t>Design Thinking </a:t>
            </a:r>
            <a:r>
              <a:rPr lang="de-DE" b="1" err="1"/>
              <a:t>process</a:t>
            </a:r>
            <a:r>
              <a:rPr lang="de-DE"/>
              <a:t> </a:t>
            </a:r>
            <a:r>
              <a:rPr lang="de-DE" err="1"/>
              <a:t>using</a:t>
            </a:r>
            <a:r>
              <a:rPr lang="de-DE"/>
              <a:t> a sample </a:t>
            </a:r>
            <a:r>
              <a:rPr lang="de-DE" err="1"/>
              <a:t>challenge</a:t>
            </a:r>
            <a:r>
              <a:rPr lang="de-DE"/>
              <a:t> </a:t>
            </a:r>
            <a:r>
              <a:rPr lang="de-DE" err="1"/>
              <a:t>as</a:t>
            </a:r>
            <a:r>
              <a:rPr lang="de-DE"/>
              <a:t> an </a:t>
            </a:r>
            <a:r>
              <a:rPr lang="de-DE" err="1"/>
              <a:t>example</a:t>
            </a:r>
            <a:r>
              <a:rPr lang="de-DE"/>
              <a:t>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 err="1"/>
              <a:t>Starting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b="1" err="1"/>
              <a:t>Empathizing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understand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users</a:t>
            </a:r>
            <a:r>
              <a:rPr lang="de-DE"/>
              <a:t>, </a:t>
            </a:r>
            <a:r>
              <a:rPr lang="de-DE" err="1"/>
              <a:t>followed</a:t>
            </a:r>
            <a:r>
              <a:rPr lang="de-DE"/>
              <a:t> </a:t>
            </a:r>
            <a:r>
              <a:rPr lang="de-DE" err="1"/>
              <a:t>by</a:t>
            </a:r>
            <a:r>
              <a:rPr lang="de-DE"/>
              <a:t> </a:t>
            </a:r>
            <a:r>
              <a:rPr lang="de-DE" b="1" err="1"/>
              <a:t>Defining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problem</a:t>
            </a:r>
            <a:r>
              <a:rPr lang="de-DE"/>
              <a:t>, </a:t>
            </a:r>
            <a:r>
              <a:rPr lang="de-DE" b="1" err="1"/>
              <a:t>Ideating</a:t>
            </a:r>
            <a:r>
              <a:rPr lang="de-DE"/>
              <a:t> possible </a:t>
            </a:r>
            <a:r>
              <a:rPr lang="de-DE" err="1"/>
              <a:t>solutions</a:t>
            </a:r>
            <a:r>
              <a:rPr lang="de-DE"/>
              <a:t>, </a:t>
            </a:r>
            <a:r>
              <a:rPr lang="de-DE" b="1" err="1"/>
              <a:t>Prototyping</a:t>
            </a:r>
            <a:r>
              <a:rPr lang="de-DE"/>
              <a:t> </a:t>
            </a:r>
            <a:r>
              <a:rPr lang="de-DE" err="1"/>
              <a:t>ideas</a:t>
            </a:r>
            <a:r>
              <a:rPr lang="de-DE"/>
              <a:t>, and </a:t>
            </a:r>
            <a:r>
              <a:rPr lang="de-DE" err="1"/>
              <a:t>finally</a:t>
            </a:r>
            <a:r>
              <a:rPr lang="de-DE"/>
              <a:t> </a:t>
            </a:r>
            <a:r>
              <a:rPr lang="de-DE" b="1" err="1"/>
              <a:t>Testing</a:t>
            </a:r>
            <a:r>
              <a:rPr lang="de-DE"/>
              <a:t> </a:t>
            </a:r>
            <a:r>
              <a:rPr lang="de-DE" err="1"/>
              <a:t>them</a:t>
            </a:r>
            <a:r>
              <a:rPr lang="de-DE"/>
              <a:t> </a:t>
            </a:r>
            <a:r>
              <a:rPr lang="de-DE" err="1"/>
              <a:t>through</a:t>
            </a:r>
            <a:r>
              <a:rPr lang="de-DE"/>
              <a:t> </a:t>
            </a:r>
            <a:r>
              <a:rPr lang="de-DE" err="1"/>
              <a:t>presentations</a:t>
            </a:r>
            <a:r>
              <a:rPr lang="de-DE"/>
              <a:t> and </a:t>
            </a:r>
            <a:r>
              <a:rPr lang="de-DE" err="1"/>
              <a:t>feedback</a:t>
            </a:r>
            <a:r>
              <a:rPr lang="de-DE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0" name="Google Shape;1260;p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298450"/>
            <a:r>
              <a:rPr lang="de-DE"/>
              <a:t>In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next</a:t>
            </a:r>
            <a:r>
              <a:rPr lang="de-DE"/>
              <a:t> </a:t>
            </a:r>
            <a:r>
              <a:rPr lang="de-DE" err="1"/>
              <a:t>step</a:t>
            </a:r>
            <a:r>
              <a:rPr lang="de-DE"/>
              <a:t>, </a:t>
            </a:r>
            <a:r>
              <a:rPr lang="de-DE" err="1"/>
              <a:t>we</a:t>
            </a:r>
            <a:r>
              <a:rPr lang="de-DE"/>
              <a:t> </a:t>
            </a:r>
            <a:r>
              <a:rPr lang="de-DE" err="1"/>
              <a:t>want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give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opportunity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think</a:t>
            </a:r>
            <a:r>
              <a:rPr lang="de-DE"/>
              <a:t> </a:t>
            </a:r>
            <a:r>
              <a:rPr lang="de-DE" err="1"/>
              <a:t>about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own </a:t>
            </a:r>
            <a:r>
              <a:rPr lang="de-DE" err="1"/>
              <a:t>research</a:t>
            </a:r>
            <a:r>
              <a:rPr lang="de-DE"/>
              <a:t> </a:t>
            </a:r>
            <a:r>
              <a:rPr lang="de-DE" err="1"/>
              <a:t>work</a:t>
            </a:r>
            <a:r>
              <a:rPr lang="de-DE"/>
              <a:t> and </a:t>
            </a:r>
            <a:r>
              <a:rPr lang="de-DE" err="1"/>
              <a:t>consider</a:t>
            </a:r>
            <a:r>
              <a:rPr lang="de-DE"/>
              <a:t> </a:t>
            </a:r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would</a:t>
            </a:r>
            <a:r>
              <a:rPr lang="de-DE"/>
              <a:t> </a:t>
            </a:r>
            <a:r>
              <a:rPr lang="de-DE" err="1"/>
              <a:t>be</a:t>
            </a:r>
            <a:r>
              <a:rPr lang="de-DE"/>
              <a:t> a </a:t>
            </a:r>
            <a:r>
              <a:rPr lang="de-DE" err="1"/>
              <a:t>good</a:t>
            </a:r>
            <a:r>
              <a:rPr lang="de-DE"/>
              <a:t> </a:t>
            </a:r>
            <a:r>
              <a:rPr lang="de-DE" err="1"/>
              <a:t>starting</a:t>
            </a:r>
            <a:r>
              <a:rPr lang="de-DE"/>
              <a:t> </a:t>
            </a:r>
            <a:r>
              <a:rPr lang="de-DE" err="1"/>
              <a:t>point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process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.</a:t>
            </a:r>
          </a:p>
          <a:p>
            <a:r>
              <a:rPr lang="de-DE"/>
              <a:t>Take 5 </a:t>
            </a:r>
            <a:r>
              <a:rPr lang="de-DE" err="1"/>
              <a:t>minutes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reflect</a:t>
            </a:r>
            <a:r>
              <a:rPr lang="de-DE"/>
              <a:t> </a:t>
            </a:r>
            <a:r>
              <a:rPr lang="de-DE" err="1"/>
              <a:t>individually</a:t>
            </a:r>
            <a:r>
              <a:rPr lang="de-DE"/>
              <a:t>, </a:t>
            </a:r>
            <a:r>
              <a:rPr lang="de-DE" err="1"/>
              <a:t>then</a:t>
            </a:r>
            <a:r>
              <a:rPr lang="de-DE"/>
              <a:t> </a:t>
            </a:r>
            <a:r>
              <a:rPr lang="de-DE" err="1"/>
              <a:t>we’ll</a:t>
            </a:r>
            <a:r>
              <a:rPr lang="de-DE"/>
              <a:t> do a quick </a:t>
            </a:r>
            <a:r>
              <a:rPr lang="de-DE" err="1"/>
              <a:t>round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sharing</a:t>
            </a:r>
            <a:r>
              <a:rPr lang="de-DE"/>
              <a:t> in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group</a:t>
            </a:r>
            <a:r>
              <a:rPr lang="de-DE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7" name="Google Shape;1267;p1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indent="-171450">
              <a:spcBef>
                <a:spcPts val="0"/>
              </a:spcBef>
            </a:pPr>
            <a:r>
              <a:rPr lang="de-DE">
                <a:latin typeface="Aptos" panose="020B0004020202020204" pitchFamily="34" charset="0"/>
              </a:rPr>
              <a:t>Share </a:t>
            </a:r>
            <a:r>
              <a:rPr lang="de-DE" err="1">
                <a:latin typeface="Aptos" panose="020B0004020202020204" pitchFamily="34" charset="0"/>
              </a:rPr>
              <a:t>your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transfer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insights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with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the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group</a:t>
            </a:r>
            <a:r>
              <a:rPr lang="de-DE">
                <a:latin typeface="Aptos" panose="020B0004020202020204" pitchFamily="34" charset="0"/>
              </a:rPr>
              <a:t>: </a:t>
            </a:r>
          </a:p>
          <a:p>
            <a:pPr marL="628650" lvl="1" indent="-171450">
              <a:spcBef>
                <a:spcPts val="0"/>
              </a:spcBef>
            </a:pPr>
            <a:r>
              <a:rPr lang="de-DE" err="1">
                <a:latin typeface="Aptos" panose="020B0004020202020204" pitchFamily="34" charset="0"/>
              </a:rPr>
              <a:t>What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are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your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next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steps</a:t>
            </a:r>
            <a:r>
              <a:rPr lang="de-DE">
                <a:latin typeface="Aptos" panose="020B0004020202020204" pitchFamily="34" charset="0"/>
              </a:rPr>
              <a:t>? ​</a:t>
            </a:r>
          </a:p>
          <a:p>
            <a:pPr marL="628650" lvl="1" indent="-171450">
              <a:spcBef>
                <a:spcPts val="0"/>
              </a:spcBef>
            </a:pPr>
            <a:r>
              <a:rPr lang="de-DE" err="1">
                <a:latin typeface="Aptos" panose="020B0004020202020204" pitchFamily="34" charset="0"/>
              </a:rPr>
              <a:t>Which</a:t>
            </a:r>
            <a:r>
              <a:rPr lang="de-DE">
                <a:latin typeface="Aptos" panose="020B0004020202020204" pitchFamily="34" charset="0"/>
              </a:rPr>
              <a:t> open </a:t>
            </a:r>
            <a:r>
              <a:rPr lang="de-DE" err="1">
                <a:latin typeface="Aptos" panose="020B0004020202020204" pitchFamily="34" charset="0"/>
              </a:rPr>
              <a:t>questions</a:t>
            </a:r>
            <a:r>
              <a:rPr lang="de-DE">
                <a:latin typeface="Aptos" panose="020B0004020202020204" pitchFamily="34" charset="0"/>
              </a:rPr>
              <a:t> do </a:t>
            </a:r>
            <a:r>
              <a:rPr lang="de-DE" err="1">
                <a:latin typeface="Aptos" panose="020B0004020202020204" pitchFamily="34" charset="0"/>
              </a:rPr>
              <a:t>you</a:t>
            </a:r>
            <a:r>
              <a:rPr lang="de-DE">
                <a:latin typeface="Aptos" panose="020B0004020202020204" pitchFamily="34" charset="0"/>
              </a:rPr>
              <a:t> </a:t>
            </a:r>
            <a:r>
              <a:rPr lang="de-DE" err="1">
                <a:latin typeface="Aptos" panose="020B0004020202020204" pitchFamily="34" charset="0"/>
              </a:rPr>
              <a:t>have</a:t>
            </a:r>
            <a:r>
              <a:rPr lang="de-DE">
                <a:latin typeface="Aptos" panose="020B0004020202020204" pitchFamily="34" charset="0"/>
              </a:rPr>
              <a:t>?​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1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>
                <a:latin typeface="Aptos" panose="020B0004020202020204" pitchFamily="34" charset="0"/>
              </a:rPr>
              <a:t>45</a:t>
            </a:fld>
            <a:endParaRPr>
              <a:latin typeface="Aptos" panose="020B00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3" name="Google Shape;973;p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indent="0">
              <a:buNone/>
            </a:pPr>
            <a:r>
              <a:rPr lang="de-DE" b="1" err="1"/>
              <a:t>Idea</a:t>
            </a:r>
            <a:r>
              <a:rPr lang="de-DE" b="1"/>
              <a:t> Filter </a:t>
            </a:r>
            <a:r>
              <a:rPr lang="de-DE" b="1" err="1"/>
              <a:t>Explained</a:t>
            </a:r>
            <a:endParaRPr lang="de-DE" b="1"/>
          </a:p>
          <a:p>
            <a:pPr marL="158750" indent="0">
              <a:buNone/>
            </a:pPr>
            <a:endParaRPr lang="de-DE" b="1"/>
          </a:p>
          <a:p>
            <a:pPr>
              <a:buFont typeface="+mj-lt"/>
              <a:buAutoNum type="arabicPeriod"/>
            </a:pPr>
            <a:r>
              <a:rPr lang="de-DE" b="1"/>
              <a:t>All </a:t>
            </a:r>
            <a:r>
              <a:rPr lang="de-DE" b="1" err="1"/>
              <a:t>ideas</a:t>
            </a:r>
            <a:r>
              <a:rPr lang="de-DE" b="1"/>
              <a:t> </a:t>
            </a:r>
            <a:r>
              <a:rPr lang="de-DE" b="1" err="1"/>
              <a:t>go</a:t>
            </a:r>
            <a:r>
              <a:rPr lang="de-DE" b="1"/>
              <a:t> </a:t>
            </a:r>
            <a:r>
              <a:rPr lang="de-DE" b="1" err="1"/>
              <a:t>into</a:t>
            </a:r>
            <a:r>
              <a:rPr lang="de-DE" b="1"/>
              <a:t> </a:t>
            </a:r>
            <a:r>
              <a:rPr lang="de-DE" b="1" err="1"/>
              <a:t>the</a:t>
            </a:r>
            <a:r>
              <a:rPr lang="de-DE" b="1"/>
              <a:t> </a:t>
            </a:r>
            <a:r>
              <a:rPr lang="de-DE" b="1" err="1"/>
              <a:t>filter</a:t>
            </a:r>
            <a:r>
              <a:rPr lang="de-DE"/>
              <a:t> at </a:t>
            </a:r>
            <a:r>
              <a:rPr lang="de-DE" err="1"/>
              <a:t>the</a:t>
            </a:r>
            <a:r>
              <a:rPr lang="de-DE"/>
              <a:t> top.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idea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excluded</a:t>
            </a:r>
            <a:r>
              <a:rPr lang="de-DE"/>
              <a:t> at </a:t>
            </a:r>
            <a:r>
              <a:rPr lang="de-DE" err="1"/>
              <a:t>this</a:t>
            </a:r>
            <a:r>
              <a:rPr lang="de-DE"/>
              <a:t> </a:t>
            </a:r>
            <a:r>
              <a:rPr lang="de-DE" err="1"/>
              <a:t>stage</a:t>
            </a:r>
            <a:r>
              <a:rPr lang="de-DE"/>
              <a:t>.</a:t>
            </a:r>
          </a:p>
          <a:p>
            <a:pPr>
              <a:buFont typeface="+mj-lt"/>
              <a:buAutoNum type="arabicPeriod"/>
            </a:pPr>
            <a:r>
              <a:rPr lang="de-DE" err="1"/>
              <a:t>Ideas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evaluated</a:t>
            </a:r>
            <a:r>
              <a:rPr lang="de-DE"/>
              <a:t> </a:t>
            </a:r>
            <a:r>
              <a:rPr lang="de-DE" err="1"/>
              <a:t>against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b="1" err="1"/>
              <a:t>first</a:t>
            </a:r>
            <a:r>
              <a:rPr lang="de-DE" b="1"/>
              <a:t> </a:t>
            </a:r>
            <a:r>
              <a:rPr lang="de-DE" b="1" err="1"/>
              <a:t>criterion</a:t>
            </a:r>
            <a:r>
              <a:rPr lang="de-DE"/>
              <a:t> (e.g. user-</a:t>
            </a:r>
            <a:r>
              <a:rPr lang="de-DE" err="1"/>
              <a:t>centriciry</a:t>
            </a:r>
            <a:r>
              <a:rPr lang="de-DE"/>
              <a:t>). </a:t>
            </a:r>
            <a:r>
              <a:rPr lang="de-DE" err="1"/>
              <a:t>Only</a:t>
            </a:r>
            <a:r>
              <a:rPr lang="de-DE"/>
              <a:t> </a:t>
            </a:r>
            <a:r>
              <a:rPr lang="de-DE" err="1"/>
              <a:t>those</a:t>
            </a:r>
            <a:r>
              <a:rPr lang="de-DE"/>
              <a:t> </a:t>
            </a:r>
            <a:r>
              <a:rPr lang="de-DE" err="1"/>
              <a:t>that</a:t>
            </a:r>
            <a:r>
              <a:rPr lang="de-DE"/>
              <a:t> </a:t>
            </a:r>
            <a:r>
              <a:rPr lang="de-DE" err="1"/>
              <a:t>meet</a:t>
            </a:r>
            <a:r>
              <a:rPr lang="de-DE"/>
              <a:t> </a:t>
            </a:r>
            <a:r>
              <a:rPr lang="de-DE" err="1"/>
              <a:t>this</a:t>
            </a:r>
            <a:r>
              <a:rPr lang="de-DE"/>
              <a:t> </a:t>
            </a:r>
            <a:r>
              <a:rPr lang="de-DE" err="1"/>
              <a:t>criterion</a:t>
            </a:r>
            <a:r>
              <a:rPr lang="de-DE"/>
              <a:t> </a:t>
            </a:r>
            <a:r>
              <a:rPr lang="de-DE" err="1"/>
              <a:t>move</a:t>
            </a:r>
            <a:r>
              <a:rPr lang="de-DE"/>
              <a:t> </a:t>
            </a:r>
            <a:r>
              <a:rPr lang="de-DE" err="1"/>
              <a:t>forward</a:t>
            </a:r>
            <a:r>
              <a:rPr lang="de-DE"/>
              <a:t>.</a:t>
            </a:r>
          </a:p>
          <a:p>
            <a:pPr>
              <a:buFont typeface="+mj-lt"/>
              <a:buAutoNum type="arabicPeriod"/>
            </a:pPr>
            <a:r>
              <a:rPr lang="de-DE" err="1"/>
              <a:t>Remaining</a:t>
            </a:r>
            <a:r>
              <a:rPr lang="de-DE"/>
              <a:t> </a:t>
            </a:r>
            <a:r>
              <a:rPr lang="de-DE" err="1"/>
              <a:t>ideas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then</a:t>
            </a:r>
            <a:r>
              <a:rPr lang="de-DE"/>
              <a:t> </a:t>
            </a:r>
            <a:r>
              <a:rPr lang="de-DE" err="1"/>
              <a:t>assessed</a:t>
            </a:r>
            <a:r>
              <a:rPr lang="de-DE"/>
              <a:t> </a:t>
            </a:r>
            <a:r>
              <a:rPr lang="de-DE" err="1"/>
              <a:t>against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b="1" err="1"/>
              <a:t>second</a:t>
            </a:r>
            <a:r>
              <a:rPr lang="de-DE" b="1"/>
              <a:t> </a:t>
            </a:r>
            <a:r>
              <a:rPr lang="de-DE" b="1" err="1"/>
              <a:t>criterion</a:t>
            </a:r>
            <a:r>
              <a:rPr lang="de-DE"/>
              <a:t> (e.g., </a:t>
            </a:r>
            <a:r>
              <a:rPr lang="de-DE" err="1"/>
              <a:t>Novelty</a:t>
            </a:r>
            <a:r>
              <a:rPr lang="de-DE"/>
              <a:t>). </a:t>
            </a:r>
            <a:r>
              <a:rPr lang="de-DE" err="1"/>
              <a:t>Again</a:t>
            </a:r>
            <a:r>
              <a:rPr lang="de-DE"/>
              <a:t>, </a:t>
            </a:r>
            <a:r>
              <a:rPr lang="de-DE" err="1"/>
              <a:t>only</a:t>
            </a:r>
            <a:r>
              <a:rPr lang="de-DE"/>
              <a:t> </a:t>
            </a:r>
            <a:r>
              <a:rPr lang="de-DE" err="1"/>
              <a:t>qualifying</a:t>
            </a:r>
            <a:r>
              <a:rPr lang="de-DE"/>
              <a:t> </a:t>
            </a:r>
            <a:r>
              <a:rPr lang="de-DE" err="1"/>
              <a:t>ideas</a:t>
            </a:r>
            <a:r>
              <a:rPr lang="de-DE"/>
              <a:t> </a:t>
            </a:r>
            <a:r>
              <a:rPr lang="de-DE" err="1"/>
              <a:t>advance</a:t>
            </a:r>
            <a:r>
              <a:rPr lang="de-DE"/>
              <a:t>.</a:t>
            </a:r>
          </a:p>
          <a:p>
            <a:pPr>
              <a:buFont typeface="+mj-lt"/>
              <a:buAutoNum type="arabicPeriod"/>
            </a:pPr>
            <a:r>
              <a:rPr lang="de-DE" err="1"/>
              <a:t>Finally</a:t>
            </a:r>
            <a:r>
              <a:rPr lang="de-DE"/>
              <a:t>, </a:t>
            </a:r>
            <a:r>
              <a:rPr lang="de-DE" err="1"/>
              <a:t>ideas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filtered</a:t>
            </a:r>
            <a:r>
              <a:rPr lang="de-DE"/>
              <a:t> </a:t>
            </a:r>
            <a:r>
              <a:rPr lang="de-DE" err="1"/>
              <a:t>by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b="1" err="1"/>
              <a:t>third</a:t>
            </a:r>
            <a:r>
              <a:rPr lang="de-DE" b="1"/>
              <a:t> </a:t>
            </a:r>
            <a:r>
              <a:rPr lang="de-DE" b="1" err="1"/>
              <a:t>criterion</a:t>
            </a:r>
            <a:r>
              <a:rPr lang="de-DE"/>
              <a:t> (e.g., </a:t>
            </a:r>
            <a:r>
              <a:rPr lang="de-DE" err="1"/>
              <a:t>Favorite</a:t>
            </a:r>
            <a:r>
              <a:rPr lang="de-DE"/>
              <a:t>), </a:t>
            </a:r>
            <a:r>
              <a:rPr lang="de-DE" err="1"/>
              <a:t>leaving</a:t>
            </a:r>
            <a:r>
              <a:rPr lang="de-DE"/>
              <a:t> </a:t>
            </a:r>
            <a:r>
              <a:rPr lang="de-DE" err="1"/>
              <a:t>you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b="1" err="1"/>
              <a:t>best</a:t>
            </a:r>
            <a:r>
              <a:rPr lang="de-DE" b="1"/>
              <a:t> </a:t>
            </a:r>
            <a:r>
              <a:rPr lang="de-DE" b="1" err="1"/>
              <a:t>idea</a:t>
            </a:r>
            <a:r>
              <a:rPr lang="de-DE"/>
              <a:t> at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bottom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filter</a:t>
            </a:r>
            <a:r>
              <a:rPr lang="de-DE"/>
              <a:t>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0" name="Google Shape;980;p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b="1"/>
              <a:t>Here </a:t>
            </a:r>
            <a:r>
              <a:rPr lang="de-DE" b="1" err="1"/>
              <a:t>is</a:t>
            </a:r>
            <a:r>
              <a:rPr lang="de-DE" b="1"/>
              <a:t> </a:t>
            </a:r>
            <a:r>
              <a:rPr lang="de-DE" b="1" err="1"/>
              <a:t>how</a:t>
            </a:r>
            <a:r>
              <a:rPr lang="de-DE" b="1"/>
              <a:t> </a:t>
            </a:r>
            <a:r>
              <a:rPr lang="de-DE" b="1" err="1"/>
              <a:t>it</a:t>
            </a:r>
            <a:r>
              <a:rPr lang="de-DE" b="1"/>
              <a:t> </a:t>
            </a:r>
            <a:r>
              <a:rPr lang="de-DE" b="1" err="1"/>
              <a:t>works</a:t>
            </a:r>
            <a:endParaRPr lang="de-DE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 err="1"/>
              <a:t>Once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back in </a:t>
            </a:r>
            <a:r>
              <a:rPr lang="de-DE" err="1"/>
              <a:t>your</a:t>
            </a:r>
            <a:r>
              <a:rPr lang="de-DE"/>
              <a:t> breakout-</a:t>
            </a:r>
            <a:r>
              <a:rPr lang="de-DE" err="1"/>
              <a:t>room</a:t>
            </a:r>
            <a:r>
              <a:rPr lang="de-DE"/>
              <a:t>, find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tean</a:t>
            </a:r>
            <a:r>
              <a:rPr lang="de-DE"/>
              <a:t> </a:t>
            </a:r>
            <a:r>
              <a:rPr lang="de-DE" err="1"/>
              <a:t>corner</a:t>
            </a:r>
            <a:r>
              <a:rPr lang="de-DE"/>
              <a:t> and </a:t>
            </a:r>
            <a:r>
              <a:rPr lang="de-DE" err="1"/>
              <a:t>template</a:t>
            </a:r>
            <a:r>
              <a:rPr lang="de-DE"/>
              <a:t> 10.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lang="de-DE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 b="1"/>
              <a:t>As a </a:t>
            </a:r>
            <a:r>
              <a:rPr lang="de-DE" b="1" err="1"/>
              <a:t>first</a:t>
            </a:r>
            <a:r>
              <a:rPr lang="de-DE" b="1"/>
              <a:t> </a:t>
            </a:r>
            <a:r>
              <a:rPr lang="de-DE" b="1" err="1"/>
              <a:t>step</a:t>
            </a:r>
            <a:r>
              <a:rPr lang="de-DE" b="1"/>
              <a:t> </a:t>
            </a:r>
            <a:r>
              <a:rPr lang="de-DE" err="1"/>
              <a:t>for</a:t>
            </a:r>
            <a:r>
              <a:rPr lang="de-DE"/>
              <a:t> 3 min:  </a:t>
            </a:r>
            <a:r>
              <a:rPr lang="de-DE" err="1"/>
              <a:t>Each</a:t>
            </a:r>
            <a:r>
              <a:rPr lang="de-DE"/>
              <a:t> </a:t>
            </a:r>
            <a:r>
              <a:rPr lang="de-DE" err="1"/>
              <a:t>of</a:t>
            </a:r>
            <a:r>
              <a:rPr lang="de-DE"/>
              <a:t> </a:t>
            </a:r>
            <a:r>
              <a:rPr lang="de-DE" err="1"/>
              <a:t>you</a:t>
            </a:r>
            <a:r>
              <a:rPr lang="de-DE"/>
              <a:t> </a:t>
            </a:r>
            <a:r>
              <a:rPr lang="de-DE" err="1"/>
              <a:t>individually</a:t>
            </a:r>
            <a:r>
              <a:rPr lang="de-DE"/>
              <a:t> browse </a:t>
            </a:r>
            <a:r>
              <a:rPr lang="de-DE" err="1"/>
              <a:t>through</a:t>
            </a:r>
            <a:r>
              <a:rPr lang="de-DE"/>
              <a:t> all </a:t>
            </a:r>
            <a:r>
              <a:rPr lang="de-DE" err="1"/>
              <a:t>the</a:t>
            </a:r>
            <a:r>
              <a:rPr lang="de-DE"/>
              <a:t> </a:t>
            </a:r>
            <a:r>
              <a:rPr lang="de-DE" err="1"/>
              <a:t>ideas</a:t>
            </a:r>
            <a:r>
              <a:rPr lang="de-DE"/>
              <a:t> and pick </a:t>
            </a:r>
            <a:r>
              <a:rPr lang="de-DE" err="1"/>
              <a:t>the</a:t>
            </a:r>
            <a:r>
              <a:rPr lang="de-DE" b="1"/>
              <a:t> 2 </a:t>
            </a:r>
            <a:r>
              <a:rPr lang="de-DE" b="1" err="1"/>
              <a:t>ideas</a:t>
            </a:r>
            <a:r>
              <a:rPr lang="de-DE" b="1"/>
              <a:t> </a:t>
            </a:r>
            <a:r>
              <a:rPr lang="de-DE" b="1" err="1"/>
              <a:t>that</a:t>
            </a:r>
            <a:r>
              <a:rPr lang="de-DE" b="1"/>
              <a:t> </a:t>
            </a:r>
            <a:r>
              <a:rPr lang="de-DE" b="1" err="1"/>
              <a:t>adress</a:t>
            </a:r>
            <a:r>
              <a:rPr lang="de-DE" b="1"/>
              <a:t> </a:t>
            </a:r>
            <a:r>
              <a:rPr lang="de-DE" b="1" err="1"/>
              <a:t>your</a:t>
            </a:r>
            <a:r>
              <a:rPr lang="de-DE" b="1"/>
              <a:t> </a:t>
            </a:r>
            <a:r>
              <a:rPr lang="de-DE" b="1" err="1"/>
              <a:t>user</a:t>
            </a:r>
            <a:r>
              <a:rPr lang="de-DE" b="1"/>
              <a:t> </a:t>
            </a:r>
            <a:r>
              <a:rPr lang="de-DE" b="1" err="1"/>
              <a:t>needs</a:t>
            </a:r>
            <a:r>
              <a:rPr lang="de-DE" b="1"/>
              <a:t>/</a:t>
            </a:r>
            <a:r>
              <a:rPr lang="de-DE" b="1" err="1"/>
              <a:t>pains</a:t>
            </a:r>
            <a:r>
              <a:rPr lang="de-DE" b="1"/>
              <a:t> best. 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/>
              <a:t>Copy </a:t>
            </a:r>
            <a:r>
              <a:rPr lang="de-DE" err="1"/>
              <a:t>them</a:t>
            </a:r>
            <a:r>
              <a:rPr lang="de-DE"/>
              <a:t> </a:t>
            </a:r>
            <a:r>
              <a:rPr lang="de-DE" err="1"/>
              <a:t>into</a:t>
            </a:r>
            <a:r>
              <a:rPr lang="de-DE"/>
              <a:t> </a:t>
            </a:r>
            <a:r>
              <a:rPr lang="de-DE" err="1"/>
              <a:t>the</a:t>
            </a:r>
            <a:r>
              <a:rPr lang="de-DE"/>
              <a:t> </a:t>
            </a:r>
            <a:r>
              <a:rPr lang="de-DE" err="1"/>
              <a:t>first</a:t>
            </a:r>
            <a:r>
              <a:rPr lang="de-DE"/>
              <a:t> </a:t>
            </a:r>
            <a:r>
              <a:rPr lang="de-DE" err="1"/>
              <a:t>filter</a:t>
            </a:r>
            <a:r>
              <a:rPr lang="de-DE"/>
              <a:t> </a:t>
            </a:r>
            <a:r>
              <a:rPr lang="de-DE" err="1"/>
              <a:t>layer</a:t>
            </a:r>
            <a:r>
              <a:rPr lang="de-DE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 b="1"/>
              <a:t>As a </a:t>
            </a:r>
            <a:r>
              <a:rPr lang="de-DE" b="1" err="1"/>
              <a:t>second</a:t>
            </a:r>
            <a:r>
              <a:rPr lang="de-DE" b="1"/>
              <a:t> </a:t>
            </a:r>
            <a:r>
              <a:rPr lang="de-DE" b="1" err="1"/>
              <a:t>step</a:t>
            </a:r>
            <a:r>
              <a:rPr lang="de-DE" b="1"/>
              <a:t> </a:t>
            </a:r>
            <a:r>
              <a:rPr lang="de-DE" err="1"/>
              <a:t>for</a:t>
            </a:r>
            <a:r>
              <a:rPr lang="de-DE"/>
              <a:t> 3min: Out </a:t>
            </a:r>
            <a:r>
              <a:rPr lang="de-DE" err="1"/>
              <a:t>of</a:t>
            </a:r>
            <a:r>
              <a:rPr lang="de-DE"/>
              <a:t> </a:t>
            </a:r>
            <a:r>
              <a:rPr lang="de-DE" err="1"/>
              <a:t>those</a:t>
            </a:r>
            <a:r>
              <a:rPr lang="de-DE"/>
              <a:t>, </a:t>
            </a:r>
            <a:r>
              <a:rPr lang="de-DE" err="1"/>
              <a:t>as</a:t>
            </a:r>
            <a:r>
              <a:rPr lang="de-DE"/>
              <a:t> a </a:t>
            </a:r>
            <a:r>
              <a:rPr lang="de-DE" err="1"/>
              <a:t>team</a:t>
            </a:r>
            <a:r>
              <a:rPr lang="de-DE"/>
              <a:t> </a:t>
            </a:r>
            <a:r>
              <a:rPr lang="de-DE" err="1"/>
              <a:t>choose</a:t>
            </a:r>
            <a:r>
              <a:rPr lang="de-DE"/>
              <a:t> </a:t>
            </a:r>
            <a:r>
              <a:rPr lang="de-DE" err="1"/>
              <a:t>the</a:t>
            </a:r>
            <a:r>
              <a:rPr lang="de-DE"/>
              <a:t> </a:t>
            </a:r>
            <a:r>
              <a:rPr lang="de-DE" err="1"/>
              <a:t>ones</a:t>
            </a:r>
            <a:r>
              <a:rPr lang="de-DE"/>
              <a:t> </a:t>
            </a:r>
            <a:r>
              <a:rPr lang="de-DE" err="1"/>
              <a:t>that</a:t>
            </a:r>
            <a:r>
              <a:rPr lang="de-DE"/>
              <a:t> </a:t>
            </a:r>
            <a:r>
              <a:rPr lang="de-DE" err="1"/>
              <a:t>are</a:t>
            </a:r>
            <a:r>
              <a:rPr lang="de-DE"/>
              <a:t> </a:t>
            </a:r>
            <a:r>
              <a:rPr lang="de-DE" err="1"/>
              <a:t>the</a:t>
            </a:r>
            <a:r>
              <a:rPr lang="de-DE"/>
              <a:t> </a:t>
            </a:r>
            <a:r>
              <a:rPr lang="de-DE" err="1"/>
              <a:t>most</a:t>
            </a:r>
            <a:r>
              <a:rPr lang="de-DE"/>
              <a:t> innovative and </a:t>
            </a:r>
            <a:r>
              <a:rPr lang="de-DE" err="1"/>
              <a:t>move</a:t>
            </a:r>
            <a:r>
              <a:rPr lang="de-DE"/>
              <a:t> </a:t>
            </a:r>
            <a:r>
              <a:rPr lang="de-DE" err="1"/>
              <a:t>them</a:t>
            </a:r>
            <a:r>
              <a:rPr lang="de-DE"/>
              <a:t> </a:t>
            </a:r>
            <a:r>
              <a:rPr lang="de-DE" err="1"/>
              <a:t>into</a:t>
            </a:r>
            <a:r>
              <a:rPr lang="de-DE"/>
              <a:t> </a:t>
            </a:r>
            <a:r>
              <a:rPr lang="de-DE" err="1"/>
              <a:t>the</a:t>
            </a:r>
            <a:r>
              <a:rPr lang="de-DE"/>
              <a:t> </a:t>
            </a:r>
            <a:r>
              <a:rPr lang="de-DE" err="1"/>
              <a:t>second</a:t>
            </a:r>
            <a:r>
              <a:rPr lang="de-DE"/>
              <a:t> </a:t>
            </a:r>
            <a:r>
              <a:rPr lang="de-DE" err="1"/>
              <a:t>filter</a:t>
            </a:r>
            <a:r>
              <a:rPr lang="de-DE"/>
              <a:t> </a:t>
            </a:r>
            <a:r>
              <a:rPr lang="de-DE" err="1"/>
              <a:t>layer</a:t>
            </a:r>
            <a:r>
              <a:rPr lang="de-DE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 b="1"/>
              <a:t>As a </a:t>
            </a:r>
            <a:r>
              <a:rPr lang="de-DE" b="1" err="1"/>
              <a:t>third</a:t>
            </a:r>
            <a:r>
              <a:rPr lang="de-DE" b="1"/>
              <a:t> </a:t>
            </a:r>
            <a:r>
              <a:rPr lang="de-DE" b="1" err="1"/>
              <a:t>step</a:t>
            </a:r>
            <a:r>
              <a:rPr lang="de-DE" b="1"/>
              <a:t> </a:t>
            </a:r>
            <a:r>
              <a:rPr lang="de-DE" err="1"/>
              <a:t>for</a:t>
            </a:r>
            <a:r>
              <a:rPr lang="de-DE"/>
              <a:t> 3min: Out </a:t>
            </a:r>
            <a:r>
              <a:rPr lang="de-DE" err="1"/>
              <a:t>of</a:t>
            </a:r>
            <a:r>
              <a:rPr lang="de-DE"/>
              <a:t> </a:t>
            </a:r>
            <a:r>
              <a:rPr lang="de-DE" err="1"/>
              <a:t>those</a:t>
            </a:r>
            <a:r>
              <a:rPr lang="de-DE"/>
              <a:t>, </a:t>
            </a:r>
            <a:r>
              <a:rPr lang="de-DE" err="1"/>
              <a:t>choose</a:t>
            </a:r>
            <a:r>
              <a:rPr lang="de-DE"/>
              <a:t> </a:t>
            </a:r>
            <a:r>
              <a:rPr lang="de-DE" err="1"/>
              <a:t>the</a:t>
            </a:r>
            <a:r>
              <a:rPr lang="de-DE"/>
              <a:t> </a:t>
            </a:r>
            <a:r>
              <a:rPr lang="de-DE" err="1"/>
              <a:t>ones</a:t>
            </a:r>
            <a:r>
              <a:rPr lang="de-DE"/>
              <a:t> </a:t>
            </a:r>
            <a:r>
              <a:rPr lang="de-DE" err="1"/>
              <a:t>that</a:t>
            </a:r>
            <a:r>
              <a:rPr lang="de-DE"/>
              <a:t> </a:t>
            </a:r>
            <a:r>
              <a:rPr lang="de-DE" err="1"/>
              <a:t>you</a:t>
            </a:r>
            <a:r>
              <a:rPr lang="de-DE"/>
              <a:t> </a:t>
            </a:r>
            <a:r>
              <a:rPr lang="de-DE" err="1"/>
              <a:t>are</a:t>
            </a:r>
            <a:r>
              <a:rPr lang="de-DE"/>
              <a:t> </a:t>
            </a:r>
            <a:r>
              <a:rPr lang="de-DE" err="1"/>
              <a:t>most</a:t>
            </a:r>
            <a:r>
              <a:rPr lang="de-DE"/>
              <a:t> </a:t>
            </a:r>
            <a:r>
              <a:rPr lang="de-DE" err="1"/>
              <a:t>excited</a:t>
            </a:r>
            <a:r>
              <a:rPr lang="de-DE"/>
              <a:t> </a:t>
            </a:r>
            <a:r>
              <a:rPr lang="de-DE" err="1"/>
              <a:t>about</a:t>
            </a:r>
            <a:r>
              <a:rPr lang="de-DE"/>
              <a:t> </a:t>
            </a:r>
            <a:r>
              <a:rPr lang="de-DE" err="1"/>
              <a:t>as</a:t>
            </a:r>
            <a:r>
              <a:rPr lang="de-DE"/>
              <a:t> a </a:t>
            </a:r>
            <a:r>
              <a:rPr lang="de-DE" err="1"/>
              <a:t>team</a:t>
            </a:r>
            <a:r>
              <a:rPr lang="de-DE"/>
              <a:t> and </a:t>
            </a:r>
            <a:r>
              <a:rPr lang="de-DE" err="1"/>
              <a:t>move</a:t>
            </a:r>
            <a:r>
              <a:rPr lang="de-DE"/>
              <a:t> </a:t>
            </a:r>
            <a:r>
              <a:rPr lang="de-DE" err="1"/>
              <a:t>them</a:t>
            </a:r>
            <a:r>
              <a:rPr lang="de-DE"/>
              <a:t> </a:t>
            </a:r>
            <a:r>
              <a:rPr lang="de-DE" err="1"/>
              <a:t>into</a:t>
            </a:r>
            <a:r>
              <a:rPr lang="de-DE"/>
              <a:t> </a:t>
            </a:r>
            <a:r>
              <a:rPr lang="de-DE" err="1"/>
              <a:t>the</a:t>
            </a:r>
            <a:r>
              <a:rPr lang="de-DE"/>
              <a:t> </a:t>
            </a:r>
            <a:r>
              <a:rPr lang="de-DE" err="1"/>
              <a:t>third</a:t>
            </a:r>
            <a:r>
              <a:rPr lang="de-DE"/>
              <a:t> </a:t>
            </a:r>
            <a:r>
              <a:rPr lang="de-DE" err="1"/>
              <a:t>filter</a:t>
            </a:r>
            <a:r>
              <a:rPr lang="de-DE"/>
              <a:t> </a:t>
            </a:r>
            <a:r>
              <a:rPr lang="de-DE" err="1"/>
              <a:t>layer</a:t>
            </a:r>
            <a:r>
              <a:rPr lang="de-DE"/>
              <a:t>. 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de-DE" b="1"/>
              <a:t>As a last </a:t>
            </a:r>
            <a:r>
              <a:rPr lang="de-DE" b="1" err="1"/>
              <a:t>step</a:t>
            </a:r>
            <a:r>
              <a:rPr lang="de-DE" b="1"/>
              <a:t> </a:t>
            </a:r>
            <a:r>
              <a:rPr lang="de-DE" err="1"/>
              <a:t>for</a:t>
            </a:r>
            <a:r>
              <a:rPr lang="de-DE"/>
              <a:t> 1 min: </a:t>
            </a:r>
            <a:r>
              <a:rPr lang="de-DE" err="1"/>
              <a:t>Together</a:t>
            </a:r>
            <a:r>
              <a:rPr lang="de-DE"/>
              <a:t> </a:t>
            </a:r>
            <a:r>
              <a:rPr lang="de-DE" err="1"/>
              <a:t>then</a:t>
            </a:r>
            <a:r>
              <a:rPr lang="de-DE"/>
              <a:t> </a:t>
            </a:r>
            <a:r>
              <a:rPr lang="de-DE" err="1"/>
              <a:t>choose</a:t>
            </a:r>
            <a:r>
              <a:rPr lang="de-DE"/>
              <a:t> </a:t>
            </a:r>
            <a:r>
              <a:rPr lang="de-DE" err="1"/>
              <a:t>the</a:t>
            </a:r>
            <a:r>
              <a:rPr lang="de-DE"/>
              <a:t> </a:t>
            </a:r>
            <a:r>
              <a:rPr lang="de-DE" err="1"/>
              <a:t>one</a:t>
            </a:r>
            <a:r>
              <a:rPr lang="de-DE"/>
              <a:t> </a:t>
            </a:r>
            <a:r>
              <a:rPr lang="de-DE" err="1"/>
              <a:t>idea</a:t>
            </a:r>
            <a:r>
              <a:rPr lang="de-DE"/>
              <a:t> </a:t>
            </a:r>
            <a:r>
              <a:rPr lang="de-DE" err="1"/>
              <a:t>that</a:t>
            </a:r>
            <a:r>
              <a:rPr lang="de-DE"/>
              <a:t> </a:t>
            </a:r>
            <a:r>
              <a:rPr lang="de-DE" err="1"/>
              <a:t>you</a:t>
            </a:r>
            <a:r>
              <a:rPr lang="de-DE"/>
              <a:t> </a:t>
            </a:r>
            <a:r>
              <a:rPr lang="de-DE" err="1"/>
              <a:t>want</a:t>
            </a:r>
            <a:r>
              <a:rPr lang="de-DE"/>
              <a:t> </a:t>
            </a:r>
            <a:r>
              <a:rPr lang="de-DE" err="1"/>
              <a:t>to</a:t>
            </a:r>
            <a:r>
              <a:rPr lang="de-DE"/>
              <a:t> </a:t>
            </a:r>
            <a:r>
              <a:rPr lang="de-DE" err="1"/>
              <a:t>move</a:t>
            </a:r>
            <a:r>
              <a:rPr lang="de-DE"/>
              <a:t> </a:t>
            </a:r>
            <a:r>
              <a:rPr lang="de-DE" err="1"/>
              <a:t>forward</a:t>
            </a:r>
            <a:r>
              <a:rPr lang="de-DE"/>
              <a:t> </a:t>
            </a:r>
            <a:r>
              <a:rPr lang="de-DE" err="1"/>
              <a:t>with</a:t>
            </a:r>
            <a:r>
              <a:rPr lang="de-DE"/>
              <a:t>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0" name="Google Shape;990;p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6" name="Google Shape;996;p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7" name="Google Shape;1007;p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indent="0">
              <a:buNone/>
            </a:pPr>
            <a:r>
              <a:rPr lang="de-DE" sz="2000" b="1"/>
              <a:t>The "Prototype" Phase </a:t>
            </a:r>
            <a:r>
              <a:rPr lang="de-DE" sz="2000" b="1" err="1"/>
              <a:t>of</a:t>
            </a:r>
            <a:r>
              <a:rPr lang="de-DE" sz="2000" b="1"/>
              <a:t> </a:t>
            </a:r>
            <a:r>
              <a:rPr lang="de-DE" sz="2000" b="1" err="1"/>
              <a:t>the</a:t>
            </a:r>
            <a:r>
              <a:rPr lang="de-DE" sz="2000" b="1"/>
              <a:t> Design Thinking </a:t>
            </a:r>
            <a:r>
              <a:rPr lang="de-DE" sz="2000" b="1" err="1"/>
              <a:t>Process</a:t>
            </a:r>
            <a:endParaRPr lang="de-DE" sz="2000" b="1"/>
          </a:p>
          <a:p>
            <a:pPr marL="158750" indent="0">
              <a:buNone/>
            </a:pPr>
            <a:endParaRPr lang="de-DE" sz="2000" b="1"/>
          </a:p>
          <a:p>
            <a:r>
              <a:rPr lang="de-DE" sz="2000"/>
              <a:t>The </a:t>
            </a:r>
            <a:r>
              <a:rPr lang="de-DE" sz="2000" err="1"/>
              <a:t>fifth</a:t>
            </a:r>
            <a:r>
              <a:rPr lang="de-DE" sz="2000"/>
              <a:t> </a:t>
            </a:r>
            <a:r>
              <a:rPr lang="de-DE" sz="2000" err="1"/>
              <a:t>phase</a:t>
            </a:r>
            <a:r>
              <a:rPr lang="de-DE" sz="2000"/>
              <a:t> in </a:t>
            </a:r>
            <a:r>
              <a:rPr lang="de-DE" sz="2000" err="1"/>
              <a:t>the</a:t>
            </a:r>
            <a:r>
              <a:rPr lang="de-DE" sz="2000"/>
              <a:t> design </a:t>
            </a:r>
            <a:r>
              <a:rPr lang="de-DE" sz="2000" err="1"/>
              <a:t>thinking</a:t>
            </a:r>
            <a:r>
              <a:rPr lang="de-DE" sz="2000"/>
              <a:t> </a:t>
            </a:r>
            <a:r>
              <a:rPr lang="de-DE" sz="2000" err="1"/>
              <a:t>process</a:t>
            </a:r>
            <a:r>
              <a:rPr lang="de-DE" sz="2000"/>
              <a:t> </a:t>
            </a:r>
            <a:r>
              <a:rPr lang="de-DE" sz="2000" err="1"/>
              <a:t>is</a:t>
            </a:r>
            <a:r>
              <a:rPr lang="de-DE" sz="2000"/>
              <a:t> </a:t>
            </a:r>
            <a:r>
              <a:rPr lang="de-DE" sz="2000" b="1"/>
              <a:t>„Prototype“</a:t>
            </a:r>
            <a:r>
              <a:rPr lang="de-DE" sz="2000"/>
              <a:t>.</a:t>
            </a:r>
          </a:p>
          <a:p>
            <a:r>
              <a:rPr lang="de-DE" sz="2000"/>
              <a:t>This </a:t>
            </a:r>
            <a:r>
              <a:rPr lang="de-DE" sz="2000" err="1"/>
              <a:t>phase</a:t>
            </a:r>
            <a:r>
              <a:rPr lang="de-DE" sz="2000"/>
              <a:t> </a:t>
            </a:r>
            <a:r>
              <a:rPr lang="de-DE" sz="2000" err="1"/>
              <a:t>is</a:t>
            </a:r>
            <a:r>
              <a:rPr lang="de-DE" sz="2000"/>
              <a:t> all </a:t>
            </a:r>
            <a:r>
              <a:rPr lang="de-DE" sz="2000" err="1"/>
              <a:t>about</a:t>
            </a:r>
            <a:r>
              <a:rPr lang="de-DE" sz="2000"/>
              <a:t> </a:t>
            </a:r>
            <a:r>
              <a:rPr lang="de-DE" sz="2000" b="1" err="1"/>
              <a:t>bringing</a:t>
            </a:r>
            <a:r>
              <a:rPr lang="de-DE" sz="2000" b="1"/>
              <a:t> </a:t>
            </a:r>
            <a:r>
              <a:rPr lang="de-DE" sz="2000" b="1" err="1"/>
              <a:t>ideas</a:t>
            </a:r>
            <a:r>
              <a:rPr lang="de-DE" sz="2000" b="1"/>
              <a:t> </a:t>
            </a:r>
            <a:r>
              <a:rPr lang="de-DE" sz="2000" b="1" err="1"/>
              <a:t>to</a:t>
            </a:r>
            <a:r>
              <a:rPr lang="de-DE" sz="2000" b="1"/>
              <a:t> </a:t>
            </a:r>
            <a:r>
              <a:rPr lang="de-DE" sz="2000" b="1" err="1"/>
              <a:t>life</a:t>
            </a:r>
            <a:r>
              <a:rPr lang="de-DE" sz="2000"/>
              <a:t> in tangible, </a:t>
            </a:r>
            <a:r>
              <a:rPr lang="de-DE" sz="2000" err="1"/>
              <a:t>low-fidelity</a:t>
            </a:r>
            <a:r>
              <a:rPr lang="de-DE" sz="2000"/>
              <a:t> </a:t>
            </a:r>
            <a:r>
              <a:rPr lang="de-DE" sz="2000" err="1"/>
              <a:t>forms</a:t>
            </a:r>
            <a:r>
              <a:rPr lang="de-DE" sz="2000"/>
              <a:t>.</a:t>
            </a:r>
          </a:p>
          <a:p>
            <a:r>
              <a:rPr lang="de-DE" sz="2000"/>
              <a:t>After </a:t>
            </a:r>
            <a:r>
              <a:rPr lang="de-DE" sz="2000" err="1"/>
              <a:t>generating</a:t>
            </a:r>
            <a:r>
              <a:rPr lang="de-DE" sz="2000"/>
              <a:t> and </a:t>
            </a:r>
            <a:r>
              <a:rPr lang="de-DE" sz="2000" err="1"/>
              <a:t>selecting</a:t>
            </a:r>
            <a:r>
              <a:rPr lang="de-DE" sz="2000"/>
              <a:t> </a:t>
            </a:r>
            <a:r>
              <a:rPr lang="de-DE" sz="2000" err="1"/>
              <a:t>ideas</a:t>
            </a:r>
            <a:r>
              <a:rPr lang="de-DE" sz="2000"/>
              <a:t>, </a:t>
            </a:r>
            <a:r>
              <a:rPr lang="de-DE" sz="2000" err="1"/>
              <a:t>we</a:t>
            </a:r>
            <a:r>
              <a:rPr lang="de-DE" sz="2000"/>
              <a:t> </a:t>
            </a:r>
            <a:r>
              <a:rPr lang="de-DE" sz="2000" err="1"/>
              <a:t>now</a:t>
            </a:r>
            <a:r>
              <a:rPr lang="de-DE" sz="2000"/>
              <a:t> </a:t>
            </a:r>
            <a:r>
              <a:rPr lang="de-DE" sz="2000" err="1"/>
              <a:t>create</a:t>
            </a:r>
            <a:r>
              <a:rPr lang="de-DE" sz="2000"/>
              <a:t> </a:t>
            </a:r>
            <a:r>
              <a:rPr lang="de-DE" sz="2000" b="1" err="1"/>
              <a:t>prototypes</a:t>
            </a:r>
            <a:r>
              <a:rPr lang="de-DE" sz="2000" b="1"/>
              <a:t> – </a:t>
            </a:r>
            <a:r>
              <a:rPr lang="de-DE" sz="2000"/>
              <a:t>simple, </a:t>
            </a:r>
            <a:r>
              <a:rPr lang="de-DE" sz="2000" err="1"/>
              <a:t>inexpensive</a:t>
            </a:r>
            <a:r>
              <a:rPr lang="de-DE" sz="2000"/>
              <a:t> </a:t>
            </a:r>
            <a:r>
              <a:rPr lang="de-DE" sz="2000" err="1"/>
              <a:t>models</a:t>
            </a:r>
            <a:r>
              <a:rPr lang="de-DE" sz="2000"/>
              <a:t> </a:t>
            </a:r>
            <a:r>
              <a:rPr lang="de-DE" sz="2000" err="1"/>
              <a:t>or</a:t>
            </a:r>
            <a:r>
              <a:rPr lang="de-DE" sz="2000"/>
              <a:t> </a:t>
            </a:r>
            <a:r>
              <a:rPr lang="de-DE" sz="2000" err="1"/>
              <a:t>mockups</a:t>
            </a:r>
            <a:r>
              <a:rPr lang="de-DE" sz="2000"/>
              <a:t> </a:t>
            </a:r>
            <a:r>
              <a:rPr lang="de-DE" sz="2000" err="1"/>
              <a:t>that</a:t>
            </a:r>
            <a:r>
              <a:rPr lang="de-DE" sz="2000"/>
              <a:t> </a:t>
            </a:r>
            <a:r>
              <a:rPr lang="de-DE" sz="2000" err="1"/>
              <a:t>represent</a:t>
            </a:r>
            <a:r>
              <a:rPr lang="de-DE" sz="2000"/>
              <a:t> </a:t>
            </a:r>
            <a:r>
              <a:rPr lang="de-DE" sz="2000" err="1"/>
              <a:t>our</a:t>
            </a:r>
            <a:r>
              <a:rPr lang="de-DE" sz="2000"/>
              <a:t> </a:t>
            </a:r>
            <a:r>
              <a:rPr lang="de-DE" sz="2000" err="1"/>
              <a:t>solution</a:t>
            </a:r>
            <a:r>
              <a:rPr lang="de-DE" sz="2000"/>
              <a:t>. </a:t>
            </a:r>
          </a:p>
          <a:p>
            <a:r>
              <a:rPr lang="de-DE" sz="2000"/>
              <a:t>The </a:t>
            </a:r>
            <a:r>
              <a:rPr lang="de-DE" sz="2000" err="1"/>
              <a:t>goal</a:t>
            </a:r>
            <a:r>
              <a:rPr lang="de-DE" sz="2000"/>
              <a:t> </a:t>
            </a:r>
            <a:r>
              <a:rPr lang="de-DE" sz="2000" err="1"/>
              <a:t>is</a:t>
            </a:r>
            <a:r>
              <a:rPr lang="de-DE" sz="2000"/>
              <a:t> </a:t>
            </a:r>
            <a:r>
              <a:rPr lang="de-DE" sz="2000" err="1"/>
              <a:t>to</a:t>
            </a:r>
            <a:r>
              <a:rPr lang="de-DE" sz="2000"/>
              <a:t> </a:t>
            </a:r>
            <a:r>
              <a:rPr lang="de-DE" sz="2000" b="1" err="1"/>
              <a:t>test</a:t>
            </a:r>
            <a:r>
              <a:rPr lang="de-DE" sz="2000" b="1"/>
              <a:t> and </a:t>
            </a:r>
            <a:r>
              <a:rPr lang="de-DE" sz="2000" b="1" err="1"/>
              <a:t>explore</a:t>
            </a:r>
            <a:r>
              <a:rPr lang="de-DE" sz="2000" b="1"/>
              <a:t> </a:t>
            </a:r>
            <a:r>
              <a:rPr lang="de-DE" sz="2000" b="1" err="1"/>
              <a:t>ideas</a:t>
            </a:r>
            <a:r>
              <a:rPr lang="de-DE" sz="2000" b="1"/>
              <a:t> </a:t>
            </a:r>
            <a:r>
              <a:rPr lang="de-DE" sz="2000" b="1" err="1"/>
              <a:t>quickly</a:t>
            </a:r>
            <a:r>
              <a:rPr lang="de-DE" sz="2000"/>
              <a:t> </a:t>
            </a:r>
            <a:r>
              <a:rPr lang="de-DE" sz="2000" err="1"/>
              <a:t>without</a:t>
            </a:r>
            <a:r>
              <a:rPr lang="de-DE" sz="2000"/>
              <a:t> </a:t>
            </a:r>
            <a:r>
              <a:rPr lang="de-DE" sz="2000" err="1"/>
              <a:t>investing</a:t>
            </a:r>
            <a:r>
              <a:rPr lang="de-DE" sz="2000"/>
              <a:t> </a:t>
            </a:r>
            <a:r>
              <a:rPr lang="de-DE" sz="2000" err="1"/>
              <a:t>too</a:t>
            </a:r>
            <a:r>
              <a:rPr lang="de-DE" sz="2000"/>
              <a:t> </a:t>
            </a:r>
            <a:r>
              <a:rPr lang="de-DE" sz="2000" err="1"/>
              <a:t>many</a:t>
            </a:r>
            <a:r>
              <a:rPr lang="de-DE" sz="2000"/>
              <a:t> </a:t>
            </a:r>
            <a:r>
              <a:rPr lang="de-DE" sz="2000" err="1"/>
              <a:t>resources</a:t>
            </a:r>
            <a:r>
              <a:rPr lang="de-DE" sz="2000"/>
              <a:t> </a:t>
            </a:r>
            <a:r>
              <a:rPr lang="de-DE" sz="2000" err="1"/>
              <a:t>upfront</a:t>
            </a:r>
            <a:r>
              <a:rPr lang="de-DE" sz="2000"/>
              <a:t>. </a:t>
            </a:r>
          </a:p>
          <a:p>
            <a:r>
              <a:rPr lang="de-DE" sz="2000" err="1"/>
              <a:t>Prototypes</a:t>
            </a:r>
            <a:r>
              <a:rPr lang="de-DE" sz="2000"/>
              <a:t> </a:t>
            </a:r>
            <a:r>
              <a:rPr lang="de-DE" sz="2000" err="1"/>
              <a:t>are</a:t>
            </a:r>
            <a:r>
              <a:rPr lang="de-DE" sz="2000"/>
              <a:t> not </a:t>
            </a:r>
            <a:r>
              <a:rPr lang="de-DE" sz="2000" err="1"/>
              <a:t>meant</a:t>
            </a:r>
            <a:r>
              <a:rPr lang="de-DE" sz="2000"/>
              <a:t> </a:t>
            </a:r>
            <a:r>
              <a:rPr lang="de-DE" sz="2000" err="1"/>
              <a:t>to</a:t>
            </a:r>
            <a:r>
              <a:rPr lang="de-DE" sz="2000"/>
              <a:t> </a:t>
            </a:r>
            <a:r>
              <a:rPr lang="de-DE" sz="2000" err="1"/>
              <a:t>be</a:t>
            </a:r>
            <a:r>
              <a:rPr lang="de-DE" sz="2000"/>
              <a:t> </a:t>
            </a:r>
            <a:r>
              <a:rPr lang="de-DE" sz="2000" err="1"/>
              <a:t>perfect</a:t>
            </a:r>
            <a:r>
              <a:rPr lang="de-DE" sz="2000"/>
              <a:t>; </a:t>
            </a:r>
            <a:r>
              <a:rPr lang="de-DE" sz="2000" err="1"/>
              <a:t>they</a:t>
            </a:r>
            <a:r>
              <a:rPr lang="de-DE" sz="2000"/>
              <a:t> </a:t>
            </a:r>
            <a:r>
              <a:rPr lang="de-DE" sz="2000" err="1"/>
              <a:t>are</a:t>
            </a:r>
            <a:r>
              <a:rPr lang="de-DE" sz="2000"/>
              <a:t> </a:t>
            </a:r>
            <a:r>
              <a:rPr lang="de-DE" sz="2000" err="1"/>
              <a:t>tools</a:t>
            </a:r>
            <a:r>
              <a:rPr lang="de-DE" sz="2000"/>
              <a:t> </a:t>
            </a:r>
            <a:r>
              <a:rPr lang="de-DE" sz="2000" err="1"/>
              <a:t>for</a:t>
            </a:r>
            <a:r>
              <a:rPr lang="de-DE" sz="2000"/>
              <a:t> </a:t>
            </a:r>
            <a:r>
              <a:rPr lang="de-DE" sz="2000" err="1"/>
              <a:t>learning</a:t>
            </a:r>
            <a:r>
              <a:rPr lang="de-DE" sz="2000"/>
              <a:t> and </a:t>
            </a:r>
            <a:r>
              <a:rPr lang="de-DE" sz="2000" err="1"/>
              <a:t>improvement</a:t>
            </a:r>
            <a:r>
              <a:rPr lang="de-DE" sz="2000"/>
              <a:t>.</a:t>
            </a:r>
          </a:p>
          <a:p>
            <a:r>
              <a:rPr lang="de-DE" sz="2000" err="1"/>
              <a:t>We</a:t>
            </a:r>
            <a:r>
              <a:rPr lang="de-DE" sz="2000"/>
              <a:t> </a:t>
            </a:r>
            <a:r>
              <a:rPr lang="de-DE" sz="2000" err="1"/>
              <a:t>ask</a:t>
            </a:r>
            <a:r>
              <a:rPr lang="de-DE" sz="2000"/>
              <a:t> </a:t>
            </a:r>
            <a:r>
              <a:rPr lang="de-DE" sz="2000" err="1"/>
              <a:t>ourselves</a:t>
            </a:r>
            <a:r>
              <a:rPr lang="de-DE" sz="200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000" err="1"/>
              <a:t>How</a:t>
            </a:r>
            <a:r>
              <a:rPr lang="de-DE" sz="2000"/>
              <a:t> </a:t>
            </a:r>
            <a:r>
              <a:rPr lang="de-DE" sz="2000" err="1"/>
              <a:t>can</a:t>
            </a:r>
            <a:r>
              <a:rPr lang="de-DE" sz="2000"/>
              <a:t> </a:t>
            </a:r>
            <a:r>
              <a:rPr lang="de-DE" sz="2000" err="1"/>
              <a:t>we</a:t>
            </a:r>
            <a:r>
              <a:rPr lang="de-DE" sz="2000"/>
              <a:t> </a:t>
            </a:r>
            <a:r>
              <a:rPr lang="de-DE" sz="2000" b="1" err="1"/>
              <a:t>make</a:t>
            </a:r>
            <a:r>
              <a:rPr lang="de-DE" sz="2000" b="1"/>
              <a:t> </a:t>
            </a:r>
            <a:r>
              <a:rPr lang="de-DE" sz="2000" b="1" err="1"/>
              <a:t>the</a:t>
            </a:r>
            <a:r>
              <a:rPr lang="de-DE" sz="2000" b="1"/>
              <a:t> </a:t>
            </a:r>
            <a:r>
              <a:rPr lang="de-DE" sz="2000" b="1" err="1"/>
              <a:t>idea</a:t>
            </a:r>
            <a:r>
              <a:rPr lang="de-DE" sz="2000" b="1"/>
              <a:t> real</a:t>
            </a:r>
            <a:r>
              <a:rPr lang="de-DE" sz="2000"/>
              <a:t> in a simple </a:t>
            </a:r>
            <a:r>
              <a:rPr lang="de-DE" sz="2000" err="1"/>
              <a:t>way</a:t>
            </a:r>
            <a:r>
              <a:rPr lang="de-DE" sz="2000"/>
              <a:t>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000" err="1"/>
              <a:t>What</a:t>
            </a:r>
            <a:r>
              <a:rPr lang="de-DE" sz="2000"/>
              <a:t> do </a:t>
            </a:r>
            <a:r>
              <a:rPr lang="de-DE" sz="2000" err="1"/>
              <a:t>we</a:t>
            </a:r>
            <a:r>
              <a:rPr lang="de-DE" sz="2000"/>
              <a:t> </a:t>
            </a:r>
            <a:r>
              <a:rPr lang="de-DE" sz="2000" err="1"/>
              <a:t>need</a:t>
            </a:r>
            <a:r>
              <a:rPr lang="de-DE" sz="2000"/>
              <a:t> </a:t>
            </a:r>
            <a:r>
              <a:rPr lang="de-DE" sz="2000" err="1"/>
              <a:t>to</a:t>
            </a:r>
            <a:r>
              <a:rPr lang="de-DE" sz="2000"/>
              <a:t> </a:t>
            </a:r>
            <a:r>
              <a:rPr lang="de-DE" sz="2000" err="1"/>
              <a:t>show</a:t>
            </a:r>
            <a:r>
              <a:rPr lang="de-DE" sz="2000"/>
              <a:t> </a:t>
            </a:r>
            <a:r>
              <a:rPr lang="de-DE" sz="2000" err="1"/>
              <a:t>or</a:t>
            </a:r>
            <a:r>
              <a:rPr lang="de-DE" sz="2000"/>
              <a:t> </a:t>
            </a:r>
            <a:r>
              <a:rPr lang="de-DE" sz="2000" err="1"/>
              <a:t>test</a:t>
            </a:r>
            <a:r>
              <a:rPr lang="de-DE" sz="2000"/>
              <a:t> </a:t>
            </a:r>
            <a:r>
              <a:rPr lang="de-DE" sz="2000" err="1"/>
              <a:t>to</a:t>
            </a:r>
            <a:r>
              <a:rPr lang="de-DE" sz="2000"/>
              <a:t> </a:t>
            </a:r>
            <a:r>
              <a:rPr lang="de-DE" sz="2000" err="1"/>
              <a:t>better</a:t>
            </a:r>
            <a:r>
              <a:rPr lang="de-DE" sz="2000"/>
              <a:t> </a:t>
            </a:r>
            <a:r>
              <a:rPr lang="de-DE" sz="2000" err="1"/>
              <a:t>understand</a:t>
            </a:r>
            <a:r>
              <a:rPr lang="de-DE" sz="2000"/>
              <a:t> </a:t>
            </a:r>
            <a:r>
              <a:rPr lang="de-DE" sz="2000" err="1"/>
              <a:t>its</a:t>
            </a:r>
            <a:r>
              <a:rPr lang="de-DE" sz="2000"/>
              <a:t> </a:t>
            </a:r>
            <a:r>
              <a:rPr lang="de-DE" sz="2000" err="1"/>
              <a:t>strengths</a:t>
            </a:r>
            <a:r>
              <a:rPr lang="de-DE" sz="2000"/>
              <a:t> and </a:t>
            </a:r>
            <a:r>
              <a:rPr lang="de-DE" sz="2000" err="1"/>
              <a:t>weaknesses</a:t>
            </a:r>
            <a:r>
              <a:rPr lang="de-DE" sz="2000"/>
              <a:t>?</a:t>
            </a:r>
          </a:p>
          <a:p>
            <a:r>
              <a:rPr lang="de-DE" sz="2000"/>
              <a:t>This </a:t>
            </a:r>
            <a:r>
              <a:rPr lang="de-DE" sz="2000" err="1"/>
              <a:t>phase</a:t>
            </a:r>
            <a:r>
              <a:rPr lang="de-DE" sz="2000"/>
              <a:t> </a:t>
            </a:r>
            <a:r>
              <a:rPr lang="de-DE" sz="2000" err="1"/>
              <a:t>is</a:t>
            </a:r>
            <a:r>
              <a:rPr lang="de-DE" sz="2000"/>
              <a:t> not </a:t>
            </a:r>
            <a:r>
              <a:rPr lang="de-DE" sz="2000" err="1"/>
              <a:t>about</a:t>
            </a:r>
            <a:r>
              <a:rPr lang="de-DE" sz="2000"/>
              <a:t> </a:t>
            </a:r>
            <a:r>
              <a:rPr lang="de-DE" sz="2000" err="1"/>
              <a:t>finalizing</a:t>
            </a:r>
            <a:r>
              <a:rPr lang="de-DE" sz="2000"/>
              <a:t> </a:t>
            </a:r>
            <a:r>
              <a:rPr lang="de-DE" sz="2000" err="1"/>
              <a:t>solutions</a:t>
            </a:r>
            <a:r>
              <a:rPr lang="de-DE" sz="2000"/>
              <a:t> – </a:t>
            </a:r>
            <a:r>
              <a:rPr lang="de-DE" sz="2000" err="1"/>
              <a:t>it’s</a:t>
            </a:r>
            <a:r>
              <a:rPr lang="de-DE" sz="2000"/>
              <a:t> </a:t>
            </a:r>
            <a:r>
              <a:rPr lang="de-DE" sz="2000" err="1"/>
              <a:t>about</a:t>
            </a:r>
            <a:r>
              <a:rPr lang="de-DE" sz="2000"/>
              <a:t> </a:t>
            </a:r>
            <a:r>
              <a:rPr lang="de-DE" sz="2000" b="1" err="1"/>
              <a:t>experimenting</a:t>
            </a:r>
            <a:r>
              <a:rPr lang="de-DE" sz="2000"/>
              <a:t>, </a:t>
            </a:r>
            <a:r>
              <a:rPr lang="de-DE" sz="2000" b="1" err="1"/>
              <a:t>learning</a:t>
            </a:r>
            <a:r>
              <a:rPr lang="de-DE" sz="2000"/>
              <a:t>, and </a:t>
            </a:r>
            <a:r>
              <a:rPr lang="de-DE" sz="2000" err="1"/>
              <a:t>gathering</a:t>
            </a:r>
            <a:r>
              <a:rPr lang="de-DE" sz="2000"/>
              <a:t> </a:t>
            </a:r>
            <a:r>
              <a:rPr lang="de-DE" sz="2000" err="1"/>
              <a:t>feedback</a:t>
            </a:r>
            <a:r>
              <a:rPr lang="de-DE" sz="2000"/>
              <a:t> </a:t>
            </a:r>
            <a:r>
              <a:rPr lang="de-DE" sz="2000" err="1"/>
              <a:t>from</a:t>
            </a:r>
            <a:r>
              <a:rPr lang="de-DE" sz="2000"/>
              <a:t> </a:t>
            </a:r>
            <a:r>
              <a:rPr lang="de-DE" sz="2000" err="1"/>
              <a:t>users</a:t>
            </a:r>
            <a:r>
              <a:rPr lang="de-DE" sz="2000"/>
              <a:t>.</a:t>
            </a:r>
          </a:p>
          <a:p>
            <a:r>
              <a:rPr lang="de-DE" sz="2000"/>
              <a:t>The </a:t>
            </a:r>
            <a:r>
              <a:rPr lang="de-DE" sz="2000" err="1"/>
              <a:t>insights</a:t>
            </a:r>
            <a:r>
              <a:rPr lang="de-DE" sz="2000"/>
              <a:t> </a:t>
            </a:r>
            <a:r>
              <a:rPr lang="de-DE" sz="2000" err="1"/>
              <a:t>gained</a:t>
            </a:r>
            <a:r>
              <a:rPr lang="de-DE" sz="2000"/>
              <a:t> </a:t>
            </a:r>
            <a:r>
              <a:rPr lang="de-DE" sz="2000" err="1"/>
              <a:t>from</a:t>
            </a:r>
            <a:r>
              <a:rPr lang="de-DE" sz="2000"/>
              <a:t> </a:t>
            </a:r>
            <a:r>
              <a:rPr lang="de-DE" sz="2000" err="1"/>
              <a:t>the</a:t>
            </a:r>
            <a:r>
              <a:rPr lang="de-DE" sz="2000"/>
              <a:t> prototype </a:t>
            </a:r>
            <a:r>
              <a:rPr lang="de-DE" sz="2000" err="1"/>
              <a:t>phase</a:t>
            </a:r>
            <a:r>
              <a:rPr lang="de-DE" sz="2000"/>
              <a:t> will </a:t>
            </a:r>
            <a:r>
              <a:rPr lang="de-DE" sz="2000" err="1"/>
              <a:t>guide</a:t>
            </a:r>
            <a:r>
              <a:rPr lang="de-DE" sz="2000"/>
              <a:t> </a:t>
            </a:r>
            <a:r>
              <a:rPr lang="de-DE" sz="2000" err="1"/>
              <a:t>further</a:t>
            </a:r>
            <a:r>
              <a:rPr lang="de-DE" sz="2000"/>
              <a:t> </a:t>
            </a:r>
            <a:r>
              <a:rPr lang="de-DE" sz="2000" err="1"/>
              <a:t>iterations</a:t>
            </a:r>
            <a:r>
              <a:rPr lang="de-DE" sz="2000"/>
              <a:t> and </a:t>
            </a:r>
            <a:r>
              <a:rPr lang="de-DE" sz="2000" err="1"/>
              <a:t>ensure</a:t>
            </a:r>
            <a:r>
              <a:rPr lang="de-DE" sz="2000"/>
              <a:t> </a:t>
            </a:r>
            <a:r>
              <a:rPr lang="de-DE" sz="2000" err="1"/>
              <a:t>that</a:t>
            </a:r>
            <a:r>
              <a:rPr lang="de-DE" sz="2000"/>
              <a:t> </a:t>
            </a:r>
            <a:r>
              <a:rPr lang="de-DE" sz="2000" err="1"/>
              <a:t>the</a:t>
            </a:r>
            <a:r>
              <a:rPr lang="de-DE" sz="2000"/>
              <a:t> </a:t>
            </a:r>
            <a:r>
              <a:rPr lang="de-DE" sz="2000" err="1"/>
              <a:t>solution</a:t>
            </a:r>
            <a:r>
              <a:rPr lang="de-DE" sz="2000"/>
              <a:t> </a:t>
            </a:r>
            <a:r>
              <a:rPr lang="de-DE" sz="2000" err="1"/>
              <a:t>evolves</a:t>
            </a:r>
            <a:r>
              <a:rPr lang="de-DE" sz="2000"/>
              <a:t> </a:t>
            </a:r>
            <a:r>
              <a:rPr lang="de-DE" sz="2000" err="1"/>
              <a:t>to</a:t>
            </a:r>
            <a:r>
              <a:rPr lang="de-DE" sz="2000"/>
              <a:t> </a:t>
            </a:r>
            <a:r>
              <a:rPr lang="de-DE" sz="2000" err="1"/>
              <a:t>truly</a:t>
            </a:r>
            <a:r>
              <a:rPr lang="de-DE" sz="2000"/>
              <a:t> </a:t>
            </a:r>
            <a:r>
              <a:rPr lang="de-DE" sz="2000" err="1"/>
              <a:t>meet</a:t>
            </a:r>
            <a:r>
              <a:rPr lang="de-DE" sz="2000"/>
              <a:t> </a:t>
            </a:r>
            <a:r>
              <a:rPr lang="de-DE" sz="2000" err="1"/>
              <a:t>user</a:t>
            </a:r>
            <a:r>
              <a:rPr lang="de-DE" sz="2000"/>
              <a:t> </a:t>
            </a:r>
            <a:r>
              <a:rPr lang="de-DE" sz="2000" err="1"/>
              <a:t>needs</a:t>
            </a:r>
            <a:r>
              <a:rPr lang="de-DE" sz="2000"/>
              <a:t>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0.sv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Workshop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4CB98BD-1684-06D6-D44D-7A166AF5A6DB}"/>
              </a:ext>
            </a:extLst>
          </p:cNvPr>
          <p:cNvSpPr/>
          <p:nvPr userDrawn="1"/>
        </p:nvSpPr>
        <p:spPr>
          <a:xfrm>
            <a:off x="0" y="0"/>
            <a:ext cx="4572000" cy="3832412"/>
          </a:xfrm>
          <a:prstGeom prst="rect">
            <a:avLst/>
          </a:prstGeom>
          <a:solidFill>
            <a:srgbClr val="E3061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indent="0" algn="l" defTabSz="5143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13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E60A402-F1DB-7B04-AF73-B53E371BF5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3832412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4E9F7B5-EC29-4096-D277-E2CAC74F072B}"/>
              </a:ext>
            </a:extLst>
          </p:cNvPr>
          <p:cNvGrpSpPr/>
          <p:nvPr userDrawn="1"/>
        </p:nvGrpSpPr>
        <p:grpSpPr>
          <a:xfrm>
            <a:off x="158749" y="3940014"/>
            <a:ext cx="7627098" cy="1085886"/>
            <a:chOff x="211665" y="3771966"/>
            <a:chExt cx="7768882" cy="1106072"/>
          </a:xfrm>
        </p:grpSpPr>
        <p:sp>
          <p:nvSpPr>
            <p:cNvPr id="3" name="Titel 1">
              <a:extLst>
                <a:ext uri="{FF2B5EF4-FFF2-40B4-BE49-F238E27FC236}">
                  <a16:creationId xmlns:a16="http://schemas.microsoft.com/office/drawing/2014/main" id="{B0E6937F-B8D7-586B-55B7-044BB30ABE5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150763" y="3882074"/>
              <a:ext cx="1275615" cy="171263"/>
            </a:xfrm>
            <a:prstGeom prst="rect">
              <a:avLst/>
            </a:prstGeom>
            <a:ln w="12700">
              <a:miter lim="400000"/>
            </a:ln>
          </p:spPr>
          <p:txBody>
            <a:bodyPr lIns="45719" rIns="45719" anchor="b"/>
            <a:lstStyle>
              <a:lvl1pPr marL="0" marR="0" indent="0" algn="ctr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60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1pPr>
              <a:lvl2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2pPr>
              <a:lvl3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3pPr>
              <a:lvl4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4pPr>
              <a:lvl5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5pPr>
              <a:lvl6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6pPr>
              <a:lvl7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7pPr>
              <a:lvl8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8pPr>
              <a:lvl9pPr marL="0" marR="0" indent="0" algn="l" defTabSz="9144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9pPr>
            </a:lstStyle>
            <a:p>
              <a:pPr algn="l" hangingPunct="1"/>
              <a:r>
                <a:rPr lang="de-DE" sz="525" b="1" i="0">
                  <a:latin typeface="Aptos" panose="020B0004020202020204" pitchFamily="34" charset="0"/>
                </a:rPr>
                <a:t>THIS PROGRAMME IS SUPPORTED BY:</a:t>
              </a:r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41678741-0198-CCE7-C8D7-E1B0823111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230" y="4307116"/>
              <a:ext cx="1227036" cy="404923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2E03791F-B522-91FE-7A34-C086842F1A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4932" y="4276758"/>
              <a:ext cx="1275615" cy="487993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9C1A14B4-1AC2-50EA-2A98-5091016B3D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11665" y="3771966"/>
              <a:ext cx="4778230" cy="1106072"/>
            </a:xfrm>
            <a:prstGeom prst="rect">
              <a:avLst/>
            </a:prstGeom>
          </p:spPr>
        </p:pic>
      </p:grpSp>
      <p:sp>
        <p:nvSpPr>
          <p:cNvPr id="9" name="Google Shape;38;p80">
            <a:extLst>
              <a:ext uri="{FF2B5EF4-FFF2-40B4-BE49-F238E27FC236}">
                <a16:creationId xmlns:a16="http://schemas.microsoft.com/office/drawing/2014/main" id="{B1AA85AB-0B26-9731-7A72-6BADE4AE71B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11351" y="333783"/>
            <a:ext cx="390320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Workshop title</a:t>
            </a:r>
          </a:p>
        </p:txBody>
      </p:sp>
    </p:spTree>
    <p:extLst>
      <p:ext uri="{BB962C8B-B14F-4D97-AF65-F5344CB8AC3E}">
        <p14:creationId xmlns:p14="http://schemas.microsoft.com/office/powerpoint/2010/main" val="571386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Info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2FC91-5A4F-722C-B155-F17334BCDA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625" y="1743076"/>
            <a:ext cx="8251031" cy="2687240"/>
          </a:xfrm>
          <a:prstGeom prst="rect">
            <a:avLst/>
          </a:prstGeom>
        </p:spPr>
        <p:txBody>
          <a:bodyPr lIns="0" tIns="0" rIns="0" bIns="0"/>
          <a:lstStyle>
            <a:lvl1pPr marL="182880" indent="-18288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 marL="457200" indent="-274320"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/>
            </a:lvl2pPr>
            <a:lvl3pPr marL="685800" indent="0">
              <a:spcAft>
                <a:spcPts val="450"/>
              </a:spcAft>
              <a:buNone/>
              <a:defRPr sz="1350"/>
            </a:lvl3pPr>
            <a:lvl4pPr>
              <a:spcAft>
                <a:spcPts val="450"/>
              </a:spcAft>
              <a:defRPr sz="1350"/>
            </a:lvl4pPr>
            <a:lvl5pPr>
              <a:spcAft>
                <a:spcPts val="450"/>
              </a:spcAft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4E6EB72-1D3C-F2DE-4C77-F8B3E909A109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204863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Infofolie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685E9CC-4B84-F102-75E1-04AB3C79B9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1743076"/>
            <a:ext cx="7308056" cy="2687240"/>
          </a:xfrm>
          <a:prstGeom prst="rect">
            <a:avLst/>
          </a:prstGeom>
        </p:spPr>
        <p:txBody>
          <a:bodyPr/>
          <a:lstStyle>
            <a:lvl1pPr marL="182880" indent="-18288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 marL="457200" indent="-274320"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/>
            </a:lvl2pPr>
            <a:lvl3pPr marL="685800" indent="0">
              <a:spcAft>
                <a:spcPts val="450"/>
              </a:spcAft>
              <a:buNone/>
              <a:defRPr sz="1350"/>
            </a:lvl3pPr>
            <a:lvl4pPr>
              <a:spcAft>
                <a:spcPts val="450"/>
              </a:spcAft>
              <a:defRPr sz="1350"/>
            </a:lvl4pPr>
            <a:lvl5pPr>
              <a:spcAft>
                <a:spcPts val="450"/>
              </a:spcAft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8B780FD7-B5C4-96C3-56DF-6A1F7FE47125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665105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8">
          <p15:clr>
            <a:srgbClr val="FBAE40"/>
          </p15:clr>
        </p15:guide>
        <p15:guide id="2" pos="86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9CCCD59-A239-E54B-BAD3-B21C0F6A89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307223" y="1564638"/>
            <a:ext cx="529554" cy="430456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F98CD47-3919-B8FF-2925-CA676CC689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2187" y="2447725"/>
            <a:ext cx="6359626" cy="1401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</a:defRPr>
            </a:lvl1pPr>
            <a:lvl2pPr marL="342900" indent="0" algn="ctr">
              <a:buNone/>
              <a:defRPr b="1" i="0">
                <a:latin typeface="Aptos" panose="020B0004020202020204" pitchFamily="34" charset="0"/>
              </a:defRPr>
            </a:lvl2pPr>
            <a:lvl3pPr marL="685800" indent="0" algn="ctr">
              <a:buNone/>
              <a:defRPr b="1" i="0">
                <a:latin typeface="Aptos" panose="020B0004020202020204" pitchFamily="34" charset="0"/>
              </a:defRPr>
            </a:lvl3pPr>
            <a:lvl4pPr marL="1028700" indent="0" algn="ctr">
              <a:buNone/>
              <a:defRPr b="1" i="0">
                <a:latin typeface="Aptos" panose="020B0004020202020204" pitchFamily="34" charset="0"/>
              </a:defRPr>
            </a:lvl4pPr>
            <a:lvl5pPr marL="1371600" indent="0" algn="ctr">
              <a:buNone/>
              <a:defRPr b="1" i="0"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Zitat</a:t>
            </a:r>
          </a:p>
        </p:txBody>
      </p: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5D89B8D0-0ABD-1745-26F5-B720694C9592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Zitate</a:t>
            </a:r>
          </a:p>
        </p:txBody>
      </p:sp>
    </p:spTree>
    <p:extLst>
      <p:ext uri="{BB962C8B-B14F-4D97-AF65-F5344CB8AC3E}">
        <p14:creationId xmlns:p14="http://schemas.microsoft.com/office/powerpoint/2010/main" val="519736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009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Exercise+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4CB98BD-1684-06D6-D44D-7A166AF5A6DB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3061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indent="0" algn="l" defTabSz="5143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13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E60A402-F1DB-7B04-AF73-B53E371BF5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F02C7B26-30B4-F5FE-674B-8B83F5E5F1A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6" y="336593"/>
            <a:ext cx="389796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657785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IW_S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7">
            <a:extLst>
              <a:ext uri="{FF2B5EF4-FFF2-40B4-BE49-F238E27FC236}">
                <a16:creationId xmlns:a16="http://schemas.microsoft.com/office/drawing/2014/main" id="{EA0D0FC1-723E-0E28-DFE8-FE6AA060D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738"/>
          <a:stretch/>
        </p:blipFill>
        <p:spPr>
          <a:xfrm>
            <a:off x="1067428" y="960737"/>
            <a:ext cx="989972" cy="73334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2FCE6D7-3961-D5A7-13B8-8C33653ACD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919" y="1200275"/>
            <a:ext cx="444690" cy="444690"/>
          </a:xfrm>
          <a:prstGeom prst="rect">
            <a:avLst/>
          </a:prstGeom>
        </p:spPr>
      </p:pic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8197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Solo </a:t>
            </a:r>
            <a:r>
              <a:rPr lang="de-DE" err="1"/>
              <a:t>work</a:t>
            </a:r>
            <a:endParaRPr lang="de-DE"/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2919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Headline Template / </a:t>
            </a:r>
            <a:r>
              <a:rPr lang="de-DE" err="1"/>
              <a:t>Exercise</a:t>
            </a:r>
            <a:endParaRPr lang="de-DE"/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108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err="1"/>
              <a:t>minutes</a:t>
            </a:r>
            <a:endParaRPr lang="de-DE"/>
          </a:p>
        </p:txBody>
      </p:sp>
      <p:pic>
        <p:nvPicPr>
          <p:cNvPr id="13" name="Graphic 14">
            <a:extLst>
              <a:ext uri="{FF2B5EF4-FFF2-40B4-BE49-F238E27FC236}">
                <a16:creationId xmlns:a16="http://schemas.microsoft.com/office/drawing/2014/main" id="{9FC8ED65-64FD-A894-7FA4-59716B3ED1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3927" y="1200275"/>
            <a:ext cx="444690" cy="444690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A4163AD-EEB4-10A4-6F71-0CC0CCF8C2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8197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95B7A52-5362-3A78-9904-71CCB2B4F2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2919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2E23030-30D1-F661-A082-EA2C0C4D0D0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108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B757743A-D75E-692B-CDA8-3811E65C67DA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534512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352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IW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8197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Team Work</a:t>
            </a:r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2919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Headline Template / </a:t>
            </a:r>
            <a:r>
              <a:rPr lang="de-DE" err="1"/>
              <a:t>Exercise</a:t>
            </a:r>
            <a:endParaRPr lang="de-DE"/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108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err="1"/>
              <a:t>minutes</a:t>
            </a:r>
            <a:endParaRPr lang="de-DE"/>
          </a:p>
        </p:txBody>
      </p:sp>
      <p:pic>
        <p:nvPicPr>
          <p:cNvPr id="4" name="Graphic 14">
            <a:extLst>
              <a:ext uri="{FF2B5EF4-FFF2-40B4-BE49-F238E27FC236}">
                <a16:creationId xmlns:a16="http://schemas.microsoft.com/office/drawing/2014/main" id="{951D727A-6346-9B28-B351-A95028D54E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4581" y="1200275"/>
            <a:ext cx="444690" cy="444690"/>
          </a:xfrm>
          <a:prstGeom prst="rect">
            <a:avLst/>
          </a:prstGeom>
        </p:spPr>
      </p:pic>
      <p:pic>
        <p:nvPicPr>
          <p:cNvPr id="10" name="Grafik 2">
            <a:extLst>
              <a:ext uri="{FF2B5EF4-FFF2-40B4-BE49-F238E27FC236}">
                <a16:creationId xmlns:a16="http://schemas.microsoft.com/office/drawing/2014/main" id="{8F6B839E-E35F-0799-57D1-8C4681788D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8265"/>
            <a:ext cx="503131" cy="503131"/>
          </a:xfrm>
          <a:prstGeom prst="rect">
            <a:avLst/>
          </a:prstGeom>
        </p:spPr>
      </p:pic>
      <p:pic>
        <p:nvPicPr>
          <p:cNvPr id="14" name="Grafik 6">
            <a:extLst>
              <a:ext uri="{FF2B5EF4-FFF2-40B4-BE49-F238E27FC236}">
                <a16:creationId xmlns:a16="http://schemas.microsoft.com/office/drawing/2014/main" id="{07E21122-B9DB-B729-6794-99FAF64A9C9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810" y="1148265"/>
            <a:ext cx="503131" cy="503131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5FE5569-3813-C41C-462F-916A227220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8197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D2E5AEC-53A9-D8CA-2E18-8530DBAD36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2919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9479026-89E3-67D7-0085-2181F9133B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108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9C709CF1-4E2A-49F5-EC95-5ABF0B88FF32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602834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352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HIW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8197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/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42919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/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108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err="1"/>
              <a:t>minutes</a:t>
            </a:r>
            <a:endParaRPr lang="de-DE"/>
          </a:p>
        </p:txBody>
      </p:sp>
      <p:pic>
        <p:nvPicPr>
          <p:cNvPr id="4" name="Graphic 14">
            <a:extLst>
              <a:ext uri="{FF2B5EF4-FFF2-40B4-BE49-F238E27FC236}">
                <a16:creationId xmlns:a16="http://schemas.microsoft.com/office/drawing/2014/main" id="{951D727A-6346-9B28-B351-A95028D54E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4581" y="1200275"/>
            <a:ext cx="444690" cy="444690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5FE5569-3813-C41C-462F-916A227220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8197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D2E5AEC-53A9-D8CA-2E18-8530DBAD36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2919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9479026-89E3-67D7-0085-2181F9133B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108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9C709CF1-4E2A-49F5-EC95-5ABF0B88FF32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693257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352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Checkin_S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6B5BE86-9513-0232-F32B-E18553DD1E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43000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6F6C7D99-D02B-FB2A-38DB-CAD593B007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3350" y="2286000"/>
            <a:ext cx="2652432" cy="2103835"/>
          </a:xfrm>
          <a:prstGeom prst="rect">
            <a:avLst/>
          </a:prstGeom>
        </p:spPr>
        <p:txBody>
          <a:bodyPr lIns="0" tIns="0" rIns="0" bIns="0"/>
          <a:lstStyle>
            <a:lvl1pPr marL="0" indent="-171450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  <a:defRPr sz="1400"/>
            </a:lvl1pPr>
          </a:lstStyle>
          <a:p>
            <a:pPr lvl="0"/>
            <a:r>
              <a:rPr lang="en-US"/>
              <a:t>Instructions</a:t>
            </a:r>
          </a:p>
          <a:p>
            <a:pPr lvl="0"/>
            <a:r>
              <a:rPr lang="en-US"/>
              <a:t>…</a:t>
            </a:r>
          </a:p>
          <a:p>
            <a:pPr lvl="0"/>
            <a:r>
              <a:rPr lang="en-US"/>
              <a:t>…</a:t>
            </a:r>
          </a:p>
          <a:p>
            <a:pPr lvl="0"/>
            <a:endParaRPr lang="en-US"/>
          </a:p>
        </p:txBody>
      </p:sp>
      <p:pic>
        <p:nvPicPr>
          <p:cNvPr id="6" name="Grafik 4">
            <a:extLst>
              <a:ext uri="{FF2B5EF4-FFF2-40B4-BE49-F238E27FC236}">
                <a16:creationId xmlns:a16="http://schemas.microsoft.com/office/drawing/2014/main" id="{4DF4D8CD-DA08-8BB4-0750-E60E5BAE21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521" y="1200275"/>
            <a:ext cx="444690" cy="444690"/>
          </a:xfrm>
          <a:prstGeom prst="rect">
            <a:avLst/>
          </a:prstGeom>
        </p:spPr>
      </p:pic>
      <p:sp>
        <p:nvSpPr>
          <p:cNvPr id="10" name="Textplatzhalter 33">
            <a:extLst>
              <a:ext uri="{FF2B5EF4-FFF2-40B4-BE49-F238E27FC236}">
                <a16:creationId xmlns:a16="http://schemas.microsoft.com/office/drawing/2014/main" id="{8DC1CBBA-E58A-A896-1257-160C99E1FD31}"/>
              </a:ext>
            </a:extLst>
          </p:cNvPr>
          <p:cNvSpPr txBox="1">
            <a:spLocks/>
          </p:cNvSpPr>
          <p:nvPr userDrawn="1"/>
        </p:nvSpPr>
        <p:spPr>
          <a:xfrm>
            <a:off x="1143000" y="1772715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400"/>
              <a:t>Solo </a:t>
            </a:r>
            <a:r>
              <a:rPr lang="de-DE" sz="1400" err="1"/>
              <a:t>work</a:t>
            </a:r>
            <a:endParaRPr lang="de-DE" sz="1400"/>
          </a:p>
        </p:txBody>
      </p:sp>
      <p:sp>
        <p:nvSpPr>
          <p:cNvPr id="14" name="Textplatzhalter 33">
            <a:extLst>
              <a:ext uri="{FF2B5EF4-FFF2-40B4-BE49-F238E27FC236}">
                <a16:creationId xmlns:a16="http://schemas.microsoft.com/office/drawing/2014/main" id="{D983E983-A2AA-AC90-DD81-0EBF7BC33777}"/>
              </a:ext>
            </a:extLst>
          </p:cNvPr>
          <p:cNvSpPr txBox="1">
            <a:spLocks/>
          </p:cNvSpPr>
          <p:nvPr userDrawn="1"/>
        </p:nvSpPr>
        <p:spPr>
          <a:xfrm>
            <a:off x="3943350" y="1772715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400"/>
              <a:t>Check-in</a:t>
            </a:r>
          </a:p>
        </p:txBody>
      </p:sp>
      <p:sp>
        <p:nvSpPr>
          <p:cNvPr id="17" name="Textplatzhalter 33">
            <a:extLst>
              <a:ext uri="{FF2B5EF4-FFF2-40B4-BE49-F238E27FC236}">
                <a16:creationId xmlns:a16="http://schemas.microsoft.com/office/drawing/2014/main" id="{342147A0-4756-E309-8BD8-0B9446C913C2}"/>
              </a:ext>
            </a:extLst>
          </p:cNvPr>
          <p:cNvSpPr txBox="1">
            <a:spLocks/>
          </p:cNvSpPr>
          <p:nvPr userDrawn="1"/>
        </p:nvSpPr>
        <p:spPr>
          <a:xfrm>
            <a:off x="6828305" y="1772715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i="0" kern="1200">
                <a:solidFill>
                  <a:srgbClr val="E30613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de-DE" sz="1400"/>
              <a:t>20 </a:t>
            </a:r>
            <a:r>
              <a:rPr lang="de-DE" sz="1400" err="1"/>
              <a:t>minutes</a:t>
            </a:r>
            <a:endParaRPr lang="de-DE" sz="1400"/>
          </a:p>
        </p:txBody>
      </p:sp>
      <p:pic>
        <p:nvPicPr>
          <p:cNvPr id="18" name="Graphic 14">
            <a:extLst>
              <a:ext uri="{FF2B5EF4-FFF2-40B4-BE49-F238E27FC236}">
                <a16:creationId xmlns:a16="http://schemas.microsoft.com/office/drawing/2014/main" id="{6183CD05-8744-E949-DC16-6B9960B448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57708" y="1200275"/>
            <a:ext cx="444690" cy="444690"/>
          </a:xfrm>
          <a:prstGeom prst="rect">
            <a:avLst/>
          </a:prstGeom>
        </p:spPr>
      </p:pic>
      <p:pic>
        <p:nvPicPr>
          <p:cNvPr id="3" name="Graphic 7">
            <a:extLst>
              <a:ext uri="{FF2B5EF4-FFF2-40B4-BE49-F238E27FC236}">
                <a16:creationId xmlns:a16="http://schemas.microsoft.com/office/drawing/2014/main" id="{07DF8E94-8592-B3A5-7530-ADA4A17E7E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40738"/>
          <a:stretch/>
        </p:blipFill>
        <p:spPr>
          <a:xfrm>
            <a:off x="1067428" y="960737"/>
            <a:ext cx="989972" cy="733349"/>
          </a:xfrm>
          <a:prstGeom prst="rect">
            <a:avLst/>
          </a:prstGeom>
        </p:spPr>
      </p:pic>
      <p:sp>
        <p:nvSpPr>
          <p:cNvPr id="4" name="Textfeld 2">
            <a:extLst>
              <a:ext uri="{FF2B5EF4-FFF2-40B4-BE49-F238E27FC236}">
                <a16:creationId xmlns:a16="http://schemas.microsoft.com/office/drawing/2014/main" id="{C6A0F136-8C2B-BF23-F531-76147A884B66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Check-in</a:t>
            </a:r>
          </a:p>
        </p:txBody>
      </p:sp>
    </p:spTree>
    <p:extLst>
      <p:ext uri="{BB962C8B-B14F-4D97-AF65-F5344CB8AC3E}">
        <p14:creationId xmlns:p14="http://schemas.microsoft.com/office/powerpoint/2010/main" val="1108663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2">
          <p15:clr>
            <a:srgbClr val="FBAE40"/>
          </p15:clr>
        </p15:guide>
        <p15:guide id="2" pos="2472">
          <p15:clr>
            <a:srgbClr val="FBAE40"/>
          </p15:clr>
        </p15:guide>
        <p15:guide id="3" pos="7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Headline" preserve="1" userDrawn="1">
  <p:cSld name="3_Headlin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8"/>
          <p:cNvSpPr txBox="1">
            <a:spLocks noGrp="1"/>
          </p:cNvSpPr>
          <p:nvPr>
            <p:ph type="body" idx="2"/>
          </p:nvPr>
        </p:nvSpPr>
        <p:spPr>
          <a:xfrm>
            <a:off x="428625" y="2000250"/>
            <a:ext cx="3905482" cy="148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600"/>
              <a:buFont typeface="Arial"/>
              <a:buNone/>
              <a:defRPr sz="2100" b="1" i="0" u="none" strike="noStrike" cap="none">
                <a:solidFill>
                  <a:srgbClr val="E30613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8571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AutoNum type="arabicPeriod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C8106BF-70E1-4A4C-59BD-E3ABA307A0B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  <p:sp>
        <p:nvSpPr>
          <p:cNvPr id="4" name="Google Shape;63;p78">
            <a:extLst>
              <a:ext uri="{FF2B5EF4-FFF2-40B4-BE49-F238E27FC236}">
                <a16:creationId xmlns:a16="http://schemas.microsoft.com/office/drawing/2014/main" id="{961FEAE4-91DF-5C27-346A-4EE1A9A2472B}"/>
              </a:ext>
            </a:extLst>
          </p:cNvPr>
          <p:cNvSpPr/>
          <p:nvPr userDrawn="1"/>
        </p:nvSpPr>
        <p:spPr>
          <a:xfrm>
            <a:off x="5092971" y="1393031"/>
            <a:ext cx="3181350" cy="3181350"/>
          </a:xfrm>
          <a:prstGeom prst="ellipse">
            <a:avLst/>
          </a:prstGeom>
          <a:solidFill>
            <a:srgbClr val="F1F2F2"/>
          </a:solidFill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0497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eadline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9BC86AF-FABD-A7E5-B1E4-3CF946EA13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9B67AAC-B3D6-6FAF-A2B9-12110022D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285263"/>
            <a:ext cx="6900334" cy="485204"/>
          </a:xfrm>
          <a:prstGeom prst="rect">
            <a:avLst/>
          </a:prstGeom>
          <a:solidFill>
            <a:srgbClr val="E50818"/>
          </a:solidFill>
        </p:spPr>
        <p:txBody>
          <a:bodyPr wrap="square" lIns="0" tIns="0" rIns="0" bIns="0" anchor="b" anchorCtr="0">
            <a:noAutofit/>
          </a:bodyPr>
          <a:lstStyle>
            <a:lvl1pPr marL="91440" indent="0">
              <a:lnSpc>
                <a:spcPct val="100000"/>
              </a:lnSpc>
              <a:spcBef>
                <a:spcPts val="0"/>
              </a:spcBef>
              <a:buNone/>
              <a:defRPr sz="3200" b="1" spc="40" baseline="0">
                <a:ln>
                  <a:noFill/>
                </a:ln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36806501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Headline" preserve="1" userDrawn="1">
  <p:cSld name="4_Headlin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8"/>
          <p:cNvSpPr txBox="1">
            <a:spLocks noGrp="1"/>
          </p:cNvSpPr>
          <p:nvPr>
            <p:ph type="body" idx="2"/>
          </p:nvPr>
        </p:nvSpPr>
        <p:spPr>
          <a:xfrm>
            <a:off x="428625" y="2000250"/>
            <a:ext cx="4693502" cy="1480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600"/>
              <a:buFont typeface="Arial"/>
              <a:buNone/>
              <a:defRPr sz="2400" b="1" i="0" u="none" strike="noStrike" cap="none">
                <a:solidFill>
                  <a:srgbClr val="E30613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8571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AutoNum type="arabicPeriod"/>
              <a:defRPr sz="1400" b="0" i="0" u="none" strike="noStrike" cap="none">
                <a:solidFill>
                  <a:srgbClr val="000000"/>
                </a:solidFill>
                <a:latin typeface="Noticia Text"/>
                <a:ea typeface="Noticia Text"/>
                <a:cs typeface="Noticia Text"/>
                <a:sym typeface="Noticia Text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C8106BF-70E1-4A4C-59BD-E3ABA307A0B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125035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Folie mit Template" preserve="1" userDrawn="1">
  <p:cSld name="4_Folie mit Template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8"/>
          <p:cNvSpPr>
            <a:spLocks noGrp="1"/>
          </p:cNvSpPr>
          <p:nvPr>
            <p:ph type="pic" idx="2"/>
          </p:nvPr>
        </p:nvSpPr>
        <p:spPr>
          <a:xfrm>
            <a:off x="3009900" y="981307"/>
            <a:ext cx="5829300" cy="3876442"/>
          </a:xfrm>
          <a:prstGeom prst="rect">
            <a:avLst/>
          </a:prstGeom>
          <a:noFill/>
          <a:ln>
            <a:noFill/>
          </a:ln>
        </p:spPr>
      </p:sp>
      <p:sp>
        <p:nvSpPr>
          <p:cNvPr id="154" name="Google Shape;154;p88"/>
          <p:cNvSpPr txBox="1">
            <a:spLocks noGrp="1"/>
          </p:cNvSpPr>
          <p:nvPr>
            <p:ph type="body" idx="3"/>
          </p:nvPr>
        </p:nvSpPr>
        <p:spPr>
          <a:xfrm>
            <a:off x="428625" y="1995489"/>
            <a:ext cx="2403785" cy="172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400" b="1" i="0" u="none" strike="noStrike" cap="none">
                <a:solidFill>
                  <a:srgbClr val="E30613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2A6D13CF-BDA2-5F6B-21A0-D2F6CDCC7EF0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608908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60">
          <p15:clr>
            <a:srgbClr val="FBAE40"/>
          </p15:clr>
        </p15:guide>
        <p15:guide id="2" pos="1896">
          <p15:clr>
            <a:srgbClr val="FBAE40"/>
          </p15:clr>
        </p15:guide>
        <p15:guide id="3" orient="horz" pos="61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tartup Beispiel" preserve="1" userDrawn="1">
  <p:cSld name="5_Startup Beispiel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7"/>
          <p:cNvSpPr>
            <a:spLocks noGrp="1"/>
          </p:cNvSpPr>
          <p:nvPr>
            <p:ph type="pic" idx="2"/>
          </p:nvPr>
        </p:nvSpPr>
        <p:spPr>
          <a:xfrm>
            <a:off x="0" y="-8769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87"/>
          <p:cNvSpPr txBox="1"/>
          <p:nvPr/>
        </p:nvSpPr>
        <p:spPr>
          <a:xfrm>
            <a:off x="4899030" y="1580244"/>
            <a:ext cx="1418095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E30613"/>
                </a:solidFill>
                <a:latin typeface="+mn-lt"/>
                <a:ea typeface="Arial"/>
                <a:cs typeface="Arial"/>
                <a:sym typeface="Arial"/>
              </a:rPr>
              <a:t>Launched</a:t>
            </a:r>
            <a:endParaRPr b="1" i="0">
              <a:latin typeface="+mn-lt"/>
            </a:endParaRPr>
          </a:p>
        </p:txBody>
      </p:sp>
      <p:sp>
        <p:nvSpPr>
          <p:cNvPr id="145" name="Google Shape;145;p87"/>
          <p:cNvSpPr txBox="1"/>
          <p:nvPr/>
        </p:nvSpPr>
        <p:spPr>
          <a:xfrm>
            <a:off x="6938995" y="1580244"/>
            <a:ext cx="1418095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1" i="0" u="none" strike="noStrike" cap="none">
                <a:solidFill>
                  <a:srgbClr val="E30613"/>
                </a:solidFill>
                <a:latin typeface="+mn-lt"/>
                <a:ea typeface="Arial"/>
                <a:cs typeface="Arial"/>
                <a:sym typeface="Arial"/>
              </a:rPr>
              <a:t>Founders</a:t>
            </a:r>
            <a:endParaRPr b="1" i="0">
              <a:latin typeface="+mn-lt"/>
            </a:endParaRPr>
          </a:p>
        </p:txBody>
      </p:sp>
      <p:cxnSp>
        <p:nvCxnSpPr>
          <p:cNvPr id="146" name="Google Shape;146;p87"/>
          <p:cNvCxnSpPr>
            <a:cxnSpLocks/>
          </p:cNvCxnSpPr>
          <p:nvPr/>
        </p:nvCxnSpPr>
        <p:spPr>
          <a:xfrm>
            <a:off x="4899030" y="1921520"/>
            <a:ext cx="141809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7" name="Google Shape;147;p87"/>
          <p:cNvCxnSpPr>
            <a:cxnSpLocks/>
          </p:cNvCxnSpPr>
          <p:nvPr/>
        </p:nvCxnSpPr>
        <p:spPr>
          <a:xfrm>
            <a:off x="6938995" y="1921520"/>
            <a:ext cx="141809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8" name="Google Shape;148;p87"/>
          <p:cNvSpPr txBox="1">
            <a:spLocks noGrp="1"/>
          </p:cNvSpPr>
          <p:nvPr>
            <p:ph type="body" idx="3"/>
          </p:nvPr>
        </p:nvSpPr>
        <p:spPr>
          <a:xfrm>
            <a:off x="4899030" y="2004751"/>
            <a:ext cx="1422400" cy="23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+mn-l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p87"/>
          <p:cNvSpPr txBox="1">
            <a:spLocks noGrp="1"/>
          </p:cNvSpPr>
          <p:nvPr>
            <p:ph type="body" idx="4"/>
          </p:nvPr>
        </p:nvSpPr>
        <p:spPr>
          <a:xfrm>
            <a:off x="6938995" y="2004751"/>
            <a:ext cx="1422400" cy="23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+mn-lt"/>
                <a:ea typeface="Noticia Text"/>
                <a:cs typeface="Noticia Text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Google Shape;150;p87"/>
          <p:cNvSpPr txBox="1">
            <a:spLocks noGrp="1"/>
          </p:cNvSpPr>
          <p:nvPr>
            <p:ph type="body" idx="5" hasCustomPrompt="1"/>
          </p:nvPr>
        </p:nvSpPr>
        <p:spPr>
          <a:xfrm>
            <a:off x="4899030" y="2880248"/>
            <a:ext cx="3484664" cy="1847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marR="0" lvl="0" indent="-22860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defRPr sz="1100" b="0" i="0" u="none" strike="noStrike" cap="none">
                <a:solidFill>
                  <a:srgbClr val="000000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sym typeface="Noticia Text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Bullet </a:t>
            </a:r>
            <a:r>
              <a:rPr lang="de-DE" err="1"/>
              <a:t>One</a:t>
            </a:r>
            <a:endParaRPr lang="de-DE"/>
          </a:p>
          <a:p>
            <a:r>
              <a:rPr lang="de-DE"/>
              <a:t>Bullet </a:t>
            </a:r>
            <a:r>
              <a:rPr lang="de-DE" err="1"/>
              <a:t>Two</a:t>
            </a:r>
            <a:endParaRPr lang="de-DE"/>
          </a:p>
        </p:txBody>
      </p: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81528308-4BAC-0446-0B2A-0A58195C3E0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899031" y="970652"/>
            <a:ext cx="382587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100866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tartup Beispiel" preserve="1" userDrawn="1">
  <p:cSld name="6_Startup Beispiel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7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81528308-4BAC-0446-0B2A-0A58195C3E0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19100" y="333829"/>
            <a:ext cx="382587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139851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tos_Welcome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86;p90">
            <a:extLst>
              <a:ext uri="{FF2B5EF4-FFF2-40B4-BE49-F238E27FC236}">
                <a16:creationId xmlns:a16="http://schemas.microsoft.com/office/drawing/2014/main" id="{10B8A881-2E65-301B-8CA0-4000440EB6C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237349" y="1863197"/>
            <a:ext cx="669302" cy="8352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5">
            <a:extLst>
              <a:ext uri="{FF2B5EF4-FFF2-40B4-BE49-F238E27FC236}">
                <a16:creationId xmlns:a16="http://schemas.microsoft.com/office/drawing/2014/main" id="{8CDD2B62-D010-BB07-9EE9-B47D965C0925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>
                <a:solidFill>
                  <a:schemeClr val="bg1"/>
                </a:solidFill>
                <a:latin typeface="Aptos" panose="020B0004020202020204" pitchFamily="34" charset="0"/>
              </a:rPr>
              <a:t>Welcome back</a:t>
            </a:r>
          </a:p>
        </p:txBody>
      </p:sp>
      <p:sp>
        <p:nvSpPr>
          <p:cNvPr id="3" name="Textfeld 12">
            <a:extLst>
              <a:ext uri="{FF2B5EF4-FFF2-40B4-BE49-F238E27FC236}">
                <a16:creationId xmlns:a16="http://schemas.microsoft.com/office/drawing/2014/main" id="{3286FCC6-BCAA-DD7E-179E-368BD6494AC6}"/>
              </a:ext>
            </a:extLst>
          </p:cNvPr>
          <p:cNvSpPr txBox="1"/>
          <p:nvPr userDrawn="1"/>
        </p:nvSpPr>
        <p:spPr>
          <a:xfrm>
            <a:off x="0" y="2802868"/>
            <a:ext cx="914400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Let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us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know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if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you’re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with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us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:</a:t>
            </a:r>
            <a:endParaRPr lang="de-DE" sz="1800" b="1" i="0">
              <a:latin typeface="Aptos" panose="020B00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Raise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your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emoji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thumb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!</a:t>
            </a:r>
            <a:endParaRPr lang="de-DE" sz="1800" b="1" i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9319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tos_Sharing_M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;p76">
            <a:extLst>
              <a:ext uri="{FF2B5EF4-FFF2-40B4-BE49-F238E27FC236}">
                <a16:creationId xmlns:a16="http://schemas.microsoft.com/office/drawing/2014/main" id="{CF74B4A8-ED31-842B-B18A-033433C9D9E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289196" y="1928340"/>
            <a:ext cx="565606" cy="6772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7;p76">
            <a:extLst>
              <a:ext uri="{FF2B5EF4-FFF2-40B4-BE49-F238E27FC236}">
                <a16:creationId xmlns:a16="http://schemas.microsoft.com/office/drawing/2014/main" id="{A3D223A0-40FB-AC60-6405-19777C65FE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52662" y="2876550"/>
            <a:ext cx="463867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+mj-lt"/>
              <a:buNone/>
              <a:defRPr sz="1800" b="1" i="0" u="none" strike="noStrike" cap="none" baseline="0">
                <a:solidFill>
                  <a:schemeClr val="lt1"/>
                </a:solidFill>
                <a:latin typeface="+mj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" name="Textfeld 15">
            <a:extLst>
              <a:ext uri="{FF2B5EF4-FFF2-40B4-BE49-F238E27FC236}">
                <a16:creationId xmlns:a16="http://schemas.microsoft.com/office/drawing/2014/main" id="{5459F6D0-B0E1-3EEC-F9F1-ADD2F207695D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>
                <a:solidFill>
                  <a:schemeClr val="bg1"/>
                </a:solidFill>
                <a:latin typeface="Aptos" panose="020B0004020202020204" pitchFamily="34" charset="0"/>
              </a:rPr>
              <a:t>Sharing</a:t>
            </a:r>
            <a:r>
              <a:rPr lang="de-DE" sz="3150" b="1" i="0">
                <a:solidFill>
                  <a:schemeClr val="bg1"/>
                </a:solidFill>
                <a:latin typeface="Aptos" panose="020B00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0364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est-Folienheadline Open Sans" userDrawn="1">
  <p:cSld name="3_test-Folienheadline Open San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;p71">
            <a:extLst>
              <a:ext uri="{FF2B5EF4-FFF2-40B4-BE49-F238E27FC236}">
                <a16:creationId xmlns:a16="http://schemas.microsoft.com/office/drawing/2014/main" id="{4194A1B3-1165-BD49-25F6-3AB1008C4D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7370" y="1520560"/>
            <a:ext cx="6772937" cy="125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+mj-lt"/>
              <a:buNone/>
              <a:defRPr sz="4200" b="1" i="0" u="none" strike="noStrike" cap="none">
                <a:solidFill>
                  <a:schemeClr val="lt1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" name="Google Shape;18;p71">
            <a:extLst>
              <a:ext uri="{FF2B5EF4-FFF2-40B4-BE49-F238E27FC236}">
                <a16:creationId xmlns:a16="http://schemas.microsoft.com/office/drawing/2014/main" id="{9076AF9A-0251-C82F-722B-DF4B7BA2499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30349" y="404687"/>
            <a:ext cx="6730404" cy="254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+mj-lt"/>
              <a:buNone/>
              <a:defRPr sz="1400" b="1" i="0" u="none" strike="noStrike" cap="none">
                <a:solidFill>
                  <a:schemeClr val="lt1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18264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ptos_Sharing_M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7;p76">
            <a:extLst>
              <a:ext uri="{FF2B5EF4-FFF2-40B4-BE49-F238E27FC236}">
                <a16:creationId xmlns:a16="http://schemas.microsoft.com/office/drawing/2014/main" id="{A3D223A0-40FB-AC60-6405-19777C65FE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52662" y="2876550"/>
            <a:ext cx="463867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+mj-lt"/>
              <a:buNone/>
              <a:defRPr sz="1800" b="1" i="0" u="none" strike="noStrike" cap="none" baseline="0">
                <a:solidFill>
                  <a:schemeClr val="lt1"/>
                </a:solidFill>
                <a:latin typeface="+mj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38;p80">
            <a:extLst>
              <a:ext uri="{FF2B5EF4-FFF2-40B4-BE49-F238E27FC236}">
                <a16:creationId xmlns:a16="http://schemas.microsoft.com/office/drawing/2014/main" id="{DFE264B8-D86D-B788-CAC3-11C1814E4C8F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241452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nutzerdefiniertes Layout" preserve="1">
  <p:cSld name="Benutzerdefiniertes Layou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88"/>
          <p:cNvSpPr txBox="1"/>
          <p:nvPr/>
        </p:nvSpPr>
        <p:spPr>
          <a:xfrm>
            <a:off x="387351" y="3065724"/>
            <a:ext cx="2908524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Everybody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make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a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gesture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how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you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are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feeling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today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! </a:t>
            </a:r>
            <a:endParaRPr b="1" i="0">
              <a:latin typeface="+mn-lt"/>
            </a:endParaRPr>
          </a:p>
        </p:txBody>
      </p:sp>
      <p:pic>
        <p:nvPicPr>
          <p:cNvPr id="232" name="Google Shape;232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4532" y="1737142"/>
            <a:ext cx="512317" cy="639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8653" y="1507218"/>
            <a:ext cx="426736" cy="426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4411" y="2235701"/>
            <a:ext cx="458874" cy="45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8717" y="2022333"/>
            <a:ext cx="426736" cy="42673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88"/>
          <p:cNvSpPr txBox="1"/>
          <p:nvPr/>
        </p:nvSpPr>
        <p:spPr>
          <a:xfrm>
            <a:off x="4938435" y="3065724"/>
            <a:ext cx="384996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One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after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another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: </a:t>
            </a:r>
            <a:endParaRPr b="1" i="0">
              <a:latin typeface="+mn-lt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Introduce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yourself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with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your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name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location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and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research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topic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. </a:t>
            </a:r>
            <a:b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</a:b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Then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, pass on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the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speaking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ball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to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somebody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de-DE" sz="1600" b="1" i="0" err="1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else</a:t>
            </a:r>
            <a:r>
              <a:rPr lang="de-DE" sz="1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.</a:t>
            </a:r>
            <a:endParaRPr b="1" i="0">
              <a:latin typeface="+mn-lt"/>
            </a:endParaRPr>
          </a:p>
        </p:txBody>
      </p:sp>
      <p:sp>
        <p:nvSpPr>
          <p:cNvPr id="237" name="Google Shape;237;p88"/>
          <p:cNvSpPr/>
          <p:nvPr/>
        </p:nvSpPr>
        <p:spPr>
          <a:xfrm>
            <a:off x="5986400" y="1915726"/>
            <a:ext cx="512317" cy="162045"/>
          </a:xfrm>
          <a:prstGeom prst="arc">
            <a:avLst>
              <a:gd name="adj1" fmla="val 16200000"/>
              <a:gd name="adj2" fmla="val 0"/>
            </a:avLst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88"/>
          <p:cNvSpPr/>
          <p:nvPr/>
        </p:nvSpPr>
        <p:spPr>
          <a:xfrm rot="-895287">
            <a:off x="5916952" y="2089348"/>
            <a:ext cx="512317" cy="162045"/>
          </a:xfrm>
          <a:prstGeom prst="arc">
            <a:avLst>
              <a:gd name="adj1" fmla="val 16200000"/>
              <a:gd name="adj2" fmla="val 0"/>
            </a:avLst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88"/>
          <p:cNvSpPr/>
          <p:nvPr/>
        </p:nvSpPr>
        <p:spPr>
          <a:xfrm rot="-1049304">
            <a:off x="5916951" y="2273631"/>
            <a:ext cx="512317" cy="162045"/>
          </a:xfrm>
          <a:prstGeom prst="arc">
            <a:avLst>
              <a:gd name="adj1" fmla="val 16200000"/>
              <a:gd name="adj2" fmla="val 0"/>
            </a:avLst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88"/>
          <p:cNvSpPr txBox="1"/>
          <p:nvPr/>
        </p:nvSpPr>
        <p:spPr>
          <a:xfrm>
            <a:off x="330129" y="2424496"/>
            <a:ext cx="8720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1.</a:t>
            </a:r>
            <a:endParaRPr b="1" i="0">
              <a:latin typeface="+mn-lt"/>
            </a:endParaRPr>
          </a:p>
        </p:txBody>
      </p:sp>
      <p:sp>
        <p:nvSpPr>
          <p:cNvPr id="241" name="Google Shape;241;p88"/>
          <p:cNvSpPr txBox="1"/>
          <p:nvPr/>
        </p:nvSpPr>
        <p:spPr>
          <a:xfrm>
            <a:off x="4930618" y="2424496"/>
            <a:ext cx="8720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600" b="1" i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2.</a:t>
            </a:r>
            <a:endParaRPr b="1" i="0">
              <a:latin typeface="+mn-lt"/>
            </a:endParaRPr>
          </a:p>
        </p:txBody>
      </p:sp>
      <p:pic>
        <p:nvPicPr>
          <p:cNvPr id="242" name="Google Shape;242;p88"/>
          <p:cNvPicPr preferRelativeResize="0"/>
          <p:nvPr/>
        </p:nvPicPr>
        <p:blipFill rotWithShape="1">
          <a:blip r:embed="rId6">
            <a:alphaModFix/>
          </a:blip>
          <a:srcRect t="27643" b="2815"/>
          <a:stretch/>
        </p:blipFill>
        <p:spPr>
          <a:xfrm flipH="1">
            <a:off x="7024297" y="2424497"/>
            <a:ext cx="610102" cy="4267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15">
            <a:extLst>
              <a:ext uri="{FF2B5EF4-FFF2-40B4-BE49-F238E27FC236}">
                <a16:creationId xmlns:a16="http://schemas.microsoft.com/office/drawing/2014/main" id="{CD506EDE-8C5F-1BDE-3508-360E24D1B791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>
                <a:solidFill>
                  <a:schemeClr val="bg1"/>
                </a:solidFill>
                <a:latin typeface="Aptos" panose="020B0004020202020204" pitchFamily="34" charset="0"/>
              </a:rPr>
              <a:t>Check-in</a:t>
            </a:r>
          </a:p>
        </p:txBody>
      </p:sp>
    </p:spTree>
    <p:extLst>
      <p:ext uri="{BB962C8B-B14F-4D97-AF65-F5344CB8AC3E}">
        <p14:creationId xmlns:p14="http://schemas.microsoft.com/office/powerpoint/2010/main" val="33751832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Welcome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86;p90">
            <a:extLst>
              <a:ext uri="{FF2B5EF4-FFF2-40B4-BE49-F238E27FC236}">
                <a16:creationId xmlns:a16="http://schemas.microsoft.com/office/drawing/2014/main" id="{10B8A881-2E65-301B-8CA0-4000440EB6C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237349" y="1863197"/>
            <a:ext cx="669302" cy="8352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5">
            <a:extLst>
              <a:ext uri="{FF2B5EF4-FFF2-40B4-BE49-F238E27FC236}">
                <a16:creationId xmlns:a16="http://schemas.microsoft.com/office/drawing/2014/main" id="{8CDD2B62-D010-BB07-9EE9-B47D965C0925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>
                <a:solidFill>
                  <a:schemeClr val="bg1"/>
                </a:solidFill>
                <a:latin typeface="Aptos" panose="020B0004020202020204" pitchFamily="34" charset="0"/>
              </a:rPr>
              <a:t>Welcome back</a:t>
            </a:r>
          </a:p>
        </p:txBody>
      </p:sp>
      <p:sp>
        <p:nvSpPr>
          <p:cNvPr id="3" name="Textfeld 12">
            <a:extLst>
              <a:ext uri="{FF2B5EF4-FFF2-40B4-BE49-F238E27FC236}">
                <a16:creationId xmlns:a16="http://schemas.microsoft.com/office/drawing/2014/main" id="{3286FCC6-BCAA-DD7E-179E-368BD6494AC6}"/>
              </a:ext>
            </a:extLst>
          </p:cNvPr>
          <p:cNvSpPr txBox="1"/>
          <p:nvPr userDrawn="1"/>
        </p:nvSpPr>
        <p:spPr>
          <a:xfrm>
            <a:off x="0" y="2802868"/>
            <a:ext cx="914400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Let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us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know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,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if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you’re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with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us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:</a:t>
            </a:r>
            <a:endParaRPr lang="de-DE" sz="1800" b="1" i="0">
              <a:latin typeface="Aptos" panose="020B000402020202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Raise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your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emoji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thumb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!</a:t>
            </a:r>
            <a:endParaRPr lang="de-DE" sz="1800" b="1" i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023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Todays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0A10BA-7CB2-BBF3-5295-62F0AC403F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1785939"/>
            <a:ext cx="4024027" cy="3096815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60D56A5-F35D-9998-A01E-0CD49131DD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7888" y="1785938"/>
            <a:ext cx="4017488" cy="3096816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5" name="Google Shape;38;p80">
            <a:extLst>
              <a:ext uri="{FF2B5EF4-FFF2-40B4-BE49-F238E27FC236}">
                <a16:creationId xmlns:a16="http://schemas.microsoft.com/office/drawing/2014/main" id="{E09FEC7E-B391-351B-76A2-311256EED013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Morning</a:t>
            </a:r>
            <a:endParaRPr/>
          </a:p>
        </p:txBody>
      </p:sp>
      <p:sp>
        <p:nvSpPr>
          <p:cNvPr id="9" name="Google Shape;38;p80">
            <a:extLst>
              <a:ext uri="{FF2B5EF4-FFF2-40B4-BE49-F238E27FC236}">
                <a16:creationId xmlns:a16="http://schemas.microsoft.com/office/drawing/2014/main" id="{0B8AD1D7-6EDD-CCCF-7F2F-59463480B92B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697889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err="1"/>
              <a:t>Afternoon</a:t>
            </a:r>
            <a:endParaRPr/>
          </a:p>
        </p:txBody>
      </p:sp>
      <p:cxnSp>
        <p:nvCxnSpPr>
          <p:cNvPr id="10" name="Google Shape;118;p97">
            <a:extLst>
              <a:ext uri="{FF2B5EF4-FFF2-40B4-BE49-F238E27FC236}">
                <a16:creationId xmlns:a16="http://schemas.microsoft.com/office/drawing/2014/main" id="{F938A17F-AA60-D037-3F65-6DB06401FD81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119;p97">
            <a:extLst>
              <a:ext uri="{FF2B5EF4-FFF2-40B4-BE49-F238E27FC236}">
                <a16:creationId xmlns:a16="http://schemas.microsoft.com/office/drawing/2014/main" id="{71B8A2AA-E227-0793-FBF4-477C3EA5F199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F73D9355-8B92-1E1B-26DB-EB4B1252F3E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err="1"/>
              <a:t>Today’s</a:t>
            </a:r>
            <a:r>
              <a:rPr lang="de-DE"/>
              <a:t> Agenda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815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6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Sharing_Speech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>
            <a:extLst>
              <a:ext uri="{FF2B5EF4-FFF2-40B4-BE49-F238E27FC236}">
                <a16:creationId xmlns:a16="http://schemas.microsoft.com/office/drawing/2014/main" id="{9115217A-6B69-F0E1-8DC6-9FDCD756D0A9}"/>
              </a:ext>
            </a:extLst>
          </p:cNvPr>
          <p:cNvSpPr txBox="1"/>
          <p:nvPr userDrawn="1"/>
        </p:nvSpPr>
        <p:spPr>
          <a:xfrm>
            <a:off x="428625" y="290795"/>
            <a:ext cx="346853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spcBef>
                <a:spcPts val="0"/>
              </a:spcBef>
            </a:pPr>
            <a:r>
              <a:rPr lang="de-DE" sz="3200" b="1" i="0" baseline="0">
                <a:solidFill>
                  <a:schemeClr val="bg1"/>
                </a:solidFill>
                <a:latin typeface="Aptos" panose="020B0004020202020204" pitchFamily="34" charset="0"/>
              </a:rPr>
              <a:t>Sharing …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F4C850B-2227-DBE2-0167-5B914A9222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349" y="2017752"/>
            <a:ext cx="586863" cy="553998"/>
          </a:xfrm>
          <a:prstGeom prst="rect">
            <a:avLst/>
          </a:prstGeom>
        </p:spPr>
      </p:pic>
      <p:sp>
        <p:nvSpPr>
          <p:cNvPr id="2" name="Textfeld 12">
            <a:extLst>
              <a:ext uri="{FF2B5EF4-FFF2-40B4-BE49-F238E27FC236}">
                <a16:creationId xmlns:a16="http://schemas.microsoft.com/office/drawing/2014/main" id="{727B2E42-5AE8-A953-0BF5-6FC501472D11}"/>
              </a:ext>
            </a:extLst>
          </p:cNvPr>
          <p:cNvSpPr txBox="1"/>
          <p:nvPr userDrawn="1"/>
        </p:nvSpPr>
        <p:spPr>
          <a:xfrm>
            <a:off x="0" y="2880358"/>
            <a:ext cx="9144000" cy="5002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How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was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the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exercise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for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?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Any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insights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questions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you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would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like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to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 </a:t>
            </a:r>
            <a:r>
              <a:rPr lang="de-DE" sz="1800" b="1" i="0" u="none" strike="noStrike" cap="none" err="1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share</a:t>
            </a:r>
            <a:r>
              <a:rPr lang="de-DE" sz="1800" b="1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rial"/>
                <a:cs typeface="Arial"/>
                <a:sym typeface="Arial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163583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Sharing_M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;p76">
            <a:extLst>
              <a:ext uri="{FF2B5EF4-FFF2-40B4-BE49-F238E27FC236}">
                <a16:creationId xmlns:a16="http://schemas.microsoft.com/office/drawing/2014/main" id="{CF74B4A8-ED31-842B-B18A-033433C9D9E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289196" y="1928340"/>
            <a:ext cx="565606" cy="6772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7;p76">
            <a:extLst>
              <a:ext uri="{FF2B5EF4-FFF2-40B4-BE49-F238E27FC236}">
                <a16:creationId xmlns:a16="http://schemas.microsoft.com/office/drawing/2014/main" id="{A3D223A0-40FB-AC60-6405-19777C65FE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52662" y="2876550"/>
            <a:ext cx="463867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+mj-lt"/>
              <a:buNone/>
              <a:defRPr sz="1800" b="1" i="0" u="none" strike="noStrike" cap="none" baseline="0">
                <a:solidFill>
                  <a:schemeClr val="lt1"/>
                </a:solidFill>
                <a:latin typeface="+mj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" name="Textfeld 15">
            <a:extLst>
              <a:ext uri="{FF2B5EF4-FFF2-40B4-BE49-F238E27FC236}">
                <a16:creationId xmlns:a16="http://schemas.microsoft.com/office/drawing/2014/main" id="{5459F6D0-B0E1-3EEC-F9F1-ADD2F207695D}"/>
              </a:ext>
            </a:extLst>
          </p:cNvPr>
          <p:cNvSpPr txBox="1"/>
          <p:nvPr userDrawn="1"/>
        </p:nvSpPr>
        <p:spPr>
          <a:xfrm>
            <a:off x="428625" y="333335"/>
            <a:ext cx="3468530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de-DE" sz="3200" b="1" i="0">
                <a:solidFill>
                  <a:schemeClr val="bg1"/>
                </a:solidFill>
                <a:latin typeface="Aptos" panose="020B0004020202020204" pitchFamily="34" charset="0"/>
              </a:rPr>
              <a:t>Sharing</a:t>
            </a:r>
            <a:r>
              <a:rPr lang="de-DE" sz="3150" b="1" i="0">
                <a:solidFill>
                  <a:schemeClr val="bg1"/>
                </a:solidFill>
                <a:latin typeface="Aptos" panose="020B00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83542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Sharing_M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7;p76">
            <a:extLst>
              <a:ext uri="{FF2B5EF4-FFF2-40B4-BE49-F238E27FC236}">
                <a16:creationId xmlns:a16="http://schemas.microsoft.com/office/drawing/2014/main" id="{A3D223A0-40FB-AC60-6405-19777C65FE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52662" y="2876550"/>
            <a:ext cx="4638675" cy="9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+mj-lt"/>
              <a:buNone/>
              <a:defRPr sz="1800" b="1" i="0" u="none" strike="noStrike" cap="none" baseline="0">
                <a:solidFill>
                  <a:schemeClr val="lt1"/>
                </a:solidFill>
                <a:latin typeface="+mj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38;p80">
            <a:extLst>
              <a:ext uri="{FF2B5EF4-FFF2-40B4-BE49-F238E27FC236}">
                <a16:creationId xmlns:a16="http://schemas.microsoft.com/office/drawing/2014/main" id="{DFE264B8-D86D-B788-CAC3-11C1814E4C8F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263886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est-Folienheadline Open Sans" preserve="1" userDrawn="1">
  <p:cSld name="3_test-Folienheadline Open San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;p71">
            <a:extLst>
              <a:ext uri="{FF2B5EF4-FFF2-40B4-BE49-F238E27FC236}">
                <a16:creationId xmlns:a16="http://schemas.microsoft.com/office/drawing/2014/main" id="{4194A1B3-1165-BD49-25F6-3AB1008C4D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7370" y="1520560"/>
            <a:ext cx="6772937" cy="125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+mj-lt"/>
              <a:buNone/>
              <a:defRPr sz="4200" b="1" i="0" u="none" strike="noStrike" cap="none">
                <a:solidFill>
                  <a:schemeClr val="lt1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" name="Google Shape;18;p71">
            <a:extLst>
              <a:ext uri="{FF2B5EF4-FFF2-40B4-BE49-F238E27FC236}">
                <a16:creationId xmlns:a16="http://schemas.microsoft.com/office/drawing/2014/main" id="{9076AF9A-0251-C82F-722B-DF4B7BA2499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30349" y="404687"/>
            <a:ext cx="6730404" cy="254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+mj-lt"/>
              <a:buNone/>
              <a:defRPr sz="1400" b="1" i="0" u="none" strike="noStrike" cap="none">
                <a:solidFill>
                  <a:schemeClr val="lt1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9785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D0B89CD4-9153-F94E-7D57-9920D357E8EA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3610"/>
            <a:ext cx="419485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2866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tos_Headline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69BC86AF-FABD-A7E5-B1E4-3CF946EA13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9B67AAC-B3D6-6FAF-A2B9-12110022D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285263"/>
            <a:ext cx="6900334" cy="485204"/>
          </a:xfrm>
          <a:prstGeom prst="rect">
            <a:avLst/>
          </a:prstGeom>
          <a:solidFill>
            <a:srgbClr val="E50818"/>
          </a:solidFill>
        </p:spPr>
        <p:txBody>
          <a:bodyPr wrap="square" lIns="0" tIns="0" rIns="0" bIns="0" anchor="b" anchorCtr="0">
            <a:noAutofit/>
          </a:bodyPr>
          <a:lstStyle>
            <a:lvl1pPr marL="91440" indent="0">
              <a:lnSpc>
                <a:spcPct val="100000"/>
              </a:lnSpc>
              <a:spcBef>
                <a:spcPts val="0"/>
              </a:spcBef>
              <a:buNone/>
              <a:defRPr sz="3200" b="1" spc="40" baseline="0">
                <a:ln>
                  <a:noFill/>
                </a:ln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5002485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tos_Exercise+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4CB98BD-1684-06D6-D44D-7A166AF5A6DB}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30613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717" tIns="25717" rIns="25717" bIns="25717" numCol="1" spcCol="38100" rtlCol="0" anchor="ctr">
            <a:noAutofit/>
          </a:bodyPr>
          <a:lstStyle/>
          <a:p>
            <a:pPr marL="0" marR="0" indent="0" algn="l" defTabSz="5143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13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ptos" panose="020B0004020202020204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5E60A402-F1DB-7B04-AF73-B53E371BF5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F02C7B26-30B4-F5FE-674B-8B83F5E5F1A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6" y="336593"/>
            <a:ext cx="389796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4408373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ptos_Infofolie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685E9CC-4B84-F102-75E1-04AB3C79B9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600" y="1743076"/>
            <a:ext cx="7308056" cy="2687240"/>
          </a:xfrm>
          <a:prstGeom prst="rect">
            <a:avLst/>
          </a:prstGeom>
        </p:spPr>
        <p:txBody>
          <a:bodyPr/>
          <a:lstStyle>
            <a:lvl1pPr marL="182880" indent="-18288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 marL="457200" indent="-274320"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/>
            </a:lvl2pPr>
            <a:lvl3pPr marL="685800" indent="0">
              <a:spcAft>
                <a:spcPts val="450"/>
              </a:spcAft>
              <a:buNone/>
              <a:defRPr sz="1350"/>
            </a:lvl3pPr>
            <a:lvl4pPr>
              <a:spcAft>
                <a:spcPts val="450"/>
              </a:spcAft>
              <a:defRPr sz="1350"/>
            </a:lvl4pPr>
            <a:lvl5pPr>
              <a:spcAft>
                <a:spcPts val="450"/>
              </a:spcAft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8B780FD7-B5C4-96C3-56DF-6A1F7FE47125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429063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98">
          <p15:clr>
            <a:srgbClr val="FBAE40"/>
          </p15:clr>
        </p15:guide>
        <p15:guide id="2" pos="86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Folie mit Template" userDrawn="1">
  <p:cSld name="4_Folie mit Template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8"/>
          <p:cNvSpPr>
            <a:spLocks noGrp="1"/>
          </p:cNvSpPr>
          <p:nvPr>
            <p:ph type="pic" idx="2"/>
          </p:nvPr>
        </p:nvSpPr>
        <p:spPr>
          <a:xfrm>
            <a:off x="3009900" y="981307"/>
            <a:ext cx="5829300" cy="3876442"/>
          </a:xfrm>
          <a:prstGeom prst="rect">
            <a:avLst/>
          </a:prstGeom>
          <a:noFill/>
          <a:ln>
            <a:noFill/>
          </a:ln>
        </p:spPr>
      </p:sp>
      <p:sp>
        <p:nvSpPr>
          <p:cNvPr id="154" name="Google Shape;154;p88"/>
          <p:cNvSpPr txBox="1">
            <a:spLocks noGrp="1"/>
          </p:cNvSpPr>
          <p:nvPr>
            <p:ph type="body" idx="3"/>
          </p:nvPr>
        </p:nvSpPr>
        <p:spPr>
          <a:xfrm>
            <a:off x="428625" y="1995489"/>
            <a:ext cx="2403785" cy="1723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800"/>
              <a:buFont typeface="Arial"/>
              <a:buNone/>
              <a:defRPr sz="1400" b="1" i="0" u="none" strike="noStrike" cap="none">
                <a:solidFill>
                  <a:srgbClr val="E30613"/>
                </a:solidFill>
                <a:latin typeface="+mn-lt"/>
                <a:ea typeface="Aptos" panose="020B0004020202020204" pitchFamily="34" charset="0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2A6D13CF-BDA2-5F6B-21A0-D2F6CDCC7EF0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167648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60">
          <p15:clr>
            <a:srgbClr val="FBAE40"/>
          </p15:clr>
        </p15:guide>
        <p15:guide id="2" pos="1896">
          <p15:clr>
            <a:srgbClr val="FBAE40"/>
          </p15:clr>
        </p15:guide>
        <p15:guide id="3" orient="horz" pos="612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tos_HIW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3FF8011-7C46-8F23-F41E-76C182A236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8197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Team Work</a:t>
            </a:r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34C68BD9-8440-3FC2-C22E-5D9DF9B68C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2919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/>
              <a:t>Headline Template / </a:t>
            </a:r>
            <a:r>
              <a:rPr lang="de-DE" err="1"/>
              <a:t>Exercise</a:t>
            </a:r>
            <a:endParaRPr lang="de-DE"/>
          </a:p>
        </p:txBody>
      </p:sp>
      <p:sp>
        <p:nvSpPr>
          <p:cNvPr id="12" name="Textplatzhalter 33">
            <a:extLst>
              <a:ext uri="{FF2B5EF4-FFF2-40B4-BE49-F238E27FC236}">
                <a16:creationId xmlns:a16="http://schemas.microsoft.com/office/drawing/2014/main" id="{B86B3E4B-138E-B898-B3B7-9285EB0C34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6108" y="1762630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de-DE" err="1"/>
              <a:t>minutes</a:t>
            </a:r>
            <a:endParaRPr lang="de-DE"/>
          </a:p>
        </p:txBody>
      </p:sp>
      <p:pic>
        <p:nvPicPr>
          <p:cNvPr id="4" name="Graphic 14">
            <a:extLst>
              <a:ext uri="{FF2B5EF4-FFF2-40B4-BE49-F238E27FC236}">
                <a16:creationId xmlns:a16="http://schemas.microsoft.com/office/drawing/2014/main" id="{951D727A-6346-9B28-B351-A95028D54E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4581" y="1200275"/>
            <a:ext cx="444690" cy="444690"/>
          </a:xfrm>
          <a:prstGeom prst="rect">
            <a:avLst/>
          </a:prstGeom>
        </p:spPr>
      </p:pic>
      <p:pic>
        <p:nvPicPr>
          <p:cNvPr id="10" name="Grafik 2">
            <a:extLst>
              <a:ext uri="{FF2B5EF4-FFF2-40B4-BE49-F238E27FC236}">
                <a16:creationId xmlns:a16="http://schemas.microsoft.com/office/drawing/2014/main" id="{8F6B839E-E35F-0799-57D1-8C4681788D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8265"/>
            <a:ext cx="503131" cy="503131"/>
          </a:xfrm>
          <a:prstGeom prst="rect">
            <a:avLst/>
          </a:prstGeom>
        </p:spPr>
      </p:pic>
      <p:pic>
        <p:nvPicPr>
          <p:cNvPr id="14" name="Grafik 6">
            <a:extLst>
              <a:ext uri="{FF2B5EF4-FFF2-40B4-BE49-F238E27FC236}">
                <a16:creationId xmlns:a16="http://schemas.microsoft.com/office/drawing/2014/main" id="{07E21122-B9DB-B729-6794-99FAF64A9C9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810" y="1148265"/>
            <a:ext cx="503131" cy="503131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5FE5569-3813-C41C-462F-916A227220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58197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D2E5AEC-53A9-D8CA-2E18-8530DBAD369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2919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9479026-89E3-67D7-0085-2181F9133B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6108" y="2286000"/>
            <a:ext cx="2353866" cy="2103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Instructions</a:t>
            </a:r>
          </a:p>
        </p:txBody>
      </p:sp>
      <p:sp>
        <p:nvSpPr>
          <p:cNvPr id="2" name="Textfeld 2">
            <a:extLst>
              <a:ext uri="{FF2B5EF4-FFF2-40B4-BE49-F238E27FC236}">
                <a16:creationId xmlns:a16="http://schemas.microsoft.com/office/drawing/2014/main" id="{9C709CF1-4E2A-49F5-EC95-5ABF0B88FF32}"/>
              </a:ext>
            </a:extLst>
          </p:cNvPr>
          <p:cNvSpPr txBox="1"/>
          <p:nvPr userDrawn="1"/>
        </p:nvSpPr>
        <p:spPr>
          <a:xfrm>
            <a:off x="422293" y="338735"/>
            <a:ext cx="4598975" cy="4460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</a:pP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How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it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3200" b="1" i="0" err="1">
                <a:solidFill>
                  <a:srgbClr val="E30613"/>
                </a:solidFill>
                <a:latin typeface="Aptos" panose="020B0004020202020204" pitchFamily="34" charset="0"/>
              </a:rPr>
              <a:t>works</a:t>
            </a:r>
            <a:r>
              <a:rPr lang="de-DE" sz="3200" b="1" i="0">
                <a:solidFill>
                  <a:srgbClr val="E30613"/>
                </a:solidFill>
                <a:latin typeface="Aptos" panose="020B0004020202020204" pitchFamily="34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311642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352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Todays-Agenda_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3B1DF90C-B73E-472E-C982-71D3C2E3C09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1785939"/>
            <a:ext cx="4024027" cy="3096815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B259111-5BAC-F379-C3D7-0EDBED3F19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7888" y="1785938"/>
            <a:ext cx="4017488" cy="3096816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6" name="Google Shape;38;p80">
            <a:extLst>
              <a:ext uri="{FF2B5EF4-FFF2-40B4-BE49-F238E27FC236}">
                <a16:creationId xmlns:a16="http://schemas.microsoft.com/office/drawing/2014/main" id="{1916FF60-8082-553E-43AA-997982AD37A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Part I</a:t>
            </a:r>
            <a:endParaRPr/>
          </a:p>
        </p:txBody>
      </p:sp>
      <p:sp>
        <p:nvSpPr>
          <p:cNvPr id="7" name="Google Shape;38;p80">
            <a:extLst>
              <a:ext uri="{FF2B5EF4-FFF2-40B4-BE49-F238E27FC236}">
                <a16:creationId xmlns:a16="http://schemas.microsoft.com/office/drawing/2014/main" id="{5B727AB5-FBFD-ECBF-47E6-15C3D54CB507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697889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Part II</a:t>
            </a:r>
            <a:endParaRPr/>
          </a:p>
        </p:txBody>
      </p:sp>
      <p:cxnSp>
        <p:nvCxnSpPr>
          <p:cNvPr id="8" name="Google Shape;118;p97">
            <a:extLst>
              <a:ext uri="{FF2B5EF4-FFF2-40B4-BE49-F238E27FC236}">
                <a16:creationId xmlns:a16="http://schemas.microsoft.com/office/drawing/2014/main" id="{883B836E-8F85-E779-45FC-BB1EE0D1553E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119;p97">
            <a:extLst>
              <a:ext uri="{FF2B5EF4-FFF2-40B4-BE49-F238E27FC236}">
                <a16:creationId xmlns:a16="http://schemas.microsoft.com/office/drawing/2014/main" id="{C6539AF5-44B3-E086-05CD-5E48D673389D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04733276-D985-539A-08EF-2CBA80742939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err="1"/>
              <a:t>Today’s</a:t>
            </a:r>
            <a:r>
              <a:rPr lang="de-DE"/>
              <a:t> Agenda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4964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16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tartup Beispiel" userDrawn="1">
  <p:cSld name="5_Startup Beispiel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7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81528308-4BAC-0446-0B2A-0A58195C3E0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19100" y="333829"/>
            <a:ext cx="382587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766397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Todays-Agenda_D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EF4FA6A9-77F4-363D-2042-78B9DA1E0675}"/>
              </a:ext>
            </a:extLst>
          </p:cNvPr>
          <p:cNvSpPr txBox="1"/>
          <p:nvPr userDrawn="1"/>
        </p:nvSpPr>
        <p:spPr>
          <a:xfrm>
            <a:off x="42862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Morning</a:t>
            </a:r>
          </a:p>
        </p:txBody>
      </p:sp>
      <p:cxnSp>
        <p:nvCxnSpPr>
          <p:cNvPr id="7" name="Google Shape;118;p97">
            <a:extLst>
              <a:ext uri="{FF2B5EF4-FFF2-40B4-BE49-F238E27FC236}">
                <a16:creationId xmlns:a16="http://schemas.microsoft.com/office/drawing/2014/main" id="{6DCB5127-A1C6-B5DF-6DFD-1F436302AD4D}"/>
              </a:ext>
            </a:extLst>
          </p:cNvPr>
          <p:cNvCxnSpPr>
            <a:cxnSpLocks/>
          </p:cNvCxnSpPr>
          <p:nvPr userDrawn="1"/>
        </p:nvCxnSpPr>
        <p:spPr>
          <a:xfrm>
            <a:off x="428625" y="1974668"/>
            <a:ext cx="1932561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DD5F7437-3E34-0090-7881-0328FA367A4C}"/>
              </a:ext>
            </a:extLst>
          </p:cNvPr>
          <p:cNvSpPr txBox="1"/>
          <p:nvPr userDrawn="1"/>
        </p:nvSpPr>
        <p:spPr>
          <a:xfrm>
            <a:off x="2593377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 err="1">
                <a:solidFill>
                  <a:srgbClr val="E30613"/>
                </a:solidFill>
                <a:latin typeface="Aptos" panose="020B0004020202020204" pitchFamily="34" charset="0"/>
              </a:rPr>
              <a:t>Afternoon</a:t>
            </a:r>
            <a:endParaRPr lang="de-DE" sz="1400" b="1" i="0">
              <a:solidFill>
                <a:srgbClr val="E30613"/>
              </a:solidFill>
              <a:latin typeface="Aptos" panose="020B000402020202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9DBEFB5-98D7-CEC8-22FF-948BFAFF9E5D}"/>
              </a:ext>
            </a:extLst>
          </p:cNvPr>
          <p:cNvSpPr txBox="1"/>
          <p:nvPr userDrawn="1"/>
        </p:nvSpPr>
        <p:spPr>
          <a:xfrm>
            <a:off x="472056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Morning</a:t>
            </a:r>
          </a:p>
        </p:txBody>
      </p:sp>
      <p:cxnSp>
        <p:nvCxnSpPr>
          <p:cNvPr id="25" name="Google Shape;118;p97">
            <a:extLst>
              <a:ext uri="{FF2B5EF4-FFF2-40B4-BE49-F238E27FC236}">
                <a16:creationId xmlns:a16="http://schemas.microsoft.com/office/drawing/2014/main" id="{A447F83A-9160-40B6-29D0-1EC56E8AD393}"/>
              </a:ext>
            </a:extLst>
          </p:cNvPr>
          <p:cNvCxnSpPr>
            <a:cxnSpLocks/>
          </p:cNvCxnSpPr>
          <p:nvPr userDrawn="1"/>
        </p:nvCxnSpPr>
        <p:spPr>
          <a:xfrm>
            <a:off x="4720565" y="1974668"/>
            <a:ext cx="193610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5A2B0C9E-47F2-B6AB-C141-330C2DA0AEC4}"/>
              </a:ext>
            </a:extLst>
          </p:cNvPr>
          <p:cNvSpPr txBox="1"/>
          <p:nvPr userDrawn="1"/>
        </p:nvSpPr>
        <p:spPr>
          <a:xfrm>
            <a:off x="6858000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 err="1">
                <a:solidFill>
                  <a:srgbClr val="E30613"/>
                </a:solidFill>
                <a:latin typeface="Aptos" panose="020B0004020202020204" pitchFamily="34" charset="0"/>
              </a:rPr>
              <a:t>Afternoon</a:t>
            </a:r>
            <a:endParaRPr lang="de-DE" sz="1400" b="1" i="0">
              <a:solidFill>
                <a:srgbClr val="E30613"/>
              </a:solidFill>
              <a:latin typeface="Aptos" panose="020B0004020202020204" pitchFamily="34" charset="0"/>
            </a:endParaRPr>
          </a:p>
        </p:txBody>
      </p:sp>
      <p:cxnSp>
        <p:nvCxnSpPr>
          <p:cNvPr id="29" name="Google Shape;118;p97">
            <a:extLst>
              <a:ext uri="{FF2B5EF4-FFF2-40B4-BE49-F238E27FC236}">
                <a16:creationId xmlns:a16="http://schemas.microsoft.com/office/drawing/2014/main" id="{9CAEDF5D-41E5-6A62-30F5-1E1766E60CB7}"/>
              </a:ext>
            </a:extLst>
          </p:cNvPr>
          <p:cNvCxnSpPr>
            <a:cxnSpLocks/>
          </p:cNvCxnSpPr>
          <p:nvPr userDrawn="1"/>
        </p:nvCxnSpPr>
        <p:spPr>
          <a:xfrm>
            <a:off x="6858000" y="1974668"/>
            <a:ext cx="1866900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A979C08A-28CB-BE81-4C1E-54C1E226D5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62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/>
          </a:p>
        </p:txBody>
      </p:sp>
      <p:sp>
        <p:nvSpPr>
          <p:cNvPr id="36" name="Textplatzhalter 33">
            <a:extLst>
              <a:ext uri="{FF2B5EF4-FFF2-40B4-BE49-F238E27FC236}">
                <a16:creationId xmlns:a16="http://schemas.microsoft.com/office/drawing/2014/main" id="{55746759-0ADD-1422-F8BE-420F8D85DB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93376" y="2128484"/>
            <a:ext cx="1848978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/>
          </a:p>
        </p:txBody>
      </p:sp>
      <p:sp>
        <p:nvSpPr>
          <p:cNvPr id="38" name="Textplatzhalter 33">
            <a:extLst>
              <a:ext uri="{FF2B5EF4-FFF2-40B4-BE49-F238E27FC236}">
                <a16:creationId xmlns:a16="http://schemas.microsoft.com/office/drawing/2014/main" id="{C2D2379D-656F-ABC0-BA51-99A77D66984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056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/>
          </a:p>
        </p:txBody>
      </p:sp>
      <p:sp>
        <p:nvSpPr>
          <p:cNvPr id="40" name="Textplatzhalter 33">
            <a:extLst>
              <a:ext uri="{FF2B5EF4-FFF2-40B4-BE49-F238E27FC236}">
                <a16:creationId xmlns:a16="http://schemas.microsoft.com/office/drawing/2014/main" id="{FFE0441A-1FEB-6943-5AD0-84B27A5F7C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58000" y="2128484"/>
            <a:ext cx="1863981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45ADD53-BFB6-1342-D381-E7B51F923A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62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BA8C5C2-EC24-E96F-2A03-A7A3D74907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93376" y="2463327"/>
            <a:ext cx="185927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06E007A-C0A3-3D41-C472-B8E9515BB9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2056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19D4348E-C907-A3A7-14BF-84224E99D2A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8000" y="2463327"/>
            <a:ext cx="1874362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C333DA30-9901-0C8B-C307-364402F59A8E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Day 1</a:t>
            </a:r>
            <a:endParaRPr/>
          </a:p>
        </p:txBody>
      </p:sp>
      <p:sp>
        <p:nvSpPr>
          <p:cNvPr id="4" name="Google Shape;38;p80">
            <a:extLst>
              <a:ext uri="{FF2B5EF4-FFF2-40B4-BE49-F238E27FC236}">
                <a16:creationId xmlns:a16="http://schemas.microsoft.com/office/drawing/2014/main" id="{16FFD2AA-E4A1-4741-BF9E-EAF26BAB0BF8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714875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Day 2</a:t>
            </a:r>
            <a:endParaRPr/>
          </a:p>
        </p:txBody>
      </p:sp>
      <p:cxnSp>
        <p:nvCxnSpPr>
          <p:cNvPr id="8" name="Google Shape;118;p97">
            <a:extLst>
              <a:ext uri="{FF2B5EF4-FFF2-40B4-BE49-F238E27FC236}">
                <a16:creationId xmlns:a16="http://schemas.microsoft.com/office/drawing/2014/main" id="{C31D4CA6-D394-52F5-5712-AC2BBF811CD1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119;p97">
            <a:extLst>
              <a:ext uri="{FF2B5EF4-FFF2-40B4-BE49-F238E27FC236}">
                <a16:creationId xmlns:a16="http://schemas.microsoft.com/office/drawing/2014/main" id="{D829AC57-B2CD-137F-E57F-4854DB831219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" name="Google Shape;118;p97">
            <a:extLst>
              <a:ext uri="{FF2B5EF4-FFF2-40B4-BE49-F238E27FC236}">
                <a16:creationId xmlns:a16="http://schemas.microsoft.com/office/drawing/2014/main" id="{C0633090-2062-A38A-626B-C599F1639B16}"/>
              </a:ext>
            </a:extLst>
          </p:cNvPr>
          <p:cNvCxnSpPr>
            <a:cxnSpLocks/>
          </p:cNvCxnSpPr>
          <p:nvPr userDrawn="1"/>
        </p:nvCxnSpPr>
        <p:spPr>
          <a:xfrm>
            <a:off x="2593376" y="1974668"/>
            <a:ext cx="1859276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38;p80">
            <a:extLst>
              <a:ext uri="{FF2B5EF4-FFF2-40B4-BE49-F238E27FC236}">
                <a16:creationId xmlns:a16="http://schemas.microsoft.com/office/drawing/2014/main" id="{079BB5BE-2806-329D-FC6E-9ABB40E5E14A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err="1"/>
              <a:t>Today’s</a:t>
            </a:r>
            <a:r>
              <a:rPr lang="de-DE"/>
              <a:t> Agenda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37251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>
          <p15:clr>
            <a:srgbClr val="FBAE40"/>
          </p15:clr>
        </p15:guide>
        <p15:guide id="3" orient="horz" pos="1584">
          <p15:clr>
            <a:srgbClr val="FBAE40"/>
          </p15:clr>
        </p15:guide>
        <p15:guide id="4" pos="2808">
          <p15:clr>
            <a:srgbClr val="FBAE40"/>
          </p15:clr>
        </p15:guide>
        <p15:guide id="6" pos="295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Programme_Days+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5">
            <a:extLst>
              <a:ext uri="{FF2B5EF4-FFF2-40B4-BE49-F238E27FC236}">
                <a16:creationId xmlns:a16="http://schemas.microsoft.com/office/drawing/2014/main" id="{8C886AFA-009F-79E5-41E6-594E87923314}"/>
              </a:ext>
            </a:extLst>
          </p:cNvPr>
          <p:cNvSpPr txBox="1"/>
          <p:nvPr userDrawn="1"/>
        </p:nvSpPr>
        <p:spPr>
          <a:xfrm>
            <a:off x="42862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</a:t>
            </a:r>
          </a:p>
        </p:txBody>
      </p:sp>
      <p:sp>
        <p:nvSpPr>
          <p:cNvPr id="11" name="Textfeld 19">
            <a:extLst>
              <a:ext uri="{FF2B5EF4-FFF2-40B4-BE49-F238E27FC236}">
                <a16:creationId xmlns:a16="http://schemas.microsoft.com/office/drawing/2014/main" id="{0596B8E6-8039-7126-DD81-E3EF7BAE5CBC}"/>
              </a:ext>
            </a:extLst>
          </p:cNvPr>
          <p:cNvSpPr txBox="1"/>
          <p:nvPr userDrawn="1"/>
        </p:nvSpPr>
        <p:spPr>
          <a:xfrm>
            <a:off x="2593377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II</a:t>
            </a:r>
          </a:p>
        </p:txBody>
      </p:sp>
      <p:sp>
        <p:nvSpPr>
          <p:cNvPr id="15" name="Textfeld 23">
            <a:extLst>
              <a:ext uri="{FF2B5EF4-FFF2-40B4-BE49-F238E27FC236}">
                <a16:creationId xmlns:a16="http://schemas.microsoft.com/office/drawing/2014/main" id="{300088D4-3FAC-341F-D146-13D837D261B4}"/>
              </a:ext>
            </a:extLst>
          </p:cNvPr>
          <p:cNvSpPr txBox="1"/>
          <p:nvPr userDrawn="1"/>
        </p:nvSpPr>
        <p:spPr>
          <a:xfrm>
            <a:off x="472056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</a:t>
            </a:r>
          </a:p>
        </p:txBody>
      </p:sp>
      <p:sp>
        <p:nvSpPr>
          <p:cNvPr id="17" name="Textfeld 27">
            <a:extLst>
              <a:ext uri="{FF2B5EF4-FFF2-40B4-BE49-F238E27FC236}">
                <a16:creationId xmlns:a16="http://schemas.microsoft.com/office/drawing/2014/main" id="{84C6094D-5B31-CA76-1A61-F6B0196B1919}"/>
              </a:ext>
            </a:extLst>
          </p:cNvPr>
          <p:cNvSpPr txBox="1"/>
          <p:nvPr userDrawn="1"/>
        </p:nvSpPr>
        <p:spPr>
          <a:xfrm>
            <a:off x="6858000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Part II</a:t>
            </a:r>
          </a:p>
        </p:txBody>
      </p:sp>
      <p:sp>
        <p:nvSpPr>
          <p:cNvPr id="21" name="Textplatzhalter 33">
            <a:extLst>
              <a:ext uri="{FF2B5EF4-FFF2-40B4-BE49-F238E27FC236}">
                <a16:creationId xmlns:a16="http://schemas.microsoft.com/office/drawing/2014/main" id="{96DAD162-AB35-8C64-3A98-E373A51BD4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62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/>
          </a:p>
        </p:txBody>
      </p:sp>
      <p:sp>
        <p:nvSpPr>
          <p:cNvPr id="24" name="Textplatzhalter 33">
            <a:extLst>
              <a:ext uri="{FF2B5EF4-FFF2-40B4-BE49-F238E27FC236}">
                <a16:creationId xmlns:a16="http://schemas.microsoft.com/office/drawing/2014/main" id="{577492E5-D8A1-AFC5-3F3D-BEE03FB05D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93376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/>
          </a:p>
        </p:txBody>
      </p:sp>
      <p:sp>
        <p:nvSpPr>
          <p:cNvPr id="25" name="Textplatzhalter 33">
            <a:extLst>
              <a:ext uri="{FF2B5EF4-FFF2-40B4-BE49-F238E27FC236}">
                <a16:creationId xmlns:a16="http://schemas.microsoft.com/office/drawing/2014/main" id="{94E9A21A-D861-FE8B-6136-76A82A89E2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0565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/>
          </a:p>
        </p:txBody>
      </p:sp>
      <p:sp>
        <p:nvSpPr>
          <p:cNvPr id="28" name="Textplatzhalter 33">
            <a:extLst>
              <a:ext uri="{FF2B5EF4-FFF2-40B4-BE49-F238E27FC236}">
                <a16:creationId xmlns:a16="http://schemas.microsoft.com/office/drawing/2014/main" id="{8C1DA9EA-0C0E-07A1-BCEB-1D25BF5628A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58000" y="2128484"/>
            <a:ext cx="1924050" cy="30360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30613"/>
                </a:solidFill>
                <a:latin typeface="Aptos" panose="020B0004020202020204" pitchFamily="34" charset="0"/>
              </a:defRPr>
            </a:lvl1pPr>
            <a:lvl2pPr marL="3429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2pPr>
            <a:lvl3pPr marL="6858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3pPr>
            <a:lvl4pPr marL="10287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4pPr>
            <a:lvl5pPr marL="1371600" indent="0">
              <a:buNone/>
              <a:defRPr sz="1350" b="1" i="0">
                <a:solidFill>
                  <a:srgbClr val="E30613"/>
                </a:solidFill>
                <a:latin typeface="Aptos" panose="020B0004020202020204" pitchFamily="34" charset="0"/>
              </a:defRPr>
            </a:lvl5pPr>
          </a:lstStyle>
          <a:p>
            <a:pPr lvl="0"/>
            <a:endParaRPr lang="de-DE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7D91459C-DE49-F015-ABD3-CB9C294FC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862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77A636E-A12B-5977-8C30-965C490343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93376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1A377352-F917-90A3-BA68-10161FACD68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20565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0B645F93-6EF1-6385-32F1-78091996D05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8000" y="2463327"/>
            <a:ext cx="1934766" cy="2429392"/>
          </a:xfrm>
          <a:prstGeom prst="rect">
            <a:avLst/>
          </a:prstGeom>
        </p:spPr>
        <p:txBody>
          <a:bodyPr/>
          <a:lstStyle>
            <a:lvl1pPr marL="274320" indent="-20574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First Bullet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34" name="Google Shape;38;p80">
            <a:extLst>
              <a:ext uri="{FF2B5EF4-FFF2-40B4-BE49-F238E27FC236}">
                <a16:creationId xmlns:a16="http://schemas.microsoft.com/office/drawing/2014/main" id="{B4BD74DB-8382-1DE8-BE07-D586CCB1B438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Day 1</a:t>
            </a:r>
            <a:endParaRPr/>
          </a:p>
        </p:txBody>
      </p:sp>
      <p:sp>
        <p:nvSpPr>
          <p:cNvPr id="40" name="Google Shape;38;p80">
            <a:extLst>
              <a:ext uri="{FF2B5EF4-FFF2-40B4-BE49-F238E27FC236}">
                <a16:creationId xmlns:a16="http://schemas.microsoft.com/office/drawing/2014/main" id="{656DE071-2DAC-94B8-46CD-9E75E5073B22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714875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Day 2</a:t>
            </a:r>
            <a:endParaRPr/>
          </a:p>
        </p:txBody>
      </p:sp>
      <p:cxnSp>
        <p:nvCxnSpPr>
          <p:cNvPr id="41" name="Google Shape;118;p97">
            <a:extLst>
              <a:ext uri="{FF2B5EF4-FFF2-40B4-BE49-F238E27FC236}">
                <a16:creationId xmlns:a16="http://schemas.microsoft.com/office/drawing/2014/main" id="{F5AAC24D-1664-C8C0-5C35-FED3952E5762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" name="Google Shape;119;p97">
            <a:extLst>
              <a:ext uri="{FF2B5EF4-FFF2-40B4-BE49-F238E27FC236}">
                <a16:creationId xmlns:a16="http://schemas.microsoft.com/office/drawing/2014/main" id="{43686EFA-3DDE-9D46-0DD2-4861CDA03049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" name="Google Shape;118;p97">
            <a:extLst>
              <a:ext uri="{FF2B5EF4-FFF2-40B4-BE49-F238E27FC236}">
                <a16:creationId xmlns:a16="http://schemas.microsoft.com/office/drawing/2014/main" id="{F5B1BA52-E649-D52A-C729-F7207F9C520B}"/>
              </a:ext>
            </a:extLst>
          </p:cNvPr>
          <p:cNvCxnSpPr>
            <a:cxnSpLocks/>
          </p:cNvCxnSpPr>
          <p:nvPr userDrawn="1"/>
        </p:nvCxnSpPr>
        <p:spPr>
          <a:xfrm>
            <a:off x="428625" y="1974668"/>
            <a:ext cx="1932561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" name="Google Shape;118;p97">
            <a:extLst>
              <a:ext uri="{FF2B5EF4-FFF2-40B4-BE49-F238E27FC236}">
                <a16:creationId xmlns:a16="http://schemas.microsoft.com/office/drawing/2014/main" id="{5CB1E624-B3EB-1498-4FCD-35380CB64BED}"/>
              </a:ext>
            </a:extLst>
          </p:cNvPr>
          <p:cNvCxnSpPr>
            <a:cxnSpLocks/>
          </p:cNvCxnSpPr>
          <p:nvPr userDrawn="1"/>
        </p:nvCxnSpPr>
        <p:spPr>
          <a:xfrm>
            <a:off x="4720565" y="1974668"/>
            <a:ext cx="193610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" name="Google Shape;118;p97">
            <a:extLst>
              <a:ext uri="{FF2B5EF4-FFF2-40B4-BE49-F238E27FC236}">
                <a16:creationId xmlns:a16="http://schemas.microsoft.com/office/drawing/2014/main" id="{6CEBB6DC-CEBE-C5CC-CDDD-6AE5291BA9B8}"/>
              </a:ext>
            </a:extLst>
          </p:cNvPr>
          <p:cNvCxnSpPr>
            <a:cxnSpLocks/>
          </p:cNvCxnSpPr>
          <p:nvPr userDrawn="1"/>
        </p:nvCxnSpPr>
        <p:spPr>
          <a:xfrm>
            <a:off x="6858000" y="1974668"/>
            <a:ext cx="1866900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" name="Google Shape;118;p97">
            <a:extLst>
              <a:ext uri="{FF2B5EF4-FFF2-40B4-BE49-F238E27FC236}">
                <a16:creationId xmlns:a16="http://schemas.microsoft.com/office/drawing/2014/main" id="{AF83766D-2BE9-6A1C-B3A8-94ACE5FF7CB1}"/>
              </a:ext>
            </a:extLst>
          </p:cNvPr>
          <p:cNvCxnSpPr>
            <a:cxnSpLocks/>
          </p:cNvCxnSpPr>
          <p:nvPr userDrawn="1"/>
        </p:nvCxnSpPr>
        <p:spPr>
          <a:xfrm>
            <a:off x="2593376" y="1974668"/>
            <a:ext cx="1859276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Google Shape;38;p80">
            <a:extLst>
              <a:ext uri="{FF2B5EF4-FFF2-40B4-BE49-F238E27FC236}">
                <a16:creationId xmlns:a16="http://schemas.microsoft.com/office/drawing/2014/main" id="{9978CF24-CED5-0061-9FC4-A8687B56EC25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Workshop Programme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2285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Agenda_Parts+Mod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84307F98-A24B-CEC0-7C93-95C95B044D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8625" y="2138358"/>
            <a:ext cx="4024027" cy="2744395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0C4F1A6-3B38-F25E-F473-AEEE1C5DC7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97888" y="2138358"/>
            <a:ext cx="4017488" cy="2744396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spcAft>
                <a:spcPts val="450"/>
              </a:spcAft>
              <a:defRPr sz="1400"/>
            </a:lvl1pPr>
            <a:lvl2pPr>
              <a:spcAft>
                <a:spcPts val="900"/>
              </a:spcAft>
              <a:defRPr sz="1350"/>
            </a:lvl2pPr>
            <a:lvl3pPr>
              <a:spcAft>
                <a:spcPts val="900"/>
              </a:spcAft>
              <a:defRPr sz="1350"/>
            </a:lvl3pPr>
            <a:lvl4pPr>
              <a:spcAft>
                <a:spcPts val="900"/>
              </a:spcAft>
              <a:defRPr sz="1350"/>
            </a:lvl4pPr>
            <a:lvl5pPr>
              <a:spcAft>
                <a:spcPts val="900"/>
              </a:spcAft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Bullet</a:t>
            </a:r>
          </a:p>
        </p:txBody>
      </p:sp>
      <p:sp>
        <p:nvSpPr>
          <p:cNvPr id="2" name="Textfeld 5">
            <a:extLst>
              <a:ext uri="{FF2B5EF4-FFF2-40B4-BE49-F238E27FC236}">
                <a16:creationId xmlns:a16="http://schemas.microsoft.com/office/drawing/2014/main" id="{C6E45255-CD18-B8DD-A5A9-445433CFB51A}"/>
              </a:ext>
            </a:extLst>
          </p:cNvPr>
          <p:cNvSpPr txBox="1"/>
          <p:nvPr userDrawn="1"/>
        </p:nvSpPr>
        <p:spPr>
          <a:xfrm>
            <a:off x="428625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Modul 1</a:t>
            </a:r>
          </a:p>
        </p:txBody>
      </p:sp>
      <p:sp>
        <p:nvSpPr>
          <p:cNvPr id="6" name="Textfeld 27">
            <a:extLst>
              <a:ext uri="{FF2B5EF4-FFF2-40B4-BE49-F238E27FC236}">
                <a16:creationId xmlns:a16="http://schemas.microsoft.com/office/drawing/2014/main" id="{BE7124E2-EFE5-A7FD-43C8-97A5DD826D6A}"/>
              </a:ext>
            </a:extLst>
          </p:cNvPr>
          <p:cNvSpPr txBox="1"/>
          <p:nvPr userDrawn="1"/>
        </p:nvSpPr>
        <p:spPr>
          <a:xfrm>
            <a:off x="4697888" y="1727493"/>
            <a:ext cx="192451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DE" sz="1400" b="1" i="0">
                <a:solidFill>
                  <a:srgbClr val="E30613"/>
                </a:solidFill>
                <a:latin typeface="Aptos" panose="020B0004020202020204" pitchFamily="34" charset="0"/>
              </a:rPr>
              <a:t>Modul 2</a:t>
            </a:r>
          </a:p>
        </p:txBody>
      </p:sp>
      <p:sp>
        <p:nvSpPr>
          <p:cNvPr id="13" name="Google Shape;38;p80">
            <a:extLst>
              <a:ext uri="{FF2B5EF4-FFF2-40B4-BE49-F238E27FC236}">
                <a16:creationId xmlns:a16="http://schemas.microsoft.com/office/drawing/2014/main" id="{47CFDC1F-3687-730B-CFA9-21D32CCEE7D4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28625" y="1099293"/>
            <a:ext cx="402402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Day 1</a:t>
            </a:r>
            <a:endParaRPr/>
          </a:p>
        </p:txBody>
      </p:sp>
      <p:sp>
        <p:nvSpPr>
          <p:cNvPr id="14" name="Google Shape;38;p80">
            <a:extLst>
              <a:ext uri="{FF2B5EF4-FFF2-40B4-BE49-F238E27FC236}">
                <a16:creationId xmlns:a16="http://schemas.microsoft.com/office/drawing/2014/main" id="{003CCDC0-F460-F1D5-4490-FAEFCA7FF4C1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4714875" y="1099293"/>
            <a:ext cx="401748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28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Day 2</a:t>
            </a:r>
            <a:endParaRPr/>
          </a:p>
        </p:txBody>
      </p:sp>
      <p:cxnSp>
        <p:nvCxnSpPr>
          <p:cNvPr id="15" name="Google Shape;118;p97">
            <a:extLst>
              <a:ext uri="{FF2B5EF4-FFF2-40B4-BE49-F238E27FC236}">
                <a16:creationId xmlns:a16="http://schemas.microsoft.com/office/drawing/2014/main" id="{E69F50A0-429C-C5A5-D44A-AEDF5D1A9410}"/>
              </a:ext>
            </a:extLst>
          </p:cNvPr>
          <p:cNvCxnSpPr>
            <a:cxnSpLocks/>
          </p:cNvCxnSpPr>
          <p:nvPr userDrawn="1"/>
        </p:nvCxnSpPr>
        <p:spPr>
          <a:xfrm>
            <a:off x="428625" y="1532071"/>
            <a:ext cx="4024027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119;p97">
            <a:extLst>
              <a:ext uri="{FF2B5EF4-FFF2-40B4-BE49-F238E27FC236}">
                <a16:creationId xmlns:a16="http://schemas.microsoft.com/office/drawing/2014/main" id="{8D65D320-7B33-5AE6-F95B-7CB539AA20EA}"/>
              </a:ext>
            </a:extLst>
          </p:cNvPr>
          <p:cNvCxnSpPr>
            <a:cxnSpLocks/>
          </p:cNvCxnSpPr>
          <p:nvPr userDrawn="1"/>
        </p:nvCxnSpPr>
        <p:spPr>
          <a:xfrm>
            <a:off x="4686301" y="1532071"/>
            <a:ext cx="4029075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EA2B5705-F8BD-9866-E172-9539EA2CE961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235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Agenda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284347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tos_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8;p80">
            <a:extLst>
              <a:ext uri="{FF2B5EF4-FFF2-40B4-BE49-F238E27FC236}">
                <a16:creationId xmlns:a16="http://schemas.microsoft.com/office/drawing/2014/main" id="{E404D292-AB57-B471-87DE-189E10C8C22D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290099"/>
            <a:ext cx="5099593" cy="50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2202442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ptos_Headline_3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8;p80">
            <a:extLst>
              <a:ext uri="{FF2B5EF4-FFF2-40B4-BE49-F238E27FC236}">
                <a16:creationId xmlns:a16="http://schemas.microsoft.com/office/drawing/2014/main" id="{3AF6F8F5-0869-6CD6-03AF-14CE0F399F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428625" y="336593"/>
            <a:ext cx="5099593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Arial"/>
              <a:buNone/>
              <a:defRPr sz="3200" b="1" i="0" u="none" strike="noStrike" cap="none">
                <a:solidFill>
                  <a:srgbClr val="E30613"/>
                </a:solidFill>
                <a:latin typeface="Aptos" panose="020B0004020202020204" pitchFamily="34" charset="0"/>
                <a:ea typeface="Aptos" panose="020B0004020202020204" pitchFamily="34" charset="0"/>
                <a:cs typeface="Arial"/>
                <a:sym typeface="Arial"/>
              </a:defRPr>
            </a:lvl1pPr>
            <a:lvl2pPr marL="685800" marR="0" lvl="1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71463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sz="1575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/>
              <a:t>Click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add</a:t>
            </a:r>
            <a:r>
              <a:rPr lang="de-DE"/>
              <a:t> </a:t>
            </a:r>
            <a:r>
              <a:rPr lang="de-DE" err="1"/>
              <a:t>text</a:t>
            </a:r>
            <a:r>
              <a:rPr lang="de-DE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2166315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0">
          <p15:clr>
            <a:srgbClr val="FBAE40"/>
          </p15:clr>
        </p15:guide>
        <p15:guide id="2" pos="2256">
          <p15:clr>
            <a:srgbClr val="FBAE40"/>
          </p15:clr>
        </p15:guide>
        <p15:guide id="3" pos="3816">
          <p15:clr>
            <a:srgbClr val="FBAE40"/>
          </p15:clr>
        </p15:guide>
        <p15:guide id="4" orient="horz" pos="121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5.emf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;p74">
            <a:extLst>
              <a:ext uri="{FF2B5EF4-FFF2-40B4-BE49-F238E27FC236}">
                <a16:creationId xmlns:a16="http://schemas.microsoft.com/office/drawing/2014/main" id="{7BE2A62F-A750-1F21-018C-EEC2AFA0A50D}"/>
              </a:ext>
            </a:extLst>
          </p:cNvPr>
          <p:cNvPicPr preferRelativeResize="0"/>
          <p:nvPr userDrawn="1"/>
        </p:nvPicPr>
        <p:blipFill rotWithShape="1">
          <a:blip r:embed="rId29">
            <a:alphaModFix/>
          </a:blip>
          <a:srcRect/>
          <a:stretch/>
        </p:blipFill>
        <p:spPr>
          <a:xfrm>
            <a:off x="7374523" y="197781"/>
            <a:ext cx="1675519" cy="636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247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41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2" r:id="rId24"/>
    <p:sldLayoutId id="2147483743" r:id="rId25"/>
    <p:sldLayoutId id="2147483744" r:id="rId26"/>
    <p:sldLayoutId id="2147483745" r:id="rId2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>
          <p15:clr>
            <a:srgbClr val="F26B43"/>
          </p15:clr>
        </p15:guide>
        <p15:guide id="2" pos="5568">
          <p15:clr>
            <a:srgbClr val="F26B43"/>
          </p15:clr>
        </p15:guide>
        <p15:guide id="3" orient="horz" pos="3060">
          <p15:clr>
            <a:srgbClr val="F26B43"/>
          </p15:clr>
        </p15:guide>
        <p15:guide id="4" pos="5496">
          <p15:clr>
            <a:srgbClr val="F26B43"/>
          </p15:clr>
        </p15:guide>
        <p15:guide id="5" orient="horz" pos="228">
          <p15:clr>
            <a:srgbClr val="F26B43"/>
          </p15:clr>
        </p15:guide>
        <p15:guide id="6" orient="horz" pos="420">
          <p15:clr>
            <a:srgbClr val="F26B43"/>
          </p15:clr>
        </p15:guide>
        <p15:guide id="7" pos="2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8B71B07-3265-F246-C1E5-23BCFA7BCCC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0D215F9-D425-5EC1-EFE3-11CCD067ABC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2452" y="331743"/>
            <a:ext cx="1377450" cy="38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9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64">
          <p15:clr>
            <a:srgbClr val="F26B43"/>
          </p15:clr>
        </p15:guide>
        <p15:guide id="2" orient="horz" pos="228">
          <p15:clr>
            <a:srgbClr val="F26B43"/>
          </p15:clr>
        </p15:guide>
        <p15:guide id="3" orient="horz" pos="4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" descr="Ein Bild, das drinnen, Person, Computer, Tisch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 t="8161" b="7783"/>
          <a:stretch/>
        </p:blipFill>
        <p:spPr>
          <a:xfrm>
            <a:off x="-34678" y="0"/>
            <a:ext cx="917867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"/>
          <p:cNvSpPr txBox="1">
            <a:spLocks noGrp="1"/>
          </p:cNvSpPr>
          <p:nvPr>
            <p:ph type="body" sz="quarter" idx="11"/>
          </p:nvPr>
        </p:nvSpPr>
        <p:spPr>
          <a:xfrm>
            <a:off x="295655" y="285263"/>
            <a:ext cx="6153271" cy="485204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vert="horz" wrap="square" lIns="108000" tIns="0" rIns="108000" bIns="0" rtlCol="0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Pts val="4000"/>
            </a:pPr>
            <a:r>
              <a:rPr lang="de-DE">
                <a:solidFill>
                  <a:schemeClr val="lt1"/>
                </a:solidFill>
                <a:ea typeface="Arial"/>
                <a:sym typeface="Arial"/>
              </a:rPr>
              <a:t>DESIGN THINKING PROCESS III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10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/>
              <a:t>Building </a:t>
            </a:r>
            <a:r>
              <a:rPr lang="de-DE" err="1"/>
              <a:t>the</a:t>
            </a:r>
            <a:r>
              <a:rPr lang="de-DE"/>
              <a:t> prototype</a:t>
            </a:r>
            <a:endParaRPr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4FBD5634-53B2-71C3-F1BF-0374D9E47034}"/>
              </a:ext>
            </a:extLst>
          </p:cNvPr>
          <p:cNvSpPr txBox="1">
            <a:spLocks/>
          </p:cNvSpPr>
          <p:nvPr/>
        </p:nvSpPr>
        <p:spPr>
          <a:xfrm>
            <a:off x="1371600" y="1733550"/>
            <a:ext cx="7308056" cy="2687240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7432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  <a:buClrTx/>
            </a:pPr>
            <a:r>
              <a:rPr lang="en-GB"/>
              <a:t>The vague idea turns into more concrete shapes</a:t>
            </a:r>
          </a:p>
          <a:p>
            <a:pPr>
              <a:lnSpc>
                <a:spcPct val="100000"/>
              </a:lnSpc>
              <a:spcAft>
                <a:spcPts val="0"/>
              </a:spcAft>
              <a:buClrTx/>
            </a:pPr>
            <a:endParaRPr lang="en-GB"/>
          </a:p>
          <a:p>
            <a:pPr>
              <a:lnSpc>
                <a:spcPct val="100000"/>
              </a:lnSpc>
              <a:spcAft>
                <a:spcPts val="0"/>
              </a:spcAft>
              <a:buClrTx/>
            </a:pPr>
            <a:r>
              <a:rPr lang="en-GB"/>
              <a:t>The team synchronises</a:t>
            </a:r>
          </a:p>
          <a:p>
            <a:pPr>
              <a:lnSpc>
                <a:spcPct val="100000"/>
              </a:lnSpc>
              <a:spcAft>
                <a:spcPts val="0"/>
              </a:spcAft>
              <a:buClrTx/>
            </a:pPr>
            <a:endParaRPr lang="en-GB"/>
          </a:p>
          <a:p>
            <a:pPr>
              <a:lnSpc>
                <a:spcPct val="100000"/>
              </a:lnSpc>
              <a:spcAft>
                <a:spcPts val="0"/>
              </a:spcAft>
              <a:buClrTx/>
            </a:pPr>
            <a:r>
              <a:rPr lang="en-GB"/>
              <a:t>The idea gets tangible and therefore ready to be tested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29;p40">
            <a:extLst>
              <a:ext uri="{FF2B5EF4-FFF2-40B4-BE49-F238E27FC236}">
                <a16:creationId xmlns:a16="http://schemas.microsoft.com/office/drawing/2014/main" id="{F97C3C0D-D729-1A2E-F55B-23CE75CC7932}"/>
              </a:ext>
            </a:extLst>
          </p:cNvPr>
          <p:cNvSpPr/>
          <p:nvPr/>
        </p:nvSpPr>
        <p:spPr>
          <a:xfrm>
            <a:off x="4073150" y="1807709"/>
            <a:ext cx="1209600" cy="1209600"/>
          </a:xfrm>
          <a:prstGeom prst="ellipse">
            <a:avLst/>
          </a:prstGeom>
          <a:solidFill>
            <a:srgbClr val="F1F2F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529;p40">
            <a:extLst>
              <a:ext uri="{FF2B5EF4-FFF2-40B4-BE49-F238E27FC236}">
                <a16:creationId xmlns:a16="http://schemas.microsoft.com/office/drawing/2014/main" id="{79C77F10-563F-A97F-CADC-5FCCE4DC9A4B}"/>
              </a:ext>
            </a:extLst>
          </p:cNvPr>
          <p:cNvSpPr/>
          <p:nvPr/>
        </p:nvSpPr>
        <p:spPr>
          <a:xfrm>
            <a:off x="1154122" y="1807709"/>
            <a:ext cx="1209600" cy="1209600"/>
          </a:xfrm>
          <a:prstGeom prst="ellipse">
            <a:avLst/>
          </a:prstGeom>
          <a:solidFill>
            <a:srgbClr val="F1F2F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4" name="Google Shape;1024;p10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/>
              <a:t>Building </a:t>
            </a:r>
            <a:r>
              <a:rPr lang="de-DE" err="1"/>
              <a:t>the</a:t>
            </a:r>
            <a:r>
              <a:rPr lang="de-DE"/>
              <a:t> prototype</a:t>
            </a:r>
            <a:endParaRPr/>
          </a:p>
        </p:txBody>
      </p:sp>
      <p:sp>
        <p:nvSpPr>
          <p:cNvPr id="1025" name="Google Shape;1025;p108"/>
          <p:cNvSpPr txBox="1"/>
          <p:nvPr/>
        </p:nvSpPr>
        <p:spPr>
          <a:xfrm>
            <a:off x="827101" y="3221132"/>
            <a:ext cx="1863640" cy="607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algn="ctr"/>
            <a:r>
              <a:rPr lang="de-DE" sz="1600" b="1">
                <a:solidFill>
                  <a:srgbClr val="E30613"/>
                </a:solidFill>
                <a:latin typeface="Aptos" panose="020B0004020202020204" pitchFamily="34" charset="0"/>
              </a:rPr>
              <a:t>What?</a:t>
            </a:r>
            <a:endParaRPr lang="de-DE" sz="1600" b="1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de-DE" err="1">
                <a:solidFill>
                  <a:schemeClr val="dk1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Make</a:t>
            </a:r>
            <a:r>
              <a:rPr lang="de-DE">
                <a:solidFill>
                  <a:schemeClr val="dk1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err="1">
                <a:solidFill>
                  <a:schemeClr val="dk1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the</a:t>
            </a:r>
            <a:r>
              <a:rPr lang="de-DE">
                <a:solidFill>
                  <a:schemeClr val="dk1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</a:t>
            </a:r>
            <a:r>
              <a:rPr lang="de-DE" err="1">
                <a:solidFill>
                  <a:schemeClr val="dk1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idea</a:t>
            </a:r>
            <a:r>
              <a:rPr lang="de-DE">
                <a:solidFill>
                  <a:schemeClr val="dk1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tangible</a:t>
            </a:r>
            <a:endParaRPr sz="1650" b="1">
              <a:solidFill>
                <a:schemeClr val="dk1"/>
              </a:solidFill>
              <a:latin typeface="Aptos" panose="020B0004020202020204" pitchFamily="34" charset="0"/>
            </a:endParaRPr>
          </a:p>
        </p:txBody>
      </p:sp>
      <p:sp>
        <p:nvSpPr>
          <p:cNvPr id="1026" name="Google Shape;1026;p108"/>
          <p:cNvSpPr txBox="1"/>
          <p:nvPr/>
        </p:nvSpPr>
        <p:spPr>
          <a:xfrm>
            <a:off x="3797391" y="3221132"/>
            <a:ext cx="1761117" cy="607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algn="ctr"/>
            <a:r>
              <a:rPr lang="de-DE" sz="1600" b="1">
                <a:solidFill>
                  <a:srgbClr val="E30613"/>
                </a:solidFill>
                <a:latin typeface="Aptos" panose="020B0004020202020204" pitchFamily="34" charset="0"/>
              </a:rPr>
              <a:t>How?</a:t>
            </a:r>
            <a:endParaRPr sz="1600" b="1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de-DE">
                <a:solidFill>
                  <a:schemeClr val="dk1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Quick and </a:t>
            </a:r>
            <a:r>
              <a:rPr lang="de-DE" err="1">
                <a:solidFill>
                  <a:schemeClr val="dk1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dirty</a:t>
            </a:r>
            <a:endParaRPr sz="1650" b="1">
              <a:solidFill>
                <a:schemeClr val="dk1"/>
              </a:solidFill>
              <a:latin typeface="Aptos" panose="020B0004020202020204" pitchFamily="34" charset="0"/>
            </a:endParaRPr>
          </a:p>
        </p:txBody>
      </p:sp>
      <p:sp>
        <p:nvSpPr>
          <p:cNvPr id="1027" name="Google Shape;1027;p108"/>
          <p:cNvSpPr txBox="1"/>
          <p:nvPr/>
        </p:nvSpPr>
        <p:spPr>
          <a:xfrm>
            <a:off x="6641659" y="3209667"/>
            <a:ext cx="1761118" cy="607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algn="ctr"/>
            <a:r>
              <a:rPr lang="de-DE" sz="1600" b="1">
                <a:solidFill>
                  <a:srgbClr val="E30613"/>
                </a:solidFill>
                <a:latin typeface="Aptos" panose="020B0004020202020204" pitchFamily="34" charset="0"/>
              </a:rPr>
              <a:t>Why?</a:t>
            </a:r>
            <a:endParaRPr sz="1600" b="1">
              <a:solidFill>
                <a:schemeClr val="dk1"/>
              </a:solidFill>
              <a:latin typeface="Aptos" panose="020B00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de-DE" err="1">
                <a:solidFill>
                  <a:schemeClr val="dk1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Understand</a:t>
            </a:r>
            <a:r>
              <a:rPr lang="de-DE">
                <a:solidFill>
                  <a:schemeClr val="dk1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 and </a:t>
            </a:r>
            <a:r>
              <a:rPr lang="de-DE" err="1">
                <a:solidFill>
                  <a:schemeClr val="dk1"/>
                </a:solidFill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test</a:t>
            </a:r>
            <a:endParaRPr sz="1650" b="1">
              <a:solidFill>
                <a:schemeClr val="dk1"/>
              </a:solidFill>
              <a:latin typeface="Aptos" panose="020B0004020202020204" pitchFamily="34" charset="0"/>
            </a:endParaRPr>
          </a:p>
        </p:txBody>
      </p:sp>
      <p:pic>
        <p:nvPicPr>
          <p:cNvPr id="1032" name="Google Shape;1032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2123" y="1727129"/>
            <a:ext cx="1253597" cy="125359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529;p40">
            <a:extLst>
              <a:ext uri="{FF2B5EF4-FFF2-40B4-BE49-F238E27FC236}">
                <a16:creationId xmlns:a16="http://schemas.microsoft.com/office/drawing/2014/main" id="{B19418E7-0F08-73BA-30E2-452397186C59}"/>
              </a:ext>
            </a:extLst>
          </p:cNvPr>
          <p:cNvSpPr/>
          <p:nvPr/>
        </p:nvSpPr>
        <p:spPr>
          <a:xfrm>
            <a:off x="6917418" y="1807709"/>
            <a:ext cx="1209600" cy="1209600"/>
          </a:xfrm>
          <a:prstGeom prst="ellipse">
            <a:avLst/>
          </a:prstGeom>
          <a:solidFill>
            <a:srgbClr val="F1F2F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649;p53">
            <a:extLst>
              <a:ext uri="{FF2B5EF4-FFF2-40B4-BE49-F238E27FC236}">
                <a16:creationId xmlns:a16="http://schemas.microsoft.com/office/drawing/2014/main" id="{7E2F3DB5-BAFB-1165-C215-77BDFC787AD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9871" y="1727129"/>
            <a:ext cx="1098366" cy="1370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033;p108">
            <a:extLst>
              <a:ext uri="{FF2B5EF4-FFF2-40B4-BE49-F238E27FC236}">
                <a16:creationId xmlns:a16="http://schemas.microsoft.com/office/drawing/2014/main" id="{FD57EA9D-538A-040F-93B0-27E2FAD9B7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13766" y="1763712"/>
            <a:ext cx="1577513" cy="1253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0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/>
              <a:t>Lean </a:t>
            </a:r>
            <a:r>
              <a:rPr lang="de-DE" err="1"/>
              <a:t>startup</a:t>
            </a:r>
            <a:endParaRPr/>
          </a:p>
        </p:txBody>
      </p:sp>
      <p:pic>
        <p:nvPicPr>
          <p:cNvPr id="1039" name="Google Shape;1039;p109" descr="Ein Bild, das Uhr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989752"/>
            <a:ext cx="8340868" cy="4149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Google Shape;1045;p110"/>
          <p:cNvPicPr preferRelativeResize="0">
            <a:picLocks noGrp="1"/>
          </p:cNvPicPr>
          <p:nvPr>
            <p:ph type="pic" sz="quarter" idx="10"/>
          </p:nvPr>
        </p:nvPicPr>
        <p:blipFill rotWithShape="1">
          <a:blip r:embed="rId3">
            <a:alphaModFix/>
          </a:blip>
          <a:srcRect l="20382" r="20382"/>
          <a:stretch/>
        </p:blipFill>
        <p:spPr>
          <a:prstGeom prst="rect">
            <a:avLst/>
          </a:prstGeom>
          <a:noFill/>
          <a:ln>
            <a:noFill/>
          </a:ln>
        </p:spPr>
      </p:pic>
      <p:sp>
        <p:nvSpPr>
          <p:cNvPr id="1044" name="Google Shape;1044;p110"/>
          <p:cNvSpPr txBox="1">
            <a:spLocks noGrp="1"/>
          </p:cNvSpPr>
          <p:nvPr>
            <p:ph type="body" idx="1"/>
          </p:nvPr>
        </p:nvSpPr>
        <p:spPr>
          <a:xfrm>
            <a:off x="428626" y="336593"/>
            <a:ext cx="4143374" cy="4431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 err="1"/>
              <a:t>There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different </a:t>
            </a:r>
            <a:br>
              <a:rPr lang="de-DE"/>
            </a:br>
            <a:r>
              <a:rPr lang="de-DE" err="1"/>
              <a:t>kinds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prototypes</a:t>
            </a:r>
            <a:r>
              <a:rPr lang="de-DE"/>
              <a:t> …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Google Shape;1050;p111" descr="Ein Bild, das Person, Mann, Text, drinnen enthält.&#10;&#10;Automatisch generierte Beschreib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1" name="Google Shape;1051;p111"/>
          <p:cNvSpPr txBox="1">
            <a:spLocks noGrp="1"/>
          </p:cNvSpPr>
          <p:nvPr>
            <p:ph type="body" sz="quarter" idx="11"/>
          </p:nvPr>
        </p:nvSpPr>
        <p:spPr>
          <a:xfrm>
            <a:off x="304800" y="281644"/>
            <a:ext cx="1768699" cy="492443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vert="horz" wrap="square" lIns="108000" tIns="0" rIns="108000" bIns="0" rtlCol="0" anchor="ctr" anchorCtr="0">
            <a:spAutoFit/>
          </a:bodyPr>
          <a:lstStyle/>
          <a:p>
            <a:pPr marL="0" indent="0">
              <a:spcBef>
                <a:spcPts val="0"/>
              </a:spcBef>
              <a:buSzPts val="4000"/>
            </a:pPr>
            <a:r>
              <a:rPr lang="de-DE"/>
              <a:t>SKETCH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Google Shape;1056;p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7" name="Google Shape;1057;p112"/>
          <p:cNvSpPr txBox="1">
            <a:spLocks noGrp="1"/>
          </p:cNvSpPr>
          <p:nvPr>
            <p:ph type="body" sz="quarter" idx="11"/>
          </p:nvPr>
        </p:nvSpPr>
        <p:spPr>
          <a:xfrm>
            <a:off x="304800" y="281644"/>
            <a:ext cx="2109989" cy="492443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vert="horz" wrap="square" lIns="108000" tIns="0" rIns="108000" bIns="0" rtlCol="0" anchor="ctr" anchorCtr="0">
            <a:spAutoFit/>
          </a:bodyPr>
          <a:lstStyle/>
          <a:p>
            <a:pPr marL="0" indent="0">
              <a:spcBef>
                <a:spcPts val="0"/>
              </a:spcBef>
              <a:buSzPts val="4000"/>
            </a:pPr>
            <a:r>
              <a:rPr lang="de-DE"/>
              <a:t>MOCK-UP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2" name="Google Shape;1062;p113"/>
          <p:cNvPicPr preferRelativeResize="0"/>
          <p:nvPr/>
        </p:nvPicPr>
        <p:blipFill rotWithShape="1">
          <a:blip r:embed="rId3">
            <a:alphaModFix/>
          </a:blip>
          <a:srcRect b="857"/>
          <a:stretch/>
        </p:blipFill>
        <p:spPr>
          <a:xfrm>
            <a:off x="3996" y="0"/>
            <a:ext cx="9140004" cy="5101683"/>
          </a:xfrm>
          <a:prstGeom prst="rect">
            <a:avLst/>
          </a:prstGeom>
          <a:noFill/>
          <a:ln>
            <a:noFill/>
          </a:ln>
        </p:spPr>
      </p:pic>
      <p:sp>
        <p:nvSpPr>
          <p:cNvPr id="1063" name="Google Shape;1063;p113"/>
          <p:cNvSpPr txBox="1">
            <a:spLocks noGrp="1"/>
          </p:cNvSpPr>
          <p:nvPr>
            <p:ph type="body" sz="quarter" idx="11"/>
          </p:nvPr>
        </p:nvSpPr>
        <p:spPr>
          <a:xfrm>
            <a:off x="304800" y="281644"/>
            <a:ext cx="4144851" cy="492443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vert="horz" wrap="square" lIns="108000" tIns="0" rIns="108000" bIns="0" rtlCol="0" anchor="ctr" anchorCtr="0">
            <a:spAutoFit/>
          </a:bodyPr>
          <a:lstStyle/>
          <a:p>
            <a:pPr marL="0" indent="0">
              <a:spcBef>
                <a:spcPts val="0"/>
              </a:spcBef>
              <a:buSzPts val="4000"/>
            </a:pPr>
            <a:r>
              <a:rPr lang="de-DE"/>
              <a:t>DIGITAL WIREFRAME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Google Shape;1068;p114"/>
          <p:cNvPicPr preferRelativeResize="0"/>
          <p:nvPr/>
        </p:nvPicPr>
        <p:blipFill rotWithShape="1">
          <a:blip r:embed="rId3">
            <a:alphaModFix/>
          </a:blip>
          <a:srcRect b="1562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9" name="Google Shape;1069;p114"/>
          <p:cNvSpPr txBox="1">
            <a:spLocks noGrp="1"/>
          </p:cNvSpPr>
          <p:nvPr>
            <p:ph type="body" sz="quarter" idx="11"/>
          </p:nvPr>
        </p:nvSpPr>
        <p:spPr>
          <a:xfrm>
            <a:off x="304800" y="285263"/>
            <a:ext cx="3133859" cy="485204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vert="horz" wrap="square" lIns="108000" tIns="0" rIns="108000" bIns="0" rtlCol="0" anchor="ctr" anchorCtr="0">
            <a:noAutofit/>
          </a:bodyPr>
          <a:lstStyle/>
          <a:p>
            <a:pPr marL="0" indent="0">
              <a:spcBef>
                <a:spcPts val="0"/>
              </a:spcBef>
              <a:buSzPts val="4000"/>
            </a:pPr>
            <a:r>
              <a:rPr lang="de-DE">
                <a:ea typeface="Arial"/>
                <a:sym typeface="Arial"/>
              </a:rPr>
              <a:t>USER JOURNEY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15"/>
          <p:cNvPicPr preferRelativeResize="0">
            <a:picLocks noGrp="1"/>
          </p:cNvPicPr>
          <p:nvPr>
            <p:ph type="pic" sz="quarter" idx="10"/>
          </p:nvPr>
        </p:nvPicPr>
        <p:blipFill rotWithShape="1">
          <a:blip r:embed="rId3">
            <a:alphaModFix/>
          </a:blip>
          <a:srcRect t="7796" b="7796"/>
          <a:stretch/>
        </p:blipFill>
        <p:spPr>
          <a:prstGeom prst="rect">
            <a:avLst/>
          </a:prstGeom>
          <a:noFill/>
          <a:ln>
            <a:noFill/>
          </a:ln>
        </p:spPr>
      </p:pic>
      <p:sp>
        <p:nvSpPr>
          <p:cNvPr id="1076" name="Google Shape;1076;p115"/>
          <p:cNvSpPr txBox="1">
            <a:spLocks noGrp="1"/>
          </p:cNvSpPr>
          <p:nvPr>
            <p:ph type="body" sz="quarter" idx="11"/>
          </p:nvPr>
        </p:nvSpPr>
        <p:spPr>
          <a:xfrm>
            <a:off x="304800" y="281644"/>
            <a:ext cx="2277414" cy="492443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vert="horz" wrap="square" lIns="108000" tIns="0" rIns="108000" bIns="0" rtlCol="0" anchor="ctr" anchorCtr="0">
            <a:spAutoFit/>
          </a:bodyPr>
          <a:lstStyle/>
          <a:p>
            <a:pPr marL="0" indent="0">
              <a:spcBef>
                <a:spcPts val="0"/>
              </a:spcBef>
              <a:buSzPts val="4000"/>
            </a:pPr>
            <a:r>
              <a:rPr lang="de-DE"/>
              <a:t>ROLE PLAY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5;p6">
            <a:extLst>
              <a:ext uri="{FF2B5EF4-FFF2-40B4-BE49-F238E27FC236}">
                <a16:creationId xmlns:a16="http://schemas.microsoft.com/office/drawing/2014/main" id="{55AFB17C-BF6C-57A4-B6CF-7527B302546F}"/>
              </a:ext>
            </a:extLst>
          </p:cNvPr>
          <p:cNvSpPr txBox="1">
            <a:spLocks/>
          </p:cNvSpPr>
          <p:nvPr/>
        </p:nvSpPr>
        <p:spPr>
          <a:xfrm>
            <a:off x="1669625" y="666750"/>
            <a:ext cx="5804750" cy="4191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Tx/>
              <a:buSzPts val="2400"/>
              <a:buFont typeface="Arial" panose="020B0604020202020204" pitchFamily="34" charset="0"/>
              <a:buNone/>
            </a:pPr>
            <a:r>
              <a:rPr lang="de-DE" sz="2400" b="1"/>
              <a:t>… think about what (hypothesis) you </a:t>
            </a:r>
            <a:br>
              <a:rPr lang="de-DE" sz="2400" b="1"/>
            </a:br>
            <a:r>
              <a:rPr lang="de-DE" sz="2400" b="1"/>
              <a:t>want to test with your users first.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Tx/>
              <a:buSzPts val="2400"/>
              <a:buFont typeface="Arial" panose="020B0604020202020204" pitchFamily="34" charset="0"/>
              <a:buNone/>
            </a:pPr>
            <a:endParaRPr lang="de-DE" sz="2400" b="1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ClrTx/>
              <a:buSzPts val="2400"/>
              <a:buFont typeface="Arial" panose="020B0604020202020204" pitchFamily="34" charset="0"/>
              <a:buNone/>
            </a:pPr>
            <a:r>
              <a:rPr lang="de-DE" sz="2400" b="1"/>
              <a:t>Based on that, build the prototype as </a:t>
            </a:r>
            <a:br>
              <a:rPr lang="de-DE" sz="2400" b="1"/>
            </a:br>
            <a:r>
              <a:rPr lang="de-DE" sz="2400" b="1"/>
              <a:t>simple as possible.</a:t>
            </a:r>
          </a:p>
        </p:txBody>
      </p:sp>
      <p:sp>
        <p:nvSpPr>
          <p:cNvPr id="1081" name="Google Shape;1081;p1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/>
              <a:t>In </a:t>
            </a:r>
            <a:r>
              <a:rPr lang="de-DE" err="1"/>
              <a:t>summary</a:t>
            </a:r>
            <a:r>
              <a:rPr lang="de-DE"/>
              <a:t> …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03;p105">
            <a:extLst>
              <a:ext uri="{FF2B5EF4-FFF2-40B4-BE49-F238E27FC236}">
                <a16:creationId xmlns:a16="http://schemas.microsoft.com/office/drawing/2014/main" id="{405C0D9F-B6B3-B7C5-08B4-40E7C078A7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7370" y="1520560"/>
            <a:ext cx="6772937" cy="12535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 err="1"/>
              <a:t>Prototyping</a:t>
            </a:r>
            <a:r>
              <a:rPr lang="de-DE"/>
              <a:t> </a:t>
            </a:r>
            <a:br>
              <a:rPr lang="de-DE"/>
            </a:br>
            <a:r>
              <a:rPr lang="de-DE"/>
              <a:t>&amp; </a:t>
            </a:r>
            <a:r>
              <a:rPr lang="de-DE" err="1"/>
              <a:t>Testing</a:t>
            </a:r>
            <a:endParaRPr/>
          </a:p>
        </p:txBody>
      </p:sp>
      <p:sp>
        <p:nvSpPr>
          <p:cNvPr id="5" name="Google Shape;1004;p105">
            <a:extLst>
              <a:ext uri="{FF2B5EF4-FFF2-40B4-BE49-F238E27FC236}">
                <a16:creationId xmlns:a16="http://schemas.microsoft.com/office/drawing/2014/main" id="{A65ADA09-4CD6-8AC0-983F-2D4D8169436F}"/>
              </a:ext>
            </a:extLst>
          </p:cNvPr>
          <p:cNvSpPr txBox="1">
            <a:spLocks/>
          </p:cNvSpPr>
          <p:nvPr/>
        </p:nvSpPr>
        <p:spPr>
          <a:xfrm>
            <a:off x="430349" y="513813"/>
            <a:ext cx="6730404" cy="25436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SzPts val="1300"/>
              <a:buNone/>
            </a:pPr>
            <a:r>
              <a:rPr lang="de-DE" sz="1400" dirty="0">
                <a:solidFill>
                  <a:schemeClr val="bg1"/>
                </a:solidFill>
              </a:rPr>
              <a:t>The Design </a:t>
            </a:r>
            <a:r>
              <a:rPr lang="de-DE" sz="1400" dirty="0" err="1">
                <a:solidFill>
                  <a:schemeClr val="bg1"/>
                </a:solidFill>
              </a:rPr>
              <a:t>Thinking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Process</a:t>
            </a:r>
            <a:r>
              <a:rPr lang="de-DE" sz="1400" dirty="0">
                <a:solidFill>
                  <a:schemeClr val="bg1"/>
                </a:solidFill>
              </a:rPr>
              <a:t>: Part III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8" name="Google Shape;1088;p117"/>
          <p:cNvPicPr preferRelativeResize="0">
            <a:picLocks noGrp="1"/>
          </p:cNvPicPr>
          <p:nvPr>
            <p:ph type="pic" sz="quarter" idx="10"/>
          </p:nvPr>
        </p:nvPicPr>
        <p:blipFill rotWithShape="1">
          <a:blip r:embed="rId3">
            <a:alphaModFix/>
          </a:blip>
          <a:srcRect l="20382" r="20382"/>
          <a:stretch/>
        </p:blipFill>
        <p:spPr>
          <a:prstGeom prst="rect">
            <a:avLst/>
          </a:prstGeom>
          <a:noFill/>
          <a:ln>
            <a:noFill/>
          </a:ln>
        </p:spPr>
      </p:pic>
      <p:sp>
        <p:nvSpPr>
          <p:cNvPr id="1087" name="Google Shape;1087;p1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 err="1"/>
              <a:t>Build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digital prototype!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1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 dirty="0" err="1">
                <a:ea typeface="Arial"/>
                <a:sym typeface="Arial"/>
              </a:rPr>
              <a:t>Build</a:t>
            </a:r>
            <a:r>
              <a:rPr lang="de-DE" dirty="0">
                <a:ea typeface="Arial"/>
                <a:sym typeface="Arial"/>
              </a:rPr>
              <a:t> </a:t>
            </a:r>
            <a:r>
              <a:rPr lang="de-DE" dirty="0" err="1">
                <a:ea typeface="Arial"/>
                <a:sym typeface="Arial"/>
              </a:rPr>
              <a:t>your</a:t>
            </a:r>
            <a:r>
              <a:rPr lang="de-DE" dirty="0">
                <a:ea typeface="Arial"/>
                <a:sym typeface="Arial"/>
              </a:rPr>
              <a:t> digital prototype</a:t>
            </a:r>
            <a:endParaRPr dirty="0">
              <a:ea typeface="Arial"/>
              <a:sym typeface="Arial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52CF7F4-36EA-E7E1-694E-18F6C773EB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95375" y="942198"/>
            <a:ext cx="6953248" cy="391120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119"/>
          <p:cNvSpPr txBox="1"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/>
              <a:t>Teamwork</a:t>
            </a:r>
            <a:endParaRPr/>
          </a:p>
        </p:txBody>
      </p:sp>
      <p:sp>
        <p:nvSpPr>
          <p:cNvPr id="1107" name="Google Shape;1107;p119"/>
          <p:cNvSpPr txBox="1"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/>
              <a:t>Digital Prototype</a:t>
            </a:r>
            <a:endParaRPr/>
          </a:p>
        </p:txBody>
      </p:sp>
      <p:sp>
        <p:nvSpPr>
          <p:cNvPr id="1108" name="Google Shape;1108;p119"/>
          <p:cNvSpPr txBox="1">
            <a:spLocks noGrp="1"/>
          </p:cNvSpPr>
          <p:nvPr>
            <p:ph type="body" sz="quarter" idx="17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/>
              <a:t>20 min</a:t>
            </a:r>
            <a:endParaRPr/>
          </a:p>
        </p:txBody>
      </p:sp>
      <p:sp>
        <p:nvSpPr>
          <p:cNvPr id="1109" name="Google Shape;1109;p119"/>
          <p:cNvSpPr txBox="1">
            <a:spLocks noGrp="1"/>
          </p:cNvSpPr>
          <p:nvPr>
            <p:ph type="body" sz="quarter" idx="19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0" indent="0">
              <a:lnSpc>
                <a:spcPct val="100000"/>
              </a:lnSpc>
            </a:pPr>
            <a:r>
              <a:rPr lang="de-DE">
                <a:latin typeface="Aptos" panose="020B0004020202020204" pitchFamily="34" charset="0"/>
              </a:rPr>
              <a:t>Separate breakout rooms</a:t>
            </a:r>
            <a:endParaRPr>
              <a:latin typeface="Aptos" panose="020B00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</a:pPr>
            <a:r>
              <a:rPr lang="de-DE">
                <a:latin typeface="Aptos" panose="020B0004020202020204" pitchFamily="34" charset="0"/>
              </a:rPr>
              <a:t>Find your team corner </a:t>
            </a:r>
            <a:br>
              <a:rPr lang="de-DE">
                <a:latin typeface="Aptos" panose="020B0004020202020204" pitchFamily="34" charset="0"/>
              </a:rPr>
            </a:br>
            <a:r>
              <a:rPr lang="de-DE">
                <a:latin typeface="Aptos" panose="020B0004020202020204" pitchFamily="34" charset="0"/>
              </a:rPr>
              <a:t>in Miro and </a:t>
            </a:r>
            <a:br>
              <a:rPr lang="de-DE">
                <a:latin typeface="Aptos" panose="020B0004020202020204" pitchFamily="34" charset="0"/>
              </a:rPr>
            </a:br>
            <a:r>
              <a:rPr lang="de-DE" b="1">
                <a:latin typeface="Aptos" panose="020B0004020202020204" pitchFamily="34" charset="0"/>
              </a:rPr>
              <a:t>go to template 11</a:t>
            </a:r>
            <a:endParaRPr b="1">
              <a:latin typeface="Aptos" panose="020B00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</a:pPr>
            <a:r>
              <a:rPr lang="de-DE">
                <a:latin typeface="Aptos" panose="020B0004020202020204" pitchFamily="34" charset="0"/>
              </a:rPr>
              <a:t>Automatic transfer back</a:t>
            </a:r>
            <a:endParaRPr>
              <a:latin typeface="Aptos" panose="020B0004020202020204" pitchFamily="34" charset="0"/>
            </a:endParaRPr>
          </a:p>
        </p:txBody>
      </p:sp>
      <p:sp>
        <p:nvSpPr>
          <p:cNvPr id="1110" name="Google Shape;1110;p119"/>
          <p:cNvSpPr txBox="1">
            <a:spLocks noGrp="1"/>
          </p:cNvSpPr>
          <p:nvPr>
            <p:ph type="body" sz="quarter" idx="2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0" indent="0">
              <a:lnSpc>
                <a:spcPct val="100000"/>
              </a:lnSpc>
            </a:pPr>
            <a:r>
              <a:rPr lang="de-DE" b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Visualise your idea and </a:t>
            </a:r>
            <a:br>
              <a:rPr lang="de-DE" b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</a:br>
            <a:r>
              <a:rPr lang="de-DE" b="1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make it tangible.</a:t>
            </a:r>
            <a:endParaRPr b="1">
              <a:latin typeface="Aptos" panose="020B00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</a:pPr>
            <a: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Think about:</a:t>
            </a:r>
            <a:endParaRPr>
              <a:latin typeface="Aptos" panose="020B0004020202020204" pitchFamily="34" charset="0"/>
            </a:endParaRPr>
          </a:p>
          <a:p>
            <a:pPr marL="171446" indent="-171446">
              <a:lnSpc>
                <a:spcPct val="100000"/>
              </a:lnSpc>
              <a:spcBef>
                <a:spcPts val="1200"/>
              </a:spcBef>
              <a:buFont typeface="Arial"/>
              <a:buChar char="•"/>
            </a:pPr>
            <a: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How does your idea work?</a:t>
            </a:r>
            <a:endParaRPr>
              <a:latin typeface="Aptos" panose="020B0004020202020204" pitchFamily="34" charset="0"/>
            </a:endParaRPr>
          </a:p>
          <a:p>
            <a:pPr marL="171446" indent="-171446">
              <a:lnSpc>
                <a:spcPct val="100000"/>
              </a:lnSpc>
              <a:spcBef>
                <a:spcPts val="1200"/>
              </a:spcBef>
              <a:buFont typeface="Arial"/>
              <a:buChar char="•"/>
            </a:pPr>
            <a: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What do you want to get feedback on?</a:t>
            </a:r>
            <a:endParaRPr>
              <a:latin typeface="Aptos" panose="020B0004020202020204" pitchFamily="34" charset="0"/>
            </a:endParaRPr>
          </a:p>
          <a:p>
            <a:pPr marL="171446" indent="-171446">
              <a:lnSpc>
                <a:spcPct val="100000"/>
              </a:lnSpc>
              <a:spcBef>
                <a:spcPts val="1200"/>
              </a:spcBef>
              <a:buFont typeface="Arial"/>
              <a:buChar char="•"/>
            </a:pPr>
            <a: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How does it interact </a:t>
            </a:r>
            <a:br>
              <a:rPr lang="de-DE">
                <a:latin typeface="Aptos" panose="020B0004020202020204" pitchFamily="34" charset="0"/>
              </a:rPr>
            </a:br>
            <a:r>
              <a:rPr lang="de-DE">
                <a:latin typeface="Aptos" panose="020B0004020202020204" pitchFamily="34" charset="0"/>
                <a:ea typeface="Noticia Text"/>
                <a:cs typeface="Noticia Text"/>
                <a:sym typeface="Noticia Text"/>
              </a:rPr>
              <a:t>with your user?</a:t>
            </a:r>
            <a:endParaRPr>
              <a:latin typeface="Aptos" panose="020B0004020202020204" pitchFamily="34" charset="0"/>
            </a:endParaRPr>
          </a:p>
        </p:txBody>
      </p:sp>
      <p:sp>
        <p:nvSpPr>
          <p:cNvPr id="1111" name="Google Shape;1111;p119"/>
          <p:cNvSpPr txBox="1">
            <a:spLocks noGrp="1"/>
          </p:cNvSpPr>
          <p:nvPr>
            <p:ph type="body" sz="quarter" idx="2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0" indent="0">
              <a:lnSpc>
                <a:spcPct val="100000"/>
              </a:lnSpc>
            </a:pPr>
            <a:r>
              <a:rPr lang="de-DE">
                <a:latin typeface="Aptos" panose="020B0004020202020204" pitchFamily="34" charset="0"/>
              </a:rPr>
              <a:t>Countdown for last minute</a:t>
            </a:r>
            <a:endParaRPr>
              <a:latin typeface="Aptos" panose="020B00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</a:pPr>
            <a:endParaRPr>
              <a:latin typeface="Aptos" panose="020B00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7" name="Google Shape;1117;p120"/>
          <p:cNvPicPr preferRelativeResize="0">
            <a:picLocks noGrp="1"/>
          </p:cNvPicPr>
          <p:nvPr>
            <p:ph type="pic" sz="quarter" idx="10"/>
          </p:nvPr>
        </p:nvPicPr>
        <p:blipFill rotWithShape="1">
          <a:blip r:embed="rId3">
            <a:alphaModFix/>
          </a:blip>
          <a:srcRect l="20382" r="20382"/>
          <a:stretch/>
        </p:blipFill>
        <p:spPr>
          <a:prstGeom prst="rect">
            <a:avLst/>
          </a:prstGeom>
          <a:noFill/>
          <a:ln>
            <a:noFill/>
          </a:ln>
        </p:spPr>
      </p:pic>
      <p:sp>
        <p:nvSpPr>
          <p:cNvPr id="1116" name="Google Shape;1116;p12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 err="1"/>
              <a:t>Let’s</a:t>
            </a:r>
            <a:r>
              <a:rPr lang="de-DE"/>
              <a:t> </a:t>
            </a:r>
            <a:r>
              <a:rPr lang="de-DE" err="1"/>
              <a:t>go</a:t>
            </a:r>
            <a:r>
              <a:rPr lang="de-DE"/>
              <a:t>!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" name="Google Shape;1126;p122"/>
          <p:cNvPicPr preferRelativeResize="0"/>
          <p:nvPr/>
        </p:nvPicPr>
        <p:blipFill rotWithShape="1">
          <a:blip r:embed="rId3">
            <a:alphaModFix/>
          </a:blip>
          <a:srcRect t="29296"/>
          <a:stretch/>
        </p:blipFill>
        <p:spPr>
          <a:xfrm>
            <a:off x="0" y="1506828"/>
            <a:ext cx="9144000" cy="3636672"/>
          </a:xfrm>
          <a:prstGeom prst="rect">
            <a:avLst/>
          </a:prstGeom>
          <a:noFill/>
          <a:ln>
            <a:noFill/>
          </a:ln>
        </p:spPr>
      </p:pic>
      <p:sp>
        <p:nvSpPr>
          <p:cNvPr id="1127" name="Google Shape;1127;p12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 err="1">
                <a:ea typeface="Arial"/>
                <a:sym typeface="Arial"/>
              </a:rPr>
              <a:t>Testing</a:t>
            </a:r>
            <a:endParaRPr/>
          </a:p>
        </p:txBody>
      </p:sp>
      <p:sp>
        <p:nvSpPr>
          <p:cNvPr id="1128" name="Google Shape;1128;p122"/>
          <p:cNvSpPr txBox="1"/>
          <p:nvPr/>
        </p:nvSpPr>
        <p:spPr>
          <a:xfrm>
            <a:off x="4713669" y="3650502"/>
            <a:ext cx="4020068" cy="92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 algn="r">
              <a:lnSpc>
                <a:spcPct val="131250"/>
              </a:lnSpc>
            </a:pPr>
            <a:r>
              <a:rPr lang="de-DE" sz="1100" b="1" err="1">
                <a:solidFill>
                  <a:srgbClr val="E30613"/>
                </a:solidFill>
                <a:latin typeface="Aptos" panose="020B0004020202020204" pitchFamily="34" charset="0"/>
              </a:rPr>
              <a:t>Get</a:t>
            </a:r>
            <a:r>
              <a:rPr lang="de-DE" sz="1100" b="1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1100" b="1" err="1">
                <a:solidFill>
                  <a:srgbClr val="E30613"/>
                </a:solidFill>
                <a:latin typeface="Aptos" panose="020B0004020202020204" pitchFamily="34" charset="0"/>
              </a:rPr>
              <a:t>direct</a:t>
            </a:r>
            <a:r>
              <a:rPr lang="de-DE" sz="1100" b="1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1100" b="1" err="1">
                <a:solidFill>
                  <a:srgbClr val="E30613"/>
                </a:solidFill>
                <a:latin typeface="Aptos" panose="020B0004020202020204" pitchFamily="34" charset="0"/>
              </a:rPr>
              <a:t>user</a:t>
            </a:r>
            <a:r>
              <a:rPr lang="de-DE" sz="1100" b="1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1100" b="1" err="1">
                <a:solidFill>
                  <a:srgbClr val="E30613"/>
                </a:solidFill>
                <a:latin typeface="Aptos" panose="020B0004020202020204" pitchFamily="34" charset="0"/>
              </a:rPr>
              <a:t>feedback</a:t>
            </a:r>
            <a:endParaRPr sz="1100" b="1">
              <a:latin typeface="Aptos" panose="020B0004020202020204" pitchFamily="34" charset="0"/>
            </a:endParaRPr>
          </a:p>
          <a:p>
            <a:pPr algn="r">
              <a:lnSpc>
                <a:spcPct val="131250"/>
              </a:lnSpc>
              <a:spcBef>
                <a:spcPts val="450"/>
              </a:spcBef>
            </a:pPr>
            <a:r>
              <a:rPr lang="de-DE" sz="1100" b="1">
                <a:solidFill>
                  <a:srgbClr val="E30613"/>
                </a:solidFill>
                <a:latin typeface="Aptos" panose="020B0004020202020204" pitchFamily="34" charset="0"/>
              </a:rPr>
              <a:t>Find </a:t>
            </a:r>
            <a:r>
              <a:rPr lang="de-DE" sz="1100" b="1" err="1">
                <a:solidFill>
                  <a:srgbClr val="E30613"/>
                </a:solidFill>
                <a:latin typeface="Aptos" panose="020B0004020202020204" pitchFamily="34" charset="0"/>
              </a:rPr>
              <a:t>your</a:t>
            </a:r>
            <a:r>
              <a:rPr lang="de-DE" sz="1100" b="1">
                <a:solidFill>
                  <a:srgbClr val="E30613"/>
                </a:solidFill>
                <a:latin typeface="Aptos" panose="020B0004020202020204" pitchFamily="34" charset="0"/>
              </a:rPr>
              <a:t> blind </a:t>
            </a:r>
            <a:r>
              <a:rPr lang="de-DE" sz="1100" b="1" err="1">
                <a:solidFill>
                  <a:srgbClr val="E30613"/>
                </a:solidFill>
                <a:latin typeface="Aptos" panose="020B0004020202020204" pitchFamily="34" charset="0"/>
              </a:rPr>
              <a:t>spots</a:t>
            </a:r>
            <a:endParaRPr sz="1100" b="1">
              <a:latin typeface="Aptos" panose="020B0004020202020204" pitchFamily="34" charset="0"/>
            </a:endParaRPr>
          </a:p>
          <a:p>
            <a:pPr algn="r">
              <a:lnSpc>
                <a:spcPct val="131250"/>
              </a:lnSpc>
              <a:spcBef>
                <a:spcPts val="450"/>
              </a:spcBef>
              <a:spcAft>
                <a:spcPts val="450"/>
              </a:spcAft>
            </a:pPr>
            <a:r>
              <a:rPr lang="de-DE" sz="1100" b="1">
                <a:solidFill>
                  <a:srgbClr val="E30613"/>
                </a:solidFill>
                <a:latin typeface="Aptos" panose="020B0004020202020204" pitchFamily="34" charset="0"/>
              </a:rPr>
              <a:t>Find </a:t>
            </a:r>
            <a:r>
              <a:rPr lang="de-DE" sz="1100" b="1" err="1">
                <a:solidFill>
                  <a:srgbClr val="E30613"/>
                </a:solidFill>
                <a:latin typeface="Aptos" panose="020B0004020202020204" pitchFamily="34" charset="0"/>
              </a:rPr>
              <a:t>the</a:t>
            </a:r>
            <a:r>
              <a:rPr lang="de-DE" sz="1100" b="1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1100" b="1" err="1">
                <a:solidFill>
                  <a:srgbClr val="E30613"/>
                </a:solidFill>
                <a:latin typeface="Aptos" panose="020B0004020202020204" pitchFamily="34" charset="0"/>
              </a:rPr>
              <a:t>starting</a:t>
            </a:r>
            <a:r>
              <a:rPr lang="de-DE" sz="1100" b="1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1100" b="1" err="1">
                <a:solidFill>
                  <a:srgbClr val="E30613"/>
                </a:solidFill>
                <a:latin typeface="Aptos" panose="020B0004020202020204" pitchFamily="34" charset="0"/>
              </a:rPr>
              <a:t>point</a:t>
            </a:r>
            <a:r>
              <a:rPr lang="de-DE" sz="1100" b="1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1100" b="1" err="1">
                <a:solidFill>
                  <a:srgbClr val="E30613"/>
                </a:solidFill>
                <a:latin typeface="Aptos" panose="020B0004020202020204" pitchFamily="34" charset="0"/>
              </a:rPr>
              <a:t>for</a:t>
            </a:r>
            <a:r>
              <a:rPr lang="de-DE" sz="1100" b="1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1100" b="1" err="1">
                <a:solidFill>
                  <a:srgbClr val="E30613"/>
                </a:solidFill>
                <a:latin typeface="Aptos" panose="020B0004020202020204" pitchFamily="34" charset="0"/>
              </a:rPr>
              <a:t>your</a:t>
            </a:r>
            <a:r>
              <a:rPr lang="de-DE" sz="1100" b="1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1100" b="1" err="1">
                <a:solidFill>
                  <a:srgbClr val="E30613"/>
                </a:solidFill>
                <a:latin typeface="Aptos" panose="020B0004020202020204" pitchFamily="34" charset="0"/>
              </a:rPr>
              <a:t>next</a:t>
            </a:r>
            <a:r>
              <a:rPr lang="de-DE" sz="1100" b="1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1100" b="1" err="1">
                <a:solidFill>
                  <a:srgbClr val="E30613"/>
                </a:solidFill>
                <a:latin typeface="Aptos" panose="020B0004020202020204" pitchFamily="34" charset="0"/>
              </a:rPr>
              <a:t>iteration</a:t>
            </a:r>
            <a:endParaRPr sz="1100" b="1">
              <a:latin typeface="Aptos" panose="020B0004020202020204" pitchFamily="34" charset="0"/>
            </a:endParaRPr>
          </a:p>
        </p:txBody>
      </p:sp>
      <p:cxnSp>
        <p:nvCxnSpPr>
          <p:cNvPr id="2" name="Google Shape;792;p74">
            <a:extLst>
              <a:ext uri="{FF2B5EF4-FFF2-40B4-BE49-F238E27FC236}">
                <a16:creationId xmlns:a16="http://schemas.microsoft.com/office/drawing/2014/main" id="{AC759B9F-885B-B07C-EFE1-3E24050A1A51}"/>
              </a:ext>
            </a:extLst>
          </p:cNvPr>
          <p:cNvCxnSpPr>
            <a:cxnSpLocks/>
          </p:cNvCxnSpPr>
          <p:nvPr/>
        </p:nvCxnSpPr>
        <p:spPr>
          <a:xfrm>
            <a:off x="8826322" y="1448873"/>
            <a:ext cx="0" cy="2968581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12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/>
              <a:t>Lean </a:t>
            </a:r>
            <a:r>
              <a:rPr lang="de-DE" err="1"/>
              <a:t>startup</a:t>
            </a:r>
            <a:endParaRPr/>
          </a:p>
        </p:txBody>
      </p:sp>
      <p:pic>
        <p:nvPicPr>
          <p:cNvPr id="2" name="Google Shape;1039;p109" descr="Ein Bild, das Uhr enthält.&#10;&#10;Automatisch generierte Beschreibung">
            <a:extLst>
              <a:ext uri="{FF2B5EF4-FFF2-40B4-BE49-F238E27FC236}">
                <a16:creationId xmlns:a16="http://schemas.microsoft.com/office/drawing/2014/main" id="{1A2F4F1B-63E2-1B94-63AB-A655D56BE6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989752"/>
            <a:ext cx="8340868" cy="4149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12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 err="1"/>
              <a:t>How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: </a:t>
            </a:r>
            <a:r>
              <a:rPr lang="de-DE" err="1"/>
              <a:t>Testing</a:t>
            </a:r>
            <a:endParaRPr/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AF31E5D3-EFFF-5BA8-411B-A5C6E1C3B1C0}"/>
              </a:ext>
            </a:extLst>
          </p:cNvPr>
          <p:cNvSpPr txBox="1">
            <a:spLocks/>
          </p:cNvSpPr>
          <p:nvPr/>
        </p:nvSpPr>
        <p:spPr>
          <a:xfrm>
            <a:off x="1371600" y="1733550"/>
            <a:ext cx="7308056" cy="2687240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7432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  <a:buClrTx/>
            </a:pPr>
            <a:r>
              <a:rPr lang="en-GB"/>
              <a:t>Show! Don’t tell.</a:t>
            </a:r>
          </a:p>
          <a:p>
            <a:pPr>
              <a:lnSpc>
                <a:spcPct val="100000"/>
              </a:lnSpc>
              <a:spcAft>
                <a:spcPts val="0"/>
              </a:spcAft>
              <a:buClrTx/>
            </a:pPr>
            <a:endParaRPr lang="en-GB"/>
          </a:p>
          <a:p>
            <a:pPr>
              <a:lnSpc>
                <a:spcPct val="100000"/>
              </a:lnSpc>
              <a:spcAft>
                <a:spcPts val="0"/>
              </a:spcAft>
              <a:buClrTx/>
            </a:pPr>
            <a:r>
              <a:rPr lang="en-GB"/>
              <a:t>Testing is not presenting</a:t>
            </a:r>
          </a:p>
          <a:p>
            <a:pPr>
              <a:lnSpc>
                <a:spcPct val="100000"/>
              </a:lnSpc>
              <a:spcAft>
                <a:spcPts val="0"/>
              </a:spcAft>
              <a:buClrTx/>
            </a:pPr>
            <a:endParaRPr lang="en-GB"/>
          </a:p>
          <a:p>
            <a:pPr>
              <a:lnSpc>
                <a:spcPct val="100000"/>
              </a:lnSpc>
              <a:spcAft>
                <a:spcPts val="0"/>
              </a:spcAft>
              <a:buClrTx/>
            </a:pPr>
            <a:r>
              <a:rPr lang="en-GB"/>
              <a:t>Don’t try to sell your idea! </a:t>
            </a:r>
          </a:p>
          <a:p>
            <a:pPr>
              <a:lnSpc>
                <a:spcPct val="100000"/>
              </a:lnSpc>
              <a:spcAft>
                <a:spcPts val="0"/>
              </a:spcAft>
              <a:buClrTx/>
            </a:pPr>
            <a:endParaRPr lang="en-GB"/>
          </a:p>
          <a:p>
            <a:pPr>
              <a:lnSpc>
                <a:spcPct val="100000"/>
              </a:lnSpc>
              <a:spcAft>
                <a:spcPts val="0"/>
              </a:spcAft>
              <a:buClrTx/>
            </a:pPr>
            <a:r>
              <a:rPr lang="en-GB"/>
              <a:t>Let your user interact with your prototype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125"/>
          <p:cNvSpPr txBox="1">
            <a:spLocks noGrp="1"/>
          </p:cNvSpPr>
          <p:nvPr>
            <p:ph type="body" idx="1"/>
          </p:nvPr>
        </p:nvSpPr>
        <p:spPr>
          <a:xfrm>
            <a:off x="428626" y="336593"/>
            <a:ext cx="2990715" cy="4431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 err="1">
                <a:ea typeface="Arial"/>
                <a:sym typeface="Arial"/>
              </a:rPr>
              <a:t>Prepare</a:t>
            </a:r>
            <a:r>
              <a:rPr lang="de-DE">
                <a:ea typeface="Arial"/>
                <a:sym typeface="Arial"/>
              </a:rPr>
              <a:t> a </a:t>
            </a:r>
            <a:br>
              <a:rPr lang="de-DE">
                <a:ea typeface="Arial"/>
                <a:sym typeface="Arial"/>
              </a:rPr>
            </a:br>
            <a:r>
              <a:rPr lang="de-DE" err="1">
                <a:ea typeface="Arial"/>
                <a:sym typeface="Arial"/>
              </a:rPr>
              <a:t>test</a:t>
            </a:r>
            <a:r>
              <a:rPr lang="de-DE">
                <a:ea typeface="Arial"/>
                <a:sym typeface="Arial"/>
              </a:rPr>
              <a:t> </a:t>
            </a:r>
            <a:r>
              <a:rPr lang="de-DE" err="1">
                <a:ea typeface="Arial"/>
                <a:sym typeface="Arial"/>
              </a:rPr>
              <a:t>scenario</a:t>
            </a:r>
            <a:endParaRPr/>
          </a:p>
        </p:txBody>
      </p:sp>
      <p:pic>
        <p:nvPicPr>
          <p:cNvPr id="5" name="Google Shape;1147;p125">
            <a:extLst>
              <a:ext uri="{FF2B5EF4-FFF2-40B4-BE49-F238E27FC236}">
                <a16:creationId xmlns:a16="http://schemas.microsoft.com/office/drawing/2014/main" id="{5BEF8AA2-315D-2B6B-9B23-997973F536E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11925" r="28815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12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 err="1">
                <a:ea typeface="Arial"/>
                <a:sym typeface="Arial"/>
              </a:rPr>
              <a:t>Planning</a:t>
            </a:r>
            <a:r>
              <a:rPr lang="de-DE">
                <a:ea typeface="Arial"/>
                <a:sym typeface="Arial"/>
              </a:rPr>
              <a:t> a </a:t>
            </a:r>
            <a:r>
              <a:rPr lang="de-DE" err="1">
                <a:ea typeface="Arial"/>
                <a:sym typeface="Arial"/>
              </a:rPr>
              <a:t>test</a:t>
            </a:r>
            <a:r>
              <a:rPr lang="de-DE">
                <a:ea typeface="Arial"/>
                <a:sym typeface="Arial"/>
              </a:rPr>
              <a:t> </a:t>
            </a:r>
            <a:r>
              <a:rPr lang="de-DE" err="1">
                <a:ea typeface="Arial"/>
                <a:sym typeface="Arial"/>
              </a:rPr>
              <a:t>scenario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21E3C8-5867-FB8F-160B-861D9A8E0271}"/>
              </a:ext>
            </a:extLst>
          </p:cNvPr>
          <p:cNvSpPr txBox="1">
            <a:spLocks/>
          </p:cNvSpPr>
          <p:nvPr/>
        </p:nvSpPr>
        <p:spPr>
          <a:xfrm>
            <a:off x="1371600" y="1743076"/>
            <a:ext cx="7308056" cy="3114674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7432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Tx/>
              <a:buFont typeface="Arial" panose="020B0604020202020204" pitchFamily="34" charset="0"/>
              <a:buNone/>
            </a:pPr>
            <a:r>
              <a:rPr lang="en-GB" b="1">
                <a:solidFill>
                  <a:srgbClr val="E30613"/>
                </a:solidFill>
              </a:rPr>
              <a:t>A</a:t>
            </a:r>
            <a:endParaRPr lang="en-GB"/>
          </a:p>
          <a:p>
            <a:pPr>
              <a:lnSpc>
                <a:spcPct val="100000"/>
              </a:lnSpc>
              <a:buClrTx/>
            </a:pPr>
            <a:r>
              <a:rPr lang="en-GB"/>
              <a:t>What do you want to learn from your user? Think about:</a:t>
            </a:r>
          </a:p>
          <a:p>
            <a:pPr>
              <a:lnSpc>
                <a:spcPct val="100000"/>
              </a:lnSpc>
              <a:buClrTx/>
            </a:pPr>
            <a:r>
              <a:rPr lang="en-GB"/>
              <a:t>your test objectives/hypotheses</a:t>
            </a:r>
            <a:br>
              <a:rPr lang="en-GB"/>
            </a:br>
            <a:endParaRPr lang="en-GB"/>
          </a:p>
          <a:p>
            <a:pPr marL="0" indent="0">
              <a:lnSpc>
                <a:spcPct val="100000"/>
              </a:lnSpc>
              <a:buClrTx/>
              <a:buFont typeface="Arial" panose="020B0604020202020204" pitchFamily="34" charset="0"/>
              <a:buNone/>
            </a:pPr>
            <a:r>
              <a:rPr lang="en-GB" b="1">
                <a:solidFill>
                  <a:srgbClr val="E30613"/>
                </a:solidFill>
              </a:rPr>
              <a:t>B</a:t>
            </a:r>
            <a:endParaRPr lang="en-GB"/>
          </a:p>
          <a:p>
            <a:pPr>
              <a:lnSpc>
                <a:spcPct val="100000"/>
              </a:lnSpc>
              <a:buClrTx/>
            </a:pPr>
            <a:r>
              <a:rPr lang="en-GB"/>
              <a:t>How do you want to test your prototype? Think about:</a:t>
            </a:r>
          </a:p>
          <a:p>
            <a:pPr>
              <a:lnSpc>
                <a:spcPct val="100000"/>
              </a:lnSpc>
              <a:buClrTx/>
            </a:pPr>
            <a:r>
              <a:rPr lang="en-GB"/>
              <a:t>what equipment you might need</a:t>
            </a:r>
          </a:p>
          <a:p>
            <a:pPr>
              <a:lnSpc>
                <a:spcPct val="100000"/>
              </a:lnSpc>
              <a:buClrTx/>
            </a:pPr>
            <a:r>
              <a:rPr lang="en-GB"/>
              <a:t>how to document results &amp; feedback</a:t>
            </a:r>
          </a:p>
          <a:p>
            <a:pPr>
              <a:lnSpc>
                <a:spcPct val="100000"/>
              </a:lnSpc>
              <a:buClrTx/>
            </a:pPr>
            <a:r>
              <a:rPr lang="en-GB"/>
              <a:t>where to test your idea</a:t>
            </a:r>
          </a:p>
          <a:p>
            <a:pPr>
              <a:lnSpc>
                <a:spcPct val="100000"/>
              </a:lnSpc>
              <a:buClrTx/>
            </a:pPr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Google Shape;962;p99"/>
          <p:cNvPicPr preferRelativeResize="0">
            <a:picLocks noGrp="1"/>
          </p:cNvPicPr>
          <p:nvPr>
            <p:ph type="pic" sz="quarter" idx="10"/>
          </p:nvPr>
        </p:nvPicPr>
        <p:blipFill rotWithShape="1">
          <a:blip r:embed="rId3">
            <a:alphaModFix/>
          </a:blip>
          <a:srcRect l="20358" r="20358"/>
          <a:stretch/>
        </p:blipFill>
        <p:spPr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99"/>
          <p:cNvSpPr txBox="1">
            <a:spLocks noGrp="1"/>
          </p:cNvSpPr>
          <p:nvPr>
            <p:ph type="body" idx="1"/>
          </p:nvPr>
        </p:nvSpPr>
        <p:spPr>
          <a:xfrm>
            <a:off x="428627" y="336593"/>
            <a:ext cx="3164580" cy="4431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 err="1"/>
              <a:t>Let’s</a:t>
            </a:r>
            <a:r>
              <a:rPr lang="de-DE"/>
              <a:t> </a:t>
            </a:r>
            <a:r>
              <a:rPr lang="de-DE" err="1"/>
              <a:t>evaluate</a:t>
            </a:r>
            <a:r>
              <a:rPr lang="de-DE"/>
              <a:t>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ideas</a:t>
            </a:r>
            <a:r>
              <a:rPr lang="de-DE"/>
              <a:t>!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12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/>
              <a:t>Test </a:t>
            </a:r>
            <a:r>
              <a:rPr lang="de-DE" err="1"/>
              <a:t>presentations</a:t>
            </a:r>
            <a:endParaRPr/>
          </a:p>
        </p:txBody>
      </p:sp>
      <p:pic>
        <p:nvPicPr>
          <p:cNvPr id="4" name="Google Shape;1162;p127">
            <a:extLst>
              <a:ext uri="{FF2B5EF4-FFF2-40B4-BE49-F238E27FC236}">
                <a16:creationId xmlns:a16="http://schemas.microsoft.com/office/drawing/2014/main" id="{9E1EE567-EEAD-D213-1AA5-D597F98423A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24334" r="16436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12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>
                <a:ea typeface="Arial"/>
                <a:sym typeface="Arial"/>
              </a:rPr>
              <a:t>Test </a:t>
            </a:r>
            <a:r>
              <a:rPr lang="de-DE" err="1">
                <a:ea typeface="Arial"/>
                <a:sym typeface="Arial"/>
              </a:rPr>
              <a:t>presentations</a:t>
            </a:r>
            <a:endParaRPr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D0AD81F-3692-B9A6-8789-FBD1208024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95375" y="942198"/>
            <a:ext cx="6953248" cy="391120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29"/>
          <p:cNvSpPr txBox="1"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/>
              <a:t>Teamwork</a:t>
            </a:r>
            <a:endParaRPr/>
          </a:p>
        </p:txBody>
      </p:sp>
      <p:sp>
        <p:nvSpPr>
          <p:cNvPr id="1175" name="Google Shape;1175;p129"/>
          <p:cNvSpPr txBox="1"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 err="1"/>
              <a:t>Prepare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test</a:t>
            </a:r>
            <a:r>
              <a:rPr lang="de-DE"/>
              <a:t> </a:t>
            </a:r>
            <a:r>
              <a:rPr lang="de-DE" err="1"/>
              <a:t>presentation</a:t>
            </a:r>
            <a:endParaRPr/>
          </a:p>
        </p:txBody>
      </p:sp>
      <p:sp>
        <p:nvSpPr>
          <p:cNvPr id="1176" name="Google Shape;1176;p129"/>
          <p:cNvSpPr txBox="1">
            <a:spLocks noGrp="1"/>
          </p:cNvSpPr>
          <p:nvPr>
            <p:ph type="body" sz="quarter" idx="17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/>
              <a:t>15 min</a:t>
            </a:r>
            <a:endParaRPr/>
          </a:p>
        </p:txBody>
      </p:sp>
      <p:sp>
        <p:nvSpPr>
          <p:cNvPr id="1177" name="Google Shape;1177;p129"/>
          <p:cNvSpPr txBox="1">
            <a:spLocks noGrp="1"/>
          </p:cNvSpPr>
          <p:nvPr>
            <p:ph type="body" sz="quarter" idx="19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0" indent="0">
              <a:lnSpc>
                <a:spcPct val="100000"/>
              </a:lnSpc>
            </a:pPr>
            <a:r>
              <a:rPr lang="de-DE"/>
              <a:t>Separate breakout rooms</a:t>
            </a:r>
            <a:endParaRPr/>
          </a:p>
          <a:p>
            <a:pPr marL="0" indent="0">
              <a:lnSpc>
                <a:spcPct val="100000"/>
              </a:lnSpc>
              <a:spcBef>
                <a:spcPts val="1200"/>
              </a:spcBef>
            </a:pPr>
            <a:r>
              <a:rPr lang="de-DE"/>
              <a:t>Find your team corner </a:t>
            </a:r>
            <a:br>
              <a:rPr lang="de-DE"/>
            </a:br>
            <a:r>
              <a:rPr lang="de-DE"/>
              <a:t>in Miro and </a:t>
            </a:r>
            <a:br>
              <a:rPr lang="de-DE"/>
            </a:br>
            <a:r>
              <a:rPr lang="de-DE" b="1"/>
              <a:t>go to template 12</a:t>
            </a:r>
            <a:endParaRPr b="1"/>
          </a:p>
          <a:p>
            <a:pPr marL="0" indent="0">
              <a:lnSpc>
                <a:spcPct val="100000"/>
              </a:lnSpc>
              <a:spcBef>
                <a:spcPts val="1200"/>
              </a:spcBef>
            </a:pPr>
            <a:r>
              <a:rPr lang="de-DE"/>
              <a:t>Automatic transfer back</a:t>
            </a:r>
            <a:endParaRPr/>
          </a:p>
        </p:txBody>
      </p:sp>
      <p:sp>
        <p:nvSpPr>
          <p:cNvPr id="1178" name="Google Shape;1178;p129"/>
          <p:cNvSpPr txBox="1">
            <a:spLocks noGrp="1"/>
          </p:cNvSpPr>
          <p:nvPr>
            <p:ph type="body" sz="quarter" idx="2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0" indent="0">
              <a:lnSpc>
                <a:spcPct val="100000"/>
              </a:lnSpc>
            </a:pPr>
            <a:r>
              <a:rPr lang="de-DE" b="1" err="1"/>
              <a:t>Build</a:t>
            </a:r>
            <a:r>
              <a:rPr lang="de-DE" b="1"/>
              <a:t> </a:t>
            </a:r>
            <a:r>
              <a:rPr lang="de-DE" b="1" err="1"/>
              <a:t>the</a:t>
            </a:r>
            <a:r>
              <a:rPr lang="de-DE" b="1"/>
              <a:t> </a:t>
            </a:r>
            <a:r>
              <a:rPr lang="de-DE" b="1" err="1"/>
              <a:t>storyline</a:t>
            </a:r>
            <a:r>
              <a:rPr lang="de-DE" b="1"/>
              <a:t> </a:t>
            </a:r>
            <a:r>
              <a:rPr lang="de-DE" b="1" err="1"/>
              <a:t>of</a:t>
            </a:r>
            <a:r>
              <a:rPr lang="de-DE" b="1"/>
              <a:t> </a:t>
            </a:r>
            <a:r>
              <a:rPr lang="de-DE" b="1" err="1"/>
              <a:t>your</a:t>
            </a:r>
            <a:r>
              <a:rPr lang="de-DE" b="1"/>
              <a:t> 3 min </a:t>
            </a:r>
            <a:r>
              <a:rPr lang="de-DE" b="1" err="1"/>
              <a:t>presentation</a:t>
            </a:r>
            <a:r>
              <a:rPr lang="de-DE" b="1"/>
              <a:t> and </a:t>
            </a:r>
            <a:r>
              <a:rPr lang="de-DE" b="1" err="1"/>
              <a:t>decide</a:t>
            </a:r>
            <a:r>
              <a:rPr lang="de-DE" b="1"/>
              <a:t> on </a:t>
            </a:r>
            <a:r>
              <a:rPr lang="de-DE" b="1" err="1"/>
              <a:t>who</a:t>
            </a:r>
            <a:r>
              <a:rPr lang="de-DE" b="1"/>
              <a:t> </a:t>
            </a:r>
            <a:r>
              <a:rPr lang="de-DE" b="1" err="1"/>
              <a:t>is</a:t>
            </a:r>
            <a:r>
              <a:rPr lang="de-DE" b="1"/>
              <a:t> </a:t>
            </a:r>
            <a:r>
              <a:rPr lang="de-DE" b="1" err="1"/>
              <a:t>presenting</a:t>
            </a:r>
            <a:r>
              <a:rPr lang="de-DE" b="1"/>
              <a:t> </a:t>
            </a:r>
            <a:r>
              <a:rPr lang="de-DE" b="1" err="1"/>
              <a:t>what</a:t>
            </a:r>
            <a:r>
              <a:rPr lang="de-DE" b="1"/>
              <a:t>.</a:t>
            </a:r>
            <a:endParaRPr b="1"/>
          </a:p>
          <a:p>
            <a:pPr marL="0" indent="0">
              <a:lnSpc>
                <a:spcPct val="100000"/>
              </a:lnSpc>
              <a:spcBef>
                <a:spcPts val="1200"/>
              </a:spcBef>
            </a:pPr>
            <a:r>
              <a:rPr lang="de-DE" err="1"/>
              <a:t>Practise</a:t>
            </a:r>
            <a:r>
              <a:rPr lang="de-DE"/>
              <a:t> </a:t>
            </a:r>
            <a:r>
              <a:rPr lang="de-DE" err="1"/>
              <a:t>your</a:t>
            </a:r>
            <a:r>
              <a:rPr lang="de-DE"/>
              <a:t> </a:t>
            </a:r>
            <a:r>
              <a:rPr lang="de-DE" err="1"/>
              <a:t>presentations</a:t>
            </a:r>
            <a:r>
              <a:rPr lang="de-DE"/>
              <a:t>.</a:t>
            </a:r>
            <a:br>
              <a:rPr lang="de-DE"/>
            </a:br>
            <a:endParaRPr/>
          </a:p>
        </p:txBody>
      </p:sp>
      <p:sp>
        <p:nvSpPr>
          <p:cNvPr id="1179" name="Google Shape;1179;p129"/>
          <p:cNvSpPr txBox="1">
            <a:spLocks noGrp="1"/>
          </p:cNvSpPr>
          <p:nvPr>
            <p:ph type="body" sz="quarter" idx="2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0" indent="0">
              <a:lnSpc>
                <a:spcPct val="100000"/>
              </a:lnSpc>
            </a:pPr>
            <a:r>
              <a:rPr lang="de-DE" err="1"/>
              <a:t>Timekeeper</a:t>
            </a:r>
            <a:r>
              <a:rPr lang="de-DE"/>
              <a:t>: Keep track </a:t>
            </a:r>
            <a:r>
              <a:rPr lang="de-DE" err="1"/>
              <a:t>of</a:t>
            </a:r>
            <a:r>
              <a:rPr lang="de-DE"/>
              <a:t> time</a:t>
            </a:r>
            <a:endParaRPr/>
          </a:p>
          <a:p>
            <a:pPr marL="0" indent="0">
              <a:lnSpc>
                <a:spcPct val="100000"/>
              </a:lnSpc>
              <a:spcBef>
                <a:spcPts val="1200"/>
              </a:spcBef>
            </a:pPr>
            <a:r>
              <a:rPr lang="de-DE"/>
              <a:t>6 min: Storyline</a:t>
            </a:r>
            <a:endParaRPr/>
          </a:p>
          <a:p>
            <a:pPr marL="0" indent="0">
              <a:lnSpc>
                <a:spcPct val="100000"/>
              </a:lnSpc>
              <a:spcBef>
                <a:spcPts val="1200"/>
              </a:spcBef>
            </a:pPr>
            <a:r>
              <a:rPr lang="de-DE"/>
              <a:t>2 min: Who and </a:t>
            </a:r>
            <a:r>
              <a:rPr lang="de-DE" err="1"/>
              <a:t>what</a:t>
            </a:r>
            <a:endParaRPr/>
          </a:p>
          <a:p>
            <a:pPr marL="0" indent="0">
              <a:lnSpc>
                <a:spcPct val="100000"/>
              </a:lnSpc>
              <a:spcBef>
                <a:spcPts val="1200"/>
              </a:spcBef>
            </a:pPr>
            <a:r>
              <a:rPr lang="de-DE"/>
              <a:t>7 min: </a:t>
            </a:r>
            <a:r>
              <a:rPr lang="de-DE" err="1"/>
              <a:t>Practise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presentation</a:t>
            </a:r>
            <a:endParaRPr/>
          </a:p>
          <a:p>
            <a:pPr marL="0" indent="0">
              <a:lnSpc>
                <a:spcPct val="100000"/>
              </a:lnSpc>
              <a:spcBef>
                <a:spcPts val="1200"/>
              </a:spcBef>
            </a:pPr>
            <a:r>
              <a:rPr lang="de-DE"/>
              <a:t>Countdown </a:t>
            </a:r>
            <a:r>
              <a:rPr lang="de-DE" err="1"/>
              <a:t>for</a:t>
            </a:r>
            <a:r>
              <a:rPr lang="de-DE"/>
              <a:t> last </a:t>
            </a:r>
            <a:r>
              <a:rPr lang="de-DE" err="1"/>
              <a:t>minute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13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 err="1"/>
              <a:t>Let’s</a:t>
            </a:r>
            <a:r>
              <a:rPr lang="de-DE"/>
              <a:t> </a:t>
            </a:r>
            <a:r>
              <a:rPr lang="de-DE" err="1"/>
              <a:t>go</a:t>
            </a:r>
            <a:r>
              <a:rPr lang="de-DE"/>
              <a:t>!</a:t>
            </a:r>
            <a:endParaRPr/>
          </a:p>
        </p:txBody>
      </p:sp>
      <p:sp>
        <p:nvSpPr>
          <p:cNvPr id="1186" name="Google Shape;1186;p130"/>
          <p:cNvSpPr txBox="1"/>
          <p:nvPr/>
        </p:nvSpPr>
        <p:spPr>
          <a:xfrm>
            <a:off x="-329184" y="3413761"/>
            <a:ext cx="9239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1185;p130">
            <a:extLst>
              <a:ext uri="{FF2B5EF4-FFF2-40B4-BE49-F238E27FC236}">
                <a16:creationId xmlns:a16="http://schemas.microsoft.com/office/drawing/2014/main" id="{3EF802AA-DC9E-E17D-8991-8DD18F45208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24334" r="16436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13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 err="1"/>
              <a:t>It’s</a:t>
            </a:r>
            <a:r>
              <a:rPr lang="de-DE"/>
              <a:t> </a:t>
            </a:r>
            <a:r>
              <a:rPr lang="de-DE" err="1"/>
              <a:t>coffee</a:t>
            </a:r>
            <a:br>
              <a:rPr lang="de-DE"/>
            </a:br>
            <a:r>
              <a:rPr lang="de-DE" err="1"/>
              <a:t>o’</a:t>
            </a:r>
            <a:r>
              <a:rPr lang="de-DE"/>
              <a:t> </a:t>
            </a:r>
            <a:r>
              <a:rPr lang="de-DE" err="1"/>
              <a:t>clock</a:t>
            </a:r>
            <a:r>
              <a:rPr lang="de-DE"/>
              <a:t>!</a:t>
            </a:r>
            <a:endParaRPr/>
          </a:p>
        </p:txBody>
      </p:sp>
      <p:pic>
        <p:nvPicPr>
          <p:cNvPr id="4" name="Bildplatzhalter 8" descr="Ein Bild, das Tasse, Kaffee, Essen, Drink enthält.&#10;&#10;KI-generierte Inhalte können fehlerhaft sein.">
            <a:extLst>
              <a:ext uri="{FF2B5EF4-FFF2-40B4-BE49-F238E27FC236}">
                <a16:creationId xmlns:a16="http://schemas.microsoft.com/office/drawing/2014/main" id="{F265153E-7D3C-FAA5-0454-8D11CCC660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877" t="13878" r="10289" b="18774"/>
          <a:stretch/>
        </p:blipFill>
        <p:spPr>
          <a:xfrm>
            <a:off x="4572000" y="0"/>
            <a:ext cx="4572000" cy="51435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 descr="Ein Bild, das Nachspeise, Essen, Backwaren, Süße enthält.&#10;&#10;KI-generierte Inhalte können fehlerhaft sein.">
            <a:extLst>
              <a:ext uri="{FF2B5EF4-FFF2-40B4-BE49-F238E27FC236}">
                <a16:creationId xmlns:a16="http://schemas.microsoft.com/office/drawing/2014/main" id="{B279603F-FE94-3676-47D5-8F5E96BBF0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813" t="37148" r="16835"/>
          <a:stretch/>
        </p:blipFill>
        <p:spPr>
          <a:xfrm>
            <a:off x="4572000" y="0"/>
            <a:ext cx="4572000" cy="5143500"/>
          </a:xfrm>
        </p:spPr>
      </p:pic>
      <p:sp>
        <p:nvSpPr>
          <p:cNvPr id="1205" name="Google Shape;1205;p13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 err="1"/>
              <a:t>How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give</a:t>
            </a:r>
            <a:r>
              <a:rPr lang="de-DE"/>
              <a:t> </a:t>
            </a:r>
            <a:r>
              <a:rPr lang="de-DE" err="1"/>
              <a:t>feedback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13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/>
              <a:t>Feedback </a:t>
            </a:r>
            <a:r>
              <a:rPr lang="de-DE" err="1"/>
              <a:t>grid</a:t>
            </a:r>
            <a:endParaRPr/>
          </a:p>
        </p:txBody>
      </p:sp>
      <p:sp>
        <p:nvSpPr>
          <p:cNvPr id="1212" name="Google Shape;1212;p135"/>
          <p:cNvSpPr/>
          <p:nvPr/>
        </p:nvSpPr>
        <p:spPr>
          <a:xfrm>
            <a:off x="1012028" y="1088395"/>
            <a:ext cx="105349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1600" b="1">
                <a:solidFill>
                  <a:srgbClr val="E30613"/>
                </a:solidFill>
                <a:latin typeface="Aptos" panose="020B0004020202020204" pitchFamily="34" charset="0"/>
              </a:rPr>
              <a:t>I like …</a:t>
            </a:r>
            <a:endParaRPr lang="de-DE" sz="1600">
              <a:solidFill>
                <a:schemeClr val="dk1"/>
              </a:solidFill>
              <a:latin typeface="Aptos" panose="020B0004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213" name="Google Shape;1213;p135"/>
          <p:cNvSpPr/>
          <p:nvPr/>
        </p:nvSpPr>
        <p:spPr>
          <a:xfrm>
            <a:off x="4679374" y="1088395"/>
            <a:ext cx="112723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1600" b="1">
                <a:solidFill>
                  <a:srgbClr val="E30613"/>
                </a:solidFill>
                <a:latin typeface="Aptos" panose="020B0004020202020204" pitchFamily="34" charset="0"/>
              </a:rPr>
              <a:t>I wish …</a:t>
            </a:r>
            <a:endParaRPr lang="de-DE" sz="1600">
              <a:solidFill>
                <a:schemeClr val="dk1"/>
              </a:solidFill>
              <a:latin typeface="Aptos" panose="020B0004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214" name="Google Shape;1214;p135"/>
          <p:cNvSpPr/>
          <p:nvPr/>
        </p:nvSpPr>
        <p:spPr>
          <a:xfrm>
            <a:off x="1012028" y="3054082"/>
            <a:ext cx="139172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1600" b="1">
                <a:solidFill>
                  <a:srgbClr val="E30613"/>
                </a:solidFill>
                <a:latin typeface="Aptos" panose="020B0004020202020204" pitchFamily="34" charset="0"/>
              </a:rPr>
              <a:t>New ideas</a:t>
            </a:r>
            <a:endParaRPr lang="de-DE" sz="1600">
              <a:solidFill>
                <a:schemeClr val="dk1"/>
              </a:solidFill>
              <a:latin typeface="Aptos" panose="020B0004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215" name="Google Shape;1215;p135"/>
          <p:cNvSpPr/>
          <p:nvPr/>
        </p:nvSpPr>
        <p:spPr>
          <a:xfrm>
            <a:off x="4679374" y="3054082"/>
            <a:ext cx="206338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de-DE" sz="1600" b="1">
                <a:solidFill>
                  <a:srgbClr val="E30613"/>
                </a:solidFill>
                <a:latin typeface="Aptos" panose="020B0004020202020204" pitchFamily="34" charset="0"/>
              </a:rPr>
              <a:t>Open questions</a:t>
            </a:r>
            <a:endParaRPr lang="de-DE" sz="1600">
              <a:solidFill>
                <a:schemeClr val="dk1"/>
              </a:solidFill>
              <a:latin typeface="Aptos" panose="020B0004020202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1216" name="Google Shape;1216;p135"/>
          <p:cNvCxnSpPr/>
          <p:nvPr/>
        </p:nvCxnSpPr>
        <p:spPr>
          <a:xfrm>
            <a:off x="4572000" y="1124682"/>
            <a:ext cx="0" cy="3623598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17" name="Google Shape;1217;p135"/>
          <p:cNvCxnSpPr/>
          <p:nvPr/>
        </p:nvCxnSpPr>
        <p:spPr>
          <a:xfrm>
            <a:off x="950771" y="2936481"/>
            <a:ext cx="7242463" cy="0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13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 err="1"/>
              <a:t>Giving</a:t>
            </a:r>
            <a:r>
              <a:rPr lang="de-DE"/>
              <a:t> </a:t>
            </a:r>
            <a:r>
              <a:rPr lang="de-DE" err="1"/>
              <a:t>feedback</a:t>
            </a:r>
            <a:endParaRPr/>
          </a:p>
        </p:txBody>
      </p:sp>
      <p:sp>
        <p:nvSpPr>
          <p:cNvPr id="1224" name="Google Shape;1224;p136"/>
          <p:cNvSpPr txBox="1">
            <a:spLocks noGrp="1"/>
          </p:cNvSpPr>
          <p:nvPr>
            <p:ph type="body" sz="quarter" idx="4294967295"/>
          </p:nvPr>
        </p:nvSpPr>
        <p:spPr>
          <a:xfrm>
            <a:off x="1836738" y="1743075"/>
            <a:ext cx="7307262" cy="26876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183600" indent="-183600"/>
            <a:r>
              <a:rPr lang="de-DE"/>
              <a:t>Be sensitive! </a:t>
            </a:r>
            <a:endParaRPr/>
          </a:p>
          <a:p>
            <a:pPr marL="183600" indent="-183600">
              <a:spcBef>
                <a:spcPts val="1200"/>
              </a:spcBef>
            </a:pPr>
            <a:r>
              <a:rPr lang="de-DE"/>
              <a:t>Keep in </a:t>
            </a:r>
            <a:r>
              <a:rPr lang="de-DE" err="1"/>
              <a:t>mind</a:t>
            </a:r>
            <a:r>
              <a:rPr lang="de-DE"/>
              <a:t> </a:t>
            </a:r>
            <a:r>
              <a:rPr lang="de-DE" err="1"/>
              <a:t>your</a:t>
            </a:r>
            <a:r>
              <a:rPr lang="de-DE"/>
              <a:t> </a:t>
            </a:r>
            <a:r>
              <a:rPr lang="de-DE" err="1"/>
              <a:t>varied</a:t>
            </a:r>
            <a:r>
              <a:rPr lang="de-DE"/>
              <a:t> </a:t>
            </a:r>
            <a:r>
              <a:rPr lang="de-DE" err="1"/>
              <a:t>cultural</a:t>
            </a:r>
            <a:r>
              <a:rPr lang="de-DE"/>
              <a:t> </a:t>
            </a:r>
            <a:r>
              <a:rPr lang="de-DE" err="1"/>
              <a:t>backgrounds</a:t>
            </a:r>
            <a:endParaRPr/>
          </a:p>
          <a:p>
            <a:pPr marL="183600" indent="-183600">
              <a:spcBef>
                <a:spcPts val="1200"/>
              </a:spcBef>
            </a:pPr>
            <a:r>
              <a:rPr lang="de-DE"/>
              <a:t>Keep a sense </a:t>
            </a:r>
            <a:r>
              <a:rPr lang="de-DE" err="1"/>
              <a:t>of</a:t>
            </a:r>
            <a:r>
              <a:rPr lang="de-DE"/>
              <a:t> mutual </a:t>
            </a:r>
            <a:r>
              <a:rPr lang="de-DE" err="1"/>
              <a:t>respect</a:t>
            </a:r>
            <a:endParaRPr/>
          </a:p>
          <a:p>
            <a:pPr marL="183600" indent="-183600">
              <a:spcBef>
                <a:spcPts val="1200"/>
              </a:spcBef>
            </a:pPr>
            <a:r>
              <a:rPr lang="de-DE" err="1"/>
              <a:t>Practise</a:t>
            </a:r>
            <a:r>
              <a:rPr lang="de-DE"/>
              <a:t> </a:t>
            </a:r>
            <a:r>
              <a:rPr lang="de-DE" err="1"/>
              <a:t>clear</a:t>
            </a:r>
            <a:r>
              <a:rPr lang="de-DE"/>
              <a:t> and </a:t>
            </a:r>
            <a:r>
              <a:rPr lang="de-DE" err="1"/>
              <a:t>constructive</a:t>
            </a:r>
            <a:r>
              <a:rPr lang="de-DE"/>
              <a:t> </a:t>
            </a:r>
            <a:r>
              <a:rPr lang="de-DE" err="1"/>
              <a:t>feedback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13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 err="1"/>
              <a:t>Receiving</a:t>
            </a:r>
            <a:r>
              <a:rPr lang="de-DE"/>
              <a:t> </a:t>
            </a:r>
            <a:r>
              <a:rPr lang="de-DE" err="1"/>
              <a:t>feedback</a:t>
            </a:r>
            <a:endParaRPr/>
          </a:p>
        </p:txBody>
      </p:sp>
      <p:sp>
        <p:nvSpPr>
          <p:cNvPr id="1230" name="Google Shape;1230;p137"/>
          <p:cNvSpPr txBox="1">
            <a:spLocks noGrp="1"/>
          </p:cNvSpPr>
          <p:nvPr>
            <p:ph type="body" sz="quarter" idx="4294967295"/>
          </p:nvPr>
        </p:nvSpPr>
        <p:spPr>
          <a:xfrm>
            <a:off x="1836738" y="1743075"/>
            <a:ext cx="7307262" cy="26876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183600" indent="-183600"/>
            <a:r>
              <a:rPr lang="de-DE" err="1"/>
              <a:t>Embrace</a:t>
            </a:r>
            <a:r>
              <a:rPr lang="de-DE"/>
              <a:t> </a:t>
            </a:r>
            <a:r>
              <a:rPr lang="de-DE" err="1"/>
              <a:t>feedback</a:t>
            </a:r>
            <a:r>
              <a:rPr lang="de-DE"/>
              <a:t>!</a:t>
            </a:r>
            <a:endParaRPr/>
          </a:p>
          <a:p>
            <a:pPr marL="183600" indent="-183600">
              <a:spcBef>
                <a:spcPts val="1200"/>
              </a:spcBef>
            </a:pPr>
            <a:r>
              <a:rPr lang="de-DE" err="1"/>
              <a:t>Understand</a:t>
            </a:r>
            <a:r>
              <a:rPr lang="de-DE"/>
              <a:t> </a:t>
            </a:r>
            <a:r>
              <a:rPr lang="de-DE" err="1"/>
              <a:t>feedback</a:t>
            </a:r>
            <a:r>
              <a:rPr lang="de-DE"/>
              <a:t> </a:t>
            </a:r>
            <a:r>
              <a:rPr lang="de-DE" err="1"/>
              <a:t>as</a:t>
            </a:r>
            <a:r>
              <a:rPr lang="de-DE"/>
              <a:t> a </a:t>
            </a:r>
            <a:r>
              <a:rPr lang="de-DE" err="1"/>
              <a:t>learning</a:t>
            </a:r>
            <a:r>
              <a:rPr lang="de-DE"/>
              <a:t> </a:t>
            </a:r>
            <a:r>
              <a:rPr lang="de-DE" err="1"/>
              <a:t>opportunity</a:t>
            </a:r>
            <a:endParaRPr/>
          </a:p>
          <a:p>
            <a:pPr marL="183600" indent="-183600">
              <a:spcBef>
                <a:spcPts val="1200"/>
              </a:spcBef>
            </a:pPr>
            <a:r>
              <a:rPr lang="de-DE"/>
              <a:t>Try not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defend</a:t>
            </a:r>
            <a:r>
              <a:rPr lang="de-DE"/>
              <a:t> </a:t>
            </a:r>
            <a:r>
              <a:rPr lang="de-DE" err="1"/>
              <a:t>yourself</a:t>
            </a:r>
            <a:r>
              <a:rPr lang="de-DE"/>
              <a:t> </a:t>
            </a:r>
            <a:r>
              <a:rPr lang="de-DE" err="1"/>
              <a:t>or</a:t>
            </a:r>
            <a:r>
              <a:rPr lang="de-DE"/>
              <a:t> </a:t>
            </a:r>
            <a:r>
              <a:rPr lang="de-DE" err="1"/>
              <a:t>explain</a:t>
            </a:r>
            <a:r>
              <a:rPr lang="de-DE"/>
              <a:t> </a:t>
            </a:r>
            <a:r>
              <a:rPr lang="de-DE" err="1"/>
              <a:t>too</a:t>
            </a:r>
            <a:r>
              <a:rPr lang="de-DE"/>
              <a:t> </a:t>
            </a:r>
            <a:r>
              <a:rPr lang="de-DE" err="1"/>
              <a:t>much</a:t>
            </a:r>
            <a:r>
              <a:rPr lang="de-DE"/>
              <a:t> </a:t>
            </a:r>
            <a:endParaRPr/>
          </a:p>
          <a:p>
            <a:pPr marL="183600" indent="-183600">
              <a:spcBef>
                <a:spcPts val="1200"/>
              </a:spcBef>
            </a:pPr>
            <a:r>
              <a:rPr lang="de-DE"/>
              <a:t>Take </a:t>
            </a:r>
            <a:r>
              <a:rPr lang="de-DE" err="1"/>
              <a:t>notes</a:t>
            </a:r>
            <a:r>
              <a:rPr lang="de-DE"/>
              <a:t>!</a:t>
            </a:r>
            <a:endParaRPr/>
          </a:p>
          <a:p>
            <a:pPr marL="183600" indent="-183600">
              <a:spcBef>
                <a:spcPts val="1200"/>
              </a:spcBef>
            </a:pPr>
            <a:r>
              <a:rPr lang="de-DE" err="1"/>
              <a:t>Practise</a:t>
            </a:r>
            <a:r>
              <a:rPr lang="de-DE"/>
              <a:t> </a:t>
            </a:r>
            <a:r>
              <a:rPr lang="de-DE" err="1"/>
              <a:t>listening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curiosity</a:t>
            </a:r>
            <a:r>
              <a:rPr lang="de-DE"/>
              <a:t> and </a:t>
            </a:r>
            <a:r>
              <a:rPr lang="de-DE" err="1"/>
              <a:t>openness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Google Shape;967;p100"/>
          <p:cNvPicPr preferRelativeResize="0"/>
          <p:nvPr/>
        </p:nvPicPr>
        <p:blipFill rotWithShape="1">
          <a:blip r:embed="rId3">
            <a:alphaModFix/>
          </a:blip>
          <a:srcRect l="3662" t="19920" r="70141" b="-2142"/>
          <a:stretch/>
        </p:blipFill>
        <p:spPr>
          <a:xfrm>
            <a:off x="422965" y="968330"/>
            <a:ext cx="2395471" cy="42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10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/>
              <a:t>The </a:t>
            </a:r>
            <a:r>
              <a:rPr lang="de-DE" err="1"/>
              <a:t>idea</a:t>
            </a:r>
            <a:r>
              <a:rPr lang="de-DE"/>
              <a:t> </a:t>
            </a:r>
            <a:r>
              <a:rPr lang="de-DE" err="1"/>
              <a:t>filter</a:t>
            </a:r>
            <a:endParaRPr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7D80248-C069-99F2-89F5-82A91B9B1AB9}"/>
              </a:ext>
            </a:extLst>
          </p:cNvPr>
          <p:cNvSpPr txBox="1">
            <a:spLocks/>
          </p:cNvSpPr>
          <p:nvPr/>
        </p:nvSpPr>
        <p:spPr>
          <a:xfrm>
            <a:off x="2818436" y="1725524"/>
            <a:ext cx="5861219" cy="2827157"/>
          </a:xfrm>
          <a:prstGeom prst="rect">
            <a:avLst/>
          </a:prstGeom>
        </p:spPr>
        <p:txBody>
          <a:bodyPr/>
          <a:lstStyle>
            <a:lvl1pPr marL="182880" indent="-18288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7432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SzPct val="100000"/>
              <a:buFont typeface="System Font Regular"/>
              <a:buChar char="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3600" indent="-183600">
              <a:lnSpc>
                <a:spcPct val="100000"/>
              </a:lnSpc>
              <a:spcAft>
                <a:spcPts val="0"/>
              </a:spcAft>
              <a:buClrTx/>
              <a:buFont typeface="Arial" panose="020B0604020202020204" pitchFamily="34" charset="0"/>
              <a:buNone/>
            </a:pPr>
            <a:r>
              <a:rPr lang="en-GB" b="1">
                <a:solidFill>
                  <a:srgbClr val="E30613"/>
                </a:solidFill>
              </a:rPr>
              <a:t>Use the idea filter to find the best idea. </a:t>
            </a:r>
            <a:br>
              <a:rPr lang="en-GB" b="1">
                <a:solidFill>
                  <a:srgbClr val="E30613"/>
                </a:solidFill>
              </a:rPr>
            </a:br>
            <a:endParaRPr lang="en-GB" b="1">
              <a:solidFill>
                <a:srgbClr val="E30613"/>
              </a:solidFill>
            </a:endParaRPr>
          </a:p>
          <a:p>
            <a:pPr marL="183600" indent="-183600">
              <a:lnSpc>
                <a:spcPct val="100000"/>
              </a:lnSpc>
              <a:spcAft>
                <a:spcPts val="0"/>
              </a:spcAft>
              <a:buClrTx/>
            </a:pPr>
            <a:r>
              <a:rPr lang="en-GB"/>
              <a:t>User-centred: Which idea addresses your user’s pain/need best?</a:t>
            </a:r>
          </a:p>
          <a:p>
            <a:pPr marL="183600" indent="-183600">
              <a:lnSpc>
                <a:spcPct val="100000"/>
              </a:lnSpc>
              <a:spcAft>
                <a:spcPts val="0"/>
              </a:spcAft>
              <a:buClrTx/>
            </a:pPr>
            <a:endParaRPr lang="en-GB"/>
          </a:p>
          <a:p>
            <a:pPr marL="183600" indent="-183600">
              <a:lnSpc>
                <a:spcPct val="100000"/>
              </a:lnSpc>
              <a:spcAft>
                <a:spcPts val="0"/>
              </a:spcAft>
              <a:buClrTx/>
            </a:pPr>
            <a:r>
              <a:rPr lang="en-GB"/>
              <a:t>Degree of novelty: Which idea is the innovative one?</a:t>
            </a:r>
          </a:p>
          <a:p>
            <a:pPr marL="183600" indent="-183600">
              <a:lnSpc>
                <a:spcPct val="100000"/>
              </a:lnSpc>
              <a:spcAft>
                <a:spcPts val="0"/>
              </a:spcAft>
              <a:buClrTx/>
            </a:pPr>
            <a:endParaRPr lang="en-GB"/>
          </a:p>
          <a:p>
            <a:pPr marL="183600" indent="-183600">
              <a:lnSpc>
                <a:spcPct val="100000"/>
              </a:lnSpc>
              <a:spcAft>
                <a:spcPts val="0"/>
              </a:spcAft>
              <a:buClrTx/>
            </a:pPr>
            <a:r>
              <a:rPr lang="en-GB"/>
              <a:t>Favourite idea: Which idea are you most excited about?</a:t>
            </a:r>
          </a:p>
          <a:p>
            <a:pPr marL="183600" indent="-183600">
              <a:lnSpc>
                <a:spcPct val="100000"/>
              </a:lnSpc>
              <a:spcAft>
                <a:spcPts val="0"/>
              </a:spcAft>
              <a:buClrTx/>
            </a:pPr>
            <a:endParaRPr lang="en-GB"/>
          </a:p>
          <a:p>
            <a:pPr marL="183600" indent="-183600">
              <a:lnSpc>
                <a:spcPct val="100000"/>
              </a:lnSpc>
              <a:spcAft>
                <a:spcPts val="0"/>
              </a:spcAft>
              <a:buClrTx/>
              <a:buNone/>
            </a:pPr>
            <a:endParaRPr lang="en-GB"/>
          </a:p>
          <a:p>
            <a:pPr marL="183600" indent="-183600">
              <a:lnSpc>
                <a:spcPct val="100000"/>
              </a:lnSpc>
              <a:spcAft>
                <a:spcPts val="0"/>
              </a:spcAft>
              <a:buClrTx/>
            </a:pPr>
            <a:endParaRPr lang="en-GB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6" name="Google Shape;1236;p138"/>
          <p:cNvPicPr preferRelativeResize="0">
            <a:picLocks noGrp="1"/>
          </p:cNvPicPr>
          <p:nvPr>
            <p:ph type="pic" sz="quarter" idx="10"/>
          </p:nvPr>
        </p:nvPicPr>
        <p:blipFill rotWithShape="1">
          <a:blip r:embed="rId3">
            <a:alphaModFix/>
          </a:blip>
          <a:srcRect l="22549" t="5109" r="21241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5" name="Google Shape;1235;p13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 err="1"/>
              <a:t>Presentations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13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 err="1"/>
              <a:t>How</a:t>
            </a:r>
            <a:r>
              <a:rPr lang="de-DE"/>
              <a:t> </a:t>
            </a:r>
            <a:r>
              <a:rPr lang="de-DE" err="1"/>
              <a:t>it</a:t>
            </a:r>
            <a:r>
              <a:rPr lang="de-DE"/>
              <a:t> </a:t>
            </a:r>
            <a:r>
              <a:rPr lang="de-DE" err="1"/>
              <a:t>works</a:t>
            </a:r>
            <a:r>
              <a:rPr lang="de-DE"/>
              <a:t> …</a:t>
            </a:r>
            <a:endParaRPr/>
          </a:p>
        </p:txBody>
      </p:sp>
      <p:sp>
        <p:nvSpPr>
          <p:cNvPr id="1242" name="Google Shape;1242;p139"/>
          <p:cNvSpPr txBox="1"/>
          <p:nvPr/>
        </p:nvSpPr>
        <p:spPr>
          <a:xfrm>
            <a:off x="1899686" y="1733550"/>
            <a:ext cx="3628532" cy="609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de-DE" sz="2400" b="1">
                <a:solidFill>
                  <a:srgbClr val="E30613"/>
                </a:solidFill>
                <a:latin typeface="Aptos" panose="020B0004020202020204" pitchFamily="34" charset="0"/>
              </a:rPr>
              <a:t>3 min </a:t>
            </a:r>
            <a:r>
              <a:rPr lang="de-DE" sz="2400" b="1" err="1">
                <a:solidFill>
                  <a:schemeClr val="dk1"/>
                </a:solidFill>
                <a:latin typeface="Aptos" panose="020B0004020202020204" pitchFamily="34" charset="0"/>
              </a:rPr>
              <a:t>Presentation</a:t>
            </a:r>
            <a:endParaRPr sz="2400" b="1">
              <a:solidFill>
                <a:schemeClr val="dk1"/>
              </a:solidFill>
              <a:highlight>
                <a:srgbClr val="FFFFFF"/>
              </a:highlight>
              <a:latin typeface="Aptos" panose="020B0004020202020204" pitchFamily="34" charset="0"/>
            </a:endParaRPr>
          </a:p>
        </p:txBody>
      </p:sp>
      <p:sp>
        <p:nvSpPr>
          <p:cNvPr id="1243" name="Google Shape;1243;p139"/>
          <p:cNvSpPr txBox="1"/>
          <p:nvPr/>
        </p:nvSpPr>
        <p:spPr>
          <a:xfrm>
            <a:off x="1899686" y="2662095"/>
            <a:ext cx="3628532" cy="609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de-DE" sz="2400" b="1">
                <a:solidFill>
                  <a:srgbClr val="E30613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2 min </a:t>
            </a:r>
            <a:r>
              <a:rPr lang="de-DE" sz="2400" b="1">
                <a:solidFill>
                  <a:schemeClr val="dk1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Feedback</a:t>
            </a:r>
            <a:endParaRPr sz="2400" b="1">
              <a:solidFill>
                <a:schemeClr val="dk1"/>
              </a:solidFill>
              <a:highlight>
                <a:srgbClr val="FFFFFF"/>
              </a:highlight>
              <a:latin typeface="Aptos" panose="020B0004020202020204" pitchFamily="34" charset="0"/>
            </a:endParaRPr>
          </a:p>
        </p:txBody>
      </p:sp>
      <p:pic>
        <p:nvPicPr>
          <p:cNvPr id="1244" name="Google Shape;1244;p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3557" y="1664648"/>
            <a:ext cx="566364" cy="678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5" name="Google Shape;1245;p1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7127" y="2662095"/>
            <a:ext cx="602794" cy="609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14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/>
              <a:t>The </a:t>
            </a:r>
            <a:r>
              <a:rPr lang="de-DE" err="1"/>
              <a:t>stage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yours</a:t>
            </a:r>
            <a:r>
              <a:rPr lang="de-DE"/>
              <a:t>!</a:t>
            </a:r>
            <a:endParaRPr/>
          </a:p>
        </p:txBody>
      </p:sp>
      <p:pic>
        <p:nvPicPr>
          <p:cNvPr id="4" name="Google Shape;1236;p138">
            <a:extLst>
              <a:ext uri="{FF2B5EF4-FFF2-40B4-BE49-F238E27FC236}">
                <a16:creationId xmlns:a16="http://schemas.microsoft.com/office/drawing/2014/main" id="{7D8E673D-F8D3-9C33-40A1-E1A8A883E61A}"/>
              </a:ext>
            </a:extLst>
          </p:cNvPr>
          <p:cNvPicPr preferRelativeResize="0">
            <a:picLocks noGrp="1"/>
          </p:cNvPicPr>
          <p:nvPr>
            <p:ph type="pic" sz="quarter" idx="10"/>
          </p:nvPr>
        </p:nvPicPr>
        <p:blipFill rotWithShape="1">
          <a:blip r:embed="rId3">
            <a:alphaModFix/>
          </a:blip>
          <a:srcRect l="22549" t="5109" r="21241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6" name="Google Shape;1256;p141"/>
          <p:cNvPicPr preferRelativeResize="0"/>
          <p:nvPr/>
        </p:nvPicPr>
        <p:blipFill rotWithShape="1">
          <a:blip r:embed="rId3">
            <a:alphaModFix/>
          </a:blip>
          <a:srcRect t="31674"/>
          <a:stretch/>
        </p:blipFill>
        <p:spPr>
          <a:xfrm>
            <a:off x="0" y="1629176"/>
            <a:ext cx="9144000" cy="3514323"/>
          </a:xfrm>
          <a:prstGeom prst="rect">
            <a:avLst/>
          </a:prstGeom>
          <a:noFill/>
          <a:ln>
            <a:noFill/>
          </a:ln>
        </p:spPr>
      </p:pic>
      <p:sp>
        <p:nvSpPr>
          <p:cNvPr id="1257" name="Google Shape;1257;p14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 err="1"/>
              <a:t>Recap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14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de-DE">
                <a:latin typeface="Aptos" panose="020B0004020202020204" pitchFamily="34" charset="0"/>
              </a:rPr>
              <a:t>Think about your own research: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de-DE">
                <a:latin typeface="Aptos" panose="020B0004020202020204" pitchFamily="34" charset="0"/>
              </a:rPr>
              <a:t>What would be a good starting point to start into the innovation process?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8A6EB3-1E3F-D707-E553-0CE3026EC995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DE"/>
              <a:t>Transfer…</a:t>
            </a:r>
          </a:p>
        </p:txBody>
      </p:sp>
      <p:pic>
        <p:nvPicPr>
          <p:cNvPr id="1264" name="Google Shape;1264;p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2101" y="1991952"/>
            <a:ext cx="579798" cy="579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14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>
                <a:latin typeface="Aptos" panose="020B0004020202020204" pitchFamily="34" charset="0"/>
              </a:rPr>
              <a:t>Share your transfer insights with the group: ​</a:t>
            </a:r>
          </a:p>
          <a:p>
            <a:pPr marL="0" indent="0">
              <a:spcBef>
                <a:spcPts val="0"/>
              </a:spcBef>
            </a:pPr>
            <a:r>
              <a:rPr lang="de-DE">
                <a:latin typeface="Aptos" panose="020B0004020202020204" pitchFamily="34" charset="0"/>
              </a:rPr>
              <a:t>What are your next steps? ​</a:t>
            </a:r>
          </a:p>
          <a:p>
            <a:pPr marL="0" indent="0">
              <a:spcBef>
                <a:spcPts val="0"/>
              </a:spcBef>
            </a:pPr>
            <a:r>
              <a:rPr lang="de-DE">
                <a:latin typeface="Aptos" panose="020B0004020202020204" pitchFamily="34" charset="0"/>
              </a:rPr>
              <a:t>Which open questions do you have?​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725512-28D7-4169-CD6B-C41FED4FFD1C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DE"/>
              <a:t>Sharing…</a:t>
            </a:r>
          </a:p>
        </p:txBody>
      </p:sp>
      <p:pic>
        <p:nvPicPr>
          <p:cNvPr id="1272" name="Google Shape;1272;p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32909" y="1921827"/>
            <a:ext cx="678180" cy="649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10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>
                <a:ea typeface="Arial"/>
                <a:sym typeface="Arial"/>
              </a:rPr>
              <a:t>The </a:t>
            </a:r>
            <a:r>
              <a:rPr lang="de-DE" err="1">
                <a:ea typeface="Arial"/>
                <a:sym typeface="Arial"/>
              </a:rPr>
              <a:t>idea</a:t>
            </a:r>
            <a:r>
              <a:rPr lang="de-DE">
                <a:ea typeface="Arial"/>
                <a:sym typeface="Arial"/>
              </a:rPr>
              <a:t> </a:t>
            </a:r>
            <a:r>
              <a:rPr lang="de-DE" err="1">
                <a:ea typeface="Arial"/>
                <a:sym typeface="Arial"/>
              </a:rPr>
              <a:t>filter</a:t>
            </a:r>
            <a:endParaRPr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A54A5A3-D036-1ECF-3BD2-B473CBC9FD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95375" y="942198"/>
            <a:ext cx="6953248" cy="391120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FF7D2ED-5FEE-E829-B1DB-7DA6DD47AF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95375" y="942198"/>
            <a:ext cx="6953248" cy="391120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102"/>
          <p:cNvSpPr txBox="1"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/>
              <a:t>Teamwork</a:t>
            </a:r>
            <a:endParaRPr/>
          </a:p>
        </p:txBody>
      </p:sp>
      <p:sp>
        <p:nvSpPr>
          <p:cNvPr id="983" name="Google Shape;983;p102"/>
          <p:cNvSpPr txBox="1">
            <a:spLocks noGrp="1"/>
          </p:cNvSpPr>
          <p:nvPr>
            <p:ph type="body" sz="quarter" idx="15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 err="1"/>
              <a:t>Idea</a:t>
            </a:r>
            <a:r>
              <a:rPr lang="de-DE"/>
              <a:t> </a:t>
            </a:r>
            <a:r>
              <a:rPr lang="de-DE" err="1"/>
              <a:t>filter</a:t>
            </a:r>
            <a:endParaRPr/>
          </a:p>
        </p:txBody>
      </p:sp>
      <p:sp>
        <p:nvSpPr>
          <p:cNvPr id="984" name="Google Shape;984;p102"/>
          <p:cNvSpPr txBox="1">
            <a:spLocks noGrp="1"/>
          </p:cNvSpPr>
          <p:nvPr>
            <p:ph type="body" sz="quarter" idx="17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/>
              <a:t>10 min</a:t>
            </a:r>
            <a:endParaRPr/>
          </a:p>
        </p:txBody>
      </p:sp>
      <p:sp>
        <p:nvSpPr>
          <p:cNvPr id="985" name="Google Shape;985;p102"/>
          <p:cNvSpPr txBox="1">
            <a:spLocks noGrp="1"/>
          </p:cNvSpPr>
          <p:nvPr>
            <p:ph type="body" sz="quarter" idx="19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0" indent="0">
              <a:lnSpc>
                <a:spcPct val="100000"/>
              </a:lnSpc>
            </a:pPr>
            <a:r>
              <a:rPr lang="de-DE"/>
              <a:t>Separate breakout rooms</a:t>
            </a:r>
            <a:endParaRPr/>
          </a:p>
          <a:p>
            <a:pPr marL="0" indent="0">
              <a:lnSpc>
                <a:spcPct val="100000"/>
              </a:lnSpc>
              <a:spcBef>
                <a:spcPts val="1200"/>
              </a:spcBef>
            </a:pPr>
            <a:r>
              <a:rPr lang="de-DE"/>
              <a:t>Find your team corner </a:t>
            </a:r>
            <a:br>
              <a:rPr lang="de-DE"/>
            </a:br>
            <a:r>
              <a:rPr lang="de-DE"/>
              <a:t>in Miro and </a:t>
            </a:r>
            <a:br>
              <a:rPr lang="de-DE"/>
            </a:br>
            <a:r>
              <a:rPr lang="de-DE" b="1"/>
              <a:t>go to template 10</a:t>
            </a:r>
            <a:endParaRPr b="1"/>
          </a:p>
          <a:p>
            <a:pPr marL="0" indent="0">
              <a:lnSpc>
                <a:spcPct val="100000"/>
              </a:lnSpc>
              <a:spcBef>
                <a:spcPts val="1200"/>
              </a:spcBef>
            </a:pPr>
            <a:r>
              <a:rPr lang="de-DE"/>
              <a:t>Automatic transfer back</a:t>
            </a:r>
            <a:endParaRPr/>
          </a:p>
        </p:txBody>
      </p:sp>
      <p:sp>
        <p:nvSpPr>
          <p:cNvPr id="986" name="Google Shape;986;p102"/>
          <p:cNvSpPr txBox="1">
            <a:spLocks noGrp="1"/>
          </p:cNvSpPr>
          <p:nvPr>
            <p:ph type="body" sz="quarter" idx="2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0" indent="0">
              <a:lnSpc>
                <a:spcPct val="100000"/>
              </a:lnSpc>
            </a:pPr>
            <a:r>
              <a:rPr lang="de-DE" b="1"/>
              <a:t>Filter your brainstorming ideas through the idea filter from top to bottom.</a:t>
            </a:r>
            <a:endParaRPr b="1"/>
          </a:p>
        </p:txBody>
      </p:sp>
      <p:sp>
        <p:nvSpPr>
          <p:cNvPr id="987" name="Google Shape;987;p102"/>
          <p:cNvSpPr txBox="1">
            <a:spLocks noGrp="1"/>
          </p:cNvSpPr>
          <p:nvPr>
            <p:ph type="body" sz="quarter" idx="21"/>
          </p:nvPr>
        </p:nvSpPr>
        <p:spPr>
          <a:xfrm>
            <a:off x="6336108" y="2286000"/>
            <a:ext cx="2503092" cy="23801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0" indent="0">
              <a:lnSpc>
                <a:spcPct val="100000"/>
              </a:lnSpc>
            </a:pPr>
            <a:r>
              <a:rPr lang="de-DE"/>
              <a:t>Timekeeper: Keep track of time</a:t>
            </a:r>
            <a:endParaRPr/>
          </a:p>
          <a:p>
            <a:pPr marL="0" indent="0">
              <a:lnSpc>
                <a:spcPct val="100000"/>
              </a:lnSpc>
              <a:spcBef>
                <a:spcPts val="1200"/>
              </a:spcBef>
            </a:pPr>
            <a:r>
              <a:rPr lang="de-DE"/>
              <a:t>3 min: Pick two ideas each​</a:t>
            </a:r>
            <a:endParaRPr/>
          </a:p>
          <a:p>
            <a:pPr marL="0" indent="0">
              <a:lnSpc>
                <a:spcPct val="100000"/>
              </a:lnSpc>
              <a:spcBef>
                <a:spcPts val="1200"/>
              </a:spcBef>
            </a:pPr>
            <a:r>
              <a:rPr lang="de-DE"/>
              <a:t>3 min: Filter most user </a:t>
            </a:r>
            <a:br>
              <a:rPr lang="de-DE"/>
            </a:br>
            <a:r>
              <a:rPr lang="de-DE"/>
              <a:t>centred ideas​</a:t>
            </a:r>
            <a:endParaRPr/>
          </a:p>
          <a:p>
            <a:pPr marL="0" indent="0">
              <a:lnSpc>
                <a:spcPct val="100000"/>
              </a:lnSpc>
              <a:spcBef>
                <a:spcPts val="1200"/>
              </a:spcBef>
            </a:pPr>
            <a:r>
              <a:rPr lang="de-DE"/>
              <a:t>3 min: Filter most novel ideas​</a:t>
            </a:r>
            <a:endParaRPr/>
          </a:p>
          <a:p>
            <a:pPr marL="0" indent="0">
              <a:lnSpc>
                <a:spcPct val="100000"/>
              </a:lnSpc>
              <a:spcBef>
                <a:spcPts val="1200"/>
              </a:spcBef>
            </a:pPr>
            <a:r>
              <a:rPr lang="de-DE"/>
              <a:t>1 min: Choose the favourite idea​</a:t>
            </a:r>
            <a:endParaRPr/>
          </a:p>
          <a:p>
            <a:pPr marL="0" indent="0">
              <a:lnSpc>
                <a:spcPct val="100000"/>
              </a:lnSpc>
              <a:spcBef>
                <a:spcPts val="1200"/>
              </a:spcBef>
            </a:pPr>
            <a:r>
              <a:rPr lang="de-DE"/>
              <a:t>Countdown for last minute​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" name="Google Shape;993;p103"/>
          <p:cNvPicPr preferRelativeResize="0">
            <a:picLocks noGrp="1"/>
          </p:cNvPicPr>
          <p:nvPr>
            <p:ph type="pic" sz="quarter" idx="10"/>
          </p:nvPr>
        </p:nvPicPr>
        <p:blipFill rotWithShape="1">
          <a:blip r:embed="rId3">
            <a:alphaModFix/>
          </a:blip>
          <a:srcRect l="20358" r="20358"/>
          <a:stretch/>
        </p:blipFill>
        <p:spPr>
          <a:prstGeom prst="rect">
            <a:avLst/>
          </a:prstGeom>
          <a:noFill/>
          <a:ln>
            <a:noFill/>
          </a:ln>
        </p:spPr>
      </p:pic>
      <p:sp>
        <p:nvSpPr>
          <p:cNvPr id="992" name="Google Shape;992;p10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 err="1"/>
              <a:t>Let’s</a:t>
            </a:r>
            <a:r>
              <a:rPr lang="de-DE"/>
              <a:t> </a:t>
            </a:r>
            <a:r>
              <a:rPr lang="de-DE" err="1"/>
              <a:t>go</a:t>
            </a:r>
            <a:r>
              <a:rPr lang="de-DE"/>
              <a:t>!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9" name="Google Shape;1009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0" name="Google Shape;1010;p106"/>
          <p:cNvSpPr txBox="1">
            <a:spLocks noGrp="1"/>
          </p:cNvSpPr>
          <p:nvPr>
            <p:ph type="body" idx="1"/>
          </p:nvPr>
        </p:nvSpPr>
        <p:spPr>
          <a:xfrm>
            <a:off x="422186" y="290099"/>
            <a:ext cx="5099593" cy="50398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de-DE">
                <a:ea typeface="Arial"/>
                <a:sym typeface="Arial"/>
              </a:rPr>
              <a:t>Prototype</a:t>
            </a:r>
            <a:endParaRPr/>
          </a:p>
        </p:txBody>
      </p:sp>
      <p:sp>
        <p:nvSpPr>
          <p:cNvPr id="1011" name="Google Shape;1011;p106"/>
          <p:cNvSpPr txBox="1"/>
          <p:nvPr/>
        </p:nvSpPr>
        <p:spPr>
          <a:xfrm>
            <a:off x="6065136" y="3639561"/>
            <a:ext cx="2464500" cy="92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spAutoFit/>
          </a:bodyPr>
          <a:lstStyle/>
          <a:p>
            <a:pPr>
              <a:lnSpc>
                <a:spcPct val="131250"/>
              </a:lnSpc>
            </a:pPr>
            <a:r>
              <a:rPr lang="de-DE" sz="1100" b="1" err="1">
                <a:solidFill>
                  <a:srgbClr val="E30613"/>
                </a:solidFill>
                <a:latin typeface="Aptos" panose="020B0004020202020204" pitchFamily="34" charset="0"/>
              </a:rPr>
              <a:t>Make</a:t>
            </a:r>
            <a:r>
              <a:rPr lang="de-DE" sz="1100" b="1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1100" b="1" err="1">
                <a:solidFill>
                  <a:srgbClr val="E30613"/>
                </a:solidFill>
                <a:latin typeface="Aptos" panose="020B0004020202020204" pitchFamily="34" charset="0"/>
              </a:rPr>
              <a:t>idea</a:t>
            </a:r>
            <a:r>
              <a:rPr lang="de-DE" sz="1100" b="1">
                <a:solidFill>
                  <a:srgbClr val="E30613"/>
                </a:solidFill>
                <a:latin typeface="Aptos" panose="020B0004020202020204" pitchFamily="34" charset="0"/>
              </a:rPr>
              <a:t> tangible and </a:t>
            </a:r>
            <a:r>
              <a:rPr lang="de-DE" sz="1100" b="1" err="1">
                <a:solidFill>
                  <a:srgbClr val="E30613"/>
                </a:solidFill>
                <a:latin typeface="Aptos" panose="020B0004020202020204" pitchFamily="34" charset="0"/>
              </a:rPr>
              <a:t>testable</a:t>
            </a:r>
            <a:endParaRPr sz="1100" b="1">
              <a:latin typeface="Aptos" panose="020B0004020202020204" pitchFamily="34" charset="0"/>
            </a:endParaRPr>
          </a:p>
          <a:p>
            <a:pPr>
              <a:lnSpc>
                <a:spcPct val="131250"/>
              </a:lnSpc>
              <a:spcBef>
                <a:spcPts val="450"/>
              </a:spcBef>
            </a:pPr>
            <a:r>
              <a:rPr lang="de-DE" sz="1100" b="1">
                <a:solidFill>
                  <a:srgbClr val="E30613"/>
                </a:solidFill>
                <a:latin typeface="Aptos" panose="020B0004020202020204" pitchFamily="34" charset="0"/>
              </a:rPr>
              <a:t>Think </a:t>
            </a:r>
            <a:r>
              <a:rPr lang="de-DE" sz="1100" b="1" err="1">
                <a:solidFill>
                  <a:srgbClr val="E30613"/>
                </a:solidFill>
                <a:latin typeface="Aptos" panose="020B0004020202020204" pitchFamily="34" charset="0"/>
              </a:rPr>
              <a:t>with</a:t>
            </a:r>
            <a:r>
              <a:rPr lang="de-DE" sz="1100" b="1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1100" b="1" err="1">
                <a:solidFill>
                  <a:srgbClr val="E30613"/>
                </a:solidFill>
                <a:latin typeface="Aptos" panose="020B0004020202020204" pitchFamily="34" charset="0"/>
              </a:rPr>
              <a:t>your</a:t>
            </a:r>
            <a:r>
              <a:rPr lang="de-DE" sz="1100" b="1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1100" b="1" err="1">
                <a:solidFill>
                  <a:srgbClr val="E30613"/>
                </a:solidFill>
                <a:latin typeface="Aptos" panose="020B0004020202020204" pitchFamily="34" charset="0"/>
              </a:rPr>
              <a:t>hands</a:t>
            </a:r>
            <a:endParaRPr sz="1100" b="1">
              <a:latin typeface="Aptos" panose="020B0004020202020204" pitchFamily="34" charset="0"/>
            </a:endParaRPr>
          </a:p>
          <a:p>
            <a:pPr>
              <a:lnSpc>
                <a:spcPct val="131250"/>
              </a:lnSpc>
              <a:spcBef>
                <a:spcPts val="450"/>
              </a:spcBef>
              <a:spcAft>
                <a:spcPts val="450"/>
              </a:spcAft>
            </a:pPr>
            <a:r>
              <a:rPr lang="de-DE" sz="1100" b="1" err="1">
                <a:solidFill>
                  <a:srgbClr val="E30613"/>
                </a:solidFill>
                <a:latin typeface="Aptos" panose="020B0004020202020204" pitchFamily="34" charset="0"/>
              </a:rPr>
              <a:t>Develop</a:t>
            </a:r>
            <a:r>
              <a:rPr lang="de-DE" sz="1100" b="1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1100" b="1" err="1">
                <a:solidFill>
                  <a:srgbClr val="E30613"/>
                </a:solidFill>
                <a:latin typeface="Aptos" panose="020B0004020202020204" pitchFamily="34" charset="0"/>
              </a:rPr>
              <a:t>your</a:t>
            </a:r>
            <a:r>
              <a:rPr lang="de-DE" sz="1100" b="1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1100" b="1" err="1">
                <a:solidFill>
                  <a:srgbClr val="E30613"/>
                </a:solidFill>
                <a:latin typeface="Aptos" panose="020B0004020202020204" pitchFamily="34" charset="0"/>
              </a:rPr>
              <a:t>idea</a:t>
            </a:r>
            <a:r>
              <a:rPr lang="de-DE" sz="1100" b="1">
                <a:solidFill>
                  <a:srgbClr val="E30613"/>
                </a:solidFill>
                <a:latin typeface="Aptos" panose="020B0004020202020204" pitchFamily="34" charset="0"/>
              </a:rPr>
              <a:t> </a:t>
            </a:r>
            <a:r>
              <a:rPr lang="de-DE" sz="1100" b="1" err="1">
                <a:solidFill>
                  <a:srgbClr val="E30613"/>
                </a:solidFill>
                <a:latin typeface="Aptos" panose="020B0004020202020204" pitchFamily="34" charset="0"/>
              </a:rPr>
              <a:t>further</a:t>
            </a:r>
            <a:endParaRPr sz="1100" b="1">
              <a:latin typeface="Aptos" panose="020B0004020202020204" pitchFamily="34" charset="0"/>
            </a:endParaRPr>
          </a:p>
        </p:txBody>
      </p:sp>
      <p:cxnSp>
        <p:nvCxnSpPr>
          <p:cNvPr id="2" name="Google Shape;792;p74">
            <a:extLst>
              <a:ext uri="{FF2B5EF4-FFF2-40B4-BE49-F238E27FC236}">
                <a16:creationId xmlns:a16="http://schemas.microsoft.com/office/drawing/2014/main" id="{FB8EEF1A-17CF-B6C2-35A5-55A7C08C575F}"/>
              </a:ext>
            </a:extLst>
          </p:cNvPr>
          <p:cNvCxnSpPr>
            <a:cxnSpLocks/>
          </p:cNvCxnSpPr>
          <p:nvPr/>
        </p:nvCxnSpPr>
        <p:spPr>
          <a:xfrm>
            <a:off x="5995116" y="1448873"/>
            <a:ext cx="0" cy="2968581"/>
          </a:xfrm>
          <a:prstGeom prst="straightConnector1">
            <a:avLst/>
          </a:prstGeom>
          <a:noFill/>
          <a:ln w="9525" cap="flat" cmpd="sng">
            <a:solidFill>
              <a:srgbClr val="E30613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Aptos 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ptos Red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37ee95-51b8-4ec7-a9f8-f4a223d0b6cb">
      <Terms xmlns="http://schemas.microsoft.com/office/infopath/2007/PartnerControls"/>
    </lcf76f155ced4ddcb4097134ff3c332f>
    <TaxCatchAll xmlns="718eccf6-9302-4b3b-a990-755a28e5b6e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47D472548A9B740B951B187F7D02714" ma:contentTypeVersion="15" ma:contentTypeDescription="Ein neues Dokument erstellen." ma:contentTypeScope="" ma:versionID="35c925b23570a96567dd814617ac044c">
  <xsd:schema xmlns:xsd="http://www.w3.org/2001/XMLSchema" xmlns:xs="http://www.w3.org/2001/XMLSchema" xmlns:p="http://schemas.microsoft.com/office/2006/metadata/properties" xmlns:ns2="9437ee95-51b8-4ec7-a9f8-f4a223d0b6cb" xmlns:ns3="718eccf6-9302-4b3b-a990-755a28e5b6e4" targetNamespace="http://schemas.microsoft.com/office/2006/metadata/properties" ma:root="true" ma:fieldsID="e07cfc1c37ebd136942a4b973ed0f044" ns2:_="" ns3:_="">
    <xsd:import namespace="9437ee95-51b8-4ec7-a9f8-f4a223d0b6cb"/>
    <xsd:import namespace="718eccf6-9302-4b3b-a990-755a28e5b6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37ee95-51b8-4ec7-a9f8-f4a223d0b6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f2064f61-399d-4255-b88a-57385e3996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8eccf6-9302-4b3b-a990-755a28e5b6e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d1a58522-6ce1-478f-939d-a20ff66aed5a}" ma:internalName="TaxCatchAll" ma:showField="CatchAllData" ma:web="718eccf6-9302-4b3b-a990-755a28e5b6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A6BF1D-174D-491E-9D1A-82546AE423BA}">
  <ds:schemaRefs>
    <ds:schemaRef ds:uri="9437ee95-51b8-4ec7-a9f8-f4a223d0b6cb"/>
    <ds:schemaRef ds:uri="http://www.w3.org/XML/1998/namespace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718eccf6-9302-4b3b-a990-755a28e5b6e4"/>
  </ds:schemaRefs>
</ds:datastoreItem>
</file>

<file path=customXml/itemProps2.xml><?xml version="1.0" encoding="utf-8"?>
<ds:datastoreItem xmlns:ds="http://schemas.openxmlformats.org/officeDocument/2006/customXml" ds:itemID="{7F011B18-5339-4CF7-B351-4166DC8BCB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C64AE4-E30B-4C07-A892-9A955988F8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37ee95-51b8-4ec7-a9f8-f4a223d0b6cb"/>
    <ds:schemaRef ds:uri="718eccf6-9302-4b3b-a990-755a28e5b6e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3834</Words>
  <Application>Microsoft Macintosh PowerPoint</Application>
  <PresentationFormat>Bildschirmpräsentation (16:9)</PresentationFormat>
  <Paragraphs>359</Paragraphs>
  <Slides>45</Slides>
  <Notes>45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45</vt:i4>
      </vt:variant>
    </vt:vector>
  </HeadingPairs>
  <TitlesOfParts>
    <vt:vector size="53" baseType="lpstr">
      <vt:lpstr>Aptos</vt:lpstr>
      <vt:lpstr>Arial</vt:lpstr>
      <vt:lpstr>Calibri</vt:lpstr>
      <vt:lpstr>Helvetica Neue</vt:lpstr>
      <vt:lpstr>Noticia Text</vt:lpstr>
      <vt:lpstr>System Font Regular</vt:lpstr>
      <vt:lpstr>Aptos White</vt:lpstr>
      <vt:lpstr>Aptos Red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cp:lastModifiedBy>Bianca Cramer</cp:lastModifiedBy>
  <cp:revision>4</cp:revision>
  <cp:lastPrinted>2020-05-05T09:17:03Z</cp:lastPrinted>
  <dcterms:modified xsi:type="dcterms:W3CDTF">2025-02-24T12:15:05Z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0x010100947D472548A9B740B951B187F7D02714</vt:lpwstr>
  </property>
</Properties>
</file>