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718" r:id="rId4"/>
    <p:sldMasterId id="2147483710" r:id="rId5"/>
  </p:sldMasterIdLst>
  <p:notesMasterIdLst>
    <p:notesMasterId r:id="rId39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89" r:id="rId22"/>
    <p:sldId id="273" r:id="rId23"/>
    <p:sldId id="274" r:id="rId24"/>
    <p:sldId id="275" r:id="rId25"/>
    <p:sldId id="276" r:id="rId26"/>
    <p:sldId id="290" r:id="rId27"/>
    <p:sldId id="291" r:id="rId28"/>
    <p:sldId id="279" r:id="rId29"/>
    <p:sldId id="280" r:id="rId30"/>
    <p:sldId id="281" r:id="rId31"/>
    <p:sldId id="282" r:id="rId32"/>
    <p:sldId id="283" r:id="rId33"/>
    <p:sldId id="284" r:id="rId34"/>
    <p:sldId id="292" r:id="rId35"/>
    <p:sldId id="293" r:id="rId36"/>
    <p:sldId id="287" r:id="rId37"/>
    <p:sldId id="288" r:id="rId3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Your Innovation Skills" id="{B83ADC45-A9E1-1847-8C9E-250C63773C39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89"/>
            <p14:sldId id="273"/>
            <p14:sldId id="274"/>
            <p14:sldId id="275"/>
            <p14:sldId id="276"/>
            <p14:sldId id="290"/>
            <p14:sldId id="291"/>
            <p14:sldId id="279"/>
            <p14:sldId id="280"/>
            <p14:sldId id="281"/>
            <p14:sldId id="282"/>
            <p14:sldId id="283"/>
            <p14:sldId id="284"/>
            <p14:sldId id="292"/>
            <p14:sldId id="293"/>
            <p14:sldId id="287"/>
            <p14:sldId id="2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rederike Engelhardt" initials="" lastIdx="16" clrIdx="0"/>
  <p:cmAuthor id="1" name="Roman Rehor" initials="" lastIdx="4" clrIdx="1"/>
  <p:cmAuthor id="2" name="Katharina Böhnke" initials="" lastIdx="18" clrIdx="2"/>
  <p:cmAuthor id="3" name="Svenja Prigge" initials="SP" lastIdx="146" clrIdx="3">
    <p:extLst>
      <p:ext uri="{19B8F6BF-5375-455C-9EA6-DF929625EA0E}">
        <p15:presenceInfo xmlns:p15="http://schemas.microsoft.com/office/powerpoint/2012/main" userId="S::svenja.prigge@falling-walls.com::c464b860-f15c-4e6b-a720-a4c326f05555" providerId="AD"/>
      </p:ext>
    </p:extLst>
  </p:cmAuthor>
  <p:cmAuthor id="4" name="Gastbenutzer" initials="Ga" lastIdx="2" clrIdx="4">
    <p:extLst>
      <p:ext uri="{19B8F6BF-5375-455C-9EA6-DF929625EA0E}">
        <p15:presenceInfo xmlns:p15="http://schemas.microsoft.com/office/powerpoint/2012/main" userId="S::urn:spo:anon#ff88ca23de349d47e207a44bc5746b57b00a9706a7943bc4fb110b7d04880d98::" providerId="AD"/>
      </p:ext>
    </p:extLst>
  </p:cmAuthor>
  <p:cmAuthor id="5" name="Sarah Scheck" initials="SS" lastIdx="7" clrIdx="5">
    <p:extLst>
      <p:ext uri="{19B8F6BF-5375-455C-9EA6-DF929625EA0E}">
        <p15:presenceInfo xmlns:p15="http://schemas.microsoft.com/office/powerpoint/2012/main" userId="S::sarah.scheck@falling-walls.com::89d4ec81-3c53-4ac1-a83d-43cb664f537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2F2"/>
    <a:srgbClr val="94B3D7"/>
    <a:srgbClr val="E30613"/>
    <a:srgbClr val="45B8A9"/>
    <a:srgbClr val="E6B9A3"/>
    <a:srgbClr val="CFA322"/>
    <a:srgbClr val="0082C3"/>
    <a:srgbClr val="AF9F9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arina Rosin" userId="c61c3d5a-03c4-44db-b0eb-fc065e61562a" providerId="ADAL" clId="{3428A8EF-102D-1C4E-B9C9-CA0FB9222236}"/>
    <pc:docChg chg="modSld">
      <pc:chgData name="Katharina Rosin" userId="c61c3d5a-03c4-44db-b0eb-fc065e61562a" providerId="ADAL" clId="{3428A8EF-102D-1C4E-B9C9-CA0FB9222236}" dt="2024-10-08T11:20:38.272" v="66"/>
      <pc:docMkLst>
        <pc:docMk/>
      </pc:docMkLst>
      <pc:sldChg chg="modNotesTx">
        <pc:chgData name="Katharina Rosin" userId="c61c3d5a-03c4-44db-b0eb-fc065e61562a" providerId="ADAL" clId="{3428A8EF-102D-1C4E-B9C9-CA0FB9222236}" dt="2024-10-08T09:23:51.293" v="6" actId="20577"/>
        <pc:sldMkLst>
          <pc:docMk/>
          <pc:sldMk cId="0" sldId="261"/>
        </pc:sldMkLst>
      </pc:sldChg>
      <pc:sldChg chg="modNotesTx">
        <pc:chgData name="Katharina Rosin" userId="c61c3d5a-03c4-44db-b0eb-fc065e61562a" providerId="ADAL" clId="{3428A8EF-102D-1C4E-B9C9-CA0FB9222236}" dt="2024-10-08T10:09:31.674" v="18" actId="20577"/>
        <pc:sldMkLst>
          <pc:docMk/>
          <pc:sldMk cId="0" sldId="263"/>
        </pc:sldMkLst>
      </pc:sldChg>
      <pc:sldChg chg="modNotesTx">
        <pc:chgData name="Katharina Rosin" userId="c61c3d5a-03c4-44db-b0eb-fc065e61562a" providerId="ADAL" clId="{3428A8EF-102D-1C4E-B9C9-CA0FB9222236}" dt="2024-10-08T11:11:38.256" v="65"/>
        <pc:sldMkLst>
          <pc:docMk/>
          <pc:sldMk cId="0" sldId="267"/>
        </pc:sldMkLst>
      </pc:sldChg>
      <pc:sldChg chg="modNotesTx">
        <pc:chgData name="Katharina Rosin" userId="c61c3d5a-03c4-44db-b0eb-fc065e61562a" providerId="ADAL" clId="{3428A8EF-102D-1C4E-B9C9-CA0FB9222236}" dt="2024-10-08T11:20:38.272" v="66"/>
        <pc:sldMkLst>
          <pc:docMk/>
          <pc:sldMk cId="0" sldId="282"/>
        </pc:sldMkLst>
      </pc:sldChg>
    </pc:docChg>
  </pc:docChgLst>
  <pc:docChgLst>
    <pc:chgData name="Eva Kirchner" userId="f77f5c45-66e7-4df0-a6ad-d5ebfa611f93" providerId="ADAL" clId="{55554CDF-8259-1648-BEF8-2EC1C44DE5A9}"/>
    <pc:docChg chg="custSel modSld">
      <pc:chgData name="Eva Kirchner" userId="f77f5c45-66e7-4df0-a6ad-d5ebfa611f93" providerId="ADAL" clId="{55554CDF-8259-1648-BEF8-2EC1C44DE5A9}" dt="2025-05-13T07:25:28.110" v="63" actId="20577"/>
      <pc:docMkLst>
        <pc:docMk/>
      </pc:docMkLst>
      <pc:sldChg chg="modNotesTx">
        <pc:chgData name="Eva Kirchner" userId="f77f5c45-66e7-4df0-a6ad-d5ebfa611f93" providerId="ADAL" clId="{55554CDF-8259-1648-BEF8-2EC1C44DE5A9}" dt="2025-05-13T07:24:36.064" v="25" actId="20577"/>
        <pc:sldMkLst>
          <pc:docMk/>
          <pc:sldMk cId="0" sldId="271"/>
        </pc:sldMkLst>
      </pc:sldChg>
      <pc:sldChg chg="modNotesTx">
        <pc:chgData name="Eva Kirchner" userId="f77f5c45-66e7-4df0-a6ad-d5ebfa611f93" providerId="ADAL" clId="{55554CDF-8259-1648-BEF8-2EC1C44DE5A9}" dt="2025-05-13T07:25:28.110" v="63" actId="20577"/>
        <pc:sldMkLst>
          <pc:docMk/>
          <pc:sldMk cId="0" sldId="282"/>
        </pc:sldMkLst>
      </pc:sldChg>
    </pc:docChg>
  </pc:docChgLst>
  <pc:docChgLst>
    <pc:chgData name="Sarah Strohm" userId="b3508da2-cc46-4950-b5ba-87515428daea" providerId="ADAL" clId="{3F99861A-C109-914D-843C-45FF0D3687C8}"/>
    <pc:docChg chg="modSld">
      <pc:chgData name="Sarah Strohm" userId="b3508da2-cc46-4950-b5ba-87515428daea" providerId="ADAL" clId="{3F99861A-C109-914D-843C-45FF0D3687C8}" dt="2025-03-03T10:18:20.103" v="0" actId="20577"/>
      <pc:docMkLst>
        <pc:docMk/>
      </pc:docMkLst>
      <pc:sldChg chg="modSp mod">
        <pc:chgData name="Sarah Strohm" userId="b3508da2-cc46-4950-b5ba-87515428daea" providerId="ADAL" clId="{3F99861A-C109-914D-843C-45FF0D3687C8}" dt="2025-03-03T10:18:20.103" v="0" actId="20577"/>
        <pc:sldMkLst>
          <pc:docMk/>
          <pc:sldMk cId="0" sldId="275"/>
        </pc:sldMkLst>
        <pc:spChg chg="mod">
          <ac:chgData name="Sarah Strohm" userId="b3508da2-cc46-4950-b5ba-87515428daea" providerId="ADAL" clId="{3F99861A-C109-914D-843C-45FF0D3687C8}" dt="2025-03-03T10:18:20.103" v="0" actId="20577"/>
          <ac:spMkLst>
            <pc:docMk/>
            <pc:sldMk cId="0" sldId="275"/>
            <ac:spMk id="430" creationId="{00000000-0000-0000-0000-000000000000}"/>
          </ac:spMkLst>
        </pc:spChg>
      </pc:sldChg>
    </pc:docChg>
  </pc:docChgLst>
  <pc:docChgLst>
    <pc:chgData name="Kathrin Mengis" userId="e29f026a-4b9c-4ccc-be73-62a4c5397fb2" providerId="ADAL" clId="{2F9A8624-BE34-F343-B163-214190DAAB7E}"/>
    <pc:docChg chg="modSection">
      <pc:chgData name="Kathrin Mengis" userId="e29f026a-4b9c-4ccc-be73-62a4c5397fb2" providerId="ADAL" clId="{2F9A8624-BE34-F343-B163-214190DAAB7E}" dt="2024-12-20T10:12:50.344" v="0" actId="17846"/>
      <pc:docMkLst>
        <pc:docMk/>
      </pc:docMkLst>
    </pc:docChg>
  </pc:docChgLst>
  <pc:docChgLst>
    <pc:chgData name="Bianca Cramer" userId="debe6bd4-c469-41be-bc0e-af9d1a28e1c3" providerId="ADAL" clId="{1664F0E1-4DBE-D148-8210-26599FF53038}"/>
    <pc:docChg chg="custSel modSld">
      <pc:chgData name="Bianca Cramer" userId="debe6bd4-c469-41be-bc0e-af9d1a28e1c3" providerId="ADAL" clId="{1664F0E1-4DBE-D148-8210-26599FF53038}" dt="2025-02-19T13:49:28.746" v="35"/>
      <pc:docMkLst>
        <pc:docMk/>
      </pc:docMkLst>
      <pc:sldChg chg="modSp mod">
        <pc:chgData name="Bianca Cramer" userId="debe6bd4-c469-41be-bc0e-af9d1a28e1c3" providerId="ADAL" clId="{1664F0E1-4DBE-D148-8210-26599FF53038}" dt="2025-02-17T13:34:05.070" v="6" actId="14100"/>
        <pc:sldMkLst>
          <pc:docMk/>
          <pc:sldMk cId="0" sldId="263"/>
        </pc:sldMkLst>
        <pc:picChg chg="mod modCrop">
          <ac:chgData name="Bianca Cramer" userId="debe6bd4-c469-41be-bc0e-af9d1a28e1c3" providerId="ADAL" clId="{1664F0E1-4DBE-D148-8210-26599FF53038}" dt="2025-02-17T13:34:05.070" v="6" actId="14100"/>
          <ac:picMkLst>
            <pc:docMk/>
            <pc:sldMk cId="0" sldId="263"/>
            <ac:picMk id="272" creationId="{00000000-0000-0000-0000-000000000000}"/>
          </ac:picMkLst>
        </pc:picChg>
      </pc:sldChg>
      <pc:sldChg chg="modSp mod">
        <pc:chgData name="Bianca Cramer" userId="debe6bd4-c469-41be-bc0e-af9d1a28e1c3" providerId="ADAL" clId="{1664F0E1-4DBE-D148-8210-26599FF53038}" dt="2025-02-17T13:34:21.488" v="8" actId="18131"/>
        <pc:sldMkLst>
          <pc:docMk/>
          <pc:sldMk cId="0" sldId="264"/>
        </pc:sldMkLst>
        <pc:picChg chg="mod modCrop">
          <ac:chgData name="Bianca Cramer" userId="debe6bd4-c469-41be-bc0e-af9d1a28e1c3" providerId="ADAL" clId="{1664F0E1-4DBE-D148-8210-26599FF53038}" dt="2025-02-17T13:34:21.488" v="8" actId="18131"/>
          <ac:picMkLst>
            <pc:docMk/>
            <pc:sldMk cId="0" sldId="264"/>
            <ac:picMk id="281" creationId="{00000000-0000-0000-0000-000000000000}"/>
          </ac:picMkLst>
        </pc:picChg>
      </pc:sldChg>
      <pc:sldChg chg="modSp mod">
        <pc:chgData name="Bianca Cramer" userId="debe6bd4-c469-41be-bc0e-af9d1a28e1c3" providerId="ADAL" clId="{1664F0E1-4DBE-D148-8210-26599FF53038}" dt="2025-02-17T13:34:36.819" v="10" actId="18131"/>
        <pc:sldMkLst>
          <pc:docMk/>
          <pc:sldMk cId="0" sldId="265"/>
        </pc:sldMkLst>
        <pc:picChg chg="mod modCrop">
          <ac:chgData name="Bianca Cramer" userId="debe6bd4-c469-41be-bc0e-af9d1a28e1c3" providerId="ADAL" clId="{1664F0E1-4DBE-D148-8210-26599FF53038}" dt="2025-02-17T13:34:36.819" v="10" actId="18131"/>
          <ac:picMkLst>
            <pc:docMk/>
            <pc:sldMk cId="0" sldId="265"/>
            <ac:picMk id="304" creationId="{00000000-0000-0000-0000-000000000000}"/>
          </ac:picMkLst>
        </pc:picChg>
      </pc:sldChg>
      <pc:sldChg chg="modSp mod">
        <pc:chgData name="Bianca Cramer" userId="debe6bd4-c469-41be-bc0e-af9d1a28e1c3" providerId="ADAL" clId="{1664F0E1-4DBE-D148-8210-26599FF53038}" dt="2025-02-17T13:34:47.653" v="12" actId="18131"/>
        <pc:sldMkLst>
          <pc:docMk/>
          <pc:sldMk cId="0" sldId="266"/>
        </pc:sldMkLst>
        <pc:picChg chg="mod modCrop">
          <ac:chgData name="Bianca Cramer" userId="debe6bd4-c469-41be-bc0e-af9d1a28e1c3" providerId="ADAL" clId="{1664F0E1-4DBE-D148-8210-26599FF53038}" dt="2025-02-17T13:34:47.653" v="12" actId="18131"/>
          <ac:picMkLst>
            <pc:docMk/>
            <pc:sldMk cId="0" sldId="266"/>
            <ac:picMk id="327" creationId="{00000000-0000-0000-0000-000000000000}"/>
          </ac:picMkLst>
        </pc:picChg>
      </pc:sldChg>
      <pc:sldChg chg="addSp delSp modSp mod">
        <pc:chgData name="Bianca Cramer" userId="debe6bd4-c469-41be-bc0e-af9d1a28e1c3" providerId="ADAL" clId="{1664F0E1-4DBE-D148-8210-26599FF53038}" dt="2025-02-19T13:45:40.223" v="32" actId="14826"/>
        <pc:sldMkLst>
          <pc:docMk/>
          <pc:sldMk cId="0" sldId="271"/>
        </pc:sldMkLst>
        <pc:picChg chg="add mod">
          <ac:chgData name="Bianca Cramer" userId="debe6bd4-c469-41be-bc0e-af9d1a28e1c3" providerId="ADAL" clId="{1664F0E1-4DBE-D148-8210-26599FF53038}" dt="2025-02-19T13:45:40.223" v="32" actId="14826"/>
          <ac:picMkLst>
            <pc:docMk/>
            <pc:sldMk cId="0" sldId="271"/>
            <ac:picMk id="5" creationId="{9749CFFC-A315-3309-9152-B5F6199CD394}"/>
          </ac:picMkLst>
        </pc:picChg>
      </pc:sldChg>
      <pc:sldChg chg="modSp mod modClrScheme chgLayout">
        <pc:chgData name="Bianca Cramer" userId="debe6bd4-c469-41be-bc0e-af9d1a28e1c3" providerId="ADAL" clId="{1664F0E1-4DBE-D148-8210-26599FF53038}" dt="2025-02-17T13:49:24.989" v="15" actId="20577"/>
        <pc:sldMkLst>
          <pc:docMk/>
          <pc:sldMk cId="0" sldId="275"/>
        </pc:sldMkLst>
        <pc:spChg chg="mod ord">
          <ac:chgData name="Bianca Cramer" userId="debe6bd4-c469-41be-bc0e-af9d1a28e1c3" providerId="ADAL" clId="{1664F0E1-4DBE-D148-8210-26599FF53038}" dt="2025-02-17T13:49:18.290" v="13" actId="700"/>
          <ac:spMkLst>
            <pc:docMk/>
            <pc:sldMk cId="0" sldId="275"/>
            <ac:spMk id="427" creationId="{00000000-0000-0000-0000-000000000000}"/>
          </ac:spMkLst>
        </pc:spChg>
        <pc:spChg chg="mod ord">
          <ac:chgData name="Bianca Cramer" userId="debe6bd4-c469-41be-bc0e-af9d1a28e1c3" providerId="ADAL" clId="{1664F0E1-4DBE-D148-8210-26599FF53038}" dt="2025-02-17T13:49:18.290" v="13" actId="700"/>
          <ac:spMkLst>
            <pc:docMk/>
            <pc:sldMk cId="0" sldId="275"/>
            <ac:spMk id="428" creationId="{00000000-0000-0000-0000-000000000000}"/>
          </ac:spMkLst>
        </pc:spChg>
        <pc:spChg chg="mod ord">
          <ac:chgData name="Bianca Cramer" userId="debe6bd4-c469-41be-bc0e-af9d1a28e1c3" providerId="ADAL" clId="{1664F0E1-4DBE-D148-8210-26599FF53038}" dt="2025-02-17T13:49:18.290" v="13" actId="700"/>
          <ac:spMkLst>
            <pc:docMk/>
            <pc:sldMk cId="0" sldId="275"/>
            <ac:spMk id="429" creationId="{00000000-0000-0000-0000-000000000000}"/>
          </ac:spMkLst>
        </pc:spChg>
        <pc:spChg chg="mod ord">
          <ac:chgData name="Bianca Cramer" userId="debe6bd4-c469-41be-bc0e-af9d1a28e1c3" providerId="ADAL" clId="{1664F0E1-4DBE-D148-8210-26599FF53038}" dt="2025-02-17T13:49:18.290" v="13" actId="700"/>
          <ac:spMkLst>
            <pc:docMk/>
            <pc:sldMk cId="0" sldId="275"/>
            <ac:spMk id="430" creationId="{00000000-0000-0000-0000-000000000000}"/>
          </ac:spMkLst>
        </pc:spChg>
        <pc:spChg chg="mod ord">
          <ac:chgData name="Bianca Cramer" userId="debe6bd4-c469-41be-bc0e-af9d1a28e1c3" providerId="ADAL" clId="{1664F0E1-4DBE-D148-8210-26599FF53038}" dt="2025-02-17T13:49:24.989" v="15" actId="20577"/>
          <ac:spMkLst>
            <pc:docMk/>
            <pc:sldMk cId="0" sldId="275"/>
            <ac:spMk id="431" creationId="{00000000-0000-0000-0000-000000000000}"/>
          </ac:spMkLst>
        </pc:spChg>
        <pc:spChg chg="mod ord">
          <ac:chgData name="Bianca Cramer" userId="debe6bd4-c469-41be-bc0e-af9d1a28e1c3" providerId="ADAL" clId="{1664F0E1-4DBE-D148-8210-26599FF53038}" dt="2025-02-17T13:49:18.290" v="13" actId="700"/>
          <ac:spMkLst>
            <pc:docMk/>
            <pc:sldMk cId="0" sldId="275"/>
            <ac:spMk id="433" creationId="{00000000-0000-0000-0000-000000000000}"/>
          </ac:spMkLst>
        </pc:spChg>
      </pc:sldChg>
      <pc:sldChg chg="addSp delSp modSp mod">
        <pc:chgData name="Bianca Cramer" userId="debe6bd4-c469-41be-bc0e-af9d1a28e1c3" providerId="ADAL" clId="{1664F0E1-4DBE-D148-8210-26599FF53038}" dt="2025-02-12T16:34:54.743" v="3"/>
        <pc:sldMkLst>
          <pc:docMk/>
          <pc:sldMk cId="0" sldId="279"/>
        </pc:sldMkLst>
        <pc:spChg chg="mod">
          <ac:chgData name="Bianca Cramer" userId="debe6bd4-c469-41be-bc0e-af9d1a28e1c3" providerId="ADAL" clId="{1664F0E1-4DBE-D148-8210-26599FF53038}" dt="2025-02-12T16:34:54.743" v="3"/>
          <ac:spMkLst>
            <pc:docMk/>
            <pc:sldMk cId="0" sldId="279"/>
            <ac:spMk id="457" creationId="{00000000-0000-0000-0000-000000000000}"/>
          </ac:spMkLst>
        </pc:spChg>
        <pc:picChg chg="add mod">
          <ac:chgData name="Bianca Cramer" userId="debe6bd4-c469-41be-bc0e-af9d1a28e1c3" providerId="ADAL" clId="{1664F0E1-4DBE-D148-8210-26599FF53038}" dt="2025-02-12T16:34:49.955" v="2"/>
          <ac:picMkLst>
            <pc:docMk/>
            <pc:sldMk cId="0" sldId="279"/>
            <ac:picMk id="4" creationId="{016BF42D-874E-9D3F-57E2-CED40312DCC4}"/>
          </ac:picMkLst>
        </pc:picChg>
      </pc:sldChg>
      <pc:sldChg chg="addSp delSp modSp mod">
        <pc:chgData name="Bianca Cramer" userId="debe6bd4-c469-41be-bc0e-af9d1a28e1c3" providerId="ADAL" clId="{1664F0E1-4DBE-D148-8210-26599FF53038}" dt="2025-02-19T13:49:28.746" v="35"/>
        <pc:sldMkLst>
          <pc:docMk/>
          <pc:sldMk cId="0" sldId="282"/>
        </pc:sldMkLst>
        <pc:picChg chg="add mod">
          <ac:chgData name="Bianca Cramer" userId="debe6bd4-c469-41be-bc0e-af9d1a28e1c3" providerId="ADAL" clId="{1664F0E1-4DBE-D148-8210-26599FF53038}" dt="2025-02-19T13:49:28.746" v="35"/>
          <ac:picMkLst>
            <pc:docMk/>
            <pc:sldMk cId="0" sldId="282"/>
            <ac:picMk id="3" creationId="{FE54AB24-E01D-5893-0C1E-751815A12307}"/>
          </ac:picMkLst>
        </pc:picChg>
      </pc:sldChg>
    </pc:docChg>
  </pc:docChgLst>
  <pc:docChgLst>
    <pc:chgData name="Eva Kirchner" userId="f77f5c45-66e7-4df0-a6ad-d5ebfa611f93" providerId="ADAL" clId="{E5320D20-6132-E94B-A173-F53F33D79501}"/>
    <pc:docChg chg="custSel modSld">
      <pc:chgData name="Eva Kirchner" userId="f77f5c45-66e7-4df0-a6ad-d5ebfa611f93" providerId="ADAL" clId="{E5320D20-6132-E94B-A173-F53F33D79501}" dt="2025-04-22T14:30:04.470" v="38" actId="20577"/>
      <pc:docMkLst>
        <pc:docMk/>
      </pc:docMkLst>
      <pc:sldChg chg="modNotesTx">
        <pc:chgData name="Eva Kirchner" userId="f77f5c45-66e7-4df0-a6ad-d5ebfa611f93" providerId="ADAL" clId="{E5320D20-6132-E94B-A173-F53F33D79501}" dt="2025-04-22T14:19:56.069" v="34" actId="20577"/>
        <pc:sldMkLst>
          <pc:docMk/>
          <pc:sldMk cId="0" sldId="263"/>
        </pc:sldMkLst>
      </pc:sldChg>
      <pc:sldChg chg="modNotesTx">
        <pc:chgData name="Eva Kirchner" userId="f77f5c45-66e7-4df0-a6ad-d5ebfa611f93" providerId="ADAL" clId="{E5320D20-6132-E94B-A173-F53F33D79501}" dt="2025-04-22T14:30:04.470" v="38" actId="20577"/>
        <pc:sldMkLst>
          <pc:docMk/>
          <pc:sldMk cId="0" sldId="26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>
                <a:latin typeface="Aptos" panose="020B0004020202020204" pitchFamily="34" charset="0"/>
                <a:sym typeface="Arial"/>
              </a:rPr>
              <a:t>The </a:t>
            </a:r>
            <a:r>
              <a:rPr lang="de-DE" err="1">
                <a:latin typeface="Aptos" panose="020B0004020202020204" pitchFamily="34" charset="0"/>
                <a:sym typeface="Arial"/>
              </a:rPr>
              <a:t>second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category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are</a:t>
            </a:r>
            <a:r>
              <a:rPr lang="de-DE">
                <a:latin typeface="Aptos" panose="020B0004020202020204" pitchFamily="34" charset="0"/>
                <a:sym typeface="Arial"/>
              </a:rPr>
              <a:t> Resources – </a:t>
            </a:r>
            <a:r>
              <a:rPr lang="de-DE" err="1">
                <a:latin typeface="Aptos" panose="020B0004020202020204" pitchFamily="34" charset="0"/>
                <a:sym typeface="Arial"/>
              </a:rPr>
              <a:t>which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resources</a:t>
            </a:r>
            <a:r>
              <a:rPr lang="de-DE">
                <a:latin typeface="Aptos" panose="020B0004020202020204" pitchFamily="34" charset="0"/>
                <a:sym typeface="Arial"/>
              </a:rPr>
              <a:t> do </a:t>
            </a:r>
            <a:r>
              <a:rPr lang="de-DE" err="1">
                <a:latin typeface="Aptos" panose="020B0004020202020204" pitchFamily="34" charset="0"/>
                <a:sym typeface="Arial"/>
              </a:rPr>
              <a:t>you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have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to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transform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your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ideas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into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action</a:t>
            </a:r>
            <a:r>
              <a:rPr lang="de-DE">
                <a:latin typeface="Aptos" panose="020B0004020202020204" pitchFamily="34" charset="0"/>
                <a:sym typeface="Arial"/>
              </a:rPr>
              <a:t>?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Aptos" panose="020B0004020202020204" pitchFamily="34" charset="0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 err="1">
                <a:latin typeface="Aptos" panose="020B0004020202020204" pitchFamily="34" charset="0"/>
                <a:sym typeface="Arial"/>
              </a:rPr>
              <a:t>Examples</a:t>
            </a:r>
            <a:r>
              <a:rPr lang="de-DE">
                <a:latin typeface="Aptos" panose="020B0004020202020204" pitchFamily="34" charset="0"/>
                <a:sym typeface="Arial"/>
              </a:rPr>
              <a:t>: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>
                <a:latin typeface="Aptos" panose="020B0004020202020204" pitchFamily="34" charset="0"/>
                <a:sym typeface="Arial"/>
              </a:rPr>
              <a:t>- Self </a:t>
            </a:r>
            <a:r>
              <a:rPr lang="de-DE" err="1">
                <a:latin typeface="Aptos" panose="020B0004020202020204" pitchFamily="34" charset="0"/>
                <a:sym typeface="Arial"/>
              </a:rPr>
              <a:t>awareness</a:t>
            </a:r>
            <a:r>
              <a:rPr lang="de-DE">
                <a:latin typeface="Aptos" panose="020B0004020202020204" pitchFamily="34" charset="0"/>
                <a:sym typeface="Arial"/>
              </a:rPr>
              <a:t> &amp; </a:t>
            </a:r>
            <a:r>
              <a:rPr lang="de-DE" err="1">
                <a:latin typeface="Aptos" panose="020B0004020202020204" pitchFamily="34" charset="0"/>
                <a:sym typeface="Arial"/>
              </a:rPr>
              <a:t>self-efficacy</a:t>
            </a:r>
            <a:r>
              <a:rPr lang="de-DE">
                <a:latin typeface="Aptos" panose="020B0004020202020204" pitchFamily="34" charset="0"/>
                <a:sym typeface="Arial"/>
              </a:rPr>
              <a:t>: </a:t>
            </a:r>
            <a:r>
              <a:rPr lang="de-DE" err="1">
                <a:latin typeface="Aptos" panose="020B0004020202020204" pitchFamily="34" charset="0"/>
                <a:sym typeface="Arial"/>
              </a:rPr>
              <a:t>believe</a:t>
            </a:r>
            <a:r>
              <a:rPr lang="de-DE">
                <a:latin typeface="Aptos" panose="020B0004020202020204" pitchFamily="34" charset="0"/>
                <a:sym typeface="Arial"/>
              </a:rPr>
              <a:t> in </a:t>
            </a:r>
            <a:r>
              <a:rPr lang="de-DE" err="1">
                <a:latin typeface="Aptos" panose="020B0004020202020204" pitchFamily="34" charset="0"/>
                <a:sym typeface="Arial"/>
              </a:rPr>
              <a:t>yourself</a:t>
            </a:r>
            <a:r>
              <a:rPr lang="de-DE">
                <a:latin typeface="Aptos" panose="020B0004020202020204" pitchFamily="34" charset="0"/>
                <a:sym typeface="Arial"/>
              </a:rPr>
              <a:t> and </a:t>
            </a:r>
            <a:r>
              <a:rPr lang="de-DE" err="1">
                <a:latin typeface="Aptos" panose="020B0004020202020204" pitchFamily="34" charset="0"/>
                <a:sym typeface="Arial"/>
              </a:rPr>
              <a:t>keep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developing</a:t>
            </a:r>
            <a:r>
              <a:rPr lang="de-DE">
                <a:latin typeface="Aptos" panose="020B0004020202020204" pitchFamily="34" charset="0"/>
                <a:sym typeface="Arial"/>
              </a:rPr>
              <a:t> &gt; </a:t>
            </a:r>
            <a:r>
              <a:rPr lang="de-DE" err="1">
                <a:latin typeface="Aptos" panose="020B0004020202020204" pitchFamily="34" charset="0"/>
                <a:sym typeface="Arial"/>
              </a:rPr>
              <a:t>reflect</a:t>
            </a:r>
            <a:r>
              <a:rPr lang="de-DE">
                <a:latin typeface="Aptos" panose="020B0004020202020204" pitchFamily="34" charset="0"/>
                <a:sym typeface="Arial"/>
              </a:rPr>
              <a:t> on own </a:t>
            </a:r>
            <a:r>
              <a:rPr lang="de-DE" err="1">
                <a:latin typeface="Aptos" panose="020B0004020202020204" pitchFamily="34" charset="0"/>
                <a:sym typeface="Arial"/>
              </a:rPr>
              <a:t>needs</a:t>
            </a:r>
            <a:r>
              <a:rPr lang="de-DE">
                <a:latin typeface="Aptos" panose="020B0004020202020204" pitchFamily="34" charset="0"/>
                <a:sym typeface="Arial"/>
              </a:rPr>
              <a:t> and </a:t>
            </a:r>
            <a:r>
              <a:rPr lang="de-DE" err="1">
                <a:latin typeface="Aptos" panose="020B0004020202020204" pitchFamily="34" charset="0"/>
                <a:sym typeface="Arial"/>
              </a:rPr>
              <a:t>aspirations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>
                <a:latin typeface="Aptos" panose="020B0004020202020204" pitchFamily="34" charset="0"/>
                <a:sym typeface="Arial"/>
              </a:rPr>
              <a:t>- Motivation &amp; </a:t>
            </a:r>
            <a:r>
              <a:rPr lang="de-DE" err="1">
                <a:latin typeface="Aptos" panose="020B0004020202020204" pitchFamily="34" charset="0"/>
                <a:sym typeface="Arial"/>
              </a:rPr>
              <a:t>Perseverance</a:t>
            </a:r>
            <a:r>
              <a:rPr lang="de-DE">
                <a:latin typeface="Aptos" panose="020B0004020202020204" pitchFamily="34" charset="0"/>
                <a:sym typeface="Arial"/>
              </a:rPr>
              <a:t>: </a:t>
            </a:r>
            <a:r>
              <a:rPr lang="de-DE" err="1">
                <a:latin typeface="Aptos" panose="020B0004020202020204" pitchFamily="34" charset="0"/>
                <a:sym typeface="Arial"/>
              </a:rPr>
              <a:t>stay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focused</a:t>
            </a:r>
            <a:r>
              <a:rPr lang="de-DE">
                <a:latin typeface="Aptos" panose="020B0004020202020204" pitchFamily="34" charset="0"/>
                <a:sym typeface="Arial"/>
              </a:rPr>
              <a:t> and </a:t>
            </a:r>
            <a:r>
              <a:rPr lang="de-DE" err="1">
                <a:latin typeface="Aptos" panose="020B0004020202020204" pitchFamily="34" charset="0"/>
                <a:sym typeface="Arial"/>
              </a:rPr>
              <a:t>don't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give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up</a:t>
            </a:r>
            <a:r>
              <a:rPr lang="de-DE">
                <a:latin typeface="Aptos" panose="020B0004020202020204" pitchFamily="34" charset="0"/>
                <a:sym typeface="Arial"/>
              </a:rPr>
              <a:t> &gt; </a:t>
            </a:r>
            <a:r>
              <a:rPr lang="de-DE" err="1">
                <a:latin typeface="Aptos" panose="020B0004020202020204" pitchFamily="34" charset="0"/>
                <a:sym typeface="Arial"/>
              </a:rPr>
              <a:t>being</a:t>
            </a:r>
            <a:r>
              <a:rPr lang="de-DE">
                <a:latin typeface="Aptos" panose="020B0004020202020204" pitchFamily="34" charset="0"/>
                <a:sym typeface="Arial"/>
              </a:rPr>
              <a:t> resilient </a:t>
            </a:r>
            <a:r>
              <a:rPr lang="de-DE" err="1">
                <a:latin typeface="Aptos" panose="020B0004020202020204" pitchFamily="34" charset="0"/>
                <a:sym typeface="Arial"/>
              </a:rPr>
              <a:t>under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pressure</a:t>
            </a:r>
            <a:r>
              <a:rPr lang="de-DE">
                <a:latin typeface="Aptos" panose="020B0004020202020204" pitchFamily="34" charset="0"/>
                <a:sym typeface="Arial"/>
              </a:rPr>
              <a:t>; </a:t>
            </a:r>
            <a:r>
              <a:rPr lang="de-DE" err="1">
                <a:latin typeface="Aptos" panose="020B0004020202020204" pitchFamily="34" charset="0"/>
                <a:sym typeface="Arial"/>
              </a:rPr>
              <a:t>be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determined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to</a:t>
            </a:r>
            <a:r>
              <a:rPr lang="de-DE">
                <a:latin typeface="Aptos" panose="020B0004020202020204" pitchFamily="34" charset="0"/>
                <a:sym typeface="Arial"/>
              </a:rPr>
              <a:t> turn </a:t>
            </a:r>
            <a:r>
              <a:rPr lang="de-DE" err="1">
                <a:latin typeface="Aptos" panose="020B0004020202020204" pitchFamily="34" charset="0"/>
                <a:sym typeface="Arial"/>
              </a:rPr>
              <a:t>ideas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into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action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>
                <a:latin typeface="Aptos" panose="020B0004020202020204" pitchFamily="34" charset="0"/>
                <a:sym typeface="Arial"/>
              </a:rPr>
              <a:t>- </a:t>
            </a:r>
            <a:r>
              <a:rPr lang="de-DE" err="1">
                <a:latin typeface="Aptos" panose="020B0004020202020204" pitchFamily="34" charset="0"/>
                <a:sym typeface="Arial"/>
              </a:rPr>
              <a:t>Mobilising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resources</a:t>
            </a:r>
            <a:r>
              <a:rPr lang="de-DE">
                <a:latin typeface="Aptos" panose="020B0004020202020204" pitchFamily="34" charset="0"/>
                <a:sym typeface="Arial"/>
              </a:rPr>
              <a:t>: </a:t>
            </a:r>
            <a:r>
              <a:rPr lang="de-DE" err="1">
                <a:latin typeface="Aptos" panose="020B0004020202020204" pitchFamily="34" charset="0"/>
                <a:sym typeface="Arial"/>
              </a:rPr>
              <a:t>gather</a:t>
            </a:r>
            <a:r>
              <a:rPr lang="de-DE">
                <a:latin typeface="Aptos" panose="020B0004020202020204" pitchFamily="34" charset="0"/>
                <a:sym typeface="Arial"/>
              </a:rPr>
              <a:t> and manage </a:t>
            </a:r>
            <a:r>
              <a:rPr lang="de-DE" err="1">
                <a:latin typeface="Aptos" panose="020B0004020202020204" pitchFamily="34" charset="0"/>
                <a:sym typeface="Arial"/>
              </a:rPr>
              <a:t>the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resources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you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need</a:t>
            </a:r>
            <a:r>
              <a:rPr lang="de-DE">
                <a:latin typeface="Aptos" panose="020B0004020202020204" pitchFamily="34" charset="0"/>
                <a:sym typeface="Arial"/>
              </a:rPr>
              <a:t> &gt; </a:t>
            </a:r>
            <a:r>
              <a:rPr lang="de-DE" err="1">
                <a:latin typeface="Aptos" panose="020B0004020202020204" pitchFamily="34" charset="0"/>
                <a:sym typeface="Arial"/>
              </a:rPr>
              <a:t>use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resources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responsibly</a:t>
            </a:r>
            <a:r>
              <a:rPr lang="de-DE">
                <a:latin typeface="Aptos" panose="020B0004020202020204" pitchFamily="34" charset="0"/>
                <a:sym typeface="Arial"/>
              </a:rPr>
              <a:t>, </a:t>
            </a:r>
            <a:r>
              <a:rPr lang="de-DE" err="1">
                <a:latin typeface="Aptos" panose="020B0004020202020204" pitchFamily="34" charset="0"/>
                <a:sym typeface="Arial"/>
              </a:rPr>
              <a:t>get</a:t>
            </a:r>
            <a:r>
              <a:rPr lang="de-DE">
                <a:latin typeface="Aptos" panose="020B0004020202020204" pitchFamily="34" charset="0"/>
                <a:sym typeface="Arial"/>
              </a:rPr>
              <a:t> support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>
                <a:latin typeface="Aptos" panose="020B0004020202020204" pitchFamily="34" charset="0"/>
                <a:sym typeface="Arial"/>
              </a:rPr>
              <a:t>- Financial &amp; </a:t>
            </a:r>
            <a:r>
              <a:rPr lang="de-DE" err="1">
                <a:latin typeface="Aptos" panose="020B0004020202020204" pitchFamily="34" charset="0"/>
                <a:sym typeface="Arial"/>
              </a:rPr>
              <a:t>Economic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literacy</a:t>
            </a:r>
            <a:r>
              <a:rPr lang="de-DE">
                <a:latin typeface="Aptos" panose="020B0004020202020204" pitchFamily="34" charset="0"/>
                <a:sym typeface="Arial"/>
              </a:rPr>
              <a:t>: manage </a:t>
            </a:r>
            <a:r>
              <a:rPr lang="de-DE" err="1">
                <a:latin typeface="Aptos" panose="020B0004020202020204" pitchFamily="34" charset="0"/>
                <a:sym typeface="Arial"/>
              </a:rPr>
              <a:t>financial</a:t>
            </a:r>
            <a:r>
              <a:rPr lang="de-DE">
                <a:latin typeface="Aptos" panose="020B0004020202020204" pitchFamily="34" charset="0"/>
                <a:sym typeface="Arial"/>
              </a:rPr>
              <a:t> and </a:t>
            </a:r>
            <a:r>
              <a:rPr lang="de-DE" err="1">
                <a:latin typeface="Aptos" panose="020B0004020202020204" pitchFamily="34" charset="0"/>
                <a:sym typeface="Arial"/>
              </a:rPr>
              <a:t>economic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know-how</a:t>
            </a:r>
            <a:r>
              <a:rPr lang="de-DE">
                <a:latin typeface="Aptos" panose="020B0004020202020204" pitchFamily="34" charset="0"/>
                <a:sym typeface="Arial"/>
              </a:rPr>
              <a:t> &gt; manage </a:t>
            </a:r>
            <a:r>
              <a:rPr lang="de-DE" err="1">
                <a:latin typeface="Aptos" panose="020B0004020202020204" pitchFamily="34" charset="0"/>
                <a:sym typeface="Arial"/>
              </a:rPr>
              <a:t>financing</a:t>
            </a:r>
            <a:r>
              <a:rPr lang="de-DE">
                <a:latin typeface="Aptos" panose="020B0004020202020204" pitchFamily="34" charset="0"/>
                <a:sym typeface="Arial"/>
              </a:rPr>
              <a:t> and </a:t>
            </a:r>
            <a:r>
              <a:rPr lang="de-DE" err="1">
                <a:latin typeface="Aptos" panose="020B0004020202020204" pitchFamily="34" charset="0"/>
                <a:sym typeface="Arial"/>
              </a:rPr>
              <a:t>cost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of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turning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ideas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into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actions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>
                <a:latin typeface="Aptos" panose="020B0004020202020204" pitchFamily="34" charset="0"/>
                <a:sym typeface="Arial"/>
              </a:rPr>
              <a:t>- </a:t>
            </a:r>
            <a:r>
              <a:rPr lang="de-DE" err="1">
                <a:latin typeface="Aptos" panose="020B0004020202020204" pitchFamily="34" charset="0"/>
                <a:sym typeface="Arial"/>
              </a:rPr>
              <a:t>Mobilising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others</a:t>
            </a:r>
            <a:r>
              <a:rPr lang="de-DE">
                <a:latin typeface="Aptos" panose="020B0004020202020204" pitchFamily="34" charset="0"/>
                <a:sym typeface="Arial"/>
              </a:rPr>
              <a:t>: </a:t>
            </a:r>
            <a:r>
              <a:rPr lang="de-DE" err="1">
                <a:latin typeface="Aptos" panose="020B0004020202020204" pitchFamily="34" charset="0"/>
                <a:sym typeface="Arial"/>
              </a:rPr>
              <a:t>inspire</a:t>
            </a:r>
            <a:r>
              <a:rPr lang="de-DE">
                <a:latin typeface="Aptos" panose="020B0004020202020204" pitchFamily="34" charset="0"/>
                <a:sym typeface="Arial"/>
              </a:rPr>
              <a:t>, </a:t>
            </a:r>
            <a:r>
              <a:rPr lang="de-DE" err="1">
                <a:latin typeface="Aptos" panose="020B0004020202020204" pitchFamily="34" charset="0"/>
                <a:sym typeface="Arial"/>
              </a:rPr>
              <a:t>enthuse</a:t>
            </a:r>
            <a:r>
              <a:rPr lang="de-DE">
                <a:latin typeface="Aptos" panose="020B0004020202020204" pitchFamily="34" charset="0"/>
                <a:sym typeface="Arial"/>
              </a:rPr>
              <a:t> and </a:t>
            </a:r>
            <a:r>
              <a:rPr lang="de-DE" err="1">
                <a:latin typeface="Aptos" panose="020B0004020202020204" pitchFamily="34" charset="0"/>
                <a:sym typeface="Arial"/>
              </a:rPr>
              <a:t>get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others</a:t>
            </a:r>
            <a:r>
              <a:rPr lang="de-DE">
                <a:latin typeface="Aptos" panose="020B0004020202020204" pitchFamily="34" charset="0"/>
                <a:sym typeface="Arial"/>
              </a:rPr>
              <a:t> on </a:t>
            </a:r>
            <a:r>
              <a:rPr lang="de-DE" err="1">
                <a:latin typeface="Aptos" panose="020B0004020202020204" pitchFamily="34" charset="0"/>
                <a:sym typeface="Arial"/>
              </a:rPr>
              <a:t>board</a:t>
            </a:r>
            <a:r>
              <a:rPr lang="de-DE">
                <a:latin typeface="Aptos" panose="020B0004020202020204" pitchFamily="34" charset="0"/>
                <a:sym typeface="Arial"/>
              </a:rPr>
              <a:t> &gt; </a:t>
            </a:r>
            <a:r>
              <a:rPr lang="de-DE" err="1">
                <a:latin typeface="Aptos" panose="020B0004020202020204" pitchFamily="34" charset="0"/>
                <a:sym typeface="Arial"/>
              </a:rPr>
              <a:t>get</a:t>
            </a:r>
            <a:r>
              <a:rPr lang="de-DE">
                <a:latin typeface="Aptos" panose="020B0004020202020204" pitchFamily="34" charset="0"/>
                <a:sym typeface="Arial"/>
              </a:rPr>
              <a:t> support </a:t>
            </a:r>
            <a:r>
              <a:rPr lang="de-DE" err="1">
                <a:latin typeface="Aptos" panose="020B0004020202020204" pitchFamily="34" charset="0"/>
                <a:sym typeface="Arial"/>
              </a:rPr>
              <a:t>needed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by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inspiring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others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Aptos" panose="020B0004020202020204" pitchFamily="34" charset="0"/>
              <a:sym typeface="Arial"/>
            </a:endParaRPr>
          </a:p>
        </p:txBody>
      </p:sp>
      <p:sp>
        <p:nvSpPr>
          <p:cNvPr id="302" name="Google Shape;302;p1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de-DE" sz="1400" u="none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10</a:t>
            </a:fld>
            <a:endParaRPr sz="1400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4" name="Google Shape;32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>
                <a:latin typeface="Aptos" panose="020B0004020202020204" pitchFamily="34" charset="0"/>
                <a:sym typeface="Arial"/>
              </a:rPr>
              <a:t>The last </a:t>
            </a:r>
            <a:r>
              <a:rPr lang="de-DE" err="1">
                <a:latin typeface="Aptos" panose="020B0004020202020204" pitchFamily="34" charset="0"/>
                <a:sym typeface="Arial"/>
              </a:rPr>
              <a:t>category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deals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with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the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question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what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competences</a:t>
            </a:r>
            <a:r>
              <a:rPr lang="de-DE">
                <a:latin typeface="Aptos" panose="020B0004020202020204" pitchFamily="34" charset="0"/>
                <a:sym typeface="Arial"/>
              </a:rPr>
              <a:t> do </a:t>
            </a:r>
            <a:r>
              <a:rPr lang="de-DE" err="1">
                <a:latin typeface="Aptos" panose="020B0004020202020204" pitchFamily="34" charset="0"/>
                <a:sym typeface="Arial"/>
              </a:rPr>
              <a:t>you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need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to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get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active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Aptos" panose="020B0004020202020204" pitchFamily="34" charset="0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 err="1">
                <a:latin typeface="Aptos" panose="020B0004020202020204" pitchFamily="34" charset="0"/>
                <a:sym typeface="Arial"/>
              </a:rPr>
              <a:t>Examples</a:t>
            </a:r>
            <a:r>
              <a:rPr lang="de-DE">
                <a:latin typeface="Aptos" panose="020B0004020202020204" pitchFamily="34" charset="0"/>
                <a:sym typeface="Arial"/>
              </a:rPr>
              <a:t>: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>
                <a:latin typeface="Aptos" panose="020B0004020202020204" pitchFamily="34" charset="0"/>
                <a:sym typeface="Arial"/>
              </a:rPr>
              <a:t>- </a:t>
            </a:r>
            <a:r>
              <a:rPr lang="de-DE" err="1">
                <a:latin typeface="Aptos" panose="020B0004020202020204" pitchFamily="34" charset="0"/>
                <a:sym typeface="Arial"/>
              </a:rPr>
              <a:t>Taking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the</a:t>
            </a:r>
            <a:r>
              <a:rPr lang="de-DE">
                <a:latin typeface="Aptos" panose="020B0004020202020204" pitchFamily="34" charset="0"/>
                <a:sym typeface="Arial"/>
              </a:rPr>
              <a:t> initiative: </a:t>
            </a:r>
            <a:r>
              <a:rPr lang="de-DE" err="1">
                <a:latin typeface="Aptos" panose="020B0004020202020204" pitchFamily="34" charset="0"/>
                <a:sym typeface="Arial"/>
              </a:rPr>
              <a:t>go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for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it</a:t>
            </a:r>
            <a:r>
              <a:rPr lang="de-DE">
                <a:latin typeface="Aptos" panose="020B0004020202020204" pitchFamily="34" charset="0"/>
                <a:sym typeface="Arial"/>
              </a:rPr>
              <a:t> &gt; </a:t>
            </a:r>
            <a:r>
              <a:rPr lang="de-DE" err="1">
                <a:latin typeface="Aptos" panose="020B0004020202020204" pitchFamily="34" charset="0"/>
                <a:sym typeface="Arial"/>
              </a:rPr>
              <a:t>take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challenges</a:t>
            </a:r>
            <a:r>
              <a:rPr lang="de-DE">
                <a:latin typeface="Aptos" panose="020B0004020202020204" pitchFamily="34" charset="0"/>
                <a:sym typeface="Arial"/>
              </a:rPr>
              <a:t>, </a:t>
            </a:r>
            <a:r>
              <a:rPr lang="de-DE" err="1">
                <a:latin typeface="Aptos" panose="020B0004020202020204" pitchFamily="34" charset="0"/>
                <a:sym typeface="Arial"/>
              </a:rPr>
              <a:t>act</a:t>
            </a:r>
            <a:r>
              <a:rPr lang="de-DE">
                <a:latin typeface="Aptos" panose="020B0004020202020204" pitchFamily="34" charset="0"/>
                <a:sym typeface="Arial"/>
              </a:rPr>
              <a:t> and </a:t>
            </a:r>
            <a:r>
              <a:rPr lang="de-DE" err="1">
                <a:latin typeface="Aptos" panose="020B0004020202020204" pitchFamily="34" charset="0"/>
                <a:sym typeface="Arial"/>
              </a:rPr>
              <a:t>work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independently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>
                <a:latin typeface="Aptos" panose="020B0004020202020204" pitchFamily="34" charset="0"/>
                <a:sym typeface="Arial"/>
              </a:rPr>
              <a:t>- </a:t>
            </a:r>
            <a:r>
              <a:rPr lang="de-DE" err="1">
                <a:latin typeface="Aptos" panose="020B0004020202020204" pitchFamily="34" charset="0"/>
                <a:sym typeface="Arial"/>
              </a:rPr>
              <a:t>Planning</a:t>
            </a:r>
            <a:r>
              <a:rPr lang="de-DE">
                <a:latin typeface="Aptos" panose="020B0004020202020204" pitchFamily="34" charset="0"/>
                <a:sym typeface="Arial"/>
              </a:rPr>
              <a:t> &amp; </a:t>
            </a:r>
            <a:r>
              <a:rPr lang="de-DE" err="1">
                <a:latin typeface="Aptos" panose="020B0004020202020204" pitchFamily="34" charset="0"/>
                <a:sym typeface="Arial"/>
              </a:rPr>
              <a:t>management</a:t>
            </a:r>
            <a:r>
              <a:rPr lang="de-DE">
                <a:latin typeface="Aptos" panose="020B0004020202020204" pitchFamily="34" charset="0"/>
                <a:sym typeface="Arial"/>
              </a:rPr>
              <a:t>: </a:t>
            </a:r>
            <a:r>
              <a:rPr lang="de-DE" err="1">
                <a:latin typeface="Aptos" panose="020B0004020202020204" pitchFamily="34" charset="0"/>
                <a:sym typeface="Arial"/>
              </a:rPr>
              <a:t>prioritise</a:t>
            </a:r>
            <a:r>
              <a:rPr lang="de-DE">
                <a:latin typeface="Aptos" panose="020B0004020202020204" pitchFamily="34" charset="0"/>
                <a:sym typeface="Arial"/>
              </a:rPr>
              <a:t>, </a:t>
            </a:r>
            <a:r>
              <a:rPr lang="de-DE" err="1">
                <a:latin typeface="Aptos" panose="020B0004020202020204" pitchFamily="34" charset="0"/>
                <a:sym typeface="Arial"/>
              </a:rPr>
              <a:t>organise</a:t>
            </a:r>
            <a:r>
              <a:rPr lang="de-DE">
                <a:latin typeface="Aptos" panose="020B0004020202020204" pitchFamily="34" charset="0"/>
                <a:sym typeface="Arial"/>
              </a:rPr>
              <a:t> and follow </a:t>
            </a:r>
            <a:r>
              <a:rPr lang="de-DE" err="1">
                <a:latin typeface="Aptos" panose="020B0004020202020204" pitchFamily="34" charset="0"/>
                <a:sym typeface="Arial"/>
              </a:rPr>
              <a:t>up</a:t>
            </a:r>
            <a:r>
              <a:rPr lang="de-DE">
                <a:latin typeface="Aptos" panose="020B0004020202020204" pitchFamily="34" charset="0"/>
                <a:sym typeface="Arial"/>
              </a:rPr>
              <a:t> &gt; </a:t>
            </a:r>
            <a:r>
              <a:rPr lang="de-DE" err="1">
                <a:latin typeface="Aptos" panose="020B0004020202020204" pitchFamily="34" charset="0"/>
                <a:sym typeface="Arial"/>
              </a:rPr>
              <a:t>define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priorities</a:t>
            </a:r>
            <a:r>
              <a:rPr lang="de-DE">
                <a:latin typeface="Aptos" panose="020B0004020202020204" pitchFamily="34" charset="0"/>
                <a:sym typeface="Arial"/>
              </a:rPr>
              <a:t> and </a:t>
            </a:r>
            <a:r>
              <a:rPr lang="de-DE" err="1">
                <a:latin typeface="Aptos" panose="020B0004020202020204" pitchFamily="34" charset="0"/>
                <a:sym typeface="Arial"/>
              </a:rPr>
              <a:t>action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plans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>
                <a:latin typeface="Aptos" panose="020B0004020202020204" pitchFamily="34" charset="0"/>
                <a:sym typeface="Arial"/>
              </a:rPr>
              <a:t>- Coping </a:t>
            </a:r>
            <a:r>
              <a:rPr lang="de-DE" err="1">
                <a:latin typeface="Aptos" panose="020B0004020202020204" pitchFamily="34" charset="0"/>
                <a:sym typeface="Arial"/>
              </a:rPr>
              <a:t>with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uncertainty</a:t>
            </a:r>
            <a:r>
              <a:rPr lang="de-DE">
                <a:latin typeface="Aptos" panose="020B0004020202020204" pitchFamily="34" charset="0"/>
                <a:sym typeface="Arial"/>
              </a:rPr>
              <a:t>, </a:t>
            </a:r>
            <a:r>
              <a:rPr lang="de-DE" err="1">
                <a:latin typeface="Aptos" panose="020B0004020202020204" pitchFamily="34" charset="0"/>
                <a:sym typeface="Arial"/>
              </a:rPr>
              <a:t>ambiguity</a:t>
            </a:r>
            <a:r>
              <a:rPr lang="de-DE">
                <a:latin typeface="Aptos" panose="020B0004020202020204" pitchFamily="34" charset="0"/>
                <a:sym typeface="Arial"/>
              </a:rPr>
              <a:t> &amp; </a:t>
            </a:r>
            <a:r>
              <a:rPr lang="de-DE" err="1">
                <a:latin typeface="Aptos" panose="020B0004020202020204" pitchFamily="34" charset="0"/>
                <a:sym typeface="Arial"/>
              </a:rPr>
              <a:t>risk</a:t>
            </a:r>
            <a:r>
              <a:rPr lang="de-DE">
                <a:latin typeface="Aptos" panose="020B0004020202020204" pitchFamily="34" charset="0"/>
                <a:sym typeface="Arial"/>
              </a:rPr>
              <a:t>: </a:t>
            </a:r>
            <a:r>
              <a:rPr lang="de-DE" err="1">
                <a:latin typeface="Aptos" panose="020B0004020202020204" pitchFamily="34" charset="0"/>
                <a:sym typeface="Arial"/>
              </a:rPr>
              <a:t>make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decisions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dealing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with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uncertainty</a:t>
            </a:r>
            <a:r>
              <a:rPr lang="de-DE">
                <a:latin typeface="Aptos" panose="020B0004020202020204" pitchFamily="34" charset="0"/>
                <a:sym typeface="Arial"/>
              </a:rPr>
              <a:t>, </a:t>
            </a:r>
            <a:r>
              <a:rPr lang="de-DE" err="1">
                <a:latin typeface="Aptos" panose="020B0004020202020204" pitchFamily="34" charset="0"/>
                <a:sym typeface="Arial"/>
              </a:rPr>
              <a:t>ambiguity</a:t>
            </a:r>
            <a:r>
              <a:rPr lang="de-DE">
                <a:latin typeface="Aptos" panose="020B0004020202020204" pitchFamily="34" charset="0"/>
                <a:sym typeface="Arial"/>
              </a:rPr>
              <a:t> and </a:t>
            </a:r>
            <a:r>
              <a:rPr lang="de-DE" err="1">
                <a:latin typeface="Aptos" panose="020B0004020202020204" pitchFamily="34" charset="0"/>
                <a:sym typeface="Arial"/>
              </a:rPr>
              <a:t>risk</a:t>
            </a:r>
            <a:r>
              <a:rPr lang="de-DE">
                <a:latin typeface="Aptos" panose="020B0004020202020204" pitchFamily="34" charset="0"/>
                <a:sym typeface="Arial"/>
              </a:rPr>
              <a:t> &gt; </a:t>
            </a:r>
            <a:r>
              <a:rPr lang="de-DE" err="1">
                <a:latin typeface="Aptos" panose="020B0004020202020204" pitchFamily="34" charset="0"/>
                <a:sym typeface="Arial"/>
              </a:rPr>
              <a:t>make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decisions</a:t>
            </a:r>
            <a:r>
              <a:rPr lang="de-DE">
                <a:latin typeface="Aptos" panose="020B0004020202020204" pitchFamily="34" charset="0"/>
                <a:sym typeface="Arial"/>
              </a:rPr>
              <a:t> in </a:t>
            </a:r>
            <a:r>
              <a:rPr lang="de-DE" err="1">
                <a:latin typeface="Aptos" panose="020B0004020202020204" pitchFamily="34" charset="0"/>
                <a:sym typeface="Arial"/>
              </a:rPr>
              <a:t>uncertain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situations</a:t>
            </a:r>
            <a:r>
              <a:rPr lang="de-DE">
                <a:latin typeface="Aptos" panose="020B0004020202020204" pitchFamily="34" charset="0"/>
                <a:sym typeface="Arial"/>
              </a:rPr>
              <a:t>, handle fast-</a:t>
            </a:r>
            <a:r>
              <a:rPr lang="de-DE" err="1">
                <a:latin typeface="Aptos" panose="020B0004020202020204" pitchFamily="34" charset="0"/>
                <a:sym typeface="Arial"/>
              </a:rPr>
              <a:t>moving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situations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flexibly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>
                <a:latin typeface="Aptos" panose="020B0004020202020204" pitchFamily="34" charset="0"/>
                <a:sym typeface="Arial"/>
              </a:rPr>
              <a:t>- Working </a:t>
            </a:r>
            <a:r>
              <a:rPr lang="de-DE" err="1">
                <a:latin typeface="Aptos" panose="020B0004020202020204" pitchFamily="34" charset="0"/>
                <a:sym typeface="Arial"/>
              </a:rPr>
              <a:t>with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others</a:t>
            </a:r>
            <a:r>
              <a:rPr lang="de-DE">
                <a:latin typeface="Aptos" panose="020B0004020202020204" pitchFamily="34" charset="0"/>
                <a:sym typeface="Arial"/>
              </a:rPr>
              <a:t>: </a:t>
            </a:r>
            <a:r>
              <a:rPr lang="de-DE" err="1">
                <a:latin typeface="Aptos" panose="020B0004020202020204" pitchFamily="34" charset="0"/>
                <a:sym typeface="Arial"/>
              </a:rPr>
              <a:t>team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up</a:t>
            </a:r>
            <a:r>
              <a:rPr lang="de-DE">
                <a:latin typeface="Aptos" panose="020B0004020202020204" pitchFamily="34" charset="0"/>
                <a:sym typeface="Arial"/>
              </a:rPr>
              <a:t>, </a:t>
            </a:r>
            <a:r>
              <a:rPr lang="de-DE" err="1">
                <a:latin typeface="Aptos" panose="020B0004020202020204" pitchFamily="34" charset="0"/>
                <a:sym typeface="Arial"/>
              </a:rPr>
              <a:t>collaborate</a:t>
            </a:r>
            <a:r>
              <a:rPr lang="de-DE">
                <a:latin typeface="Aptos" panose="020B0004020202020204" pitchFamily="34" charset="0"/>
                <a:sym typeface="Arial"/>
              </a:rPr>
              <a:t> and network &gt; listen </a:t>
            </a:r>
            <a:r>
              <a:rPr lang="de-DE" err="1">
                <a:latin typeface="Aptos" panose="020B0004020202020204" pitchFamily="34" charset="0"/>
                <a:sym typeface="Arial"/>
              </a:rPr>
              <a:t>actively</a:t>
            </a:r>
            <a:r>
              <a:rPr lang="de-DE">
                <a:latin typeface="Aptos" panose="020B0004020202020204" pitchFamily="34" charset="0"/>
                <a:sym typeface="Arial"/>
              </a:rPr>
              <a:t>, </a:t>
            </a:r>
            <a:r>
              <a:rPr lang="de-DE" err="1">
                <a:latin typeface="Aptos" panose="020B0004020202020204" pitchFamily="34" charset="0"/>
                <a:sym typeface="Arial"/>
              </a:rPr>
              <a:t>accept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diversity</a:t>
            </a:r>
            <a:r>
              <a:rPr lang="de-DE">
                <a:latin typeface="Aptos" panose="020B0004020202020204" pitchFamily="34" charset="0"/>
                <a:sym typeface="Arial"/>
              </a:rPr>
              <a:t>, network and </a:t>
            </a:r>
            <a:r>
              <a:rPr lang="de-DE" err="1">
                <a:latin typeface="Aptos" panose="020B0004020202020204" pitchFamily="34" charset="0"/>
                <a:sym typeface="Arial"/>
              </a:rPr>
              <a:t>cooperate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>
                <a:latin typeface="Aptos" panose="020B0004020202020204" pitchFamily="34" charset="0"/>
                <a:sym typeface="Arial"/>
              </a:rPr>
              <a:t>- Learning </a:t>
            </a:r>
            <a:r>
              <a:rPr lang="de-DE" err="1">
                <a:latin typeface="Aptos" panose="020B0004020202020204" pitchFamily="34" charset="0"/>
                <a:sym typeface="Arial"/>
              </a:rPr>
              <a:t>through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experience</a:t>
            </a:r>
            <a:r>
              <a:rPr lang="de-DE">
                <a:latin typeface="Aptos" panose="020B0004020202020204" pitchFamily="34" charset="0"/>
                <a:sym typeface="Arial"/>
              </a:rPr>
              <a:t>: </a:t>
            </a:r>
            <a:r>
              <a:rPr lang="de-DE" err="1">
                <a:latin typeface="Aptos" panose="020B0004020202020204" pitchFamily="34" charset="0"/>
                <a:sym typeface="Arial"/>
              </a:rPr>
              <a:t>learn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by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doing</a:t>
            </a:r>
            <a:r>
              <a:rPr lang="de-DE">
                <a:latin typeface="Aptos" panose="020B0004020202020204" pitchFamily="34" charset="0"/>
                <a:sym typeface="Arial"/>
              </a:rPr>
              <a:t> &gt; </a:t>
            </a:r>
            <a:r>
              <a:rPr lang="de-DE" err="1">
                <a:latin typeface="Aptos" panose="020B0004020202020204" pitchFamily="34" charset="0"/>
                <a:sym typeface="Arial"/>
              </a:rPr>
              <a:t>reflect</a:t>
            </a:r>
            <a:r>
              <a:rPr lang="de-DE">
                <a:latin typeface="Aptos" panose="020B0004020202020204" pitchFamily="34" charset="0"/>
                <a:sym typeface="Arial"/>
              </a:rPr>
              <a:t> and </a:t>
            </a:r>
            <a:r>
              <a:rPr lang="de-DE" err="1">
                <a:latin typeface="Aptos" panose="020B0004020202020204" pitchFamily="34" charset="0"/>
                <a:sym typeface="Arial"/>
              </a:rPr>
              <a:t>learn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from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success</a:t>
            </a:r>
            <a:r>
              <a:rPr lang="de-DE">
                <a:latin typeface="Aptos" panose="020B0004020202020204" pitchFamily="34" charset="0"/>
                <a:sym typeface="Arial"/>
              </a:rPr>
              <a:t> and </a:t>
            </a:r>
            <a:r>
              <a:rPr lang="de-DE" err="1">
                <a:latin typeface="Aptos" panose="020B0004020202020204" pitchFamily="34" charset="0"/>
                <a:sym typeface="Arial"/>
              </a:rPr>
              <a:t>failure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Aptos" panose="020B0004020202020204" pitchFamily="34" charset="0"/>
              <a:sym typeface="Arial"/>
            </a:endParaRPr>
          </a:p>
        </p:txBody>
      </p:sp>
      <p:sp>
        <p:nvSpPr>
          <p:cNvPr id="325" name="Google Shape;325;p1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de-DE" sz="1400" u="none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11</a:t>
            </a:fld>
            <a:endParaRPr sz="1400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-DE">
                <a:latin typeface="Aptos" panose="020B0004020202020204" pitchFamily="34" charset="0"/>
                <a:sym typeface="Arial"/>
              </a:rPr>
              <a:t>Apart </a:t>
            </a:r>
            <a:r>
              <a:rPr lang="de-DE" err="1">
                <a:latin typeface="Aptos" panose="020B0004020202020204" pitchFamily="34" charset="0"/>
                <a:sym typeface="Arial"/>
              </a:rPr>
              <a:t>from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reflecting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about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your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skills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which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we</a:t>
            </a:r>
            <a:r>
              <a:rPr lang="de-DE">
                <a:latin typeface="Aptos" panose="020B0004020202020204" pitchFamily="34" charset="0"/>
                <a:sym typeface="Arial"/>
              </a:rPr>
              <a:t> will do in a </a:t>
            </a:r>
            <a:r>
              <a:rPr lang="de-DE" err="1">
                <a:latin typeface="Aptos" panose="020B0004020202020204" pitchFamily="34" charset="0"/>
                <a:sym typeface="Arial"/>
              </a:rPr>
              <a:t>very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short</a:t>
            </a:r>
            <a:r>
              <a:rPr lang="de-DE">
                <a:latin typeface="Aptos" panose="020B0004020202020204" pitchFamily="34" charset="0"/>
                <a:sym typeface="Arial"/>
              </a:rPr>
              <a:t> time, </a:t>
            </a:r>
            <a:r>
              <a:rPr lang="de-DE" err="1">
                <a:latin typeface="Aptos" panose="020B0004020202020204" pitchFamily="34" charset="0"/>
                <a:sym typeface="Arial"/>
              </a:rPr>
              <a:t>the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tool</a:t>
            </a:r>
            <a:r>
              <a:rPr lang="de-DE">
                <a:latin typeface="Aptos" panose="020B0004020202020204" pitchFamily="34" charset="0"/>
                <a:sym typeface="Arial"/>
              </a:rPr>
              <a:t> an also </a:t>
            </a:r>
            <a:r>
              <a:rPr lang="de-DE" err="1">
                <a:latin typeface="Aptos" panose="020B0004020202020204" pitchFamily="34" charset="0"/>
                <a:sym typeface="Arial"/>
              </a:rPr>
              <a:t>help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you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to</a:t>
            </a:r>
            <a:r>
              <a:rPr lang="de-DE">
                <a:latin typeface="Aptos" panose="020B0004020202020204" pitchFamily="34" charset="0"/>
                <a:sym typeface="Arial"/>
              </a:rPr>
              <a:t>…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>
              <a:latin typeface="Aptos" panose="020B0004020202020204" pitchFamily="34" charset="0"/>
              <a:sym typeface="Arial"/>
            </a:endParaRPr>
          </a:p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>
              <a:latin typeface="Aptos" panose="020B0004020202020204" pitchFamily="34" charset="0"/>
              <a:sym typeface="Arial"/>
            </a:endParaRPr>
          </a:p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-DE">
                <a:latin typeface="Aptos" panose="020B0004020202020204" pitchFamily="34" charset="0"/>
                <a:sym typeface="Arial"/>
              </a:rPr>
              <a:t>Falls die TN nach Quellen fragen, könnt ihr diese hier posten: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>
                <a:latin typeface="Aptos" panose="020B0004020202020204" pitchFamily="34" charset="0"/>
                <a:sym typeface="Arial"/>
              </a:rPr>
              <a:t>https://</a:t>
            </a:r>
            <a:r>
              <a:rPr lang="de-DE" err="1">
                <a:latin typeface="Aptos" panose="020B0004020202020204" pitchFamily="34" charset="0"/>
                <a:sym typeface="Arial"/>
              </a:rPr>
              <a:t>iefp.eapn.pt</a:t>
            </a:r>
            <a:r>
              <a:rPr lang="de-DE">
                <a:latin typeface="Aptos" panose="020B0004020202020204" pitchFamily="34" charset="0"/>
                <a:sym typeface="Arial"/>
              </a:rPr>
              <a:t>/</a:t>
            </a:r>
            <a:r>
              <a:rPr lang="de-DE" err="1">
                <a:latin typeface="Aptos" panose="020B0004020202020204" pitchFamily="34" charset="0"/>
                <a:sym typeface="Arial"/>
              </a:rPr>
              <a:t>docs</a:t>
            </a:r>
            <a:r>
              <a:rPr lang="de-DE">
                <a:latin typeface="Aptos" panose="020B0004020202020204" pitchFamily="34" charset="0"/>
                <a:sym typeface="Arial"/>
              </a:rPr>
              <a:t>/AE1_Quadro_Europeu_competencias_digitais.pdf &gt; </a:t>
            </a:r>
            <a:r>
              <a:rPr lang="de-DE" err="1">
                <a:latin typeface="Aptos" panose="020B0004020202020204" pitchFamily="34" charset="0"/>
                <a:sym typeface="Arial"/>
              </a:rPr>
              <a:t>pdf</a:t>
            </a:r>
            <a:r>
              <a:rPr lang="de-DE">
                <a:latin typeface="Aptos" panose="020B0004020202020204" pitchFamily="34" charset="0"/>
                <a:sym typeface="Arial"/>
              </a:rPr>
              <a:t> on </a:t>
            </a:r>
            <a:r>
              <a:rPr lang="de-DE" err="1">
                <a:latin typeface="Aptos" panose="020B0004020202020204" pitchFamily="34" charset="0"/>
                <a:sym typeface="Arial"/>
              </a:rPr>
              <a:t>explaning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the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framework</a:t>
            </a:r>
            <a:r>
              <a:rPr lang="de-DE">
                <a:latin typeface="Aptos" panose="020B0004020202020204" pitchFamily="34" charset="0"/>
                <a:sym typeface="Arial"/>
              </a:rPr>
              <a:t> in </a:t>
            </a:r>
            <a:r>
              <a:rPr lang="de-DE" err="1">
                <a:latin typeface="Aptos" panose="020B0004020202020204" pitchFamily="34" charset="0"/>
                <a:sym typeface="Arial"/>
              </a:rPr>
              <a:t>more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detail</a:t>
            </a:r>
            <a:endParaRPr lang="de-DE">
              <a:latin typeface="Aptos" panose="020B0004020202020204" pitchFamily="34" charset="0"/>
              <a:sym typeface="Arial"/>
            </a:endParaRPr>
          </a:p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lang="de-DE">
              <a:latin typeface="Aptos" panose="020B0004020202020204" pitchFamily="34" charset="0"/>
              <a:sym typeface="Arial"/>
            </a:endParaRPr>
          </a:p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>
              <a:latin typeface="Aptos" panose="020B0004020202020204" pitchFamily="34" charset="0"/>
              <a:sym typeface="Arial"/>
            </a:endParaRPr>
          </a:p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-DE">
                <a:latin typeface="Aptos" panose="020B0004020202020204" pitchFamily="34" charset="0"/>
                <a:sym typeface="Arial"/>
              </a:rPr>
              <a:t>https://</a:t>
            </a:r>
            <a:r>
              <a:rPr lang="de-DE" err="1">
                <a:latin typeface="Aptos" panose="020B0004020202020204" pitchFamily="34" charset="0"/>
                <a:sym typeface="Arial"/>
              </a:rPr>
              <a:t>eige.europa.eu</a:t>
            </a:r>
            <a:r>
              <a:rPr lang="de-DE">
                <a:latin typeface="Aptos" panose="020B0004020202020204" pitchFamily="34" charset="0"/>
                <a:sym typeface="Arial"/>
              </a:rPr>
              <a:t>/</a:t>
            </a:r>
            <a:r>
              <a:rPr lang="de-DE" err="1">
                <a:latin typeface="Aptos" panose="020B0004020202020204" pitchFamily="34" charset="0"/>
                <a:sym typeface="Arial"/>
              </a:rPr>
              <a:t>resources</a:t>
            </a:r>
            <a:r>
              <a:rPr lang="de-DE">
                <a:latin typeface="Aptos" panose="020B0004020202020204" pitchFamily="34" charset="0"/>
                <a:sym typeface="Arial"/>
              </a:rPr>
              <a:t>/lfna27939enn.pdf &gt; Report </a:t>
            </a:r>
            <a:r>
              <a:rPr lang="de-DE" err="1">
                <a:latin typeface="Aptos" panose="020B0004020202020204" pitchFamily="34" charset="0"/>
                <a:sym typeface="Arial"/>
              </a:rPr>
              <a:t>about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the</a:t>
            </a:r>
            <a:r>
              <a:rPr lang="de-DE">
                <a:latin typeface="Aptos" panose="020B0004020202020204" pitchFamily="34" charset="0"/>
                <a:sym typeface="Arial"/>
              </a:rPr>
              <a:t> Entrepreneurship Competence Framework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-DE">
                <a:latin typeface="Aptos" panose="020B0004020202020204" pitchFamily="34" charset="0"/>
                <a:sym typeface="Arial"/>
              </a:rPr>
              <a:t>https://</a:t>
            </a:r>
            <a:r>
              <a:rPr lang="de-DE" err="1">
                <a:latin typeface="Aptos" panose="020B0004020202020204" pitchFamily="34" charset="0"/>
                <a:sym typeface="Arial"/>
              </a:rPr>
              <a:t>education.ec.europa.eu</a:t>
            </a:r>
            <a:r>
              <a:rPr lang="de-DE">
                <a:latin typeface="Aptos" panose="020B0004020202020204" pitchFamily="34" charset="0"/>
                <a:sym typeface="Arial"/>
              </a:rPr>
              <a:t>/</a:t>
            </a:r>
            <a:r>
              <a:rPr lang="de-DE" err="1">
                <a:latin typeface="Aptos" panose="020B0004020202020204" pitchFamily="34" charset="0"/>
                <a:sym typeface="Arial"/>
              </a:rPr>
              <a:t>focus</a:t>
            </a:r>
            <a:r>
              <a:rPr lang="de-DE">
                <a:latin typeface="Aptos" panose="020B0004020202020204" pitchFamily="34" charset="0"/>
                <a:sym typeface="Arial"/>
              </a:rPr>
              <a:t>-topics/</a:t>
            </a:r>
            <a:r>
              <a:rPr lang="de-DE" err="1">
                <a:latin typeface="Aptos" panose="020B0004020202020204" pitchFamily="34" charset="0"/>
                <a:sym typeface="Arial"/>
              </a:rPr>
              <a:t>improving</a:t>
            </a:r>
            <a:r>
              <a:rPr lang="de-DE">
                <a:latin typeface="Aptos" panose="020B0004020202020204" pitchFamily="34" charset="0"/>
                <a:sym typeface="Arial"/>
              </a:rPr>
              <a:t>-quality/</a:t>
            </a:r>
            <a:r>
              <a:rPr lang="de-DE" err="1">
                <a:latin typeface="Aptos" panose="020B0004020202020204" pitchFamily="34" charset="0"/>
                <a:sym typeface="Arial"/>
              </a:rPr>
              <a:t>key-competences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Platform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from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the</a:t>
            </a:r>
            <a:r>
              <a:rPr lang="de-DE">
                <a:latin typeface="Aptos" panose="020B0004020202020204" pitchFamily="34" charset="0"/>
                <a:sym typeface="Arial"/>
              </a:rPr>
              <a:t> European Union </a:t>
            </a:r>
            <a:r>
              <a:rPr lang="de-DE" err="1">
                <a:latin typeface="Aptos" panose="020B0004020202020204" pitchFamily="34" charset="0"/>
                <a:sym typeface="Arial"/>
              </a:rPr>
              <a:t>focusing</a:t>
            </a:r>
            <a:r>
              <a:rPr lang="de-DE">
                <a:latin typeface="Aptos" panose="020B0004020202020204" pitchFamily="34" charset="0"/>
                <a:sym typeface="Arial"/>
              </a:rPr>
              <a:t> on </a:t>
            </a:r>
            <a:r>
              <a:rPr lang="de-DE" err="1">
                <a:latin typeface="Aptos" panose="020B0004020202020204" pitchFamily="34" charset="0"/>
                <a:sym typeface="Arial"/>
              </a:rPr>
              <a:t>lifelong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learning</a:t>
            </a:r>
            <a:endParaRPr lang="de-DE">
              <a:latin typeface="Aptos" panose="020B0004020202020204" pitchFamily="34" charset="0"/>
              <a:sym typeface="Arial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>
                <a:latin typeface="Aptos" panose="020B0004020202020204" pitchFamily="34" charset="0"/>
                <a:sym typeface="Arial"/>
              </a:rPr>
              <a:t>https://</a:t>
            </a:r>
            <a:r>
              <a:rPr lang="de-DE" err="1">
                <a:latin typeface="Aptos" panose="020B0004020202020204" pitchFamily="34" charset="0"/>
                <a:sym typeface="Arial"/>
              </a:rPr>
              <a:t>education.ec.europa.eu</a:t>
            </a:r>
            <a:r>
              <a:rPr lang="de-DE">
                <a:latin typeface="Aptos" panose="020B0004020202020204" pitchFamily="34" charset="0"/>
                <a:sym typeface="Arial"/>
              </a:rPr>
              <a:t>/</a:t>
            </a:r>
            <a:r>
              <a:rPr lang="de-DE" err="1">
                <a:latin typeface="Aptos" panose="020B0004020202020204" pitchFamily="34" charset="0"/>
                <a:sym typeface="Arial"/>
              </a:rPr>
              <a:t>focus</a:t>
            </a:r>
            <a:r>
              <a:rPr lang="de-DE">
                <a:latin typeface="Aptos" panose="020B0004020202020204" pitchFamily="34" charset="0"/>
                <a:sym typeface="Arial"/>
              </a:rPr>
              <a:t>-topics/</a:t>
            </a:r>
            <a:r>
              <a:rPr lang="de-DE" err="1">
                <a:latin typeface="Aptos" panose="020B0004020202020204" pitchFamily="34" charset="0"/>
                <a:sym typeface="Arial"/>
              </a:rPr>
              <a:t>improving</a:t>
            </a:r>
            <a:r>
              <a:rPr lang="de-DE">
                <a:latin typeface="Aptos" panose="020B0004020202020204" pitchFamily="34" charset="0"/>
                <a:sym typeface="Arial"/>
              </a:rPr>
              <a:t>-quality-</a:t>
            </a:r>
            <a:r>
              <a:rPr lang="de-DE" err="1">
                <a:latin typeface="Aptos" panose="020B0004020202020204" pitchFamily="34" charset="0"/>
                <a:sym typeface="Arial"/>
              </a:rPr>
              <a:t>equity</a:t>
            </a:r>
            <a:r>
              <a:rPr lang="de-DE">
                <a:latin typeface="Aptos" panose="020B0004020202020204" pitchFamily="34" charset="0"/>
                <a:sym typeface="Arial"/>
              </a:rPr>
              <a:t>/</a:t>
            </a:r>
            <a:r>
              <a:rPr lang="de-DE" err="1">
                <a:latin typeface="Aptos" panose="020B0004020202020204" pitchFamily="34" charset="0"/>
                <a:sym typeface="Arial"/>
              </a:rPr>
              <a:t>key-competences-lifelong-learning</a:t>
            </a:r>
            <a:r>
              <a:rPr lang="de-DE">
                <a:latin typeface="Aptos" panose="020B0004020202020204" pitchFamily="34" charset="0"/>
                <a:sym typeface="Arial"/>
              </a:rPr>
              <a:t>/</a:t>
            </a:r>
            <a:r>
              <a:rPr lang="de-DE" err="1">
                <a:latin typeface="Aptos" panose="020B0004020202020204" pitchFamily="34" charset="0"/>
                <a:sym typeface="Arial"/>
              </a:rPr>
              <a:t>entrepreneurship</a:t>
            </a:r>
            <a:r>
              <a:rPr lang="de-DE">
                <a:latin typeface="Aptos" panose="020B0004020202020204" pitchFamily="34" charset="0"/>
                <a:sym typeface="Arial"/>
              </a:rPr>
              <a:t> - </a:t>
            </a:r>
            <a:r>
              <a:rPr lang="de-DE" err="1">
                <a:latin typeface="Aptos" panose="020B0004020202020204" pitchFamily="34" charset="0"/>
                <a:sym typeface="Arial"/>
              </a:rPr>
              <a:t>Platform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from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the</a:t>
            </a:r>
            <a:r>
              <a:rPr lang="de-DE">
                <a:latin typeface="Aptos" panose="020B0004020202020204" pitchFamily="34" charset="0"/>
                <a:sym typeface="Arial"/>
              </a:rPr>
              <a:t> European Union </a:t>
            </a:r>
            <a:r>
              <a:rPr lang="de-DE" err="1">
                <a:latin typeface="Aptos" panose="020B0004020202020204" pitchFamily="34" charset="0"/>
                <a:sym typeface="Arial"/>
              </a:rPr>
              <a:t>focusing</a:t>
            </a:r>
            <a:r>
              <a:rPr lang="de-DE">
                <a:latin typeface="Aptos" panose="020B0004020202020204" pitchFamily="34" charset="0"/>
                <a:sym typeface="Arial"/>
              </a:rPr>
              <a:t> on </a:t>
            </a:r>
            <a:r>
              <a:rPr lang="de-DE" err="1">
                <a:latin typeface="Aptos" panose="020B0004020202020204" pitchFamily="34" charset="0"/>
                <a:sym typeface="Arial"/>
              </a:rPr>
              <a:t>entrepren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education</a:t>
            </a:r>
            <a:endParaRPr lang="de-DE">
              <a:latin typeface="Aptos" panose="020B0004020202020204" pitchFamily="34" charset="0"/>
              <a:sym typeface="Arial"/>
            </a:endParaRPr>
          </a:p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>
              <a:latin typeface="Aptos" panose="020B0004020202020204" pitchFamily="34" charset="0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de-DE" err="1">
                <a:latin typeface="Aptos" panose="020B0004020202020204" pitchFamily="34" charset="0"/>
                <a:sym typeface="Arial"/>
              </a:rPr>
              <a:t>Now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it’s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your</a:t>
            </a:r>
            <a:r>
              <a:rPr lang="de-DE">
                <a:latin typeface="Aptos" panose="020B0004020202020204" pitchFamily="34" charset="0"/>
                <a:sym typeface="Arial"/>
              </a:rPr>
              <a:t> turn…</a:t>
            </a:r>
            <a:endParaRPr>
              <a:latin typeface="Aptos" panose="020B0004020202020204" pitchFamily="34" charset="0"/>
              <a:sym typeface="Arial"/>
            </a:endParaRPr>
          </a:p>
        </p:txBody>
      </p:sp>
      <p:sp>
        <p:nvSpPr>
          <p:cNvPr id="354" name="Google Shape;354;p1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de-DE" sz="1400" u="none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13</a:t>
            </a:fld>
            <a:endParaRPr sz="1400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0" name="Google Shape;36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 sz="1200">
                <a:solidFill>
                  <a:srgbClr val="FF0000"/>
                </a:solidFill>
                <a:latin typeface="Aptos" panose="020B0004020202020204" pitchFamily="34" charset="0"/>
                <a:sym typeface="Arial"/>
              </a:rPr>
              <a:t>Pick </a:t>
            </a:r>
            <a:r>
              <a:rPr lang="de-DE" sz="1200" err="1">
                <a:solidFill>
                  <a:srgbClr val="FF0000"/>
                </a:solidFill>
                <a:latin typeface="Aptos" panose="020B0004020202020204" pitchFamily="34" charset="0"/>
                <a:sym typeface="Arial"/>
              </a:rPr>
              <a:t>two</a:t>
            </a:r>
            <a:r>
              <a:rPr lang="de-DE" sz="1200">
                <a:solidFill>
                  <a:srgbClr val="FF0000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200" err="1">
                <a:solidFill>
                  <a:srgbClr val="FF0000"/>
                </a:solidFill>
                <a:latin typeface="Aptos" panose="020B0004020202020204" pitchFamily="34" charset="0"/>
                <a:sym typeface="Arial"/>
              </a:rPr>
              <a:t>skills</a:t>
            </a:r>
            <a:r>
              <a:rPr lang="de-DE" sz="1200">
                <a:solidFill>
                  <a:srgbClr val="FF0000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200" err="1">
                <a:solidFill>
                  <a:srgbClr val="FF0000"/>
                </a:solidFill>
                <a:latin typeface="Aptos" panose="020B0004020202020204" pitchFamily="34" charset="0"/>
                <a:sym typeface="Arial"/>
              </a:rPr>
              <a:t>for</a:t>
            </a:r>
            <a:r>
              <a:rPr lang="de-DE" sz="1200">
                <a:solidFill>
                  <a:srgbClr val="FF0000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200" err="1">
                <a:solidFill>
                  <a:srgbClr val="FF0000"/>
                </a:solidFill>
                <a:latin typeface="Aptos" panose="020B0004020202020204" pitchFamily="34" charset="0"/>
                <a:sym typeface="Arial"/>
              </a:rPr>
              <a:t>each</a:t>
            </a:r>
            <a:r>
              <a:rPr lang="de-DE" sz="1200">
                <a:solidFill>
                  <a:srgbClr val="FF0000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200" err="1">
                <a:solidFill>
                  <a:srgbClr val="FF0000"/>
                </a:solidFill>
                <a:latin typeface="Aptos" panose="020B0004020202020204" pitchFamily="34" charset="0"/>
                <a:sym typeface="Arial"/>
              </a:rPr>
              <a:t>question</a:t>
            </a:r>
            <a:r>
              <a:rPr lang="de-DE" sz="1200">
                <a:solidFill>
                  <a:srgbClr val="FF0000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200" err="1">
                <a:solidFill>
                  <a:srgbClr val="FF0000"/>
                </a:solidFill>
                <a:latin typeface="Aptos" panose="020B0004020202020204" pitchFamily="34" charset="0"/>
                <a:sym typeface="Arial"/>
              </a:rPr>
              <a:t>from</a:t>
            </a:r>
            <a:r>
              <a:rPr lang="de-DE" sz="1200">
                <a:solidFill>
                  <a:srgbClr val="FF0000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200" err="1">
                <a:solidFill>
                  <a:srgbClr val="FF0000"/>
                </a:solidFill>
                <a:latin typeface="Aptos" panose="020B0004020202020204" pitchFamily="34" charset="0"/>
                <a:sym typeface="Arial"/>
              </a:rPr>
              <a:t>the</a:t>
            </a:r>
            <a:r>
              <a:rPr lang="de-DE" sz="1200">
                <a:solidFill>
                  <a:srgbClr val="FF0000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200" err="1">
                <a:solidFill>
                  <a:srgbClr val="FF0000"/>
                </a:solidFill>
                <a:latin typeface="Aptos" panose="020B0004020202020204" pitchFamily="34" charset="0"/>
                <a:sym typeface="Arial"/>
              </a:rPr>
              <a:t>wheel</a:t>
            </a:r>
            <a:endParaRPr sz="1200">
              <a:solidFill>
                <a:srgbClr val="FF0000"/>
              </a:solidFill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8" name="Google Shape;36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highlight>
                <a:srgbClr val="FFFFFF"/>
              </a:highlight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8" name="Google Shape;37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 err="1">
                <a:latin typeface="Aptos" panose="020B0004020202020204" pitchFamily="34" charset="0"/>
                <a:sym typeface="Arial"/>
              </a:rPr>
              <a:t>Unbeschreibbare</a:t>
            </a:r>
            <a:r>
              <a:rPr lang="de-DE">
                <a:latin typeface="Aptos" panose="020B0004020202020204" pitchFamily="34" charset="0"/>
                <a:sym typeface="Arial"/>
              </a:rPr>
              <a:t> Google Templates </a:t>
            </a:r>
            <a:r>
              <a:rPr lang="de-DE">
                <a:latin typeface="Aptos" panose="020B0004020202020204" pitchFamily="34" charset="0"/>
                <a:sym typeface="Wingdings" pitchFamily="2" charset="2"/>
              </a:rPr>
              <a:t></a:t>
            </a:r>
            <a:r>
              <a:rPr lang="de-DE">
                <a:latin typeface="Aptos" panose="020B0004020202020204" pitchFamily="34" charset="0"/>
                <a:sym typeface="Arial"/>
              </a:rPr>
              <a:t> siehe Feinagenda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Aptos" panose="020B0004020202020204" pitchFamily="34" charset="0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>
                <a:latin typeface="Aptos" panose="020B0004020202020204" pitchFamily="34" charset="0"/>
                <a:sym typeface="Arial"/>
              </a:rPr>
              <a:t>Erläutern, wie sich die Kompetenzen auffächern und kurze Beispiele/Erklärung geben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Aptos" panose="020B0004020202020204" pitchFamily="34" charset="0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>
                <a:latin typeface="Aptos" panose="020B0004020202020204" pitchFamily="34" charset="0"/>
                <a:sym typeface="Arial"/>
              </a:rPr>
              <a:t>Description Aussagen nur in der Tonspur, falls nach mehr Beispielen gefragt wird</a:t>
            </a:r>
            <a:endParaRPr>
              <a:latin typeface="Aptos" panose="020B0004020202020204" pitchFamily="34" charset="0"/>
              <a:sym typeface="Arial"/>
            </a:endParaRPr>
          </a:p>
        </p:txBody>
      </p:sp>
      <p:sp>
        <p:nvSpPr>
          <p:cNvPr id="379" name="Google Shape;379;p1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de-DE" sz="1400" u="none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16</a:t>
            </a:fld>
            <a:endParaRPr sz="1400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de-DE">
                <a:latin typeface="Aptos" panose="020B0004020202020204" pitchFamily="34" charset="0"/>
                <a:sym typeface="Arial"/>
              </a:rPr>
              <a:t>Welcome back!</a:t>
            </a:r>
          </a:p>
          <a:p>
            <a:pPr marL="17145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de-DE">
              <a:latin typeface="Aptos" panose="020B0004020202020204" pitchFamily="34" charset="0"/>
              <a:sym typeface="Arial"/>
            </a:endParaRP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de-DE" err="1">
                <a:latin typeface="Aptos" panose="020B0004020202020204" pitchFamily="34" charset="0"/>
                <a:sym typeface="Arial"/>
              </a:rPr>
              <a:t>Everything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went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well</a:t>
            </a:r>
            <a:r>
              <a:rPr lang="de-DE">
                <a:latin typeface="Aptos" panose="020B0004020202020204" pitchFamily="34" charset="0"/>
                <a:sym typeface="Arial"/>
              </a:rPr>
              <a:t>? </a:t>
            </a:r>
            <a:r>
              <a:rPr lang="de-DE" err="1">
                <a:latin typeface="Aptos" panose="020B0004020202020204" pitchFamily="34" charset="0"/>
                <a:sym typeface="Arial"/>
              </a:rPr>
              <a:t>Everybody</a:t>
            </a:r>
            <a:r>
              <a:rPr lang="de-DE">
                <a:latin typeface="Aptos" panose="020B0004020202020204" pitchFamily="34" charset="0"/>
                <a:sym typeface="Arial"/>
              </a:rPr>
              <a:t> back in </a:t>
            </a:r>
            <a:r>
              <a:rPr lang="de-DE" err="1">
                <a:latin typeface="Aptos" panose="020B0004020202020204" pitchFamily="34" charset="0"/>
                <a:sym typeface="Arial"/>
              </a:rPr>
              <a:t>the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room</a:t>
            </a:r>
            <a:r>
              <a:rPr lang="de-DE">
                <a:latin typeface="Aptos" panose="020B0004020202020204" pitchFamily="34" charset="0"/>
                <a:sym typeface="Arial"/>
              </a:rPr>
              <a:t>?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de-DE">
                <a:latin typeface="Aptos" panose="020B0004020202020204" pitchFamily="34" charset="0"/>
                <a:sym typeface="Arial"/>
              </a:rPr>
              <a:t>Thumbs </a:t>
            </a:r>
            <a:r>
              <a:rPr lang="de-DE" err="1">
                <a:latin typeface="Aptos" panose="020B0004020202020204" pitchFamily="34" charset="0"/>
                <a:sym typeface="Arial"/>
              </a:rPr>
              <a:t>up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please</a:t>
            </a:r>
            <a:r>
              <a:rPr lang="de-DE">
                <a:latin typeface="Aptos" panose="020B0004020202020204" pitchFamily="34" charset="0"/>
                <a:sym typeface="Arial"/>
              </a:rPr>
              <a:t>!</a:t>
            </a:r>
          </a:p>
          <a:p>
            <a:pPr marL="17145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de-DE">
              <a:latin typeface="Aptos" panose="020B0004020202020204" pitchFamily="34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de-DE">
              <a:latin typeface="Aptos" panose="020B0004020202020204" pitchFamily="34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de-DE">
              <a:latin typeface="Aptos" panose="020B0004020202020204" pitchFamily="34" charset="0"/>
              <a:sym typeface="Arial"/>
            </a:endParaRPr>
          </a:p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88273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Aptos" panose="020B0004020202020204" pitchFamily="34" charset="0"/>
              <a:sym typeface="Arial"/>
            </a:endParaRP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de-DE">
                <a:latin typeface="Aptos" panose="020B0004020202020204" pitchFamily="34" charset="0"/>
                <a:sym typeface="Arial"/>
              </a:rPr>
              <a:t>Okay. Next </a:t>
            </a:r>
            <a:r>
              <a:rPr lang="de-DE" err="1">
                <a:latin typeface="Aptos" panose="020B0004020202020204" pitchFamily="34" charset="0"/>
                <a:sym typeface="Arial"/>
              </a:rPr>
              <a:t>we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prepared</a:t>
            </a:r>
            <a:r>
              <a:rPr lang="de-DE">
                <a:latin typeface="Aptos" panose="020B0004020202020204" pitchFamily="34" charset="0"/>
                <a:sym typeface="Arial"/>
              </a:rPr>
              <a:t> a </a:t>
            </a:r>
            <a:r>
              <a:rPr lang="de-DE" err="1">
                <a:latin typeface="Aptos" panose="020B0004020202020204" pitchFamily="34" charset="0"/>
                <a:sym typeface="Arial"/>
              </a:rPr>
              <a:t>teamwork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excercise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for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you</a:t>
            </a:r>
            <a:endParaRPr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rgbClr val="FF0000"/>
              </a:solidFill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>
              <a:solidFill>
                <a:schemeClr val="dk1"/>
              </a:solidFill>
              <a:highlight>
                <a:srgbClr val="FFFFFF"/>
              </a:highlight>
              <a:latin typeface="Aptos" panose="020B0004020202020204" pitchFamily="34" charset="0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6" name="Google Shape;43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>
                <a:latin typeface="Aptos" panose="020B0004020202020204" pitchFamily="34" charset="0"/>
                <a:sym typeface="Arial"/>
              </a:rPr>
              <a:t>Co-</a:t>
            </a:r>
            <a:r>
              <a:rPr lang="de-DE" err="1">
                <a:latin typeface="Aptos" panose="020B0004020202020204" pitchFamily="34" charset="0"/>
                <a:sym typeface="Arial"/>
              </a:rPr>
              <a:t>Mod</a:t>
            </a:r>
            <a:r>
              <a:rPr lang="de-DE">
                <a:latin typeface="Aptos" panose="020B0004020202020204" pitchFamily="34" charset="0"/>
                <a:sym typeface="Arial"/>
              </a:rPr>
              <a:t> Training: Ende</a:t>
            </a:r>
            <a:endParaRPr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3" name="Google Shape;44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de-DE">
                <a:latin typeface="Aptos" panose="020B0004020202020204" pitchFamily="34" charset="0"/>
                <a:sym typeface="Arial"/>
              </a:rPr>
              <a:t>Welcome back!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17145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Aptos" panose="020B0004020202020204" pitchFamily="34" charset="0"/>
              <a:sym typeface="Arial"/>
            </a:endParaRP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de-DE" err="1">
                <a:latin typeface="Aptos" panose="020B0004020202020204" pitchFamily="34" charset="0"/>
                <a:sym typeface="Arial"/>
              </a:rPr>
              <a:t>Everything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went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well</a:t>
            </a:r>
            <a:r>
              <a:rPr lang="de-DE">
                <a:latin typeface="Aptos" panose="020B0004020202020204" pitchFamily="34" charset="0"/>
                <a:sym typeface="Arial"/>
              </a:rPr>
              <a:t>? </a:t>
            </a:r>
            <a:r>
              <a:rPr lang="de-DE" err="1">
                <a:latin typeface="Aptos" panose="020B0004020202020204" pitchFamily="34" charset="0"/>
                <a:sym typeface="Arial"/>
              </a:rPr>
              <a:t>Everybody</a:t>
            </a:r>
            <a:r>
              <a:rPr lang="de-DE">
                <a:latin typeface="Aptos" panose="020B0004020202020204" pitchFamily="34" charset="0"/>
                <a:sym typeface="Arial"/>
              </a:rPr>
              <a:t> back in </a:t>
            </a:r>
            <a:r>
              <a:rPr lang="de-DE" err="1">
                <a:latin typeface="Aptos" panose="020B0004020202020204" pitchFamily="34" charset="0"/>
                <a:sym typeface="Arial"/>
              </a:rPr>
              <a:t>the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room</a:t>
            </a:r>
            <a:r>
              <a:rPr lang="de-DE">
                <a:latin typeface="Aptos" panose="020B0004020202020204" pitchFamily="34" charset="0"/>
                <a:sym typeface="Arial"/>
              </a:rPr>
              <a:t>?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de-DE">
                <a:latin typeface="Aptos" panose="020B0004020202020204" pitchFamily="34" charset="0"/>
                <a:sym typeface="Arial"/>
              </a:rPr>
              <a:t>Thumbs </a:t>
            </a:r>
            <a:r>
              <a:rPr lang="de-DE" err="1">
                <a:latin typeface="Aptos" panose="020B0004020202020204" pitchFamily="34" charset="0"/>
                <a:sym typeface="Arial"/>
              </a:rPr>
              <a:t>up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please</a:t>
            </a:r>
            <a:r>
              <a:rPr lang="de-DE">
                <a:latin typeface="Aptos" panose="020B0004020202020204" pitchFamily="34" charset="0"/>
                <a:sym typeface="Arial"/>
              </a:rPr>
              <a:t>!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17145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Aptos" panose="020B0004020202020204" pitchFamily="34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Aptos" panose="020B0004020202020204" pitchFamily="34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3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>
                <a:latin typeface="Aptos" panose="020B0004020202020204" pitchFamily="34" charset="0"/>
                <a:sym typeface="Arial"/>
              </a:rPr>
              <a:t>With </a:t>
            </a:r>
            <a:r>
              <a:rPr lang="de-DE" err="1">
                <a:latin typeface="Aptos" panose="020B0004020202020204" pitchFamily="34" charset="0"/>
                <a:sym typeface="Arial"/>
              </a:rPr>
              <a:t>which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ideas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did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you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come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up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for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developing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your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skills</a:t>
            </a:r>
            <a:r>
              <a:rPr lang="de-DE">
                <a:latin typeface="Aptos" panose="020B0004020202020204" pitchFamily="34" charset="0"/>
                <a:sym typeface="Arial"/>
              </a:rPr>
              <a:t>?</a:t>
            </a:r>
            <a:endParaRPr>
              <a:latin typeface="Aptos" panose="020B0004020202020204" pitchFamily="34" charset="0"/>
              <a:sym typeface="Arial"/>
            </a:endParaRPr>
          </a:p>
        </p:txBody>
      </p:sp>
      <p:sp>
        <p:nvSpPr>
          <p:cNvPr id="447" name="Google Shape;44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 sz="1100" u="none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but </a:t>
            </a:r>
            <a:r>
              <a:rPr lang="de-DE" sz="1100" u="none" strike="noStrike" cap="none" err="1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first</a:t>
            </a:r>
            <a:r>
              <a:rPr lang="de-DE" sz="1100" u="none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: Break ☺</a:t>
            </a:r>
            <a:endParaRPr sz="1100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7" name="Google Shape;46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3" name="Google Shape;473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>
                <a:latin typeface="Aptos" panose="020B0004020202020204" pitchFamily="34" charset="0"/>
                <a:sym typeface="Arial"/>
              </a:rPr>
              <a:t>Google </a:t>
            </a:r>
            <a:r>
              <a:rPr lang="de-DE" err="1">
                <a:latin typeface="Aptos" panose="020B0004020202020204" pitchFamily="34" charset="0"/>
                <a:sym typeface="Arial"/>
              </a:rPr>
              <a:t>Document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>
                <a:latin typeface="Aptos" panose="020B0004020202020204" pitchFamily="34" charset="0"/>
                <a:sym typeface="Wingdings" pitchFamily="2" charset="2"/>
              </a:rPr>
              <a:t> siehe Feinagenda</a:t>
            </a:r>
            <a:endParaRPr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8" name="Google Shape;47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>
              <a:solidFill>
                <a:schemeClr val="dk1"/>
              </a:solidFill>
              <a:highlight>
                <a:srgbClr val="FFFFFF"/>
              </a:highlight>
              <a:latin typeface="Aptos" panose="020B0004020202020204" pitchFamily="34" charset="0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8" name="Google Shape;488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 sz="1200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Interactive</a:t>
            </a:r>
            <a:endParaRPr>
              <a:latin typeface="Aptos" panose="020B0004020202020204" pitchFamily="34" charset="0"/>
              <a:sym typeface="Arial"/>
            </a:endParaRPr>
          </a:p>
        </p:txBody>
      </p:sp>
      <p:sp>
        <p:nvSpPr>
          <p:cNvPr id="231" name="Google Shape;2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4" name="Google Shape;494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de-DE">
                <a:latin typeface="Aptos" panose="020B0004020202020204" pitchFamily="34" charset="0"/>
                <a:sym typeface="Arial"/>
              </a:rPr>
              <a:t>Welcome back!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17145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Aptos" panose="020B0004020202020204" pitchFamily="34" charset="0"/>
              <a:sym typeface="Arial"/>
            </a:endParaRP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de-DE" err="1">
                <a:latin typeface="Aptos" panose="020B0004020202020204" pitchFamily="34" charset="0"/>
                <a:sym typeface="Arial"/>
              </a:rPr>
              <a:t>Everything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went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well</a:t>
            </a:r>
            <a:r>
              <a:rPr lang="de-DE">
                <a:latin typeface="Aptos" panose="020B0004020202020204" pitchFamily="34" charset="0"/>
                <a:sym typeface="Arial"/>
              </a:rPr>
              <a:t>? </a:t>
            </a:r>
            <a:r>
              <a:rPr lang="de-DE" err="1">
                <a:latin typeface="Aptos" panose="020B0004020202020204" pitchFamily="34" charset="0"/>
                <a:sym typeface="Arial"/>
              </a:rPr>
              <a:t>Everybody</a:t>
            </a:r>
            <a:r>
              <a:rPr lang="de-DE">
                <a:latin typeface="Aptos" panose="020B0004020202020204" pitchFamily="34" charset="0"/>
                <a:sym typeface="Arial"/>
              </a:rPr>
              <a:t> back in </a:t>
            </a:r>
            <a:r>
              <a:rPr lang="de-DE" err="1">
                <a:latin typeface="Aptos" panose="020B0004020202020204" pitchFamily="34" charset="0"/>
                <a:sym typeface="Arial"/>
              </a:rPr>
              <a:t>the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room</a:t>
            </a:r>
            <a:r>
              <a:rPr lang="de-DE">
                <a:latin typeface="Aptos" panose="020B0004020202020204" pitchFamily="34" charset="0"/>
                <a:sym typeface="Arial"/>
              </a:rPr>
              <a:t>?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de-DE">
                <a:latin typeface="Aptos" panose="020B0004020202020204" pitchFamily="34" charset="0"/>
                <a:sym typeface="Arial"/>
              </a:rPr>
              <a:t>Thumbs </a:t>
            </a:r>
            <a:r>
              <a:rPr lang="de-DE" err="1">
                <a:latin typeface="Aptos" panose="020B0004020202020204" pitchFamily="34" charset="0"/>
                <a:sym typeface="Arial"/>
              </a:rPr>
              <a:t>up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please</a:t>
            </a:r>
            <a:r>
              <a:rPr lang="de-DE">
                <a:latin typeface="Aptos" panose="020B0004020202020204" pitchFamily="34" charset="0"/>
                <a:sym typeface="Arial"/>
              </a:rPr>
              <a:t>!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17145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Aptos" panose="020B0004020202020204" pitchFamily="34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Aptos" panose="020B0004020202020204" pitchFamily="34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1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 err="1">
                <a:latin typeface="Aptos" panose="020B0004020202020204" pitchFamily="34" charset="0"/>
                <a:sym typeface="Arial"/>
              </a:rPr>
              <a:t>Screenshare</a:t>
            </a:r>
            <a:r>
              <a:rPr lang="de-DE">
                <a:latin typeface="Aptos" panose="020B0004020202020204" pitchFamily="34" charset="0"/>
                <a:sym typeface="Arial"/>
              </a:rPr>
              <a:t> aus, </a:t>
            </a:r>
            <a:br>
              <a:rPr lang="de-DE">
                <a:latin typeface="Aptos" panose="020B0004020202020204" pitchFamily="34" charset="0"/>
                <a:sym typeface="Arial"/>
              </a:rPr>
            </a:br>
            <a:r>
              <a:rPr lang="de-DE">
                <a:latin typeface="Aptos" panose="020B0004020202020204" pitchFamily="34" charset="0"/>
                <a:sym typeface="Arial"/>
              </a:rPr>
              <a:t>M2 nimmt ran</a:t>
            </a:r>
            <a:endParaRPr>
              <a:latin typeface="Aptos" panose="020B0004020202020204" pitchFamily="34" charset="0"/>
              <a:sym typeface="Arial"/>
            </a:endParaRPr>
          </a:p>
        </p:txBody>
      </p:sp>
      <p:sp>
        <p:nvSpPr>
          <p:cNvPr id="498" name="Google Shape;49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3" name="Google Shape;50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 err="1">
                <a:latin typeface="Aptos" panose="020B0004020202020204" pitchFamily="34" charset="0"/>
                <a:sym typeface="Arial"/>
              </a:rPr>
              <a:t>Now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that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you‘ve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identified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your</a:t>
            </a:r>
            <a:r>
              <a:rPr lang="de-DE">
                <a:latin typeface="Aptos" panose="020B0004020202020204" pitchFamily="34" charset="0"/>
                <a:sym typeface="Arial"/>
              </a:rPr>
              <a:t> superpower(s) </a:t>
            </a:r>
            <a:r>
              <a:rPr lang="de-DE" err="1">
                <a:latin typeface="Aptos" panose="020B0004020202020204" pitchFamily="34" charset="0"/>
                <a:sym typeface="Arial"/>
              </a:rPr>
              <a:t>think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about</a:t>
            </a:r>
            <a:r>
              <a:rPr lang="de-DE">
                <a:latin typeface="Aptos" panose="020B0004020202020204" pitchFamily="34" charset="0"/>
                <a:sym typeface="Arial"/>
              </a:rPr>
              <a:t> a </a:t>
            </a:r>
            <a:r>
              <a:rPr lang="de-DE" err="1">
                <a:latin typeface="Aptos" panose="020B0004020202020204" pitchFamily="34" charset="0"/>
                <a:sym typeface="Arial"/>
              </a:rPr>
              <a:t>situation</a:t>
            </a:r>
            <a:r>
              <a:rPr lang="de-DE">
                <a:latin typeface="Aptos" panose="020B0004020202020204" pitchFamily="34" charset="0"/>
                <a:sym typeface="Arial"/>
              </a:rPr>
              <a:t> in </a:t>
            </a:r>
            <a:r>
              <a:rPr lang="de-DE" err="1">
                <a:latin typeface="Aptos" panose="020B0004020202020204" pitchFamily="34" charset="0"/>
                <a:sym typeface="Arial"/>
              </a:rPr>
              <a:t>the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next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days</a:t>
            </a:r>
            <a:r>
              <a:rPr lang="de-DE">
                <a:latin typeface="Aptos" panose="020B0004020202020204" pitchFamily="34" charset="0"/>
                <a:sym typeface="Arial"/>
              </a:rPr>
              <a:t>/</a:t>
            </a:r>
            <a:r>
              <a:rPr lang="de-DE" err="1">
                <a:latin typeface="Aptos" panose="020B0004020202020204" pitchFamily="34" charset="0"/>
                <a:sym typeface="Arial"/>
              </a:rPr>
              <a:t>weeks</a:t>
            </a:r>
            <a:r>
              <a:rPr lang="de-DE">
                <a:latin typeface="Aptos" panose="020B0004020202020204" pitchFamily="34" charset="0"/>
                <a:sym typeface="Arial"/>
              </a:rPr>
              <a:t> in </a:t>
            </a:r>
            <a:r>
              <a:rPr lang="de-DE" err="1">
                <a:latin typeface="Aptos" panose="020B0004020202020204" pitchFamily="34" charset="0"/>
                <a:sym typeface="Arial"/>
              </a:rPr>
              <a:t>whcih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you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can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conciously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take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advantage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of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it</a:t>
            </a:r>
            <a:r>
              <a:rPr lang="de-DE">
                <a:latin typeface="Aptos" panose="020B0004020202020204" pitchFamily="34" charset="0"/>
                <a:sym typeface="Arial"/>
              </a:rPr>
              <a:t>/</a:t>
            </a:r>
            <a:r>
              <a:rPr lang="de-DE" err="1">
                <a:latin typeface="Aptos" panose="020B0004020202020204" pitchFamily="34" charset="0"/>
                <a:sym typeface="Arial"/>
              </a:rPr>
              <a:t>use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it</a:t>
            </a:r>
            <a:r>
              <a:rPr lang="de-DE">
                <a:latin typeface="Aptos" panose="020B0004020202020204" pitchFamily="34" charset="0"/>
                <a:sym typeface="Arial"/>
              </a:rPr>
              <a:t>…</a:t>
            </a:r>
            <a:endParaRPr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 err="1">
                <a:latin typeface="Aptos" panose="020B0004020202020204" pitchFamily="34" charset="0"/>
                <a:sym typeface="Arial"/>
              </a:rPr>
              <a:t>What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happens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most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of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the</a:t>
            </a:r>
            <a:r>
              <a:rPr lang="de-DE">
                <a:latin typeface="Aptos" panose="020B0004020202020204" pitchFamily="34" charset="0"/>
                <a:sym typeface="Arial"/>
              </a:rPr>
              <a:t> time, </a:t>
            </a:r>
            <a:r>
              <a:rPr lang="de-DE" err="1">
                <a:latin typeface="Aptos" panose="020B0004020202020204" pitchFamily="34" charset="0"/>
                <a:sym typeface="Arial"/>
              </a:rPr>
              <a:t>when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we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think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about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entrepreneurs</a:t>
            </a:r>
            <a:r>
              <a:rPr lang="de-DE">
                <a:latin typeface="Aptos" panose="020B0004020202020204" pitchFamily="34" charset="0"/>
                <a:sym typeface="Arial"/>
              </a:rPr>
              <a:t>, </a:t>
            </a:r>
            <a:r>
              <a:rPr lang="de-DE" err="1">
                <a:latin typeface="Aptos" panose="020B0004020202020204" pitchFamily="34" charset="0"/>
                <a:sym typeface="Arial"/>
              </a:rPr>
              <a:t>we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immediately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have</a:t>
            </a:r>
            <a:r>
              <a:rPr lang="de-DE">
                <a:latin typeface="Aptos" panose="020B0004020202020204" pitchFamily="34" charset="0"/>
                <a:sym typeface="Arial"/>
              </a:rPr>
              <a:t> a </a:t>
            </a:r>
            <a:r>
              <a:rPr lang="de-DE" err="1">
                <a:latin typeface="Aptos" panose="020B0004020202020204" pitchFamily="34" charset="0"/>
                <a:sym typeface="Arial"/>
              </a:rPr>
              <a:t>picture</a:t>
            </a:r>
            <a:r>
              <a:rPr lang="de-DE">
                <a:latin typeface="Aptos" panose="020B0004020202020204" pitchFamily="34" charset="0"/>
                <a:sym typeface="Arial"/>
              </a:rPr>
              <a:t> like </a:t>
            </a:r>
            <a:r>
              <a:rPr lang="de-DE" err="1">
                <a:latin typeface="Aptos" panose="020B0004020202020204" pitchFamily="34" charset="0"/>
                <a:sym typeface="Arial"/>
              </a:rPr>
              <a:t>that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one</a:t>
            </a:r>
            <a:r>
              <a:rPr lang="de-DE">
                <a:latin typeface="Aptos" panose="020B0004020202020204" pitchFamily="34" charset="0"/>
                <a:sym typeface="Arial"/>
              </a:rPr>
              <a:t> in </a:t>
            </a:r>
            <a:r>
              <a:rPr lang="de-DE" err="1">
                <a:latin typeface="Aptos" panose="020B0004020202020204" pitchFamily="34" charset="0"/>
                <a:sym typeface="Arial"/>
              </a:rPr>
              <a:t>our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head</a:t>
            </a:r>
            <a:r>
              <a:rPr lang="de-DE">
                <a:latin typeface="Aptos" panose="020B0004020202020204" pitchFamily="34" charset="0"/>
                <a:sym typeface="Arial"/>
              </a:rPr>
              <a:t>: </a:t>
            </a:r>
            <a:r>
              <a:rPr lang="de-DE" err="1">
                <a:latin typeface="Aptos" panose="020B0004020202020204" pitchFamily="34" charset="0"/>
                <a:sym typeface="Arial"/>
              </a:rPr>
              <a:t>Because</a:t>
            </a:r>
            <a:r>
              <a:rPr lang="de-DE">
                <a:latin typeface="Aptos" panose="020B0004020202020204" pitchFamily="34" charset="0"/>
                <a:sym typeface="Arial"/>
              </a:rPr>
              <a:t> ist still </a:t>
            </a:r>
            <a:r>
              <a:rPr lang="de-DE" err="1">
                <a:latin typeface="Aptos" panose="020B0004020202020204" pitchFamily="34" charset="0"/>
                <a:sym typeface="Arial"/>
              </a:rPr>
              <a:t>very</a:t>
            </a:r>
            <a:r>
              <a:rPr lang="de-DE">
                <a:latin typeface="Aptos" panose="020B0004020202020204" pitchFamily="34" charset="0"/>
                <a:sym typeface="Arial"/>
              </a:rPr>
              <a:t> prominent in </a:t>
            </a:r>
            <a:r>
              <a:rPr lang="de-DE" err="1">
                <a:latin typeface="Aptos" panose="020B0004020202020204" pitchFamily="34" charset="0"/>
                <a:sym typeface="Arial"/>
              </a:rPr>
              <a:t>the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media</a:t>
            </a:r>
            <a:r>
              <a:rPr lang="de-DE">
                <a:latin typeface="Aptos" panose="020B0004020202020204" pitchFamily="34" charset="0"/>
                <a:sym typeface="Arial"/>
              </a:rPr>
              <a:t>: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Aptos" panose="020B0004020202020204" pitchFamily="34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>
                <a:latin typeface="Aptos" panose="020B0004020202020204" pitchFamily="34" charset="0"/>
                <a:sym typeface="Arial"/>
              </a:rPr>
              <a:t>Male, </a:t>
            </a:r>
            <a:r>
              <a:rPr lang="de-DE" err="1">
                <a:latin typeface="Aptos" panose="020B0004020202020204" pitchFamily="34" charset="0"/>
                <a:sym typeface="Arial"/>
              </a:rPr>
              <a:t>energetic</a:t>
            </a:r>
            <a:r>
              <a:rPr lang="de-DE">
                <a:latin typeface="Aptos" panose="020B0004020202020204" pitchFamily="34" charset="0"/>
                <a:sym typeface="Arial"/>
              </a:rPr>
              <a:t> </a:t>
            </a:r>
            <a:r>
              <a:rPr lang="de-DE" err="1">
                <a:latin typeface="Aptos" panose="020B0004020202020204" pitchFamily="34" charset="0"/>
                <a:sym typeface="Arial"/>
              </a:rPr>
              <a:t>driven</a:t>
            </a:r>
            <a:r>
              <a:rPr lang="de-DE">
                <a:latin typeface="Aptos" panose="020B0004020202020204" pitchFamily="34" charset="0"/>
                <a:sym typeface="Arial"/>
              </a:rPr>
              <a:t>, </a:t>
            </a:r>
            <a:r>
              <a:rPr lang="de-DE" err="1">
                <a:latin typeface="Aptos" panose="020B0004020202020204" pitchFamily="34" charset="0"/>
                <a:sym typeface="Arial"/>
              </a:rPr>
              <a:t>superhero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Aptos" panose="020B0004020202020204" pitchFamily="34" charset="0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Aptos" panose="020B0004020202020204" pitchFamily="34" charset="0"/>
              <a:sym typeface="Arial"/>
            </a:endParaRPr>
          </a:p>
        </p:txBody>
      </p:sp>
      <p:sp>
        <p:nvSpPr>
          <p:cNvPr id="237" name="Google Shape;23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>
                <a:latin typeface="Aptos" panose="020B0004020202020204" pitchFamily="34" charset="0"/>
                <a:sym typeface="Arial"/>
              </a:rPr>
              <a:t>And </a:t>
            </a:r>
            <a:r>
              <a:rPr lang="de-DE" err="1">
                <a:latin typeface="Aptos" panose="020B0004020202020204" pitchFamily="34" charset="0"/>
                <a:sym typeface="Arial"/>
              </a:rPr>
              <a:t>when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we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think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about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someone</a:t>
            </a:r>
            <a:r>
              <a:rPr lang="de-DE">
                <a:latin typeface="Aptos" panose="020B0004020202020204" pitchFamily="34" charset="0"/>
                <a:sym typeface="Arial"/>
              </a:rPr>
              <a:t> like </a:t>
            </a:r>
            <a:r>
              <a:rPr lang="de-DE" err="1">
                <a:latin typeface="Aptos" panose="020B0004020202020204" pitchFamily="34" charset="0"/>
                <a:sym typeface="Arial"/>
              </a:rPr>
              <a:t>that</a:t>
            </a:r>
            <a:r>
              <a:rPr lang="de-DE">
                <a:latin typeface="Aptos" panose="020B0004020202020204" pitchFamily="34" charset="0"/>
                <a:sym typeface="Arial"/>
              </a:rPr>
              <a:t>, </a:t>
            </a:r>
            <a:r>
              <a:rPr lang="de-DE" err="1">
                <a:latin typeface="Aptos" panose="020B0004020202020204" pitchFamily="34" charset="0"/>
                <a:sym typeface="Arial"/>
              </a:rPr>
              <a:t>we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often</a:t>
            </a:r>
            <a:r>
              <a:rPr lang="de-DE">
                <a:latin typeface="Aptos" panose="020B0004020202020204" pitchFamily="34" charset="0"/>
                <a:sym typeface="Arial"/>
              </a:rPr>
              <a:t> connect </a:t>
            </a:r>
            <a:r>
              <a:rPr lang="de-DE" err="1">
                <a:latin typeface="Aptos" panose="020B0004020202020204" pitchFamily="34" charset="0"/>
                <a:sym typeface="Arial"/>
              </a:rPr>
              <a:t>this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idea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with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personality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traits</a:t>
            </a:r>
            <a:r>
              <a:rPr lang="de-DE">
                <a:latin typeface="Aptos" panose="020B0004020202020204" pitchFamily="34" charset="0"/>
                <a:sym typeface="Arial"/>
              </a:rPr>
              <a:t> like …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Aptos" panose="020B00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e-DE" err="1">
                <a:latin typeface="Aptos" panose="020B0004020202020204" pitchFamily="34" charset="0"/>
                <a:sym typeface="Arial"/>
              </a:rPr>
              <a:t>www.indeed.com</a:t>
            </a:r>
            <a:r>
              <a:rPr lang="de-DE">
                <a:latin typeface="Aptos" panose="020B0004020202020204" pitchFamily="34" charset="0"/>
                <a:sym typeface="Arial"/>
              </a:rPr>
              <a:t>/</a:t>
            </a:r>
            <a:r>
              <a:rPr lang="de-DE" err="1">
                <a:latin typeface="Aptos" panose="020B0004020202020204" pitchFamily="34" charset="0"/>
                <a:sym typeface="Arial"/>
              </a:rPr>
              <a:t>career-advice</a:t>
            </a:r>
            <a:r>
              <a:rPr lang="de-DE">
                <a:latin typeface="Aptos" panose="020B0004020202020204" pitchFamily="34" charset="0"/>
                <a:sym typeface="Arial"/>
              </a:rPr>
              <a:t>/</a:t>
            </a:r>
            <a:r>
              <a:rPr lang="de-DE" err="1">
                <a:latin typeface="Aptos" panose="020B0004020202020204" pitchFamily="34" charset="0"/>
                <a:sym typeface="Arial"/>
              </a:rPr>
              <a:t>finding</a:t>
            </a:r>
            <a:r>
              <a:rPr lang="de-DE">
                <a:latin typeface="Aptos" panose="020B0004020202020204" pitchFamily="34" charset="0"/>
                <a:sym typeface="Arial"/>
              </a:rPr>
              <a:t>-a-job/</a:t>
            </a:r>
            <a:r>
              <a:rPr lang="de-DE" err="1">
                <a:latin typeface="Aptos" panose="020B0004020202020204" pitchFamily="34" charset="0"/>
                <a:sym typeface="Arial"/>
              </a:rPr>
              <a:t>entrepreneur-characteristics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Aptos" panose="020B0004020202020204" pitchFamily="34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246" name="Google Shape;2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>
                <a:latin typeface="Aptos" panose="020B0004020202020204" pitchFamily="34" charset="0"/>
                <a:sym typeface="Arial"/>
              </a:rPr>
              <a:t>and </a:t>
            </a:r>
            <a:r>
              <a:rPr lang="de-DE" err="1">
                <a:latin typeface="Aptos" panose="020B0004020202020204" pitchFamily="34" charset="0"/>
                <a:sym typeface="Arial"/>
              </a:rPr>
              <a:t>yes</a:t>
            </a:r>
            <a:r>
              <a:rPr lang="de-DE">
                <a:latin typeface="Aptos" panose="020B0004020202020204" pitchFamily="34" charset="0"/>
                <a:sym typeface="Arial"/>
              </a:rPr>
              <a:t>. </a:t>
            </a:r>
            <a:r>
              <a:rPr lang="de-DE" err="1">
                <a:latin typeface="Aptos" panose="020B0004020202020204" pitchFamily="34" charset="0"/>
                <a:sym typeface="Arial"/>
              </a:rPr>
              <a:t>most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of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those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characteristics</a:t>
            </a:r>
            <a:r>
              <a:rPr lang="de-DE">
                <a:latin typeface="Aptos" panose="020B0004020202020204" pitchFamily="34" charset="0"/>
                <a:sym typeface="Arial"/>
              </a:rPr>
              <a:t> will </a:t>
            </a:r>
            <a:r>
              <a:rPr lang="de-DE" err="1">
                <a:latin typeface="Aptos" panose="020B0004020202020204" pitchFamily="34" charset="0"/>
                <a:sym typeface="Arial"/>
              </a:rPr>
              <a:t>definitely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be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of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great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use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when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starting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your</a:t>
            </a:r>
            <a:r>
              <a:rPr lang="de-DE">
                <a:latin typeface="Aptos" panose="020B0004020202020204" pitchFamily="34" charset="0"/>
                <a:sym typeface="Arial"/>
              </a:rPr>
              <a:t> own </a:t>
            </a:r>
            <a:r>
              <a:rPr lang="de-DE" err="1">
                <a:latin typeface="Aptos" panose="020B0004020202020204" pitchFamily="34" charset="0"/>
                <a:sym typeface="Arial"/>
              </a:rPr>
              <a:t>business</a:t>
            </a:r>
            <a:r>
              <a:rPr lang="de-DE">
                <a:latin typeface="Aptos" panose="020B0004020202020204" pitchFamily="34" charset="0"/>
                <a:sym typeface="Arial"/>
              </a:rPr>
              <a:t>!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>
                <a:latin typeface="Aptos" panose="020B0004020202020204" pitchFamily="34" charset="0"/>
                <a:sym typeface="Arial"/>
              </a:rPr>
              <a:t>But </a:t>
            </a:r>
            <a:r>
              <a:rPr lang="de-DE" err="1">
                <a:latin typeface="Aptos" panose="020B0004020202020204" pitchFamily="34" charset="0"/>
                <a:sym typeface="Arial"/>
              </a:rPr>
              <a:t>what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important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to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understand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here</a:t>
            </a:r>
            <a:r>
              <a:rPr lang="de-DE">
                <a:latin typeface="Aptos" panose="020B0004020202020204" pitchFamily="34" charset="0"/>
                <a:sym typeface="Arial"/>
              </a:rPr>
              <a:t>:</a:t>
            </a:r>
            <a:br>
              <a:rPr lang="de-DE">
                <a:latin typeface="Aptos" panose="020B0004020202020204" pitchFamily="34" charset="0"/>
                <a:sym typeface="Arial"/>
              </a:rPr>
            </a:br>
            <a:r>
              <a:rPr lang="de-DE">
                <a:latin typeface="Aptos" panose="020B0004020202020204" pitchFamily="34" charset="0"/>
                <a:sym typeface="Arial"/>
              </a:rPr>
              <a:t>&gt; Nobody </a:t>
            </a:r>
            <a:r>
              <a:rPr lang="de-DE" err="1">
                <a:latin typeface="Aptos" panose="020B0004020202020204" pitchFamily="34" charset="0"/>
                <a:sym typeface="Arial"/>
              </a:rPr>
              <a:t>is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born</a:t>
            </a:r>
            <a:r>
              <a:rPr lang="de-DE">
                <a:latin typeface="Aptos" panose="020B0004020202020204" pitchFamily="34" charset="0"/>
                <a:sym typeface="Arial"/>
              </a:rPr>
              <a:t> </a:t>
            </a:r>
            <a:r>
              <a:rPr lang="de-DE" err="1">
                <a:latin typeface="Aptos" panose="020B0004020202020204" pitchFamily="34" charset="0"/>
                <a:sym typeface="Arial"/>
              </a:rPr>
              <a:t>as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the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start-up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superhero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with</a:t>
            </a:r>
            <a:r>
              <a:rPr lang="de-DE">
                <a:latin typeface="Aptos" panose="020B0004020202020204" pitchFamily="34" charset="0"/>
                <a:sym typeface="Arial"/>
              </a:rPr>
              <a:t> all </a:t>
            </a:r>
            <a:r>
              <a:rPr lang="de-DE" err="1">
                <a:latin typeface="Aptos" panose="020B0004020202020204" pitchFamily="34" charset="0"/>
                <a:sym typeface="Arial"/>
              </a:rPr>
              <a:t>of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these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traits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or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feeling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comfortable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living</a:t>
            </a:r>
            <a:r>
              <a:rPr lang="de-DE">
                <a:latin typeface="Aptos" panose="020B0004020202020204" pitchFamily="34" charset="0"/>
                <a:sym typeface="Arial"/>
              </a:rPr>
              <a:t> all </a:t>
            </a:r>
            <a:r>
              <a:rPr lang="de-DE" err="1">
                <a:latin typeface="Aptos" panose="020B0004020202020204" pitchFamily="34" charset="0"/>
                <a:sym typeface="Arial"/>
              </a:rPr>
              <a:t>of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those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traits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right</a:t>
            </a:r>
            <a:r>
              <a:rPr lang="de-DE">
                <a:latin typeface="Aptos" panose="020B0004020202020204" pitchFamily="34" charset="0"/>
                <a:sym typeface="Arial"/>
              </a:rPr>
              <a:t> in </a:t>
            </a:r>
            <a:r>
              <a:rPr lang="de-DE" err="1">
                <a:latin typeface="Aptos" panose="020B0004020202020204" pitchFamily="34" charset="0"/>
                <a:sym typeface="Arial"/>
              </a:rPr>
              <a:t>the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beginning</a:t>
            </a:r>
            <a:br>
              <a:rPr lang="de-DE">
                <a:latin typeface="Aptos" panose="020B0004020202020204" pitchFamily="34" charset="0"/>
                <a:sym typeface="Arial"/>
              </a:rPr>
            </a:br>
            <a:r>
              <a:rPr lang="de-DE">
                <a:latin typeface="Aptos" panose="020B0004020202020204" pitchFamily="34" charset="0"/>
                <a:sym typeface="Arial"/>
              </a:rPr>
              <a:t>&gt; And </a:t>
            </a:r>
            <a:r>
              <a:rPr lang="de-DE" err="1">
                <a:latin typeface="Aptos" panose="020B0004020202020204" pitchFamily="34" charset="0"/>
                <a:sym typeface="Arial"/>
              </a:rPr>
              <a:t>being</a:t>
            </a:r>
            <a:r>
              <a:rPr lang="de-DE">
                <a:latin typeface="Aptos" panose="020B0004020202020204" pitchFamily="34" charset="0"/>
                <a:sym typeface="Arial"/>
              </a:rPr>
              <a:t> an </a:t>
            </a:r>
            <a:r>
              <a:rPr lang="de-DE" err="1">
                <a:latin typeface="Aptos" panose="020B0004020202020204" pitchFamily="34" charset="0"/>
                <a:sym typeface="Arial"/>
              </a:rPr>
              <a:t>entrepreneur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is</a:t>
            </a:r>
            <a:r>
              <a:rPr lang="de-DE">
                <a:latin typeface="Aptos" panose="020B0004020202020204" pitchFamily="34" charset="0"/>
                <a:sym typeface="Arial"/>
              </a:rPr>
              <a:t> a </a:t>
            </a:r>
            <a:r>
              <a:rPr lang="de-DE" err="1">
                <a:latin typeface="Aptos" panose="020B0004020202020204" pitchFamily="34" charset="0"/>
                <a:sym typeface="Arial"/>
              </a:rPr>
              <a:t>very</a:t>
            </a:r>
            <a:r>
              <a:rPr lang="de-DE">
                <a:latin typeface="Aptos" panose="020B0004020202020204" pitchFamily="34" charset="0"/>
                <a:sym typeface="Arial"/>
              </a:rPr>
              <a:t> individual </a:t>
            </a:r>
            <a:r>
              <a:rPr lang="de-DE" err="1">
                <a:latin typeface="Aptos" panose="020B0004020202020204" pitchFamily="34" charset="0"/>
                <a:sym typeface="Arial"/>
              </a:rPr>
              <a:t>journey</a:t>
            </a:r>
            <a:r>
              <a:rPr lang="de-DE">
                <a:latin typeface="Aptos" panose="020B0004020202020204" pitchFamily="34" charset="0"/>
                <a:sym typeface="Arial"/>
              </a:rPr>
              <a:t> on </a:t>
            </a:r>
            <a:r>
              <a:rPr lang="de-DE" err="1">
                <a:latin typeface="Aptos" panose="020B0004020202020204" pitchFamily="34" charset="0"/>
                <a:sym typeface="Arial"/>
              </a:rPr>
              <a:t>which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you’ll</a:t>
            </a:r>
            <a:r>
              <a:rPr lang="de-DE">
                <a:latin typeface="Aptos" panose="020B0004020202020204" pitchFamily="34" charset="0"/>
                <a:sym typeface="Arial"/>
              </a:rPr>
              <a:t> find </a:t>
            </a:r>
            <a:r>
              <a:rPr lang="de-DE" err="1">
                <a:latin typeface="Aptos" panose="020B0004020202020204" pitchFamily="34" charset="0"/>
                <a:sym typeface="Arial"/>
              </a:rPr>
              <a:t>your</a:t>
            </a:r>
            <a:r>
              <a:rPr lang="de-DE">
                <a:latin typeface="Aptos" panose="020B0004020202020204" pitchFamily="34" charset="0"/>
                <a:sym typeface="Arial"/>
              </a:rPr>
              <a:t> own </a:t>
            </a:r>
            <a:r>
              <a:rPr lang="de-DE" err="1">
                <a:latin typeface="Aptos" panose="020B0004020202020204" pitchFamily="34" charset="0"/>
                <a:sym typeface="Arial"/>
              </a:rPr>
              <a:t>approach</a:t>
            </a:r>
            <a:r>
              <a:rPr lang="de-DE">
                <a:latin typeface="Aptos" panose="020B0004020202020204" pitchFamily="34" charset="0"/>
                <a:sym typeface="Arial"/>
              </a:rPr>
              <a:t> on </a:t>
            </a:r>
            <a:r>
              <a:rPr lang="de-DE" err="1">
                <a:latin typeface="Aptos" panose="020B0004020202020204" pitchFamily="34" charset="0"/>
                <a:sym typeface="Arial"/>
              </a:rPr>
              <a:t>how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to</a:t>
            </a:r>
            <a:r>
              <a:rPr lang="de-DE">
                <a:latin typeface="Aptos" panose="020B0004020202020204" pitchFamily="34" charset="0"/>
                <a:sym typeface="Arial"/>
              </a:rPr>
              <a:t> live and </a:t>
            </a:r>
            <a:r>
              <a:rPr lang="de-DE" err="1">
                <a:latin typeface="Aptos" panose="020B0004020202020204" pitchFamily="34" charset="0"/>
                <a:sym typeface="Arial"/>
              </a:rPr>
              <a:t>develop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your</a:t>
            </a:r>
            <a:r>
              <a:rPr lang="de-DE">
                <a:latin typeface="Aptos" panose="020B0004020202020204" pitchFamily="34" charset="0"/>
                <a:sym typeface="Arial"/>
              </a:rPr>
              <a:t> own </a:t>
            </a:r>
            <a:r>
              <a:rPr lang="de-DE" err="1">
                <a:latin typeface="Aptos" panose="020B0004020202020204" pitchFamily="34" charset="0"/>
                <a:sym typeface="Arial"/>
              </a:rPr>
              <a:t>entrepreneurial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mind</a:t>
            </a:r>
            <a:r>
              <a:rPr lang="de-DE">
                <a:latin typeface="Aptos" panose="020B0004020202020204" pitchFamily="34" charset="0"/>
                <a:sym typeface="Arial"/>
              </a:rPr>
              <a:t>- and </a:t>
            </a:r>
            <a:r>
              <a:rPr lang="de-DE" err="1">
                <a:latin typeface="Aptos" panose="020B0004020202020204" pitchFamily="34" charset="0"/>
                <a:sym typeface="Arial"/>
              </a:rPr>
              <a:t>skillset</a:t>
            </a:r>
            <a:r>
              <a:rPr lang="de-DE">
                <a:latin typeface="Aptos" panose="020B0004020202020204" pitchFamily="34" charset="0"/>
                <a:sym typeface="Arial"/>
              </a:rPr>
              <a:t>.</a:t>
            </a:r>
            <a:br>
              <a:rPr lang="de-DE">
                <a:latin typeface="Aptos" panose="020B0004020202020204" pitchFamily="34" charset="0"/>
                <a:sym typeface="Arial"/>
              </a:rPr>
            </a:br>
            <a:endParaRPr>
              <a:latin typeface="Aptos" panose="020B0004020202020204" pitchFamily="34" charset="0"/>
              <a:sym typeface="Arial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>
                <a:latin typeface="Aptos" panose="020B0004020202020204" pitchFamily="34" charset="0"/>
                <a:sym typeface="Arial"/>
              </a:rPr>
              <a:t>And </a:t>
            </a:r>
            <a:r>
              <a:rPr lang="de-DE" err="1">
                <a:latin typeface="Aptos" panose="020B0004020202020204" pitchFamily="34" charset="0"/>
                <a:sym typeface="Arial"/>
              </a:rPr>
              <a:t>this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what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this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module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is</a:t>
            </a:r>
            <a:r>
              <a:rPr lang="de-DE">
                <a:latin typeface="Aptos" panose="020B0004020202020204" pitchFamily="34" charset="0"/>
                <a:sym typeface="Arial"/>
              </a:rPr>
              <a:t> all </a:t>
            </a:r>
            <a:r>
              <a:rPr lang="de-DE" err="1">
                <a:latin typeface="Aptos" panose="020B0004020202020204" pitchFamily="34" charset="0"/>
                <a:sym typeface="Arial"/>
              </a:rPr>
              <a:t>about</a:t>
            </a:r>
            <a:r>
              <a:rPr lang="de-DE">
                <a:latin typeface="Aptos" panose="020B0004020202020204" pitchFamily="34" charset="0"/>
                <a:sym typeface="Arial"/>
              </a:rPr>
              <a:t>! :)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Aptos" panose="020B0004020202020204" pitchFamily="34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254" name="Google Shape;25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>
                <a:latin typeface="Aptos" panose="020B0004020202020204" pitchFamily="34" charset="0"/>
                <a:sym typeface="Arial"/>
              </a:rPr>
              <a:t>Co-</a:t>
            </a:r>
            <a:r>
              <a:rPr lang="de-DE" err="1">
                <a:latin typeface="Aptos" panose="020B0004020202020204" pitchFamily="34" charset="0"/>
                <a:sym typeface="Arial"/>
              </a:rPr>
              <a:t>Mod</a:t>
            </a:r>
            <a:r>
              <a:rPr lang="de-DE">
                <a:latin typeface="Aptos" panose="020B0004020202020204" pitchFamily="34" charset="0"/>
                <a:sym typeface="Arial"/>
              </a:rPr>
              <a:t> Training: Slide 7-21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>
                <a:latin typeface="Aptos" panose="020B0004020202020204" pitchFamily="34" charset="0"/>
                <a:sym typeface="Arial"/>
              </a:rPr>
              <a:t>Beginn</a:t>
            </a:r>
            <a:endParaRPr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Even </a:t>
            </a:r>
            <a:r>
              <a:rPr lang="de-DE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though</a:t>
            </a:r>
            <a:r>
              <a:rPr lang="de-DE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we</a:t>
            </a:r>
            <a:r>
              <a:rPr lang="de-DE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are</a:t>
            </a:r>
            <a:r>
              <a:rPr lang="de-DE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not </a:t>
            </a:r>
            <a:r>
              <a:rPr lang="de-DE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born</a:t>
            </a:r>
            <a:r>
              <a:rPr lang="de-DE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superheros</a:t>
            </a:r>
            <a:r>
              <a:rPr lang="de-DE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, </a:t>
            </a:r>
            <a:r>
              <a:rPr lang="de-DE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we</a:t>
            </a:r>
            <a:r>
              <a:rPr lang="de-DE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all bring </a:t>
            </a:r>
            <a:r>
              <a:rPr lang="de-DE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parts</a:t>
            </a:r>
            <a:r>
              <a:rPr lang="de-DE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of</a:t>
            </a:r>
            <a:r>
              <a:rPr lang="de-DE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it</a:t>
            </a:r>
            <a:r>
              <a:rPr lang="de-DE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to</a:t>
            </a:r>
            <a:r>
              <a:rPr lang="de-DE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the</a:t>
            </a:r>
            <a:r>
              <a:rPr lang="de-DE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table</a:t>
            </a:r>
            <a:r>
              <a:rPr lang="de-DE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. </a:t>
            </a:r>
            <a:r>
              <a:rPr lang="de-DE" err="1">
                <a:latin typeface="Aptos" panose="020B0004020202020204" pitchFamily="34" charset="0"/>
                <a:sym typeface="Arial"/>
              </a:rPr>
              <a:t>What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entrepreneurial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skills</a:t>
            </a:r>
            <a:r>
              <a:rPr lang="de-DE">
                <a:latin typeface="Aptos" panose="020B0004020202020204" pitchFamily="34" charset="0"/>
                <a:sym typeface="Arial"/>
              </a:rPr>
              <a:t> do </a:t>
            </a:r>
            <a:r>
              <a:rPr lang="de-DE" err="1">
                <a:latin typeface="Aptos" panose="020B0004020202020204" pitchFamily="34" charset="0"/>
                <a:sym typeface="Arial"/>
              </a:rPr>
              <a:t>you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already</a:t>
            </a:r>
            <a:r>
              <a:rPr lang="de-DE">
                <a:latin typeface="Aptos" panose="020B0004020202020204" pitchFamily="34" charset="0"/>
                <a:sym typeface="Arial"/>
              </a:rPr>
              <a:t> bring </a:t>
            </a:r>
            <a:r>
              <a:rPr lang="de-DE" err="1">
                <a:latin typeface="Aptos" panose="020B0004020202020204" pitchFamily="34" charset="0"/>
                <a:sym typeface="Arial"/>
              </a:rPr>
              <a:t>or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practice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everyday</a:t>
            </a:r>
            <a:r>
              <a:rPr lang="de-DE">
                <a:latin typeface="Aptos" panose="020B0004020202020204" pitchFamily="34" charset="0"/>
                <a:sym typeface="Arial"/>
              </a:rPr>
              <a:t> in </a:t>
            </a:r>
            <a:r>
              <a:rPr lang="de-DE" err="1">
                <a:latin typeface="Aptos" panose="020B0004020202020204" pitchFamily="34" charset="0"/>
                <a:sym typeface="Arial"/>
              </a:rPr>
              <a:t>your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academic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life</a:t>
            </a:r>
            <a:r>
              <a:rPr lang="de-DE">
                <a:latin typeface="Aptos" panose="020B0004020202020204" pitchFamily="34" charset="0"/>
                <a:sym typeface="Arial"/>
              </a:rPr>
              <a:t>?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Aptos" panose="020B0004020202020204" pitchFamily="34" charset="0"/>
              <a:sym typeface="Arial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 err="1">
                <a:latin typeface="Aptos" panose="020B0004020202020204" pitchFamily="34" charset="0"/>
                <a:sym typeface="Arial"/>
              </a:rPr>
              <a:t>For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that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we’d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love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to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work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with</a:t>
            </a:r>
            <a:r>
              <a:rPr lang="de-DE">
                <a:latin typeface="Aptos" panose="020B0004020202020204" pitchFamily="34" charset="0"/>
                <a:sym typeface="Arial"/>
              </a:rPr>
              <a:t> a </a:t>
            </a:r>
            <a:r>
              <a:rPr lang="de-DE" err="1">
                <a:latin typeface="Aptos" panose="020B0004020202020204" pitchFamily="34" charset="0"/>
                <a:sym typeface="Arial"/>
              </a:rPr>
              <a:t>very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comprehensive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tool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that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includes</a:t>
            </a:r>
            <a:r>
              <a:rPr lang="de-DE">
                <a:latin typeface="Aptos" panose="020B0004020202020204" pitchFamily="34" charset="0"/>
                <a:sym typeface="Arial"/>
              </a:rPr>
              <a:t> a </a:t>
            </a:r>
            <a:r>
              <a:rPr lang="de-DE" err="1">
                <a:latin typeface="Aptos" panose="020B0004020202020204" pitchFamily="34" charset="0"/>
                <a:sym typeface="Arial"/>
              </a:rPr>
              <a:t>huge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variety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of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competences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that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you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can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use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as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resources</a:t>
            </a:r>
            <a:r>
              <a:rPr lang="de-DE">
                <a:latin typeface="Aptos" panose="020B0004020202020204" pitchFamily="34" charset="0"/>
                <a:sym typeface="Arial"/>
              </a:rPr>
              <a:t> on </a:t>
            </a:r>
            <a:r>
              <a:rPr lang="de-DE" err="1">
                <a:latin typeface="Aptos" panose="020B0004020202020204" pitchFamily="34" charset="0"/>
                <a:sym typeface="Arial"/>
              </a:rPr>
              <a:t>your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entrepreneurial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path</a:t>
            </a:r>
            <a:r>
              <a:rPr lang="de-DE">
                <a:latin typeface="Aptos" panose="020B0004020202020204" pitchFamily="34" charset="0"/>
                <a:sym typeface="Arial"/>
              </a:rPr>
              <a:t>: </a:t>
            </a:r>
            <a:r>
              <a:rPr lang="de-DE" err="1">
                <a:latin typeface="Aptos" panose="020B0004020202020204" pitchFamily="34" charset="0"/>
                <a:sym typeface="Arial"/>
              </a:rPr>
              <a:t>the</a:t>
            </a:r>
            <a:r>
              <a:rPr lang="de-DE">
                <a:latin typeface="Aptos" panose="020B0004020202020204" pitchFamily="34" charset="0"/>
                <a:sym typeface="Arial"/>
              </a:rPr>
              <a:t> Entrepreneurship Competence Wheel: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Char char="-"/>
            </a:pPr>
            <a:r>
              <a:rPr lang="de-DE">
                <a:latin typeface="Aptos" panose="020B0004020202020204" pitchFamily="34" charset="0"/>
                <a:sym typeface="Arial"/>
              </a:rPr>
              <a:t>Tool </a:t>
            </a:r>
            <a:r>
              <a:rPr lang="de-DE" err="1">
                <a:latin typeface="Aptos" panose="020B0004020202020204" pitchFamily="34" charset="0"/>
                <a:sym typeface="Arial"/>
              </a:rPr>
              <a:t>to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reflect</a:t>
            </a:r>
            <a:r>
              <a:rPr lang="de-DE">
                <a:latin typeface="Aptos" panose="020B0004020202020204" pitchFamily="34" charset="0"/>
                <a:sym typeface="Arial"/>
              </a:rPr>
              <a:t> on </a:t>
            </a:r>
            <a:r>
              <a:rPr lang="de-DE" err="1">
                <a:latin typeface="Aptos" panose="020B0004020202020204" pitchFamily="34" charset="0"/>
                <a:sym typeface="Arial"/>
              </a:rPr>
              <a:t>your</a:t>
            </a:r>
            <a:r>
              <a:rPr lang="de-DE">
                <a:latin typeface="Aptos" panose="020B0004020202020204" pitchFamily="34" charset="0"/>
                <a:sym typeface="Arial"/>
              </a:rPr>
              <a:t> personal </a:t>
            </a:r>
            <a:r>
              <a:rPr lang="de-DE" err="1">
                <a:latin typeface="Aptos" panose="020B0004020202020204" pitchFamily="34" charset="0"/>
                <a:sym typeface="Arial"/>
              </a:rPr>
              <a:t>development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of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entr</a:t>
            </a:r>
            <a:r>
              <a:rPr lang="de-DE">
                <a:latin typeface="Aptos" panose="020B0004020202020204" pitchFamily="34" charset="0"/>
                <a:sym typeface="Arial"/>
              </a:rPr>
              <a:t>. Skills</a:t>
            </a: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Char char="-"/>
            </a:pPr>
            <a:r>
              <a:rPr lang="de-DE" err="1">
                <a:latin typeface="Aptos" panose="020B0004020202020204" pitchFamily="34" charset="0"/>
                <a:sym typeface="Arial"/>
              </a:rPr>
              <a:t>EntreComp</a:t>
            </a:r>
            <a:r>
              <a:rPr lang="de-DE">
                <a:latin typeface="Aptos" panose="020B0004020202020204" pitchFamily="34" charset="0"/>
                <a:sym typeface="Arial"/>
              </a:rPr>
              <a:t> was </a:t>
            </a:r>
            <a:r>
              <a:rPr lang="de-DE" err="1">
                <a:latin typeface="Aptos" panose="020B0004020202020204" pitchFamily="34" charset="0"/>
                <a:sym typeface="Arial"/>
              </a:rPr>
              <a:t>developed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by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the</a:t>
            </a:r>
            <a:r>
              <a:rPr lang="de-DE">
                <a:latin typeface="Aptos" panose="020B0004020202020204" pitchFamily="34" charset="0"/>
                <a:sym typeface="Arial"/>
              </a:rPr>
              <a:t> Joint Research </a:t>
            </a:r>
            <a:r>
              <a:rPr lang="de-DE" err="1">
                <a:latin typeface="Aptos" panose="020B0004020202020204" pitchFamily="34" charset="0"/>
                <a:sym typeface="Arial"/>
              </a:rPr>
              <a:t>Centre</a:t>
            </a:r>
            <a:r>
              <a:rPr lang="de-DE">
                <a:latin typeface="Aptos" panose="020B0004020202020204" pitchFamily="34" charset="0"/>
                <a:sym typeface="Arial"/>
              </a:rPr>
              <a:t> (JRC) </a:t>
            </a:r>
            <a:r>
              <a:rPr lang="de-DE" err="1">
                <a:latin typeface="Aptos" panose="020B0004020202020204" pitchFamily="34" charset="0"/>
                <a:sym typeface="Arial"/>
              </a:rPr>
              <a:t>of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the</a:t>
            </a:r>
            <a:r>
              <a:rPr lang="de-DE">
                <a:latin typeface="Aptos" panose="020B0004020202020204" pitchFamily="34" charset="0"/>
                <a:sym typeface="Arial"/>
              </a:rPr>
              <a:t> European </a:t>
            </a:r>
            <a:r>
              <a:rPr lang="de-DE" err="1">
                <a:latin typeface="Aptos" panose="020B0004020202020204" pitchFamily="34" charset="0"/>
                <a:sym typeface="Arial"/>
              </a:rPr>
              <a:t>Commission</a:t>
            </a:r>
            <a:r>
              <a:rPr lang="de-DE">
                <a:latin typeface="Aptos" panose="020B0004020202020204" pitchFamily="34" charset="0"/>
                <a:sym typeface="Arial"/>
              </a:rPr>
              <a:t> on behalf </a:t>
            </a:r>
            <a:r>
              <a:rPr lang="de-DE" err="1">
                <a:latin typeface="Aptos" panose="020B0004020202020204" pitchFamily="34" charset="0"/>
                <a:sym typeface="Arial"/>
              </a:rPr>
              <a:t>of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the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Directorate</a:t>
            </a:r>
            <a:r>
              <a:rPr lang="de-DE">
                <a:latin typeface="Aptos" panose="020B0004020202020204" pitchFamily="34" charset="0"/>
                <a:sym typeface="Arial"/>
              </a:rPr>
              <a:t> General </a:t>
            </a:r>
            <a:r>
              <a:rPr lang="de-DE" err="1">
                <a:latin typeface="Aptos" panose="020B0004020202020204" pitchFamily="34" charset="0"/>
                <a:sym typeface="Arial"/>
              </a:rPr>
              <a:t>for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Employment</a:t>
            </a:r>
            <a:r>
              <a:rPr lang="de-DE">
                <a:latin typeface="Aptos" panose="020B0004020202020204" pitchFamily="34" charset="0"/>
                <a:sym typeface="Arial"/>
              </a:rPr>
              <a:t>, </a:t>
            </a:r>
            <a:r>
              <a:rPr lang="de-DE" err="1">
                <a:latin typeface="Aptos" panose="020B0004020202020204" pitchFamily="34" charset="0"/>
                <a:sym typeface="Arial"/>
              </a:rPr>
              <a:t>Social</a:t>
            </a:r>
            <a:r>
              <a:rPr lang="de-DE">
                <a:latin typeface="Aptos" panose="020B0004020202020204" pitchFamily="34" charset="0"/>
                <a:sym typeface="Arial"/>
              </a:rPr>
              <a:t> Affairs and </a:t>
            </a:r>
            <a:r>
              <a:rPr lang="de-DE" err="1">
                <a:latin typeface="Aptos" panose="020B0004020202020204" pitchFamily="34" charset="0"/>
                <a:sym typeface="Arial"/>
              </a:rPr>
              <a:t>Inclusion</a:t>
            </a:r>
            <a:r>
              <a:rPr lang="de-DE">
                <a:latin typeface="Aptos" panose="020B0004020202020204" pitchFamily="34" charset="0"/>
                <a:sym typeface="Arial"/>
              </a:rPr>
              <a:t> (DG EMPL)</a:t>
            </a: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Char char="-"/>
            </a:pPr>
            <a:r>
              <a:rPr lang="de-DE">
                <a:latin typeface="Aptos" panose="020B0004020202020204" pitchFamily="34" charset="0"/>
                <a:sym typeface="Arial"/>
              </a:rPr>
              <a:t>The </a:t>
            </a:r>
            <a:r>
              <a:rPr lang="de-DE" err="1">
                <a:latin typeface="Aptos" panose="020B0004020202020204" pitchFamily="34" charset="0"/>
                <a:sym typeface="Arial"/>
              </a:rPr>
              <a:t>EntreComp</a:t>
            </a:r>
            <a:r>
              <a:rPr lang="de-DE">
                <a:latin typeface="Aptos" panose="020B0004020202020204" pitchFamily="34" charset="0"/>
                <a:sym typeface="Arial"/>
              </a:rPr>
              <a:t> Framework </a:t>
            </a:r>
            <a:r>
              <a:rPr lang="de-DE" err="1">
                <a:latin typeface="Aptos" panose="020B0004020202020204" pitchFamily="34" charset="0"/>
                <a:sym typeface="Arial"/>
              </a:rPr>
              <a:t>is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made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up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of</a:t>
            </a:r>
            <a:r>
              <a:rPr lang="de-DE">
                <a:latin typeface="Aptos" panose="020B0004020202020204" pitchFamily="34" charset="0"/>
                <a:sym typeface="Arial"/>
              </a:rPr>
              <a:t> 3 </a:t>
            </a:r>
            <a:r>
              <a:rPr lang="de-DE" err="1">
                <a:latin typeface="Aptos" panose="020B0004020202020204" pitchFamily="34" charset="0"/>
                <a:sym typeface="Arial"/>
              </a:rPr>
              <a:t>competence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areas</a:t>
            </a:r>
            <a:r>
              <a:rPr lang="de-DE">
                <a:latin typeface="Aptos" panose="020B0004020202020204" pitchFamily="34" charset="0"/>
                <a:sym typeface="Arial"/>
              </a:rPr>
              <a:t>: ‘</a:t>
            </a:r>
            <a:r>
              <a:rPr lang="de-DE" err="1">
                <a:latin typeface="Aptos" panose="020B0004020202020204" pitchFamily="34" charset="0"/>
                <a:sym typeface="Arial"/>
              </a:rPr>
              <a:t>Ideas</a:t>
            </a:r>
            <a:r>
              <a:rPr lang="de-DE">
                <a:latin typeface="Aptos" panose="020B0004020202020204" pitchFamily="34" charset="0"/>
                <a:sym typeface="Arial"/>
              </a:rPr>
              <a:t> and </a:t>
            </a:r>
            <a:r>
              <a:rPr lang="de-DE" err="1">
                <a:latin typeface="Aptos" panose="020B0004020202020204" pitchFamily="34" charset="0"/>
                <a:sym typeface="Arial"/>
              </a:rPr>
              <a:t>opportunities</a:t>
            </a:r>
            <a:r>
              <a:rPr lang="de-DE">
                <a:latin typeface="Aptos" panose="020B0004020202020204" pitchFamily="34" charset="0"/>
                <a:sym typeface="Arial"/>
              </a:rPr>
              <a:t>’, ‘Resources’ and ‘</a:t>
            </a:r>
            <a:r>
              <a:rPr lang="de-DE" err="1">
                <a:latin typeface="Aptos" panose="020B0004020202020204" pitchFamily="34" charset="0"/>
                <a:sym typeface="Arial"/>
              </a:rPr>
              <a:t>Into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action</a:t>
            </a:r>
            <a:r>
              <a:rPr lang="de-DE">
                <a:latin typeface="Aptos" panose="020B0004020202020204" pitchFamily="34" charset="0"/>
                <a:sym typeface="Arial"/>
              </a:rPr>
              <a:t>’. </a:t>
            </a:r>
            <a:r>
              <a:rPr lang="de-DE" err="1">
                <a:latin typeface="Aptos" panose="020B0004020202020204" pitchFamily="34" charset="0"/>
                <a:sym typeface="Arial"/>
              </a:rPr>
              <a:t>Each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area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includes</a:t>
            </a:r>
            <a:r>
              <a:rPr lang="de-DE">
                <a:latin typeface="Aptos" panose="020B0004020202020204" pitchFamily="34" charset="0"/>
                <a:sym typeface="Arial"/>
              </a:rPr>
              <a:t> 5 </a:t>
            </a:r>
            <a:r>
              <a:rPr lang="de-DE" err="1">
                <a:latin typeface="Aptos" panose="020B0004020202020204" pitchFamily="34" charset="0"/>
                <a:sym typeface="Arial"/>
              </a:rPr>
              <a:t>competences</a:t>
            </a:r>
            <a:r>
              <a:rPr lang="de-DE">
                <a:latin typeface="Aptos" panose="020B0004020202020204" pitchFamily="34" charset="0"/>
                <a:sym typeface="Arial"/>
              </a:rPr>
              <a:t>, </a:t>
            </a:r>
            <a:r>
              <a:rPr lang="de-DE" err="1">
                <a:latin typeface="Aptos" panose="020B0004020202020204" pitchFamily="34" charset="0"/>
                <a:sym typeface="Arial"/>
              </a:rPr>
              <a:t>which</a:t>
            </a:r>
            <a:r>
              <a:rPr lang="de-DE">
                <a:latin typeface="Aptos" panose="020B0004020202020204" pitchFamily="34" charset="0"/>
                <a:sym typeface="Arial"/>
              </a:rPr>
              <a:t>, </a:t>
            </a:r>
            <a:r>
              <a:rPr lang="de-DE" err="1">
                <a:latin typeface="Aptos" panose="020B0004020202020204" pitchFamily="34" charset="0"/>
                <a:sym typeface="Arial"/>
              </a:rPr>
              <a:t>together</a:t>
            </a:r>
            <a:r>
              <a:rPr lang="de-DE">
                <a:latin typeface="Aptos" panose="020B0004020202020204" pitchFamily="34" charset="0"/>
                <a:sym typeface="Arial"/>
              </a:rPr>
              <a:t>, </a:t>
            </a:r>
            <a:r>
              <a:rPr lang="de-DE" err="1">
                <a:latin typeface="Aptos" panose="020B0004020202020204" pitchFamily="34" charset="0"/>
                <a:sym typeface="Arial"/>
              </a:rPr>
              <a:t>are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the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building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blocks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of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entrepreneurship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as</a:t>
            </a:r>
            <a:r>
              <a:rPr lang="de-DE">
                <a:latin typeface="Aptos" panose="020B0004020202020204" pitchFamily="34" charset="0"/>
                <a:sym typeface="Arial"/>
              </a:rPr>
              <a:t> a </a:t>
            </a:r>
            <a:r>
              <a:rPr lang="de-DE" err="1">
                <a:latin typeface="Aptos" panose="020B0004020202020204" pitchFamily="34" charset="0"/>
                <a:sym typeface="Arial"/>
              </a:rPr>
              <a:t>competence</a:t>
            </a:r>
            <a:r>
              <a:rPr lang="de-DE">
                <a:latin typeface="Aptos" panose="020B0004020202020204" pitchFamily="34" charset="0"/>
                <a:sym typeface="Arial"/>
              </a:rPr>
              <a:t>. The </a:t>
            </a:r>
            <a:r>
              <a:rPr lang="de-DE" err="1">
                <a:latin typeface="Aptos" panose="020B0004020202020204" pitchFamily="34" charset="0"/>
                <a:sym typeface="Arial"/>
              </a:rPr>
              <a:t>framework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develops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the</a:t>
            </a:r>
            <a:r>
              <a:rPr lang="de-DE">
                <a:latin typeface="Aptos" panose="020B0004020202020204" pitchFamily="34" charset="0"/>
                <a:sym typeface="Arial"/>
              </a:rPr>
              <a:t> 15 </a:t>
            </a:r>
            <a:r>
              <a:rPr lang="de-DE" err="1">
                <a:latin typeface="Aptos" panose="020B0004020202020204" pitchFamily="34" charset="0"/>
                <a:sym typeface="Arial"/>
              </a:rPr>
              <a:t>competences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along</a:t>
            </a:r>
            <a:r>
              <a:rPr lang="de-DE">
                <a:latin typeface="Aptos" panose="020B0004020202020204" pitchFamily="34" charset="0"/>
                <a:sym typeface="Arial"/>
              </a:rPr>
              <a:t> an 8-level </a:t>
            </a:r>
            <a:r>
              <a:rPr lang="de-DE" err="1">
                <a:latin typeface="Aptos" panose="020B0004020202020204" pitchFamily="34" charset="0"/>
                <a:sym typeface="Arial"/>
              </a:rPr>
              <a:t>progression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model</a:t>
            </a:r>
            <a:endParaRPr lang="de-DE">
              <a:latin typeface="Aptos" panose="020B0004020202020204" pitchFamily="34" charset="0"/>
              <a:sym typeface="Arial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Char char="-"/>
            </a:pPr>
            <a:r>
              <a:rPr lang="de-DE">
                <a:latin typeface="Aptos" panose="020B0004020202020204" pitchFamily="34" charset="0"/>
                <a:sym typeface="Arial"/>
              </a:rPr>
              <a:t>‘</a:t>
            </a:r>
            <a:r>
              <a:rPr lang="de-DE" err="1">
                <a:latin typeface="Aptos" panose="020B0004020202020204" pitchFamily="34" charset="0"/>
                <a:sym typeface="Arial"/>
              </a:rPr>
              <a:t>Ideas</a:t>
            </a:r>
            <a:r>
              <a:rPr lang="de-DE">
                <a:latin typeface="Aptos" panose="020B0004020202020204" pitchFamily="34" charset="0"/>
                <a:sym typeface="Arial"/>
              </a:rPr>
              <a:t> and </a:t>
            </a:r>
            <a:r>
              <a:rPr lang="de-DE" err="1">
                <a:latin typeface="Aptos" panose="020B0004020202020204" pitchFamily="34" charset="0"/>
                <a:sym typeface="Arial"/>
              </a:rPr>
              <a:t>opportunities</a:t>
            </a:r>
            <a:r>
              <a:rPr lang="de-DE">
                <a:latin typeface="Aptos" panose="020B0004020202020204" pitchFamily="34" charset="0"/>
                <a:sym typeface="Arial"/>
              </a:rPr>
              <a:t>’, ‘Resources’ and ‘</a:t>
            </a:r>
            <a:r>
              <a:rPr lang="de-DE" err="1">
                <a:latin typeface="Aptos" panose="020B0004020202020204" pitchFamily="34" charset="0"/>
                <a:sym typeface="Arial"/>
              </a:rPr>
              <a:t>Into</a:t>
            </a:r>
            <a:r>
              <a:rPr lang="de-DE">
                <a:latin typeface="Aptos" panose="020B0004020202020204" pitchFamily="34" charset="0"/>
                <a:sym typeface="Arial"/>
              </a:rPr>
              <a:t> Action’ </a:t>
            </a:r>
            <a:r>
              <a:rPr lang="de-DE" err="1">
                <a:latin typeface="Aptos" panose="020B0004020202020204" pitchFamily="34" charset="0"/>
                <a:sym typeface="Arial"/>
              </a:rPr>
              <a:t>are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the</a:t>
            </a:r>
            <a:r>
              <a:rPr lang="de-DE">
                <a:latin typeface="Aptos" panose="020B0004020202020204" pitchFamily="34" charset="0"/>
                <a:sym typeface="Arial"/>
              </a:rPr>
              <a:t> 3 </a:t>
            </a:r>
            <a:r>
              <a:rPr lang="de-DE" err="1">
                <a:latin typeface="Aptos" panose="020B0004020202020204" pitchFamily="34" charset="0"/>
                <a:sym typeface="Arial"/>
              </a:rPr>
              <a:t>areas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of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the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conceptual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model</a:t>
            </a:r>
            <a:r>
              <a:rPr lang="de-DE">
                <a:latin typeface="Aptos" panose="020B0004020202020204" pitchFamily="34" charset="0"/>
                <a:sym typeface="Arial"/>
              </a:rPr>
              <a:t> and </a:t>
            </a:r>
            <a:r>
              <a:rPr lang="de-DE" err="1">
                <a:latin typeface="Aptos" panose="020B0004020202020204" pitchFamily="34" charset="0"/>
                <a:sym typeface="Arial"/>
              </a:rPr>
              <a:t>they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have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been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labelled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to</a:t>
            </a:r>
            <a:r>
              <a:rPr lang="de-DE">
                <a:latin typeface="Aptos" panose="020B0004020202020204" pitchFamily="34" charset="0"/>
                <a:sym typeface="Arial"/>
              </a:rPr>
              <a:t> stress </a:t>
            </a:r>
            <a:r>
              <a:rPr lang="de-DE" err="1">
                <a:latin typeface="Aptos" panose="020B0004020202020204" pitchFamily="34" charset="0"/>
                <a:sym typeface="Arial"/>
              </a:rPr>
              <a:t>entrepreneurship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competence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as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the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ability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to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transform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ideas</a:t>
            </a:r>
            <a:r>
              <a:rPr lang="de-DE">
                <a:latin typeface="Aptos" panose="020B0004020202020204" pitchFamily="34" charset="0"/>
                <a:sym typeface="Arial"/>
              </a:rPr>
              <a:t> and </a:t>
            </a:r>
            <a:r>
              <a:rPr lang="de-DE" err="1">
                <a:latin typeface="Aptos" panose="020B0004020202020204" pitchFamily="34" charset="0"/>
                <a:sym typeface="Arial"/>
              </a:rPr>
              <a:t>opportunities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into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action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by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mobilising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resources</a:t>
            </a:r>
            <a:r>
              <a:rPr lang="de-DE">
                <a:latin typeface="Aptos" panose="020B0004020202020204" pitchFamily="34" charset="0"/>
                <a:sym typeface="Arial"/>
              </a:rPr>
              <a:t>. 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17145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>
              <a:latin typeface="Aptos" panose="020B0004020202020204" pitchFamily="34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de-DE">
                <a:latin typeface="Aptos" panose="020B0004020202020204" pitchFamily="34" charset="0"/>
                <a:sym typeface="Arial"/>
              </a:rPr>
              <a:t>More </a:t>
            </a:r>
            <a:r>
              <a:rPr lang="de-DE" err="1">
                <a:latin typeface="Aptos" panose="020B0004020202020204" pitchFamily="34" charset="0"/>
                <a:sym typeface="Arial"/>
              </a:rPr>
              <a:t>information</a:t>
            </a:r>
            <a:r>
              <a:rPr lang="de-DE">
                <a:latin typeface="Aptos" panose="020B0004020202020204" pitchFamily="34" charset="0"/>
                <a:sym typeface="Arial"/>
              </a:rPr>
              <a:t>: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de-DE" err="1">
                <a:latin typeface="Aptos" panose="020B0004020202020204" pitchFamily="34" charset="0"/>
                <a:sym typeface="Arial"/>
              </a:rPr>
              <a:t>There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is</a:t>
            </a:r>
            <a:r>
              <a:rPr lang="de-DE">
                <a:latin typeface="Aptos" panose="020B0004020202020204" pitchFamily="34" charset="0"/>
                <a:sym typeface="Arial"/>
              </a:rPr>
              <a:t> a </a:t>
            </a:r>
            <a:r>
              <a:rPr lang="de-DE" err="1">
                <a:latin typeface="Aptos" panose="020B0004020202020204" pitchFamily="34" charset="0"/>
                <a:sym typeface="Arial"/>
              </a:rPr>
              <a:t>growing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awareness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that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entrepreneurial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skills</a:t>
            </a:r>
            <a:r>
              <a:rPr lang="de-DE">
                <a:latin typeface="Aptos" panose="020B0004020202020204" pitchFamily="34" charset="0"/>
                <a:sym typeface="Arial"/>
              </a:rPr>
              <a:t>, </a:t>
            </a:r>
            <a:r>
              <a:rPr lang="de-DE" err="1">
                <a:latin typeface="Aptos" panose="020B0004020202020204" pitchFamily="34" charset="0"/>
                <a:sym typeface="Arial"/>
              </a:rPr>
              <a:t>knowledge</a:t>
            </a:r>
            <a:r>
              <a:rPr lang="de-DE">
                <a:latin typeface="Aptos" panose="020B0004020202020204" pitchFamily="34" charset="0"/>
                <a:sym typeface="Arial"/>
              </a:rPr>
              <a:t> and </a:t>
            </a:r>
            <a:r>
              <a:rPr lang="de-DE" err="1">
                <a:latin typeface="Aptos" panose="020B0004020202020204" pitchFamily="34" charset="0"/>
                <a:sym typeface="Arial"/>
              </a:rPr>
              <a:t>attitudes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can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be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learned</a:t>
            </a:r>
            <a:r>
              <a:rPr lang="de-DE">
                <a:latin typeface="Aptos" panose="020B0004020202020204" pitchFamily="34" charset="0"/>
                <a:sym typeface="Arial"/>
              </a:rPr>
              <a:t> and in turn </a:t>
            </a:r>
            <a:r>
              <a:rPr lang="de-DE" err="1">
                <a:latin typeface="Aptos" panose="020B0004020202020204" pitchFamily="34" charset="0"/>
                <a:sym typeface="Arial"/>
              </a:rPr>
              <a:t>lead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to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the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widespread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development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of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entrepreneurial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mind</a:t>
            </a:r>
            <a:r>
              <a:rPr lang="de-DE">
                <a:latin typeface="Aptos" panose="020B0004020202020204" pitchFamily="34" charset="0"/>
                <a:sym typeface="Arial"/>
              </a:rPr>
              <a:t>-sets and </a:t>
            </a:r>
            <a:r>
              <a:rPr lang="de-DE" err="1">
                <a:latin typeface="Aptos" panose="020B0004020202020204" pitchFamily="34" charset="0"/>
                <a:sym typeface="Arial"/>
              </a:rPr>
              <a:t>culture</a:t>
            </a:r>
            <a:r>
              <a:rPr lang="de-DE">
                <a:latin typeface="Aptos" panose="020B0004020202020204" pitchFamily="34" charset="0"/>
                <a:sym typeface="Arial"/>
              </a:rPr>
              <a:t>, </a:t>
            </a:r>
            <a:r>
              <a:rPr lang="de-DE" err="1">
                <a:latin typeface="Aptos" panose="020B0004020202020204" pitchFamily="34" charset="0"/>
                <a:sym typeface="Arial"/>
              </a:rPr>
              <a:t>which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benefit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individuals</a:t>
            </a:r>
            <a:r>
              <a:rPr lang="de-DE">
                <a:latin typeface="Aptos" panose="020B0004020202020204" pitchFamily="34" charset="0"/>
                <a:sym typeface="Arial"/>
              </a:rPr>
              <a:t> and </a:t>
            </a:r>
            <a:r>
              <a:rPr lang="de-DE" err="1">
                <a:latin typeface="Aptos" panose="020B0004020202020204" pitchFamily="34" charset="0"/>
                <a:sym typeface="Arial"/>
              </a:rPr>
              <a:t>society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as</a:t>
            </a:r>
            <a:r>
              <a:rPr lang="de-DE">
                <a:latin typeface="Aptos" panose="020B0004020202020204" pitchFamily="34" charset="0"/>
                <a:sym typeface="Arial"/>
              </a:rPr>
              <a:t> a </a:t>
            </a:r>
            <a:r>
              <a:rPr lang="de-DE" err="1">
                <a:latin typeface="Aptos" panose="020B0004020202020204" pitchFamily="34" charset="0"/>
                <a:sym typeface="Arial"/>
              </a:rPr>
              <a:t>whole</a:t>
            </a:r>
            <a:r>
              <a:rPr lang="de-DE">
                <a:latin typeface="Aptos" panose="020B0004020202020204" pitchFamily="34" charset="0"/>
                <a:sym typeface="Arial"/>
              </a:rPr>
              <a:t>.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de-DE" err="1">
                <a:latin typeface="Aptos" panose="020B0004020202020204" pitchFamily="34" charset="0"/>
                <a:sym typeface="Arial"/>
              </a:rPr>
              <a:t>producing</a:t>
            </a:r>
            <a:r>
              <a:rPr lang="de-DE">
                <a:latin typeface="Aptos" panose="020B0004020202020204" pitchFamily="34" charset="0"/>
                <a:sym typeface="Arial"/>
              </a:rPr>
              <a:t> a </a:t>
            </a:r>
            <a:r>
              <a:rPr lang="de-DE" err="1">
                <a:latin typeface="Aptos" panose="020B0004020202020204" pitchFamily="34" charset="0"/>
                <a:sym typeface="Arial"/>
              </a:rPr>
              <a:t>common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definition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of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entrepreneurship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as</a:t>
            </a:r>
            <a:r>
              <a:rPr lang="de-DE">
                <a:latin typeface="Aptos" panose="020B0004020202020204" pitchFamily="34" charset="0"/>
                <a:sym typeface="Arial"/>
              </a:rPr>
              <a:t> a </a:t>
            </a:r>
            <a:r>
              <a:rPr lang="de-DE" err="1">
                <a:latin typeface="Aptos" panose="020B0004020202020204" pitchFamily="34" charset="0"/>
                <a:sym typeface="Arial"/>
              </a:rPr>
              <a:t>bundle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of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competences</a:t>
            </a:r>
            <a:r>
              <a:rPr lang="de-DE">
                <a:latin typeface="Aptos" panose="020B0004020202020204" pitchFamily="34" charset="0"/>
                <a:sym typeface="Arial"/>
              </a:rPr>
              <a:t>; </a:t>
            </a:r>
            <a:r>
              <a:rPr lang="de-DE" err="1">
                <a:latin typeface="Aptos" panose="020B0004020202020204" pitchFamily="34" charset="0"/>
                <a:sym typeface="Arial"/>
              </a:rPr>
              <a:t>identify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the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key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components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of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entrepreneurship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as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competences</a:t>
            </a:r>
            <a:r>
              <a:rPr lang="de-DE">
                <a:latin typeface="Aptos" panose="020B0004020202020204" pitchFamily="34" charset="0"/>
                <a:sym typeface="Arial"/>
              </a:rPr>
              <a:t>;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de-DE" err="1">
                <a:latin typeface="Aptos" panose="020B0004020202020204" pitchFamily="34" charset="0"/>
                <a:sym typeface="Arial"/>
              </a:rPr>
              <a:t>It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thus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embraces</a:t>
            </a:r>
            <a:r>
              <a:rPr lang="de-DE">
                <a:latin typeface="Aptos" panose="020B0004020202020204" pitchFamily="34" charset="0"/>
                <a:sym typeface="Arial"/>
              </a:rPr>
              <a:t> different </a:t>
            </a:r>
            <a:r>
              <a:rPr lang="de-DE" err="1">
                <a:latin typeface="Aptos" panose="020B0004020202020204" pitchFamily="34" charset="0"/>
                <a:sym typeface="Arial"/>
              </a:rPr>
              <a:t>types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of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entrepreneurship</a:t>
            </a:r>
            <a:r>
              <a:rPr lang="de-DE">
                <a:latin typeface="Aptos" panose="020B0004020202020204" pitchFamily="34" charset="0"/>
                <a:sym typeface="Arial"/>
              </a:rPr>
              <a:t>, </a:t>
            </a:r>
            <a:r>
              <a:rPr lang="de-DE" err="1">
                <a:latin typeface="Aptos" panose="020B0004020202020204" pitchFamily="34" charset="0"/>
                <a:sym typeface="Arial"/>
              </a:rPr>
              <a:t>including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intrapreneurship</a:t>
            </a:r>
            <a:r>
              <a:rPr lang="de-DE">
                <a:latin typeface="Aptos" panose="020B0004020202020204" pitchFamily="34" charset="0"/>
                <a:sym typeface="Arial"/>
              </a:rPr>
              <a:t>, social </a:t>
            </a:r>
            <a:r>
              <a:rPr lang="de-DE" err="1">
                <a:latin typeface="Aptos" panose="020B0004020202020204" pitchFamily="34" charset="0"/>
                <a:sym typeface="Arial"/>
              </a:rPr>
              <a:t>entrepreneurship</a:t>
            </a:r>
            <a:r>
              <a:rPr lang="de-DE">
                <a:latin typeface="Aptos" panose="020B0004020202020204" pitchFamily="34" charset="0"/>
                <a:sym typeface="Arial"/>
              </a:rPr>
              <a:t>, </a:t>
            </a:r>
            <a:r>
              <a:rPr lang="de-DE" err="1">
                <a:latin typeface="Aptos" panose="020B0004020202020204" pitchFamily="34" charset="0"/>
                <a:sym typeface="Arial"/>
              </a:rPr>
              <a:t>green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entrepreneurship</a:t>
            </a:r>
            <a:r>
              <a:rPr lang="de-DE">
                <a:latin typeface="Aptos" panose="020B0004020202020204" pitchFamily="34" charset="0"/>
                <a:sym typeface="Arial"/>
              </a:rPr>
              <a:t> and digital </a:t>
            </a:r>
            <a:r>
              <a:rPr lang="de-DE" err="1">
                <a:latin typeface="Aptos" panose="020B0004020202020204" pitchFamily="34" charset="0"/>
                <a:sym typeface="Arial"/>
              </a:rPr>
              <a:t>entrepreneurship</a:t>
            </a:r>
            <a:r>
              <a:rPr lang="de-DE">
                <a:latin typeface="Aptos" panose="020B0004020202020204" pitchFamily="34" charset="0"/>
                <a:sym typeface="Arial"/>
              </a:rPr>
              <a:t>. </a:t>
            </a:r>
            <a:r>
              <a:rPr lang="de-DE" err="1">
                <a:latin typeface="Aptos" panose="020B0004020202020204" pitchFamily="34" charset="0"/>
                <a:sym typeface="Arial"/>
              </a:rPr>
              <a:t>It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applies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to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individuals</a:t>
            </a:r>
            <a:r>
              <a:rPr lang="de-DE">
                <a:latin typeface="Aptos" panose="020B0004020202020204" pitchFamily="34" charset="0"/>
                <a:sym typeface="Arial"/>
              </a:rPr>
              <a:t>.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de-DE" err="1">
                <a:latin typeface="Aptos" panose="020B0004020202020204" pitchFamily="34" charset="0"/>
                <a:sym typeface="Arial"/>
              </a:rPr>
              <a:t>EntreComp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creates</a:t>
            </a:r>
            <a:r>
              <a:rPr lang="de-DE">
                <a:latin typeface="Aptos" panose="020B0004020202020204" pitchFamily="34" charset="0"/>
                <a:sym typeface="Arial"/>
              </a:rPr>
              <a:t> a </a:t>
            </a:r>
            <a:r>
              <a:rPr lang="de-DE" err="1">
                <a:latin typeface="Aptos" panose="020B0004020202020204" pitchFamily="34" charset="0"/>
                <a:sym typeface="Arial"/>
              </a:rPr>
              <a:t>shared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understanding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of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the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knowledge</a:t>
            </a:r>
            <a:r>
              <a:rPr lang="de-DE">
                <a:latin typeface="Aptos" panose="020B0004020202020204" pitchFamily="34" charset="0"/>
                <a:sym typeface="Arial"/>
              </a:rPr>
              <a:t>, </a:t>
            </a:r>
            <a:r>
              <a:rPr lang="de-DE" err="1">
                <a:latin typeface="Aptos" panose="020B0004020202020204" pitchFamily="34" charset="0"/>
                <a:sym typeface="Arial"/>
              </a:rPr>
              <a:t>skills</a:t>
            </a:r>
            <a:r>
              <a:rPr lang="de-DE">
                <a:latin typeface="Aptos" panose="020B0004020202020204" pitchFamily="34" charset="0"/>
                <a:sym typeface="Arial"/>
              </a:rPr>
              <a:t> and </a:t>
            </a:r>
            <a:r>
              <a:rPr lang="de-DE" err="1">
                <a:latin typeface="Aptos" panose="020B0004020202020204" pitchFamily="34" charset="0"/>
                <a:sym typeface="Arial"/>
              </a:rPr>
              <a:t>attitudes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that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make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up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what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it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means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to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be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entrepreneurial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lang="de-DE">
                <a:latin typeface="Aptos" panose="020B0004020202020204" pitchFamily="34" charset="0"/>
                <a:sym typeface="Arial"/>
              </a:rPr>
              <a:t>The </a:t>
            </a:r>
            <a:r>
              <a:rPr lang="de-DE" err="1">
                <a:latin typeface="Aptos" panose="020B0004020202020204" pitchFamily="34" charset="0"/>
                <a:sym typeface="Arial"/>
              </a:rPr>
              <a:t>reader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welcome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to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establish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new</a:t>
            </a:r>
            <a:r>
              <a:rPr lang="de-DE">
                <a:latin typeface="Aptos" panose="020B0004020202020204" pitchFamily="34" charset="0"/>
                <a:sym typeface="Arial"/>
              </a:rPr>
              <a:t> links </a:t>
            </a:r>
            <a:r>
              <a:rPr lang="de-DE" err="1">
                <a:latin typeface="Aptos" panose="020B0004020202020204" pitchFamily="34" charset="0"/>
                <a:sym typeface="Arial"/>
              </a:rPr>
              <a:t>among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areas</a:t>
            </a:r>
            <a:r>
              <a:rPr lang="de-DE">
                <a:latin typeface="Aptos" panose="020B0004020202020204" pitchFamily="34" charset="0"/>
                <a:sym typeface="Arial"/>
              </a:rPr>
              <a:t> and </a:t>
            </a:r>
            <a:r>
              <a:rPr lang="de-DE" err="1">
                <a:latin typeface="Aptos" panose="020B0004020202020204" pitchFamily="34" charset="0"/>
                <a:sym typeface="Arial"/>
              </a:rPr>
              <a:t>competences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to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expand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the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elements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of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the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framework</a:t>
            </a:r>
            <a:r>
              <a:rPr lang="de-DE">
                <a:latin typeface="Aptos" panose="020B0004020202020204" pitchFamily="34" charset="0"/>
                <a:sym typeface="Arial"/>
              </a:rPr>
              <a:t> and </a:t>
            </a:r>
            <a:r>
              <a:rPr lang="de-DE" err="1">
                <a:latin typeface="Aptos" panose="020B0004020202020204" pitchFamily="34" charset="0"/>
                <a:sym typeface="Arial"/>
              </a:rPr>
              <a:t>adapt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them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to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best</a:t>
            </a:r>
            <a:r>
              <a:rPr lang="de-DE">
                <a:latin typeface="Aptos" panose="020B0004020202020204" pitchFamily="34" charset="0"/>
                <a:sym typeface="Arial"/>
              </a:rPr>
              <a:t> fit </a:t>
            </a:r>
            <a:r>
              <a:rPr lang="de-DE" err="1">
                <a:latin typeface="Aptos" panose="020B0004020202020204" pitchFamily="34" charset="0"/>
                <a:sym typeface="Arial"/>
              </a:rPr>
              <a:t>his</a:t>
            </a:r>
            <a:r>
              <a:rPr lang="de-DE">
                <a:latin typeface="Aptos" panose="020B0004020202020204" pitchFamily="34" charset="0"/>
                <a:sym typeface="Arial"/>
              </a:rPr>
              <a:t>/her </a:t>
            </a:r>
            <a:r>
              <a:rPr lang="de-DE" err="1">
                <a:latin typeface="Aptos" panose="020B0004020202020204" pitchFamily="34" charset="0"/>
                <a:sym typeface="Arial"/>
              </a:rPr>
              <a:t>focus</a:t>
            </a:r>
            <a:r>
              <a:rPr lang="de-DE">
                <a:latin typeface="Aptos" panose="020B0004020202020204" pitchFamily="34" charset="0"/>
                <a:sym typeface="Arial"/>
              </a:rPr>
              <a:t>.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endParaRPr>
              <a:latin typeface="Aptos" panose="020B0004020202020204" pitchFamily="34" charset="0"/>
              <a:sym typeface="Arial"/>
            </a:endParaRPr>
          </a:p>
        </p:txBody>
      </p:sp>
      <p:sp>
        <p:nvSpPr>
          <p:cNvPr id="270" name="Google Shape;270;p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de-DE" sz="1400" u="none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8</a:t>
            </a:fld>
            <a:endParaRPr sz="1400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>
                <a:latin typeface="Aptos" panose="020B0004020202020204" pitchFamily="34" charset="0"/>
                <a:sym typeface="Arial"/>
              </a:rPr>
              <a:t>The </a:t>
            </a:r>
            <a:r>
              <a:rPr lang="de-DE" err="1">
                <a:latin typeface="Aptos" panose="020B0004020202020204" pitchFamily="34" charset="0"/>
                <a:sym typeface="Arial"/>
              </a:rPr>
              <a:t>first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category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Ideas</a:t>
            </a:r>
            <a:r>
              <a:rPr lang="de-DE">
                <a:latin typeface="Aptos" panose="020B0004020202020204" pitchFamily="34" charset="0"/>
                <a:sym typeface="Arial"/>
              </a:rPr>
              <a:t> &amp; </a:t>
            </a:r>
            <a:r>
              <a:rPr lang="de-DE" err="1">
                <a:latin typeface="Aptos" panose="020B0004020202020204" pitchFamily="34" charset="0"/>
                <a:sym typeface="Arial"/>
              </a:rPr>
              <a:t>Opportunities</a:t>
            </a:r>
            <a:r>
              <a:rPr lang="de-DE">
                <a:latin typeface="Aptos" panose="020B0004020202020204" pitchFamily="34" charset="0"/>
                <a:sym typeface="Arial"/>
              </a:rPr>
              <a:t>. </a:t>
            </a:r>
            <a:r>
              <a:rPr lang="de-DE" err="1">
                <a:latin typeface="Aptos" panose="020B0004020202020204" pitchFamily="34" charset="0"/>
                <a:sym typeface="Arial"/>
              </a:rPr>
              <a:t>Which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ideas</a:t>
            </a:r>
            <a:r>
              <a:rPr lang="de-DE">
                <a:latin typeface="Aptos" panose="020B0004020202020204" pitchFamily="34" charset="0"/>
                <a:sym typeface="Arial"/>
              </a:rPr>
              <a:t> &amp; </a:t>
            </a:r>
            <a:r>
              <a:rPr lang="de-DE" err="1">
                <a:latin typeface="Aptos" panose="020B0004020202020204" pitchFamily="34" charset="0"/>
                <a:sym typeface="Arial"/>
              </a:rPr>
              <a:t>opportunities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can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you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see</a:t>
            </a:r>
            <a:r>
              <a:rPr lang="de-DE">
                <a:latin typeface="Aptos" panose="020B0004020202020204" pitchFamily="34" charset="0"/>
                <a:sym typeface="Arial"/>
              </a:rPr>
              <a:t> and </a:t>
            </a:r>
            <a:r>
              <a:rPr lang="de-DE" err="1">
                <a:latin typeface="Aptos" panose="020B0004020202020204" pitchFamily="34" charset="0"/>
                <a:sym typeface="Arial"/>
              </a:rPr>
              <a:t>develop</a:t>
            </a:r>
            <a:r>
              <a:rPr lang="de-DE">
                <a:latin typeface="Aptos" panose="020B0004020202020204" pitchFamily="34" charset="0"/>
                <a:sym typeface="Arial"/>
              </a:rPr>
              <a:t>? 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Aptos" panose="020B0004020202020204" pitchFamily="34" charset="0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 err="1">
                <a:latin typeface="Aptos" panose="020B0004020202020204" pitchFamily="34" charset="0"/>
                <a:sym typeface="Arial"/>
              </a:rPr>
              <a:t>Examples</a:t>
            </a:r>
            <a:r>
              <a:rPr lang="de-DE">
                <a:latin typeface="Aptos" panose="020B0004020202020204" pitchFamily="34" charset="0"/>
                <a:sym typeface="Arial"/>
              </a:rPr>
              <a:t>: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>
                <a:latin typeface="Aptos" panose="020B0004020202020204" pitchFamily="34" charset="0"/>
                <a:sym typeface="Arial"/>
              </a:rPr>
              <a:t>- </a:t>
            </a:r>
            <a:r>
              <a:rPr lang="de-DE" err="1">
                <a:latin typeface="Aptos" panose="020B0004020202020204" pitchFamily="34" charset="0"/>
                <a:sym typeface="Arial"/>
              </a:rPr>
              <a:t>Spotting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opportunitites</a:t>
            </a:r>
            <a:r>
              <a:rPr lang="de-DE">
                <a:latin typeface="Aptos" panose="020B0004020202020204" pitchFamily="34" charset="0"/>
                <a:sym typeface="Arial"/>
              </a:rPr>
              <a:t>: </a:t>
            </a:r>
            <a:r>
              <a:rPr lang="de-DE" err="1">
                <a:latin typeface="Aptos" panose="020B0004020202020204" pitchFamily="34" charset="0"/>
                <a:sym typeface="Arial"/>
              </a:rPr>
              <a:t>use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your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imagination</a:t>
            </a:r>
            <a:r>
              <a:rPr lang="de-DE">
                <a:latin typeface="Aptos" panose="020B0004020202020204" pitchFamily="34" charset="0"/>
                <a:sym typeface="Arial"/>
              </a:rPr>
              <a:t> and </a:t>
            </a:r>
            <a:r>
              <a:rPr lang="de-DE" err="1">
                <a:latin typeface="Aptos" panose="020B0004020202020204" pitchFamily="34" charset="0"/>
                <a:sym typeface="Arial"/>
              </a:rPr>
              <a:t>abilities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to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identify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opportunities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for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creating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value</a:t>
            </a:r>
            <a:r>
              <a:rPr lang="de-DE">
                <a:latin typeface="Aptos" panose="020B0004020202020204" pitchFamily="34" charset="0"/>
                <a:sym typeface="Arial"/>
              </a:rPr>
              <a:t> &gt; I </a:t>
            </a:r>
            <a:r>
              <a:rPr lang="de-DE" err="1">
                <a:latin typeface="Aptos" panose="020B0004020202020204" pitchFamily="34" charset="0"/>
                <a:sym typeface="Arial"/>
              </a:rPr>
              <a:t>can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identify</a:t>
            </a:r>
            <a:r>
              <a:rPr lang="de-DE">
                <a:latin typeface="Aptos" panose="020B0004020202020204" pitchFamily="34" charset="0"/>
                <a:sym typeface="Arial"/>
              </a:rPr>
              <a:t> a </a:t>
            </a:r>
            <a:r>
              <a:rPr lang="de-DE" err="1">
                <a:latin typeface="Aptos" panose="020B0004020202020204" pitchFamily="34" charset="0"/>
                <a:sym typeface="Arial"/>
              </a:rPr>
              <a:t>need</a:t>
            </a:r>
            <a:r>
              <a:rPr lang="de-DE">
                <a:latin typeface="Aptos" panose="020B0004020202020204" pitchFamily="34" charset="0"/>
                <a:sym typeface="Arial"/>
              </a:rPr>
              <a:t> in </a:t>
            </a:r>
            <a:r>
              <a:rPr lang="de-DE" err="1">
                <a:latin typeface="Aptos" panose="020B0004020202020204" pitchFamily="34" charset="0"/>
                <a:sym typeface="Arial"/>
              </a:rPr>
              <a:t>my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surrounding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>
                <a:latin typeface="Aptos" panose="020B0004020202020204" pitchFamily="34" charset="0"/>
                <a:sym typeface="Arial"/>
              </a:rPr>
              <a:t>- </a:t>
            </a:r>
            <a:r>
              <a:rPr lang="de-DE" err="1">
                <a:latin typeface="Aptos" panose="020B0004020202020204" pitchFamily="34" charset="0"/>
                <a:sym typeface="Arial"/>
              </a:rPr>
              <a:t>Creativity</a:t>
            </a:r>
            <a:r>
              <a:rPr lang="de-DE">
                <a:latin typeface="Aptos" panose="020B0004020202020204" pitchFamily="34" charset="0"/>
                <a:sym typeface="Arial"/>
              </a:rPr>
              <a:t>: </a:t>
            </a:r>
            <a:r>
              <a:rPr lang="de-DE" err="1">
                <a:latin typeface="Aptos" panose="020B0004020202020204" pitchFamily="34" charset="0"/>
                <a:sym typeface="Arial"/>
              </a:rPr>
              <a:t>develop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creative</a:t>
            </a:r>
            <a:r>
              <a:rPr lang="de-DE">
                <a:latin typeface="Aptos" panose="020B0004020202020204" pitchFamily="34" charset="0"/>
                <a:sym typeface="Arial"/>
              </a:rPr>
              <a:t> and </a:t>
            </a:r>
            <a:r>
              <a:rPr lang="de-DE" err="1">
                <a:latin typeface="Aptos" panose="020B0004020202020204" pitchFamily="34" charset="0"/>
                <a:sym typeface="Arial"/>
              </a:rPr>
              <a:t>purposeful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ideas</a:t>
            </a:r>
            <a:r>
              <a:rPr lang="de-DE">
                <a:latin typeface="Aptos" panose="020B0004020202020204" pitchFamily="34" charset="0"/>
                <a:sym typeface="Arial"/>
              </a:rPr>
              <a:t> &gt; </a:t>
            </a:r>
            <a:r>
              <a:rPr lang="de-DE" err="1">
                <a:latin typeface="Aptos" panose="020B0004020202020204" pitchFamily="34" charset="0"/>
                <a:sym typeface="Arial"/>
              </a:rPr>
              <a:t>develop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ideas</a:t>
            </a:r>
            <a:r>
              <a:rPr lang="de-DE">
                <a:latin typeface="Aptos" panose="020B0004020202020204" pitchFamily="34" charset="0"/>
                <a:sym typeface="Arial"/>
              </a:rPr>
              <a:t>, </a:t>
            </a:r>
            <a:r>
              <a:rPr lang="de-DE" err="1">
                <a:latin typeface="Aptos" panose="020B0004020202020204" pitchFamily="34" charset="0"/>
                <a:sym typeface="Arial"/>
              </a:rPr>
              <a:t>define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problems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>
                <a:latin typeface="Aptos" panose="020B0004020202020204" pitchFamily="34" charset="0"/>
                <a:sym typeface="Arial"/>
              </a:rPr>
              <a:t>- Vision: </a:t>
            </a:r>
            <a:r>
              <a:rPr lang="de-DE" err="1">
                <a:latin typeface="Aptos" panose="020B0004020202020204" pitchFamily="34" charset="0"/>
                <a:sym typeface="Arial"/>
              </a:rPr>
              <a:t>work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towards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your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vision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of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the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future</a:t>
            </a:r>
            <a:r>
              <a:rPr lang="de-DE">
                <a:latin typeface="Aptos" panose="020B0004020202020204" pitchFamily="34" charset="0"/>
                <a:sym typeface="Arial"/>
              </a:rPr>
              <a:t> &gt; I </a:t>
            </a:r>
            <a:r>
              <a:rPr lang="de-DE" err="1">
                <a:latin typeface="Aptos" panose="020B0004020202020204" pitchFamily="34" charset="0"/>
                <a:sym typeface="Arial"/>
              </a:rPr>
              <a:t>can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imagine</a:t>
            </a:r>
            <a:r>
              <a:rPr lang="de-DE">
                <a:latin typeface="Aptos" panose="020B0004020202020204" pitchFamily="34" charset="0"/>
                <a:sym typeface="Arial"/>
              </a:rPr>
              <a:t> a </a:t>
            </a:r>
            <a:r>
              <a:rPr lang="de-DE" err="1">
                <a:latin typeface="Aptos" panose="020B0004020202020204" pitchFamily="34" charset="0"/>
                <a:sym typeface="Arial"/>
              </a:rPr>
              <a:t>desirable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future</a:t>
            </a:r>
            <a:r>
              <a:rPr lang="de-DE">
                <a:latin typeface="Aptos" panose="020B0004020202020204" pitchFamily="34" charset="0"/>
                <a:sym typeface="Arial"/>
              </a:rPr>
              <a:t>; </a:t>
            </a:r>
            <a:r>
              <a:rPr lang="de-DE" err="1">
                <a:latin typeface="Aptos" panose="020B0004020202020204" pitchFamily="34" charset="0"/>
                <a:sym typeface="Arial"/>
              </a:rPr>
              <a:t>vision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to</a:t>
            </a:r>
            <a:r>
              <a:rPr lang="de-DE">
                <a:latin typeface="Aptos" panose="020B0004020202020204" pitchFamily="34" charset="0"/>
                <a:sym typeface="Arial"/>
              </a:rPr>
              <a:t> turn </a:t>
            </a:r>
            <a:r>
              <a:rPr lang="de-DE" err="1">
                <a:latin typeface="Aptos" panose="020B0004020202020204" pitchFamily="34" charset="0"/>
                <a:sym typeface="Arial"/>
              </a:rPr>
              <a:t>ideas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into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action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>
                <a:latin typeface="Aptos" panose="020B0004020202020204" pitchFamily="34" charset="0"/>
                <a:sym typeface="Arial"/>
              </a:rPr>
              <a:t>- </a:t>
            </a:r>
            <a:r>
              <a:rPr lang="de-DE" err="1">
                <a:latin typeface="Aptos" panose="020B0004020202020204" pitchFamily="34" charset="0"/>
                <a:sym typeface="Arial"/>
              </a:rPr>
              <a:t>Valuing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ideas</a:t>
            </a:r>
            <a:r>
              <a:rPr lang="de-DE">
                <a:latin typeface="Aptos" panose="020B0004020202020204" pitchFamily="34" charset="0"/>
                <a:sym typeface="Arial"/>
              </a:rPr>
              <a:t>: </a:t>
            </a:r>
            <a:r>
              <a:rPr lang="de-DE" err="1">
                <a:latin typeface="Aptos" panose="020B0004020202020204" pitchFamily="34" charset="0"/>
                <a:sym typeface="Arial"/>
              </a:rPr>
              <a:t>make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the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most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of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ideas</a:t>
            </a:r>
            <a:r>
              <a:rPr lang="de-DE">
                <a:latin typeface="Aptos" panose="020B0004020202020204" pitchFamily="34" charset="0"/>
                <a:sym typeface="Arial"/>
              </a:rPr>
              <a:t> and </a:t>
            </a:r>
            <a:r>
              <a:rPr lang="de-DE" err="1">
                <a:latin typeface="Aptos" panose="020B0004020202020204" pitchFamily="34" charset="0"/>
                <a:sym typeface="Arial"/>
              </a:rPr>
              <a:t>opportunities</a:t>
            </a:r>
            <a:r>
              <a:rPr lang="de-DE">
                <a:latin typeface="Aptos" panose="020B0004020202020204" pitchFamily="34" charset="0"/>
                <a:sym typeface="Arial"/>
              </a:rPr>
              <a:t> &gt; </a:t>
            </a:r>
            <a:r>
              <a:rPr lang="de-DE" err="1">
                <a:latin typeface="Aptos" panose="020B0004020202020204" pitchFamily="34" charset="0"/>
                <a:sym typeface="Arial"/>
              </a:rPr>
              <a:t>recognising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the</a:t>
            </a:r>
            <a:r>
              <a:rPr lang="de-DE">
                <a:latin typeface="Aptos" panose="020B0004020202020204" pitchFamily="34" charset="0"/>
                <a:sym typeface="Arial"/>
              </a:rPr>
              <a:t> potential </a:t>
            </a:r>
            <a:r>
              <a:rPr lang="de-DE" err="1">
                <a:latin typeface="Aptos" panose="020B0004020202020204" pitchFamily="34" charset="0"/>
                <a:sym typeface="Arial"/>
              </a:rPr>
              <a:t>of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ideas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e-DE">
                <a:latin typeface="Aptos" panose="020B0004020202020204" pitchFamily="34" charset="0"/>
                <a:sym typeface="Arial"/>
              </a:rPr>
              <a:t>- </a:t>
            </a:r>
            <a:r>
              <a:rPr lang="de-DE" err="1">
                <a:latin typeface="Aptos" panose="020B0004020202020204" pitchFamily="34" charset="0"/>
                <a:sym typeface="Arial"/>
              </a:rPr>
              <a:t>Ethical</a:t>
            </a:r>
            <a:r>
              <a:rPr lang="de-DE">
                <a:latin typeface="Aptos" panose="020B0004020202020204" pitchFamily="34" charset="0"/>
                <a:sym typeface="Arial"/>
              </a:rPr>
              <a:t> &amp; </a:t>
            </a:r>
            <a:r>
              <a:rPr lang="de-DE" err="1">
                <a:latin typeface="Aptos" panose="020B0004020202020204" pitchFamily="34" charset="0"/>
                <a:sym typeface="Arial"/>
              </a:rPr>
              <a:t>sustainable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thinking</a:t>
            </a:r>
            <a:r>
              <a:rPr lang="de-DE">
                <a:latin typeface="Aptos" panose="020B0004020202020204" pitchFamily="34" charset="0"/>
                <a:sym typeface="Arial"/>
              </a:rPr>
              <a:t>: </a:t>
            </a:r>
            <a:r>
              <a:rPr lang="de-DE" err="1">
                <a:latin typeface="Aptos" panose="020B0004020202020204" pitchFamily="34" charset="0"/>
                <a:sym typeface="Arial"/>
              </a:rPr>
              <a:t>assess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the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consequences</a:t>
            </a:r>
            <a:r>
              <a:rPr lang="de-DE">
                <a:latin typeface="Aptos" panose="020B0004020202020204" pitchFamily="34" charset="0"/>
                <a:sym typeface="Arial"/>
              </a:rPr>
              <a:t> and </a:t>
            </a:r>
            <a:r>
              <a:rPr lang="de-DE" err="1">
                <a:latin typeface="Aptos" panose="020B0004020202020204" pitchFamily="34" charset="0"/>
                <a:sym typeface="Arial"/>
              </a:rPr>
              <a:t>impact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of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ideas</a:t>
            </a:r>
            <a:r>
              <a:rPr lang="de-DE">
                <a:latin typeface="Aptos" panose="020B0004020202020204" pitchFamily="34" charset="0"/>
                <a:sym typeface="Arial"/>
              </a:rPr>
              <a:t>, </a:t>
            </a:r>
            <a:r>
              <a:rPr lang="de-DE" err="1">
                <a:latin typeface="Aptos" panose="020B0004020202020204" pitchFamily="34" charset="0"/>
                <a:sym typeface="Arial"/>
              </a:rPr>
              <a:t>opportunities</a:t>
            </a:r>
            <a:r>
              <a:rPr lang="de-DE">
                <a:latin typeface="Aptos" panose="020B0004020202020204" pitchFamily="34" charset="0"/>
                <a:sym typeface="Arial"/>
              </a:rPr>
              <a:t> and </a:t>
            </a:r>
            <a:r>
              <a:rPr lang="de-DE" err="1">
                <a:latin typeface="Aptos" panose="020B0004020202020204" pitchFamily="34" charset="0"/>
                <a:sym typeface="Arial"/>
              </a:rPr>
              <a:t>actions</a:t>
            </a:r>
            <a:r>
              <a:rPr lang="de-DE">
                <a:latin typeface="Aptos" panose="020B0004020202020204" pitchFamily="34" charset="0"/>
                <a:sym typeface="Arial"/>
              </a:rPr>
              <a:t> &gt; </a:t>
            </a:r>
            <a:r>
              <a:rPr lang="de-DE" err="1">
                <a:latin typeface="Aptos" panose="020B0004020202020204" pitchFamily="34" charset="0"/>
                <a:sym typeface="Arial"/>
              </a:rPr>
              <a:t>assess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the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consequences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of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ideas</a:t>
            </a:r>
            <a:r>
              <a:rPr lang="de-DE">
                <a:latin typeface="Aptos" panose="020B0004020202020204" pitchFamily="34" charset="0"/>
                <a:sym typeface="Arial"/>
              </a:rPr>
              <a:t>/</a:t>
            </a:r>
            <a:r>
              <a:rPr lang="de-DE" err="1">
                <a:latin typeface="Aptos" panose="020B0004020202020204" pitchFamily="34" charset="0"/>
                <a:sym typeface="Arial"/>
              </a:rPr>
              <a:t>course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of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action</a:t>
            </a:r>
            <a:r>
              <a:rPr lang="de-DE">
                <a:latin typeface="Aptos" panose="020B0004020202020204" pitchFamily="34" charset="0"/>
                <a:sym typeface="Arial"/>
              </a:rPr>
              <a:t> </a:t>
            </a:r>
            <a:r>
              <a:rPr lang="de-DE" err="1">
                <a:latin typeface="Aptos" panose="020B0004020202020204" pitchFamily="34" charset="0"/>
                <a:sym typeface="Arial"/>
              </a:rPr>
              <a:t>chosen</a:t>
            </a:r>
            <a:endParaRPr>
              <a:latin typeface="Aptos" panose="020B0004020202020204" pitchFamily="34" charset="0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Aptos" panose="020B0004020202020204" pitchFamily="34" charset="0"/>
              <a:sym typeface="Arial"/>
            </a:endParaRPr>
          </a:p>
        </p:txBody>
      </p:sp>
      <p:sp>
        <p:nvSpPr>
          <p:cNvPr id="279" name="Google Shape;279;p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de-DE" sz="1400" u="none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9</a:t>
            </a:fld>
            <a:endParaRPr sz="1400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0.sv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Worksh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4CB98BD-1684-06D6-D44D-7A166AF5A6DB}"/>
              </a:ext>
            </a:extLst>
          </p:cNvPr>
          <p:cNvSpPr/>
          <p:nvPr userDrawn="1"/>
        </p:nvSpPr>
        <p:spPr>
          <a:xfrm>
            <a:off x="0" y="0"/>
            <a:ext cx="4572000" cy="3832412"/>
          </a:xfrm>
          <a:prstGeom prst="rect">
            <a:avLst/>
          </a:prstGeom>
          <a:solidFill>
            <a:srgbClr val="E30613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noAutofit/>
          </a:bodyPr>
          <a:lstStyle/>
          <a:p>
            <a:pPr marL="0" marR="0" indent="0" algn="l" defTabSz="5143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13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ptos" panose="020B0004020202020204" pitchFamily="34" charset="0"/>
              <a:ea typeface="+mn-ea"/>
              <a:cs typeface="+mn-cs"/>
              <a:sym typeface="Calibri"/>
            </a:endParaRP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E60A402-F1DB-7B04-AF73-B53E371BF5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383241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4E9F7B5-EC29-4096-D277-E2CAC74F072B}"/>
              </a:ext>
            </a:extLst>
          </p:cNvPr>
          <p:cNvGrpSpPr/>
          <p:nvPr userDrawn="1"/>
        </p:nvGrpSpPr>
        <p:grpSpPr>
          <a:xfrm>
            <a:off x="158749" y="3940014"/>
            <a:ext cx="7627098" cy="1085886"/>
            <a:chOff x="211665" y="3771966"/>
            <a:chExt cx="7768882" cy="1106072"/>
          </a:xfrm>
        </p:grpSpPr>
        <p:sp>
          <p:nvSpPr>
            <p:cNvPr id="3" name="Titel 1">
              <a:extLst>
                <a:ext uri="{FF2B5EF4-FFF2-40B4-BE49-F238E27FC236}">
                  <a16:creationId xmlns:a16="http://schemas.microsoft.com/office/drawing/2014/main" id="{B0E6937F-B8D7-586B-55B7-044BB30ABE5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150763" y="3882074"/>
              <a:ext cx="1275615" cy="171263"/>
            </a:xfrm>
            <a:prstGeom prst="rect">
              <a:avLst/>
            </a:prstGeom>
            <a:ln w="12700">
              <a:miter lim="400000"/>
            </a:ln>
          </p:spPr>
          <p:txBody>
            <a:bodyPr lIns="45719" rIns="45719" anchor="b"/>
            <a:lstStyle>
              <a:lvl1pPr marL="0" marR="0" indent="0" algn="ctr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1pPr>
              <a:lvl2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2pPr>
              <a:lvl3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3pPr>
              <a:lvl4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4pPr>
              <a:lvl5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5pPr>
              <a:lvl6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6pPr>
              <a:lvl7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7pPr>
              <a:lvl8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8pPr>
              <a:lvl9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9pPr>
            </a:lstStyle>
            <a:p>
              <a:pPr algn="l" hangingPunct="1"/>
              <a:r>
                <a:rPr lang="de-DE" sz="525" b="1" i="0">
                  <a:latin typeface="Aptos" panose="020B0004020202020204" pitchFamily="34" charset="0"/>
                </a:rPr>
                <a:t>THIS PROGRAMME IS SUPPORTED BY:</a:t>
              </a:r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41678741-0198-CCE7-C8D7-E1B0823111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230" y="4307116"/>
              <a:ext cx="1227036" cy="404923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2E03791F-B522-91FE-7A34-C086842F1A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4932" y="4276758"/>
              <a:ext cx="1275615" cy="487993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9C1A14B4-1AC2-50EA-2A98-5091016B3D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11665" y="3771966"/>
              <a:ext cx="4778230" cy="1106072"/>
            </a:xfrm>
            <a:prstGeom prst="rect">
              <a:avLst/>
            </a:prstGeom>
          </p:spPr>
        </p:pic>
      </p:grpSp>
      <p:sp>
        <p:nvSpPr>
          <p:cNvPr id="9" name="Google Shape;38;p80">
            <a:extLst>
              <a:ext uri="{FF2B5EF4-FFF2-40B4-BE49-F238E27FC236}">
                <a16:creationId xmlns:a16="http://schemas.microsoft.com/office/drawing/2014/main" id="{B1AA85AB-0B26-9731-7A72-6BADE4AE71B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11351" y="333783"/>
            <a:ext cx="3903200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Workshop title</a:t>
            </a:r>
          </a:p>
        </p:txBody>
      </p:sp>
    </p:spTree>
    <p:extLst>
      <p:ext uri="{BB962C8B-B14F-4D97-AF65-F5344CB8AC3E}">
        <p14:creationId xmlns:p14="http://schemas.microsoft.com/office/powerpoint/2010/main" val="571386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Info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2FC91-5A4F-722C-B155-F17334BCDA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8625" y="1743076"/>
            <a:ext cx="8251031" cy="2687240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 marL="457200" indent="-274320">
              <a:spcBef>
                <a:spcPts val="0"/>
              </a:spcBef>
              <a:spcAft>
                <a:spcPts val="450"/>
              </a:spcAft>
              <a:buSzPct val="100000"/>
              <a:buFont typeface="System Font Regular"/>
              <a:buChar char="・"/>
              <a:defRPr sz="1400"/>
            </a:lvl2pPr>
            <a:lvl3pPr marL="685800" indent="0">
              <a:spcAft>
                <a:spcPts val="450"/>
              </a:spcAft>
              <a:buNone/>
              <a:defRPr sz="1350"/>
            </a:lvl3pPr>
            <a:lvl4pPr>
              <a:spcAft>
                <a:spcPts val="450"/>
              </a:spcAft>
              <a:defRPr sz="1350"/>
            </a:lvl4pPr>
            <a:lvl5pPr>
              <a:spcAft>
                <a:spcPts val="450"/>
              </a:spcAft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C4E6EB72-1D3C-F2DE-4C77-F8B3E909A109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204863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Infofolie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685E9CC-4B84-F102-75E1-04AB3C79B9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0" y="1743076"/>
            <a:ext cx="7308056" cy="2687240"/>
          </a:xfrm>
          <a:prstGeom prst="rect">
            <a:avLst/>
          </a:prstGeom>
        </p:spPr>
        <p:txBody>
          <a:bodyPr/>
          <a:lstStyle>
            <a:lvl1pPr marL="182880" indent="-18288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 marL="457200" indent="-274320">
              <a:spcBef>
                <a:spcPts val="0"/>
              </a:spcBef>
              <a:spcAft>
                <a:spcPts val="450"/>
              </a:spcAft>
              <a:buSzPct val="100000"/>
              <a:buFont typeface="System Font Regular"/>
              <a:buChar char="・"/>
              <a:defRPr sz="1400"/>
            </a:lvl2pPr>
            <a:lvl3pPr marL="685800" indent="0">
              <a:spcAft>
                <a:spcPts val="450"/>
              </a:spcAft>
              <a:buNone/>
              <a:defRPr sz="1350"/>
            </a:lvl3pPr>
            <a:lvl4pPr>
              <a:spcAft>
                <a:spcPts val="450"/>
              </a:spcAft>
              <a:defRPr sz="1350"/>
            </a:lvl4pPr>
            <a:lvl5pPr>
              <a:spcAft>
                <a:spcPts val="450"/>
              </a:spcAft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8B780FD7-B5C4-96C3-56DF-6A1F7FE47125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665105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8">
          <p15:clr>
            <a:srgbClr val="FBAE40"/>
          </p15:clr>
        </p15:guide>
        <p15:guide id="2" pos="86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9CCCD59-A239-E54B-BAD3-B21C0F6A89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307223" y="1564638"/>
            <a:ext cx="529554" cy="430456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F98CD47-3919-B8FF-2925-CA676CC689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2187" y="2447725"/>
            <a:ext cx="6359626" cy="1401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</a:defRPr>
            </a:lvl1pPr>
            <a:lvl2pPr marL="342900" indent="0" algn="ctr">
              <a:buNone/>
              <a:defRPr b="1" i="0">
                <a:latin typeface="Aptos" panose="020B0004020202020204" pitchFamily="34" charset="0"/>
              </a:defRPr>
            </a:lvl2pPr>
            <a:lvl3pPr marL="685800" indent="0" algn="ctr">
              <a:buNone/>
              <a:defRPr b="1" i="0">
                <a:latin typeface="Aptos" panose="020B0004020202020204" pitchFamily="34" charset="0"/>
              </a:defRPr>
            </a:lvl3pPr>
            <a:lvl4pPr marL="1028700" indent="0" algn="ctr">
              <a:buNone/>
              <a:defRPr b="1" i="0">
                <a:latin typeface="Aptos" panose="020B0004020202020204" pitchFamily="34" charset="0"/>
              </a:defRPr>
            </a:lvl4pPr>
            <a:lvl5pPr marL="1371600" indent="0" algn="ctr">
              <a:buNone/>
              <a:defRPr b="1" i="0"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Zitat</a:t>
            </a:r>
          </a:p>
        </p:txBody>
      </p: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5D89B8D0-0ABD-1745-26F5-B720694C9592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Zitate</a:t>
            </a:r>
          </a:p>
        </p:txBody>
      </p:sp>
    </p:spTree>
    <p:extLst>
      <p:ext uri="{BB962C8B-B14F-4D97-AF65-F5344CB8AC3E}">
        <p14:creationId xmlns:p14="http://schemas.microsoft.com/office/powerpoint/2010/main" val="519736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009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Exercise+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4CB98BD-1684-06D6-D44D-7A166AF5A6DB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E30613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noAutofit/>
          </a:bodyPr>
          <a:lstStyle/>
          <a:p>
            <a:pPr marL="0" marR="0" indent="0" algn="l" defTabSz="5143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13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ptos" panose="020B0004020202020204" pitchFamily="34" charset="0"/>
              <a:ea typeface="+mn-ea"/>
              <a:cs typeface="+mn-cs"/>
              <a:sym typeface="Calibri"/>
            </a:endParaRP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E60A402-F1DB-7B04-AF73-B53E371BF5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F02C7B26-30B4-F5FE-674B-8B83F5E5F1A1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6" y="336593"/>
            <a:ext cx="3897965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657785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IW_S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7">
            <a:extLst>
              <a:ext uri="{FF2B5EF4-FFF2-40B4-BE49-F238E27FC236}">
                <a16:creationId xmlns:a16="http://schemas.microsoft.com/office/drawing/2014/main" id="{EA0D0FC1-723E-0E28-DFE8-FE6AA060D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0738"/>
          <a:stretch/>
        </p:blipFill>
        <p:spPr>
          <a:xfrm>
            <a:off x="1067428" y="960737"/>
            <a:ext cx="989972" cy="73334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2FCE6D7-3961-D5A7-13B8-8C33653ACD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919" y="1200275"/>
            <a:ext cx="444690" cy="444690"/>
          </a:xfrm>
          <a:prstGeom prst="rect">
            <a:avLst/>
          </a:prstGeom>
        </p:spPr>
      </p:pic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13FF8011-7C46-8F23-F41E-76C182A236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8197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Solo </a:t>
            </a:r>
            <a:r>
              <a:rPr lang="de-DE" err="1"/>
              <a:t>work</a:t>
            </a:r>
            <a:endParaRPr lang="de-DE"/>
          </a:p>
        </p:txBody>
      </p:sp>
      <p:sp>
        <p:nvSpPr>
          <p:cNvPr id="9" name="Textplatzhalter 33">
            <a:extLst>
              <a:ext uri="{FF2B5EF4-FFF2-40B4-BE49-F238E27FC236}">
                <a16:creationId xmlns:a16="http://schemas.microsoft.com/office/drawing/2014/main" id="{34C68BD9-8440-3FC2-C22E-5D9DF9B68C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42919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Headline Template / </a:t>
            </a:r>
            <a:r>
              <a:rPr lang="de-DE" err="1"/>
              <a:t>Exercise</a:t>
            </a:r>
            <a:endParaRPr lang="de-DE"/>
          </a:p>
        </p:txBody>
      </p:sp>
      <p:sp>
        <p:nvSpPr>
          <p:cNvPr id="12" name="Textplatzhalter 33">
            <a:extLst>
              <a:ext uri="{FF2B5EF4-FFF2-40B4-BE49-F238E27FC236}">
                <a16:creationId xmlns:a16="http://schemas.microsoft.com/office/drawing/2014/main" id="{B86B3E4B-138E-B898-B3B7-9285EB0C34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6108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err="1"/>
              <a:t>minutes</a:t>
            </a:r>
            <a:endParaRPr lang="de-DE"/>
          </a:p>
        </p:txBody>
      </p:sp>
      <p:pic>
        <p:nvPicPr>
          <p:cNvPr id="13" name="Graphic 14">
            <a:extLst>
              <a:ext uri="{FF2B5EF4-FFF2-40B4-BE49-F238E27FC236}">
                <a16:creationId xmlns:a16="http://schemas.microsoft.com/office/drawing/2014/main" id="{9FC8ED65-64FD-A894-7FA4-59716B3ED1F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43927" y="1200275"/>
            <a:ext cx="444690" cy="444690"/>
          </a:xfrm>
          <a:prstGeom prst="rect">
            <a:avLst/>
          </a:prstGeom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4A4163AD-EEB4-10A4-6F71-0CC0CCF8C2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8197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95B7A52-5362-3A78-9904-71CCB2B4F2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2919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2E23030-30D1-F661-A082-EA2C0C4D0D0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6108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4" name="Textfeld 2">
            <a:extLst>
              <a:ext uri="{FF2B5EF4-FFF2-40B4-BE49-F238E27FC236}">
                <a16:creationId xmlns:a16="http://schemas.microsoft.com/office/drawing/2014/main" id="{B757743A-D75E-692B-CDA8-3811E65C67DA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How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it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works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534512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2352">
          <p15:clr>
            <a:srgbClr val="FBAE40"/>
          </p15:clr>
        </p15:guide>
        <p15:guide id="3" pos="3984">
          <p15:clr>
            <a:srgbClr val="FBAE40"/>
          </p15:clr>
        </p15:guide>
        <p15:guide id="4" orient="horz" pos="121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IW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13FF8011-7C46-8F23-F41E-76C182A236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8197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Team Work</a:t>
            </a:r>
          </a:p>
        </p:txBody>
      </p:sp>
      <p:sp>
        <p:nvSpPr>
          <p:cNvPr id="9" name="Textplatzhalter 33">
            <a:extLst>
              <a:ext uri="{FF2B5EF4-FFF2-40B4-BE49-F238E27FC236}">
                <a16:creationId xmlns:a16="http://schemas.microsoft.com/office/drawing/2014/main" id="{34C68BD9-8440-3FC2-C22E-5D9DF9B68C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42919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Headline Template / </a:t>
            </a:r>
            <a:r>
              <a:rPr lang="de-DE" err="1"/>
              <a:t>Exercise</a:t>
            </a:r>
            <a:endParaRPr lang="de-DE"/>
          </a:p>
        </p:txBody>
      </p:sp>
      <p:sp>
        <p:nvSpPr>
          <p:cNvPr id="12" name="Textplatzhalter 33">
            <a:extLst>
              <a:ext uri="{FF2B5EF4-FFF2-40B4-BE49-F238E27FC236}">
                <a16:creationId xmlns:a16="http://schemas.microsoft.com/office/drawing/2014/main" id="{B86B3E4B-138E-B898-B3B7-9285EB0C34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6108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err="1"/>
              <a:t>minutes</a:t>
            </a:r>
            <a:endParaRPr lang="de-DE"/>
          </a:p>
        </p:txBody>
      </p:sp>
      <p:pic>
        <p:nvPicPr>
          <p:cNvPr id="4" name="Graphic 14">
            <a:extLst>
              <a:ext uri="{FF2B5EF4-FFF2-40B4-BE49-F238E27FC236}">
                <a16:creationId xmlns:a16="http://schemas.microsoft.com/office/drawing/2014/main" id="{951D727A-6346-9B28-B351-A95028D54E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4581" y="1200275"/>
            <a:ext cx="444690" cy="444690"/>
          </a:xfrm>
          <a:prstGeom prst="rect">
            <a:avLst/>
          </a:prstGeom>
        </p:spPr>
      </p:pic>
      <p:pic>
        <p:nvPicPr>
          <p:cNvPr id="10" name="Grafik 2">
            <a:extLst>
              <a:ext uri="{FF2B5EF4-FFF2-40B4-BE49-F238E27FC236}">
                <a16:creationId xmlns:a16="http://schemas.microsoft.com/office/drawing/2014/main" id="{8F6B839E-E35F-0799-57D1-8C4681788D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8265"/>
            <a:ext cx="503131" cy="503131"/>
          </a:xfrm>
          <a:prstGeom prst="rect">
            <a:avLst/>
          </a:prstGeom>
        </p:spPr>
      </p:pic>
      <p:pic>
        <p:nvPicPr>
          <p:cNvPr id="14" name="Grafik 6">
            <a:extLst>
              <a:ext uri="{FF2B5EF4-FFF2-40B4-BE49-F238E27FC236}">
                <a16:creationId xmlns:a16="http://schemas.microsoft.com/office/drawing/2014/main" id="{07E21122-B9DB-B729-6794-99FAF64A9C9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810" y="1148265"/>
            <a:ext cx="503131" cy="503131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5FE5569-3813-C41C-462F-916A227220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8197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D2E5AEC-53A9-D8CA-2E18-8530DBAD36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2919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D9479026-89E3-67D7-0085-2181F9133B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6108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2" name="Textfeld 2">
            <a:extLst>
              <a:ext uri="{FF2B5EF4-FFF2-40B4-BE49-F238E27FC236}">
                <a16:creationId xmlns:a16="http://schemas.microsoft.com/office/drawing/2014/main" id="{9C709CF1-4E2A-49F5-EC95-5ABF0B88FF32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How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it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works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602834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2352">
          <p15:clr>
            <a:srgbClr val="FBAE40"/>
          </p15:clr>
        </p15:guide>
        <p15:guide id="3" pos="3984">
          <p15:clr>
            <a:srgbClr val="FBAE40"/>
          </p15:clr>
        </p15:guide>
        <p15:guide id="4" orient="horz" pos="121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HIW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13FF8011-7C46-8F23-F41E-76C182A236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8197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endParaRPr lang="de-DE"/>
          </a:p>
        </p:txBody>
      </p:sp>
      <p:sp>
        <p:nvSpPr>
          <p:cNvPr id="9" name="Textplatzhalter 33">
            <a:extLst>
              <a:ext uri="{FF2B5EF4-FFF2-40B4-BE49-F238E27FC236}">
                <a16:creationId xmlns:a16="http://schemas.microsoft.com/office/drawing/2014/main" id="{34C68BD9-8440-3FC2-C22E-5D9DF9B68C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42919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endParaRPr lang="de-DE"/>
          </a:p>
        </p:txBody>
      </p:sp>
      <p:sp>
        <p:nvSpPr>
          <p:cNvPr id="12" name="Textplatzhalter 33">
            <a:extLst>
              <a:ext uri="{FF2B5EF4-FFF2-40B4-BE49-F238E27FC236}">
                <a16:creationId xmlns:a16="http://schemas.microsoft.com/office/drawing/2014/main" id="{B86B3E4B-138E-B898-B3B7-9285EB0C34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6108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err="1"/>
              <a:t>minutes</a:t>
            </a:r>
            <a:endParaRPr lang="de-DE"/>
          </a:p>
        </p:txBody>
      </p:sp>
      <p:pic>
        <p:nvPicPr>
          <p:cNvPr id="4" name="Graphic 14">
            <a:extLst>
              <a:ext uri="{FF2B5EF4-FFF2-40B4-BE49-F238E27FC236}">
                <a16:creationId xmlns:a16="http://schemas.microsoft.com/office/drawing/2014/main" id="{951D727A-6346-9B28-B351-A95028D54E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4581" y="1200275"/>
            <a:ext cx="444690" cy="444690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5FE5569-3813-C41C-462F-916A227220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8197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D2E5AEC-53A9-D8CA-2E18-8530DBAD36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2919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D9479026-89E3-67D7-0085-2181F9133B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6108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2" name="Textfeld 2">
            <a:extLst>
              <a:ext uri="{FF2B5EF4-FFF2-40B4-BE49-F238E27FC236}">
                <a16:creationId xmlns:a16="http://schemas.microsoft.com/office/drawing/2014/main" id="{9C709CF1-4E2A-49F5-EC95-5ABF0B88FF32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How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it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works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693257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2352">
          <p15:clr>
            <a:srgbClr val="FBAE40"/>
          </p15:clr>
        </p15:guide>
        <p15:guide id="3" pos="3984">
          <p15:clr>
            <a:srgbClr val="FBAE40"/>
          </p15:clr>
        </p15:guide>
        <p15:guide id="4" orient="horz" pos="121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Checkin_S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B5BE86-9513-0232-F32B-E18553DD1E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43000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6F6C7D99-D02B-FB2A-38DB-CAD593B007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3350" y="2286000"/>
            <a:ext cx="2652432" cy="2103835"/>
          </a:xfrm>
          <a:prstGeom prst="rect">
            <a:avLst/>
          </a:prstGeom>
        </p:spPr>
        <p:txBody>
          <a:bodyPr lIns="0" tIns="0" rIns="0" bIns="0"/>
          <a:lstStyle>
            <a:lvl1pPr marL="0" indent="-171450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  <a:defRPr sz="1400"/>
            </a:lvl1pPr>
          </a:lstStyle>
          <a:p>
            <a:pPr lvl="0"/>
            <a:r>
              <a:rPr lang="en-US"/>
              <a:t>Instructions</a:t>
            </a:r>
          </a:p>
          <a:p>
            <a:pPr lvl="0"/>
            <a:r>
              <a:rPr lang="en-US"/>
              <a:t>…</a:t>
            </a:r>
          </a:p>
          <a:p>
            <a:pPr lvl="0"/>
            <a:r>
              <a:rPr lang="en-US"/>
              <a:t>…</a:t>
            </a:r>
          </a:p>
          <a:p>
            <a:pPr lvl="0"/>
            <a:endParaRPr lang="en-US"/>
          </a:p>
        </p:txBody>
      </p:sp>
      <p:pic>
        <p:nvPicPr>
          <p:cNvPr id="6" name="Grafik 4">
            <a:extLst>
              <a:ext uri="{FF2B5EF4-FFF2-40B4-BE49-F238E27FC236}">
                <a16:creationId xmlns:a16="http://schemas.microsoft.com/office/drawing/2014/main" id="{4DF4D8CD-DA08-8BB4-0750-E60E5BAE21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521" y="1200275"/>
            <a:ext cx="444690" cy="444690"/>
          </a:xfrm>
          <a:prstGeom prst="rect">
            <a:avLst/>
          </a:prstGeom>
        </p:spPr>
      </p:pic>
      <p:sp>
        <p:nvSpPr>
          <p:cNvPr id="10" name="Textplatzhalter 33">
            <a:extLst>
              <a:ext uri="{FF2B5EF4-FFF2-40B4-BE49-F238E27FC236}">
                <a16:creationId xmlns:a16="http://schemas.microsoft.com/office/drawing/2014/main" id="{8DC1CBBA-E58A-A896-1257-160C99E1FD31}"/>
              </a:ext>
            </a:extLst>
          </p:cNvPr>
          <p:cNvSpPr txBox="1">
            <a:spLocks/>
          </p:cNvSpPr>
          <p:nvPr userDrawn="1"/>
        </p:nvSpPr>
        <p:spPr>
          <a:xfrm>
            <a:off x="1143000" y="1772715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400"/>
              <a:t>Solo </a:t>
            </a:r>
            <a:r>
              <a:rPr lang="de-DE" sz="1400" err="1"/>
              <a:t>work</a:t>
            </a:r>
            <a:endParaRPr lang="de-DE" sz="1400"/>
          </a:p>
        </p:txBody>
      </p:sp>
      <p:sp>
        <p:nvSpPr>
          <p:cNvPr id="14" name="Textplatzhalter 33">
            <a:extLst>
              <a:ext uri="{FF2B5EF4-FFF2-40B4-BE49-F238E27FC236}">
                <a16:creationId xmlns:a16="http://schemas.microsoft.com/office/drawing/2014/main" id="{D983E983-A2AA-AC90-DD81-0EBF7BC33777}"/>
              </a:ext>
            </a:extLst>
          </p:cNvPr>
          <p:cNvSpPr txBox="1">
            <a:spLocks/>
          </p:cNvSpPr>
          <p:nvPr userDrawn="1"/>
        </p:nvSpPr>
        <p:spPr>
          <a:xfrm>
            <a:off x="3943350" y="1772715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400"/>
              <a:t>Check-in</a:t>
            </a:r>
          </a:p>
        </p:txBody>
      </p:sp>
      <p:sp>
        <p:nvSpPr>
          <p:cNvPr id="17" name="Textplatzhalter 33">
            <a:extLst>
              <a:ext uri="{FF2B5EF4-FFF2-40B4-BE49-F238E27FC236}">
                <a16:creationId xmlns:a16="http://schemas.microsoft.com/office/drawing/2014/main" id="{342147A0-4756-E309-8BD8-0B9446C913C2}"/>
              </a:ext>
            </a:extLst>
          </p:cNvPr>
          <p:cNvSpPr txBox="1">
            <a:spLocks/>
          </p:cNvSpPr>
          <p:nvPr userDrawn="1"/>
        </p:nvSpPr>
        <p:spPr>
          <a:xfrm>
            <a:off x="6828305" y="1772715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400"/>
              <a:t>20 </a:t>
            </a:r>
            <a:r>
              <a:rPr lang="de-DE" sz="1400" err="1"/>
              <a:t>minutes</a:t>
            </a:r>
            <a:endParaRPr lang="de-DE" sz="1400"/>
          </a:p>
        </p:txBody>
      </p:sp>
      <p:pic>
        <p:nvPicPr>
          <p:cNvPr id="18" name="Graphic 14">
            <a:extLst>
              <a:ext uri="{FF2B5EF4-FFF2-40B4-BE49-F238E27FC236}">
                <a16:creationId xmlns:a16="http://schemas.microsoft.com/office/drawing/2014/main" id="{6183CD05-8744-E949-DC16-6B9960B448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57708" y="1200275"/>
            <a:ext cx="444690" cy="444690"/>
          </a:xfrm>
          <a:prstGeom prst="rect">
            <a:avLst/>
          </a:prstGeom>
        </p:spPr>
      </p:pic>
      <p:pic>
        <p:nvPicPr>
          <p:cNvPr id="3" name="Graphic 7">
            <a:extLst>
              <a:ext uri="{FF2B5EF4-FFF2-40B4-BE49-F238E27FC236}">
                <a16:creationId xmlns:a16="http://schemas.microsoft.com/office/drawing/2014/main" id="{07DF8E94-8592-B3A5-7530-ADA4A17E7E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40738"/>
          <a:stretch/>
        </p:blipFill>
        <p:spPr>
          <a:xfrm>
            <a:off x="1067428" y="960737"/>
            <a:ext cx="989972" cy="733349"/>
          </a:xfrm>
          <a:prstGeom prst="rect">
            <a:avLst/>
          </a:prstGeom>
        </p:spPr>
      </p:pic>
      <p:sp>
        <p:nvSpPr>
          <p:cNvPr id="4" name="Textfeld 2">
            <a:extLst>
              <a:ext uri="{FF2B5EF4-FFF2-40B4-BE49-F238E27FC236}">
                <a16:creationId xmlns:a16="http://schemas.microsoft.com/office/drawing/2014/main" id="{C6A0F136-8C2B-BF23-F531-76147A884B66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Check-in</a:t>
            </a:r>
          </a:p>
        </p:txBody>
      </p:sp>
    </p:spTree>
    <p:extLst>
      <p:ext uri="{BB962C8B-B14F-4D97-AF65-F5344CB8AC3E}">
        <p14:creationId xmlns:p14="http://schemas.microsoft.com/office/powerpoint/2010/main" val="1108663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2">
          <p15:clr>
            <a:srgbClr val="FBAE40"/>
          </p15:clr>
        </p15:guide>
        <p15:guide id="2" pos="2472">
          <p15:clr>
            <a:srgbClr val="FBAE40"/>
          </p15:clr>
        </p15:guide>
        <p15:guide id="3" pos="72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Headline" preserve="1" userDrawn="1">
  <p:cSld name="3_Headlin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8"/>
          <p:cNvSpPr txBox="1">
            <a:spLocks noGrp="1"/>
          </p:cNvSpPr>
          <p:nvPr>
            <p:ph type="body" idx="2"/>
          </p:nvPr>
        </p:nvSpPr>
        <p:spPr>
          <a:xfrm>
            <a:off x="428625" y="2000250"/>
            <a:ext cx="3905482" cy="1480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600"/>
              <a:buFont typeface="Arial"/>
              <a:buNone/>
              <a:defRPr sz="2100" b="1" i="0" u="none" strike="noStrike" cap="none">
                <a:solidFill>
                  <a:srgbClr val="E30613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8571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AutoNum type="arabicPeriod"/>
              <a:defRPr sz="14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78"/>
          <p:cNvSpPr/>
          <p:nvPr/>
        </p:nvSpPr>
        <p:spPr>
          <a:xfrm>
            <a:off x="5092971" y="1393031"/>
            <a:ext cx="3181350" cy="3181350"/>
          </a:xfrm>
          <a:prstGeom prst="ellipse">
            <a:avLst/>
          </a:prstGeom>
          <a:solidFill>
            <a:srgbClr val="DFE8F0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CC8106BF-70E1-4A4C-59BD-E3ABA307A0B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420497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eadline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69BC86AF-FABD-A7E5-B1E4-3CF946EA13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9B67AAC-B3D6-6FAF-A2B9-12110022D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285263"/>
            <a:ext cx="6900334" cy="485204"/>
          </a:xfrm>
          <a:prstGeom prst="rect">
            <a:avLst/>
          </a:prstGeom>
          <a:solidFill>
            <a:srgbClr val="E50818"/>
          </a:solidFill>
        </p:spPr>
        <p:txBody>
          <a:bodyPr wrap="square" lIns="0" tIns="0" rIns="0" bIns="0" anchor="b" anchorCtr="0">
            <a:noAutofit/>
          </a:bodyPr>
          <a:lstStyle>
            <a:lvl1pPr marL="91440" indent="0">
              <a:lnSpc>
                <a:spcPct val="100000"/>
              </a:lnSpc>
              <a:spcBef>
                <a:spcPts val="0"/>
              </a:spcBef>
              <a:buNone/>
              <a:defRPr sz="3200" b="1" spc="40" baseline="0">
                <a:ln>
                  <a:noFill/>
                </a:ln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36806501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Headline" preserve="1" userDrawn="1">
  <p:cSld name="4_Headlin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8"/>
          <p:cNvSpPr txBox="1">
            <a:spLocks noGrp="1"/>
          </p:cNvSpPr>
          <p:nvPr>
            <p:ph type="body" idx="2"/>
          </p:nvPr>
        </p:nvSpPr>
        <p:spPr>
          <a:xfrm>
            <a:off x="428625" y="2000250"/>
            <a:ext cx="4693502" cy="1480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600"/>
              <a:buFont typeface="Arial"/>
              <a:buNone/>
              <a:defRPr sz="2400" b="1" i="0" u="none" strike="noStrike" cap="none">
                <a:solidFill>
                  <a:srgbClr val="E30613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8571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AutoNum type="arabicPeriod"/>
              <a:defRPr sz="14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CC8106BF-70E1-4A4C-59BD-E3ABA307A0B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125035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Folie mit Template" preserve="1" userDrawn="1">
  <p:cSld name="4_Folie mit Template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8"/>
          <p:cNvSpPr>
            <a:spLocks noGrp="1"/>
          </p:cNvSpPr>
          <p:nvPr>
            <p:ph type="pic" idx="2"/>
          </p:nvPr>
        </p:nvSpPr>
        <p:spPr>
          <a:xfrm>
            <a:off x="3009900" y="981307"/>
            <a:ext cx="5829300" cy="3876442"/>
          </a:xfrm>
          <a:prstGeom prst="rect">
            <a:avLst/>
          </a:prstGeom>
          <a:noFill/>
          <a:ln>
            <a:noFill/>
          </a:ln>
        </p:spPr>
      </p:sp>
      <p:sp>
        <p:nvSpPr>
          <p:cNvPr id="154" name="Google Shape;154;p88"/>
          <p:cNvSpPr txBox="1">
            <a:spLocks noGrp="1"/>
          </p:cNvSpPr>
          <p:nvPr>
            <p:ph type="body" idx="3"/>
          </p:nvPr>
        </p:nvSpPr>
        <p:spPr>
          <a:xfrm>
            <a:off x="428625" y="1995489"/>
            <a:ext cx="2403785" cy="1723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  <a:defRPr sz="1400" b="1" i="0" u="none" strike="noStrike" cap="none">
                <a:solidFill>
                  <a:srgbClr val="E30613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2A6D13CF-BDA2-5F6B-21A0-D2F6CDCC7EF0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608908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60">
          <p15:clr>
            <a:srgbClr val="FBAE40"/>
          </p15:clr>
        </p15:guide>
        <p15:guide id="2" pos="1896">
          <p15:clr>
            <a:srgbClr val="FBAE40"/>
          </p15:clr>
        </p15:guide>
        <p15:guide id="3" orient="horz" pos="61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tartup Beispiel" preserve="1" userDrawn="1">
  <p:cSld name="5_Startup Beispiel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7"/>
          <p:cNvSpPr>
            <a:spLocks noGrp="1"/>
          </p:cNvSpPr>
          <p:nvPr>
            <p:ph type="pic" idx="2"/>
          </p:nvPr>
        </p:nvSpPr>
        <p:spPr>
          <a:xfrm>
            <a:off x="0" y="-8769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87"/>
          <p:cNvSpPr txBox="1"/>
          <p:nvPr/>
        </p:nvSpPr>
        <p:spPr>
          <a:xfrm>
            <a:off x="4899030" y="1580244"/>
            <a:ext cx="1418095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 i="0" u="none" strike="noStrike" cap="none">
                <a:solidFill>
                  <a:srgbClr val="E30613"/>
                </a:solidFill>
                <a:latin typeface="+mn-lt"/>
                <a:ea typeface="Arial"/>
                <a:cs typeface="Arial"/>
                <a:sym typeface="Arial"/>
              </a:rPr>
              <a:t>Launched</a:t>
            </a:r>
            <a:endParaRPr b="1" i="0">
              <a:latin typeface="+mn-lt"/>
            </a:endParaRPr>
          </a:p>
        </p:txBody>
      </p:sp>
      <p:sp>
        <p:nvSpPr>
          <p:cNvPr id="145" name="Google Shape;145;p87"/>
          <p:cNvSpPr txBox="1"/>
          <p:nvPr/>
        </p:nvSpPr>
        <p:spPr>
          <a:xfrm>
            <a:off x="6938995" y="1580244"/>
            <a:ext cx="1418095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 i="0" u="none" strike="noStrike" cap="none">
                <a:solidFill>
                  <a:srgbClr val="E30613"/>
                </a:solidFill>
                <a:latin typeface="+mn-lt"/>
                <a:ea typeface="Arial"/>
                <a:cs typeface="Arial"/>
                <a:sym typeface="Arial"/>
              </a:rPr>
              <a:t>Founders</a:t>
            </a:r>
            <a:endParaRPr b="1" i="0">
              <a:latin typeface="+mn-lt"/>
            </a:endParaRPr>
          </a:p>
        </p:txBody>
      </p:sp>
      <p:cxnSp>
        <p:nvCxnSpPr>
          <p:cNvPr id="146" name="Google Shape;146;p87"/>
          <p:cNvCxnSpPr>
            <a:cxnSpLocks/>
          </p:cNvCxnSpPr>
          <p:nvPr/>
        </p:nvCxnSpPr>
        <p:spPr>
          <a:xfrm>
            <a:off x="4899030" y="1921520"/>
            <a:ext cx="141809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7" name="Google Shape;147;p87"/>
          <p:cNvCxnSpPr>
            <a:cxnSpLocks/>
          </p:cNvCxnSpPr>
          <p:nvPr/>
        </p:nvCxnSpPr>
        <p:spPr>
          <a:xfrm>
            <a:off x="6938995" y="1921520"/>
            <a:ext cx="141809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8" name="Google Shape;148;p87"/>
          <p:cNvSpPr txBox="1">
            <a:spLocks noGrp="1"/>
          </p:cNvSpPr>
          <p:nvPr>
            <p:ph type="body" idx="3"/>
          </p:nvPr>
        </p:nvSpPr>
        <p:spPr>
          <a:xfrm>
            <a:off x="4899030" y="2004751"/>
            <a:ext cx="1422400" cy="23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+mn-lt"/>
                <a:ea typeface="Noticia Text"/>
                <a:cs typeface="Noticia Text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Google Shape;149;p87"/>
          <p:cNvSpPr txBox="1">
            <a:spLocks noGrp="1"/>
          </p:cNvSpPr>
          <p:nvPr>
            <p:ph type="body" idx="4"/>
          </p:nvPr>
        </p:nvSpPr>
        <p:spPr>
          <a:xfrm>
            <a:off x="6938995" y="2004751"/>
            <a:ext cx="1422400" cy="23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+mn-lt"/>
                <a:ea typeface="Noticia Text"/>
                <a:cs typeface="Noticia Text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" name="Google Shape;150;p87"/>
          <p:cNvSpPr txBox="1">
            <a:spLocks noGrp="1"/>
          </p:cNvSpPr>
          <p:nvPr>
            <p:ph type="body" idx="5" hasCustomPrompt="1"/>
          </p:nvPr>
        </p:nvSpPr>
        <p:spPr>
          <a:xfrm>
            <a:off x="4899030" y="2880248"/>
            <a:ext cx="3484664" cy="184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28600" marR="0" lvl="0" indent="-22860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defRPr sz="110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Bullet </a:t>
            </a:r>
            <a:r>
              <a:rPr lang="de-DE" err="1"/>
              <a:t>One</a:t>
            </a:r>
            <a:endParaRPr lang="de-DE"/>
          </a:p>
          <a:p>
            <a:r>
              <a:rPr lang="de-DE"/>
              <a:t>Bullet </a:t>
            </a:r>
            <a:r>
              <a:rPr lang="de-DE" err="1"/>
              <a:t>Two</a:t>
            </a:r>
            <a:endParaRPr lang="de-DE"/>
          </a:p>
        </p:txBody>
      </p: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81528308-4BAC-0446-0B2A-0A58195C3E08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899031" y="970652"/>
            <a:ext cx="3825870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100866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tartup Beispiel" preserve="1" userDrawn="1">
  <p:cSld name="6_Startup Beispiel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7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81528308-4BAC-0446-0B2A-0A58195C3E08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19100" y="333829"/>
            <a:ext cx="3825870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4139851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enutzerdefiniertes Layout" preserve="1">
  <p:cSld name="Benutzerdefiniertes Layou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88"/>
          <p:cNvSpPr txBox="1"/>
          <p:nvPr/>
        </p:nvSpPr>
        <p:spPr>
          <a:xfrm>
            <a:off x="387351" y="3065724"/>
            <a:ext cx="2908524" cy="68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Everybody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,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make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a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gesture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how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you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are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feeling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today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! </a:t>
            </a:r>
            <a:endParaRPr b="1" i="0">
              <a:latin typeface="+mn-lt"/>
            </a:endParaRPr>
          </a:p>
        </p:txBody>
      </p:sp>
      <p:pic>
        <p:nvPicPr>
          <p:cNvPr id="232" name="Google Shape;232;p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4532" y="1737142"/>
            <a:ext cx="512317" cy="639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8653" y="1507218"/>
            <a:ext cx="426736" cy="426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4411" y="2235701"/>
            <a:ext cx="458874" cy="45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98717" y="2022333"/>
            <a:ext cx="426736" cy="426736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88"/>
          <p:cNvSpPr txBox="1"/>
          <p:nvPr/>
        </p:nvSpPr>
        <p:spPr>
          <a:xfrm>
            <a:off x="4938435" y="3065724"/>
            <a:ext cx="384996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One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after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another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: </a:t>
            </a:r>
            <a:endParaRPr b="1" i="0">
              <a:latin typeface="+mn-lt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Introduce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yourself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with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your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name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,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location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, and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research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topic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. </a:t>
            </a:r>
            <a:b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</a:b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Then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, pass on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the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speaking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ball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to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somebody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else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.</a:t>
            </a:r>
            <a:endParaRPr b="1" i="0">
              <a:latin typeface="+mn-lt"/>
            </a:endParaRPr>
          </a:p>
        </p:txBody>
      </p:sp>
      <p:sp>
        <p:nvSpPr>
          <p:cNvPr id="237" name="Google Shape;237;p88"/>
          <p:cNvSpPr/>
          <p:nvPr/>
        </p:nvSpPr>
        <p:spPr>
          <a:xfrm>
            <a:off x="5986400" y="1915726"/>
            <a:ext cx="512317" cy="162045"/>
          </a:xfrm>
          <a:prstGeom prst="arc">
            <a:avLst>
              <a:gd name="adj1" fmla="val 16200000"/>
              <a:gd name="adj2" fmla="val 0"/>
            </a:avLst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88"/>
          <p:cNvSpPr/>
          <p:nvPr/>
        </p:nvSpPr>
        <p:spPr>
          <a:xfrm rot="-895287">
            <a:off x="5916952" y="2089348"/>
            <a:ext cx="512317" cy="162045"/>
          </a:xfrm>
          <a:prstGeom prst="arc">
            <a:avLst>
              <a:gd name="adj1" fmla="val 16200000"/>
              <a:gd name="adj2" fmla="val 0"/>
            </a:avLst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88"/>
          <p:cNvSpPr/>
          <p:nvPr/>
        </p:nvSpPr>
        <p:spPr>
          <a:xfrm rot="-1049304">
            <a:off x="5916951" y="2273631"/>
            <a:ext cx="512317" cy="162045"/>
          </a:xfrm>
          <a:prstGeom prst="arc">
            <a:avLst>
              <a:gd name="adj1" fmla="val 16200000"/>
              <a:gd name="adj2" fmla="val 0"/>
            </a:avLst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88"/>
          <p:cNvSpPr txBox="1"/>
          <p:nvPr/>
        </p:nvSpPr>
        <p:spPr>
          <a:xfrm>
            <a:off x="330129" y="2424496"/>
            <a:ext cx="8720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1.</a:t>
            </a:r>
            <a:endParaRPr b="1" i="0">
              <a:latin typeface="+mn-lt"/>
            </a:endParaRPr>
          </a:p>
        </p:txBody>
      </p:sp>
      <p:sp>
        <p:nvSpPr>
          <p:cNvPr id="241" name="Google Shape;241;p88"/>
          <p:cNvSpPr txBox="1"/>
          <p:nvPr/>
        </p:nvSpPr>
        <p:spPr>
          <a:xfrm>
            <a:off x="4930618" y="2424496"/>
            <a:ext cx="8720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2.</a:t>
            </a:r>
            <a:endParaRPr b="1" i="0">
              <a:latin typeface="+mn-lt"/>
            </a:endParaRPr>
          </a:p>
        </p:txBody>
      </p:sp>
      <p:pic>
        <p:nvPicPr>
          <p:cNvPr id="242" name="Google Shape;242;p88"/>
          <p:cNvPicPr preferRelativeResize="0"/>
          <p:nvPr/>
        </p:nvPicPr>
        <p:blipFill rotWithShape="1">
          <a:blip r:embed="rId6">
            <a:alphaModFix/>
          </a:blip>
          <a:srcRect t="27643" b="2815"/>
          <a:stretch/>
        </p:blipFill>
        <p:spPr>
          <a:xfrm flipH="1">
            <a:off x="7024297" y="2424497"/>
            <a:ext cx="610102" cy="4267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15">
            <a:extLst>
              <a:ext uri="{FF2B5EF4-FFF2-40B4-BE49-F238E27FC236}">
                <a16:creationId xmlns:a16="http://schemas.microsoft.com/office/drawing/2014/main" id="{CD506EDE-8C5F-1BDE-3508-360E24D1B791}"/>
              </a:ext>
            </a:extLst>
          </p:cNvPr>
          <p:cNvSpPr txBox="1"/>
          <p:nvPr userDrawn="1"/>
        </p:nvSpPr>
        <p:spPr>
          <a:xfrm>
            <a:off x="428625" y="333335"/>
            <a:ext cx="3468530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de-DE" sz="3200" b="1" i="0">
                <a:solidFill>
                  <a:schemeClr val="bg1"/>
                </a:solidFill>
                <a:latin typeface="Aptos" panose="020B0004020202020204" pitchFamily="34" charset="0"/>
              </a:rPr>
              <a:t>Check-in</a:t>
            </a:r>
          </a:p>
        </p:txBody>
      </p:sp>
    </p:spTree>
    <p:extLst>
      <p:ext uri="{BB962C8B-B14F-4D97-AF65-F5344CB8AC3E}">
        <p14:creationId xmlns:p14="http://schemas.microsoft.com/office/powerpoint/2010/main" val="33751832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Welcome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86;p90">
            <a:extLst>
              <a:ext uri="{FF2B5EF4-FFF2-40B4-BE49-F238E27FC236}">
                <a16:creationId xmlns:a16="http://schemas.microsoft.com/office/drawing/2014/main" id="{10B8A881-2E65-301B-8CA0-4000440EB6C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237349" y="1863197"/>
            <a:ext cx="669302" cy="8352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5">
            <a:extLst>
              <a:ext uri="{FF2B5EF4-FFF2-40B4-BE49-F238E27FC236}">
                <a16:creationId xmlns:a16="http://schemas.microsoft.com/office/drawing/2014/main" id="{8CDD2B62-D010-BB07-9EE9-B47D965C0925}"/>
              </a:ext>
            </a:extLst>
          </p:cNvPr>
          <p:cNvSpPr txBox="1"/>
          <p:nvPr userDrawn="1"/>
        </p:nvSpPr>
        <p:spPr>
          <a:xfrm>
            <a:off x="428625" y="333335"/>
            <a:ext cx="3468530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de-DE" sz="3200" b="1" i="0">
                <a:solidFill>
                  <a:schemeClr val="bg1"/>
                </a:solidFill>
                <a:latin typeface="Aptos" panose="020B0004020202020204" pitchFamily="34" charset="0"/>
              </a:rPr>
              <a:t>Welcome back</a:t>
            </a:r>
          </a:p>
        </p:txBody>
      </p:sp>
      <p:sp>
        <p:nvSpPr>
          <p:cNvPr id="3" name="Textfeld 12">
            <a:extLst>
              <a:ext uri="{FF2B5EF4-FFF2-40B4-BE49-F238E27FC236}">
                <a16:creationId xmlns:a16="http://schemas.microsoft.com/office/drawing/2014/main" id="{3286FCC6-BCAA-DD7E-179E-368BD6494AC6}"/>
              </a:ext>
            </a:extLst>
          </p:cNvPr>
          <p:cNvSpPr txBox="1"/>
          <p:nvPr userDrawn="1"/>
        </p:nvSpPr>
        <p:spPr>
          <a:xfrm>
            <a:off x="0" y="2802868"/>
            <a:ext cx="914400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Let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us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know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,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if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you’re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with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us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:</a:t>
            </a:r>
            <a:endParaRPr lang="de-DE" sz="1800" b="1" i="0">
              <a:latin typeface="Aptos" panose="020B00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Raise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your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emoji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thumb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!</a:t>
            </a:r>
            <a:endParaRPr lang="de-DE" sz="1800" b="1" i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0236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Sharing_Speech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>
            <a:extLst>
              <a:ext uri="{FF2B5EF4-FFF2-40B4-BE49-F238E27FC236}">
                <a16:creationId xmlns:a16="http://schemas.microsoft.com/office/drawing/2014/main" id="{9115217A-6B69-F0E1-8DC6-9FDCD756D0A9}"/>
              </a:ext>
            </a:extLst>
          </p:cNvPr>
          <p:cNvSpPr txBox="1"/>
          <p:nvPr userDrawn="1"/>
        </p:nvSpPr>
        <p:spPr>
          <a:xfrm>
            <a:off x="428625" y="290795"/>
            <a:ext cx="346853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spcBef>
                <a:spcPts val="0"/>
              </a:spcBef>
            </a:pPr>
            <a:r>
              <a:rPr lang="de-DE" sz="3200" b="1" i="0" baseline="0">
                <a:solidFill>
                  <a:schemeClr val="bg1"/>
                </a:solidFill>
                <a:latin typeface="Aptos" panose="020B0004020202020204" pitchFamily="34" charset="0"/>
              </a:rPr>
              <a:t>Sharing …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F4C850B-2227-DBE2-0167-5B914A9222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7349" y="2017752"/>
            <a:ext cx="586863" cy="553998"/>
          </a:xfrm>
          <a:prstGeom prst="rect">
            <a:avLst/>
          </a:prstGeom>
        </p:spPr>
      </p:pic>
      <p:sp>
        <p:nvSpPr>
          <p:cNvPr id="2" name="Textfeld 12">
            <a:extLst>
              <a:ext uri="{FF2B5EF4-FFF2-40B4-BE49-F238E27FC236}">
                <a16:creationId xmlns:a16="http://schemas.microsoft.com/office/drawing/2014/main" id="{727B2E42-5AE8-A953-0BF5-6FC501472D11}"/>
              </a:ext>
            </a:extLst>
          </p:cNvPr>
          <p:cNvSpPr txBox="1"/>
          <p:nvPr userDrawn="1"/>
        </p:nvSpPr>
        <p:spPr>
          <a:xfrm>
            <a:off x="0" y="2880358"/>
            <a:ext cx="9144000" cy="5002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How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was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the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exercise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for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?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Any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insights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questions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would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like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to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share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163583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1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Sharing_M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5;p76">
            <a:extLst>
              <a:ext uri="{FF2B5EF4-FFF2-40B4-BE49-F238E27FC236}">
                <a16:creationId xmlns:a16="http://schemas.microsoft.com/office/drawing/2014/main" id="{CF74B4A8-ED31-842B-B18A-033433C9D9E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289196" y="1928340"/>
            <a:ext cx="565606" cy="6772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7;p76">
            <a:extLst>
              <a:ext uri="{FF2B5EF4-FFF2-40B4-BE49-F238E27FC236}">
                <a16:creationId xmlns:a16="http://schemas.microsoft.com/office/drawing/2014/main" id="{A3D223A0-40FB-AC60-6405-19777C65FE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52662" y="2876550"/>
            <a:ext cx="4638675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+mj-lt"/>
              <a:buNone/>
              <a:defRPr sz="1800" b="1" i="0" u="none" strike="noStrike" cap="none" baseline="0">
                <a:solidFill>
                  <a:schemeClr val="lt1"/>
                </a:solidFill>
                <a:latin typeface="+mj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" name="Textfeld 15">
            <a:extLst>
              <a:ext uri="{FF2B5EF4-FFF2-40B4-BE49-F238E27FC236}">
                <a16:creationId xmlns:a16="http://schemas.microsoft.com/office/drawing/2014/main" id="{5459F6D0-B0E1-3EEC-F9F1-ADD2F207695D}"/>
              </a:ext>
            </a:extLst>
          </p:cNvPr>
          <p:cNvSpPr txBox="1"/>
          <p:nvPr userDrawn="1"/>
        </p:nvSpPr>
        <p:spPr>
          <a:xfrm>
            <a:off x="428625" y="333335"/>
            <a:ext cx="3468530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de-DE" sz="3200" b="1" i="0">
                <a:solidFill>
                  <a:schemeClr val="bg1"/>
                </a:solidFill>
                <a:latin typeface="Aptos" panose="020B0004020202020204" pitchFamily="34" charset="0"/>
              </a:rPr>
              <a:t>Sharing</a:t>
            </a:r>
            <a:r>
              <a:rPr lang="de-DE" sz="3150" b="1" i="0">
                <a:solidFill>
                  <a:schemeClr val="bg1"/>
                </a:solidFill>
                <a:latin typeface="Aptos" panose="020B00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83542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1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Sharing_M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7;p76">
            <a:extLst>
              <a:ext uri="{FF2B5EF4-FFF2-40B4-BE49-F238E27FC236}">
                <a16:creationId xmlns:a16="http://schemas.microsoft.com/office/drawing/2014/main" id="{A3D223A0-40FB-AC60-6405-19777C65FE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52662" y="2876550"/>
            <a:ext cx="4638675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+mj-lt"/>
              <a:buNone/>
              <a:defRPr sz="1800" b="1" i="0" u="none" strike="noStrike" cap="none" baseline="0">
                <a:solidFill>
                  <a:schemeClr val="lt1"/>
                </a:solidFill>
                <a:latin typeface="+mj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38;p80">
            <a:extLst>
              <a:ext uri="{FF2B5EF4-FFF2-40B4-BE49-F238E27FC236}">
                <a16:creationId xmlns:a16="http://schemas.microsoft.com/office/drawing/2014/main" id="{DFE264B8-D86D-B788-CAC3-11C1814E4C8F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263886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1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est-Folienheadline Open Sans" preserve="1" userDrawn="1">
  <p:cSld name="3_test-Folienheadline Open Sans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;p71">
            <a:extLst>
              <a:ext uri="{FF2B5EF4-FFF2-40B4-BE49-F238E27FC236}">
                <a16:creationId xmlns:a16="http://schemas.microsoft.com/office/drawing/2014/main" id="{4194A1B3-1165-BD49-25F6-3AB1008C4D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37370" y="1520560"/>
            <a:ext cx="6772937" cy="1253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+mj-lt"/>
              <a:buNone/>
              <a:defRPr sz="4200" b="1" i="0" u="none" strike="noStrike" cap="none">
                <a:solidFill>
                  <a:schemeClr val="lt1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" name="Google Shape;18;p71">
            <a:extLst>
              <a:ext uri="{FF2B5EF4-FFF2-40B4-BE49-F238E27FC236}">
                <a16:creationId xmlns:a16="http://schemas.microsoft.com/office/drawing/2014/main" id="{9076AF9A-0251-C82F-722B-DF4B7BA2499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30349" y="404687"/>
            <a:ext cx="6730404" cy="254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+mj-lt"/>
              <a:buNone/>
              <a:defRPr sz="1400" b="1" i="0" u="none" strike="noStrike" cap="none">
                <a:solidFill>
                  <a:schemeClr val="lt1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39785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Todays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0A10BA-7CB2-BBF3-5295-62F0AC403F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625" y="1785939"/>
            <a:ext cx="4024027" cy="3096815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60D56A5-F35D-9998-A01E-0CD49131DD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7888" y="1785938"/>
            <a:ext cx="4017488" cy="3096816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5" name="Google Shape;38;p80">
            <a:extLst>
              <a:ext uri="{FF2B5EF4-FFF2-40B4-BE49-F238E27FC236}">
                <a16:creationId xmlns:a16="http://schemas.microsoft.com/office/drawing/2014/main" id="{E09FEC7E-B391-351B-76A2-311256EED013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1099293"/>
            <a:ext cx="4024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Morning</a:t>
            </a:r>
            <a:endParaRPr/>
          </a:p>
        </p:txBody>
      </p:sp>
      <p:sp>
        <p:nvSpPr>
          <p:cNvPr id="9" name="Google Shape;38;p80">
            <a:extLst>
              <a:ext uri="{FF2B5EF4-FFF2-40B4-BE49-F238E27FC236}">
                <a16:creationId xmlns:a16="http://schemas.microsoft.com/office/drawing/2014/main" id="{0B8AD1D7-6EDD-CCCF-7F2F-59463480B92B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697889" y="1099293"/>
            <a:ext cx="40174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err="1"/>
              <a:t>Afternoon</a:t>
            </a:r>
            <a:endParaRPr/>
          </a:p>
        </p:txBody>
      </p:sp>
      <p:cxnSp>
        <p:nvCxnSpPr>
          <p:cNvPr id="10" name="Google Shape;118;p97">
            <a:extLst>
              <a:ext uri="{FF2B5EF4-FFF2-40B4-BE49-F238E27FC236}">
                <a16:creationId xmlns:a16="http://schemas.microsoft.com/office/drawing/2014/main" id="{F938A17F-AA60-D037-3F65-6DB06401FD81}"/>
              </a:ext>
            </a:extLst>
          </p:cNvPr>
          <p:cNvCxnSpPr>
            <a:cxnSpLocks/>
          </p:cNvCxnSpPr>
          <p:nvPr userDrawn="1"/>
        </p:nvCxnSpPr>
        <p:spPr>
          <a:xfrm>
            <a:off x="428625" y="1532071"/>
            <a:ext cx="402402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119;p97">
            <a:extLst>
              <a:ext uri="{FF2B5EF4-FFF2-40B4-BE49-F238E27FC236}">
                <a16:creationId xmlns:a16="http://schemas.microsoft.com/office/drawing/2014/main" id="{71B8A2AA-E227-0793-FBF4-477C3EA5F199}"/>
              </a:ext>
            </a:extLst>
          </p:cNvPr>
          <p:cNvCxnSpPr>
            <a:cxnSpLocks/>
          </p:cNvCxnSpPr>
          <p:nvPr userDrawn="1"/>
        </p:nvCxnSpPr>
        <p:spPr>
          <a:xfrm>
            <a:off x="4686301" y="1532071"/>
            <a:ext cx="402907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F73D9355-8B92-1E1B-26DB-EB4B1252F3E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235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err="1"/>
              <a:t>Today’s</a:t>
            </a:r>
            <a:r>
              <a:rPr lang="de-DE"/>
              <a:t> Agenda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815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6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D0B89CD4-9153-F94E-7D57-9920D357E8EA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3610"/>
            <a:ext cx="419485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28662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Todays-Agenda_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3B1DF90C-B73E-472E-C982-71D3C2E3C0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625" y="1785939"/>
            <a:ext cx="4024027" cy="3096815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B259111-5BAC-F379-C3D7-0EDBED3F19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7888" y="1785938"/>
            <a:ext cx="4017488" cy="3096816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6" name="Google Shape;38;p80">
            <a:extLst>
              <a:ext uri="{FF2B5EF4-FFF2-40B4-BE49-F238E27FC236}">
                <a16:creationId xmlns:a16="http://schemas.microsoft.com/office/drawing/2014/main" id="{1916FF60-8082-553E-43AA-997982AD37A2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1099293"/>
            <a:ext cx="4024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Part I</a:t>
            </a:r>
            <a:endParaRPr/>
          </a:p>
        </p:txBody>
      </p:sp>
      <p:sp>
        <p:nvSpPr>
          <p:cNvPr id="7" name="Google Shape;38;p80">
            <a:extLst>
              <a:ext uri="{FF2B5EF4-FFF2-40B4-BE49-F238E27FC236}">
                <a16:creationId xmlns:a16="http://schemas.microsoft.com/office/drawing/2014/main" id="{5B727AB5-FBFD-ECBF-47E6-15C3D54CB507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697889" y="1099293"/>
            <a:ext cx="40174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Part II</a:t>
            </a:r>
            <a:endParaRPr/>
          </a:p>
        </p:txBody>
      </p:sp>
      <p:cxnSp>
        <p:nvCxnSpPr>
          <p:cNvPr id="8" name="Google Shape;118;p97">
            <a:extLst>
              <a:ext uri="{FF2B5EF4-FFF2-40B4-BE49-F238E27FC236}">
                <a16:creationId xmlns:a16="http://schemas.microsoft.com/office/drawing/2014/main" id="{883B836E-8F85-E779-45FC-BB1EE0D1553E}"/>
              </a:ext>
            </a:extLst>
          </p:cNvPr>
          <p:cNvCxnSpPr>
            <a:cxnSpLocks/>
          </p:cNvCxnSpPr>
          <p:nvPr userDrawn="1"/>
        </p:nvCxnSpPr>
        <p:spPr>
          <a:xfrm>
            <a:off x="428625" y="1532071"/>
            <a:ext cx="402402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" name="Google Shape;119;p97">
            <a:extLst>
              <a:ext uri="{FF2B5EF4-FFF2-40B4-BE49-F238E27FC236}">
                <a16:creationId xmlns:a16="http://schemas.microsoft.com/office/drawing/2014/main" id="{C6539AF5-44B3-E086-05CD-5E48D673389D}"/>
              </a:ext>
            </a:extLst>
          </p:cNvPr>
          <p:cNvCxnSpPr>
            <a:cxnSpLocks/>
          </p:cNvCxnSpPr>
          <p:nvPr userDrawn="1"/>
        </p:nvCxnSpPr>
        <p:spPr>
          <a:xfrm>
            <a:off x="4686301" y="1532071"/>
            <a:ext cx="402907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04733276-D985-539A-08EF-2CBA80742939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235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err="1"/>
              <a:t>Today’s</a:t>
            </a:r>
            <a:r>
              <a:rPr lang="de-DE"/>
              <a:t> Agenda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4964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1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Todays-Agenda_D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EF4FA6A9-77F4-363D-2042-78B9DA1E0675}"/>
              </a:ext>
            </a:extLst>
          </p:cNvPr>
          <p:cNvSpPr txBox="1"/>
          <p:nvPr userDrawn="1"/>
        </p:nvSpPr>
        <p:spPr>
          <a:xfrm>
            <a:off x="428625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Morning</a:t>
            </a:r>
          </a:p>
        </p:txBody>
      </p:sp>
      <p:cxnSp>
        <p:nvCxnSpPr>
          <p:cNvPr id="7" name="Google Shape;118;p97">
            <a:extLst>
              <a:ext uri="{FF2B5EF4-FFF2-40B4-BE49-F238E27FC236}">
                <a16:creationId xmlns:a16="http://schemas.microsoft.com/office/drawing/2014/main" id="{6DCB5127-A1C6-B5DF-6DFD-1F436302AD4D}"/>
              </a:ext>
            </a:extLst>
          </p:cNvPr>
          <p:cNvCxnSpPr>
            <a:cxnSpLocks/>
          </p:cNvCxnSpPr>
          <p:nvPr userDrawn="1"/>
        </p:nvCxnSpPr>
        <p:spPr>
          <a:xfrm>
            <a:off x="428625" y="1974668"/>
            <a:ext cx="1932561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DD5F7437-3E34-0090-7881-0328FA367A4C}"/>
              </a:ext>
            </a:extLst>
          </p:cNvPr>
          <p:cNvSpPr txBox="1"/>
          <p:nvPr userDrawn="1"/>
        </p:nvSpPr>
        <p:spPr>
          <a:xfrm>
            <a:off x="2593377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 err="1">
                <a:solidFill>
                  <a:srgbClr val="E30613"/>
                </a:solidFill>
                <a:latin typeface="Aptos" panose="020B0004020202020204" pitchFamily="34" charset="0"/>
              </a:rPr>
              <a:t>Afternoon</a:t>
            </a:r>
            <a:endParaRPr lang="de-DE" sz="1400" b="1" i="0">
              <a:solidFill>
                <a:srgbClr val="E30613"/>
              </a:solidFill>
              <a:latin typeface="Aptos" panose="020B0004020202020204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9DBEFB5-98D7-CEC8-22FF-948BFAFF9E5D}"/>
              </a:ext>
            </a:extLst>
          </p:cNvPr>
          <p:cNvSpPr txBox="1"/>
          <p:nvPr userDrawn="1"/>
        </p:nvSpPr>
        <p:spPr>
          <a:xfrm>
            <a:off x="4720565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Morning</a:t>
            </a:r>
          </a:p>
        </p:txBody>
      </p:sp>
      <p:cxnSp>
        <p:nvCxnSpPr>
          <p:cNvPr id="25" name="Google Shape;118;p97">
            <a:extLst>
              <a:ext uri="{FF2B5EF4-FFF2-40B4-BE49-F238E27FC236}">
                <a16:creationId xmlns:a16="http://schemas.microsoft.com/office/drawing/2014/main" id="{A447F83A-9160-40B6-29D0-1EC56E8AD393}"/>
              </a:ext>
            </a:extLst>
          </p:cNvPr>
          <p:cNvCxnSpPr>
            <a:cxnSpLocks/>
          </p:cNvCxnSpPr>
          <p:nvPr userDrawn="1"/>
        </p:nvCxnSpPr>
        <p:spPr>
          <a:xfrm>
            <a:off x="4720565" y="1974668"/>
            <a:ext cx="193610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5A2B0C9E-47F2-B6AB-C141-330C2DA0AEC4}"/>
              </a:ext>
            </a:extLst>
          </p:cNvPr>
          <p:cNvSpPr txBox="1"/>
          <p:nvPr userDrawn="1"/>
        </p:nvSpPr>
        <p:spPr>
          <a:xfrm>
            <a:off x="6858000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 err="1">
                <a:solidFill>
                  <a:srgbClr val="E30613"/>
                </a:solidFill>
                <a:latin typeface="Aptos" panose="020B0004020202020204" pitchFamily="34" charset="0"/>
              </a:rPr>
              <a:t>Afternoon</a:t>
            </a:r>
            <a:endParaRPr lang="de-DE" sz="1400" b="1" i="0">
              <a:solidFill>
                <a:srgbClr val="E30613"/>
              </a:solidFill>
              <a:latin typeface="Aptos" panose="020B0004020202020204" pitchFamily="34" charset="0"/>
            </a:endParaRPr>
          </a:p>
        </p:txBody>
      </p:sp>
      <p:cxnSp>
        <p:nvCxnSpPr>
          <p:cNvPr id="29" name="Google Shape;118;p97">
            <a:extLst>
              <a:ext uri="{FF2B5EF4-FFF2-40B4-BE49-F238E27FC236}">
                <a16:creationId xmlns:a16="http://schemas.microsoft.com/office/drawing/2014/main" id="{9CAEDF5D-41E5-6A62-30F5-1E1766E60CB7}"/>
              </a:ext>
            </a:extLst>
          </p:cNvPr>
          <p:cNvCxnSpPr>
            <a:cxnSpLocks/>
          </p:cNvCxnSpPr>
          <p:nvPr userDrawn="1"/>
        </p:nvCxnSpPr>
        <p:spPr>
          <a:xfrm>
            <a:off x="6858000" y="1974668"/>
            <a:ext cx="1866900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A979C08A-28CB-BE81-4C1E-54C1E226D5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8625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endParaRPr lang="de-DE"/>
          </a:p>
        </p:txBody>
      </p:sp>
      <p:sp>
        <p:nvSpPr>
          <p:cNvPr id="36" name="Textplatzhalter 33">
            <a:extLst>
              <a:ext uri="{FF2B5EF4-FFF2-40B4-BE49-F238E27FC236}">
                <a16:creationId xmlns:a16="http://schemas.microsoft.com/office/drawing/2014/main" id="{55746759-0ADD-1422-F8BE-420F8D85D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93376" y="2128484"/>
            <a:ext cx="1848978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endParaRPr lang="de-DE"/>
          </a:p>
        </p:txBody>
      </p:sp>
      <p:sp>
        <p:nvSpPr>
          <p:cNvPr id="38" name="Textplatzhalter 33">
            <a:extLst>
              <a:ext uri="{FF2B5EF4-FFF2-40B4-BE49-F238E27FC236}">
                <a16:creationId xmlns:a16="http://schemas.microsoft.com/office/drawing/2014/main" id="{C2D2379D-656F-ABC0-BA51-99A77D66984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0565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endParaRPr lang="de-DE"/>
          </a:p>
        </p:txBody>
      </p:sp>
      <p:sp>
        <p:nvSpPr>
          <p:cNvPr id="40" name="Textplatzhalter 33">
            <a:extLst>
              <a:ext uri="{FF2B5EF4-FFF2-40B4-BE49-F238E27FC236}">
                <a16:creationId xmlns:a16="http://schemas.microsoft.com/office/drawing/2014/main" id="{FFE0441A-1FEB-6943-5AD0-84B27A5F7C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58000" y="2128484"/>
            <a:ext cx="1863981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endParaRPr lang="de-DE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45ADD53-BFB6-1342-D381-E7B51F923A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8625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First Bullet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BA8C5C2-EC24-E96F-2A03-A7A3D74907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93376" y="2463327"/>
            <a:ext cx="185927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First Bullet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206E007A-C0A3-3D41-C472-B8E9515BB9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20565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First Bullet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19D4348E-C907-A3A7-14BF-84224E99D2A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8000" y="2463327"/>
            <a:ext cx="1874362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First Bullet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C333DA30-9901-0C8B-C307-364402F59A8E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1099293"/>
            <a:ext cx="4024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Day 1</a:t>
            </a:r>
            <a:endParaRPr/>
          </a:p>
        </p:txBody>
      </p:sp>
      <p:sp>
        <p:nvSpPr>
          <p:cNvPr id="4" name="Google Shape;38;p80">
            <a:extLst>
              <a:ext uri="{FF2B5EF4-FFF2-40B4-BE49-F238E27FC236}">
                <a16:creationId xmlns:a16="http://schemas.microsoft.com/office/drawing/2014/main" id="{16FFD2AA-E4A1-4741-BF9E-EAF26BAB0BF8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714875" y="1099293"/>
            <a:ext cx="40174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Day 2</a:t>
            </a:r>
            <a:endParaRPr/>
          </a:p>
        </p:txBody>
      </p:sp>
      <p:cxnSp>
        <p:nvCxnSpPr>
          <p:cNvPr id="8" name="Google Shape;118;p97">
            <a:extLst>
              <a:ext uri="{FF2B5EF4-FFF2-40B4-BE49-F238E27FC236}">
                <a16:creationId xmlns:a16="http://schemas.microsoft.com/office/drawing/2014/main" id="{C31D4CA6-D394-52F5-5712-AC2BBF811CD1}"/>
              </a:ext>
            </a:extLst>
          </p:cNvPr>
          <p:cNvCxnSpPr>
            <a:cxnSpLocks/>
          </p:cNvCxnSpPr>
          <p:nvPr userDrawn="1"/>
        </p:nvCxnSpPr>
        <p:spPr>
          <a:xfrm>
            <a:off x="428625" y="1532071"/>
            <a:ext cx="402402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" name="Google Shape;119;p97">
            <a:extLst>
              <a:ext uri="{FF2B5EF4-FFF2-40B4-BE49-F238E27FC236}">
                <a16:creationId xmlns:a16="http://schemas.microsoft.com/office/drawing/2014/main" id="{D829AC57-B2CD-137F-E57F-4854DB831219}"/>
              </a:ext>
            </a:extLst>
          </p:cNvPr>
          <p:cNvCxnSpPr>
            <a:cxnSpLocks/>
          </p:cNvCxnSpPr>
          <p:nvPr userDrawn="1"/>
        </p:nvCxnSpPr>
        <p:spPr>
          <a:xfrm>
            <a:off x="4686301" y="1532071"/>
            <a:ext cx="402907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" name="Google Shape;118;p97">
            <a:extLst>
              <a:ext uri="{FF2B5EF4-FFF2-40B4-BE49-F238E27FC236}">
                <a16:creationId xmlns:a16="http://schemas.microsoft.com/office/drawing/2014/main" id="{C0633090-2062-A38A-626B-C599F1639B16}"/>
              </a:ext>
            </a:extLst>
          </p:cNvPr>
          <p:cNvCxnSpPr>
            <a:cxnSpLocks/>
          </p:cNvCxnSpPr>
          <p:nvPr userDrawn="1"/>
        </p:nvCxnSpPr>
        <p:spPr>
          <a:xfrm>
            <a:off x="2593376" y="1974668"/>
            <a:ext cx="1859276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Google Shape;38;p80">
            <a:extLst>
              <a:ext uri="{FF2B5EF4-FFF2-40B4-BE49-F238E27FC236}">
                <a16:creationId xmlns:a16="http://schemas.microsoft.com/office/drawing/2014/main" id="{079BB5BE-2806-329D-FC6E-9ABB40E5E14A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235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err="1"/>
              <a:t>Today’s</a:t>
            </a:r>
            <a:r>
              <a:rPr lang="de-DE"/>
              <a:t> Agenda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37251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>
          <p15:clr>
            <a:srgbClr val="FBAE40"/>
          </p15:clr>
        </p15:guide>
        <p15:guide id="3" orient="horz" pos="1584">
          <p15:clr>
            <a:srgbClr val="FBAE40"/>
          </p15:clr>
        </p15:guide>
        <p15:guide id="4" pos="2808">
          <p15:clr>
            <a:srgbClr val="FBAE40"/>
          </p15:clr>
        </p15:guide>
        <p15:guide id="6" pos="295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Programme_Days+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5">
            <a:extLst>
              <a:ext uri="{FF2B5EF4-FFF2-40B4-BE49-F238E27FC236}">
                <a16:creationId xmlns:a16="http://schemas.microsoft.com/office/drawing/2014/main" id="{8C886AFA-009F-79E5-41E6-594E87923314}"/>
              </a:ext>
            </a:extLst>
          </p:cNvPr>
          <p:cNvSpPr txBox="1"/>
          <p:nvPr userDrawn="1"/>
        </p:nvSpPr>
        <p:spPr>
          <a:xfrm>
            <a:off x="428625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Part I</a:t>
            </a:r>
          </a:p>
        </p:txBody>
      </p:sp>
      <p:sp>
        <p:nvSpPr>
          <p:cNvPr id="11" name="Textfeld 19">
            <a:extLst>
              <a:ext uri="{FF2B5EF4-FFF2-40B4-BE49-F238E27FC236}">
                <a16:creationId xmlns:a16="http://schemas.microsoft.com/office/drawing/2014/main" id="{0596B8E6-8039-7126-DD81-E3EF7BAE5CBC}"/>
              </a:ext>
            </a:extLst>
          </p:cNvPr>
          <p:cNvSpPr txBox="1"/>
          <p:nvPr userDrawn="1"/>
        </p:nvSpPr>
        <p:spPr>
          <a:xfrm>
            <a:off x="2593377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Part II</a:t>
            </a:r>
          </a:p>
        </p:txBody>
      </p:sp>
      <p:sp>
        <p:nvSpPr>
          <p:cNvPr id="15" name="Textfeld 23">
            <a:extLst>
              <a:ext uri="{FF2B5EF4-FFF2-40B4-BE49-F238E27FC236}">
                <a16:creationId xmlns:a16="http://schemas.microsoft.com/office/drawing/2014/main" id="{300088D4-3FAC-341F-D146-13D837D261B4}"/>
              </a:ext>
            </a:extLst>
          </p:cNvPr>
          <p:cNvSpPr txBox="1"/>
          <p:nvPr userDrawn="1"/>
        </p:nvSpPr>
        <p:spPr>
          <a:xfrm>
            <a:off x="4720565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Part I</a:t>
            </a:r>
          </a:p>
        </p:txBody>
      </p:sp>
      <p:sp>
        <p:nvSpPr>
          <p:cNvPr id="17" name="Textfeld 27">
            <a:extLst>
              <a:ext uri="{FF2B5EF4-FFF2-40B4-BE49-F238E27FC236}">
                <a16:creationId xmlns:a16="http://schemas.microsoft.com/office/drawing/2014/main" id="{84C6094D-5B31-CA76-1A61-F6B0196B1919}"/>
              </a:ext>
            </a:extLst>
          </p:cNvPr>
          <p:cNvSpPr txBox="1"/>
          <p:nvPr userDrawn="1"/>
        </p:nvSpPr>
        <p:spPr>
          <a:xfrm>
            <a:off x="6858000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Part II</a:t>
            </a:r>
          </a:p>
        </p:txBody>
      </p:sp>
      <p:sp>
        <p:nvSpPr>
          <p:cNvPr id="21" name="Textplatzhalter 33">
            <a:extLst>
              <a:ext uri="{FF2B5EF4-FFF2-40B4-BE49-F238E27FC236}">
                <a16:creationId xmlns:a16="http://schemas.microsoft.com/office/drawing/2014/main" id="{96DAD162-AB35-8C64-3A98-E373A51BD4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8625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endParaRPr lang="de-DE"/>
          </a:p>
        </p:txBody>
      </p:sp>
      <p:sp>
        <p:nvSpPr>
          <p:cNvPr id="24" name="Textplatzhalter 33">
            <a:extLst>
              <a:ext uri="{FF2B5EF4-FFF2-40B4-BE49-F238E27FC236}">
                <a16:creationId xmlns:a16="http://schemas.microsoft.com/office/drawing/2014/main" id="{577492E5-D8A1-AFC5-3F3D-BEE03FB05D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93376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endParaRPr lang="de-DE"/>
          </a:p>
        </p:txBody>
      </p:sp>
      <p:sp>
        <p:nvSpPr>
          <p:cNvPr id="25" name="Textplatzhalter 33">
            <a:extLst>
              <a:ext uri="{FF2B5EF4-FFF2-40B4-BE49-F238E27FC236}">
                <a16:creationId xmlns:a16="http://schemas.microsoft.com/office/drawing/2014/main" id="{94E9A21A-D861-FE8B-6136-76A82A89E26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0565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endParaRPr lang="de-DE"/>
          </a:p>
        </p:txBody>
      </p:sp>
      <p:sp>
        <p:nvSpPr>
          <p:cNvPr id="28" name="Textplatzhalter 33">
            <a:extLst>
              <a:ext uri="{FF2B5EF4-FFF2-40B4-BE49-F238E27FC236}">
                <a16:creationId xmlns:a16="http://schemas.microsoft.com/office/drawing/2014/main" id="{8C1DA9EA-0C0E-07A1-BCEB-1D25BF5628A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58000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endParaRPr lang="de-DE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7D91459C-DE49-F015-ABD3-CB9C294FC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8625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First Bullet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877A636E-A12B-5977-8C30-965C4903437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93376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First Bullet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1A377352-F917-90A3-BA68-10161FACD68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20565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First Bullet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0B645F93-6EF1-6385-32F1-78091996D0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8000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First Bullet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34" name="Google Shape;38;p80">
            <a:extLst>
              <a:ext uri="{FF2B5EF4-FFF2-40B4-BE49-F238E27FC236}">
                <a16:creationId xmlns:a16="http://schemas.microsoft.com/office/drawing/2014/main" id="{B4BD74DB-8382-1DE8-BE07-D586CCB1B438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1099293"/>
            <a:ext cx="4024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Day 1</a:t>
            </a:r>
            <a:endParaRPr/>
          </a:p>
        </p:txBody>
      </p:sp>
      <p:sp>
        <p:nvSpPr>
          <p:cNvPr id="40" name="Google Shape;38;p80">
            <a:extLst>
              <a:ext uri="{FF2B5EF4-FFF2-40B4-BE49-F238E27FC236}">
                <a16:creationId xmlns:a16="http://schemas.microsoft.com/office/drawing/2014/main" id="{656DE071-2DAC-94B8-46CD-9E75E5073B22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714875" y="1099293"/>
            <a:ext cx="40174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Day 2</a:t>
            </a:r>
            <a:endParaRPr/>
          </a:p>
        </p:txBody>
      </p:sp>
      <p:cxnSp>
        <p:nvCxnSpPr>
          <p:cNvPr id="41" name="Google Shape;118;p97">
            <a:extLst>
              <a:ext uri="{FF2B5EF4-FFF2-40B4-BE49-F238E27FC236}">
                <a16:creationId xmlns:a16="http://schemas.microsoft.com/office/drawing/2014/main" id="{F5AAC24D-1664-C8C0-5C35-FED3952E5762}"/>
              </a:ext>
            </a:extLst>
          </p:cNvPr>
          <p:cNvCxnSpPr>
            <a:cxnSpLocks/>
          </p:cNvCxnSpPr>
          <p:nvPr userDrawn="1"/>
        </p:nvCxnSpPr>
        <p:spPr>
          <a:xfrm>
            <a:off x="428625" y="1532071"/>
            <a:ext cx="402402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" name="Google Shape;119;p97">
            <a:extLst>
              <a:ext uri="{FF2B5EF4-FFF2-40B4-BE49-F238E27FC236}">
                <a16:creationId xmlns:a16="http://schemas.microsoft.com/office/drawing/2014/main" id="{43686EFA-3DDE-9D46-0DD2-4861CDA03049}"/>
              </a:ext>
            </a:extLst>
          </p:cNvPr>
          <p:cNvCxnSpPr>
            <a:cxnSpLocks/>
          </p:cNvCxnSpPr>
          <p:nvPr userDrawn="1"/>
        </p:nvCxnSpPr>
        <p:spPr>
          <a:xfrm>
            <a:off x="4686301" y="1532071"/>
            <a:ext cx="402907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" name="Google Shape;118;p97">
            <a:extLst>
              <a:ext uri="{FF2B5EF4-FFF2-40B4-BE49-F238E27FC236}">
                <a16:creationId xmlns:a16="http://schemas.microsoft.com/office/drawing/2014/main" id="{F5B1BA52-E649-D52A-C729-F7207F9C520B}"/>
              </a:ext>
            </a:extLst>
          </p:cNvPr>
          <p:cNvCxnSpPr>
            <a:cxnSpLocks/>
          </p:cNvCxnSpPr>
          <p:nvPr userDrawn="1"/>
        </p:nvCxnSpPr>
        <p:spPr>
          <a:xfrm>
            <a:off x="428625" y="1974668"/>
            <a:ext cx="1932561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" name="Google Shape;118;p97">
            <a:extLst>
              <a:ext uri="{FF2B5EF4-FFF2-40B4-BE49-F238E27FC236}">
                <a16:creationId xmlns:a16="http://schemas.microsoft.com/office/drawing/2014/main" id="{5CB1E624-B3EB-1498-4FCD-35380CB64BED}"/>
              </a:ext>
            </a:extLst>
          </p:cNvPr>
          <p:cNvCxnSpPr>
            <a:cxnSpLocks/>
          </p:cNvCxnSpPr>
          <p:nvPr userDrawn="1"/>
        </p:nvCxnSpPr>
        <p:spPr>
          <a:xfrm>
            <a:off x="4720565" y="1974668"/>
            <a:ext cx="193610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" name="Google Shape;118;p97">
            <a:extLst>
              <a:ext uri="{FF2B5EF4-FFF2-40B4-BE49-F238E27FC236}">
                <a16:creationId xmlns:a16="http://schemas.microsoft.com/office/drawing/2014/main" id="{6CEBB6DC-CEBE-C5CC-CDDD-6AE5291BA9B8}"/>
              </a:ext>
            </a:extLst>
          </p:cNvPr>
          <p:cNvCxnSpPr>
            <a:cxnSpLocks/>
          </p:cNvCxnSpPr>
          <p:nvPr userDrawn="1"/>
        </p:nvCxnSpPr>
        <p:spPr>
          <a:xfrm>
            <a:off x="6858000" y="1974668"/>
            <a:ext cx="1866900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" name="Google Shape;118;p97">
            <a:extLst>
              <a:ext uri="{FF2B5EF4-FFF2-40B4-BE49-F238E27FC236}">
                <a16:creationId xmlns:a16="http://schemas.microsoft.com/office/drawing/2014/main" id="{AF83766D-2BE9-6A1C-B3A8-94ACE5FF7CB1}"/>
              </a:ext>
            </a:extLst>
          </p:cNvPr>
          <p:cNvCxnSpPr>
            <a:cxnSpLocks/>
          </p:cNvCxnSpPr>
          <p:nvPr userDrawn="1"/>
        </p:nvCxnSpPr>
        <p:spPr>
          <a:xfrm>
            <a:off x="2593376" y="1974668"/>
            <a:ext cx="1859276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" name="Google Shape;38;p80">
            <a:extLst>
              <a:ext uri="{FF2B5EF4-FFF2-40B4-BE49-F238E27FC236}">
                <a16:creationId xmlns:a16="http://schemas.microsoft.com/office/drawing/2014/main" id="{9978CF24-CED5-0061-9FC4-A8687B56EC25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235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Workshop Programme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62285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Agenda_Parts+Mod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84307F98-A24B-CEC0-7C93-95C95B044D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625" y="2138358"/>
            <a:ext cx="4024027" cy="2744395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0C4F1A6-3B38-F25E-F473-AEEE1C5DC7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7888" y="2138358"/>
            <a:ext cx="4017488" cy="2744396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2" name="Textfeld 5">
            <a:extLst>
              <a:ext uri="{FF2B5EF4-FFF2-40B4-BE49-F238E27FC236}">
                <a16:creationId xmlns:a16="http://schemas.microsoft.com/office/drawing/2014/main" id="{C6E45255-CD18-B8DD-A5A9-445433CFB51A}"/>
              </a:ext>
            </a:extLst>
          </p:cNvPr>
          <p:cNvSpPr txBox="1"/>
          <p:nvPr userDrawn="1"/>
        </p:nvSpPr>
        <p:spPr>
          <a:xfrm>
            <a:off x="428625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Modul 1</a:t>
            </a:r>
          </a:p>
        </p:txBody>
      </p:sp>
      <p:sp>
        <p:nvSpPr>
          <p:cNvPr id="6" name="Textfeld 27">
            <a:extLst>
              <a:ext uri="{FF2B5EF4-FFF2-40B4-BE49-F238E27FC236}">
                <a16:creationId xmlns:a16="http://schemas.microsoft.com/office/drawing/2014/main" id="{BE7124E2-EFE5-A7FD-43C8-97A5DD826D6A}"/>
              </a:ext>
            </a:extLst>
          </p:cNvPr>
          <p:cNvSpPr txBox="1"/>
          <p:nvPr userDrawn="1"/>
        </p:nvSpPr>
        <p:spPr>
          <a:xfrm>
            <a:off x="4697888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Modul 2</a:t>
            </a:r>
          </a:p>
        </p:txBody>
      </p:sp>
      <p:sp>
        <p:nvSpPr>
          <p:cNvPr id="13" name="Google Shape;38;p80">
            <a:extLst>
              <a:ext uri="{FF2B5EF4-FFF2-40B4-BE49-F238E27FC236}">
                <a16:creationId xmlns:a16="http://schemas.microsoft.com/office/drawing/2014/main" id="{47CFDC1F-3687-730B-CFA9-21D32CCEE7D4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1099293"/>
            <a:ext cx="4024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Day 1</a:t>
            </a:r>
            <a:endParaRPr/>
          </a:p>
        </p:txBody>
      </p:sp>
      <p:sp>
        <p:nvSpPr>
          <p:cNvPr id="14" name="Google Shape;38;p80">
            <a:extLst>
              <a:ext uri="{FF2B5EF4-FFF2-40B4-BE49-F238E27FC236}">
                <a16:creationId xmlns:a16="http://schemas.microsoft.com/office/drawing/2014/main" id="{003CCDC0-F460-F1D5-4490-FAEFCA7FF4C1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714875" y="1099293"/>
            <a:ext cx="40174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Day 2</a:t>
            </a:r>
            <a:endParaRPr/>
          </a:p>
        </p:txBody>
      </p:sp>
      <p:cxnSp>
        <p:nvCxnSpPr>
          <p:cNvPr id="15" name="Google Shape;118;p97">
            <a:extLst>
              <a:ext uri="{FF2B5EF4-FFF2-40B4-BE49-F238E27FC236}">
                <a16:creationId xmlns:a16="http://schemas.microsoft.com/office/drawing/2014/main" id="{E69F50A0-429C-C5A5-D44A-AEDF5D1A9410}"/>
              </a:ext>
            </a:extLst>
          </p:cNvPr>
          <p:cNvCxnSpPr>
            <a:cxnSpLocks/>
          </p:cNvCxnSpPr>
          <p:nvPr userDrawn="1"/>
        </p:nvCxnSpPr>
        <p:spPr>
          <a:xfrm>
            <a:off x="428625" y="1532071"/>
            <a:ext cx="402402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" name="Google Shape;119;p97">
            <a:extLst>
              <a:ext uri="{FF2B5EF4-FFF2-40B4-BE49-F238E27FC236}">
                <a16:creationId xmlns:a16="http://schemas.microsoft.com/office/drawing/2014/main" id="{8D65D320-7B33-5AE6-F95B-7CB539AA20EA}"/>
              </a:ext>
            </a:extLst>
          </p:cNvPr>
          <p:cNvCxnSpPr>
            <a:cxnSpLocks/>
          </p:cNvCxnSpPr>
          <p:nvPr userDrawn="1"/>
        </p:nvCxnSpPr>
        <p:spPr>
          <a:xfrm>
            <a:off x="4686301" y="1532071"/>
            <a:ext cx="402907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EA2B5705-F8BD-9866-E172-9539EA2CE961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235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Agenda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284347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E404D292-AB57-B471-87DE-189E10C8C22D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290099"/>
            <a:ext cx="5099593" cy="503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42202442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Headline_3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3AF6F8F5-0869-6CD6-03AF-14CE0F399FA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166315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2256">
          <p15:clr>
            <a:srgbClr val="FBAE40"/>
          </p15:clr>
        </p15:guide>
        <p15:guide id="3" pos="3816">
          <p15:clr>
            <a:srgbClr val="FBAE40"/>
          </p15:clr>
        </p15:guide>
        <p15:guide id="4" orient="horz" pos="121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6;p74">
            <a:extLst>
              <a:ext uri="{FF2B5EF4-FFF2-40B4-BE49-F238E27FC236}">
                <a16:creationId xmlns:a16="http://schemas.microsoft.com/office/drawing/2014/main" id="{7BE2A62F-A750-1F21-018C-EEC2AFA0A50D}"/>
              </a:ext>
            </a:extLst>
          </p:cNvPr>
          <p:cNvPicPr preferRelativeResize="0"/>
          <p:nvPr userDrawn="1"/>
        </p:nvPicPr>
        <p:blipFill rotWithShape="1">
          <a:blip r:embed="rId25">
            <a:alphaModFix/>
          </a:blip>
          <a:srcRect/>
          <a:stretch/>
        </p:blipFill>
        <p:spPr>
          <a:xfrm>
            <a:off x="7374523" y="197781"/>
            <a:ext cx="1675519" cy="636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247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41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>
          <p15:clr>
            <a:srgbClr val="F26B43"/>
          </p15:clr>
        </p15:guide>
        <p15:guide id="2" pos="5568">
          <p15:clr>
            <a:srgbClr val="F26B43"/>
          </p15:clr>
        </p15:guide>
        <p15:guide id="3" orient="horz" pos="3060">
          <p15:clr>
            <a:srgbClr val="F26B43"/>
          </p15:clr>
        </p15:guide>
        <p15:guide id="4" pos="5496">
          <p15:clr>
            <a:srgbClr val="F26B43"/>
          </p15:clr>
        </p15:guide>
        <p15:guide id="5" orient="horz" pos="228">
          <p15:clr>
            <a:srgbClr val="F26B43"/>
          </p15:clr>
        </p15:guide>
        <p15:guide id="6" orient="horz" pos="420">
          <p15:clr>
            <a:srgbClr val="F26B43"/>
          </p15:clr>
        </p15:guide>
        <p15:guide id="7" pos="2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D8B71B07-3265-F246-C1E5-23BCFA7BCCC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0D215F9-D425-5EC1-EFE3-11CCD067ABC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452" y="331743"/>
            <a:ext cx="1377450" cy="38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9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64">
          <p15:clr>
            <a:srgbClr val="F26B43"/>
          </p15:clr>
        </p15:guide>
        <p15:guide id="2" orient="horz" pos="228">
          <p15:clr>
            <a:srgbClr val="F26B43"/>
          </p15:clr>
        </p15:guide>
        <p15:guide id="3" orient="horz" pos="4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1"/>
          <p:cNvPicPr preferRelativeResize="0">
            <a:picLocks noGrp="1"/>
          </p:cNvPicPr>
          <p:nvPr>
            <p:ph type="pic" sz="quarter" idx="10"/>
          </p:nvPr>
        </p:nvPicPr>
        <p:blipFill rotWithShape="1">
          <a:blip r:embed="rId3">
            <a:alphaModFix/>
          </a:blip>
          <a:srcRect t="7796" b="7796"/>
          <a:stretch/>
        </p:blipFill>
        <p:spPr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"/>
          <p:cNvSpPr txBox="1">
            <a:spLocks noGrp="1"/>
          </p:cNvSpPr>
          <p:nvPr>
            <p:ph type="body" sz="quarter" idx="11"/>
          </p:nvPr>
        </p:nvSpPr>
        <p:spPr>
          <a:xfrm>
            <a:off x="304801" y="281644"/>
            <a:ext cx="5229725" cy="492443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108000" tIns="0" rIns="108000" bIns="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de-DE"/>
              <a:t>YOUR INNOVATION SKILLS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10"/>
          <p:cNvPicPr preferRelativeResize="0"/>
          <p:nvPr/>
        </p:nvPicPr>
        <p:blipFill>
          <a:blip r:embed="rId3"/>
          <a:srcRect l="1" r="55257"/>
          <a:stretch/>
        </p:blipFill>
        <p:spPr>
          <a:xfrm>
            <a:off x="0" y="0"/>
            <a:ext cx="409123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0"/>
          <p:cNvSpPr txBox="1">
            <a:spLocks noGrp="1"/>
          </p:cNvSpPr>
          <p:nvPr>
            <p:ph type="body" idx="1"/>
          </p:nvPr>
        </p:nvSpPr>
        <p:spPr>
          <a:xfrm>
            <a:off x="428625" y="337432"/>
            <a:ext cx="5099593" cy="503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3800"/>
              <a:buNone/>
            </a:pPr>
            <a:r>
              <a:rPr lang="de-DE"/>
              <a:t>Resources</a:t>
            </a:r>
            <a:endParaRPr/>
          </a:p>
        </p:txBody>
      </p:sp>
      <p:cxnSp>
        <p:nvCxnSpPr>
          <p:cNvPr id="306" name="Google Shape;306;p10"/>
          <p:cNvCxnSpPr>
            <a:cxnSpLocks/>
          </p:cNvCxnSpPr>
          <p:nvPr/>
        </p:nvCxnSpPr>
        <p:spPr>
          <a:xfrm>
            <a:off x="4309730" y="1994960"/>
            <a:ext cx="4415170" cy="0"/>
          </a:xfrm>
          <a:prstGeom prst="straightConnector1">
            <a:avLst/>
          </a:prstGeom>
          <a:noFill/>
          <a:ln w="9525" cap="flat" cmpd="sng">
            <a:solidFill>
              <a:srgbClr val="E55CA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7" name="Google Shape;307;p10"/>
          <p:cNvSpPr txBox="1"/>
          <p:nvPr/>
        </p:nvSpPr>
        <p:spPr>
          <a:xfrm>
            <a:off x="4349823" y="1693562"/>
            <a:ext cx="138932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5CAD"/>
              </a:buClr>
              <a:buSzPts val="1400"/>
              <a:buFont typeface="Arial"/>
              <a:buNone/>
            </a:pPr>
            <a:r>
              <a:rPr lang="de-DE" sz="1400" b="1" u="none" strike="noStrike" cap="none">
                <a:solidFill>
                  <a:srgbClr val="E55CAD"/>
                </a:solidFill>
                <a:latin typeface="Aptos" panose="020B0004020202020204" pitchFamily="34" charset="0"/>
                <a:sym typeface="Arial"/>
              </a:rPr>
              <a:t>Competence</a:t>
            </a:r>
            <a:endParaRPr sz="1400" b="1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308" name="Google Shape;308;p10"/>
          <p:cNvSpPr txBox="1"/>
          <p:nvPr/>
        </p:nvSpPr>
        <p:spPr>
          <a:xfrm>
            <a:off x="5967268" y="1693562"/>
            <a:ext cx="2006873" cy="30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55CAD"/>
              </a:buClr>
              <a:buSzPts val="1400"/>
              <a:buFont typeface="Arial"/>
              <a:buNone/>
            </a:pPr>
            <a:r>
              <a:rPr lang="de-DE" sz="1400" b="1" u="none" strike="noStrike" cap="none" err="1">
                <a:solidFill>
                  <a:srgbClr val="E55CAD"/>
                </a:solidFill>
                <a:latin typeface="Aptos" panose="020B0004020202020204" pitchFamily="34" charset="0"/>
                <a:sym typeface="Arial"/>
              </a:rPr>
              <a:t>Hint</a:t>
            </a:r>
            <a:endParaRPr sz="1400" b="1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  <p:cxnSp>
        <p:nvCxnSpPr>
          <p:cNvPr id="309" name="Google Shape;309;p10"/>
          <p:cNvCxnSpPr>
            <a:cxnSpLocks/>
          </p:cNvCxnSpPr>
          <p:nvPr/>
        </p:nvCxnSpPr>
        <p:spPr>
          <a:xfrm>
            <a:off x="5916214" y="1693562"/>
            <a:ext cx="0" cy="2753713"/>
          </a:xfrm>
          <a:prstGeom prst="straightConnector1">
            <a:avLst/>
          </a:prstGeom>
          <a:noFill/>
          <a:ln w="9525" cap="flat" cmpd="sng">
            <a:solidFill>
              <a:srgbClr val="E55CAD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0" name="Google Shape;310;p10"/>
          <p:cNvSpPr txBox="1"/>
          <p:nvPr/>
        </p:nvSpPr>
        <p:spPr>
          <a:xfrm>
            <a:off x="4356912" y="2044614"/>
            <a:ext cx="1325426" cy="46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-DE" sz="1200" b="1" u="none" strike="noStrike" cap="none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Self </a:t>
            </a:r>
            <a:r>
              <a:rPr lang="de-DE" sz="1200" b="1" u="none" strike="noStrike" cap="none" err="1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awareness</a:t>
            </a:r>
            <a:r>
              <a:rPr lang="de-DE" sz="1200" b="1" u="none" strike="noStrike" cap="none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 &amp; </a:t>
            </a:r>
            <a:r>
              <a:rPr lang="de-DE" sz="1200" b="1" u="none" strike="noStrike" cap="none" err="1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self-efficacy</a:t>
            </a:r>
            <a:endParaRPr sz="1400" b="1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311" name="Google Shape;311;p10"/>
          <p:cNvSpPr txBox="1"/>
          <p:nvPr/>
        </p:nvSpPr>
        <p:spPr>
          <a:xfrm>
            <a:off x="5967270" y="2075366"/>
            <a:ext cx="2432332" cy="25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believe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in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yourself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and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keep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developing</a:t>
            </a:r>
            <a:endParaRPr sz="1050" b="0" i="0" u="none" strike="noStrike" cap="none">
              <a:solidFill>
                <a:srgbClr val="000000"/>
              </a:solidFill>
              <a:latin typeface="Aptos" panose="020B0004020202020204" pitchFamily="34" charset="0"/>
              <a:ea typeface="Noticia Text"/>
              <a:cs typeface="Noticia Text"/>
              <a:sym typeface="Noticia Text"/>
            </a:endParaRPr>
          </a:p>
        </p:txBody>
      </p:sp>
      <p:sp>
        <p:nvSpPr>
          <p:cNvPr id="312" name="Google Shape;312;p10"/>
          <p:cNvSpPr txBox="1"/>
          <p:nvPr/>
        </p:nvSpPr>
        <p:spPr>
          <a:xfrm>
            <a:off x="4356912" y="2548188"/>
            <a:ext cx="1325426" cy="46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-DE" sz="1200" b="1" u="none" strike="noStrike" cap="none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Motivation &amp; </a:t>
            </a:r>
            <a:r>
              <a:rPr lang="de-DE" sz="1200" b="1" u="none" strike="noStrike" cap="none" err="1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perseverance</a:t>
            </a:r>
            <a:endParaRPr sz="1400" b="1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313" name="Google Shape;313;p10"/>
          <p:cNvSpPr txBox="1"/>
          <p:nvPr/>
        </p:nvSpPr>
        <p:spPr>
          <a:xfrm>
            <a:off x="5967269" y="2577063"/>
            <a:ext cx="3139951" cy="25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stay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focused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and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don't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give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up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endParaRPr sz="1050" b="0" i="0" u="none" strike="noStrike" cap="none">
              <a:solidFill>
                <a:srgbClr val="000000"/>
              </a:solidFill>
              <a:latin typeface="Aptos" panose="020B0004020202020204" pitchFamily="34" charset="0"/>
              <a:ea typeface="Noticia Text"/>
              <a:cs typeface="Noticia Text"/>
              <a:sym typeface="Noticia Text"/>
            </a:endParaRPr>
          </a:p>
        </p:txBody>
      </p:sp>
      <p:sp>
        <p:nvSpPr>
          <p:cNvPr id="314" name="Google Shape;314;p10"/>
          <p:cNvSpPr txBox="1"/>
          <p:nvPr/>
        </p:nvSpPr>
        <p:spPr>
          <a:xfrm>
            <a:off x="4356912" y="3069445"/>
            <a:ext cx="1325426" cy="46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-DE" sz="1200" b="1" u="none" strike="noStrike" cap="none" err="1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Mobilising</a:t>
            </a:r>
            <a:r>
              <a:rPr lang="de-DE" sz="1200" b="1" u="none" strike="noStrike" cap="none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200" b="1" u="none" strike="noStrike" cap="none" err="1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resources</a:t>
            </a:r>
            <a:endParaRPr sz="1400" b="1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315" name="Google Shape;315;p10"/>
          <p:cNvSpPr txBox="1"/>
          <p:nvPr/>
        </p:nvSpPr>
        <p:spPr>
          <a:xfrm>
            <a:off x="5967269" y="3088695"/>
            <a:ext cx="3139951" cy="25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gather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and manage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the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resources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you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need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endParaRPr sz="1400" b="1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317" name="Google Shape;317;p10"/>
          <p:cNvSpPr txBox="1"/>
          <p:nvPr/>
        </p:nvSpPr>
        <p:spPr>
          <a:xfrm>
            <a:off x="4356911" y="3599662"/>
            <a:ext cx="1474381" cy="46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-DE" sz="1200" b="1" u="none" strike="noStrike" cap="none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Financial &amp; </a:t>
            </a:r>
            <a:r>
              <a:rPr lang="de-DE" sz="1200" b="1" u="none" strike="noStrike" cap="none" err="1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economic</a:t>
            </a:r>
            <a:r>
              <a:rPr lang="de-DE" sz="1200" b="1" u="none" strike="noStrike" cap="none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200" b="1" u="none" strike="noStrike" cap="none" err="1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literacy</a:t>
            </a:r>
            <a:endParaRPr sz="1400" b="1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318" name="Google Shape;318;p10"/>
          <p:cNvSpPr txBox="1"/>
          <p:nvPr/>
        </p:nvSpPr>
        <p:spPr>
          <a:xfrm>
            <a:off x="5967269" y="3618912"/>
            <a:ext cx="3139951" cy="25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develop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financial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and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economic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know-how</a:t>
            </a:r>
            <a:endParaRPr sz="1400" b="1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319" name="Google Shape;319;p10"/>
          <p:cNvSpPr txBox="1"/>
          <p:nvPr/>
        </p:nvSpPr>
        <p:spPr>
          <a:xfrm>
            <a:off x="4356911" y="4153970"/>
            <a:ext cx="1474381" cy="276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-DE" sz="1200" b="1" u="none" strike="noStrike" cap="none" err="1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Mobilising</a:t>
            </a:r>
            <a:r>
              <a:rPr lang="de-DE" sz="1200" b="1" u="none" strike="noStrike" cap="none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200" b="1" u="none" strike="noStrike" cap="none" err="1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others</a:t>
            </a:r>
            <a:endParaRPr sz="1400" b="1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320" name="Google Shape;320;p10"/>
          <p:cNvSpPr txBox="1"/>
          <p:nvPr/>
        </p:nvSpPr>
        <p:spPr>
          <a:xfrm>
            <a:off x="5967269" y="4166903"/>
            <a:ext cx="3139951" cy="25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inspire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,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enthuse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and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get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other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on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board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endParaRPr sz="1400" b="1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321" name="Google Shape;321;p10"/>
          <p:cNvSpPr txBox="1"/>
          <p:nvPr/>
        </p:nvSpPr>
        <p:spPr>
          <a:xfrm>
            <a:off x="4305857" y="980371"/>
            <a:ext cx="338085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-DE" sz="1400" b="1" u="none" strike="noStrike" cap="none" err="1">
                <a:solidFill>
                  <a:srgbClr val="E55CAD"/>
                </a:solidFill>
                <a:latin typeface="Aptos" panose="020B0004020202020204" pitchFamily="34" charset="0"/>
                <a:sym typeface="Arial"/>
              </a:rPr>
              <a:t>Which</a:t>
            </a:r>
            <a:r>
              <a:rPr lang="de-DE" sz="1400" b="1" u="none" strike="noStrike" cap="none">
                <a:solidFill>
                  <a:srgbClr val="E55CAD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400" b="1" u="none" strike="noStrike" cap="none" err="1">
                <a:solidFill>
                  <a:srgbClr val="E55CAD"/>
                </a:solidFill>
                <a:latin typeface="Aptos" panose="020B0004020202020204" pitchFamily="34" charset="0"/>
                <a:sym typeface="Arial"/>
              </a:rPr>
              <a:t>resources</a:t>
            </a:r>
            <a:r>
              <a:rPr lang="de-DE" sz="1400" b="1" u="none" strike="noStrike" cap="none">
                <a:solidFill>
                  <a:srgbClr val="E55CAD"/>
                </a:solidFill>
                <a:latin typeface="Aptos" panose="020B0004020202020204" pitchFamily="34" charset="0"/>
                <a:sym typeface="Arial"/>
              </a:rPr>
              <a:t> do </a:t>
            </a:r>
            <a:r>
              <a:rPr lang="de-DE" sz="1400" b="1" u="none" strike="noStrike" cap="none" err="1">
                <a:solidFill>
                  <a:srgbClr val="E55CAD"/>
                </a:solidFill>
                <a:latin typeface="Aptos" panose="020B0004020202020204" pitchFamily="34" charset="0"/>
                <a:sym typeface="Arial"/>
              </a:rPr>
              <a:t>you</a:t>
            </a:r>
            <a:r>
              <a:rPr lang="de-DE" sz="1400" b="1" u="none" strike="noStrike" cap="none">
                <a:solidFill>
                  <a:srgbClr val="E55CAD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400" b="1" u="none" strike="noStrike" cap="none" err="1">
                <a:solidFill>
                  <a:srgbClr val="E55CAD"/>
                </a:solidFill>
                <a:latin typeface="Aptos" panose="020B0004020202020204" pitchFamily="34" charset="0"/>
                <a:sym typeface="Arial"/>
              </a:rPr>
              <a:t>have</a:t>
            </a:r>
            <a:r>
              <a:rPr lang="de-DE" sz="1400" b="1" u="none" strike="noStrike" cap="none">
                <a:solidFill>
                  <a:srgbClr val="E55CAD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400" b="1" u="none" strike="noStrike" cap="none" err="1">
                <a:solidFill>
                  <a:srgbClr val="E55CAD"/>
                </a:solidFill>
                <a:latin typeface="Aptos" panose="020B0004020202020204" pitchFamily="34" charset="0"/>
                <a:sym typeface="Arial"/>
              </a:rPr>
              <a:t>to</a:t>
            </a:r>
            <a:r>
              <a:rPr lang="de-DE" sz="1400" b="1" u="none" strike="noStrike" cap="none">
                <a:solidFill>
                  <a:srgbClr val="E55CAD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400" b="1" u="none" strike="noStrike" cap="none" err="1">
                <a:solidFill>
                  <a:srgbClr val="E55CAD"/>
                </a:solidFill>
                <a:latin typeface="Aptos" panose="020B0004020202020204" pitchFamily="34" charset="0"/>
                <a:sym typeface="Arial"/>
              </a:rPr>
              <a:t>transform</a:t>
            </a:r>
            <a:r>
              <a:rPr lang="de-DE" sz="1400" b="1" u="none" strike="noStrike" cap="none">
                <a:solidFill>
                  <a:srgbClr val="E55CAD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400" b="1" u="none" strike="noStrike" cap="none" err="1">
                <a:solidFill>
                  <a:srgbClr val="E55CAD"/>
                </a:solidFill>
                <a:latin typeface="Aptos" panose="020B0004020202020204" pitchFamily="34" charset="0"/>
                <a:sym typeface="Arial"/>
              </a:rPr>
              <a:t>your</a:t>
            </a:r>
            <a:r>
              <a:rPr lang="de-DE" sz="1400" b="1" u="none" strike="noStrike" cap="none">
                <a:solidFill>
                  <a:srgbClr val="E55CAD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400" b="1" u="none" strike="noStrike" cap="none" err="1">
                <a:solidFill>
                  <a:srgbClr val="E55CAD"/>
                </a:solidFill>
                <a:latin typeface="Aptos" panose="020B0004020202020204" pitchFamily="34" charset="0"/>
                <a:sym typeface="Arial"/>
              </a:rPr>
              <a:t>ideas</a:t>
            </a:r>
            <a:r>
              <a:rPr lang="de-DE" sz="1400" b="1" u="none" strike="noStrike" cap="none">
                <a:solidFill>
                  <a:srgbClr val="E55CAD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400" b="1" u="none" strike="noStrike" cap="none" err="1">
                <a:solidFill>
                  <a:srgbClr val="E55CAD"/>
                </a:solidFill>
                <a:latin typeface="Aptos" panose="020B0004020202020204" pitchFamily="34" charset="0"/>
                <a:sym typeface="Arial"/>
              </a:rPr>
              <a:t>into</a:t>
            </a:r>
            <a:r>
              <a:rPr lang="de-DE" sz="1400" b="1" u="none" strike="noStrike" cap="none">
                <a:solidFill>
                  <a:srgbClr val="E55CAD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400" b="1" u="none" strike="noStrike" cap="none" err="1">
                <a:solidFill>
                  <a:srgbClr val="E55CAD"/>
                </a:solidFill>
                <a:latin typeface="Aptos" panose="020B0004020202020204" pitchFamily="34" charset="0"/>
                <a:sym typeface="Arial"/>
              </a:rPr>
              <a:t>action</a:t>
            </a:r>
            <a:r>
              <a:rPr lang="de-DE" sz="1400" b="1" u="none" strike="noStrike" cap="none">
                <a:solidFill>
                  <a:srgbClr val="E55CAD"/>
                </a:solidFill>
                <a:latin typeface="Aptos" panose="020B0004020202020204" pitchFamily="34" charset="0"/>
                <a:sym typeface="Arial"/>
              </a:rPr>
              <a:t>?</a:t>
            </a:r>
            <a:endParaRPr sz="1400" b="1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13" name="Google Shape;339;p11">
            <a:extLst>
              <a:ext uri="{FF2B5EF4-FFF2-40B4-BE49-F238E27FC236}">
                <a16:creationId xmlns:a16="http://schemas.microsoft.com/office/drawing/2014/main" id="{F60F1244-81A9-9F04-E9AF-DAEC1D07FEBB}"/>
              </a:ext>
            </a:extLst>
          </p:cNvPr>
          <p:cNvSpPr txBox="1"/>
          <p:nvPr/>
        </p:nvSpPr>
        <p:spPr>
          <a:xfrm>
            <a:off x="438350" y="4593106"/>
            <a:ext cx="804082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de-DE" sz="1000" b="1" u="none" strike="noStrike" cap="none" err="1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Bacigalupo</a:t>
            </a:r>
            <a:r>
              <a:rPr lang="de-DE" sz="1000" b="1" u="none" strike="noStrike" cap="none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, M., </a:t>
            </a:r>
            <a:r>
              <a:rPr lang="de-DE" sz="1000" b="1" u="none" strike="noStrike" cap="none" err="1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Kampylis</a:t>
            </a:r>
            <a:r>
              <a:rPr lang="de-DE" sz="1000" b="1" u="none" strike="noStrike" cap="none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 , P., </a:t>
            </a:r>
            <a:r>
              <a:rPr lang="de-DE" sz="1000" b="1" u="none" strike="noStrike" cap="none" err="1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Punie</a:t>
            </a:r>
            <a:r>
              <a:rPr lang="de-DE" sz="1000" b="1" u="none" strike="noStrike" cap="none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 , Y., Van den Brande, G. (2016). </a:t>
            </a:r>
            <a:r>
              <a:rPr lang="de-DE" sz="1000" b="1" u="none" strike="noStrike" cap="none" err="1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EntreComp</a:t>
            </a:r>
            <a:r>
              <a:rPr lang="de-DE" sz="1000" b="1" u="none" strike="noStrike" cap="none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 : The Entrepreneurship Competence Framework. Luxembourg: </a:t>
            </a:r>
            <a:r>
              <a:rPr lang="de-DE" sz="1000" b="1" u="none" strike="noStrike" cap="none" err="1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Publication</a:t>
            </a:r>
            <a:r>
              <a:rPr lang="de-DE" sz="1000" b="1" u="none" strike="noStrike" cap="none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 Office </a:t>
            </a:r>
            <a:r>
              <a:rPr lang="de-DE" sz="1000" b="1" u="none" strike="noStrike" cap="none" err="1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of</a:t>
            </a:r>
            <a:r>
              <a:rPr lang="de-DE" sz="1000" b="1" u="none" strike="noStrike" cap="none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000" b="1" u="none" strike="noStrike" cap="none" err="1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the</a:t>
            </a:r>
            <a:r>
              <a:rPr lang="de-DE" sz="1000" b="1" u="none" strike="noStrike" cap="none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 European Union; EUR 27939 EN; doi:10.2791/593884</a:t>
            </a:r>
            <a:endParaRPr sz="1400" b="1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9" name="Google Shape;329;p11"/>
          <p:cNvCxnSpPr>
            <a:cxnSpLocks/>
          </p:cNvCxnSpPr>
          <p:nvPr/>
        </p:nvCxnSpPr>
        <p:spPr>
          <a:xfrm>
            <a:off x="4309730" y="1992394"/>
            <a:ext cx="4415170" cy="2566"/>
          </a:xfrm>
          <a:prstGeom prst="straightConnector1">
            <a:avLst/>
          </a:prstGeom>
          <a:noFill/>
          <a:ln w="9525" cap="flat" cmpd="sng">
            <a:solidFill>
              <a:srgbClr val="B6D449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27" name="Google Shape;327;p11"/>
          <p:cNvPicPr preferRelativeResize="0"/>
          <p:nvPr/>
        </p:nvPicPr>
        <p:blipFill>
          <a:blip r:embed="rId3"/>
          <a:srcRect r="54536"/>
          <a:stretch/>
        </p:blipFill>
        <p:spPr>
          <a:xfrm>
            <a:off x="0" y="0"/>
            <a:ext cx="415722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11"/>
          <p:cNvSpPr txBox="1">
            <a:spLocks noGrp="1"/>
          </p:cNvSpPr>
          <p:nvPr>
            <p:ph type="body" idx="1"/>
          </p:nvPr>
        </p:nvSpPr>
        <p:spPr>
          <a:xfrm>
            <a:off x="428625" y="337432"/>
            <a:ext cx="5099593" cy="503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3800"/>
              <a:buNone/>
            </a:pPr>
            <a:r>
              <a:rPr lang="de-DE" err="1"/>
              <a:t>Into</a:t>
            </a:r>
            <a:r>
              <a:rPr lang="de-DE"/>
              <a:t> Action</a:t>
            </a:r>
            <a:endParaRPr/>
          </a:p>
        </p:txBody>
      </p:sp>
      <p:sp>
        <p:nvSpPr>
          <p:cNvPr id="330" name="Google Shape;330;p11"/>
          <p:cNvSpPr txBox="1"/>
          <p:nvPr/>
        </p:nvSpPr>
        <p:spPr>
          <a:xfrm>
            <a:off x="4357536" y="1686496"/>
            <a:ext cx="1389321" cy="30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6D449"/>
              </a:buClr>
              <a:buSzPts val="1400"/>
              <a:buFont typeface="Arial"/>
              <a:buNone/>
            </a:pPr>
            <a:r>
              <a:rPr lang="de-DE" sz="1400" b="1" u="none" strike="noStrike" cap="none">
                <a:solidFill>
                  <a:srgbClr val="B6D449"/>
                </a:solidFill>
                <a:latin typeface="Aptos" panose="020B0004020202020204" pitchFamily="34" charset="0"/>
                <a:sym typeface="Arial"/>
              </a:rPr>
              <a:t>Competence</a:t>
            </a:r>
            <a:endParaRPr sz="1400" b="1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331" name="Google Shape;331;p11"/>
          <p:cNvSpPr txBox="1"/>
          <p:nvPr/>
        </p:nvSpPr>
        <p:spPr>
          <a:xfrm>
            <a:off x="5966825" y="1696121"/>
            <a:ext cx="2006873" cy="30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6D449"/>
              </a:buClr>
              <a:buSzPts val="1400"/>
              <a:buFont typeface="Arial"/>
              <a:buNone/>
            </a:pPr>
            <a:r>
              <a:rPr lang="de-DE" sz="1400" b="1" u="none" strike="noStrike" cap="none" err="1">
                <a:solidFill>
                  <a:srgbClr val="B6D449"/>
                </a:solidFill>
                <a:latin typeface="Aptos" panose="020B0004020202020204" pitchFamily="34" charset="0"/>
                <a:sym typeface="Arial"/>
              </a:rPr>
              <a:t>Hint</a:t>
            </a:r>
            <a:endParaRPr sz="1400" b="1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  <p:cxnSp>
        <p:nvCxnSpPr>
          <p:cNvPr id="332" name="Google Shape;332;p11"/>
          <p:cNvCxnSpPr>
            <a:cxnSpLocks/>
          </p:cNvCxnSpPr>
          <p:nvPr/>
        </p:nvCxnSpPr>
        <p:spPr>
          <a:xfrm>
            <a:off x="5915772" y="1693562"/>
            <a:ext cx="0" cy="2724434"/>
          </a:xfrm>
          <a:prstGeom prst="straightConnector1">
            <a:avLst/>
          </a:prstGeom>
          <a:noFill/>
          <a:ln w="9525" cap="flat" cmpd="sng">
            <a:solidFill>
              <a:srgbClr val="B6D44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3" name="Google Shape;333;p11"/>
          <p:cNvSpPr txBox="1"/>
          <p:nvPr/>
        </p:nvSpPr>
        <p:spPr>
          <a:xfrm>
            <a:off x="4357536" y="2033674"/>
            <a:ext cx="1505287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-DE" sz="1200" b="1" u="none" strike="noStrike" cap="none" err="1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Taking</a:t>
            </a:r>
            <a:r>
              <a:rPr lang="de-DE" sz="1200" b="1" u="none" strike="noStrike" cap="none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200" b="1" u="none" strike="noStrike" cap="none" err="1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the</a:t>
            </a:r>
            <a:r>
              <a:rPr lang="de-DE" sz="1200" b="1" u="none" strike="noStrike" cap="none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 initiative</a:t>
            </a:r>
            <a:endParaRPr sz="1400" b="1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334" name="Google Shape;334;p11"/>
          <p:cNvSpPr txBox="1"/>
          <p:nvPr/>
        </p:nvSpPr>
        <p:spPr>
          <a:xfrm>
            <a:off x="5966827" y="2033674"/>
            <a:ext cx="1741522" cy="25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go for it</a:t>
            </a:r>
            <a:endParaRPr sz="1050" b="0" i="0" u="none" strike="noStrike" cap="none">
              <a:solidFill>
                <a:srgbClr val="262626"/>
              </a:solidFill>
              <a:latin typeface="Aptos" panose="020B0004020202020204" pitchFamily="34" charset="0"/>
              <a:ea typeface="Noticia Text"/>
              <a:cs typeface="Noticia Text"/>
              <a:sym typeface="Noticia Text"/>
            </a:endParaRPr>
          </a:p>
        </p:txBody>
      </p:sp>
      <p:sp>
        <p:nvSpPr>
          <p:cNvPr id="335" name="Google Shape;335;p11"/>
          <p:cNvSpPr txBox="1"/>
          <p:nvPr/>
        </p:nvSpPr>
        <p:spPr>
          <a:xfrm>
            <a:off x="4357536" y="2340359"/>
            <a:ext cx="1268622" cy="46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-DE" sz="1200" b="1" u="none" strike="noStrike" cap="none" err="1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Planning</a:t>
            </a:r>
            <a:r>
              <a:rPr lang="de-DE" sz="1200" b="1" u="none" strike="noStrike" cap="none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 &amp; </a:t>
            </a:r>
            <a:r>
              <a:rPr lang="de-DE" sz="1200" b="1" u="none" strike="noStrike" cap="none" err="1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management</a:t>
            </a:r>
            <a:endParaRPr sz="1400" b="1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336" name="Google Shape;336;p11"/>
          <p:cNvSpPr txBox="1"/>
          <p:nvPr/>
        </p:nvSpPr>
        <p:spPr>
          <a:xfrm>
            <a:off x="5961075" y="2349984"/>
            <a:ext cx="3139951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prioritise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,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organise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and follow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up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endParaRPr sz="1050" b="0" i="0" u="none" strike="noStrike" cap="none">
              <a:solidFill>
                <a:srgbClr val="000000"/>
              </a:solidFill>
              <a:latin typeface="Aptos" panose="020B0004020202020204" pitchFamily="34" charset="0"/>
              <a:ea typeface="Noticia Text"/>
              <a:cs typeface="Noticia Text"/>
              <a:sym typeface="Noticia Text"/>
            </a:endParaRPr>
          </a:p>
        </p:txBody>
      </p:sp>
      <p:sp>
        <p:nvSpPr>
          <p:cNvPr id="337" name="Google Shape;337;p11"/>
          <p:cNvSpPr txBox="1"/>
          <p:nvPr/>
        </p:nvSpPr>
        <p:spPr>
          <a:xfrm>
            <a:off x="4357535" y="2828614"/>
            <a:ext cx="1505293" cy="646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-DE" sz="1200" b="1" u="none" strike="noStrike" cap="none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Coping </a:t>
            </a:r>
            <a:r>
              <a:rPr lang="de-DE" sz="1200" b="1" u="none" strike="noStrike" cap="none" err="1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with</a:t>
            </a:r>
            <a:r>
              <a:rPr lang="de-DE" sz="1200" b="1">
                <a:solidFill>
                  <a:srgbClr val="262626"/>
                </a:solidFill>
                <a:latin typeface="Aptos" panose="020B0004020202020204" pitchFamily="34" charset="0"/>
              </a:rPr>
              <a:t> </a:t>
            </a:r>
            <a:r>
              <a:rPr lang="de-DE" sz="1200" b="1" u="none" strike="noStrike" cap="none" err="1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uncertainty</a:t>
            </a:r>
            <a:r>
              <a:rPr lang="de-DE" sz="1200" b="1" u="none" strike="noStrike" cap="none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, </a:t>
            </a:r>
            <a:r>
              <a:rPr lang="de-DE" sz="1200" b="1" u="none" strike="noStrike" cap="none" err="1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ambiguity</a:t>
            </a:r>
            <a:r>
              <a:rPr lang="de-DE" sz="1200" b="1" u="none" strike="noStrike" cap="none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 &amp; </a:t>
            </a:r>
            <a:r>
              <a:rPr lang="de-DE" sz="1200" b="1" u="none" strike="noStrike" cap="none" err="1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risk</a:t>
            </a:r>
            <a:endParaRPr sz="1400" b="1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338" name="Google Shape;338;p11"/>
          <p:cNvSpPr txBox="1"/>
          <p:nvPr/>
        </p:nvSpPr>
        <p:spPr>
          <a:xfrm>
            <a:off x="5961075" y="2828614"/>
            <a:ext cx="3139951" cy="415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make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decisions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dealing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with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uncertainty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, </a:t>
            </a:r>
            <a:b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</a:b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ambiguity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and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risk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endParaRPr sz="1400" b="1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339" name="Google Shape;339;p11"/>
          <p:cNvSpPr txBox="1"/>
          <p:nvPr/>
        </p:nvSpPr>
        <p:spPr>
          <a:xfrm>
            <a:off x="438350" y="4593106"/>
            <a:ext cx="804082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de-DE" sz="1000" b="1" u="none" strike="noStrike" cap="none" err="1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Bacigalupo</a:t>
            </a:r>
            <a:r>
              <a:rPr lang="de-DE" sz="1000" b="1" u="none" strike="noStrike" cap="none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, M., </a:t>
            </a:r>
            <a:r>
              <a:rPr lang="de-DE" sz="1000" b="1" u="none" strike="noStrike" cap="none" err="1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Kampylis</a:t>
            </a:r>
            <a:r>
              <a:rPr lang="de-DE" sz="1000" b="1" u="none" strike="noStrike" cap="none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 , P., </a:t>
            </a:r>
            <a:r>
              <a:rPr lang="de-DE" sz="1000" b="1" u="none" strike="noStrike" cap="none" err="1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Punie</a:t>
            </a:r>
            <a:r>
              <a:rPr lang="de-DE" sz="1000" b="1" u="none" strike="noStrike" cap="none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 , Y., Van den Brande, G. (2016). </a:t>
            </a:r>
            <a:r>
              <a:rPr lang="de-DE" sz="1000" b="1" u="none" strike="noStrike" cap="none" err="1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EntreComp</a:t>
            </a:r>
            <a:r>
              <a:rPr lang="de-DE" sz="1000" b="1" u="none" strike="noStrike" cap="none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 : The Entrepreneurship Competence Framework. Luxembourg: </a:t>
            </a:r>
            <a:r>
              <a:rPr lang="de-DE" sz="1000" b="1" u="none" strike="noStrike" cap="none" err="1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Publication</a:t>
            </a:r>
            <a:r>
              <a:rPr lang="de-DE" sz="1000" b="1" u="none" strike="noStrike" cap="none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 Office </a:t>
            </a:r>
            <a:r>
              <a:rPr lang="de-DE" sz="1000" b="1" u="none" strike="noStrike" cap="none" err="1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of</a:t>
            </a:r>
            <a:r>
              <a:rPr lang="de-DE" sz="1000" b="1" u="none" strike="noStrike" cap="none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000" b="1" u="none" strike="noStrike" cap="none" err="1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the</a:t>
            </a:r>
            <a:r>
              <a:rPr lang="de-DE" sz="1000" b="1" u="none" strike="noStrike" cap="none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 European Union; EUR 27939 EN; doi:10.2791/593884</a:t>
            </a:r>
            <a:endParaRPr sz="1400" b="1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340" name="Google Shape;340;p11"/>
          <p:cNvSpPr txBox="1"/>
          <p:nvPr/>
        </p:nvSpPr>
        <p:spPr>
          <a:xfrm>
            <a:off x="4357535" y="3513869"/>
            <a:ext cx="150529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-DE" sz="1200" b="1" u="none" strike="noStrike" cap="none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Working </a:t>
            </a:r>
            <a:r>
              <a:rPr lang="de-DE" sz="1200" b="1" u="none" strike="noStrike" cap="none" err="1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with</a:t>
            </a:r>
            <a:r>
              <a:rPr lang="de-DE" sz="1200" b="1" u="none" strike="noStrike" cap="none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200" b="1" u="none" strike="noStrike" cap="none" err="1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others</a:t>
            </a:r>
            <a:endParaRPr sz="1400" b="1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341" name="Google Shape;341;p11"/>
          <p:cNvSpPr txBox="1"/>
          <p:nvPr/>
        </p:nvSpPr>
        <p:spPr>
          <a:xfrm>
            <a:off x="5961075" y="3513869"/>
            <a:ext cx="3139951" cy="25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team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up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,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collaborate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and network </a:t>
            </a:r>
            <a:endParaRPr sz="1400" b="1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342" name="Google Shape;342;p11"/>
          <p:cNvSpPr txBox="1"/>
          <p:nvPr/>
        </p:nvSpPr>
        <p:spPr>
          <a:xfrm>
            <a:off x="4357536" y="3860106"/>
            <a:ext cx="1382217" cy="46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-DE" sz="1200" b="1" u="none" strike="noStrike" cap="none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Learning </a:t>
            </a:r>
            <a:r>
              <a:rPr lang="de-DE" sz="1200" b="1" u="none" strike="noStrike" cap="none" err="1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through</a:t>
            </a:r>
            <a:r>
              <a:rPr lang="de-DE" sz="1200" b="1" u="none" strike="noStrike" cap="none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200" b="1" u="none" strike="noStrike" cap="none" err="1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experience</a:t>
            </a:r>
            <a:endParaRPr sz="1400" b="1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343" name="Google Shape;343;p11"/>
          <p:cNvSpPr txBox="1"/>
          <p:nvPr/>
        </p:nvSpPr>
        <p:spPr>
          <a:xfrm>
            <a:off x="5961075" y="3870036"/>
            <a:ext cx="3139951" cy="25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learn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by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doing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endParaRPr sz="1400" b="1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344" name="Google Shape;344;p11"/>
          <p:cNvSpPr txBox="1"/>
          <p:nvPr/>
        </p:nvSpPr>
        <p:spPr>
          <a:xfrm>
            <a:off x="4397874" y="1027784"/>
            <a:ext cx="31305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-DE" sz="1400" b="1" u="none" strike="noStrike" cap="none" err="1">
                <a:solidFill>
                  <a:srgbClr val="B6D449"/>
                </a:solidFill>
                <a:latin typeface="Aptos" panose="020B0004020202020204" pitchFamily="34" charset="0"/>
                <a:sym typeface="Arial"/>
              </a:rPr>
              <a:t>Which</a:t>
            </a:r>
            <a:r>
              <a:rPr lang="de-DE" sz="1400" b="1" u="none" strike="noStrike" cap="none">
                <a:solidFill>
                  <a:srgbClr val="B6D449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400" b="1" u="none" strike="noStrike" cap="none" err="1">
                <a:solidFill>
                  <a:srgbClr val="B6D449"/>
                </a:solidFill>
                <a:latin typeface="Aptos" panose="020B0004020202020204" pitchFamily="34" charset="0"/>
                <a:sym typeface="Arial"/>
              </a:rPr>
              <a:t>competences</a:t>
            </a:r>
            <a:r>
              <a:rPr lang="de-DE" sz="1400" b="1" u="none" strike="noStrike" cap="none">
                <a:solidFill>
                  <a:srgbClr val="B6D449"/>
                </a:solidFill>
                <a:latin typeface="Aptos" panose="020B0004020202020204" pitchFamily="34" charset="0"/>
                <a:sym typeface="Arial"/>
              </a:rPr>
              <a:t> do </a:t>
            </a:r>
            <a:r>
              <a:rPr lang="de-DE" sz="1400" b="1" u="none" strike="noStrike" cap="none" err="1">
                <a:solidFill>
                  <a:srgbClr val="B6D449"/>
                </a:solidFill>
                <a:latin typeface="Aptos" panose="020B0004020202020204" pitchFamily="34" charset="0"/>
                <a:sym typeface="Arial"/>
              </a:rPr>
              <a:t>you</a:t>
            </a:r>
            <a:r>
              <a:rPr lang="de-DE" sz="1400" b="1" u="none" strike="noStrike" cap="none">
                <a:solidFill>
                  <a:srgbClr val="B6D449"/>
                </a:solidFill>
                <a:latin typeface="Aptos" panose="020B0004020202020204" pitchFamily="34" charset="0"/>
                <a:sym typeface="Arial"/>
              </a:rPr>
              <a:t> bring </a:t>
            </a:r>
            <a:r>
              <a:rPr lang="de-DE" sz="1400" b="1" u="none" strike="noStrike" cap="none" err="1">
                <a:solidFill>
                  <a:srgbClr val="B6D449"/>
                </a:solidFill>
                <a:latin typeface="Aptos" panose="020B0004020202020204" pitchFamily="34" charset="0"/>
                <a:sym typeface="Arial"/>
              </a:rPr>
              <a:t>with</a:t>
            </a:r>
            <a:r>
              <a:rPr lang="de-DE" sz="1400" b="1" u="none" strike="noStrike" cap="none">
                <a:solidFill>
                  <a:srgbClr val="B6D449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400" b="1" u="none" strike="noStrike" cap="none" err="1">
                <a:solidFill>
                  <a:srgbClr val="B6D449"/>
                </a:solidFill>
                <a:latin typeface="Aptos" panose="020B0004020202020204" pitchFamily="34" charset="0"/>
                <a:sym typeface="Arial"/>
              </a:rPr>
              <a:t>you</a:t>
            </a:r>
            <a:r>
              <a:rPr lang="de-DE" sz="1400" b="1" u="none" strike="noStrike" cap="none">
                <a:solidFill>
                  <a:srgbClr val="B6D449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400" b="1" u="none" strike="noStrike" cap="none" err="1">
                <a:solidFill>
                  <a:srgbClr val="B6D449"/>
                </a:solidFill>
                <a:latin typeface="Aptos" panose="020B0004020202020204" pitchFamily="34" charset="0"/>
                <a:sym typeface="Arial"/>
              </a:rPr>
              <a:t>to</a:t>
            </a:r>
            <a:r>
              <a:rPr lang="de-DE" sz="1400" b="1" u="none" strike="noStrike" cap="none">
                <a:solidFill>
                  <a:srgbClr val="B6D449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400" b="1" u="none" strike="noStrike" cap="none" err="1">
                <a:solidFill>
                  <a:srgbClr val="B6D449"/>
                </a:solidFill>
                <a:latin typeface="Aptos" panose="020B0004020202020204" pitchFamily="34" charset="0"/>
                <a:sym typeface="Arial"/>
              </a:rPr>
              <a:t>become</a:t>
            </a:r>
            <a:r>
              <a:rPr lang="de-DE" sz="1400" b="1" u="none" strike="noStrike" cap="none">
                <a:solidFill>
                  <a:srgbClr val="B6D449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400" b="1" u="none" strike="noStrike" cap="none" err="1">
                <a:solidFill>
                  <a:srgbClr val="B6D449"/>
                </a:solidFill>
                <a:latin typeface="Aptos" panose="020B0004020202020204" pitchFamily="34" charset="0"/>
                <a:sym typeface="Arial"/>
              </a:rPr>
              <a:t>active</a:t>
            </a:r>
            <a:r>
              <a:rPr lang="de-DE" sz="1400" b="1" u="none" strike="noStrike" cap="none">
                <a:solidFill>
                  <a:srgbClr val="B6D449"/>
                </a:solidFill>
                <a:latin typeface="Aptos" panose="020B0004020202020204" pitchFamily="34" charset="0"/>
                <a:sym typeface="Arial"/>
              </a:rPr>
              <a:t>?</a:t>
            </a:r>
            <a:endParaRPr sz="1400" b="1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2"/>
          <p:cNvSpPr txBox="1">
            <a:spLocks noGrp="1"/>
          </p:cNvSpPr>
          <p:nvPr>
            <p:ph type="body" idx="1"/>
          </p:nvPr>
        </p:nvSpPr>
        <p:spPr>
          <a:xfrm>
            <a:off x="428625" y="336593"/>
            <a:ext cx="6377528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3800"/>
              <a:buNone/>
            </a:pPr>
            <a:r>
              <a:rPr lang="de-DE"/>
              <a:t>The </a:t>
            </a:r>
            <a:r>
              <a:rPr lang="de-DE" err="1"/>
              <a:t>wheel</a:t>
            </a:r>
            <a:r>
              <a:rPr lang="de-DE"/>
              <a:t> </a:t>
            </a:r>
            <a:r>
              <a:rPr lang="de-DE" err="1"/>
              <a:t>can</a:t>
            </a:r>
            <a:r>
              <a:rPr lang="de-DE"/>
              <a:t> also </a:t>
            </a:r>
            <a:r>
              <a:rPr lang="de-DE" err="1"/>
              <a:t>help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...</a:t>
            </a:r>
            <a:endParaRPr/>
          </a:p>
        </p:txBody>
      </p:sp>
      <p:sp>
        <p:nvSpPr>
          <p:cNvPr id="350" name="Google Shape;350;p12"/>
          <p:cNvSpPr txBox="1"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37500"/>
              </a:lnSpc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de-DE" sz="1600" err="1"/>
              <a:t>map</a:t>
            </a:r>
            <a:r>
              <a:rPr lang="de-DE" sz="1600"/>
              <a:t> </a:t>
            </a:r>
            <a:r>
              <a:rPr lang="de-DE" sz="1600" err="1"/>
              <a:t>your</a:t>
            </a:r>
            <a:r>
              <a:rPr lang="de-DE" sz="1600"/>
              <a:t> own </a:t>
            </a:r>
            <a:r>
              <a:rPr lang="de-DE" sz="1600" err="1"/>
              <a:t>entrepreneurial</a:t>
            </a:r>
            <a:r>
              <a:rPr lang="de-DE" sz="1600"/>
              <a:t> </a:t>
            </a:r>
            <a:r>
              <a:rPr lang="de-DE" sz="1600" err="1"/>
              <a:t>competences</a:t>
            </a:r>
            <a:endParaRPr sz="1600"/>
          </a:p>
          <a:p>
            <a:pPr>
              <a:lnSpc>
                <a:spcPct val="1375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de-DE" sz="1600" err="1"/>
              <a:t>assess</a:t>
            </a:r>
            <a:r>
              <a:rPr lang="de-DE" sz="1600"/>
              <a:t> and </a:t>
            </a:r>
            <a:r>
              <a:rPr lang="de-DE" sz="1600" err="1"/>
              <a:t>develop</a:t>
            </a:r>
            <a:r>
              <a:rPr lang="de-DE" sz="1600"/>
              <a:t> </a:t>
            </a:r>
            <a:r>
              <a:rPr lang="de-DE" sz="1600" err="1"/>
              <a:t>your</a:t>
            </a:r>
            <a:r>
              <a:rPr lang="de-DE" sz="1600"/>
              <a:t> </a:t>
            </a:r>
            <a:r>
              <a:rPr lang="de-DE" sz="1600" err="1"/>
              <a:t>entrepreneurial</a:t>
            </a:r>
            <a:r>
              <a:rPr lang="de-DE" sz="1600"/>
              <a:t> </a:t>
            </a:r>
            <a:r>
              <a:rPr lang="de-DE" sz="1600" err="1"/>
              <a:t>skills</a:t>
            </a:r>
            <a:endParaRPr sz="1600"/>
          </a:p>
          <a:p>
            <a:pPr>
              <a:lnSpc>
                <a:spcPct val="1375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de-DE" sz="1600" err="1"/>
              <a:t>identify</a:t>
            </a:r>
            <a:r>
              <a:rPr lang="de-DE" sz="1600"/>
              <a:t> individual </a:t>
            </a:r>
            <a:r>
              <a:rPr lang="de-DE" sz="1600" err="1"/>
              <a:t>strengths</a:t>
            </a:r>
            <a:r>
              <a:rPr lang="de-DE" sz="1600"/>
              <a:t> and </a:t>
            </a:r>
            <a:r>
              <a:rPr lang="de-DE" sz="1600" err="1"/>
              <a:t>weaknesses</a:t>
            </a:r>
            <a:endParaRPr sz="1600"/>
          </a:p>
          <a:p>
            <a:pPr>
              <a:lnSpc>
                <a:spcPct val="1375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de-DE" sz="1600" err="1"/>
              <a:t>build</a:t>
            </a:r>
            <a:r>
              <a:rPr lang="de-DE" sz="1600"/>
              <a:t> </a:t>
            </a:r>
            <a:r>
              <a:rPr lang="de-DE" sz="1600" err="1"/>
              <a:t>your</a:t>
            </a:r>
            <a:r>
              <a:rPr lang="de-DE" sz="1600"/>
              <a:t> </a:t>
            </a:r>
            <a:r>
              <a:rPr lang="de-DE" sz="1600" err="1"/>
              <a:t>entrepreneurial</a:t>
            </a:r>
            <a:r>
              <a:rPr lang="de-DE" sz="1600"/>
              <a:t> </a:t>
            </a:r>
            <a:r>
              <a:rPr lang="de-DE" sz="1600" err="1"/>
              <a:t>team</a:t>
            </a:r>
            <a:endParaRPr sz="16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13"/>
          <p:cNvPicPr preferRelativeResize="0">
            <a:picLocks noGrp="1"/>
          </p:cNvPicPr>
          <p:nvPr>
            <p:ph type="pic" sz="quarter" idx="10"/>
          </p:nvPr>
        </p:nvPicPr>
        <p:blipFill rotWithShape="1">
          <a:blip r:embed="rId3">
            <a:alphaModFix/>
          </a:blip>
          <a:srcRect l="20370" r="20370"/>
          <a:stretch/>
        </p:blipFill>
        <p:spPr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1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</a:pPr>
            <a:r>
              <a:rPr lang="de-DE" err="1"/>
              <a:t>My</a:t>
            </a:r>
            <a:r>
              <a:rPr lang="de-DE"/>
              <a:t> innovative </a:t>
            </a:r>
            <a:r>
              <a:rPr lang="de-DE" err="1"/>
              <a:t>skills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4"/>
          <p:cNvSpPr txBox="1"/>
          <p:nvPr/>
        </p:nvSpPr>
        <p:spPr>
          <a:xfrm>
            <a:off x="438439" y="1733550"/>
            <a:ext cx="840076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DE" sz="1800" b="1" u="none" strike="noStrike" cap="none" err="1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Based</a:t>
            </a:r>
            <a:r>
              <a:rPr lang="de-DE" sz="1800" b="1" u="none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 on </a:t>
            </a:r>
            <a:r>
              <a:rPr lang="de-DE" sz="1800" b="1" u="none" strike="noStrike" cap="none" err="1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what</a:t>
            </a:r>
            <a:r>
              <a:rPr lang="de-DE" sz="1800" b="1" u="none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1" u="none" strike="noStrike" cap="none" err="1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you</a:t>
            </a:r>
            <a:r>
              <a:rPr lang="de-DE" sz="1800" b="1" u="none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 just </a:t>
            </a:r>
            <a:r>
              <a:rPr lang="de-DE" sz="1800" b="1" u="none" strike="noStrike" cap="none" err="1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learned</a:t>
            </a:r>
            <a:r>
              <a:rPr lang="de-DE" sz="1800" b="1" u="none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, </a:t>
            </a:r>
            <a:r>
              <a:rPr lang="de-DE" sz="1800" b="1" u="none" strike="noStrike" cap="none" err="1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think</a:t>
            </a:r>
            <a:r>
              <a:rPr lang="de-DE" sz="1800" b="1" u="none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1" u="none" strike="noStrike" cap="none" err="1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about</a:t>
            </a:r>
            <a:r>
              <a:rPr lang="de-DE" sz="1800" b="1" u="none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1" u="none" strike="noStrike" cap="none" err="1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the</a:t>
            </a:r>
            <a:r>
              <a:rPr lang="de-DE" sz="1800" b="1" u="none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 different </a:t>
            </a:r>
            <a:br>
              <a:rPr lang="de-DE" sz="1800" b="1" u="none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</a:br>
            <a:r>
              <a:rPr lang="de-DE" sz="1800" b="1" u="none" strike="noStrike" cap="none" err="1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entrepreneurial</a:t>
            </a:r>
            <a:r>
              <a:rPr lang="de-DE" sz="1800" b="1" u="none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1" u="none" strike="noStrike" cap="none" err="1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competences</a:t>
            </a:r>
            <a:r>
              <a:rPr lang="de-DE" sz="1800" b="1" u="none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1" u="none" strike="noStrike" cap="none" err="1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according</a:t>
            </a:r>
            <a:r>
              <a:rPr lang="de-DE" sz="1800" b="1" u="none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1" u="none" strike="noStrike" cap="none" err="1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to</a:t>
            </a:r>
            <a:r>
              <a:rPr lang="de-DE" sz="1800" b="1" u="none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1" u="none" strike="noStrike" cap="none" err="1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the</a:t>
            </a:r>
            <a:r>
              <a:rPr lang="de-DE" sz="1800" b="1" u="none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1" u="none" strike="noStrike" cap="none" err="1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EntreComp</a:t>
            </a:r>
            <a:r>
              <a:rPr lang="de-DE" sz="1800" b="1" u="none" strike="noStrike" cap="none">
                <a:solidFill>
                  <a:srgbClr val="000000"/>
                </a:solidFill>
                <a:latin typeface="Aptos" panose="020B0004020202020204" pitchFamily="34" charset="0"/>
                <a:sym typeface="Arial"/>
              </a:rPr>
              <a:t> Wheel. </a:t>
            </a:r>
            <a:endParaRPr sz="1800" b="1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363" name="Google Shape;363;p1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3800"/>
              <a:buNone/>
            </a:pPr>
            <a:r>
              <a:rPr lang="de-DE" err="1"/>
              <a:t>My</a:t>
            </a:r>
            <a:r>
              <a:rPr lang="de-DE"/>
              <a:t> innovative </a:t>
            </a:r>
            <a:r>
              <a:rPr lang="de-DE" err="1"/>
              <a:t>skills</a:t>
            </a:r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337652-6B26-01FC-CBFC-B5037E40DC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0" y="2571751"/>
            <a:ext cx="7308056" cy="1858848"/>
          </a:xfrm>
        </p:spPr>
        <p:txBody>
          <a:bodyPr/>
          <a:lstStyle/>
          <a:p>
            <a:pPr>
              <a:buFont typeface="+mj-lt"/>
              <a:buAutoNum type="alphaLcParenR"/>
            </a:pPr>
            <a:r>
              <a:rPr lang="en-GB"/>
              <a:t>Which skills do you already have? Which of them are the most fun for you? </a:t>
            </a:r>
            <a:r>
              <a:rPr lang="en-GB" b="1">
                <a:solidFill>
                  <a:srgbClr val="E30613"/>
                </a:solidFill>
              </a:rPr>
              <a:t>Pick 2.</a:t>
            </a:r>
          </a:p>
          <a:p>
            <a:pPr>
              <a:buFont typeface="+mj-lt"/>
              <a:buAutoNum type="alphaLcParenR"/>
            </a:pPr>
            <a:endParaRPr lang="en-GB"/>
          </a:p>
          <a:p>
            <a:pPr>
              <a:buFont typeface="+mj-lt"/>
              <a:buAutoNum type="alphaLcParenR"/>
            </a:pPr>
            <a:r>
              <a:rPr lang="en-GB"/>
              <a:t>Which skills do you especially use in your research work? </a:t>
            </a:r>
            <a:r>
              <a:rPr lang="en-GB" b="1">
                <a:solidFill>
                  <a:srgbClr val="E30613"/>
                </a:solidFill>
              </a:rPr>
              <a:t>Pick 2.</a:t>
            </a:r>
          </a:p>
          <a:p>
            <a:pPr>
              <a:buFont typeface="+mj-lt"/>
              <a:buAutoNum type="alphaLcParenR"/>
            </a:pPr>
            <a:endParaRPr lang="en-GB"/>
          </a:p>
          <a:p>
            <a:pPr>
              <a:buFont typeface="+mj-lt"/>
              <a:buAutoNum type="alphaLcParenR"/>
            </a:pPr>
            <a:r>
              <a:rPr lang="en-GB"/>
              <a:t>Which skills would you like to develop (more)?</a:t>
            </a:r>
            <a:r>
              <a:rPr lang="en-GB">
                <a:solidFill>
                  <a:srgbClr val="E30613"/>
                </a:solidFill>
              </a:rPr>
              <a:t> </a:t>
            </a:r>
            <a:r>
              <a:rPr lang="en-GB" b="1">
                <a:solidFill>
                  <a:srgbClr val="E30613"/>
                </a:solidFill>
              </a:rPr>
              <a:t>Pick 2.</a:t>
            </a:r>
          </a:p>
        </p:txBody>
      </p:sp>
      <p:sp>
        <p:nvSpPr>
          <p:cNvPr id="365" name="Google Shape;365;p14"/>
          <p:cNvSpPr txBox="1"/>
          <p:nvPr/>
        </p:nvSpPr>
        <p:spPr>
          <a:xfrm>
            <a:off x="11310169" y="1364225"/>
            <a:ext cx="180974" cy="36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5"/>
          <p:cNvSpPr txBox="1"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</a:pPr>
            <a:r>
              <a:rPr lang="de-DE"/>
              <a:t>Solo </a:t>
            </a:r>
            <a:r>
              <a:rPr lang="de-DE" err="1"/>
              <a:t>work</a:t>
            </a:r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</a:pPr>
            <a:r>
              <a:rPr lang="de-DE" err="1"/>
              <a:t>My</a:t>
            </a:r>
            <a:r>
              <a:rPr lang="de-DE"/>
              <a:t> innovative </a:t>
            </a:r>
            <a:r>
              <a:rPr lang="de-DE" err="1"/>
              <a:t>skills</a:t>
            </a:r>
            <a:endParaRPr/>
          </a:p>
        </p:txBody>
      </p:sp>
      <p:sp>
        <p:nvSpPr>
          <p:cNvPr id="372" name="Google Shape;372;p15"/>
          <p:cNvSpPr txBox="1">
            <a:spLocks noGrp="1"/>
          </p:cNvSpPr>
          <p:nvPr>
            <p:ph type="body" sz="quarter" idx="17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</a:pPr>
            <a:r>
              <a:rPr lang="de-DE"/>
              <a:t>12 min</a:t>
            </a:r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body" sz="quarter" idx="19"/>
          </p:nvPr>
        </p:nvSpPr>
        <p:spPr>
          <a:xfrm>
            <a:off x="1158197" y="2286000"/>
            <a:ext cx="2353866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</a:pPr>
            <a:r>
              <a:rPr lang="de-DE" err="1"/>
              <a:t>Stay</a:t>
            </a:r>
            <a:r>
              <a:rPr lang="de-DE"/>
              <a:t> in </a:t>
            </a:r>
            <a:r>
              <a:rPr lang="de-DE" err="1"/>
              <a:t>main</a:t>
            </a:r>
            <a:r>
              <a:rPr lang="de-DE"/>
              <a:t> </a:t>
            </a:r>
            <a:r>
              <a:rPr lang="de-DE" err="1"/>
              <a:t>room</a:t>
            </a:r>
            <a:r>
              <a:rPr lang="de-DE"/>
              <a:t> </a:t>
            </a:r>
            <a:br>
              <a:rPr lang="de-DE"/>
            </a:br>
            <a:r>
              <a:rPr lang="de-DE"/>
              <a:t>and mute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microphone</a:t>
            </a:r>
            <a:r>
              <a:rPr lang="de-DE"/>
              <a:t>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</a:pP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can</a:t>
            </a:r>
            <a:r>
              <a:rPr lang="de-DE"/>
              <a:t> turn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camera</a:t>
            </a:r>
            <a:r>
              <a:rPr lang="de-DE"/>
              <a:t> off.</a:t>
            </a:r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body" sz="quarter" idx="20"/>
          </p:nvPr>
        </p:nvSpPr>
        <p:spPr>
          <a:xfrm>
            <a:off x="3742919" y="2286000"/>
            <a:ext cx="2353866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</a:pPr>
            <a:r>
              <a:rPr lang="de-DE" b="1" err="1"/>
              <a:t>Reflect</a:t>
            </a:r>
            <a:r>
              <a:rPr lang="de-DE" b="1"/>
              <a:t> on </a:t>
            </a:r>
            <a:r>
              <a:rPr lang="de-DE" b="1" err="1"/>
              <a:t>your</a:t>
            </a:r>
            <a:r>
              <a:rPr lang="de-DE" b="1"/>
              <a:t> </a:t>
            </a:r>
            <a:br>
              <a:rPr lang="de-DE" b="1"/>
            </a:br>
            <a:r>
              <a:rPr lang="de-DE" b="1" err="1"/>
              <a:t>entrepreneurial</a:t>
            </a:r>
            <a:r>
              <a:rPr lang="de-DE" b="1"/>
              <a:t> </a:t>
            </a:r>
            <a:r>
              <a:rPr lang="de-DE" b="1" err="1"/>
              <a:t>skillset</a:t>
            </a:r>
            <a:r>
              <a:rPr lang="de-DE" b="1"/>
              <a:t> </a:t>
            </a:r>
            <a:r>
              <a:rPr lang="de-DE" b="1" err="1"/>
              <a:t>with</a:t>
            </a:r>
            <a:r>
              <a:rPr lang="de-DE" b="1"/>
              <a:t> </a:t>
            </a:r>
            <a:r>
              <a:rPr lang="de-DE" b="1" err="1"/>
              <a:t>the</a:t>
            </a:r>
            <a:r>
              <a:rPr lang="de-DE" b="1"/>
              <a:t> </a:t>
            </a:r>
            <a:r>
              <a:rPr lang="de-DE" b="1" err="1"/>
              <a:t>help</a:t>
            </a:r>
            <a:r>
              <a:rPr lang="de-DE" b="1"/>
              <a:t> </a:t>
            </a:r>
            <a:r>
              <a:rPr lang="de-DE" b="1" err="1"/>
              <a:t>of</a:t>
            </a:r>
            <a:r>
              <a:rPr lang="de-DE" b="1"/>
              <a:t> </a:t>
            </a:r>
            <a:r>
              <a:rPr lang="de-DE" b="1" err="1"/>
              <a:t>the</a:t>
            </a:r>
            <a:r>
              <a:rPr lang="de-DE" b="1"/>
              <a:t> </a:t>
            </a:r>
            <a:r>
              <a:rPr lang="de-DE" b="1" err="1"/>
              <a:t>questions</a:t>
            </a:r>
            <a:r>
              <a:rPr lang="de-DE" b="1"/>
              <a:t>.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</a:pPr>
            <a:r>
              <a:rPr lang="de-DE"/>
              <a:t>Take a </a:t>
            </a:r>
            <a:r>
              <a:rPr lang="de-DE" err="1"/>
              <a:t>look</a:t>
            </a:r>
            <a:r>
              <a:rPr lang="de-DE"/>
              <a:t> at </a:t>
            </a:r>
            <a:r>
              <a:rPr lang="de-DE" err="1"/>
              <a:t>the</a:t>
            </a:r>
            <a:r>
              <a:rPr lang="de-DE"/>
              <a:t> Google </a:t>
            </a:r>
            <a:r>
              <a:rPr lang="de-DE" err="1"/>
              <a:t>template</a:t>
            </a:r>
            <a:r>
              <a:rPr lang="de-DE"/>
              <a:t> </a:t>
            </a:r>
            <a:r>
              <a:rPr lang="de-DE" err="1"/>
              <a:t>if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need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hints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each</a:t>
            </a:r>
            <a:r>
              <a:rPr lang="de-DE"/>
              <a:t> </a:t>
            </a:r>
            <a:r>
              <a:rPr lang="de-DE" err="1"/>
              <a:t>competence</a:t>
            </a:r>
            <a:r>
              <a:rPr lang="de-DE"/>
              <a:t>.</a:t>
            </a:r>
            <a:endParaRPr/>
          </a:p>
        </p:txBody>
      </p:sp>
      <p:sp>
        <p:nvSpPr>
          <p:cNvPr id="375" name="Google Shape;375;p15"/>
          <p:cNvSpPr txBox="1">
            <a:spLocks noGrp="1"/>
          </p:cNvSpPr>
          <p:nvPr>
            <p:ph type="body" sz="quarter" idx="21"/>
          </p:nvPr>
        </p:nvSpPr>
        <p:spPr>
          <a:xfrm>
            <a:off x="6336108" y="2286000"/>
            <a:ext cx="23538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</a:pPr>
            <a:r>
              <a:rPr lang="de-DE"/>
              <a:t>4 min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each</a:t>
            </a:r>
            <a:r>
              <a:rPr lang="de-DE"/>
              <a:t> </a:t>
            </a:r>
            <a:r>
              <a:rPr lang="de-DE" err="1"/>
              <a:t>question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</a:pPr>
            <a:r>
              <a:rPr lang="de-DE"/>
              <a:t>Countdown </a:t>
            </a:r>
            <a:r>
              <a:rPr lang="de-DE" err="1"/>
              <a:t>for</a:t>
            </a:r>
            <a:r>
              <a:rPr lang="de-DE"/>
              <a:t> last </a:t>
            </a:r>
            <a:r>
              <a:rPr lang="de-DE" err="1"/>
              <a:t>minute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3800"/>
              <a:buNone/>
            </a:pPr>
            <a:r>
              <a:rPr lang="de-DE"/>
              <a:t>My innovative </a:t>
            </a:r>
            <a:r>
              <a:rPr lang="de-DE" err="1"/>
              <a:t>skills</a:t>
            </a:r>
            <a:endParaRPr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749CFFC-A315-3309-9152-B5F6199CD3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95375" y="942198"/>
            <a:ext cx="6953249" cy="391120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218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</a:pP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entrepreneurial</a:t>
            </a:r>
            <a:r>
              <a:rPr lang="de-DE"/>
              <a:t> superpower</a:t>
            </a:r>
            <a:endParaRPr/>
          </a:p>
        </p:txBody>
      </p:sp>
      <p:pic>
        <p:nvPicPr>
          <p:cNvPr id="4" name="Google Shape;414;p18">
            <a:extLst>
              <a:ext uri="{FF2B5EF4-FFF2-40B4-BE49-F238E27FC236}">
                <a16:creationId xmlns:a16="http://schemas.microsoft.com/office/drawing/2014/main" id="{F11F07E7-CC98-A2AC-B083-9DD01A42E0B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33212" r="21117" b="22905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9"/>
          <p:cNvSpPr txBox="1">
            <a:spLocks noGrp="1"/>
          </p:cNvSpPr>
          <p:nvPr>
            <p:ph type="body" idx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3800"/>
              <a:buNone/>
            </a:pPr>
            <a:r>
              <a:rPr lang="de-DE"/>
              <a:t>Share </a:t>
            </a:r>
            <a:r>
              <a:rPr lang="de-DE" err="1"/>
              <a:t>with</a:t>
            </a:r>
            <a:r>
              <a:rPr lang="de-DE"/>
              <a:t> a </a:t>
            </a:r>
            <a:r>
              <a:rPr lang="de-DE" err="1"/>
              <a:t>partner</a:t>
            </a:r>
            <a:endParaRPr/>
          </a:p>
        </p:txBody>
      </p:sp>
      <p:sp>
        <p:nvSpPr>
          <p:cNvPr id="420" name="Google Shape;420;p19"/>
          <p:cNvSpPr txBox="1">
            <a:spLocks noGrp="1"/>
          </p:cNvSpPr>
          <p:nvPr>
            <p:ph type="body" sz="quarter" idx="13"/>
          </p:nvPr>
        </p:nvSpPr>
        <p:spPr>
          <a:xfrm>
            <a:off x="1371600" y="2186274"/>
            <a:ext cx="7308056" cy="2244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r>
              <a:rPr lang="de-DE" sz="1600"/>
              <a:t>… </a:t>
            </a:r>
            <a:r>
              <a:rPr lang="de-DE" sz="1600" err="1"/>
              <a:t>share</a:t>
            </a:r>
            <a:r>
              <a:rPr lang="de-DE" sz="1600"/>
              <a:t> </a:t>
            </a:r>
            <a:r>
              <a:rPr lang="de-DE" sz="1600" err="1"/>
              <a:t>your</a:t>
            </a:r>
            <a:r>
              <a:rPr lang="de-DE" sz="1600"/>
              <a:t> </a:t>
            </a:r>
            <a:r>
              <a:rPr lang="de-DE" sz="1600" err="1"/>
              <a:t>thoughts</a:t>
            </a:r>
            <a:r>
              <a:rPr lang="de-DE" sz="1600"/>
              <a:t> </a:t>
            </a:r>
            <a:r>
              <a:rPr lang="de-DE" sz="1600" err="1"/>
              <a:t>around</a:t>
            </a:r>
            <a:r>
              <a:rPr lang="de-DE" sz="1600"/>
              <a:t> </a:t>
            </a:r>
            <a:r>
              <a:rPr lang="de-DE" sz="1600" err="1"/>
              <a:t>your</a:t>
            </a:r>
            <a:r>
              <a:rPr lang="de-DE" sz="1600"/>
              <a:t> own </a:t>
            </a:r>
            <a:r>
              <a:rPr lang="de-DE" sz="1600" err="1"/>
              <a:t>entrepreneurial</a:t>
            </a:r>
            <a:r>
              <a:rPr lang="de-DE" sz="1600"/>
              <a:t> </a:t>
            </a:r>
            <a:r>
              <a:rPr lang="de-DE" sz="1600" err="1"/>
              <a:t>skillset</a:t>
            </a:r>
            <a:r>
              <a:rPr lang="de-DE" sz="1600"/>
              <a:t> </a:t>
            </a:r>
            <a:r>
              <a:rPr lang="de-DE" sz="1600" err="1"/>
              <a:t>with</a:t>
            </a:r>
            <a:r>
              <a:rPr lang="de-DE" sz="1600"/>
              <a:t> a </a:t>
            </a:r>
            <a:r>
              <a:rPr lang="de-DE" sz="1600" err="1"/>
              <a:t>partner</a:t>
            </a:r>
            <a:r>
              <a:rPr lang="de-DE" sz="1600"/>
              <a:t>:</a:t>
            </a:r>
            <a:endParaRPr sz="1600"/>
          </a:p>
          <a:p>
            <a:pPr lvl="0" algn="l" rtl="0">
              <a:lnSpc>
                <a:spcPct val="1375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de-DE" sz="1600" err="1"/>
              <a:t>One</a:t>
            </a:r>
            <a:r>
              <a:rPr lang="de-DE" sz="1600"/>
              <a:t> after </a:t>
            </a:r>
            <a:r>
              <a:rPr lang="de-DE" sz="1600" err="1"/>
              <a:t>the</a:t>
            </a:r>
            <a:r>
              <a:rPr lang="de-DE" sz="1600"/>
              <a:t> </a:t>
            </a:r>
            <a:r>
              <a:rPr lang="de-DE" sz="1600" err="1"/>
              <a:t>other</a:t>
            </a:r>
            <a:r>
              <a:rPr lang="de-DE" sz="1600"/>
              <a:t>: Listen </a:t>
            </a:r>
            <a:r>
              <a:rPr lang="de-DE" sz="1600" err="1"/>
              <a:t>carefully</a:t>
            </a:r>
            <a:r>
              <a:rPr lang="de-DE" sz="1600"/>
              <a:t> and find </a:t>
            </a:r>
            <a:r>
              <a:rPr lang="de-DE" sz="1600" err="1"/>
              <a:t>the</a:t>
            </a:r>
            <a:r>
              <a:rPr lang="de-DE" sz="1600"/>
              <a:t> </a:t>
            </a:r>
            <a:r>
              <a:rPr lang="de-DE" sz="1600" err="1"/>
              <a:t>one</a:t>
            </a:r>
            <a:r>
              <a:rPr lang="de-DE" sz="1600"/>
              <a:t> </a:t>
            </a:r>
            <a:br>
              <a:rPr lang="de-DE" sz="1600"/>
            </a:br>
            <a:r>
              <a:rPr lang="de-DE" sz="1600"/>
              <a:t>»</a:t>
            </a:r>
            <a:r>
              <a:rPr lang="de-DE" sz="1600" err="1"/>
              <a:t>entrepreneurial</a:t>
            </a:r>
            <a:r>
              <a:rPr lang="de-DE" sz="1600"/>
              <a:t> superpower« </a:t>
            </a:r>
            <a:r>
              <a:rPr lang="de-DE" sz="1600" err="1"/>
              <a:t>of</a:t>
            </a:r>
            <a:r>
              <a:rPr lang="de-DE" sz="1600"/>
              <a:t> </a:t>
            </a:r>
            <a:r>
              <a:rPr lang="de-DE" sz="1600" err="1"/>
              <a:t>your</a:t>
            </a:r>
            <a:r>
              <a:rPr lang="de-DE" sz="1600"/>
              <a:t> </a:t>
            </a:r>
            <a:r>
              <a:rPr lang="de-DE" sz="1600" err="1"/>
              <a:t>partner</a:t>
            </a:r>
            <a:r>
              <a:rPr lang="de-DE" sz="1600"/>
              <a:t>. </a:t>
            </a:r>
          </a:p>
          <a:p>
            <a:pPr lvl="0" algn="l" rtl="0">
              <a:lnSpc>
                <a:spcPct val="1375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de-DE" sz="1600"/>
              <a:t>Talk </a:t>
            </a:r>
            <a:r>
              <a:rPr lang="de-DE" sz="1600" err="1"/>
              <a:t>about</a:t>
            </a:r>
            <a:r>
              <a:rPr lang="de-DE" sz="1600"/>
              <a:t> </a:t>
            </a:r>
            <a:r>
              <a:rPr lang="de-DE" sz="1600" err="1"/>
              <a:t>one</a:t>
            </a:r>
            <a:r>
              <a:rPr lang="de-DE" sz="1600"/>
              <a:t> </a:t>
            </a:r>
            <a:r>
              <a:rPr lang="de-DE" sz="1600" err="1"/>
              <a:t>skill</a:t>
            </a:r>
            <a:r>
              <a:rPr lang="de-DE" sz="1600"/>
              <a:t> </a:t>
            </a:r>
            <a:r>
              <a:rPr lang="de-DE" sz="1600" err="1"/>
              <a:t>that</a:t>
            </a:r>
            <a:r>
              <a:rPr lang="de-DE" sz="1600"/>
              <a:t> </a:t>
            </a:r>
            <a:r>
              <a:rPr lang="de-DE" sz="1600" err="1"/>
              <a:t>you</a:t>
            </a:r>
            <a:r>
              <a:rPr lang="de-DE" sz="1600"/>
              <a:t> </a:t>
            </a:r>
            <a:r>
              <a:rPr lang="de-DE" sz="1600" err="1"/>
              <a:t>would</a:t>
            </a:r>
            <a:r>
              <a:rPr lang="de-DE" sz="1600"/>
              <a:t> like </a:t>
            </a:r>
            <a:r>
              <a:rPr lang="de-DE" sz="1600" err="1"/>
              <a:t>to</a:t>
            </a:r>
            <a:r>
              <a:rPr lang="de-DE" sz="1600"/>
              <a:t> </a:t>
            </a:r>
            <a:r>
              <a:rPr lang="de-DE" sz="1600" err="1"/>
              <a:t>develop</a:t>
            </a:r>
            <a:r>
              <a:rPr lang="de-DE" sz="1600"/>
              <a:t> (</a:t>
            </a:r>
            <a:r>
              <a:rPr lang="de-DE" sz="1600" err="1"/>
              <a:t>further</a:t>
            </a:r>
            <a:r>
              <a:rPr lang="de-DE" sz="1600"/>
              <a:t>). </a:t>
            </a:r>
            <a:br>
              <a:rPr lang="de-DE" sz="1600"/>
            </a:br>
            <a:r>
              <a:rPr lang="de-DE" sz="1600" err="1"/>
              <a:t>Together</a:t>
            </a:r>
            <a:r>
              <a:rPr lang="de-DE" sz="1600"/>
              <a:t> </a:t>
            </a:r>
            <a:r>
              <a:rPr lang="de-DE" sz="1600" err="1"/>
              <a:t>brainstorm</a:t>
            </a:r>
            <a:r>
              <a:rPr lang="de-DE" sz="1600"/>
              <a:t> </a:t>
            </a:r>
            <a:r>
              <a:rPr lang="de-DE" sz="1600" err="1"/>
              <a:t>ideas</a:t>
            </a:r>
            <a:r>
              <a:rPr lang="de-DE" sz="1600"/>
              <a:t> </a:t>
            </a:r>
            <a:r>
              <a:rPr lang="de-DE" sz="1600" err="1"/>
              <a:t>how</a:t>
            </a:r>
            <a:r>
              <a:rPr lang="de-DE" sz="1600"/>
              <a:t> </a:t>
            </a:r>
            <a:r>
              <a:rPr lang="de-DE" sz="1600" err="1"/>
              <a:t>you</a:t>
            </a:r>
            <a:r>
              <a:rPr lang="de-DE" sz="1600"/>
              <a:t> </a:t>
            </a:r>
            <a:r>
              <a:rPr lang="de-DE" sz="1600" err="1"/>
              <a:t>could</a:t>
            </a:r>
            <a:r>
              <a:rPr lang="de-DE" sz="1600"/>
              <a:t> do </a:t>
            </a:r>
            <a:r>
              <a:rPr lang="de-DE" sz="1600" err="1"/>
              <a:t>that</a:t>
            </a:r>
            <a:r>
              <a:rPr lang="de-DE" sz="1600"/>
              <a:t>. </a:t>
            </a:r>
            <a:br>
              <a:rPr lang="de-DE" sz="1600"/>
            </a:br>
            <a:endParaRPr sz="1600"/>
          </a:p>
        </p:txBody>
      </p:sp>
      <p:sp>
        <p:nvSpPr>
          <p:cNvPr id="421" name="Google Shape;421;p19"/>
          <p:cNvSpPr txBox="1"/>
          <p:nvPr/>
        </p:nvSpPr>
        <p:spPr>
          <a:xfrm>
            <a:off x="419100" y="1733550"/>
            <a:ext cx="7022955" cy="452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e-DE" sz="1800" b="1" u="none" strike="noStrike" cap="none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Based</a:t>
            </a:r>
            <a:r>
              <a:rPr lang="de-DE" sz="1800" b="1" u="none" strike="noStrike" cap="none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on </a:t>
            </a:r>
            <a:r>
              <a:rPr lang="de-DE" sz="1800" b="1" u="none" strike="noStrike" cap="none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what</a:t>
            </a:r>
            <a:r>
              <a:rPr lang="de-DE" sz="1800" b="1" u="none" strike="noStrike" cap="none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1" u="none" strike="noStrike" cap="none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you</a:t>
            </a:r>
            <a:r>
              <a:rPr lang="de-DE" sz="1800" b="1" u="none" strike="noStrike" cap="none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just </a:t>
            </a:r>
            <a:r>
              <a:rPr lang="de-DE" sz="1800" b="1" u="none" strike="noStrike" cap="none" err="1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reflected</a:t>
            </a:r>
            <a:r>
              <a:rPr lang="de-DE" sz="1800" b="1" u="none" strike="noStrike" cap="none">
                <a:solidFill>
                  <a:schemeClr val="dk1"/>
                </a:solidFill>
                <a:latin typeface="Aptos" panose="020B0004020202020204" pitchFamily="34" charset="0"/>
                <a:sym typeface="Arial"/>
              </a:rPr>
              <a:t> on, ...</a:t>
            </a:r>
            <a:endParaRPr sz="1800" b="1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"/>
          <p:cNvSpPr txBox="1">
            <a:spLocks noGrp="1"/>
          </p:cNvSpPr>
          <p:nvPr>
            <p:ph type="body" idx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3800"/>
              <a:buNone/>
            </a:pPr>
            <a:r>
              <a:rPr lang="de-DE"/>
              <a:t>Learning </a:t>
            </a:r>
            <a:r>
              <a:rPr lang="de-DE" err="1"/>
              <a:t>goals</a:t>
            </a:r>
            <a:endParaRPr/>
          </a:p>
        </p:txBody>
      </p:sp>
      <p:sp>
        <p:nvSpPr>
          <p:cNvPr id="228" name="Google Shape;228;p2"/>
          <p:cNvSpPr txBox="1">
            <a:spLocks noGrp="1"/>
          </p:cNvSpPr>
          <p:nvPr>
            <p:ph type="body" sz="quarter" idx="13"/>
          </p:nvPr>
        </p:nvSpPr>
        <p:spPr>
          <a:xfrm>
            <a:off x="1371600" y="1743076"/>
            <a:ext cx="6012611" cy="268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l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600"/>
            </a:pPr>
            <a:r>
              <a:rPr lang="de-DE" sz="1600"/>
              <a:t>Breaking </a:t>
            </a:r>
            <a:r>
              <a:rPr lang="de-DE" sz="1600" err="1"/>
              <a:t>the</a:t>
            </a:r>
            <a:r>
              <a:rPr lang="de-DE" sz="1600"/>
              <a:t> </a:t>
            </a:r>
            <a:r>
              <a:rPr lang="de-DE" sz="1600" err="1"/>
              <a:t>entrepreneurial</a:t>
            </a:r>
            <a:r>
              <a:rPr lang="de-DE" sz="1600"/>
              <a:t> stereotype</a:t>
            </a:r>
            <a:endParaRPr sz="1600"/>
          </a:p>
          <a:p>
            <a:pPr lvl="0" algn="l" rtl="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SzPts val="1600"/>
            </a:pPr>
            <a:r>
              <a:rPr lang="de-DE" sz="1600" err="1"/>
              <a:t>Reflecting</a:t>
            </a:r>
            <a:r>
              <a:rPr lang="de-DE" sz="1600"/>
              <a:t> upon </a:t>
            </a:r>
            <a:r>
              <a:rPr lang="de-DE" sz="1600" err="1"/>
              <a:t>your</a:t>
            </a:r>
            <a:r>
              <a:rPr lang="de-DE" sz="1600"/>
              <a:t> personal innovative </a:t>
            </a:r>
            <a:r>
              <a:rPr lang="de-DE" sz="1600" err="1"/>
              <a:t>skillset</a:t>
            </a:r>
            <a:r>
              <a:rPr lang="de-DE" sz="1600"/>
              <a:t> </a:t>
            </a:r>
            <a:r>
              <a:rPr lang="de-DE" sz="1600" err="1"/>
              <a:t>with</a:t>
            </a:r>
            <a:r>
              <a:rPr lang="de-DE" sz="1600"/>
              <a:t> </a:t>
            </a:r>
            <a:r>
              <a:rPr lang="de-DE" sz="1600" err="1"/>
              <a:t>the</a:t>
            </a:r>
            <a:r>
              <a:rPr lang="de-DE" sz="1600"/>
              <a:t> </a:t>
            </a:r>
            <a:r>
              <a:rPr lang="de-DE" sz="1600" err="1"/>
              <a:t>help</a:t>
            </a:r>
            <a:r>
              <a:rPr lang="de-DE" sz="1600"/>
              <a:t> </a:t>
            </a:r>
            <a:r>
              <a:rPr lang="de-DE" sz="1600" err="1"/>
              <a:t>of</a:t>
            </a:r>
            <a:r>
              <a:rPr lang="de-DE" sz="1600"/>
              <a:t> </a:t>
            </a:r>
            <a:r>
              <a:rPr lang="de-DE" sz="1600" err="1"/>
              <a:t>the</a:t>
            </a:r>
            <a:r>
              <a:rPr lang="de-DE" sz="1600"/>
              <a:t> Entrepreneurship Competence Wheel</a:t>
            </a:r>
            <a:endParaRPr sz="1600"/>
          </a:p>
          <a:p>
            <a:pPr lvl="0" algn="l" rtl="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SzPts val="1600"/>
            </a:pPr>
            <a:r>
              <a:rPr lang="de-DE" sz="1600"/>
              <a:t>Understanding </a:t>
            </a:r>
            <a:r>
              <a:rPr lang="de-DE" sz="1600" err="1"/>
              <a:t>how</a:t>
            </a:r>
            <a:r>
              <a:rPr lang="de-DE" sz="1600"/>
              <a:t> </a:t>
            </a:r>
            <a:r>
              <a:rPr lang="de-DE" sz="1600" err="1"/>
              <a:t>your</a:t>
            </a:r>
            <a:r>
              <a:rPr lang="de-DE" sz="1600"/>
              <a:t> </a:t>
            </a:r>
            <a:r>
              <a:rPr lang="de-DE" sz="1600" err="1"/>
              <a:t>skills</a:t>
            </a:r>
            <a:r>
              <a:rPr lang="de-DE" sz="1600"/>
              <a:t> </a:t>
            </a:r>
            <a:r>
              <a:rPr lang="de-DE" sz="1600" err="1"/>
              <a:t>contribute</a:t>
            </a:r>
            <a:r>
              <a:rPr lang="de-DE" sz="1600"/>
              <a:t> </a:t>
            </a:r>
            <a:r>
              <a:rPr lang="de-DE" sz="1600" err="1"/>
              <a:t>to</a:t>
            </a:r>
            <a:r>
              <a:rPr lang="de-DE" sz="1600"/>
              <a:t> a </a:t>
            </a:r>
            <a:r>
              <a:rPr lang="de-DE" sz="1600" err="1"/>
              <a:t>team</a:t>
            </a:r>
            <a:r>
              <a:rPr lang="de-DE" sz="1600"/>
              <a:t> and </a:t>
            </a:r>
            <a:r>
              <a:rPr lang="de-DE" sz="1600" err="1"/>
              <a:t>defining</a:t>
            </a:r>
            <a:r>
              <a:rPr lang="de-DE" sz="1600"/>
              <a:t> </a:t>
            </a:r>
            <a:r>
              <a:rPr lang="de-DE" sz="1600" err="1"/>
              <a:t>your</a:t>
            </a:r>
            <a:r>
              <a:rPr lang="de-DE" sz="1600"/>
              <a:t> </a:t>
            </a:r>
            <a:r>
              <a:rPr lang="de-DE" sz="1600" err="1"/>
              <a:t>entrepreneurial</a:t>
            </a:r>
            <a:r>
              <a:rPr lang="de-DE" sz="1600"/>
              <a:t> </a:t>
            </a:r>
            <a:r>
              <a:rPr lang="de-DE" sz="1600" err="1"/>
              <a:t>superpowers</a:t>
            </a:r>
            <a:endParaRPr sz="1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0"/>
          <p:cNvSpPr txBox="1"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</a:pPr>
            <a:r>
              <a:rPr lang="de-DE" err="1"/>
              <a:t>One</a:t>
            </a:r>
            <a:r>
              <a:rPr lang="de-DE"/>
              <a:t> on </a:t>
            </a:r>
            <a:r>
              <a:rPr lang="de-DE" err="1"/>
              <a:t>one</a:t>
            </a:r>
            <a:endParaRPr/>
          </a:p>
        </p:txBody>
      </p:sp>
      <p:sp>
        <p:nvSpPr>
          <p:cNvPr id="427" name="Google Shape;427;p20"/>
          <p:cNvSpPr txBox="1"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</a:pP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entrepreneurial</a:t>
            </a:r>
            <a:r>
              <a:rPr lang="de-DE"/>
              <a:t> superpower</a:t>
            </a:r>
            <a:endParaRPr/>
          </a:p>
        </p:txBody>
      </p:sp>
      <p:sp>
        <p:nvSpPr>
          <p:cNvPr id="428" name="Google Shape;428;p20"/>
          <p:cNvSpPr txBox="1">
            <a:spLocks noGrp="1"/>
          </p:cNvSpPr>
          <p:nvPr>
            <p:ph type="body" sz="quarter" idx="17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</a:pPr>
            <a:r>
              <a:rPr lang="de-DE"/>
              <a:t>15 min</a:t>
            </a:r>
            <a:endParaRPr/>
          </a:p>
        </p:txBody>
      </p:sp>
      <p:sp>
        <p:nvSpPr>
          <p:cNvPr id="429" name="Google Shape;429;p20"/>
          <p:cNvSpPr txBox="1">
            <a:spLocks noGrp="1"/>
          </p:cNvSpPr>
          <p:nvPr>
            <p:ph type="body" sz="quarter" idx="19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</a:pPr>
            <a:r>
              <a:rPr lang="de-DE" b="1" err="1"/>
              <a:t>You</a:t>
            </a:r>
            <a:r>
              <a:rPr lang="de-DE" b="1"/>
              <a:t> will </a:t>
            </a:r>
            <a:r>
              <a:rPr lang="de-DE" b="1" err="1"/>
              <a:t>meet</a:t>
            </a:r>
            <a:r>
              <a:rPr lang="de-DE" b="1"/>
              <a:t> </a:t>
            </a:r>
            <a:r>
              <a:rPr lang="de-DE" b="1" err="1"/>
              <a:t>your</a:t>
            </a:r>
            <a:r>
              <a:rPr lang="de-DE" b="1"/>
              <a:t> </a:t>
            </a:r>
            <a:r>
              <a:rPr lang="de-DE" b="1" err="1"/>
              <a:t>partner</a:t>
            </a:r>
            <a:r>
              <a:rPr lang="de-DE" b="1"/>
              <a:t> in </a:t>
            </a:r>
            <a:br>
              <a:rPr lang="de-DE" b="1"/>
            </a:br>
            <a:r>
              <a:rPr lang="de-DE" b="1"/>
              <a:t>a digital </a:t>
            </a:r>
            <a:r>
              <a:rPr lang="de-DE" b="1" err="1"/>
              <a:t>breakout</a:t>
            </a:r>
            <a:r>
              <a:rPr lang="de-DE" b="1"/>
              <a:t> </a:t>
            </a:r>
            <a:r>
              <a:rPr lang="de-DE" b="1" err="1"/>
              <a:t>room</a:t>
            </a:r>
            <a:r>
              <a:rPr lang="de-DE" b="1"/>
              <a:t>.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</a:pPr>
            <a:r>
              <a:rPr lang="de-DE" err="1"/>
              <a:t>Automatic</a:t>
            </a:r>
            <a:r>
              <a:rPr lang="de-DE"/>
              <a:t> </a:t>
            </a:r>
            <a:r>
              <a:rPr lang="de-DE" err="1"/>
              <a:t>transfer</a:t>
            </a:r>
            <a:r>
              <a:rPr lang="de-DE"/>
              <a:t> back</a:t>
            </a:r>
            <a:endParaRPr/>
          </a:p>
        </p:txBody>
      </p:sp>
      <p:sp>
        <p:nvSpPr>
          <p:cNvPr id="430" name="Google Shape;430;p20"/>
          <p:cNvSpPr txBox="1">
            <a:spLocks noGrp="1"/>
          </p:cNvSpPr>
          <p:nvPr>
            <p:ph type="body" sz="quarter" idx="20"/>
          </p:nvPr>
        </p:nvSpPr>
        <p:spPr>
          <a:xfrm>
            <a:off x="3742919" y="2286000"/>
            <a:ext cx="2353866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</a:pPr>
            <a:r>
              <a:rPr lang="de-DE" b="1"/>
              <a:t>Share </a:t>
            </a:r>
            <a:r>
              <a:rPr lang="de-DE" b="1" err="1"/>
              <a:t>your</a:t>
            </a:r>
            <a:r>
              <a:rPr lang="de-DE" b="1"/>
              <a:t> </a:t>
            </a:r>
            <a:r>
              <a:rPr lang="de-DE" b="1" err="1"/>
              <a:t>thoughts</a:t>
            </a:r>
            <a:r>
              <a:rPr lang="de-DE" b="1"/>
              <a:t> </a:t>
            </a:r>
            <a:r>
              <a:rPr lang="de-DE" b="1" err="1"/>
              <a:t>around</a:t>
            </a:r>
            <a:r>
              <a:rPr lang="de-DE" b="1"/>
              <a:t> </a:t>
            </a:r>
            <a:r>
              <a:rPr lang="de-DE" b="1" err="1"/>
              <a:t>your</a:t>
            </a:r>
            <a:r>
              <a:rPr lang="de-DE" b="1"/>
              <a:t> own </a:t>
            </a:r>
            <a:r>
              <a:rPr lang="de-DE" b="1" err="1"/>
              <a:t>entrepreneurial</a:t>
            </a:r>
            <a:r>
              <a:rPr lang="de-DE" b="1"/>
              <a:t> </a:t>
            </a:r>
            <a:r>
              <a:rPr lang="de-DE" b="1" err="1"/>
              <a:t>skillset</a:t>
            </a:r>
            <a:r>
              <a:rPr lang="de-DE" b="1"/>
              <a:t> </a:t>
            </a:r>
            <a:r>
              <a:rPr lang="de-DE" b="1" err="1"/>
              <a:t>with</a:t>
            </a:r>
            <a:r>
              <a:rPr lang="de-DE" b="1"/>
              <a:t> a </a:t>
            </a:r>
            <a:r>
              <a:rPr lang="de-DE" b="1" err="1"/>
              <a:t>partner</a:t>
            </a:r>
            <a:r>
              <a:rPr lang="de-DE" b="1"/>
              <a:t>.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</a:pPr>
            <a:r>
              <a:rPr lang="de-DE" err="1"/>
              <a:t>One</a:t>
            </a:r>
            <a:r>
              <a:rPr lang="de-DE"/>
              <a:t> after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other</a:t>
            </a:r>
            <a:r>
              <a:rPr lang="de-DE"/>
              <a:t>: Listen </a:t>
            </a:r>
            <a:r>
              <a:rPr lang="de-DE" err="1"/>
              <a:t>carefully</a:t>
            </a:r>
            <a:r>
              <a:rPr lang="de-DE"/>
              <a:t> and find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one</a:t>
            </a:r>
            <a:r>
              <a:rPr lang="de-DE"/>
              <a:t> »</a:t>
            </a:r>
            <a:r>
              <a:rPr lang="de-DE" err="1"/>
              <a:t>entrepreneurial</a:t>
            </a:r>
            <a:r>
              <a:rPr lang="de-DE"/>
              <a:t> superpower«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partner</a:t>
            </a:r>
            <a:r>
              <a:rPr lang="de-DE"/>
              <a:t>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</a:pPr>
            <a:r>
              <a:rPr lang="de-DE"/>
              <a:t>Talk </a:t>
            </a:r>
            <a:r>
              <a:rPr lang="de-DE" err="1"/>
              <a:t>about</a:t>
            </a:r>
            <a:r>
              <a:rPr lang="de-DE"/>
              <a:t> </a:t>
            </a:r>
            <a:r>
              <a:rPr lang="de-DE" err="1"/>
              <a:t>one</a:t>
            </a:r>
            <a:r>
              <a:rPr lang="de-DE"/>
              <a:t> </a:t>
            </a:r>
            <a:r>
              <a:rPr lang="de-DE" err="1"/>
              <a:t>skill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would</a:t>
            </a:r>
            <a:r>
              <a:rPr lang="de-DE"/>
              <a:t> like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develop</a:t>
            </a:r>
            <a:r>
              <a:rPr lang="de-DE"/>
              <a:t>. </a:t>
            </a:r>
            <a:r>
              <a:rPr lang="de-DE" err="1"/>
              <a:t>Together</a:t>
            </a:r>
            <a:r>
              <a:rPr lang="de-DE"/>
              <a:t> </a:t>
            </a:r>
            <a:r>
              <a:rPr lang="de-DE" err="1"/>
              <a:t>brainstorm</a:t>
            </a:r>
            <a:r>
              <a:rPr lang="de-DE"/>
              <a:t> </a:t>
            </a:r>
            <a:r>
              <a:rPr lang="de-DE" err="1"/>
              <a:t>ideas</a:t>
            </a:r>
            <a:r>
              <a:rPr lang="de-DE"/>
              <a:t> </a:t>
            </a:r>
            <a:r>
              <a:rPr lang="de-DE" err="1"/>
              <a:t>how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could</a:t>
            </a:r>
            <a:r>
              <a:rPr lang="de-DE"/>
              <a:t> do </a:t>
            </a:r>
            <a:r>
              <a:rPr lang="de-DE" err="1"/>
              <a:t>that</a:t>
            </a:r>
            <a:r>
              <a:rPr lang="de-DE"/>
              <a:t>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</a:pPr>
            <a:endParaRPr/>
          </a:p>
        </p:txBody>
      </p:sp>
      <p:sp>
        <p:nvSpPr>
          <p:cNvPr id="431" name="Google Shape;431;p20"/>
          <p:cNvSpPr txBox="1">
            <a:spLocks noGrp="1"/>
          </p:cNvSpPr>
          <p:nvPr>
            <p:ph type="body" sz="quarter" idx="21"/>
          </p:nvPr>
        </p:nvSpPr>
        <p:spPr>
          <a:xfrm>
            <a:off x="6336108" y="2286000"/>
            <a:ext cx="2353866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</a:pPr>
            <a:r>
              <a:rPr lang="de-DE" err="1"/>
              <a:t>Each</a:t>
            </a:r>
            <a:r>
              <a:rPr lang="de-DE"/>
              <a:t> </a:t>
            </a:r>
            <a:r>
              <a:rPr lang="de-DE" err="1"/>
              <a:t>person</a:t>
            </a:r>
            <a:r>
              <a:rPr lang="de-DE"/>
              <a:t> 7 min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sharing</a:t>
            </a:r>
            <a:r>
              <a:rPr lang="de-DE"/>
              <a:t>, </a:t>
            </a:r>
            <a:r>
              <a:rPr lang="de-DE" err="1"/>
              <a:t>feedback</a:t>
            </a:r>
            <a:r>
              <a:rPr lang="de-DE"/>
              <a:t> and </a:t>
            </a:r>
            <a:r>
              <a:rPr lang="de-DE" err="1"/>
              <a:t>brainstorming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</a:pPr>
            <a:r>
              <a:rPr lang="de-DE"/>
              <a:t>Countdown </a:t>
            </a:r>
            <a:r>
              <a:rPr lang="de-DE" err="1"/>
              <a:t>for</a:t>
            </a:r>
            <a:r>
              <a:rPr lang="de-DE"/>
              <a:t> last </a:t>
            </a:r>
            <a:r>
              <a:rPr lang="de-DE" err="1"/>
              <a:t>minute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957912F-6A7E-E37E-F5DD-B0CF1E529F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38" name="Google Shape;438;p2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</a:pPr>
            <a:r>
              <a:rPr lang="de-DE" err="1"/>
              <a:t>Let’s</a:t>
            </a:r>
            <a:r>
              <a:rPr lang="de-DE"/>
              <a:t> </a:t>
            </a:r>
            <a:r>
              <a:rPr lang="de-DE" err="1"/>
              <a:t>go</a:t>
            </a:r>
            <a:r>
              <a:rPr lang="de-DE"/>
              <a:t>!</a:t>
            </a:r>
            <a:endParaRPr/>
          </a:p>
        </p:txBody>
      </p:sp>
      <p:pic>
        <p:nvPicPr>
          <p:cNvPr id="440" name="Google Shape;440;p21"/>
          <p:cNvPicPr preferRelativeResize="0"/>
          <p:nvPr/>
        </p:nvPicPr>
        <p:blipFill rotWithShape="1">
          <a:blip r:embed="rId3">
            <a:alphaModFix/>
          </a:blip>
          <a:srcRect l="33212" r="21117" b="22905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3"/>
          <p:cNvSpPr txBox="1"/>
          <p:nvPr/>
        </p:nvSpPr>
        <p:spPr>
          <a:xfrm>
            <a:off x="189002" y="1036696"/>
            <a:ext cx="7846960" cy="609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u="none" strike="noStrike" cap="none">
              <a:solidFill>
                <a:schemeClr val="dk1"/>
              </a:solidFill>
              <a:highlight>
                <a:srgbClr val="FFFFFF"/>
              </a:highlight>
              <a:latin typeface="Aptos" panose="020B0004020202020204" pitchFamily="34" charset="0"/>
              <a:sym typeface="Arial"/>
            </a:endParaRPr>
          </a:p>
        </p:txBody>
      </p:sp>
      <p:sp>
        <p:nvSpPr>
          <p:cNvPr id="452" name="Google Shape;452;p23"/>
          <p:cNvSpPr txBox="1">
            <a:spLocks noGrp="1"/>
          </p:cNvSpPr>
          <p:nvPr>
            <p:ph type="body" idx="1"/>
          </p:nvPr>
        </p:nvSpPr>
        <p:spPr>
          <a:xfrm>
            <a:off x="2252662" y="2831725"/>
            <a:ext cx="4638675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de-DE" b="1" err="1"/>
              <a:t>What</a:t>
            </a:r>
            <a:r>
              <a:rPr lang="de-DE" b="1"/>
              <a:t> </a:t>
            </a:r>
            <a:r>
              <a:rPr lang="de-DE" b="1" err="1"/>
              <a:t>thoughts</a:t>
            </a:r>
            <a:r>
              <a:rPr lang="de-DE" b="1"/>
              <a:t> </a:t>
            </a:r>
            <a:r>
              <a:rPr lang="de-DE" b="1" err="1"/>
              <a:t>have</a:t>
            </a:r>
            <a:r>
              <a:rPr lang="de-DE" b="1"/>
              <a:t> </a:t>
            </a:r>
            <a:r>
              <a:rPr lang="de-DE" b="1" err="1"/>
              <a:t>come</a:t>
            </a:r>
            <a:r>
              <a:rPr lang="de-DE" b="1"/>
              <a:t> </a:t>
            </a:r>
            <a:r>
              <a:rPr lang="de-DE" b="1" err="1"/>
              <a:t>up</a:t>
            </a:r>
            <a:r>
              <a:rPr lang="de-DE" b="1"/>
              <a:t> </a:t>
            </a:r>
            <a:br>
              <a:rPr lang="de-DE" b="1"/>
            </a:br>
            <a:r>
              <a:rPr lang="de-DE" b="1" err="1"/>
              <a:t>during</a:t>
            </a:r>
            <a:r>
              <a:rPr lang="de-DE" b="1"/>
              <a:t> </a:t>
            </a:r>
            <a:r>
              <a:rPr lang="de-DE" b="1" err="1"/>
              <a:t>the</a:t>
            </a:r>
            <a:r>
              <a:rPr lang="de-DE" b="1"/>
              <a:t> </a:t>
            </a:r>
            <a:r>
              <a:rPr lang="de-DE" b="1" err="1"/>
              <a:t>reflection</a:t>
            </a:r>
            <a:r>
              <a:rPr lang="de-DE" b="1"/>
              <a:t>?</a:t>
            </a:r>
            <a:endParaRPr b="1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3800"/>
            </a:pPr>
            <a:r>
              <a:rPr lang="de-DE" err="1"/>
              <a:t>It’s</a:t>
            </a:r>
            <a:r>
              <a:rPr lang="de-DE"/>
              <a:t> </a:t>
            </a:r>
            <a:r>
              <a:rPr lang="de-DE" err="1"/>
              <a:t>coffee</a:t>
            </a:r>
            <a:br>
              <a:rPr lang="de-DE"/>
            </a:br>
            <a:r>
              <a:rPr lang="de-DE" err="1"/>
              <a:t>o’</a:t>
            </a:r>
            <a:r>
              <a:rPr lang="de-DE"/>
              <a:t> </a:t>
            </a:r>
            <a:r>
              <a:rPr lang="de-DE" err="1"/>
              <a:t>clock</a:t>
            </a:r>
            <a:r>
              <a:rPr lang="de-DE"/>
              <a:t>!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</a:pPr>
            <a:endParaRPr/>
          </a:p>
        </p:txBody>
      </p:sp>
      <p:pic>
        <p:nvPicPr>
          <p:cNvPr id="4" name="Bildplatzhalter 8" descr="Ein Bild, das Tasse, Kaffee, Essen, Drink enthält.&#10;&#10;KI-generierte Inhalte können fehlerhaft sein.">
            <a:extLst>
              <a:ext uri="{FF2B5EF4-FFF2-40B4-BE49-F238E27FC236}">
                <a16:creationId xmlns:a16="http://schemas.microsoft.com/office/drawing/2014/main" id="{016BF42D-874E-9D3F-57E2-CED40312DC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877" t="13878" r="10289" b="18774"/>
          <a:stretch/>
        </p:blipFill>
        <p:spPr>
          <a:xfrm>
            <a:off x="4572000" y="0"/>
            <a:ext cx="4572000" cy="51435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25"/>
          <p:cNvPicPr preferRelativeResize="0">
            <a:picLocks noGrp="1"/>
          </p:cNvPicPr>
          <p:nvPr>
            <p:ph type="pic" sz="quarter" idx="10"/>
          </p:nvPr>
        </p:nvPicPr>
        <p:blipFill rotWithShape="1">
          <a:blip r:embed="rId3">
            <a:alphaModFix/>
          </a:blip>
          <a:srcRect l="21144" t="2547" r="26051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25"/>
          <p:cNvSpPr txBox="1">
            <a:spLocks noGrp="1"/>
          </p:cNvSpPr>
          <p:nvPr>
            <p:ph type="body" idx="1"/>
          </p:nvPr>
        </p:nvSpPr>
        <p:spPr>
          <a:xfrm>
            <a:off x="401731" y="336593"/>
            <a:ext cx="4277845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3800"/>
              <a:buNone/>
            </a:pPr>
            <a:r>
              <a:rPr lang="de-DE"/>
              <a:t>Combine </a:t>
            </a:r>
            <a:r>
              <a:rPr lang="de-DE" err="1"/>
              <a:t>your</a:t>
            </a:r>
            <a:r>
              <a:rPr lang="de-DE"/>
              <a:t> individual </a:t>
            </a:r>
            <a:r>
              <a:rPr lang="de-DE" err="1"/>
              <a:t>strengths</a:t>
            </a:r>
            <a:r>
              <a:rPr lang="de-DE"/>
              <a:t> …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3800"/>
              <a:buNone/>
            </a:pPr>
            <a:r>
              <a:rPr lang="de-DE"/>
              <a:t>… and form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ultimate</a:t>
            </a:r>
            <a:r>
              <a:rPr lang="de-DE"/>
              <a:t> </a:t>
            </a:r>
            <a:r>
              <a:rPr lang="de-DE" err="1"/>
              <a:t>team</a:t>
            </a:r>
            <a:r>
              <a:rPr lang="de-DE"/>
              <a:t>!</a:t>
            </a:r>
            <a:endParaRPr/>
          </a:p>
        </p:txBody>
      </p:sp>
      <p:pic>
        <p:nvPicPr>
          <p:cNvPr id="4" name="Google Shape;470;p26">
            <a:extLst>
              <a:ext uri="{FF2B5EF4-FFF2-40B4-BE49-F238E27FC236}">
                <a16:creationId xmlns:a16="http://schemas.microsoft.com/office/drawing/2014/main" id="{B5D98EF7-186A-D586-B9AE-1C7FE928665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28003" r="12747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9AE613-C4CC-C2D4-85DB-7F20EBEFEF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/>
              <a:t>Team of superheroes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E54AB24-E01D-5893-0C1E-751815A123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95375" y="942198"/>
            <a:ext cx="6953249" cy="391120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8"/>
          <p:cNvSpPr txBox="1"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</a:pPr>
            <a:r>
              <a:rPr lang="de-DE"/>
              <a:t>Teamwork</a:t>
            </a:r>
            <a:endParaRPr/>
          </a:p>
        </p:txBody>
      </p:sp>
      <p:sp>
        <p:nvSpPr>
          <p:cNvPr id="480" name="Google Shape;480;p28"/>
          <p:cNvSpPr txBox="1"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</a:pPr>
            <a:r>
              <a:rPr lang="de-DE"/>
              <a:t>Team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Superheroes</a:t>
            </a:r>
            <a:endParaRPr/>
          </a:p>
        </p:txBody>
      </p:sp>
      <p:sp>
        <p:nvSpPr>
          <p:cNvPr id="481" name="Google Shape;481;p28"/>
          <p:cNvSpPr txBox="1">
            <a:spLocks noGrp="1"/>
          </p:cNvSpPr>
          <p:nvPr>
            <p:ph type="body" sz="quarter" idx="17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</a:pPr>
            <a:r>
              <a:rPr lang="de-DE"/>
              <a:t>25 min</a:t>
            </a:r>
            <a:endParaRPr/>
          </a:p>
        </p:txBody>
      </p:sp>
      <p:sp>
        <p:nvSpPr>
          <p:cNvPr id="482" name="Google Shape;482;p28"/>
          <p:cNvSpPr txBox="1">
            <a:spLocks noGrp="1"/>
          </p:cNvSpPr>
          <p:nvPr>
            <p:ph type="body" sz="quarter" idx="19"/>
          </p:nvPr>
        </p:nvSpPr>
        <p:spPr>
          <a:xfrm>
            <a:off x="1158197" y="2286000"/>
            <a:ext cx="2353866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</a:pPr>
            <a:r>
              <a:rPr lang="de-DE"/>
              <a:t>Small </a:t>
            </a:r>
            <a:r>
              <a:rPr lang="de-DE" err="1"/>
              <a:t>teams</a:t>
            </a:r>
            <a:r>
              <a:rPr lang="de-DE"/>
              <a:t> in </a:t>
            </a:r>
            <a:r>
              <a:rPr lang="de-DE" err="1"/>
              <a:t>seperate</a:t>
            </a:r>
            <a:r>
              <a:rPr lang="de-DE"/>
              <a:t> </a:t>
            </a:r>
            <a:r>
              <a:rPr lang="de-DE" err="1"/>
              <a:t>Breakout</a:t>
            </a:r>
            <a:r>
              <a:rPr lang="de-DE"/>
              <a:t> </a:t>
            </a:r>
            <a:r>
              <a:rPr lang="de-DE" err="1"/>
              <a:t>rooms</a:t>
            </a:r>
            <a:r>
              <a:rPr lang="de-DE"/>
              <a:t>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</a:pPr>
            <a:r>
              <a:rPr lang="de-DE"/>
              <a:t>Find </a:t>
            </a:r>
            <a:r>
              <a:rPr lang="de-DE" err="1"/>
              <a:t>the</a:t>
            </a:r>
            <a:r>
              <a:rPr lang="de-DE"/>
              <a:t> Google Sheet </a:t>
            </a:r>
            <a:r>
              <a:rPr lang="de-DE" err="1"/>
              <a:t>number</a:t>
            </a:r>
            <a:r>
              <a:rPr lang="de-DE"/>
              <a:t> </a:t>
            </a:r>
            <a:r>
              <a:rPr lang="de-DE" err="1"/>
              <a:t>according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breakout</a:t>
            </a:r>
            <a:r>
              <a:rPr lang="de-DE"/>
              <a:t> </a:t>
            </a:r>
            <a:r>
              <a:rPr lang="de-DE" err="1"/>
              <a:t>room</a:t>
            </a:r>
            <a:r>
              <a:rPr lang="de-DE"/>
              <a:t> </a:t>
            </a:r>
            <a:r>
              <a:rPr lang="de-DE" err="1"/>
              <a:t>number</a:t>
            </a:r>
            <a:r>
              <a:rPr lang="de-DE"/>
              <a:t>.</a:t>
            </a:r>
            <a:endParaRPr/>
          </a:p>
        </p:txBody>
      </p:sp>
      <p:sp>
        <p:nvSpPr>
          <p:cNvPr id="483" name="Google Shape;483;p28"/>
          <p:cNvSpPr txBox="1">
            <a:spLocks noGrp="1"/>
          </p:cNvSpPr>
          <p:nvPr>
            <p:ph type="body" sz="quarter" idx="20"/>
          </p:nvPr>
        </p:nvSpPr>
        <p:spPr>
          <a:xfrm>
            <a:off x="3742919" y="2286000"/>
            <a:ext cx="2353866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</a:pPr>
            <a:r>
              <a:rPr lang="de-DE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Introduce</a:t>
            </a:r>
            <a:r>
              <a:rPr lang="de-DE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yourself</a:t>
            </a:r>
            <a:r>
              <a:rPr lang="de-DE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and </a:t>
            </a:r>
            <a:r>
              <a:rPr lang="de-DE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your</a:t>
            </a:r>
            <a:r>
              <a:rPr lang="de-DE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entrepreneurial</a:t>
            </a:r>
            <a:r>
              <a:rPr lang="de-DE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superpower</a:t>
            </a:r>
            <a:endParaRPr>
              <a:latin typeface="Aptos" panose="020B0004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</a:pPr>
            <a:r>
              <a:rPr lang="de-DE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Create </a:t>
            </a:r>
            <a:r>
              <a:rPr lang="de-DE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your</a:t>
            </a:r>
            <a:r>
              <a:rPr lang="de-DE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team</a:t>
            </a:r>
            <a:r>
              <a:rPr lang="de-DE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of</a:t>
            </a:r>
            <a:r>
              <a:rPr lang="de-DE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superheroes</a:t>
            </a:r>
            <a:r>
              <a:rPr lang="de-DE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.</a:t>
            </a:r>
            <a:endParaRPr>
              <a:latin typeface="Aptos" panose="020B0004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</a:pPr>
            <a:r>
              <a:rPr lang="de-DE" b="1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Get</a:t>
            </a:r>
            <a:r>
              <a:rPr lang="de-DE" b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b="1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ready</a:t>
            </a:r>
            <a:r>
              <a:rPr lang="de-DE" b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b="1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to</a:t>
            </a:r>
            <a:r>
              <a:rPr lang="de-DE" b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b="1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present</a:t>
            </a:r>
            <a:r>
              <a:rPr lang="de-DE" b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br>
              <a:rPr lang="de-DE" b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</a:br>
            <a:r>
              <a:rPr lang="de-DE" b="1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your</a:t>
            </a:r>
            <a:r>
              <a:rPr lang="de-DE" b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b="1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team</a:t>
            </a:r>
            <a:r>
              <a:rPr lang="de-DE" b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! Who </a:t>
            </a:r>
            <a:r>
              <a:rPr lang="de-DE" b="1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is</a:t>
            </a:r>
            <a:r>
              <a:rPr lang="de-DE" b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b="1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presenting</a:t>
            </a:r>
            <a:r>
              <a:rPr lang="de-DE" b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b="1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which</a:t>
            </a:r>
            <a:r>
              <a:rPr lang="de-DE" b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b="1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part</a:t>
            </a:r>
            <a:r>
              <a:rPr lang="de-DE" b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?</a:t>
            </a:r>
            <a:endParaRPr b="1">
              <a:latin typeface="Aptos" panose="020B0004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</a:pPr>
            <a:endParaRPr>
              <a:latin typeface="Aptos" panose="020B0004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</a:pPr>
            <a:endParaRPr>
              <a:latin typeface="Aptos" panose="020B0004020202020204" pitchFamily="34" charset="0"/>
            </a:endParaRPr>
          </a:p>
        </p:txBody>
      </p:sp>
      <p:sp>
        <p:nvSpPr>
          <p:cNvPr id="484" name="Google Shape;484;p28"/>
          <p:cNvSpPr txBox="1">
            <a:spLocks noGrp="1"/>
          </p:cNvSpPr>
          <p:nvPr>
            <p:ph type="body" sz="quarter" idx="21"/>
          </p:nvPr>
        </p:nvSpPr>
        <p:spPr>
          <a:xfrm>
            <a:off x="6336108" y="2286000"/>
            <a:ext cx="2503092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</a:pPr>
            <a:r>
              <a:rPr lang="de-DE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each</a:t>
            </a:r>
            <a:r>
              <a:rPr lang="de-DE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3 min </a:t>
            </a:r>
            <a:r>
              <a:rPr lang="de-DE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for</a:t>
            </a:r>
            <a:r>
              <a:rPr lang="de-DE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introduction</a:t>
            </a:r>
            <a:r>
              <a:rPr lang="de-DE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br>
              <a:rPr lang="de-DE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</a:br>
            <a:r>
              <a:rPr lang="de-DE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of</a:t>
            </a:r>
            <a:r>
              <a:rPr lang="de-DE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superpowers</a:t>
            </a:r>
            <a:endParaRPr>
              <a:latin typeface="Aptos" panose="020B0004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</a:pPr>
            <a:r>
              <a:rPr lang="de-DE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12 min </a:t>
            </a:r>
            <a:r>
              <a:rPr lang="de-DE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for</a:t>
            </a:r>
            <a:r>
              <a:rPr lang="de-DE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designing</a:t>
            </a:r>
            <a:r>
              <a:rPr lang="de-DE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your</a:t>
            </a:r>
            <a:r>
              <a:rPr lang="de-DE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br>
              <a:rPr lang="de-DE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</a:br>
            <a:r>
              <a:rPr lang="de-DE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team</a:t>
            </a:r>
            <a:r>
              <a:rPr lang="de-DE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template</a:t>
            </a:r>
            <a:endParaRPr>
              <a:latin typeface="Aptos" panose="020B0004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</a:pPr>
            <a:r>
              <a:rPr lang="de-DE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1 min </a:t>
            </a:r>
            <a:r>
              <a:rPr lang="de-DE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for</a:t>
            </a:r>
            <a:r>
              <a:rPr lang="de-DE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choosing</a:t>
            </a:r>
            <a:r>
              <a:rPr lang="de-DE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a </a:t>
            </a:r>
            <a:r>
              <a:rPr lang="de-DE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presenter</a:t>
            </a:r>
            <a:endParaRPr>
              <a:latin typeface="Aptos" panose="020B0004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</a:pPr>
            <a:r>
              <a:rPr lang="de-DE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Countdown </a:t>
            </a:r>
            <a:r>
              <a:rPr lang="de-DE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for</a:t>
            </a:r>
            <a:r>
              <a:rPr lang="de-DE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 last </a:t>
            </a:r>
            <a:r>
              <a:rPr lang="de-DE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minute</a:t>
            </a:r>
            <a:endParaRPr>
              <a:latin typeface="Aptos" panose="020B0004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</a:pPr>
            <a:r>
              <a:rPr lang="de-DE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Automatic</a:t>
            </a:r>
            <a:r>
              <a:rPr lang="de-DE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 </a:t>
            </a:r>
            <a:r>
              <a:rPr lang="de-DE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transfer</a:t>
            </a:r>
            <a:r>
              <a:rPr lang="de-DE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 back</a:t>
            </a:r>
            <a:endParaRPr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</a:pPr>
            <a:r>
              <a:rPr lang="de-DE" err="1"/>
              <a:t>Let’s</a:t>
            </a:r>
            <a:r>
              <a:rPr lang="de-DE"/>
              <a:t> </a:t>
            </a:r>
            <a:r>
              <a:rPr lang="de-DE" err="1"/>
              <a:t>go</a:t>
            </a:r>
            <a:r>
              <a:rPr lang="de-DE"/>
              <a:t>!</a:t>
            </a:r>
            <a:endParaRPr/>
          </a:p>
        </p:txBody>
      </p:sp>
      <p:pic>
        <p:nvPicPr>
          <p:cNvPr id="4" name="Google Shape;491;p29">
            <a:extLst>
              <a:ext uri="{FF2B5EF4-FFF2-40B4-BE49-F238E27FC236}">
                <a16:creationId xmlns:a16="http://schemas.microsoft.com/office/drawing/2014/main" id="{117B99B4-D34C-A4CA-0313-DF25394803B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26504" r="14246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"/>
          <p:cNvSpPr txBox="1">
            <a:spLocks noGrp="1"/>
          </p:cNvSpPr>
          <p:nvPr>
            <p:ph type="body" idx="1"/>
          </p:nvPr>
        </p:nvSpPr>
        <p:spPr>
          <a:xfrm>
            <a:off x="420461" y="337622"/>
            <a:ext cx="5099593" cy="503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3800"/>
              <a:buNone/>
            </a:pPr>
            <a:r>
              <a:rPr lang="de-DE"/>
              <a:t>The </a:t>
            </a:r>
            <a:r>
              <a:rPr lang="de-DE" err="1"/>
              <a:t>entrepreneur</a:t>
            </a:r>
            <a:endParaRPr/>
          </a:p>
        </p:txBody>
      </p:sp>
      <p:sp>
        <p:nvSpPr>
          <p:cNvPr id="234" name="Google Shape;234;p3"/>
          <p:cNvSpPr txBox="1"/>
          <p:nvPr/>
        </p:nvSpPr>
        <p:spPr>
          <a:xfrm>
            <a:off x="420462" y="666750"/>
            <a:ext cx="8304438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DE" sz="2400" b="1" u="none" strike="noStrike" cap="none" err="1">
                <a:solidFill>
                  <a:schemeClr val="tx1"/>
                </a:solidFill>
                <a:latin typeface="Aptos" panose="020B0004020202020204" pitchFamily="34" charset="0"/>
                <a:sym typeface="Arial"/>
              </a:rPr>
              <a:t>What</a:t>
            </a:r>
            <a:r>
              <a:rPr lang="de-DE" sz="2400" b="1" u="none" strike="noStrike" cap="none">
                <a:solidFill>
                  <a:schemeClr val="tx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u="none" strike="noStrike" cap="none" err="1">
                <a:solidFill>
                  <a:schemeClr val="tx1"/>
                </a:solidFill>
                <a:latin typeface="Aptos" panose="020B0004020202020204" pitchFamily="34" charset="0"/>
                <a:sym typeface="Arial"/>
              </a:rPr>
              <a:t>comes</a:t>
            </a:r>
            <a:r>
              <a:rPr lang="de-DE" sz="2400" b="1" u="none" strike="noStrike" cap="none">
                <a:solidFill>
                  <a:schemeClr val="tx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u="none" strike="noStrike" cap="none" err="1">
                <a:solidFill>
                  <a:schemeClr val="tx1"/>
                </a:solidFill>
                <a:latin typeface="Aptos" panose="020B0004020202020204" pitchFamily="34" charset="0"/>
                <a:sym typeface="Arial"/>
              </a:rPr>
              <a:t>to</a:t>
            </a:r>
            <a:r>
              <a:rPr lang="de-DE" sz="2400" b="1" u="none" strike="noStrike" cap="none">
                <a:solidFill>
                  <a:schemeClr val="tx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u="none" strike="noStrike" cap="none" err="1">
                <a:solidFill>
                  <a:schemeClr val="tx1"/>
                </a:solidFill>
                <a:latin typeface="Aptos" panose="020B0004020202020204" pitchFamily="34" charset="0"/>
                <a:sym typeface="Arial"/>
              </a:rPr>
              <a:t>mind</a:t>
            </a:r>
            <a:r>
              <a:rPr lang="de-DE" sz="2400" b="1" u="none" strike="noStrike" cap="none">
                <a:solidFill>
                  <a:schemeClr val="tx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u="none" strike="noStrike" cap="none" err="1">
                <a:solidFill>
                  <a:schemeClr val="tx1"/>
                </a:solidFill>
                <a:latin typeface="Aptos" panose="020B0004020202020204" pitchFamily="34" charset="0"/>
                <a:sym typeface="Arial"/>
              </a:rPr>
              <a:t>when</a:t>
            </a:r>
            <a:r>
              <a:rPr lang="de-DE" sz="2400" b="1" u="none" strike="noStrike" cap="none">
                <a:solidFill>
                  <a:schemeClr val="tx1"/>
                </a:solidFill>
                <a:latin typeface="Aptos" panose="020B0004020202020204" pitchFamily="34" charset="0"/>
                <a:sym typeface="Arial"/>
              </a:rPr>
              <a:t> </a:t>
            </a:r>
            <a:br>
              <a:rPr lang="de-DE" sz="2400" b="1" u="none" strike="noStrike" cap="none">
                <a:solidFill>
                  <a:schemeClr val="tx1"/>
                </a:solidFill>
                <a:latin typeface="Aptos" panose="020B0004020202020204" pitchFamily="34" charset="0"/>
                <a:sym typeface="Arial"/>
              </a:rPr>
            </a:br>
            <a:r>
              <a:rPr lang="de-DE" sz="2400" b="1" u="none" strike="noStrike" cap="none" err="1">
                <a:solidFill>
                  <a:schemeClr val="tx1"/>
                </a:solidFill>
                <a:latin typeface="Aptos" panose="020B0004020202020204" pitchFamily="34" charset="0"/>
                <a:sym typeface="Arial"/>
              </a:rPr>
              <a:t>you</a:t>
            </a:r>
            <a:r>
              <a:rPr lang="de-DE" sz="2400" b="1" u="none" strike="noStrike" cap="none">
                <a:solidFill>
                  <a:schemeClr val="tx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u="none" strike="noStrike" cap="none" err="1">
                <a:solidFill>
                  <a:schemeClr val="tx1"/>
                </a:solidFill>
                <a:latin typeface="Aptos" panose="020B0004020202020204" pitchFamily="34" charset="0"/>
                <a:sym typeface="Arial"/>
              </a:rPr>
              <a:t>think</a:t>
            </a:r>
            <a:r>
              <a:rPr lang="de-DE" sz="2400" b="1" u="none" strike="noStrike" cap="none">
                <a:solidFill>
                  <a:schemeClr val="tx1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2400" b="1" u="none" strike="noStrike" cap="none" err="1">
                <a:solidFill>
                  <a:schemeClr val="tx1"/>
                </a:solidFill>
                <a:latin typeface="Aptos" panose="020B0004020202020204" pitchFamily="34" charset="0"/>
                <a:sym typeface="Arial"/>
              </a:rPr>
              <a:t>about</a:t>
            </a:r>
            <a:r>
              <a:rPr lang="de-DE" sz="2400" b="1" u="none" strike="noStrike" cap="none">
                <a:solidFill>
                  <a:schemeClr val="tx1"/>
                </a:solidFill>
                <a:latin typeface="Aptos" panose="020B0004020202020204" pitchFamily="34" charset="0"/>
                <a:sym typeface="Arial"/>
              </a:rPr>
              <a:t> an </a:t>
            </a:r>
            <a:r>
              <a:rPr lang="de-DE" sz="2400" b="1" u="none" strike="noStrike" cap="none" err="1">
                <a:solidFill>
                  <a:schemeClr val="tx1"/>
                </a:solidFill>
                <a:latin typeface="Aptos" panose="020B0004020202020204" pitchFamily="34" charset="0"/>
                <a:sym typeface="Arial"/>
              </a:rPr>
              <a:t>entrepreneur</a:t>
            </a:r>
            <a:r>
              <a:rPr lang="de-DE" sz="2400" b="1" u="none" strike="noStrike" cap="none">
                <a:solidFill>
                  <a:schemeClr val="tx1"/>
                </a:solidFill>
                <a:latin typeface="Aptos" panose="020B0004020202020204" pitchFamily="34" charset="0"/>
                <a:sym typeface="Arial"/>
              </a:rPr>
              <a:t>?</a:t>
            </a:r>
            <a:endParaRPr sz="1400" b="1" u="none" strike="noStrike" cap="none">
              <a:solidFill>
                <a:schemeClr val="tx1"/>
              </a:solidFill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1"/>
          <p:cNvSpPr txBox="1">
            <a:spLocks noGrp="1"/>
          </p:cNvSpPr>
          <p:nvPr>
            <p:ph type="body" idx="1"/>
          </p:nvPr>
        </p:nvSpPr>
        <p:spPr>
          <a:xfrm>
            <a:off x="2252662" y="2813795"/>
            <a:ext cx="4638675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de-DE" err="1">
                <a:latin typeface="Aptos" panose="020B0004020202020204" pitchFamily="34" charset="0"/>
              </a:rPr>
              <a:t>Please</a:t>
            </a:r>
            <a:r>
              <a:rPr lang="de-DE">
                <a:latin typeface="Aptos" panose="020B0004020202020204" pitchFamily="34" charset="0"/>
              </a:rPr>
              <a:t> </a:t>
            </a:r>
            <a:r>
              <a:rPr lang="de-DE" err="1">
                <a:latin typeface="Aptos" panose="020B0004020202020204" pitchFamily="34" charset="0"/>
              </a:rPr>
              <a:t>introduce</a:t>
            </a:r>
            <a:r>
              <a:rPr lang="de-DE">
                <a:latin typeface="Aptos" panose="020B0004020202020204" pitchFamily="34" charset="0"/>
              </a:rPr>
              <a:t> </a:t>
            </a:r>
            <a:r>
              <a:rPr lang="de-DE" err="1">
                <a:latin typeface="Aptos" panose="020B0004020202020204" pitchFamily="34" charset="0"/>
              </a:rPr>
              <a:t>to</a:t>
            </a:r>
            <a:r>
              <a:rPr lang="de-DE">
                <a:latin typeface="Aptos" panose="020B0004020202020204" pitchFamily="34" charset="0"/>
              </a:rPr>
              <a:t> </a:t>
            </a:r>
            <a:r>
              <a:rPr lang="de-DE" err="1">
                <a:latin typeface="Aptos" panose="020B0004020202020204" pitchFamily="34" charset="0"/>
              </a:rPr>
              <a:t>us</a:t>
            </a:r>
            <a:r>
              <a:rPr lang="de-DE">
                <a:latin typeface="Aptos" panose="020B0004020202020204" pitchFamily="34" charset="0"/>
              </a:rPr>
              <a:t> ...</a:t>
            </a:r>
            <a:br>
              <a:rPr lang="de-DE">
                <a:latin typeface="Aptos" panose="020B0004020202020204" pitchFamily="34" charset="0"/>
              </a:rPr>
            </a:br>
            <a:r>
              <a:rPr lang="de-DE">
                <a:latin typeface="Aptos" panose="020B0004020202020204" pitchFamily="34" charset="0"/>
              </a:rPr>
              <a:t>… </a:t>
            </a:r>
            <a:r>
              <a:rPr lang="de-DE" err="1">
                <a:latin typeface="Aptos" panose="020B0004020202020204" pitchFamily="34" charset="0"/>
              </a:rPr>
              <a:t>your</a:t>
            </a:r>
            <a:r>
              <a:rPr lang="de-DE">
                <a:latin typeface="Aptos" panose="020B0004020202020204" pitchFamily="34" charset="0"/>
              </a:rPr>
              <a:t> </a:t>
            </a:r>
            <a:r>
              <a:rPr lang="de-DE" err="1">
                <a:latin typeface="Aptos" panose="020B0004020202020204" pitchFamily="34" charset="0"/>
              </a:rPr>
              <a:t>entrepreneurial</a:t>
            </a:r>
            <a:r>
              <a:rPr lang="de-DE">
                <a:latin typeface="Aptos" panose="020B0004020202020204" pitchFamily="34" charset="0"/>
              </a:rPr>
              <a:t> </a:t>
            </a:r>
            <a:r>
              <a:rPr lang="de-DE" err="1">
                <a:latin typeface="Aptos" panose="020B0004020202020204" pitchFamily="34" charset="0"/>
              </a:rPr>
              <a:t>superteams</a:t>
            </a:r>
            <a:r>
              <a:rPr lang="de-DE">
                <a:latin typeface="Aptos" panose="020B0004020202020204" pitchFamily="34" charset="0"/>
              </a:rPr>
              <a:t>!</a:t>
            </a:r>
            <a:endParaRPr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32"/>
          <p:cNvPicPr preferRelativeResize="0">
            <a:picLocks noGrp="1"/>
          </p:cNvPicPr>
          <p:nvPr>
            <p:ph type="pic" sz="quarter" idx="10"/>
          </p:nvPr>
        </p:nvPicPr>
        <p:blipFill rotWithShape="1">
          <a:blip r:embed="rId3">
            <a:alphaModFix/>
          </a:blip>
          <a:srcRect l="20382" r="20382"/>
          <a:stretch/>
        </p:blipFill>
        <p:spPr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3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None/>
            </a:pPr>
            <a:r>
              <a:rPr lang="de-DE"/>
              <a:t>Transfer </a:t>
            </a:r>
            <a:r>
              <a:rPr lang="de-DE" err="1"/>
              <a:t>your</a:t>
            </a:r>
            <a:r>
              <a:rPr lang="de-DE"/>
              <a:t> superpower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3"/>
          <p:cNvSpPr txBox="1"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</a:pPr>
            <a:r>
              <a:rPr lang="de-DE"/>
              <a:t>Solo </a:t>
            </a:r>
            <a:r>
              <a:rPr lang="de-DE" err="1"/>
              <a:t>work</a:t>
            </a:r>
            <a:endParaRPr/>
          </a:p>
        </p:txBody>
      </p:sp>
      <p:sp>
        <p:nvSpPr>
          <p:cNvPr id="512" name="Google Shape;512;p33"/>
          <p:cNvSpPr txBox="1"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</a:pPr>
            <a:r>
              <a:rPr lang="de-DE"/>
              <a:t>Transfer </a:t>
            </a:r>
            <a:r>
              <a:rPr lang="de-DE" err="1"/>
              <a:t>your</a:t>
            </a:r>
            <a:r>
              <a:rPr lang="de-DE"/>
              <a:t> superpower</a:t>
            </a:r>
            <a:endParaRPr/>
          </a:p>
        </p:txBody>
      </p:sp>
      <p:sp>
        <p:nvSpPr>
          <p:cNvPr id="513" name="Google Shape;513;p33"/>
          <p:cNvSpPr txBox="1">
            <a:spLocks noGrp="1"/>
          </p:cNvSpPr>
          <p:nvPr>
            <p:ph type="body" sz="quarter" idx="17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</a:pPr>
            <a:r>
              <a:rPr lang="de-DE"/>
              <a:t>5 </a:t>
            </a:r>
            <a:r>
              <a:rPr lang="de-DE" err="1"/>
              <a:t>minutes</a:t>
            </a:r>
            <a:endParaRPr/>
          </a:p>
        </p:txBody>
      </p:sp>
      <p:sp>
        <p:nvSpPr>
          <p:cNvPr id="514" name="Google Shape;514;p33"/>
          <p:cNvSpPr txBox="1">
            <a:spLocks noGrp="1"/>
          </p:cNvSpPr>
          <p:nvPr>
            <p:ph type="body" sz="quarter" idx="19"/>
          </p:nvPr>
        </p:nvSpPr>
        <p:spPr>
          <a:xfrm>
            <a:off x="1158197" y="2286000"/>
            <a:ext cx="235386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</a:pPr>
            <a:r>
              <a:rPr lang="de-DE" err="1"/>
              <a:t>Please</a:t>
            </a:r>
            <a:r>
              <a:rPr lang="de-DE"/>
              <a:t>, </a:t>
            </a:r>
            <a:r>
              <a:rPr lang="de-DE" err="1"/>
              <a:t>stay</a:t>
            </a:r>
            <a:r>
              <a:rPr lang="de-DE"/>
              <a:t> in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main</a:t>
            </a:r>
            <a:r>
              <a:rPr lang="de-DE"/>
              <a:t> </a:t>
            </a:r>
            <a:r>
              <a:rPr lang="de-DE" err="1"/>
              <a:t>room</a:t>
            </a:r>
            <a:r>
              <a:rPr lang="de-DE"/>
              <a:t> and mute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microphone</a:t>
            </a:r>
            <a:r>
              <a:rPr lang="de-DE"/>
              <a:t>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</a:pPr>
            <a:r>
              <a:rPr lang="de-DE"/>
              <a:t>Grab a </a:t>
            </a:r>
            <a:r>
              <a:rPr lang="de-DE" err="1"/>
              <a:t>piece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paper</a:t>
            </a:r>
            <a:r>
              <a:rPr lang="de-DE"/>
              <a:t> and </a:t>
            </a:r>
            <a:br>
              <a:rPr lang="de-DE"/>
            </a:br>
            <a:r>
              <a:rPr lang="de-DE"/>
              <a:t>a </a:t>
            </a:r>
            <a:r>
              <a:rPr lang="de-DE" err="1"/>
              <a:t>pencil</a:t>
            </a:r>
            <a:r>
              <a:rPr lang="de-DE"/>
              <a:t>.</a:t>
            </a:r>
            <a:endParaRPr/>
          </a:p>
        </p:txBody>
      </p:sp>
      <p:sp>
        <p:nvSpPr>
          <p:cNvPr id="515" name="Google Shape;515;p33"/>
          <p:cNvSpPr txBox="1">
            <a:spLocks noGrp="1"/>
          </p:cNvSpPr>
          <p:nvPr>
            <p:ph type="body" sz="quarter" idx="20"/>
          </p:nvPr>
        </p:nvSpPr>
        <p:spPr>
          <a:xfrm>
            <a:off x="3742919" y="2286000"/>
            <a:ext cx="2353866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</a:pPr>
            <a:r>
              <a:rPr lang="de-DE">
                <a:latin typeface="Aptos" panose="020B0004020202020204" pitchFamily="34" charset="0"/>
              </a:rPr>
              <a:t>Think </a:t>
            </a:r>
            <a:r>
              <a:rPr lang="de-DE" err="1">
                <a:latin typeface="Aptos" panose="020B0004020202020204" pitchFamily="34" charset="0"/>
              </a:rPr>
              <a:t>about</a:t>
            </a:r>
            <a:r>
              <a:rPr lang="de-DE">
                <a:latin typeface="Aptos" panose="020B0004020202020204" pitchFamily="34" charset="0"/>
              </a:rPr>
              <a:t> a </a:t>
            </a:r>
            <a:r>
              <a:rPr lang="de-DE" err="1">
                <a:latin typeface="Aptos" panose="020B0004020202020204" pitchFamily="34" charset="0"/>
              </a:rPr>
              <a:t>moment</a:t>
            </a:r>
            <a:r>
              <a:rPr lang="de-DE">
                <a:latin typeface="Aptos" panose="020B0004020202020204" pitchFamily="34" charset="0"/>
              </a:rPr>
              <a:t>/ </a:t>
            </a:r>
            <a:r>
              <a:rPr lang="de-DE" err="1">
                <a:latin typeface="Aptos" panose="020B0004020202020204" pitchFamily="34" charset="0"/>
              </a:rPr>
              <a:t>situation</a:t>
            </a:r>
            <a:r>
              <a:rPr lang="de-DE">
                <a:latin typeface="Aptos" panose="020B0004020202020204" pitchFamily="34" charset="0"/>
              </a:rPr>
              <a:t> </a:t>
            </a:r>
            <a:r>
              <a:rPr lang="de-DE" err="1">
                <a:latin typeface="Aptos" panose="020B0004020202020204" pitchFamily="34" charset="0"/>
              </a:rPr>
              <a:t>within</a:t>
            </a:r>
            <a:r>
              <a:rPr lang="de-DE">
                <a:latin typeface="Aptos" panose="020B0004020202020204" pitchFamily="34" charset="0"/>
              </a:rPr>
              <a:t> </a:t>
            </a:r>
            <a:r>
              <a:rPr lang="de-DE" err="1">
                <a:latin typeface="Aptos" panose="020B0004020202020204" pitchFamily="34" charset="0"/>
              </a:rPr>
              <a:t>the</a:t>
            </a:r>
            <a:r>
              <a:rPr lang="de-DE">
                <a:latin typeface="Aptos" panose="020B0004020202020204" pitchFamily="34" charset="0"/>
              </a:rPr>
              <a:t> </a:t>
            </a:r>
            <a:r>
              <a:rPr lang="de-DE" err="1">
                <a:latin typeface="Aptos" panose="020B0004020202020204" pitchFamily="34" charset="0"/>
              </a:rPr>
              <a:t>next</a:t>
            </a:r>
            <a:r>
              <a:rPr lang="de-DE">
                <a:latin typeface="Aptos" panose="020B0004020202020204" pitchFamily="34" charset="0"/>
              </a:rPr>
              <a:t> </a:t>
            </a:r>
            <a:r>
              <a:rPr lang="de-DE" err="1">
                <a:latin typeface="Aptos" panose="020B0004020202020204" pitchFamily="34" charset="0"/>
              </a:rPr>
              <a:t>week</a:t>
            </a:r>
            <a:r>
              <a:rPr lang="de-DE">
                <a:latin typeface="Aptos" panose="020B0004020202020204" pitchFamily="34" charset="0"/>
              </a:rPr>
              <a:t> in </a:t>
            </a:r>
            <a:r>
              <a:rPr lang="de-DE" err="1">
                <a:latin typeface="Aptos" panose="020B0004020202020204" pitchFamily="34" charset="0"/>
              </a:rPr>
              <a:t>which</a:t>
            </a:r>
            <a:r>
              <a:rPr lang="de-DE">
                <a:latin typeface="Aptos" panose="020B0004020202020204" pitchFamily="34" charset="0"/>
              </a:rPr>
              <a:t> </a:t>
            </a:r>
            <a:r>
              <a:rPr lang="de-DE" err="1">
                <a:latin typeface="Aptos" panose="020B0004020202020204" pitchFamily="34" charset="0"/>
              </a:rPr>
              <a:t>you</a:t>
            </a:r>
            <a:r>
              <a:rPr lang="de-DE">
                <a:latin typeface="Aptos" panose="020B0004020202020204" pitchFamily="34" charset="0"/>
              </a:rPr>
              <a:t> </a:t>
            </a:r>
            <a:r>
              <a:rPr lang="de-DE" err="1">
                <a:latin typeface="Aptos" panose="020B0004020202020204" pitchFamily="34" charset="0"/>
              </a:rPr>
              <a:t>can</a:t>
            </a:r>
            <a:r>
              <a:rPr lang="de-DE">
                <a:latin typeface="Aptos" panose="020B0004020202020204" pitchFamily="34" charset="0"/>
              </a:rPr>
              <a:t> </a:t>
            </a:r>
            <a:r>
              <a:rPr lang="de-DE" err="1">
                <a:latin typeface="Aptos" panose="020B0004020202020204" pitchFamily="34" charset="0"/>
              </a:rPr>
              <a:t>consciously</a:t>
            </a:r>
            <a:r>
              <a:rPr lang="de-DE">
                <a:latin typeface="Aptos" panose="020B0004020202020204" pitchFamily="34" charset="0"/>
              </a:rPr>
              <a:t> </a:t>
            </a:r>
            <a:r>
              <a:rPr lang="de-DE" err="1">
                <a:latin typeface="Aptos" panose="020B0004020202020204" pitchFamily="34" charset="0"/>
              </a:rPr>
              <a:t>use</a:t>
            </a:r>
            <a:r>
              <a:rPr lang="de-DE">
                <a:latin typeface="Aptos" panose="020B0004020202020204" pitchFamily="34" charset="0"/>
              </a:rPr>
              <a:t> </a:t>
            </a:r>
            <a:r>
              <a:rPr lang="de-DE" err="1">
                <a:latin typeface="Aptos" panose="020B0004020202020204" pitchFamily="34" charset="0"/>
              </a:rPr>
              <a:t>your</a:t>
            </a:r>
            <a:r>
              <a:rPr lang="de-DE">
                <a:latin typeface="Aptos" panose="020B0004020202020204" pitchFamily="34" charset="0"/>
              </a:rPr>
              <a:t> superpower.</a:t>
            </a:r>
            <a:endParaRPr>
              <a:latin typeface="Aptos" panose="020B0004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</a:pPr>
            <a:r>
              <a:rPr lang="de-DE" b="1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Or</a:t>
            </a:r>
            <a:r>
              <a:rPr lang="de-DE" b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b="1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think</a:t>
            </a:r>
            <a:r>
              <a:rPr lang="de-DE" b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b="1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about</a:t>
            </a:r>
            <a:r>
              <a:rPr lang="de-DE" b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b="1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how</a:t>
            </a:r>
            <a:r>
              <a:rPr lang="de-DE" b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b="1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you</a:t>
            </a:r>
            <a:r>
              <a:rPr lang="de-DE" b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b="1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could</a:t>
            </a:r>
            <a:r>
              <a:rPr lang="de-DE" b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  </a:t>
            </a:r>
            <a:r>
              <a:rPr lang="de-DE" b="1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develop</a:t>
            </a:r>
            <a:r>
              <a:rPr lang="de-DE" b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/</a:t>
            </a:r>
            <a:r>
              <a:rPr lang="de-DE" b="1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strengthen</a:t>
            </a:r>
            <a:r>
              <a:rPr lang="de-DE" b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a </a:t>
            </a:r>
            <a:r>
              <a:rPr lang="de-DE" b="1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skill</a:t>
            </a:r>
            <a:r>
              <a:rPr lang="de-DE" b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b="1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that</a:t>
            </a:r>
            <a:r>
              <a:rPr lang="de-DE" b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b="1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you</a:t>
            </a:r>
            <a:r>
              <a:rPr lang="de-DE" b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b="1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are</a:t>
            </a:r>
            <a:r>
              <a:rPr lang="de-DE" b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still </a:t>
            </a:r>
            <a:r>
              <a:rPr lang="de-DE" b="1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missing</a:t>
            </a:r>
            <a:r>
              <a:rPr lang="de-DE" b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b="1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during</a:t>
            </a:r>
            <a:r>
              <a:rPr lang="de-DE" b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b="1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the</a:t>
            </a:r>
            <a:r>
              <a:rPr lang="de-DE" b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b="1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next</a:t>
            </a:r>
            <a:r>
              <a:rPr lang="de-DE" b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de-DE" b="1" err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weeks</a:t>
            </a:r>
            <a:r>
              <a:rPr lang="de-DE" b="1"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.</a:t>
            </a:r>
            <a:endParaRPr b="1">
              <a:latin typeface="Aptos" panose="020B0004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</a:pPr>
            <a:endParaRPr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4"/>
          <p:cNvPicPr preferRelativeResize="0"/>
          <p:nvPr/>
        </p:nvPicPr>
        <p:blipFill rotWithShape="1">
          <a:blip r:embed="rId3">
            <a:alphaModFix/>
          </a:blip>
          <a:srcRect l="30432"/>
          <a:stretch/>
        </p:blipFill>
        <p:spPr>
          <a:xfrm>
            <a:off x="4663440" y="1158171"/>
            <a:ext cx="4480560" cy="4019579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4"/>
          <p:cNvSpPr txBox="1">
            <a:spLocks noGrp="1"/>
          </p:cNvSpPr>
          <p:nvPr>
            <p:ph type="body" idx="1"/>
          </p:nvPr>
        </p:nvSpPr>
        <p:spPr>
          <a:xfrm>
            <a:off x="420461" y="339083"/>
            <a:ext cx="5965691" cy="503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3800"/>
              <a:buNone/>
            </a:pPr>
            <a:r>
              <a:rPr lang="de-DE"/>
              <a:t>The “</a:t>
            </a:r>
            <a:r>
              <a:rPr lang="de-DE" err="1"/>
              <a:t>Entrepreeur</a:t>
            </a:r>
            <a:r>
              <a:rPr lang="de-DE"/>
              <a:t>” stereotype</a:t>
            </a:r>
            <a:endParaRPr/>
          </a:p>
        </p:txBody>
      </p:sp>
      <p:pic>
        <p:nvPicPr>
          <p:cNvPr id="242" name="Google Shape;242;p4"/>
          <p:cNvPicPr preferRelativeResize="0"/>
          <p:nvPr/>
        </p:nvPicPr>
        <p:blipFill rotWithShape="1">
          <a:blip r:embed="rId4">
            <a:alphaModFix/>
          </a:blip>
          <a:srcRect l="27067" t="24772" r="16780"/>
          <a:stretch/>
        </p:blipFill>
        <p:spPr>
          <a:xfrm>
            <a:off x="0" y="1160380"/>
            <a:ext cx="4663440" cy="3983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73885F6-2A34-5A76-B656-E519DDB9D8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81704" y="1614192"/>
            <a:ext cx="3291686" cy="329168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AA60499-D154-A8F4-369B-9C26D34037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16898" y="1414914"/>
            <a:ext cx="3490964" cy="349096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5"/>
          <p:cNvSpPr txBox="1">
            <a:spLocks noGrp="1"/>
          </p:cNvSpPr>
          <p:nvPr>
            <p:ph type="body" idx="1"/>
          </p:nvPr>
        </p:nvSpPr>
        <p:spPr>
          <a:xfrm>
            <a:off x="428626" y="336593"/>
            <a:ext cx="3798318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3800"/>
              <a:buNone/>
            </a:pPr>
            <a:r>
              <a:rPr lang="de-DE"/>
              <a:t>This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what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media</a:t>
            </a:r>
            <a:r>
              <a:rPr lang="de-DE"/>
              <a:t> </a:t>
            </a:r>
            <a:r>
              <a:rPr lang="de-DE" err="1"/>
              <a:t>says</a:t>
            </a:r>
            <a:r>
              <a:rPr lang="de-DE"/>
              <a:t> …</a:t>
            </a:r>
            <a:endParaRPr/>
          </a:p>
        </p:txBody>
      </p:sp>
      <p:sp>
        <p:nvSpPr>
          <p:cNvPr id="249" name="Google Shape;249;p5"/>
          <p:cNvSpPr txBox="1">
            <a:spLocks noGrp="1"/>
          </p:cNvSpPr>
          <p:nvPr>
            <p:ph type="body" sz="quarter" idx="13"/>
          </p:nvPr>
        </p:nvSpPr>
        <p:spPr>
          <a:xfrm>
            <a:off x="428625" y="1557868"/>
            <a:ext cx="4576511" cy="838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lang="de-DE" sz="1800" b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Here </a:t>
            </a:r>
            <a:r>
              <a:rPr lang="de-DE" sz="1800" b="1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are</a:t>
            </a:r>
            <a:r>
              <a:rPr lang="de-DE" sz="1800" b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 15 </a:t>
            </a:r>
            <a:r>
              <a:rPr lang="de-DE" sz="1800" b="1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characteristics</a:t>
            </a:r>
            <a:r>
              <a:rPr lang="de-DE" sz="1800" b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 </a:t>
            </a:r>
            <a:br>
              <a:rPr lang="de-DE" sz="1800" b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</a:br>
            <a:r>
              <a:rPr lang="de-DE" sz="1800" b="1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you</a:t>
            </a:r>
            <a:r>
              <a:rPr lang="de-DE" sz="1800" b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sz="1800" b="1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must</a:t>
            </a:r>
            <a:r>
              <a:rPr lang="de-DE" sz="1800" b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 </a:t>
            </a:r>
            <a:r>
              <a:rPr lang="de-DE" sz="1800" b="1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improve</a:t>
            </a:r>
            <a:r>
              <a:rPr lang="de-DE" sz="1800" b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 </a:t>
            </a:r>
            <a:r>
              <a:rPr lang="de-DE" sz="1800" b="1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to</a:t>
            </a:r>
            <a:r>
              <a:rPr lang="de-DE" sz="1800" b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 </a:t>
            </a:r>
            <a:r>
              <a:rPr lang="de-DE" sz="1800" b="1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become</a:t>
            </a:r>
            <a:r>
              <a:rPr lang="de-DE" sz="1800" b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br>
              <a:rPr lang="de-DE" sz="1800" b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</a:br>
            <a:r>
              <a:rPr lang="de-DE" sz="1800" b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a </a:t>
            </a:r>
            <a:r>
              <a:rPr lang="de-DE" sz="1800" b="1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successful</a:t>
            </a:r>
            <a:r>
              <a:rPr lang="de-DE" sz="1800" b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 </a:t>
            </a:r>
            <a:r>
              <a:rPr lang="de-DE" sz="1800" b="1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entrepreneur</a:t>
            </a:r>
            <a:r>
              <a:rPr lang="de-DE" sz="1800" b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!</a:t>
            </a:r>
            <a:endParaRPr sz="1800">
              <a:latin typeface="Aptos" panose="020B0004020202020204" pitchFamily="34" charset="0"/>
            </a:endParaRPr>
          </a:p>
        </p:txBody>
      </p:sp>
      <p:sp>
        <p:nvSpPr>
          <p:cNvPr id="250" name="Google Shape;250;p5"/>
          <p:cNvSpPr txBox="1">
            <a:spLocks noGrp="1"/>
          </p:cNvSpPr>
          <p:nvPr>
            <p:ph type="body" idx="4294967295"/>
          </p:nvPr>
        </p:nvSpPr>
        <p:spPr>
          <a:xfrm>
            <a:off x="428626" y="2795766"/>
            <a:ext cx="4234814" cy="2013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numCol="2" anchor="t" anchorCtr="0">
            <a:noAutofit/>
          </a:bodyPr>
          <a:lstStyle/>
          <a:p>
            <a:pPr marL="360000" lvl="1" indent="-36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</a:pPr>
            <a:r>
              <a:rPr lang="de-DE" sz="1400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Creativity</a:t>
            </a:r>
            <a:endParaRPr sz="1400">
              <a:latin typeface="Aptos" panose="020B0004020202020204" pitchFamily="34" charset="0"/>
            </a:endParaRPr>
          </a:p>
          <a:p>
            <a:pPr marL="360000" lvl="1" indent="-3600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</a:pPr>
            <a:r>
              <a:rPr lang="de-DE" sz="1400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Passion</a:t>
            </a:r>
            <a:endParaRPr sz="1400">
              <a:latin typeface="Aptos" panose="020B0004020202020204" pitchFamily="34" charset="0"/>
            </a:endParaRPr>
          </a:p>
          <a:p>
            <a:pPr marL="360000" lvl="1" indent="-3600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</a:pPr>
            <a:r>
              <a:rPr lang="de-DE" sz="1400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Motivation</a:t>
            </a:r>
            <a:endParaRPr sz="1400">
              <a:latin typeface="Aptos" panose="020B0004020202020204" pitchFamily="34" charset="0"/>
            </a:endParaRPr>
          </a:p>
          <a:p>
            <a:pPr marL="360000" lvl="1" indent="-3600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</a:pPr>
            <a:r>
              <a:rPr lang="de-DE" sz="1400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Product</a:t>
            </a:r>
            <a:r>
              <a:rPr lang="de-DE" sz="1400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sz="1400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or</a:t>
            </a:r>
            <a:r>
              <a:rPr lang="de-DE" sz="1400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sz="1400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service</a:t>
            </a:r>
            <a:r>
              <a:rPr lang="de-DE" sz="1400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sz="1400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knowledge</a:t>
            </a:r>
            <a:endParaRPr sz="1400">
              <a:latin typeface="Aptos" panose="020B0004020202020204" pitchFamily="34" charset="0"/>
            </a:endParaRPr>
          </a:p>
          <a:p>
            <a:pPr marL="360000" lvl="1" indent="-3600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</a:pPr>
            <a:r>
              <a:rPr lang="de-DE" sz="1400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Ability </a:t>
            </a:r>
            <a:r>
              <a:rPr lang="de-DE" sz="1400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to</a:t>
            </a:r>
            <a:r>
              <a:rPr lang="de-DE" sz="1400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network</a:t>
            </a:r>
            <a:endParaRPr sz="1400">
              <a:latin typeface="Aptos" panose="020B0004020202020204" pitchFamily="34" charset="0"/>
            </a:endParaRPr>
          </a:p>
          <a:p>
            <a:pPr marL="360000" lvl="1" indent="-3600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</a:pPr>
            <a:r>
              <a:rPr lang="de-DE" sz="1400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Self-</a:t>
            </a:r>
            <a:r>
              <a:rPr lang="de-DE" sz="1400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confidence</a:t>
            </a:r>
            <a:endParaRPr sz="1400">
              <a:latin typeface="Aptos" panose="020B0004020202020204" pitchFamily="34" charset="0"/>
            </a:endParaRPr>
          </a:p>
          <a:p>
            <a:pPr marL="360000" lvl="1" indent="-3600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</a:pPr>
            <a:r>
              <a:rPr lang="de-DE" sz="1400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Optimism</a:t>
            </a:r>
            <a:endParaRPr sz="1400">
              <a:latin typeface="Aptos" panose="020B0004020202020204" pitchFamily="34" charset="0"/>
              <a:ea typeface="Noticia Text"/>
              <a:cs typeface="Noticia Text"/>
              <a:sym typeface="Noticia Text"/>
            </a:endParaRPr>
          </a:p>
          <a:p>
            <a:pPr marL="360000" lvl="1" indent="-3600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</a:pPr>
            <a:r>
              <a:rPr lang="de-DE" sz="1400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Vision</a:t>
            </a:r>
            <a:endParaRPr sz="1400">
              <a:latin typeface="Aptos" panose="020B0004020202020204" pitchFamily="34" charset="0"/>
            </a:endParaRPr>
          </a:p>
          <a:p>
            <a:pPr marL="360000" lvl="1" indent="-3600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</a:pPr>
            <a:r>
              <a:rPr lang="de-DE" sz="1400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Goal </a:t>
            </a:r>
            <a:r>
              <a:rPr lang="de-DE" sz="1400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mindset</a:t>
            </a:r>
            <a:endParaRPr sz="1400">
              <a:latin typeface="Aptos" panose="020B0004020202020204" pitchFamily="34" charset="0"/>
              <a:ea typeface="Noticia Text"/>
              <a:cs typeface="Noticia Text"/>
              <a:sym typeface="Noticia Text"/>
            </a:endParaRPr>
          </a:p>
          <a:p>
            <a:pPr marL="360000" lvl="1" indent="-3600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</a:pPr>
            <a:r>
              <a:rPr lang="de-DE" sz="1400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Risk-</a:t>
            </a:r>
            <a:r>
              <a:rPr lang="de-DE" sz="1400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taking</a:t>
            </a:r>
            <a:endParaRPr sz="1400">
              <a:latin typeface="Aptos" panose="020B0004020202020204" pitchFamily="34" charset="0"/>
            </a:endParaRPr>
          </a:p>
          <a:p>
            <a:pPr marL="360000" lvl="1" indent="-3600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</a:pPr>
            <a:r>
              <a:rPr lang="de-DE" sz="1400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Persuasiveness</a:t>
            </a:r>
            <a:endParaRPr sz="1400">
              <a:latin typeface="Aptos" panose="020B0004020202020204" pitchFamily="34" charset="0"/>
            </a:endParaRPr>
          </a:p>
          <a:p>
            <a:pPr marL="360000" lvl="1" indent="-3600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</a:pPr>
            <a:r>
              <a:rPr lang="de-DE" sz="1400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Decision-making</a:t>
            </a:r>
            <a:endParaRPr sz="1400">
              <a:latin typeface="Aptos" panose="020B0004020202020204" pitchFamily="34" charset="0"/>
            </a:endParaRPr>
          </a:p>
          <a:p>
            <a:pPr marL="360000" lvl="1" indent="-3600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</a:pPr>
            <a:r>
              <a:rPr lang="de-DE" sz="1400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Tenacity</a:t>
            </a:r>
            <a:endParaRPr sz="1400">
              <a:latin typeface="Aptos" panose="020B0004020202020204" pitchFamily="34" charset="0"/>
            </a:endParaRPr>
          </a:p>
          <a:p>
            <a:pPr marL="360000" lvl="1" indent="-3600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</a:pPr>
            <a:r>
              <a:rPr lang="de-DE" sz="1400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Money </a:t>
            </a:r>
            <a:r>
              <a:rPr lang="de-DE" sz="1400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management</a:t>
            </a:r>
            <a:endParaRPr sz="1400">
              <a:latin typeface="Aptos" panose="020B0004020202020204" pitchFamily="34" charset="0"/>
            </a:endParaRPr>
          </a:p>
          <a:p>
            <a:pPr marL="360000" lvl="1" indent="-3600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rabicPeriod"/>
            </a:pPr>
            <a:r>
              <a:rPr lang="de-DE" sz="1400" err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Adaptability</a:t>
            </a:r>
            <a:endParaRPr sz="1400">
              <a:solidFill>
                <a:schemeClr val="dk1"/>
              </a:solidFill>
              <a:latin typeface="Aptos" panose="020B0004020202020204" pitchFamily="34" charset="0"/>
              <a:ea typeface="Noticia Text"/>
              <a:cs typeface="Noticia Text"/>
              <a:sym typeface="Noticia Text"/>
            </a:endParaRPr>
          </a:p>
        </p:txBody>
      </p:sp>
      <p:pic>
        <p:nvPicPr>
          <p:cNvPr id="2" name="Google Shape;243;p4">
            <a:extLst>
              <a:ext uri="{FF2B5EF4-FFF2-40B4-BE49-F238E27FC236}">
                <a16:creationId xmlns:a16="http://schemas.microsoft.com/office/drawing/2014/main" id="{BD8B247A-0B50-6EDA-CF0D-7675DBF5199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0432"/>
          <a:stretch/>
        </p:blipFill>
        <p:spPr>
          <a:xfrm>
            <a:off x="4663440" y="1158171"/>
            <a:ext cx="4480560" cy="4019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6"/>
          <p:cNvSpPr txBox="1">
            <a:spLocks noGrp="1"/>
          </p:cNvSpPr>
          <p:nvPr>
            <p:ph type="body" idx="1"/>
          </p:nvPr>
        </p:nvSpPr>
        <p:spPr>
          <a:xfrm>
            <a:off x="428625" y="339083"/>
            <a:ext cx="6070146" cy="503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3800"/>
              <a:buNone/>
            </a:pP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entrepreneurial</a:t>
            </a:r>
            <a:r>
              <a:rPr lang="de-DE"/>
              <a:t> </a:t>
            </a:r>
            <a:r>
              <a:rPr lang="de-DE" err="1"/>
              <a:t>journey</a:t>
            </a:r>
            <a:endParaRPr/>
          </a:p>
        </p:txBody>
      </p:sp>
      <p:sp>
        <p:nvSpPr>
          <p:cNvPr id="257" name="Google Shape;257;p6"/>
          <p:cNvSpPr txBox="1"/>
          <p:nvPr/>
        </p:nvSpPr>
        <p:spPr>
          <a:xfrm>
            <a:off x="428625" y="3985329"/>
            <a:ext cx="3650466" cy="378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</a:pPr>
            <a:r>
              <a:rPr lang="de-DE" sz="1800" b="1" u="none" strike="noStrike" cap="none" err="1">
                <a:solidFill>
                  <a:srgbClr val="E30613"/>
                </a:solidFill>
                <a:latin typeface="Aptos" panose="020B0004020202020204" pitchFamily="34" charset="0"/>
                <a:sym typeface="Arial"/>
              </a:rPr>
              <a:t>unrealistic</a:t>
            </a:r>
            <a:endParaRPr sz="1400" b="1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258" name="Google Shape;258;p6"/>
          <p:cNvSpPr txBox="1"/>
          <p:nvPr/>
        </p:nvSpPr>
        <p:spPr>
          <a:xfrm>
            <a:off x="4954978" y="3985329"/>
            <a:ext cx="3760395" cy="378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</a:pPr>
            <a:r>
              <a:rPr lang="de-DE" sz="1800" b="1" u="none" strike="noStrike" cap="none" err="1">
                <a:solidFill>
                  <a:srgbClr val="E30613"/>
                </a:solidFill>
                <a:latin typeface="Aptos" panose="020B0004020202020204" pitchFamily="34" charset="0"/>
                <a:sym typeface="Arial"/>
              </a:rPr>
              <a:t>rather</a:t>
            </a:r>
            <a:r>
              <a:rPr lang="de-DE" sz="1800" b="1" u="none" strike="noStrike" cap="none">
                <a:solidFill>
                  <a:srgbClr val="E30613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800" b="1" u="none" strike="noStrike" cap="none" err="1">
                <a:solidFill>
                  <a:srgbClr val="E30613"/>
                </a:solidFill>
                <a:latin typeface="Aptos" panose="020B0004020202020204" pitchFamily="34" charset="0"/>
                <a:sym typeface="Arial"/>
              </a:rPr>
              <a:t>realistic</a:t>
            </a:r>
            <a:endParaRPr sz="1400" b="1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  <p:pic>
        <p:nvPicPr>
          <p:cNvPr id="259" name="Google Shape;25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625" y="1158170"/>
            <a:ext cx="3650466" cy="2433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54979" y="1158171"/>
            <a:ext cx="3760396" cy="2433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7"/>
          <p:cNvPicPr preferRelativeResize="0">
            <a:picLocks noGrp="1"/>
          </p:cNvPicPr>
          <p:nvPr>
            <p:ph type="pic" sz="quarter" idx="10"/>
          </p:nvPr>
        </p:nvPicPr>
        <p:blipFill rotWithShape="1">
          <a:blip r:embed="rId3">
            <a:alphaModFix/>
          </a:blip>
          <a:srcRect t="7796" b="7796"/>
          <a:stretch/>
        </p:blipFill>
        <p:spPr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7"/>
          <p:cNvSpPr txBox="1">
            <a:spLocks noGrp="1"/>
          </p:cNvSpPr>
          <p:nvPr>
            <p:ph type="body" sz="quarter" idx="11"/>
          </p:nvPr>
        </p:nvSpPr>
        <p:spPr>
          <a:xfrm>
            <a:off x="304801" y="281644"/>
            <a:ext cx="4604084" cy="492443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108000" tIns="0" rIns="108000" bIns="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de-DE"/>
              <a:t>MY INNOVATIVE SKILLS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8"/>
          <p:cNvPicPr preferRelativeResize="0"/>
          <p:nvPr/>
        </p:nvPicPr>
        <p:blipFill>
          <a:blip r:embed="rId3"/>
          <a:srcRect r="42418"/>
          <a:stretch/>
        </p:blipFill>
        <p:spPr>
          <a:xfrm>
            <a:off x="0" y="-4370"/>
            <a:ext cx="5269832" cy="514787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8"/>
          <p:cNvSpPr txBox="1">
            <a:spLocks noGrp="1"/>
          </p:cNvSpPr>
          <p:nvPr>
            <p:ph type="body" idx="1"/>
          </p:nvPr>
        </p:nvSpPr>
        <p:spPr>
          <a:xfrm>
            <a:off x="428625" y="339083"/>
            <a:ext cx="5099593" cy="503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3800"/>
              <a:buNone/>
            </a:pPr>
            <a:r>
              <a:rPr lang="de-DE" err="1"/>
              <a:t>Skillset</a:t>
            </a:r>
            <a:r>
              <a:rPr lang="de-DE"/>
              <a:t>: </a:t>
            </a:r>
            <a:r>
              <a:rPr lang="de-DE" err="1"/>
              <a:t>EntreComp</a:t>
            </a:r>
            <a:r>
              <a:rPr lang="de-DE"/>
              <a:t> Wheel</a:t>
            </a:r>
            <a:endParaRPr/>
          </a:p>
        </p:txBody>
      </p:sp>
      <p:sp>
        <p:nvSpPr>
          <p:cNvPr id="274" name="Google Shape;274;p8"/>
          <p:cNvSpPr txBox="1">
            <a:spLocks noGrp="1"/>
          </p:cNvSpPr>
          <p:nvPr>
            <p:ph type="body" idx="4294967295"/>
          </p:nvPr>
        </p:nvSpPr>
        <p:spPr>
          <a:xfrm>
            <a:off x="4402318" y="1504950"/>
            <a:ext cx="4322582" cy="244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83600" lvl="0" indent="-183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de-DE" sz="1600"/>
              <a:t>Tool </a:t>
            </a:r>
            <a:r>
              <a:rPr lang="de-DE" sz="1600" err="1"/>
              <a:t>to</a:t>
            </a:r>
            <a:r>
              <a:rPr lang="de-DE" sz="1600"/>
              <a:t> </a:t>
            </a:r>
            <a:r>
              <a:rPr lang="de-DE" sz="1600" err="1"/>
              <a:t>reflect</a:t>
            </a:r>
            <a:r>
              <a:rPr lang="de-DE" sz="1600"/>
              <a:t> on </a:t>
            </a:r>
            <a:r>
              <a:rPr lang="de-DE" sz="1600" err="1"/>
              <a:t>your</a:t>
            </a:r>
            <a:r>
              <a:rPr lang="de-DE" sz="1600"/>
              <a:t> personal </a:t>
            </a:r>
            <a:r>
              <a:rPr lang="de-DE" sz="1600" err="1"/>
              <a:t>development</a:t>
            </a:r>
            <a:r>
              <a:rPr lang="de-DE" sz="1600"/>
              <a:t> </a:t>
            </a:r>
            <a:br>
              <a:rPr lang="de-DE" sz="1600"/>
            </a:br>
            <a:r>
              <a:rPr lang="de-DE" sz="1600" err="1"/>
              <a:t>of</a:t>
            </a:r>
            <a:r>
              <a:rPr lang="de-DE" sz="1600"/>
              <a:t> </a:t>
            </a:r>
            <a:r>
              <a:rPr lang="de-DE" sz="1600" err="1"/>
              <a:t>entrepreneurial</a:t>
            </a:r>
            <a:r>
              <a:rPr lang="de-DE" sz="1600"/>
              <a:t> </a:t>
            </a:r>
            <a:r>
              <a:rPr lang="de-DE" sz="1600" err="1"/>
              <a:t>skills</a:t>
            </a:r>
            <a:endParaRPr sz="1600"/>
          </a:p>
          <a:p>
            <a:pPr marL="183600" lvl="0" indent="-183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de-DE" sz="1600" err="1"/>
              <a:t>Developed</a:t>
            </a:r>
            <a:r>
              <a:rPr lang="de-DE" sz="1600"/>
              <a:t> </a:t>
            </a:r>
            <a:r>
              <a:rPr lang="de-DE" sz="1600" err="1"/>
              <a:t>by</a:t>
            </a:r>
            <a:r>
              <a:rPr lang="de-DE" sz="1600"/>
              <a:t> </a:t>
            </a:r>
            <a:r>
              <a:rPr lang="de-DE" sz="1600" err="1"/>
              <a:t>the</a:t>
            </a:r>
            <a:r>
              <a:rPr lang="de-DE" sz="1600"/>
              <a:t> Joint Research </a:t>
            </a:r>
            <a:r>
              <a:rPr lang="de-DE" sz="1600" err="1"/>
              <a:t>Centre</a:t>
            </a:r>
            <a:r>
              <a:rPr lang="de-DE" sz="1600"/>
              <a:t> (JRC) </a:t>
            </a:r>
            <a:r>
              <a:rPr lang="de-DE" sz="1600" err="1"/>
              <a:t>of</a:t>
            </a:r>
            <a:r>
              <a:rPr lang="de-DE" sz="1600"/>
              <a:t> </a:t>
            </a:r>
            <a:r>
              <a:rPr lang="de-DE" sz="1600" err="1"/>
              <a:t>the</a:t>
            </a:r>
            <a:r>
              <a:rPr lang="de-DE" sz="1600"/>
              <a:t> European </a:t>
            </a:r>
            <a:r>
              <a:rPr lang="de-DE" sz="1600" err="1"/>
              <a:t>Commission</a:t>
            </a:r>
            <a:endParaRPr sz="1600"/>
          </a:p>
          <a:p>
            <a:pPr marL="183600" lvl="0" indent="-183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de-DE" sz="1600"/>
              <a:t>Made </a:t>
            </a:r>
            <a:r>
              <a:rPr lang="de-DE" sz="1600" err="1"/>
              <a:t>up</a:t>
            </a:r>
            <a:r>
              <a:rPr lang="de-DE" sz="1600"/>
              <a:t> </a:t>
            </a:r>
            <a:r>
              <a:rPr lang="de-DE" sz="1600" err="1"/>
              <a:t>of</a:t>
            </a:r>
            <a:r>
              <a:rPr lang="de-DE" sz="1600"/>
              <a:t> </a:t>
            </a:r>
            <a:r>
              <a:rPr lang="de-DE" sz="1600" err="1"/>
              <a:t>three</a:t>
            </a:r>
            <a:r>
              <a:rPr lang="de-DE" sz="1600"/>
              <a:t> </a:t>
            </a:r>
            <a:r>
              <a:rPr lang="de-DE" sz="1600" err="1"/>
              <a:t>competence</a:t>
            </a:r>
            <a:r>
              <a:rPr lang="de-DE" sz="1600"/>
              <a:t> </a:t>
            </a:r>
            <a:r>
              <a:rPr lang="de-DE" sz="1600" err="1"/>
              <a:t>areas</a:t>
            </a:r>
            <a:r>
              <a:rPr lang="de-DE" sz="1600"/>
              <a:t>: </a:t>
            </a:r>
            <a:br>
              <a:rPr lang="de-DE" sz="1600"/>
            </a:br>
            <a:r>
              <a:rPr lang="de-DE" sz="1600" err="1"/>
              <a:t>Ideas</a:t>
            </a:r>
            <a:r>
              <a:rPr lang="de-DE" sz="1600"/>
              <a:t> &amp; </a:t>
            </a:r>
            <a:r>
              <a:rPr lang="de-DE" sz="1600" err="1"/>
              <a:t>Opportunities</a:t>
            </a:r>
            <a:r>
              <a:rPr lang="de-DE" sz="1600"/>
              <a:t>, Resources, </a:t>
            </a:r>
            <a:r>
              <a:rPr lang="de-DE" sz="1600" err="1"/>
              <a:t>Into</a:t>
            </a:r>
            <a:r>
              <a:rPr lang="de-DE" sz="1600"/>
              <a:t> Action</a:t>
            </a:r>
            <a:endParaRPr sz="1600"/>
          </a:p>
          <a:p>
            <a:pPr marL="183600" lvl="0" indent="-183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de-DE" sz="1600" err="1"/>
              <a:t>Each</a:t>
            </a:r>
            <a:r>
              <a:rPr lang="de-DE" sz="1600"/>
              <a:t> </a:t>
            </a:r>
            <a:r>
              <a:rPr lang="de-DE" sz="1600" err="1"/>
              <a:t>area</a:t>
            </a:r>
            <a:r>
              <a:rPr lang="de-DE" sz="1600"/>
              <a:t> </a:t>
            </a:r>
            <a:r>
              <a:rPr lang="de-DE" sz="1600" err="1"/>
              <a:t>includes</a:t>
            </a:r>
            <a:r>
              <a:rPr lang="de-DE" sz="1600"/>
              <a:t> 5 </a:t>
            </a:r>
            <a:r>
              <a:rPr lang="de-DE" sz="1600" err="1"/>
              <a:t>competences</a:t>
            </a:r>
            <a:endParaRPr sz="1600"/>
          </a:p>
        </p:txBody>
      </p:sp>
      <p:sp>
        <p:nvSpPr>
          <p:cNvPr id="3" name="Google Shape;339;p11">
            <a:extLst>
              <a:ext uri="{FF2B5EF4-FFF2-40B4-BE49-F238E27FC236}">
                <a16:creationId xmlns:a16="http://schemas.microsoft.com/office/drawing/2014/main" id="{B085A28B-CCC0-4C64-75C6-2437D0CB0EC5}"/>
              </a:ext>
            </a:extLst>
          </p:cNvPr>
          <p:cNvSpPr txBox="1"/>
          <p:nvPr/>
        </p:nvSpPr>
        <p:spPr>
          <a:xfrm>
            <a:off x="438350" y="4593106"/>
            <a:ext cx="804082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de-DE" sz="1000" b="1" u="none" strike="noStrike" cap="none" err="1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Bacigalupo</a:t>
            </a:r>
            <a:r>
              <a:rPr lang="de-DE" sz="1000" b="1" u="none" strike="noStrike" cap="none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, M., </a:t>
            </a:r>
            <a:r>
              <a:rPr lang="de-DE" sz="1000" b="1" u="none" strike="noStrike" cap="none" err="1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Kampylis</a:t>
            </a:r>
            <a:r>
              <a:rPr lang="de-DE" sz="1000" b="1" u="none" strike="noStrike" cap="none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 , P., </a:t>
            </a:r>
            <a:r>
              <a:rPr lang="de-DE" sz="1000" b="1" u="none" strike="noStrike" cap="none" err="1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Punie</a:t>
            </a:r>
            <a:r>
              <a:rPr lang="de-DE" sz="1000" b="1" u="none" strike="noStrike" cap="none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 , Y., Van den Brande, G. (2016). </a:t>
            </a:r>
            <a:r>
              <a:rPr lang="de-DE" sz="1000" b="1" u="none" strike="noStrike" cap="none" err="1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EntreComp</a:t>
            </a:r>
            <a:r>
              <a:rPr lang="de-DE" sz="1000" b="1" u="none" strike="noStrike" cap="none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 : The Entrepreneurship Competence Framework. Luxembourg: </a:t>
            </a:r>
            <a:r>
              <a:rPr lang="de-DE" sz="1000" b="1" u="none" strike="noStrike" cap="none" err="1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Publication</a:t>
            </a:r>
            <a:r>
              <a:rPr lang="de-DE" sz="1000" b="1" u="none" strike="noStrike" cap="none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 Office </a:t>
            </a:r>
            <a:r>
              <a:rPr lang="de-DE" sz="1000" b="1" u="none" strike="noStrike" cap="none" err="1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of</a:t>
            </a:r>
            <a:r>
              <a:rPr lang="de-DE" sz="1000" b="1" u="none" strike="noStrike" cap="none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000" b="1" u="none" strike="noStrike" cap="none" err="1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the</a:t>
            </a:r>
            <a:r>
              <a:rPr lang="de-DE" sz="1000" b="1" u="none" strike="noStrike" cap="none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 European Union; EUR 27939 EN; doi:10.2791/593884</a:t>
            </a:r>
            <a:endParaRPr sz="1400" b="1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9"/>
          <p:cNvPicPr preferRelativeResize="0"/>
          <p:nvPr/>
        </p:nvPicPr>
        <p:blipFill>
          <a:blip r:embed="rId3"/>
          <a:srcRect r="55258"/>
          <a:stretch/>
        </p:blipFill>
        <p:spPr>
          <a:xfrm>
            <a:off x="0" y="0"/>
            <a:ext cx="409122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9"/>
          <p:cNvSpPr txBox="1">
            <a:spLocks noGrp="1"/>
          </p:cNvSpPr>
          <p:nvPr>
            <p:ph type="body" idx="1"/>
          </p:nvPr>
        </p:nvSpPr>
        <p:spPr>
          <a:xfrm>
            <a:off x="428625" y="337432"/>
            <a:ext cx="5099593" cy="503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3800"/>
              <a:buNone/>
            </a:pPr>
            <a:r>
              <a:rPr lang="de-DE" err="1"/>
              <a:t>Ideas</a:t>
            </a:r>
            <a:r>
              <a:rPr lang="de-DE"/>
              <a:t> &amp; </a:t>
            </a:r>
            <a:r>
              <a:rPr lang="de-DE" err="1"/>
              <a:t>Opportunities</a:t>
            </a:r>
            <a:endParaRPr/>
          </a:p>
        </p:txBody>
      </p:sp>
      <p:cxnSp>
        <p:nvCxnSpPr>
          <p:cNvPr id="283" name="Google Shape;283;p9"/>
          <p:cNvCxnSpPr>
            <a:cxnSpLocks/>
          </p:cNvCxnSpPr>
          <p:nvPr/>
        </p:nvCxnSpPr>
        <p:spPr>
          <a:xfrm>
            <a:off x="4319358" y="1996818"/>
            <a:ext cx="4405542" cy="4500"/>
          </a:xfrm>
          <a:prstGeom prst="straightConnector1">
            <a:avLst/>
          </a:prstGeom>
          <a:noFill/>
          <a:ln w="9525" cap="flat" cmpd="sng">
            <a:solidFill>
              <a:srgbClr val="457DE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4" name="Google Shape;284;p9"/>
          <p:cNvSpPr txBox="1"/>
          <p:nvPr/>
        </p:nvSpPr>
        <p:spPr>
          <a:xfrm>
            <a:off x="4349823" y="1693543"/>
            <a:ext cx="1389321" cy="30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7DE3"/>
              </a:buClr>
              <a:buSzPts val="1400"/>
              <a:buFont typeface="Arial"/>
              <a:buNone/>
            </a:pPr>
            <a:r>
              <a:rPr lang="de-DE" sz="1400" b="1" u="none" strike="noStrike" cap="none">
                <a:solidFill>
                  <a:srgbClr val="457DE3"/>
                </a:solidFill>
                <a:latin typeface="Aptos" panose="020B0004020202020204" pitchFamily="34" charset="0"/>
                <a:sym typeface="Arial"/>
              </a:rPr>
              <a:t>Competence</a:t>
            </a:r>
            <a:endParaRPr sz="1400" b="1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285" name="Google Shape;285;p9"/>
          <p:cNvSpPr txBox="1"/>
          <p:nvPr/>
        </p:nvSpPr>
        <p:spPr>
          <a:xfrm>
            <a:off x="5967271" y="1693543"/>
            <a:ext cx="2006873" cy="307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7DE3"/>
              </a:buClr>
              <a:buSzPts val="1400"/>
              <a:buFont typeface="Arial"/>
              <a:buNone/>
            </a:pPr>
            <a:r>
              <a:rPr lang="de-DE" sz="1400" b="1" u="none" strike="noStrike" cap="none" err="1">
                <a:solidFill>
                  <a:srgbClr val="457DE3"/>
                </a:solidFill>
                <a:latin typeface="Aptos" panose="020B0004020202020204" pitchFamily="34" charset="0"/>
                <a:sym typeface="Arial"/>
              </a:rPr>
              <a:t>Hint</a:t>
            </a:r>
            <a:endParaRPr sz="1400" b="1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  <p:cxnSp>
        <p:nvCxnSpPr>
          <p:cNvPr id="286" name="Google Shape;286;p9"/>
          <p:cNvCxnSpPr/>
          <p:nvPr/>
        </p:nvCxnSpPr>
        <p:spPr>
          <a:xfrm>
            <a:off x="5913898" y="1683918"/>
            <a:ext cx="0" cy="2753732"/>
          </a:xfrm>
          <a:prstGeom prst="straightConnector1">
            <a:avLst/>
          </a:prstGeom>
          <a:noFill/>
          <a:ln w="9525" cap="flat" cmpd="sng">
            <a:solidFill>
              <a:srgbClr val="457DE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7" name="Google Shape;287;p9"/>
          <p:cNvSpPr txBox="1"/>
          <p:nvPr/>
        </p:nvSpPr>
        <p:spPr>
          <a:xfrm>
            <a:off x="4356911" y="2033713"/>
            <a:ext cx="147438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</a:pPr>
            <a:r>
              <a:rPr lang="de-DE" sz="1200" b="1" u="none" strike="noStrike" cap="none" err="1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Spotting</a:t>
            </a:r>
            <a:r>
              <a:rPr lang="de-DE" sz="1200" b="1" u="none" strike="noStrike" cap="none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200" b="1" u="none" strike="noStrike" cap="none" err="1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Opportunities</a:t>
            </a:r>
            <a:endParaRPr sz="1400" b="1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288" name="Google Shape;288;p9"/>
          <p:cNvSpPr txBox="1"/>
          <p:nvPr/>
        </p:nvSpPr>
        <p:spPr>
          <a:xfrm>
            <a:off x="5957647" y="2052963"/>
            <a:ext cx="3139951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use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your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imagination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and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abilities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to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identify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opportunities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for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creating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value</a:t>
            </a:r>
            <a:endParaRPr sz="1050" b="0" i="0" u="none" strike="noStrike" cap="none">
              <a:solidFill>
                <a:srgbClr val="000000"/>
              </a:solidFill>
              <a:latin typeface="Aptos" panose="020B0004020202020204" pitchFamily="34" charset="0"/>
              <a:ea typeface="Noticia Text"/>
              <a:cs typeface="Noticia Text"/>
              <a:sym typeface="Noticia Text"/>
            </a:endParaRPr>
          </a:p>
        </p:txBody>
      </p:sp>
      <p:sp>
        <p:nvSpPr>
          <p:cNvPr id="289" name="Google Shape;289;p9"/>
          <p:cNvSpPr txBox="1"/>
          <p:nvPr/>
        </p:nvSpPr>
        <p:spPr>
          <a:xfrm>
            <a:off x="4356911" y="2561109"/>
            <a:ext cx="1474381" cy="276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-DE" sz="1200" b="1" u="none" strike="noStrike" cap="none" err="1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Creativity</a:t>
            </a:r>
            <a:endParaRPr sz="1400" b="1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290" name="Google Shape;290;p9"/>
          <p:cNvSpPr txBox="1"/>
          <p:nvPr/>
        </p:nvSpPr>
        <p:spPr>
          <a:xfrm>
            <a:off x="5957647" y="2580359"/>
            <a:ext cx="3139951" cy="25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develop creative and purposeful ideas</a:t>
            </a:r>
            <a:endParaRPr sz="1050" b="0" i="0" u="none" strike="noStrike" cap="none">
              <a:solidFill>
                <a:srgbClr val="262626"/>
              </a:solidFill>
              <a:latin typeface="Aptos" panose="020B0004020202020204" pitchFamily="34" charset="0"/>
              <a:ea typeface="Noticia Text"/>
              <a:cs typeface="Noticia Text"/>
              <a:sym typeface="Noticia Text"/>
            </a:endParaRPr>
          </a:p>
        </p:txBody>
      </p:sp>
      <p:sp>
        <p:nvSpPr>
          <p:cNvPr id="291" name="Google Shape;291;p9"/>
          <p:cNvSpPr txBox="1"/>
          <p:nvPr/>
        </p:nvSpPr>
        <p:spPr>
          <a:xfrm>
            <a:off x="4356911" y="2936114"/>
            <a:ext cx="1474381" cy="276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-DE" sz="1200" b="1" u="none" strike="noStrike" cap="none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Vision</a:t>
            </a:r>
            <a:endParaRPr sz="1400" b="1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292" name="Google Shape;292;p9"/>
          <p:cNvSpPr txBox="1"/>
          <p:nvPr/>
        </p:nvSpPr>
        <p:spPr>
          <a:xfrm>
            <a:off x="5957647" y="2955364"/>
            <a:ext cx="3139951" cy="25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work towards your vision of the future</a:t>
            </a:r>
            <a:endParaRPr sz="1050" b="0" i="0" u="none" strike="noStrike" cap="none">
              <a:solidFill>
                <a:srgbClr val="000000"/>
              </a:solidFill>
              <a:latin typeface="Aptos" panose="020B0004020202020204" pitchFamily="34" charset="0"/>
              <a:ea typeface="Noticia Text"/>
              <a:cs typeface="Noticia Text"/>
              <a:sym typeface="Noticia Text"/>
            </a:endParaRPr>
          </a:p>
        </p:txBody>
      </p:sp>
      <p:sp>
        <p:nvSpPr>
          <p:cNvPr id="294" name="Google Shape;294;p9"/>
          <p:cNvSpPr txBox="1"/>
          <p:nvPr/>
        </p:nvSpPr>
        <p:spPr>
          <a:xfrm>
            <a:off x="4356911" y="3347409"/>
            <a:ext cx="1474381" cy="276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-DE" sz="1200" b="1" u="none" strike="noStrike" cap="none" err="1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Valuing</a:t>
            </a:r>
            <a:r>
              <a:rPr lang="de-DE" sz="1200" b="1" u="none" strike="noStrike" cap="none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200" b="1" u="none" strike="noStrike" cap="none" err="1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ideas</a:t>
            </a:r>
            <a:endParaRPr sz="1400" b="1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295" name="Google Shape;295;p9"/>
          <p:cNvSpPr txBox="1"/>
          <p:nvPr/>
        </p:nvSpPr>
        <p:spPr>
          <a:xfrm>
            <a:off x="5957647" y="3366659"/>
            <a:ext cx="3139951" cy="415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make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the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most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of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ideas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and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opportunities</a:t>
            </a:r>
            <a:endParaRPr sz="1050" b="0" i="0" u="none" strike="noStrike" cap="none">
              <a:solidFill>
                <a:srgbClr val="000000"/>
              </a:solidFill>
              <a:latin typeface="Aptos" panose="020B0004020202020204" pitchFamily="34" charset="0"/>
              <a:ea typeface="Noticia Text"/>
              <a:cs typeface="Noticia Text"/>
              <a:sym typeface="Noticia Tex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ptos" panose="020B0004020202020204" pitchFamily="34" charset="0"/>
              <a:ea typeface="Noticia Text"/>
              <a:cs typeface="Noticia Text"/>
              <a:sym typeface="Noticia Text"/>
            </a:endParaRPr>
          </a:p>
        </p:txBody>
      </p:sp>
      <p:sp>
        <p:nvSpPr>
          <p:cNvPr id="296" name="Google Shape;296;p9"/>
          <p:cNvSpPr txBox="1"/>
          <p:nvPr/>
        </p:nvSpPr>
        <p:spPr>
          <a:xfrm>
            <a:off x="4356911" y="3723946"/>
            <a:ext cx="155698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e-DE" sz="1200" b="1" u="none" strike="noStrike" cap="none" err="1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Ethical</a:t>
            </a:r>
            <a:r>
              <a:rPr lang="de-DE" sz="1200" b="1" u="none" strike="noStrike" cap="none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 &amp; </a:t>
            </a:r>
            <a:r>
              <a:rPr lang="de-DE" sz="1200" b="1" u="none" strike="noStrike" cap="none" err="1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sustainable</a:t>
            </a:r>
            <a:r>
              <a:rPr lang="de-DE" sz="1200" b="1" u="none" strike="noStrike" cap="none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200" b="1" u="none" strike="noStrike" cap="none" err="1">
                <a:solidFill>
                  <a:srgbClr val="262626"/>
                </a:solidFill>
                <a:latin typeface="Aptos" panose="020B0004020202020204" pitchFamily="34" charset="0"/>
                <a:sym typeface="Arial"/>
              </a:rPr>
              <a:t>thinking</a:t>
            </a:r>
            <a:endParaRPr sz="1400" b="1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297" name="Google Shape;297;p9"/>
          <p:cNvSpPr txBox="1"/>
          <p:nvPr/>
        </p:nvSpPr>
        <p:spPr>
          <a:xfrm>
            <a:off x="5957647" y="3743196"/>
            <a:ext cx="3139951" cy="415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assess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the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consequences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b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</a:b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and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impact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of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ideas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,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opportunities</a:t>
            </a:r>
            <a:r>
              <a:rPr lang="de-DE" sz="105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and </a:t>
            </a:r>
            <a:r>
              <a:rPr lang="de-DE" sz="1050" b="0" i="0" u="none" strike="noStrike" cap="none" err="1">
                <a:solidFill>
                  <a:srgbClr val="000000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actions</a:t>
            </a:r>
            <a:endParaRPr sz="1400" b="1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298" name="Google Shape;298;p9"/>
          <p:cNvSpPr txBox="1"/>
          <p:nvPr/>
        </p:nvSpPr>
        <p:spPr>
          <a:xfrm>
            <a:off x="4309730" y="980788"/>
            <a:ext cx="302471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-DE" sz="1400" b="1" u="none" strike="noStrike" cap="none" err="1">
                <a:solidFill>
                  <a:srgbClr val="457DE3"/>
                </a:solidFill>
                <a:latin typeface="Aptos" panose="020B0004020202020204" pitchFamily="34" charset="0"/>
                <a:sym typeface="Arial"/>
              </a:rPr>
              <a:t>Which</a:t>
            </a:r>
            <a:r>
              <a:rPr lang="de-DE" sz="1400" b="1" u="none" strike="noStrike" cap="none">
                <a:solidFill>
                  <a:srgbClr val="457DE3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400" b="1" u="none" strike="noStrike" cap="none" err="1">
                <a:solidFill>
                  <a:srgbClr val="457DE3"/>
                </a:solidFill>
                <a:latin typeface="Aptos" panose="020B0004020202020204" pitchFamily="34" charset="0"/>
                <a:sym typeface="Arial"/>
              </a:rPr>
              <a:t>ideas</a:t>
            </a:r>
            <a:r>
              <a:rPr lang="de-DE" sz="1400" b="1" u="none" strike="noStrike" cap="none">
                <a:solidFill>
                  <a:srgbClr val="457DE3"/>
                </a:solidFill>
                <a:latin typeface="Aptos" panose="020B0004020202020204" pitchFamily="34" charset="0"/>
                <a:sym typeface="Arial"/>
              </a:rPr>
              <a:t> &amp; </a:t>
            </a:r>
            <a:r>
              <a:rPr lang="de-DE" sz="1400" b="1" u="none" strike="noStrike" cap="none" err="1">
                <a:solidFill>
                  <a:srgbClr val="457DE3"/>
                </a:solidFill>
                <a:latin typeface="Aptos" panose="020B0004020202020204" pitchFamily="34" charset="0"/>
                <a:sym typeface="Arial"/>
              </a:rPr>
              <a:t>opportunities</a:t>
            </a:r>
            <a:r>
              <a:rPr lang="de-DE" sz="1400" b="1" u="none" strike="noStrike" cap="none">
                <a:solidFill>
                  <a:srgbClr val="457DE3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400" b="1" u="none" strike="noStrike" cap="none" err="1">
                <a:solidFill>
                  <a:srgbClr val="457DE3"/>
                </a:solidFill>
                <a:latin typeface="Aptos" panose="020B0004020202020204" pitchFamily="34" charset="0"/>
                <a:sym typeface="Arial"/>
              </a:rPr>
              <a:t>can</a:t>
            </a:r>
            <a:r>
              <a:rPr lang="de-DE" sz="1400" b="1" u="none" strike="noStrike" cap="none">
                <a:solidFill>
                  <a:srgbClr val="457DE3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400" b="1" u="none" strike="noStrike" cap="none" err="1">
                <a:solidFill>
                  <a:srgbClr val="457DE3"/>
                </a:solidFill>
                <a:latin typeface="Aptos" panose="020B0004020202020204" pitchFamily="34" charset="0"/>
                <a:sym typeface="Arial"/>
              </a:rPr>
              <a:t>you</a:t>
            </a:r>
            <a:r>
              <a:rPr lang="de-DE" sz="1400" b="1" u="none" strike="noStrike" cap="none">
                <a:solidFill>
                  <a:srgbClr val="457DE3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400" b="1" u="none" strike="noStrike" cap="none" err="1">
                <a:solidFill>
                  <a:srgbClr val="457DE3"/>
                </a:solidFill>
                <a:latin typeface="Aptos" panose="020B0004020202020204" pitchFamily="34" charset="0"/>
                <a:sym typeface="Arial"/>
              </a:rPr>
              <a:t>see</a:t>
            </a:r>
            <a:r>
              <a:rPr lang="de-DE" sz="1400" b="1" u="none" strike="noStrike" cap="none">
                <a:solidFill>
                  <a:srgbClr val="457DE3"/>
                </a:solidFill>
                <a:latin typeface="Aptos" panose="020B0004020202020204" pitchFamily="34" charset="0"/>
                <a:sym typeface="Arial"/>
              </a:rPr>
              <a:t> and </a:t>
            </a:r>
            <a:r>
              <a:rPr lang="de-DE" sz="1400" b="1" u="none" strike="noStrike" cap="none" err="1">
                <a:solidFill>
                  <a:srgbClr val="457DE3"/>
                </a:solidFill>
                <a:latin typeface="Aptos" panose="020B0004020202020204" pitchFamily="34" charset="0"/>
                <a:sym typeface="Arial"/>
              </a:rPr>
              <a:t>develop</a:t>
            </a:r>
            <a:r>
              <a:rPr lang="de-DE" sz="1400" b="1" u="none" strike="noStrike" cap="none">
                <a:solidFill>
                  <a:srgbClr val="457DE3"/>
                </a:solidFill>
                <a:latin typeface="Aptos" panose="020B0004020202020204" pitchFamily="34" charset="0"/>
                <a:sym typeface="Arial"/>
              </a:rPr>
              <a:t>?</a:t>
            </a:r>
            <a:endParaRPr sz="1400" b="1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  <p:sp>
        <p:nvSpPr>
          <p:cNvPr id="9" name="Google Shape;339;p11">
            <a:extLst>
              <a:ext uri="{FF2B5EF4-FFF2-40B4-BE49-F238E27FC236}">
                <a16:creationId xmlns:a16="http://schemas.microsoft.com/office/drawing/2014/main" id="{2293270E-15A6-B527-8FB9-E1754E9FB613}"/>
              </a:ext>
            </a:extLst>
          </p:cNvPr>
          <p:cNvSpPr txBox="1"/>
          <p:nvPr/>
        </p:nvSpPr>
        <p:spPr>
          <a:xfrm>
            <a:off x="438350" y="4593106"/>
            <a:ext cx="804082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de-DE" sz="1000" b="1" u="none" strike="noStrike" cap="none" err="1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Bacigalupo</a:t>
            </a:r>
            <a:r>
              <a:rPr lang="de-DE" sz="1000" b="1" u="none" strike="noStrike" cap="none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, M., </a:t>
            </a:r>
            <a:r>
              <a:rPr lang="de-DE" sz="1000" b="1" u="none" strike="noStrike" cap="none" err="1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Kampylis</a:t>
            </a:r>
            <a:r>
              <a:rPr lang="de-DE" sz="1000" b="1" u="none" strike="noStrike" cap="none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 , P., </a:t>
            </a:r>
            <a:r>
              <a:rPr lang="de-DE" sz="1000" b="1" u="none" strike="noStrike" cap="none" err="1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Punie</a:t>
            </a:r>
            <a:r>
              <a:rPr lang="de-DE" sz="1000" b="1" u="none" strike="noStrike" cap="none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 , Y., Van den Brande, G. (2016). </a:t>
            </a:r>
            <a:r>
              <a:rPr lang="de-DE" sz="1000" b="1" u="none" strike="noStrike" cap="none" err="1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EntreComp</a:t>
            </a:r>
            <a:r>
              <a:rPr lang="de-DE" sz="1000" b="1" u="none" strike="noStrike" cap="none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 : The Entrepreneurship Competence Framework. Luxembourg: </a:t>
            </a:r>
            <a:r>
              <a:rPr lang="de-DE" sz="1000" b="1" u="none" strike="noStrike" cap="none" err="1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Publication</a:t>
            </a:r>
            <a:r>
              <a:rPr lang="de-DE" sz="1000" b="1" u="none" strike="noStrike" cap="none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 Office </a:t>
            </a:r>
            <a:r>
              <a:rPr lang="de-DE" sz="1000" b="1" u="none" strike="noStrike" cap="none" err="1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of</a:t>
            </a:r>
            <a:r>
              <a:rPr lang="de-DE" sz="1000" b="1" u="none" strike="noStrike" cap="none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 </a:t>
            </a:r>
            <a:r>
              <a:rPr lang="de-DE" sz="1000" b="1" u="none" strike="noStrike" cap="none" err="1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the</a:t>
            </a:r>
            <a:r>
              <a:rPr lang="de-DE" sz="1000" b="1" u="none" strike="noStrike" cap="none">
                <a:solidFill>
                  <a:srgbClr val="AF9F92"/>
                </a:solidFill>
                <a:latin typeface="Aptos" panose="020B0004020202020204" pitchFamily="34" charset="0"/>
                <a:sym typeface="Arial"/>
              </a:rPr>
              <a:t> European Union; EUR 27939 EN; doi:10.2791/593884</a:t>
            </a:r>
            <a:endParaRPr sz="1400" b="1" u="none" strike="noStrike" cap="none">
              <a:solidFill>
                <a:srgbClr val="000000"/>
              </a:solidFill>
              <a:latin typeface="Aptos" panose="020B0004020202020204" pitchFamily="34" charset="0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ptos Whi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Aptos Red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437ee95-51b8-4ec7-a9f8-f4a223d0b6cb">
      <Terms xmlns="http://schemas.microsoft.com/office/infopath/2007/PartnerControls"/>
    </lcf76f155ced4ddcb4097134ff3c332f>
    <TaxCatchAll xmlns="718eccf6-9302-4b3b-a990-755a28e5b6e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47D472548A9B740B951B187F7D02714" ma:contentTypeVersion="16" ma:contentTypeDescription="Ein neues Dokument erstellen." ma:contentTypeScope="" ma:versionID="1ca7b59e7da0a8578d1db561b5211d11">
  <xsd:schema xmlns:xsd="http://www.w3.org/2001/XMLSchema" xmlns:xs="http://www.w3.org/2001/XMLSchema" xmlns:p="http://schemas.microsoft.com/office/2006/metadata/properties" xmlns:ns2="9437ee95-51b8-4ec7-a9f8-f4a223d0b6cb" xmlns:ns3="718eccf6-9302-4b3b-a990-755a28e5b6e4" targetNamespace="http://schemas.microsoft.com/office/2006/metadata/properties" ma:root="true" ma:fieldsID="0eb2139f12265944d17b79b4fe950b62" ns2:_="" ns3:_="">
    <xsd:import namespace="9437ee95-51b8-4ec7-a9f8-f4a223d0b6cb"/>
    <xsd:import namespace="718eccf6-9302-4b3b-a990-755a28e5b6e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37ee95-51b8-4ec7-a9f8-f4a223d0b6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ildmarkierungen" ma:readOnly="false" ma:fieldId="{5cf76f15-5ced-4ddc-b409-7134ff3c332f}" ma:taxonomyMulti="true" ma:sspId="f2064f61-399d-4255-b88a-57385e3996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8eccf6-9302-4b3b-a990-755a28e5b6e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d1a58522-6ce1-478f-939d-a20ff66aed5a}" ma:internalName="TaxCatchAll" ma:showField="CatchAllData" ma:web="718eccf6-9302-4b3b-a990-755a28e5b6e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1280CC-F59B-494A-9F60-8792E42A2357}">
  <ds:schemaRefs>
    <ds:schemaRef ds:uri="718eccf6-9302-4b3b-a990-755a28e5b6e4"/>
    <ds:schemaRef ds:uri="9437ee95-51b8-4ec7-a9f8-f4a223d0b6c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F011B18-5339-4CF7-B351-4166DC8BCB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19E9E6D-54E6-4380-ACDF-BC975D5B0E82}">
  <ds:schemaRefs>
    <ds:schemaRef ds:uri="718eccf6-9302-4b3b-a990-755a28e5b6e4"/>
    <ds:schemaRef ds:uri="9437ee95-51b8-4ec7-a9f8-f4a223d0b6c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2254</Words>
  <Application>Microsoft Macintosh PowerPoint</Application>
  <PresentationFormat>Bildschirmpräsentation (16:9)</PresentationFormat>
  <Paragraphs>245</Paragraphs>
  <Slides>33</Slides>
  <Notes>33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33</vt:i4>
      </vt:variant>
    </vt:vector>
  </HeadingPairs>
  <TitlesOfParts>
    <vt:vector size="41" baseType="lpstr">
      <vt:lpstr>Aptos</vt:lpstr>
      <vt:lpstr>Arial</vt:lpstr>
      <vt:lpstr>Calibri</vt:lpstr>
      <vt:lpstr>Helvetica Neue</vt:lpstr>
      <vt:lpstr>Noticia Text</vt:lpstr>
      <vt:lpstr>System Font Regular</vt:lpstr>
      <vt:lpstr>Aptos White</vt:lpstr>
      <vt:lpstr>Aptos Red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cp:lastModifiedBy>Eva Kirchner</cp:lastModifiedBy>
  <cp:revision>1</cp:revision>
  <cp:lastPrinted>2020-05-05T09:17:03Z</cp:lastPrinted>
  <dcterms:modified xsi:type="dcterms:W3CDTF">2025-05-23T11:54:15Z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0x010100947D472548A9B740B951B187F7D02714</vt:lpwstr>
  </property>
  <property fmtid="{D5CDD505-2E9C-101B-9397-08002B2CF9AE}" pid="3" name="MediaServiceImageTags">
    <vt:lpwstr/>
  </property>
</Properties>
</file>