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15" r:id="rId4"/>
    <p:sldMasterId id="2147483736" r:id="rId5"/>
    <p:sldMasterId id="2147483743" r:id="rId6"/>
    <p:sldMasterId id="2147483760" r:id="rId7"/>
  </p:sldMasterIdLst>
  <p:notesMasterIdLst>
    <p:notesMasterId r:id="rId41"/>
  </p:notesMasterIdLst>
  <p:sldIdLst>
    <p:sldId id="3687" r:id="rId8"/>
    <p:sldId id="3735" r:id="rId9"/>
    <p:sldId id="3736" r:id="rId10"/>
    <p:sldId id="3737" r:id="rId11"/>
    <p:sldId id="3598" r:id="rId12"/>
    <p:sldId id="3738" r:id="rId13"/>
    <p:sldId id="3739" r:id="rId14"/>
    <p:sldId id="3740" r:id="rId15"/>
    <p:sldId id="3741" r:id="rId16"/>
    <p:sldId id="3742" r:id="rId17"/>
    <p:sldId id="3743" r:id="rId18"/>
    <p:sldId id="3744" r:id="rId19"/>
    <p:sldId id="3745" r:id="rId20"/>
    <p:sldId id="3746" r:id="rId21"/>
    <p:sldId id="3747" r:id="rId22"/>
    <p:sldId id="3748" r:id="rId23"/>
    <p:sldId id="3749" r:id="rId24"/>
    <p:sldId id="3750" r:id="rId25"/>
    <p:sldId id="3751" r:id="rId26"/>
    <p:sldId id="3752" r:id="rId27"/>
    <p:sldId id="3753" r:id="rId28"/>
    <p:sldId id="3754" r:id="rId29"/>
    <p:sldId id="3755" r:id="rId30"/>
    <p:sldId id="3756" r:id="rId31"/>
    <p:sldId id="3757" r:id="rId32"/>
    <p:sldId id="3758" r:id="rId33"/>
    <p:sldId id="3592" r:id="rId34"/>
    <p:sldId id="3759" r:id="rId35"/>
    <p:sldId id="3760" r:id="rId36"/>
    <p:sldId id="3761" r:id="rId37"/>
    <p:sldId id="3762" r:id="rId38"/>
    <p:sldId id="3763" r:id="rId39"/>
    <p:sldId id="3764"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YOUR ENTREPRENEURIAL CAREER" id="{52BE3EFC-A4F1-8B4E-9177-6D11B4761849}">
          <p14:sldIdLst>
            <p14:sldId id="3687"/>
            <p14:sldId id="3735"/>
            <p14:sldId id="3736"/>
            <p14:sldId id="3737"/>
            <p14:sldId id="3598"/>
            <p14:sldId id="3738"/>
            <p14:sldId id="3739"/>
            <p14:sldId id="3740"/>
            <p14:sldId id="3741"/>
            <p14:sldId id="3742"/>
            <p14:sldId id="3743"/>
            <p14:sldId id="3744"/>
            <p14:sldId id="3745"/>
            <p14:sldId id="3746"/>
            <p14:sldId id="3747"/>
            <p14:sldId id="3748"/>
            <p14:sldId id="3749"/>
            <p14:sldId id="3750"/>
            <p14:sldId id="3751"/>
            <p14:sldId id="3752"/>
            <p14:sldId id="3753"/>
            <p14:sldId id="3754"/>
            <p14:sldId id="3755"/>
            <p14:sldId id="3756"/>
            <p14:sldId id="3757"/>
            <p14:sldId id="3758"/>
            <p14:sldId id="3592"/>
            <p14:sldId id="3759"/>
            <p14:sldId id="3760"/>
            <p14:sldId id="3761"/>
            <p14:sldId id="3762"/>
            <p14:sldId id="3763"/>
            <p14:sldId id="3764"/>
          </p14:sldIdLst>
        </p14:section>
      </p14:sectionLst>
    </p:ext>
    <p:ext uri="{EFAFB233-063F-42B5-8137-9DF3F51BA10A}">
      <p15:sldGuideLst xmlns:p15="http://schemas.microsoft.com/office/powerpoint/2012/main">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B820AF-88F4-300D-4F86-70DFD9CA11E6}" name="Sarah Scheck" initials="SS" userId="S::sarah.scheck@falling-walls.com::89d4ec81-3c53-4ac1-a83d-43cb664f537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Frederike Engelhardt" initials="" lastIdx="16" clrIdx="0"/>
  <p:cmAuthor id="7" name="Bianca Cramer" initials="BC" lastIdx="2" clrIdx="7">
    <p:extLst>
      <p:ext uri="{19B8F6BF-5375-455C-9EA6-DF929625EA0E}">
        <p15:presenceInfo xmlns:p15="http://schemas.microsoft.com/office/powerpoint/2012/main" userId="S::bianca.cramer@falling-walls.com::debe6bd4-c469-41be-bc0e-af9d1a28e1c3" providerId="AD"/>
      </p:ext>
    </p:extLst>
  </p:cmAuthor>
  <p:cmAuthor id="1" name="Roman Rehor" initials="" lastIdx="4" clrIdx="1"/>
  <p:cmAuthor id="2" name="Katharina Böhnke" initials="" lastIdx="18" clrIdx="2"/>
  <p:cmAuthor id="3" name="Svenja Prigge" initials="SP" lastIdx="144" clrIdx="3">
    <p:extLst>
      <p:ext uri="{19B8F6BF-5375-455C-9EA6-DF929625EA0E}">
        <p15:presenceInfo xmlns:p15="http://schemas.microsoft.com/office/powerpoint/2012/main" userId="S::svenja.prigge@falling-walls.com::c464b860-f15c-4e6b-a720-a4c326f05555" providerId="AD"/>
      </p:ext>
    </p:extLst>
  </p:cmAuthor>
  <p:cmAuthor id="4" name="Sarah Scheck" initials="SS" lastIdx="103" clrIdx="4">
    <p:extLst>
      <p:ext uri="{19B8F6BF-5375-455C-9EA6-DF929625EA0E}">
        <p15:presenceInfo xmlns:p15="http://schemas.microsoft.com/office/powerpoint/2012/main" userId="S::sarah.scheck@falling-walls.com::89d4ec81-3c53-4ac1-a83d-43cb664f5370" providerId="AD"/>
      </p:ext>
    </p:extLst>
  </p:cmAuthor>
  <p:cmAuthor id="5" name="Gastbenutzer" initials="Ga" lastIdx="2" clrIdx="5">
    <p:extLst>
      <p:ext uri="{19B8F6BF-5375-455C-9EA6-DF929625EA0E}">
        <p15:presenceInfo xmlns:p15="http://schemas.microsoft.com/office/powerpoint/2012/main" userId="S::urn:spo:anon#ff88ca23de349d47e207a44bc5746b57b00a9706a7943bc4fb110b7d04880d98::" providerId="AD"/>
      </p:ext>
    </p:extLst>
  </p:cmAuthor>
  <p:cmAuthor id="6" name="Katharina Rosin" initials="" lastIdx="7" clrIdx="6">
    <p:extLst>
      <p:ext uri="{19B8F6BF-5375-455C-9EA6-DF929625EA0E}">
        <p15:presenceInfo xmlns:p15="http://schemas.microsoft.com/office/powerpoint/2012/main" userId="S::katharina.rosin@falling-walls.com::c61c3d5a-03c4-44db-b0eb-fc065e6156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AF9F9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45801-08D8-BC43-814C-2C43128A9C4F}" v="6" dt="2025-02-19T14:23:56.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5"/>
    <p:restoredTop sz="66056"/>
  </p:normalViewPr>
  <p:slideViewPr>
    <p:cSldViewPr snapToGrid="0">
      <p:cViewPr>
        <p:scale>
          <a:sx n="133" d="100"/>
          <a:sy n="133" d="100"/>
        </p:scale>
        <p:origin x="1168" y="-272"/>
      </p:cViewPr>
      <p:guideLst>
        <p:guide pos="2880"/>
        <p:guide orient="horz" pos="162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Cramer" userId="debe6bd4-c469-41be-bc0e-af9d1a28e1c3" providerId="ADAL" clId="{84DC6058-6908-584A-90FA-7F75F47DC70A}"/>
    <pc:docChg chg="custSel modSld">
      <pc:chgData name="Bianca Cramer" userId="debe6bd4-c469-41be-bc0e-af9d1a28e1c3" providerId="ADAL" clId="{84DC6058-6908-584A-90FA-7F75F47DC70A}" dt="2024-02-19T15:08:05.441" v="6" actId="1589"/>
      <pc:docMkLst>
        <pc:docMk/>
      </pc:docMkLst>
      <pc:sldChg chg="addSp delSp modSp mod modAnim addCm">
        <pc:chgData name="Bianca Cramer" userId="debe6bd4-c469-41be-bc0e-af9d1a28e1c3" providerId="ADAL" clId="{84DC6058-6908-584A-90FA-7F75F47DC70A}" dt="2024-02-19T15:08:05.441" v="6" actId="1589"/>
        <pc:sldMkLst>
          <pc:docMk/>
          <pc:sldMk cId="3616552675" sldId="3515"/>
        </pc:sldMkLst>
      </pc:sldChg>
    </pc:docChg>
  </pc:docChgLst>
  <pc:docChgLst>
    <pc:chgData name="Sarah Scheck" userId="S::sarah.scheck@falling-walls.com::89d4ec81-3c53-4ac1-a83d-43cb664f5370" providerId="AD" clId="Web-{07B3EA04-14F8-5D51-DF0D-035086A7C789}"/>
    <pc:docChg chg="mod">
      <pc:chgData name="Sarah Scheck" userId="S::sarah.scheck@falling-walls.com::89d4ec81-3c53-4ac1-a83d-43cb664f5370" providerId="AD" clId="Web-{07B3EA04-14F8-5D51-DF0D-035086A7C789}" dt="2024-02-19T13:24:26.022" v="0"/>
      <pc:docMkLst>
        <pc:docMk/>
      </pc:docMkLst>
    </pc:docChg>
  </pc:docChgLst>
  <pc:docChgLst>
    <pc:chgData name="Katharina Rosin" userId="c61c3d5a-03c4-44db-b0eb-fc065e61562a" providerId="ADAL" clId="{B99F6DBF-9CFA-0649-B934-7E92216D7741}"/>
    <pc:docChg chg="custSel modSld">
      <pc:chgData name="Katharina Rosin" userId="c61c3d5a-03c4-44db-b0eb-fc065e61562a" providerId="ADAL" clId="{B99F6DBF-9CFA-0649-B934-7E92216D7741}" dt="2024-02-26T12:50:38.222" v="102" actId="20577"/>
      <pc:docMkLst>
        <pc:docMk/>
      </pc:docMkLst>
      <pc:sldChg chg="addCm delCm modCm modNotesTx">
        <pc:chgData name="Katharina Rosin" userId="c61c3d5a-03c4-44db-b0eb-fc065e61562a" providerId="ADAL" clId="{B99F6DBF-9CFA-0649-B934-7E92216D7741}" dt="2024-02-19T13:15:08.296" v="11" actId="1589"/>
        <pc:sldMkLst>
          <pc:docMk/>
          <pc:sldMk cId="0" sldId="287"/>
        </pc:sldMkLst>
      </pc:sldChg>
      <pc:sldChg chg="addCm delCm modCm modNotesTx">
        <pc:chgData name="Katharina Rosin" userId="c61c3d5a-03c4-44db-b0eb-fc065e61562a" providerId="ADAL" clId="{B99F6DBF-9CFA-0649-B934-7E92216D7741}" dt="2024-02-26T12:50:38.222" v="102" actId="20577"/>
        <pc:sldMkLst>
          <pc:docMk/>
          <pc:sldMk cId="3616552675" sldId="3515"/>
        </pc:sldMkLst>
      </pc:sldChg>
    </pc:docChg>
  </pc:docChgLst>
  <pc:docChgLst>
    <pc:chgData name="Katharina Rosin" userId="c61c3d5a-03c4-44db-b0eb-fc065e61562a" providerId="ADAL" clId="{F58B9463-EC93-6E44-AFD4-574CEFA20674}"/>
    <pc:docChg chg="modSld">
      <pc:chgData name="Katharina Rosin" userId="c61c3d5a-03c4-44db-b0eb-fc065e61562a" providerId="ADAL" clId="{F58B9463-EC93-6E44-AFD4-574CEFA20674}" dt="2024-10-08T08:13:02.750" v="7" actId="20577"/>
      <pc:docMkLst>
        <pc:docMk/>
      </pc:docMkLst>
      <pc:sldChg chg="modNotesTx">
        <pc:chgData name="Katharina Rosin" userId="c61c3d5a-03c4-44db-b0eb-fc065e61562a" providerId="ADAL" clId="{F58B9463-EC93-6E44-AFD4-574CEFA20674}" dt="2024-10-08T08:13:02.750" v="7" actId="20577"/>
        <pc:sldMkLst>
          <pc:docMk/>
          <pc:sldMk cId="2660633855" sldId="351"/>
        </pc:sldMkLst>
      </pc:sldChg>
      <pc:sldChg chg="modCm modNotesTx">
        <pc:chgData name="Katharina Rosin" userId="c61c3d5a-03c4-44db-b0eb-fc065e61562a" providerId="ADAL" clId="{F58B9463-EC93-6E44-AFD4-574CEFA20674}" dt="2024-10-08T08:11:02.197" v="6"/>
        <pc:sldMkLst>
          <pc:docMk/>
          <pc:sldMk cId="1467971188" sldId="3521"/>
        </pc:sldMkLst>
      </pc:sldChg>
    </pc:docChg>
  </pc:docChgLst>
  <pc:docChgLst>
    <pc:chgData name="Kathrin Mengis" userId="e29f026a-4b9c-4ccc-be73-62a4c5397fb2" providerId="ADAL" clId="{3F207866-01C9-DB48-84A7-64D8A5F1D5C5}"/>
    <pc:docChg chg="addSld delSld modSld modSection">
      <pc:chgData name="Kathrin Mengis" userId="e29f026a-4b9c-4ccc-be73-62a4c5397fb2" providerId="ADAL" clId="{3F207866-01C9-DB48-84A7-64D8A5F1D5C5}" dt="2025-01-06T16:33:35.688" v="38" actId="2696"/>
      <pc:docMkLst>
        <pc:docMk/>
      </pc:docMkLst>
      <pc:sldChg chg="del">
        <pc:chgData name="Kathrin Mengis" userId="e29f026a-4b9c-4ccc-be73-62a4c5397fb2" providerId="ADAL" clId="{3F207866-01C9-DB48-84A7-64D8A5F1D5C5}" dt="2025-01-06T16:33:16.212" v="23" actId="2696"/>
        <pc:sldMkLst>
          <pc:docMk/>
          <pc:sldMk cId="598308290" sldId="279"/>
        </pc:sldMkLst>
      </pc:sldChg>
      <pc:sldChg chg="del">
        <pc:chgData name="Kathrin Mengis" userId="e29f026a-4b9c-4ccc-be73-62a4c5397fb2" providerId="ADAL" clId="{3F207866-01C9-DB48-84A7-64D8A5F1D5C5}" dt="2025-01-06T16:33:16.193" v="8" actId="2696"/>
        <pc:sldMkLst>
          <pc:docMk/>
          <pc:sldMk cId="0" sldId="284"/>
        </pc:sldMkLst>
      </pc:sldChg>
      <pc:sldChg chg="del">
        <pc:chgData name="Kathrin Mengis" userId="e29f026a-4b9c-4ccc-be73-62a4c5397fb2" providerId="ADAL" clId="{3F207866-01C9-DB48-84A7-64D8A5F1D5C5}" dt="2025-01-06T16:33:16.194" v="9" actId="2696"/>
        <pc:sldMkLst>
          <pc:docMk/>
          <pc:sldMk cId="0" sldId="286"/>
        </pc:sldMkLst>
      </pc:sldChg>
      <pc:sldChg chg="del">
        <pc:chgData name="Kathrin Mengis" userId="e29f026a-4b9c-4ccc-be73-62a4c5397fb2" providerId="ADAL" clId="{3F207866-01C9-DB48-84A7-64D8A5F1D5C5}" dt="2025-01-06T16:33:16.192" v="7" actId="2696"/>
        <pc:sldMkLst>
          <pc:docMk/>
          <pc:sldMk cId="0" sldId="287"/>
        </pc:sldMkLst>
      </pc:sldChg>
      <pc:sldChg chg="del">
        <pc:chgData name="Kathrin Mengis" userId="e29f026a-4b9c-4ccc-be73-62a4c5397fb2" providerId="ADAL" clId="{3F207866-01C9-DB48-84A7-64D8A5F1D5C5}" dt="2025-01-06T16:33:16.199" v="13" actId="2696"/>
        <pc:sldMkLst>
          <pc:docMk/>
          <pc:sldMk cId="0" sldId="290"/>
        </pc:sldMkLst>
      </pc:sldChg>
      <pc:sldChg chg="del">
        <pc:chgData name="Kathrin Mengis" userId="e29f026a-4b9c-4ccc-be73-62a4c5397fb2" providerId="ADAL" clId="{3F207866-01C9-DB48-84A7-64D8A5F1D5C5}" dt="2025-01-06T16:33:16.202" v="15" actId="2696"/>
        <pc:sldMkLst>
          <pc:docMk/>
          <pc:sldMk cId="0" sldId="298"/>
        </pc:sldMkLst>
      </pc:sldChg>
      <pc:sldChg chg="del">
        <pc:chgData name="Kathrin Mengis" userId="e29f026a-4b9c-4ccc-be73-62a4c5397fb2" providerId="ADAL" clId="{3F207866-01C9-DB48-84A7-64D8A5F1D5C5}" dt="2025-01-06T16:33:35.688" v="38" actId="2696"/>
        <pc:sldMkLst>
          <pc:docMk/>
          <pc:sldMk cId="3468672236" sldId="305"/>
        </pc:sldMkLst>
      </pc:sldChg>
      <pc:sldChg chg="del">
        <pc:chgData name="Kathrin Mengis" userId="e29f026a-4b9c-4ccc-be73-62a4c5397fb2" providerId="ADAL" clId="{3F207866-01C9-DB48-84A7-64D8A5F1D5C5}" dt="2025-01-06T16:33:29.178" v="36" actId="2696"/>
        <pc:sldMkLst>
          <pc:docMk/>
          <pc:sldMk cId="0" sldId="307"/>
        </pc:sldMkLst>
      </pc:sldChg>
      <pc:sldChg chg="del">
        <pc:chgData name="Kathrin Mengis" userId="e29f026a-4b9c-4ccc-be73-62a4c5397fb2" providerId="ADAL" clId="{3F207866-01C9-DB48-84A7-64D8A5F1D5C5}" dt="2025-01-06T16:33:29.230" v="37" actId="2696"/>
        <pc:sldMkLst>
          <pc:docMk/>
          <pc:sldMk cId="0" sldId="308"/>
        </pc:sldMkLst>
      </pc:sldChg>
      <pc:sldChg chg="del">
        <pc:chgData name="Kathrin Mengis" userId="e29f026a-4b9c-4ccc-be73-62a4c5397fb2" providerId="ADAL" clId="{3F207866-01C9-DB48-84A7-64D8A5F1D5C5}" dt="2025-01-06T16:33:24.283" v="30" actId="2696"/>
        <pc:sldMkLst>
          <pc:docMk/>
          <pc:sldMk cId="316456855" sldId="312"/>
        </pc:sldMkLst>
      </pc:sldChg>
      <pc:sldChg chg="del">
        <pc:chgData name="Kathrin Mengis" userId="e29f026a-4b9c-4ccc-be73-62a4c5397fb2" providerId="ADAL" clId="{3F207866-01C9-DB48-84A7-64D8A5F1D5C5}" dt="2025-01-06T16:33:24.281" v="29" actId="2696"/>
        <pc:sldMkLst>
          <pc:docMk/>
          <pc:sldMk cId="3694355505" sldId="323"/>
        </pc:sldMkLst>
      </pc:sldChg>
      <pc:sldChg chg="del">
        <pc:chgData name="Kathrin Mengis" userId="e29f026a-4b9c-4ccc-be73-62a4c5397fb2" providerId="ADAL" clId="{3F207866-01C9-DB48-84A7-64D8A5F1D5C5}" dt="2025-01-06T16:33:29.165" v="33" actId="2696"/>
        <pc:sldMkLst>
          <pc:docMk/>
          <pc:sldMk cId="2102616321" sldId="324"/>
        </pc:sldMkLst>
      </pc:sldChg>
      <pc:sldChg chg="del">
        <pc:chgData name="Kathrin Mengis" userId="e29f026a-4b9c-4ccc-be73-62a4c5397fb2" providerId="ADAL" clId="{3F207866-01C9-DB48-84A7-64D8A5F1D5C5}" dt="2025-01-06T16:33:16.209" v="21" actId="2696"/>
        <pc:sldMkLst>
          <pc:docMk/>
          <pc:sldMk cId="1364323047" sldId="356"/>
        </pc:sldMkLst>
      </pc:sldChg>
      <pc:sldChg chg="del">
        <pc:chgData name="Kathrin Mengis" userId="e29f026a-4b9c-4ccc-be73-62a4c5397fb2" providerId="ADAL" clId="{3F207866-01C9-DB48-84A7-64D8A5F1D5C5}" dt="2025-01-06T16:33:29.168" v="34" actId="2696"/>
        <pc:sldMkLst>
          <pc:docMk/>
          <pc:sldMk cId="3714227554" sldId="359"/>
        </pc:sldMkLst>
      </pc:sldChg>
      <pc:sldChg chg="del">
        <pc:chgData name="Kathrin Mengis" userId="e29f026a-4b9c-4ccc-be73-62a4c5397fb2" providerId="ADAL" clId="{3F207866-01C9-DB48-84A7-64D8A5F1D5C5}" dt="2025-01-06T16:33:24.285" v="32" actId="2696"/>
        <pc:sldMkLst>
          <pc:docMk/>
          <pc:sldMk cId="3275849793" sldId="372"/>
        </pc:sldMkLst>
      </pc:sldChg>
      <pc:sldChg chg="del">
        <pc:chgData name="Kathrin Mengis" userId="e29f026a-4b9c-4ccc-be73-62a4c5397fb2" providerId="ADAL" clId="{3F207866-01C9-DB48-84A7-64D8A5F1D5C5}" dt="2025-01-06T16:33:16.203" v="16" actId="2696"/>
        <pc:sldMkLst>
          <pc:docMk/>
          <pc:sldMk cId="611629105" sldId="662"/>
        </pc:sldMkLst>
      </pc:sldChg>
      <pc:sldChg chg="del">
        <pc:chgData name="Kathrin Mengis" userId="e29f026a-4b9c-4ccc-be73-62a4c5397fb2" providerId="ADAL" clId="{3F207866-01C9-DB48-84A7-64D8A5F1D5C5}" dt="2025-01-06T16:33:16.187" v="4" actId="2696"/>
        <pc:sldMkLst>
          <pc:docMk/>
          <pc:sldMk cId="3728023111" sldId="752"/>
        </pc:sldMkLst>
      </pc:sldChg>
      <pc:sldChg chg="del">
        <pc:chgData name="Kathrin Mengis" userId="e29f026a-4b9c-4ccc-be73-62a4c5397fb2" providerId="ADAL" clId="{3F207866-01C9-DB48-84A7-64D8A5F1D5C5}" dt="2025-01-06T16:33:16.197" v="11" actId="2696"/>
        <pc:sldMkLst>
          <pc:docMk/>
          <pc:sldMk cId="732178830" sldId="835"/>
        </pc:sldMkLst>
      </pc:sldChg>
      <pc:sldChg chg="del">
        <pc:chgData name="Kathrin Mengis" userId="e29f026a-4b9c-4ccc-be73-62a4c5397fb2" providerId="ADAL" clId="{3F207866-01C9-DB48-84A7-64D8A5F1D5C5}" dt="2025-01-06T16:33:16.205" v="18" actId="2696"/>
        <pc:sldMkLst>
          <pc:docMk/>
          <pc:sldMk cId="2373948825" sldId="3513"/>
        </pc:sldMkLst>
      </pc:sldChg>
      <pc:sldChg chg="del">
        <pc:chgData name="Kathrin Mengis" userId="e29f026a-4b9c-4ccc-be73-62a4c5397fb2" providerId="ADAL" clId="{3F207866-01C9-DB48-84A7-64D8A5F1D5C5}" dt="2025-01-06T16:33:16.208" v="20" actId="2696"/>
        <pc:sldMkLst>
          <pc:docMk/>
          <pc:sldMk cId="3616552675" sldId="3515"/>
        </pc:sldMkLst>
      </pc:sldChg>
      <pc:sldChg chg="del">
        <pc:chgData name="Kathrin Mengis" userId="e29f026a-4b9c-4ccc-be73-62a4c5397fb2" providerId="ADAL" clId="{3F207866-01C9-DB48-84A7-64D8A5F1D5C5}" dt="2025-01-06T16:33:24.279" v="28" actId="2696"/>
        <pc:sldMkLst>
          <pc:docMk/>
          <pc:sldMk cId="2514204615" sldId="3519"/>
        </pc:sldMkLst>
      </pc:sldChg>
      <pc:sldChg chg="del">
        <pc:chgData name="Kathrin Mengis" userId="e29f026a-4b9c-4ccc-be73-62a4c5397fb2" providerId="ADAL" clId="{3F207866-01C9-DB48-84A7-64D8A5F1D5C5}" dt="2025-01-06T16:33:16.213" v="24" actId="2696"/>
        <pc:sldMkLst>
          <pc:docMk/>
          <pc:sldMk cId="1467971188" sldId="3521"/>
        </pc:sldMkLst>
      </pc:sldChg>
      <pc:sldChg chg="del">
        <pc:chgData name="Kathrin Mengis" userId="e29f026a-4b9c-4ccc-be73-62a4c5397fb2" providerId="ADAL" clId="{3F207866-01C9-DB48-84A7-64D8A5F1D5C5}" dt="2025-01-06T16:33:16.196" v="10" actId="2696"/>
        <pc:sldMkLst>
          <pc:docMk/>
          <pc:sldMk cId="1095330268" sldId="3522"/>
        </pc:sldMkLst>
      </pc:sldChg>
      <pc:sldChg chg="del">
        <pc:chgData name="Kathrin Mengis" userId="e29f026a-4b9c-4ccc-be73-62a4c5397fb2" providerId="ADAL" clId="{3F207866-01C9-DB48-84A7-64D8A5F1D5C5}" dt="2025-01-06T16:33:16.219" v="26" actId="2696"/>
        <pc:sldMkLst>
          <pc:docMk/>
          <pc:sldMk cId="2679623212" sldId="3523"/>
        </pc:sldMkLst>
      </pc:sldChg>
      <pc:sldChg chg="del">
        <pc:chgData name="Kathrin Mengis" userId="e29f026a-4b9c-4ccc-be73-62a4c5397fb2" providerId="ADAL" clId="{3F207866-01C9-DB48-84A7-64D8A5F1D5C5}" dt="2025-01-06T16:33:16.220" v="27" actId="2696"/>
        <pc:sldMkLst>
          <pc:docMk/>
          <pc:sldMk cId="3153238382" sldId="3524"/>
        </pc:sldMkLst>
      </pc:sldChg>
      <pc:sldChg chg="del">
        <pc:chgData name="Kathrin Mengis" userId="e29f026a-4b9c-4ccc-be73-62a4c5397fb2" providerId="ADAL" clId="{3F207866-01C9-DB48-84A7-64D8A5F1D5C5}" dt="2025-01-06T16:33:16.206" v="19" actId="2696"/>
        <pc:sldMkLst>
          <pc:docMk/>
          <pc:sldMk cId="4286621336" sldId="3586"/>
        </pc:sldMkLst>
      </pc:sldChg>
      <pc:sldChg chg="del">
        <pc:chgData name="Kathrin Mengis" userId="e29f026a-4b9c-4ccc-be73-62a4c5397fb2" providerId="ADAL" clId="{3F207866-01C9-DB48-84A7-64D8A5F1D5C5}" dt="2025-01-06T16:33:16.201" v="14" actId="2696"/>
        <pc:sldMkLst>
          <pc:docMk/>
          <pc:sldMk cId="2434973319" sldId="3587"/>
        </pc:sldMkLst>
      </pc:sldChg>
      <pc:sldChg chg="del">
        <pc:chgData name="Kathrin Mengis" userId="e29f026a-4b9c-4ccc-be73-62a4c5397fb2" providerId="ADAL" clId="{3F207866-01C9-DB48-84A7-64D8A5F1D5C5}" dt="2025-01-06T16:33:16.198" v="12" actId="2696"/>
        <pc:sldMkLst>
          <pc:docMk/>
          <pc:sldMk cId="1477599687" sldId="3588"/>
        </pc:sldMkLst>
      </pc:sldChg>
      <pc:sldChg chg="del">
        <pc:chgData name="Kathrin Mengis" userId="e29f026a-4b9c-4ccc-be73-62a4c5397fb2" providerId="ADAL" clId="{3F207866-01C9-DB48-84A7-64D8A5F1D5C5}" dt="2025-01-06T16:33:16.189" v="5" actId="2696"/>
        <pc:sldMkLst>
          <pc:docMk/>
          <pc:sldMk cId="2353343696" sldId="3589"/>
        </pc:sldMkLst>
      </pc:sldChg>
      <pc:sldChg chg="del">
        <pc:chgData name="Kathrin Mengis" userId="e29f026a-4b9c-4ccc-be73-62a4c5397fb2" providerId="ADAL" clId="{3F207866-01C9-DB48-84A7-64D8A5F1D5C5}" dt="2025-01-06T16:33:16.204" v="17" actId="2696"/>
        <pc:sldMkLst>
          <pc:docMk/>
          <pc:sldMk cId="847855150" sldId="3590"/>
        </pc:sldMkLst>
      </pc:sldChg>
      <pc:sldChg chg="del">
        <pc:chgData name="Kathrin Mengis" userId="e29f026a-4b9c-4ccc-be73-62a4c5397fb2" providerId="ADAL" clId="{3F207866-01C9-DB48-84A7-64D8A5F1D5C5}" dt="2025-01-06T16:33:16.210" v="22" actId="2696"/>
        <pc:sldMkLst>
          <pc:docMk/>
          <pc:sldMk cId="2394903532" sldId="3591"/>
        </pc:sldMkLst>
      </pc:sldChg>
      <pc:sldChg chg="add del">
        <pc:chgData name="Kathrin Mengis" userId="e29f026a-4b9c-4ccc-be73-62a4c5397fb2" providerId="ADAL" clId="{3F207866-01C9-DB48-84A7-64D8A5F1D5C5}" dt="2025-01-06T16:32:42.712" v="2"/>
        <pc:sldMkLst>
          <pc:docMk/>
          <pc:sldMk cId="2293314126" sldId="3592"/>
        </pc:sldMkLst>
      </pc:sldChg>
      <pc:sldChg chg="del">
        <pc:chgData name="Kathrin Mengis" userId="e29f026a-4b9c-4ccc-be73-62a4c5397fb2" providerId="ADAL" clId="{3F207866-01C9-DB48-84A7-64D8A5F1D5C5}" dt="2025-01-06T16:33:16.190" v="6" actId="2696"/>
        <pc:sldMkLst>
          <pc:docMk/>
          <pc:sldMk cId="1247392153" sldId="3596"/>
        </pc:sldMkLst>
      </pc:sldChg>
      <pc:sldChg chg="del">
        <pc:chgData name="Kathrin Mengis" userId="e29f026a-4b9c-4ccc-be73-62a4c5397fb2" providerId="ADAL" clId="{3F207866-01C9-DB48-84A7-64D8A5F1D5C5}" dt="2025-01-06T16:33:24.284" v="31" actId="2696"/>
        <pc:sldMkLst>
          <pc:docMk/>
          <pc:sldMk cId="1641509490" sldId="3597"/>
        </pc:sldMkLst>
      </pc:sldChg>
      <pc:sldChg chg="add del">
        <pc:chgData name="Kathrin Mengis" userId="e29f026a-4b9c-4ccc-be73-62a4c5397fb2" providerId="ADAL" clId="{3F207866-01C9-DB48-84A7-64D8A5F1D5C5}" dt="2025-01-06T16:32:42.712" v="2"/>
        <pc:sldMkLst>
          <pc:docMk/>
          <pc:sldMk cId="3081120981" sldId="3598"/>
        </pc:sldMkLst>
      </pc:sldChg>
      <pc:sldChg chg="del">
        <pc:chgData name="Kathrin Mengis" userId="e29f026a-4b9c-4ccc-be73-62a4c5397fb2" providerId="ADAL" clId="{3F207866-01C9-DB48-84A7-64D8A5F1D5C5}" dt="2025-01-06T16:33:16.216" v="25" actId="2696"/>
        <pc:sldMkLst>
          <pc:docMk/>
          <pc:sldMk cId="4152632565" sldId="3599"/>
        </pc:sldMkLst>
      </pc:sldChg>
      <pc:sldChg chg="add del">
        <pc:chgData name="Kathrin Mengis" userId="e29f026a-4b9c-4ccc-be73-62a4c5397fb2" providerId="ADAL" clId="{3F207866-01C9-DB48-84A7-64D8A5F1D5C5}" dt="2025-01-06T16:33:16.186" v="3" actId="2696"/>
        <pc:sldMkLst>
          <pc:docMk/>
          <pc:sldMk cId="3237065693" sldId="3628"/>
        </pc:sldMkLst>
      </pc:sldChg>
      <pc:sldChg chg="add del">
        <pc:chgData name="Kathrin Mengis" userId="e29f026a-4b9c-4ccc-be73-62a4c5397fb2" providerId="ADAL" clId="{3F207866-01C9-DB48-84A7-64D8A5F1D5C5}" dt="2025-01-06T16:33:29.175" v="35" actId="2696"/>
        <pc:sldMkLst>
          <pc:docMk/>
          <pc:sldMk cId="3557277816" sldId="3686"/>
        </pc:sldMkLst>
      </pc:sldChg>
      <pc:sldChg chg="add del">
        <pc:chgData name="Kathrin Mengis" userId="e29f026a-4b9c-4ccc-be73-62a4c5397fb2" providerId="ADAL" clId="{3F207866-01C9-DB48-84A7-64D8A5F1D5C5}" dt="2025-01-06T16:32:42.656" v="1"/>
        <pc:sldMkLst>
          <pc:docMk/>
          <pc:sldMk cId="2369845741" sldId="3687"/>
        </pc:sldMkLst>
      </pc:sldChg>
      <pc:sldChg chg="add">
        <pc:chgData name="Kathrin Mengis" userId="e29f026a-4b9c-4ccc-be73-62a4c5397fb2" providerId="ADAL" clId="{3F207866-01C9-DB48-84A7-64D8A5F1D5C5}" dt="2025-01-06T16:32:42.712" v="2"/>
        <pc:sldMkLst>
          <pc:docMk/>
          <pc:sldMk cId="4133012827" sldId="3687"/>
        </pc:sldMkLst>
      </pc:sldChg>
      <pc:sldChg chg="add del">
        <pc:chgData name="Kathrin Mengis" userId="e29f026a-4b9c-4ccc-be73-62a4c5397fb2" providerId="ADAL" clId="{3F207866-01C9-DB48-84A7-64D8A5F1D5C5}" dt="2025-01-06T16:32:42.712" v="2"/>
        <pc:sldMkLst>
          <pc:docMk/>
          <pc:sldMk cId="2225245740" sldId="3735"/>
        </pc:sldMkLst>
      </pc:sldChg>
      <pc:sldChg chg="add">
        <pc:chgData name="Kathrin Mengis" userId="e29f026a-4b9c-4ccc-be73-62a4c5397fb2" providerId="ADAL" clId="{3F207866-01C9-DB48-84A7-64D8A5F1D5C5}" dt="2025-01-06T16:32:42.712" v="2"/>
        <pc:sldMkLst>
          <pc:docMk/>
          <pc:sldMk cId="1014691727" sldId="3736"/>
        </pc:sldMkLst>
      </pc:sldChg>
      <pc:sldChg chg="add del">
        <pc:chgData name="Kathrin Mengis" userId="e29f026a-4b9c-4ccc-be73-62a4c5397fb2" providerId="ADAL" clId="{3F207866-01C9-DB48-84A7-64D8A5F1D5C5}" dt="2025-01-06T16:32:42.656" v="1"/>
        <pc:sldMkLst>
          <pc:docMk/>
          <pc:sldMk cId="3725356467" sldId="3736"/>
        </pc:sldMkLst>
      </pc:sldChg>
      <pc:sldChg chg="add">
        <pc:chgData name="Kathrin Mengis" userId="e29f026a-4b9c-4ccc-be73-62a4c5397fb2" providerId="ADAL" clId="{3F207866-01C9-DB48-84A7-64D8A5F1D5C5}" dt="2025-01-06T16:32:42.712" v="2"/>
        <pc:sldMkLst>
          <pc:docMk/>
          <pc:sldMk cId="835468987" sldId="3737"/>
        </pc:sldMkLst>
      </pc:sldChg>
      <pc:sldChg chg="add del">
        <pc:chgData name="Kathrin Mengis" userId="e29f026a-4b9c-4ccc-be73-62a4c5397fb2" providerId="ADAL" clId="{3F207866-01C9-DB48-84A7-64D8A5F1D5C5}" dt="2025-01-06T16:32:42.656" v="1"/>
        <pc:sldMkLst>
          <pc:docMk/>
          <pc:sldMk cId="2940904117" sldId="3737"/>
        </pc:sldMkLst>
      </pc:sldChg>
      <pc:sldChg chg="add del">
        <pc:chgData name="Kathrin Mengis" userId="e29f026a-4b9c-4ccc-be73-62a4c5397fb2" providerId="ADAL" clId="{3F207866-01C9-DB48-84A7-64D8A5F1D5C5}" dt="2025-01-06T16:32:42.656" v="1"/>
        <pc:sldMkLst>
          <pc:docMk/>
          <pc:sldMk cId="2319937243" sldId="3738"/>
        </pc:sldMkLst>
      </pc:sldChg>
      <pc:sldChg chg="add">
        <pc:chgData name="Kathrin Mengis" userId="e29f026a-4b9c-4ccc-be73-62a4c5397fb2" providerId="ADAL" clId="{3F207866-01C9-DB48-84A7-64D8A5F1D5C5}" dt="2025-01-06T16:32:42.712" v="2"/>
        <pc:sldMkLst>
          <pc:docMk/>
          <pc:sldMk cId="2340991817" sldId="3738"/>
        </pc:sldMkLst>
      </pc:sldChg>
      <pc:sldChg chg="add">
        <pc:chgData name="Kathrin Mengis" userId="e29f026a-4b9c-4ccc-be73-62a4c5397fb2" providerId="ADAL" clId="{3F207866-01C9-DB48-84A7-64D8A5F1D5C5}" dt="2025-01-06T16:32:42.712" v="2"/>
        <pc:sldMkLst>
          <pc:docMk/>
          <pc:sldMk cId="1144024136" sldId="3739"/>
        </pc:sldMkLst>
      </pc:sldChg>
      <pc:sldChg chg="add del">
        <pc:chgData name="Kathrin Mengis" userId="e29f026a-4b9c-4ccc-be73-62a4c5397fb2" providerId="ADAL" clId="{3F207866-01C9-DB48-84A7-64D8A5F1D5C5}" dt="2025-01-06T16:32:42.656" v="1"/>
        <pc:sldMkLst>
          <pc:docMk/>
          <pc:sldMk cId="4112368463" sldId="3739"/>
        </pc:sldMkLst>
      </pc:sldChg>
      <pc:sldChg chg="add del">
        <pc:chgData name="Kathrin Mengis" userId="e29f026a-4b9c-4ccc-be73-62a4c5397fb2" providerId="ADAL" clId="{3F207866-01C9-DB48-84A7-64D8A5F1D5C5}" dt="2025-01-06T16:32:42.656" v="1"/>
        <pc:sldMkLst>
          <pc:docMk/>
          <pc:sldMk cId="508805757" sldId="3740"/>
        </pc:sldMkLst>
      </pc:sldChg>
      <pc:sldChg chg="add">
        <pc:chgData name="Kathrin Mengis" userId="e29f026a-4b9c-4ccc-be73-62a4c5397fb2" providerId="ADAL" clId="{3F207866-01C9-DB48-84A7-64D8A5F1D5C5}" dt="2025-01-06T16:32:42.712" v="2"/>
        <pc:sldMkLst>
          <pc:docMk/>
          <pc:sldMk cId="1461485997" sldId="3740"/>
        </pc:sldMkLst>
      </pc:sldChg>
      <pc:sldChg chg="add del">
        <pc:chgData name="Kathrin Mengis" userId="e29f026a-4b9c-4ccc-be73-62a4c5397fb2" providerId="ADAL" clId="{3F207866-01C9-DB48-84A7-64D8A5F1D5C5}" dt="2025-01-06T16:32:42.656" v="1"/>
        <pc:sldMkLst>
          <pc:docMk/>
          <pc:sldMk cId="2873928877" sldId="3741"/>
        </pc:sldMkLst>
      </pc:sldChg>
      <pc:sldChg chg="add">
        <pc:chgData name="Kathrin Mengis" userId="e29f026a-4b9c-4ccc-be73-62a4c5397fb2" providerId="ADAL" clId="{3F207866-01C9-DB48-84A7-64D8A5F1D5C5}" dt="2025-01-06T16:32:42.712" v="2"/>
        <pc:sldMkLst>
          <pc:docMk/>
          <pc:sldMk cId="3831997646" sldId="3741"/>
        </pc:sldMkLst>
      </pc:sldChg>
      <pc:sldChg chg="add">
        <pc:chgData name="Kathrin Mengis" userId="e29f026a-4b9c-4ccc-be73-62a4c5397fb2" providerId="ADAL" clId="{3F207866-01C9-DB48-84A7-64D8A5F1D5C5}" dt="2025-01-06T16:32:42.712" v="2"/>
        <pc:sldMkLst>
          <pc:docMk/>
          <pc:sldMk cId="1862684099" sldId="3742"/>
        </pc:sldMkLst>
      </pc:sldChg>
      <pc:sldChg chg="add del">
        <pc:chgData name="Kathrin Mengis" userId="e29f026a-4b9c-4ccc-be73-62a4c5397fb2" providerId="ADAL" clId="{3F207866-01C9-DB48-84A7-64D8A5F1D5C5}" dt="2025-01-06T16:32:42.656" v="1"/>
        <pc:sldMkLst>
          <pc:docMk/>
          <pc:sldMk cId="2163732799" sldId="3742"/>
        </pc:sldMkLst>
      </pc:sldChg>
      <pc:sldChg chg="add del">
        <pc:chgData name="Kathrin Mengis" userId="e29f026a-4b9c-4ccc-be73-62a4c5397fb2" providerId="ADAL" clId="{3F207866-01C9-DB48-84A7-64D8A5F1D5C5}" dt="2025-01-06T16:32:42.656" v="1"/>
        <pc:sldMkLst>
          <pc:docMk/>
          <pc:sldMk cId="3685913192" sldId="3743"/>
        </pc:sldMkLst>
      </pc:sldChg>
      <pc:sldChg chg="add">
        <pc:chgData name="Kathrin Mengis" userId="e29f026a-4b9c-4ccc-be73-62a4c5397fb2" providerId="ADAL" clId="{3F207866-01C9-DB48-84A7-64D8A5F1D5C5}" dt="2025-01-06T16:32:42.712" v="2"/>
        <pc:sldMkLst>
          <pc:docMk/>
          <pc:sldMk cId="4251967590" sldId="3743"/>
        </pc:sldMkLst>
      </pc:sldChg>
      <pc:sldChg chg="add del">
        <pc:chgData name="Kathrin Mengis" userId="e29f026a-4b9c-4ccc-be73-62a4c5397fb2" providerId="ADAL" clId="{3F207866-01C9-DB48-84A7-64D8A5F1D5C5}" dt="2025-01-06T16:32:42.656" v="1"/>
        <pc:sldMkLst>
          <pc:docMk/>
          <pc:sldMk cId="1534615204" sldId="3744"/>
        </pc:sldMkLst>
      </pc:sldChg>
      <pc:sldChg chg="add">
        <pc:chgData name="Kathrin Mengis" userId="e29f026a-4b9c-4ccc-be73-62a4c5397fb2" providerId="ADAL" clId="{3F207866-01C9-DB48-84A7-64D8A5F1D5C5}" dt="2025-01-06T16:32:42.712" v="2"/>
        <pc:sldMkLst>
          <pc:docMk/>
          <pc:sldMk cId="4051228210" sldId="3744"/>
        </pc:sldMkLst>
      </pc:sldChg>
      <pc:sldChg chg="add">
        <pc:chgData name="Kathrin Mengis" userId="e29f026a-4b9c-4ccc-be73-62a4c5397fb2" providerId="ADAL" clId="{3F207866-01C9-DB48-84A7-64D8A5F1D5C5}" dt="2025-01-06T16:32:42.712" v="2"/>
        <pc:sldMkLst>
          <pc:docMk/>
          <pc:sldMk cId="3559798850" sldId="3745"/>
        </pc:sldMkLst>
      </pc:sldChg>
      <pc:sldChg chg="add del">
        <pc:chgData name="Kathrin Mengis" userId="e29f026a-4b9c-4ccc-be73-62a4c5397fb2" providerId="ADAL" clId="{3F207866-01C9-DB48-84A7-64D8A5F1D5C5}" dt="2025-01-06T16:32:42.656" v="1"/>
        <pc:sldMkLst>
          <pc:docMk/>
          <pc:sldMk cId="3903804019" sldId="3745"/>
        </pc:sldMkLst>
      </pc:sldChg>
      <pc:sldChg chg="add">
        <pc:chgData name="Kathrin Mengis" userId="e29f026a-4b9c-4ccc-be73-62a4c5397fb2" providerId="ADAL" clId="{3F207866-01C9-DB48-84A7-64D8A5F1D5C5}" dt="2025-01-06T16:32:42.712" v="2"/>
        <pc:sldMkLst>
          <pc:docMk/>
          <pc:sldMk cId="154614521" sldId="3746"/>
        </pc:sldMkLst>
      </pc:sldChg>
      <pc:sldChg chg="add del">
        <pc:chgData name="Kathrin Mengis" userId="e29f026a-4b9c-4ccc-be73-62a4c5397fb2" providerId="ADAL" clId="{3F207866-01C9-DB48-84A7-64D8A5F1D5C5}" dt="2025-01-06T16:32:42.656" v="1"/>
        <pc:sldMkLst>
          <pc:docMk/>
          <pc:sldMk cId="3667773084" sldId="3746"/>
        </pc:sldMkLst>
      </pc:sldChg>
      <pc:sldChg chg="add">
        <pc:chgData name="Kathrin Mengis" userId="e29f026a-4b9c-4ccc-be73-62a4c5397fb2" providerId="ADAL" clId="{3F207866-01C9-DB48-84A7-64D8A5F1D5C5}" dt="2025-01-06T16:32:42.712" v="2"/>
        <pc:sldMkLst>
          <pc:docMk/>
          <pc:sldMk cId="2915487398" sldId="3747"/>
        </pc:sldMkLst>
      </pc:sldChg>
      <pc:sldChg chg="add del">
        <pc:chgData name="Kathrin Mengis" userId="e29f026a-4b9c-4ccc-be73-62a4c5397fb2" providerId="ADAL" clId="{3F207866-01C9-DB48-84A7-64D8A5F1D5C5}" dt="2025-01-06T16:32:42.656" v="1"/>
        <pc:sldMkLst>
          <pc:docMk/>
          <pc:sldMk cId="4254957368" sldId="3747"/>
        </pc:sldMkLst>
      </pc:sldChg>
      <pc:sldChg chg="add">
        <pc:chgData name="Kathrin Mengis" userId="e29f026a-4b9c-4ccc-be73-62a4c5397fb2" providerId="ADAL" clId="{3F207866-01C9-DB48-84A7-64D8A5F1D5C5}" dt="2025-01-06T16:32:42.712" v="2"/>
        <pc:sldMkLst>
          <pc:docMk/>
          <pc:sldMk cId="133332028" sldId="3748"/>
        </pc:sldMkLst>
      </pc:sldChg>
      <pc:sldChg chg="add del">
        <pc:chgData name="Kathrin Mengis" userId="e29f026a-4b9c-4ccc-be73-62a4c5397fb2" providerId="ADAL" clId="{3F207866-01C9-DB48-84A7-64D8A5F1D5C5}" dt="2025-01-06T16:32:42.656" v="1"/>
        <pc:sldMkLst>
          <pc:docMk/>
          <pc:sldMk cId="3126116132" sldId="3748"/>
        </pc:sldMkLst>
      </pc:sldChg>
      <pc:sldChg chg="add del">
        <pc:chgData name="Kathrin Mengis" userId="e29f026a-4b9c-4ccc-be73-62a4c5397fb2" providerId="ADAL" clId="{3F207866-01C9-DB48-84A7-64D8A5F1D5C5}" dt="2025-01-06T16:32:42.656" v="1"/>
        <pc:sldMkLst>
          <pc:docMk/>
          <pc:sldMk cId="1069365433" sldId="3749"/>
        </pc:sldMkLst>
      </pc:sldChg>
      <pc:sldChg chg="add">
        <pc:chgData name="Kathrin Mengis" userId="e29f026a-4b9c-4ccc-be73-62a4c5397fb2" providerId="ADAL" clId="{3F207866-01C9-DB48-84A7-64D8A5F1D5C5}" dt="2025-01-06T16:32:42.712" v="2"/>
        <pc:sldMkLst>
          <pc:docMk/>
          <pc:sldMk cId="1353463239" sldId="3749"/>
        </pc:sldMkLst>
      </pc:sldChg>
      <pc:sldChg chg="add del">
        <pc:chgData name="Kathrin Mengis" userId="e29f026a-4b9c-4ccc-be73-62a4c5397fb2" providerId="ADAL" clId="{3F207866-01C9-DB48-84A7-64D8A5F1D5C5}" dt="2025-01-06T16:32:42.712" v="2"/>
        <pc:sldMkLst>
          <pc:docMk/>
          <pc:sldMk cId="0" sldId="3750"/>
        </pc:sldMkLst>
      </pc:sldChg>
      <pc:sldChg chg="add del">
        <pc:chgData name="Kathrin Mengis" userId="e29f026a-4b9c-4ccc-be73-62a4c5397fb2" providerId="ADAL" clId="{3F207866-01C9-DB48-84A7-64D8A5F1D5C5}" dt="2025-01-06T16:32:42.712" v="2"/>
        <pc:sldMkLst>
          <pc:docMk/>
          <pc:sldMk cId="0" sldId="3751"/>
        </pc:sldMkLst>
      </pc:sldChg>
      <pc:sldChg chg="add del">
        <pc:chgData name="Kathrin Mengis" userId="e29f026a-4b9c-4ccc-be73-62a4c5397fb2" providerId="ADAL" clId="{3F207866-01C9-DB48-84A7-64D8A5F1D5C5}" dt="2025-01-06T16:32:42.712" v="2"/>
        <pc:sldMkLst>
          <pc:docMk/>
          <pc:sldMk cId="0" sldId="3752"/>
        </pc:sldMkLst>
      </pc:sldChg>
      <pc:sldChg chg="add del">
        <pc:chgData name="Kathrin Mengis" userId="e29f026a-4b9c-4ccc-be73-62a4c5397fb2" providerId="ADAL" clId="{3F207866-01C9-DB48-84A7-64D8A5F1D5C5}" dt="2025-01-06T16:32:42.656" v="1"/>
        <pc:sldMkLst>
          <pc:docMk/>
          <pc:sldMk cId="1216095693" sldId="3753"/>
        </pc:sldMkLst>
      </pc:sldChg>
      <pc:sldChg chg="add">
        <pc:chgData name="Kathrin Mengis" userId="e29f026a-4b9c-4ccc-be73-62a4c5397fb2" providerId="ADAL" clId="{3F207866-01C9-DB48-84A7-64D8A5F1D5C5}" dt="2025-01-06T16:32:42.712" v="2"/>
        <pc:sldMkLst>
          <pc:docMk/>
          <pc:sldMk cId="1291267135" sldId="3753"/>
        </pc:sldMkLst>
      </pc:sldChg>
      <pc:sldChg chg="add del">
        <pc:chgData name="Kathrin Mengis" userId="e29f026a-4b9c-4ccc-be73-62a4c5397fb2" providerId="ADAL" clId="{3F207866-01C9-DB48-84A7-64D8A5F1D5C5}" dt="2025-01-06T16:32:42.712" v="2"/>
        <pc:sldMkLst>
          <pc:docMk/>
          <pc:sldMk cId="0" sldId="3754"/>
        </pc:sldMkLst>
      </pc:sldChg>
      <pc:sldChg chg="add del">
        <pc:chgData name="Kathrin Mengis" userId="e29f026a-4b9c-4ccc-be73-62a4c5397fb2" providerId="ADAL" clId="{3F207866-01C9-DB48-84A7-64D8A5F1D5C5}" dt="2025-01-06T16:32:42.656" v="1"/>
        <pc:sldMkLst>
          <pc:docMk/>
          <pc:sldMk cId="3860522125" sldId="3755"/>
        </pc:sldMkLst>
      </pc:sldChg>
      <pc:sldChg chg="add">
        <pc:chgData name="Kathrin Mengis" userId="e29f026a-4b9c-4ccc-be73-62a4c5397fb2" providerId="ADAL" clId="{3F207866-01C9-DB48-84A7-64D8A5F1D5C5}" dt="2025-01-06T16:32:42.712" v="2"/>
        <pc:sldMkLst>
          <pc:docMk/>
          <pc:sldMk cId="3873630201" sldId="3755"/>
        </pc:sldMkLst>
      </pc:sldChg>
      <pc:sldChg chg="add">
        <pc:chgData name="Kathrin Mengis" userId="e29f026a-4b9c-4ccc-be73-62a4c5397fb2" providerId="ADAL" clId="{3F207866-01C9-DB48-84A7-64D8A5F1D5C5}" dt="2025-01-06T16:32:42.712" v="2"/>
        <pc:sldMkLst>
          <pc:docMk/>
          <pc:sldMk cId="2133599841" sldId="3756"/>
        </pc:sldMkLst>
      </pc:sldChg>
      <pc:sldChg chg="add del">
        <pc:chgData name="Kathrin Mengis" userId="e29f026a-4b9c-4ccc-be73-62a4c5397fb2" providerId="ADAL" clId="{3F207866-01C9-DB48-84A7-64D8A5F1D5C5}" dt="2025-01-06T16:32:42.656" v="1"/>
        <pc:sldMkLst>
          <pc:docMk/>
          <pc:sldMk cId="4154606273" sldId="3756"/>
        </pc:sldMkLst>
      </pc:sldChg>
      <pc:sldChg chg="add">
        <pc:chgData name="Kathrin Mengis" userId="e29f026a-4b9c-4ccc-be73-62a4c5397fb2" providerId="ADAL" clId="{3F207866-01C9-DB48-84A7-64D8A5F1D5C5}" dt="2025-01-06T16:32:42.712" v="2"/>
        <pc:sldMkLst>
          <pc:docMk/>
          <pc:sldMk cId="369654365" sldId="3757"/>
        </pc:sldMkLst>
      </pc:sldChg>
      <pc:sldChg chg="add del">
        <pc:chgData name="Kathrin Mengis" userId="e29f026a-4b9c-4ccc-be73-62a4c5397fb2" providerId="ADAL" clId="{3F207866-01C9-DB48-84A7-64D8A5F1D5C5}" dt="2025-01-06T16:32:42.656" v="1"/>
        <pc:sldMkLst>
          <pc:docMk/>
          <pc:sldMk cId="2644364941" sldId="3757"/>
        </pc:sldMkLst>
      </pc:sldChg>
      <pc:sldChg chg="add">
        <pc:chgData name="Kathrin Mengis" userId="e29f026a-4b9c-4ccc-be73-62a4c5397fb2" providerId="ADAL" clId="{3F207866-01C9-DB48-84A7-64D8A5F1D5C5}" dt="2025-01-06T16:32:42.712" v="2"/>
        <pc:sldMkLst>
          <pc:docMk/>
          <pc:sldMk cId="2871741722" sldId="3758"/>
        </pc:sldMkLst>
      </pc:sldChg>
      <pc:sldChg chg="add del">
        <pc:chgData name="Kathrin Mengis" userId="e29f026a-4b9c-4ccc-be73-62a4c5397fb2" providerId="ADAL" clId="{3F207866-01C9-DB48-84A7-64D8A5F1D5C5}" dt="2025-01-06T16:32:42.656" v="1"/>
        <pc:sldMkLst>
          <pc:docMk/>
          <pc:sldMk cId="3360544360" sldId="3758"/>
        </pc:sldMkLst>
      </pc:sldChg>
      <pc:sldChg chg="add del">
        <pc:chgData name="Kathrin Mengis" userId="e29f026a-4b9c-4ccc-be73-62a4c5397fb2" providerId="ADAL" clId="{3F207866-01C9-DB48-84A7-64D8A5F1D5C5}" dt="2025-01-06T16:32:42.656" v="1"/>
        <pc:sldMkLst>
          <pc:docMk/>
          <pc:sldMk cId="2234188731" sldId="3759"/>
        </pc:sldMkLst>
      </pc:sldChg>
      <pc:sldChg chg="add">
        <pc:chgData name="Kathrin Mengis" userId="e29f026a-4b9c-4ccc-be73-62a4c5397fb2" providerId="ADAL" clId="{3F207866-01C9-DB48-84A7-64D8A5F1D5C5}" dt="2025-01-06T16:32:42.712" v="2"/>
        <pc:sldMkLst>
          <pc:docMk/>
          <pc:sldMk cId="3395785464" sldId="3759"/>
        </pc:sldMkLst>
      </pc:sldChg>
      <pc:sldChg chg="add">
        <pc:chgData name="Kathrin Mengis" userId="e29f026a-4b9c-4ccc-be73-62a4c5397fb2" providerId="ADAL" clId="{3F207866-01C9-DB48-84A7-64D8A5F1D5C5}" dt="2025-01-06T16:32:42.712" v="2"/>
        <pc:sldMkLst>
          <pc:docMk/>
          <pc:sldMk cId="889165454" sldId="3760"/>
        </pc:sldMkLst>
      </pc:sldChg>
      <pc:sldChg chg="add del">
        <pc:chgData name="Kathrin Mengis" userId="e29f026a-4b9c-4ccc-be73-62a4c5397fb2" providerId="ADAL" clId="{3F207866-01C9-DB48-84A7-64D8A5F1D5C5}" dt="2025-01-06T16:32:42.656" v="1"/>
        <pc:sldMkLst>
          <pc:docMk/>
          <pc:sldMk cId="896502747" sldId="3760"/>
        </pc:sldMkLst>
      </pc:sldChg>
      <pc:sldChg chg="add">
        <pc:chgData name="Kathrin Mengis" userId="e29f026a-4b9c-4ccc-be73-62a4c5397fb2" providerId="ADAL" clId="{3F207866-01C9-DB48-84A7-64D8A5F1D5C5}" dt="2025-01-06T16:32:42.712" v="2"/>
        <pc:sldMkLst>
          <pc:docMk/>
          <pc:sldMk cId="2792432827" sldId="3761"/>
        </pc:sldMkLst>
      </pc:sldChg>
      <pc:sldChg chg="add del">
        <pc:chgData name="Kathrin Mengis" userId="e29f026a-4b9c-4ccc-be73-62a4c5397fb2" providerId="ADAL" clId="{3F207866-01C9-DB48-84A7-64D8A5F1D5C5}" dt="2025-01-06T16:32:42.656" v="1"/>
        <pc:sldMkLst>
          <pc:docMk/>
          <pc:sldMk cId="3751350189" sldId="3761"/>
        </pc:sldMkLst>
      </pc:sldChg>
      <pc:sldChg chg="add del">
        <pc:chgData name="Kathrin Mengis" userId="e29f026a-4b9c-4ccc-be73-62a4c5397fb2" providerId="ADAL" clId="{3F207866-01C9-DB48-84A7-64D8A5F1D5C5}" dt="2025-01-06T16:32:42.656" v="1"/>
        <pc:sldMkLst>
          <pc:docMk/>
          <pc:sldMk cId="1365077865" sldId="3762"/>
        </pc:sldMkLst>
      </pc:sldChg>
      <pc:sldChg chg="add">
        <pc:chgData name="Kathrin Mengis" userId="e29f026a-4b9c-4ccc-be73-62a4c5397fb2" providerId="ADAL" clId="{3F207866-01C9-DB48-84A7-64D8A5F1D5C5}" dt="2025-01-06T16:32:42.712" v="2"/>
        <pc:sldMkLst>
          <pc:docMk/>
          <pc:sldMk cId="2438961727" sldId="3762"/>
        </pc:sldMkLst>
      </pc:sldChg>
      <pc:sldChg chg="add del">
        <pc:chgData name="Kathrin Mengis" userId="e29f026a-4b9c-4ccc-be73-62a4c5397fb2" providerId="ADAL" clId="{3F207866-01C9-DB48-84A7-64D8A5F1D5C5}" dt="2025-01-06T16:32:42.712" v="2"/>
        <pc:sldMkLst>
          <pc:docMk/>
          <pc:sldMk cId="0" sldId="3763"/>
        </pc:sldMkLst>
      </pc:sldChg>
      <pc:sldChg chg="add del">
        <pc:chgData name="Kathrin Mengis" userId="e29f026a-4b9c-4ccc-be73-62a4c5397fb2" providerId="ADAL" clId="{3F207866-01C9-DB48-84A7-64D8A5F1D5C5}" dt="2025-01-06T16:32:42.712" v="2"/>
        <pc:sldMkLst>
          <pc:docMk/>
          <pc:sldMk cId="0" sldId="3764"/>
        </pc:sldMkLst>
      </pc:sldChg>
    </pc:docChg>
  </pc:docChgLst>
  <pc:docChgLst>
    <pc:chgData name="Bianca Cramer" userId="debe6bd4-c469-41be-bc0e-af9d1a28e1c3" providerId="ADAL" clId="{36845801-08D8-BC43-814C-2C43128A9C4F}"/>
    <pc:docChg chg="undo custSel modSld">
      <pc:chgData name="Bianca Cramer" userId="debe6bd4-c469-41be-bc0e-af9d1a28e1c3" providerId="ADAL" clId="{36845801-08D8-BC43-814C-2C43128A9C4F}" dt="2025-02-25T10:22:39.157" v="22" actId="20577"/>
      <pc:docMkLst>
        <pc:docMk/>
      </pc:docMkLst>
      <pc:sldChg chg="modSp mod">
        <pc:chgData name="Bianca Cramer" userId="debe6bd4-c469-41be-bc0e-af9d1a28e1c3" providerId="ADAL" clId="{36845801-08D8-BC43-814C-2C43128A9C4F}" dt="2025-02-25T10:22:39.157" v="22" actId="20577"/>
        <pc:sldMkLst>
          <pc:docMk/>
          <pc:sldMk cId="2340991817" sldId="3738"/>
        </pc:sldMkLst>
        <pc:spChg chg="mod">
          <ac:chgData name="Bianca Cramer" userId="debe6bd4-c469-41be-bc0e-af9d1a28e1c3" providerId="ADAL" clId="{36845801-08D8-BC43-814C-2C43128A9C4F}" dt="2025-02-25T10:22:39.157" v="22" actId="20577"/>
          <ac:spMkLst>
            <pc:docMk/>
            <pc:sldMk cId="2340991817" sldId="3738"/>
            <ac:spMk id="64" creationId="{0AF8CDC8-D921-5995-A553-7D13BB029A50}"/>
          </ac:spMkLst>
        </pc:spChg>
      </pc:sldChg>
      <pc:sldChg chg="addSp delSp modSp mod">
        <pc:chgData name="Bianca Cramer" userId="debe6bd4-c469-41be-bc0e-af9d1a28e1c3" providerId="ADAL" clId="{36845801-08D8-BC43-814C-2C43128A9C4F}" dt="2025-02-19T14:23:56.496" v="21" actId="14826"/>
        <pc:sldMkLst>
          <pc:docMk/>
          <pc:sldMk cId="0" sldId="3752"/>
        </pc:sldMkLst>
        <pc:spChg chg="mod">
          <ac:chgData name="Bianca Cramer" userId="debe6bd4-c469-41be-bc0e-af9d1a28e1c3" providerId="ADAL" clId="{36845801-08D8-BC43-814C-2C43128A9C4F}" dt="2025-02-17T14:43:40.421" v="7" actId="20577"/>
          <ac:spMkLst>
            <pc:docMk/>
            <pc:sldMk cId="0" sldId="3752"/>
            <ac:spMk id="10" creationId="{D4E4794B-BFE4-D1EE-A5B9-158260E79921}"/>
          </ac:spMkLst>
        </pc:spChg>
        <pc:picChg chg="add mod">
          <ac:chgData name="Bianca Cramer" userId="debe6bd4-c469-41be-bc0e-af9d1a28e1c3" providerId="ADAL" clId="{36845801-08D8-BC43-814C-2C43128A9C4F}" dt="2025-02-19T14:23:56.496" v="21" actId="14826"/>
          <ac:picMkLst>
            <pc:docMk/>
            <pc:sldMk cId="0" sldId="3752"/>
            <ac:picMk id="2" creationId="{2C08C1F4-7659-F1B4-A9C1-A80D13B5F3EC}"/>
          </ac:picMkLst>
        </pc:picChg>
      </pc:sldChg>
      <pc:sldChg chg="addSp delSp modSp mod">
        <pc:chgData name="Bianca Cramer" userId="debe6bd4-c469-41be-bc0e-af9d1a28e1c3" providerId="ADAL" clId="{36845801-08D8-BC43-814C-2C43128A9C4F}" dt="2025-02-12T16:34:22.501" v="3"/>
        <pc:sldMkLst>
          <pc:docMk/>
          <pc:sldMk cId="2871741722" sldId="3758"/>
        </pc:sldMkLst>
        <pc:spChg chg="mod">
          <ac:chgData name="Bianca Cramer" userId="debe6bd4-c469-41be-bc0e-af9d1a28e1c3" providerId="ADAL" clId="{36845801-08D8-BC43-814C-2C43128A9C4F}" dt="2025-02-12T16:34:19.702" v="2"/>
          <ac:spMkLst>
            <pc:docMk/>
            <pc:sldMk cId="2871741722" sldId="3758"/>
            <ac:spMk id="2" creationId="{2CCC02FE-7CFF-4849-8DFC-0369C01B793B}"/>
          </ac:spMkLst>
        </pc:spChg>
        <pc:picChg chg="add mod">
          <ac:chgData name="Bianca Cramer" userId="debe6bd4-c469-41be-bc0e-af9d1a28e1c3" providerId="ADAL" clId="{36845801-08D8-BC43-814C-2C43128A9C4F}" dt="2025-02-12T16:34:22.501" v="3"/>
          <ac:picMkLst>
            <pc:docMk/>
            <pc:sldMk cId="2871741722" sldId="3758"/>
            <ac:picMk id="3" creationId="{87F02D93-A1C1-5E08-AE7A-1B6B388BA7C3}"/>
          </ac:picMkLst>
        </pc:picChg>
      </pc:sldChg>
    </pc:docChg>
  </pc:docChgLst>
  <pc:docChgLst>
    <pc:chgData name="Kathrin Mengis" userId="e29f026a-4b9c-4ccc-be73-62a4c5397fb2" providerId="ADAL" clId="{9ADED047-E8FA-754E-B090-3743EDFB84ED}"/>
    <pc:docChg chg="addSld delSld modSld modSection">
      <pc:chgData name="Kathrin Mengis" userId="e29f026a-4b9c-4ccc-be73-62a4c5397fb2" providerId="ADAL" clId="{9ADED047-E8FA-754E-B090-3743EDFB84ED}" dt="2024-12-19T10:14:15.458" v="2" actId="2696"/>
      <pc:docMkLst>
        <pc:docMk/>
      </pc:docMkLst>
      <pc:sldChg chg="del">
        <pc:chgData name="Kathrin Mengis" userId="e29f026a-4b9c-4ccc-be73-62a4c5397fb2" providerId="ADAL" clId="{9ADED047-E8FA-754E-B090-3743EDFB84ED}" dt="2024-12-19T10:14:15.458" v="2" actId="2696"/>
        <pc:sldMkLst>
          <pc:docMk/>
          <pc:sldMk cId="2660633855" sldId="351"/>
        </pc:sldMkLst>
      </pc:sldChg>
      <pc:sldChg chg="del">
        <pc:chgData name="Kathrin Mengis" userId="e29f026a-4b9c-4ccc-be73-62a4c5397fb2" providerId="ADAL" clId="{9ADED047-E8FA-754E-B090-3743EDFB84ED}" dt="2024-12-19T10:14:03.222" v="1" actId="2696"/>
        <pc:sldMkLst>
          <pc:docMk/>
          <pc:sldMk cId="3081120981" sldId="3598"/>
        </pc:sldMkLst>
      </pc:sldChg>
      <pc:sldChg chg="add">
        <pc:chgData name="Kathrin Mengis" userId="e29f026a-4b9c-4ccc-be73-62a4c5397fb2" providerId="ADAL" clId="{9ADED047-E8FA-754E-B090-3743EDFB84ED}" dt="2024-12-19T10:13:57.702" v="0"/>
        <pc:sldMkLst>
          <pc:docMk/>
          <pc:sldMk cId="4152632565" sldId="3599"/>
        </pc:sldMkLst>
      </pc:sldChg>
    </pc:docChg>
  </pc:docChgLst>
  <pc:docChgLst>
    <pc:chgData name="Katharina Rosin" userId="c61c3d5a-03c4-44db-b0eb-fc065e61562a" providerId="ADAL" clId="{24662D82-B578-AC44-9EED-2D0F8560A1FC}"/>
    <pc:docChg chg="custSel addSld modSld modSection">
      <pc:chgData name="Katharina Rosin" userId="c61c3d5a-03c4-44db-b0eb-fc065e61562a" providerId="ADAL" clId="{24662D82-B578-AC44-9EED-2D0F8560A1FC}" dt="2024-11-11T14:32:08.920" v="169" actId="729"/>
      <pc:docMkLst>
        <pc:docMk/>
      </pc:docMkLst>
      <pc:sldChg chg="mod modShow">
        <pc:chgData name="Katharina Rosin" userId="c61c3d5a-03c4-44db-b0eb-fc065e61562a" providerId="ADAL" clId="{24662D82-B578-AC44-9EED-2D0F8560A1FC}" dt="2024-11-11T14:32:08.920" v="169" actId="729"/>
        <pc:sldMkLst>
          <pc:docMk/>
          <pc:sldMk cId="2660633855" sldId="351"/>
        </pc:sldMkLst>
      </pc:sldChg>
      <pc:sldChg chg="addSp delSp modSp add mod">
        <pc:chgData name="Katharina Rosin" userId="c61c3d5a-03c4-44db-b0eb-fc065e61562a" providerId="ADAL" clId="{24662D82-B578-AC44-9EED-2D0F8560A1FC}" dt="2024-11-11T14:31:35.337" v="168" actId="1076"/>
        <pc:sldMkLst>
          <pc:docMk/>
          <pc:sldMk cId="3081120981" sldId="35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F1U26PLiXj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Okay, </a:t>
            </a:r>
            <a:r>
              <a:rPr lang="de-DE" dirty="0" err="1"/>
              <a:t>now</a:t>
            </a:r>
            <a:r>
              <a:rPr lang="de-DE" dirty="0"/>
              <a:t> </a:t>
            </a:r>
            <a:r>
              <a:rPr lang="de-DE" dirty="0" err="1"/>
              <a:t>let</a:t>
            </a:r>
            <a:r>
              <a:rPr lang="de-DE" dirty="0"/>
              <a:t> </a:t>
            </a:r>
            <a:r>
              <a:rPr lang="de-DE" dirty="0" err="1"/>
              <a:t>us</a:t>
            </a:r>
            <a:r>
              <a:rPr lang="de-DE" dirty="0"/>
              <a:t> </a:t>
            </a:r>
            <a:r>
              <a:rPr lang="de-DE" dirty="0" err="1"/>
              <a:t>dive</a:t>
            </a:r>
            <a:r>
              <a:rPr lang="de-DE" dirty="0"/>
              <a:t> </a:t>
            </a:r>
            <a:r>
              <a:rPr lang="de-DE" dirty="0" err="1"/>
              <a:t>into</a:t>
            </a:r>
            <a:r>
              <a:rPr lang="de-DE" dirty="0"/>
              <a:t> </a:t>
            </a:r>
            <a:r>
              <a:rPr lang="de-DE" dirty="0" err="1"/>
              <a:t>the</a:t>
            </a:r>
            <a:r>
              <a:rPr lang="de-DE" dirty="0"/>
              <a:t> </a:t>
            </a:r>
            <a:r>
              <a:rPr lang="de-DE" dirty="0" err="1"/>
              <a:t>topic</a:t>
            </a:r>
            <a:r>
              <a:rPr lang="de-DE" dirty="0"/>
              <a:t> </a:t>
            </a:r>
            <a:r>
              <a:rPr lang="de-DE" dirty="0" err="1"/>
              <a:t>of</a:t>
            </a:r>
            <a:r>
              <a:rPr lang="de-DE" dirty="0"/>
              <a:t> </a:t>
            </a:r>
            <a:r>
              <a:rPr lang="de-DE" b="1" dirty="0" err="1"/>
              <a:t>your</a:t>
            </a:r>
            <a:r>
              <a:rPr lang="de-DE" b="1" dirty="0"/>
              <a:t> </a:t>
            </a:r>
            <a:r>
              <a:rPr lang="de-DE" b="1" dirty="0" err="1"/>
              <a:t>entrepreneurial</a:t>
            </a:r>
            <a:r>
              <a:rPr lang="de-DE" b="1" dirty="0"/>
              <a:t> </a:t>
            </a:r>
            <a:r>
              <a:rPr lang="de-DE" b="1" dirty="0" err="1"/>
              <a:t>career</a:t>
            </a:r>
            <a:r>
              <a:rPr lang="de-DE" b="1" dirty="0"/>
              <a:t>. </a:t>
            </a:r>
          </a:p>
          <a:p>
            <a:pPr marL="158750" indent="0">
              <a:buNone/>
            </a:pPr>
            <a:endParaRPr lang="de-DE" dirty="0"/>
          </a:p>
        </p:txBody>
      </p:sp>
    </p:spTree>
    <p:extLst>
      <p:ext uri="{BB962C8B-B14F-4D97-AF65-F5344CB8AC3E}">
        <p14:creationId xmlns:p14="http://schemas.microsoft.com/office/powerpoint/2010/main" val="3307751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de-DE" sz="1100" dirty="0" err="1">
                <a:solidFill>
                  <a:schemeClr val="dk1"/>
                </a:solidFill>
                <a:latin typeface="Arial"/>
                <a:ea typeface="Arial"/>
                <a:cs typeface="Arial"/>
                <a:sym typeface="Arial"/>
              </a:rPr>
              <a:t>What</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is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intrapreneurship</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by</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definition</a:t>
            </a:r>
            <a:r>
              <a:rPr lang="de-DE" sz="1100" dirty="0">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dirty="0">
              <a:solidFill>
                <a:schemeClr val="dk1"/>
              </a:solidFill>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dirty="0">
                <a:solidFill>
                  <a:schemeClr val="dk1"/>
                </a:solidFill>
                <a:latin typeface="Arial"/>
                <a:ea typeface="Arial"/>
                <a:cs typeface="Arial"/>
                <a:sym typeface="Arial"/>
              </a:rPr>
              <a:t>Intrapreneurship </a:t>
            </a:r>
            <a:r>
              <a:rPr lang="de-DE" sz="1100" dirty="0" err="1">
                <a:solidFill>
                  <a:schemeClr val="dk1"/>
                </a:solidFill>
                <a:latin typeface="Arial"/>
                <a:ea typeface="Arial"/>
                <a:cs typeface="Arial"/>
                <a:sym typeface="Arial"/>
              </a:rPr>
              <a:t>is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the</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willingness</a:t>
            </a:r>
            <a:r>
              <a:rPr lang="de-DE" sz="1100" dirty="0">
                <a:solidFill>
                  <a:schemeClr val="dk1"/>
                </a:solidFill>
                <a:latin typeface="Arial"/>
                <a:ea typeface="Arial"/>
                <a:cs typeface="Arial"/>
                <a:sym typeface="Arial"/>
              </a:rPr>
              <a:t> and </a:t>
            </a:r>
            <a:r>
              <a:rPr lang="de-DE" sz="1100" dirty="0" err="1">
                <a:solidFill>
                  <a:schemeClr val="dk1"/>
                </a:solidFill>
                <a:latin typeface="Arial"/>
                <a:ea typeface="Arial"/>
                <a:cs typeface="Arial"/>
                <a:sym typeface="Arial"/>
              </a:rPr>
              <a:t>ability</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of</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ppl</a:t>
            </a:r>
            <a:r>
              <a:rPr lang="de-DE" sz="1100" dirty="0">
                <a:solidFill>
                  <a:schemeClr val="dk1"/>
                </a:solidFill>
                <a:latin typeface="Arial"/>
                <a:ea typeface="Arial"/>
                <a:cs typeface="Arial"/>
                <a:sym typeface="Arial"/>
              </a:rPr>
              <a:t> </a:t>
            </a:r>
            <a:r>
              <a:rPr lang="de-DE" sz="1100" b="1" dirty="0" err="1">
                <a:solidFill>
                  <a:schemeClr val="dk1"/>
                </a:solidFill>
                <a:latin typeface="Arial"/>
                <a:ea typeface="Arial"/>
                <a:cs typeface="Arial"/>
                <a:sym typeface="Arial"/>
              </a:rPr>
              <a:t>within</a:t>
            </a:r>
            <a:r>
              <a:rPr lang="de-DE" sz="1100" b="1" dirty="0">
                <a:solidFill>
                  <a:schemeClr val="dk1"/>
                </a:solidFill>
                <a:latin typeface="Arial"/>
                <a:ea typeface="Arial"/>
                <a:cs typeface="Arial"/>
                <a:sym typeface="Arial"/>
              </a:rPr>
              <a:t> a large </a:t>
            </a:r>
            <a:r>
              <a:rPr lang="de-DE" sz="1100" b="1" dirty="0" err="1">
                <a:solidFill>
                  <a:schemeClr val="dk1"/>
                </a:solidFill>
                <a:latin typeface="Arial"/>
                <a:ea typeface="Arial"/>
                <a:cs typeface="Arial"/>
                <a:sym typeface="Arial"/>
              </a:rPr>
              <a:t>company</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to</a:t>
            </a:r>
            <a:r>
              <a:rPr lang="de-DE" sz="1100" dirty="0">
                <a:solidFill>
                  <a:schemeClr val="dk1"/>
                </a:solidFill>
                <a:latin typeface="Arial"/>
                <a:ea typeface="Arial"/>
                <a:cs typeface="Arial"/>
                <a:sym typeface="Arial"/>
              </a:rPr>
              <a:t> turn </a:t>
            </a:r>
            <a:r>
              <a:rPr lang="de-DE" sz="1100" dirty="0" err="1">
                <a:solidFill>
                  <a:schemeClr val="dk1"/>
                </a:solidFill>
                <a:latin typeface="Arial"/>
                <a:ea typeface="Arial"/>
                <a:cs typeface="Arial"/>
                <a:sym typeface="Arial"/>
              </a:rPr>
              <a:t>ideas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into</a:t>
            </a:r>
            <a:r>
              <a:rPr lang="de-DE" sz="1100" dirty="0">
                <a:solidFill>
                  <a:schemeClr val="dk1"/>
                </a:solidFill>
                <a:latin typeface="Arial"/>
                <a:ea typeface="Arial"/>
                <a:cs typeface="Arial"/>
                <a:sym typeface="Arial"/>
              </a:rPr>
              <a:t> profitable </a:t>
            </a:r>
            <a:r>
              <a:rPr lang="de-DE" sz="1100" dirty="0" err="1">
                <a:solidFill>
                  <a:schemeClr val="dk1"/>
                </a:solidFill>
                <a:latin typeface="Arial"/>
                <a:ea typeface="Arial"/>
                <a:cs typeface="Arial"/>
                <a:sym typeface="Arial"/>
              </a:rPr>
              <a:t>new</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products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services</a:t>
            </a:r>
            <a:r>
              <a:rPr lang="de-DE" sz="1100" dirty="0">
                <a:solidFill>
                  <a:schemeClr val="dk1"/>
                </a:solidFill>
                <a:latin typeface="Arial"/>
                <a:ea typeface="Arial"/>
                <a:cs typeface="Arial"/>
                <a:sym typeface="Arial"/>
              </a:rPr>
              <a:t> and </a:t>
            </a:r>
            <a:r>
              <a:rPr lang="de-DE" sz="1100" dirty="0" err="1">
                <a:solidFill>
                  <a:schemeClr val="dk1"/>
                </a:solidFill>
                <a:latin typeface="Arial"/>
                <a:ea typeface="Arial"/>
                <a:cs typeface="Arial"/>
                <a:sym typeface="Arial"/>
              </a:rPr>
              <a:t>businesses</a:t>
            </a:r>
            <a:r>
              <a:rPr lang="de-DE" sz="1100" dirty="0">
                <a:solidFill>
                  <a:schemeClr val="dk1"/>
                </a:solidFill>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dirty="0" err="1">
                <a:solidFill>
                  <a:schemeClr val="dk1"/>
                </a:solidFill>
                <a:latin typeface="Arial"/>
                <a:ea typeface="Arial"/>
                <a:cs typeface="Arial"/>
                <a:sym typeface="Arial"/>
              </a:rPr>
              <a:t>Really</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It</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is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to</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get</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into</a:t>
            </a:r>
            <a:r>
              <a:rPr lang="de-DE" sz="1100" dirty="0">
                <a:solidFill>
                  <a:schemeClr val="dk1"/>
                </a:solidFill>
                <a:latin typeface="Arial"/>
                <a:ea typeface="Arial"/>
                <a:cs typeface="Arial"/>
                <a:sym typeface="Arial"/>
              </a:rPr>
              <a:t> a </a:t>
            </a:r>
            <a:r>
              <a:rPr lang="de-DE" sz="1100" b="1" dirty="0" err="1">
                <a:solidFill>
                  <a:schemeClr val="dk1"/>
                </a:solidFill>
                <a:latin typeface="Arial"/>
                <a:ea typeface="Arial"/>
                <a:cs typeface="Arial"/>
                <a:sym typeface="Arial"/>
              </a:rPr>
              <a:t>mindset</a:t>
            </a:r>
            <a:r>
              <a:rPr lang="de-DE" sz="1100" b="1" dirty="0">
                <a:solidFill>
                  <a:schemeClr val="dk1"/>
                </a:solidFill>
                <a:latin typeface="Arial"/>
                <a:ea typeface="Arial"/>
                <a:cs typeface="Arial"/>
                <a:sym typeface="Arial"/>
              </a:rPr>
              <a:t> </a:t>
            </a:r>
            <a:r>
              <a:rPr lang="de-DE" sz="1100" b="1" dirty="0" err="1">
                <a:solidFill>
                  <a:schemeClr val="dk1"/>
                </a:solidFill>
                <a:latin typeface="Arial"/>
                <a:ea typeface="Arial"/>
                <a:cs typeface="Arial"/>
                <a:sym typeface="Arial"/>
              </a:rPr>
              <a:t>of</a:t>
            </a:r>
            <a:r>
              <a:rPr lang="de-DE" sz="1100" b="1" dirty="0">
                <a:solidFill>
                  <a:schemeClr val="dk1"/>
                </a:solidFill>
                <a:latin typeface="Arial"/>
                <a:ea typeface="Arial"/>
                <a:cs typeface="Arial"/>
                <a:sym typeface="Arial"/>
              </a:rPr>
              <a:t> </a:t>
            </a:r>
            <a:r>
              <a:rPr lang="de-DE" sz="1100" b="1" dirty="0" err="1">
                <a:solidFill>
                  <a:schemeClr val="dk1"/>
                </a:solidFill>
                <a:latin typeface="Arial"/>
                <a:ea typeface="Arial"/>
                <a:cs typeface="Arial"/>
                <a:sym typeface="Arial"/>
              </a:rPr>
              <a:t>exploration</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of</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trying</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to</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develop</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the</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current</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business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opportunities</a:t>
            </a:r>
            <a:r>
              <a:rPr lang="de-DE" sz="1100" dirty="0">
                <a:solidFill>
                  <a:schemeClr val="dk1"/>
                </a:solidFill>
                <a:latin typeface="Arial"/>
                <a:ea typeface="Arial"/>
                <a:cs typeface="Arial"/>
                <a:sym typeface="Arial"/>
              </a:rPr>
              <a:t> in </a:t>
            </a:r>
            <a:r>
              <a:rPr lang="de-DE" sz="1100" dirty="0" err="1">
                <a:solidFill>
                  <a:schemeClr val="dk1"/>
                </a:solidFill>
                <a:latin typeface="Arial"/>
                <a:ea typeface="Arial"/>
                <a:cs typeface="Arial"/>
                <a:sym typeface="Arial"/>
              </a:rPr>
              <a:t>contrast</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to</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exploiting</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their</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current</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business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models</a:t>
            </a:r>
            <a:r>
              <a:rPr lang="de-DE" sz="1100" dirty="0">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dirty="0">
              <a:solidFill>
                <a:schemeClr val="dk1"/>
              </a:solidFill>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dirty="0">
                <a:solidFill>
                  <a:schemeClr val="dk1"/>
                </a:solidFill>
                <a:latin typeface="Arial"/>
                <a:ea typeface="Arial"/>
                <a:cs typeface="Arial"/>
                <a:sym typeface="Arial"/>
              </a:rPr>
              <a:t>And </a:t>
            </a:r>
            <a:r>
              <a:rPr lang="de-DE" sz="1100" dirty="0" err="1">
                <a:solidFill>
                  <a:schemeClr val="dk1"/>
                </a:solidFill>
                <a:latin typeface="Arial"/>
                <a:ea typeface="Arial"/>
                <a:cs typeface="Arial"/>
                <a:sym typeface="Arial"/>
              </a:rPr>
              <a:t>to</a:t>
            </a:r>
            <a:r>
              <a:rPr lang="de-DE" sz="1100" dirty="0">
                <a:solidFill>
                  <a:schemeClr val="dk1"/>
                </a:solidFill>
                <a:latin typeface="Arial"/>
                <a:ea typeface="Arial"/>
                <a:cs typeface="Arial"/>
                <a:sym typeface="Arial"/>
              </a:rPr>
              <a:t> do so, </a:t>
            </a:r>
            <a:r>
              <a:rPr lang="de-DE" sz="1100" dirty="0" err="1">
                <a:solidFill>
                  <a:schemeClr val="dk1"/>
                </a:solidFill>
                <a:latin typeface="Arial"/>
                <a:ea typeface="Arial"/>
                <a:cs typeface="Arial"/>
                <a:sym typeface="Arial"/>
              </a:rPr>
              <a:t>companies</a:t>
            </a:r>
            <a:r>
              <a:rPr lang="de-DE" sz="1100" dirty="0">
                <a:solidFill>
                  <a:schemeClr val="dk1"/>
                </a:solidFill>
                <a:latin typeface="Arial"/>
                <a:ea typeface="Arial"/>
                <a:cs typeface="Arial"/>
                <a:sym typeface="Arial"/>
              </a:rPr>
              <a:t> - </a:t>
            </a:r>
            <a:r>
              <a:rPr lang="de-DE" sz="1100" dirty="0" err="1">
                <a:solidFill>
                  <a:schemeClr val="dk1"/>
                </a:solidFill>
                <a:latin typeface="Arial"/>
                <a:ea typeface="Arial"/>
                <a:cs typeface="Arial"/>
                <a:sym typeface="Arial"/>
              </a:rPr>
              <a:t>once</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again</a:t>
            </a:r>
            <a:r>
              <a:rPr lang="de-DE" sz="1100" dirty="0">
                <a:solidFill>
                  <a:schemeClr val="dk1"/>
                </a:solidFill>
                <a:latin typeface="Arial"/>
                <a:ea typeface="Arial"/>
                <a:cs typeface="Arial"/>
                <a:sym typeface="Arial"/>
              </a:rPr>
              <a:t> - </a:t>
            </a:r>
            <a:r>
              <a:rPr lang="de-DE" sz="1100" dirty="0" err="1">
                <a:solidFill>
                  <a:schemeClr val="dk1"/>
                </a:solidFill>
                <a:latin typeface="Arial"/>
                <a:ea typeface="Arial"/>
                <a:cs typeface="Arial"/>
                <a:sym typeface="Arial"/>
              </a:rPr>
              <a:t>need</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to</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look</a:t>
            </a:r>
            <a:r>
              <a:rPr lang="de-DE" sz="1100" dirty="0">
                <a:solidFill>
                  <a:schemeClr val="dk1"/>
                </a:solidFill>
                <a:latin typeface="Arial"/>
                <a:ea typeface="Arial"/>
                <a:cs typeface="Arial"/>
                <a:sym typeface="Arial"/>
              </a:rPr>
              <a:t> at </a:t>
            </a:r>
            <a:r>
              <a:rPr lang="de-DE" sz="1100" dirty="0" err="1">
                <a:solidFill>
                  <a:schemeClr val="dk1"/>
                </a:solidFill>
                <a:latin typeface="Arial"/>
                <a:ea typeface="Arial"/>
                <a:cs typeface="Arial"/>
                <a:sym typeface="Arial"/>
              </a:rPr>
              <a:t>the</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before</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mentiones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three</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components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innovation</a:t>
            </a:r>
            <a:r>
              <a:rPr lang="de-DE" sz="1100" dirty="0">
                <a:solidFill>
                  <a:schemeClr val="dk1"/>
                </a:solidFill>
                <a:latin typeface="Arial"/>
                <a:ea typeface="Arial"/>
                <a:cs typeface="Arial"/>
                <a:sym typeface="Arial"/>
              </a:rPr>
              <a:t> / </a:t>
            </a:r>
            <a:r>
              <a:rPr lang="de-DE" sz="1100" dirty="0" err="1">
                <a:solidFill>
                  <a:schemeClr val="dk1"/>
                </a:solidFill>
                <a:latin typeface="Arial"/>
                <a:ea typeface="Arial"/>
                <a:cs typeface="Arial"/>
                <a:sym typeface="Arial"/>
              </a:rPr>
              <a:t>opportunity</a:t>
            </a:r>
            <a:r>
              <a:rPr lang="de-DE" sz="1100" dirty="0">
                <a:solidFill>
                  <a:schemeClr val="dk1"/>
                </a:solidFill>
                <a:latin typeface="Arial"/>
                <a:ea typeface="Arial"/>
                <a:cs typeface="Arial"/>
                <a:sym typeface="Arial"/>
              </a:rPr>
              <a:t> / </a:t>
            </a:r>
            <a:r>
              <a:rPr lang="de-DE" sz="1100" dirty="0" err="1">
                <a:solidFill>
                  <a:schemeClr val="dk1"/>
                </a:solidFill>
                <a:latin typeface="Arial"/>
                <a:ea typeface="Arial"/>
                <a:cs typeface="Arial"/>
                <a:sym typeface="Arial"/>
              </a:rPr>
              <a:t>resources</a:t>
            </a:r>
            <a:r>
              <a:rPr lang="de-DE" sz="1100" dirty="0">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a:solidFill>
                  <a:schemeClr val="dk1"/>
                </a:solidFill>
                <a:latin typeface="Arial"/>
                <a:ea typeface="Arial"/>
                <a:cs typeface="Arial"/>
                <a:sym typeface="Arial"/>
              </a:rPr>
              <a:t>So </a:t>
            </a:r>
            <a:r>
              <a:rPr lang="de-DE" sz="1100" dirty="0" err="1">
                <a:solidFill>
                  <a:schemeClr val="dk1"/>
                </a:solidFill>
                <a:latin typeface="Arial"/>
                <a:ea typeface="Arial"/>
                <a:cs typeface="Arial"/>
                <a:sym typeface="Arial"/>
              </a:rPr>
              <a:t>what</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is</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the</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difference</a:t>
            </a:r>
            <a:r>
              <a:rPr lang="de-DE" sz="1100" dirty="0">
                <a:solidFill>
                  <a:schemeClr val="dk1"/>
                </a:solidFill>
                <a:latin typeface="Arial"/>
                <a:ea typeface="Arial"/>
                <a:cs typeface="Arial"/>
                <a:sym typeface="Arial"/>
              </a:rPr>
              <a:t> </a:t>
            </a:r>
            <a:r>
              <a:rPr lang="de-DE" sz="1100" dirty="0" err="1">
                <a:solidFill>
                  <a:schemeClr val="dk1"/>
                </a:solidFill>
                <a:latin typeface="Arial"/>
                <a:ea typeface="Arial"/>
                <a:cs typeface="Arial"/>
                <a:sym typeface="Arial"/>
              </a:rPr>
              <a:t>between</a:t>
            </a:r>
            <a:r>
              <a:rPr lang="de-DE" sz="1100" dirty="0">
                <a:solidFill>
                  <a:schemeClr val="dk1"/>
                </a:solidFill>
                <a:latin typeface="Arial"/>
                <a:ea typeface="Arial"/>
                <a:cs typeface="Arial"/>
                <a:sym typeface="Arial"/>
              </a:rPr>
              <a:t> an </a:t>
            </a:r>
            <a:r>
              <a:rPr lang="de-DE" sz="1100" dirty="0" err="1">
                <a:solidFill>
                  <a:schemeClr val="dk1"/>
                </a:solidFill>
                <a:latin typeface="Arial"/>
                <a:ea typeface="Arial"/>
                <a:cs typeface="Arial"/>
                <a:sym typeface="Arial"/>
              </a:rPr>
              <a:t>entrepreneur</a:t>
            </a:r>
            <a:r>
              <a:rPr lang="de-DE" sz="1100" dirty="0">
                <a:solidFill>
                  <a:schemeClr val="dk1"/>
                </a:solidFill>
                <a:latin typeface="Arial"/>
                <a:ea typeface="Arial"/>
                <a:cs typeface="Arial"/>
                <a:sym typeface="Arial"/>
              </a:rPr>
              <a:t> and an </a:t>
            </a:r>
            <a:r>
              <a:rPr lang="de-DE" sz="1100" dirty="0" err="1">
                <a:solidFill>
                  <a:schemeClr val="dk1"/>
                </a:solidFill>
                <a:latin typeface="Arial"/>
                <a:ea typeface="Arial"/>
                <a:cs typeface="Arial"/>
                <a:sym typeface="Arial"/>
              </a:rPr>
              <a:t>intrapreneur</a:t>
            </a:r>
            <a:r>
              <a:rPr lang="de-DE" sz="1100" dirty="0">
                <a:solidFill>
                  <a:schemeClr val="dk1"/>
                </a:solidFill>
                <a:latin typeface="Arial"/>
                <a:ea typeface="Arial"/>
                <a:cs typeface="Arial"/>
                <a:sym typeface="Arial"/>
              </a:rPr>
              <a:t>?</a:t>
            </a:r>
          </a:p>
          <a:p>
            <a:pPr marL="0" lvl="0" indent="0" algn="l" rtl="0">
              <a:spcBef>
                <a:spcPts val="0"/>
              </a:spcBef>
              <a:spcAft>
                <a:spcPts val="0"/>
              </a:spcAft>
              <a:buNone/>
            </a:pPr>
            <a:endParaRPr dirty="0"/>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0714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GB" dirty="0"/>
              <a:t>[don’t read the whole slide but set a focus that works for you]</a:t>
            </a:r>
          </a:p>
          <a:p>
            <a:pPr marL="158750" indent="0">
              <a:buFontTx/>
              <a:buNone/>
            </a:pPr>
            <a:endParaRPr lang="en-GB" dirty="0"/>
          </a:p>
          <a:p>
            <a:pPr marL="158750" indent="0">
              <a:buFontTx/>
              <a:buNone/>
            </a:pPr>
            <a:r>
              <a:rPr lang="en-GB" dirty="0"/>
              <a:t>Let’s have a look. So far we have learned that both, the entrepreneur and the intrapreneur work in </a:t>
            </a:r>
            <a:r>
              <a:rPr lang="en-GB" b="1" dirty="0"/>
              <a:t>a field of exploring new opportunities</a:t>
            </a:r>
            <a:r>
              <a:rPr lang="en-GB" b="0" dirty="0"/>
              <a:t>.</a:t>
            </a:r>
            <a:endParaRPr lang="en-GB" b="1" dirty="0"/>
          </a:p>
          <a:p>
            <a:pPr marL="457200" indent="-298450">
              <a:buFont typeface="Arial" panose="020B0604020202020204" pitchFamily="34" charset="0"/>
              <a:buChar char="•"/>
            </a:pPr>
            <a:r>
              <a:rPr lang="en-GB" dirty="0"/>
              <a:t>The Entrepreneur does that by </a:t>
            </a:r>
            <a:r>
              <a:rPr lang="de-DE" sz="1100" dirty="0" err="1">
                <a:solidFill>
                  <a:srgbClr val="262626"/>
                </a:solidFill>
                <a:latin typeface="Aptos" panose="020B0004020202020204" pitchFamily="34" charset="0"/>
              </a:rPr>
              <a:t>establishing</a:t>
            </a:r>
            <a:r>
              <a:rPr lang="de-DE" sz="1100" dirty="0">
                <a:solidFill>
                  <a:srgbClr val="262626"/>
                </a:solidFill>
                <a:latin typeface="Aptos" panose="020B0004020202020204" pitchFamily="34" charset="0"/>
              </a:rPr>
              <a:t> an own </a:t>
            </a:r>
            <a:r>
              <a:rPr lang="de-DE" sz="1100" dirty="0" err="1">
                <a:solidFill>
                  <a:srgbClr val="262626"/>
                </a:solidFill>
                <a:latin typeface="Aptos" panose="020B0004020202020204" pitchFamily="34" charset="0"/>
              </a:rPr>
              <a:t>business</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while</a:t>
            </a:r>
            <a:r>
              <a:rPr lang="de-DE" sz="1100" dirty="0">
                <a:solidFill>
                  <a:srgbClr val="262626"/>
                </a:solidFill>
                <a:latin typeface="Aptos" panose="020B0004020202020204" pitchFamily="34" charset="0"/>
              </a:rPr>
              <a:t> an </a:t>
            </a:r>
            <a:r>
              <a:rPr lang="de-DE" sz="1100" dirty="0" err="1">
                <a:solidFill>
                  <a:srgbClr val="262626"/>
                </a:solidFill>
                <a:latin typeface="Aptos" panose="020B0004020202020204" pitchFamily="34" charset="0"/>
              </a:rPr>
              <a:t>Intrapreneur</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is</a:t>
            </a:r>
            <a:r>
              <a:rPr lang="de-DE" sz="1100" dirty="0">
                <a:solidFill>
                  <a:srgbClr val="262626"/>
                </a:solidFill>
                <a:latin typeface="Aptos" panose="020B0004020202020204" pitchFamily="34" charset="0"/>
              </a:rPr>
              <a:t> an </a:t>
            </a:r>
            <a:r>
              <a:rPr lang="de-DE" sz="1100" dirty="0" err="1">
                <a:solidFill>
                  <a:srgbClr val="262626"/>
                </a:solidFill>
                <a:latin typeface="Aptos" panose="020B0004020202020204" pitchFamily="34" charset="0"/>
              </a:rPr>
              <a:t>employee</a:t>
            </a:r>
            <a:r>
              <a:rPr lang="de-DE" sz="1100" dirty="0">
                <a:solidFill>
                  <a:srgbClr val="262626"/>
                </a:solidFill>
                <a:latin typeface="Aptos" panose="020B0004020202020204" pitchFamily="34" charset="0"/>
              </a:rPr>
              <a:t> and </a:t>
            </a:r>
            <a:r>
              <a:rPr lang="de-DE" sz="1100" dirty="0" err="1">
                <a:solidFill>
                  <a:srgbClr val="262626"/>
                </a:solidFill>
                <a:latin typeface="Aptos" panose="020B0004020202020204" pitchFamily="34" charset="0"/>
              </a:rPr>
              <a:t>helps</a:t>
            </a:r>
            <a:r>
              <a:rPr lang="de-DE" sz="1100" dirty="0">
                <a:solidFill>
                  <a:srgbClr val="262626"/>
                </a:solidFill>
                <a:latin typeface="Aptos" panose="020B0004020202020204" pitchFamily="34" charset="0"/>
              </a:rPr>
              <a:t> an </a:t>
            </a:r>
            <a:r>
              <a:rPr lang="de-DE" sz="1100" dirty="0" err="1">
                <a:solidFill>
                  <a:srgbClr val="262626"/>
                </a:solidFill>
                <a:latin typeface="Aptos" panose="020B0004020202020204" pitchFamily="34" charset="0"/>
              </a:rPr>
              <a:t>established</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organisation</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to</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innovate</a:t>
            </a:r>
            <a:r>
              <a:rPr lang="de-DE" sz="1100" dirty="0">
                <a:solidFill>
                  <a:srgbClr val="262626"/>
                </a:solidFill>
                <a:latin typeface="Aptos" panose="020B0004020202020204" pitchFamily="34" charset="0"/>
              </a:rPr>
              <a:t>.</a:t>
            </a:r>
          </a:p>
          <a:p>
            <a:pPr marL="457200" indent="-298450">
              <a:buFont typeface="Arial" panose="020B0604020202020204" pitchFamily="34" charset="0"/>
              <a:buChar char="•"/>
            </a:pPr>
            <a:r>
              <a:rPr lang="de-DE" sz="1100" dirty="0">
                <a:solidFill>
                  <a:srgbClr val="262626"/>
                </a:solidFill>
                <a:latin typeface="Aptos" panose="020B0004020202020204" pitchFamily="34" charset="0"/>
              </a:rPr>
              <a:t>Also </a:t>
            </a:r>
            <a:r>
              <a:rPr lang="de-DE" sz="1100" dirty="0" err="1">
                <a:solidFill>
                  <a:srgbClr val="262626"/>
                </a:solidFill>
                <a:latin typeface="Aptos" panose="020B0004020202020204" pitchFamily="34" charset="0"/>
              </a:rPr>
              <a:t>the</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objective</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differentiates</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with</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the</a:t>
            </a:r>
            <a:r>
              <a:rPr lang="de-DE" sz="1100" dirty="0">
                <a:solidFill>
                  <a:srgbClr val="262626"/>
                </a:solidFill>
                <a:latin typeface="Aptos" panose="020B0004020202020204" pitchFamily="34" charset="0"/>
              </a:rPr>
              <a:t> </a:t>
            </a:r>
            <a:r>
              <a:rPr lang="en-GB" dirty="0"/>
              <a:t>Entrepreneur mostly </a:t>
            </a:r>
            <a:r>
              <a:rPr lang="en-GB" b="1" dirty="0"/>
              <a:t>introducing something into a market that is new </a:t>
            </a:r>
            <a:r>
              <a:rPr lang="en-GB" dirty="0"/>
              <a:t>and the </a:t>
            </a:r>
            <a:r>
              <a:rPr lang="de-DE" sz="1100" dirty="0" err="1">
                <a:solidFill>
                  <a:srgbClr val="262626"/>
                </a:solidFill>
                <a:latin typeface="Aptos" panose="020B0004020202020204" pitchFamily="34" charset="0"/>
              </a:rPr>
              <a:t>Intrapreneur</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mostly</a:t>
            </a:r>
            <a:r>
              <a:rPr lang="de-DE" sz="1100" b="1"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improving</a:t>
            </a:r>
            <a:r>
              <a:rPr lang="de-DE" sz="1100" b="1"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something</a:t>
            </a:r>
            <a:r>
              <a:rPr lang="de-DE" sz="1100" b="1" dirty="0">
                <a:solidFill>
                  <a:srgbClr val="262626"/>
                </a:solidFill>
                <a:latin typeface="Aptos" panose="020B0004020202020204" pitchFamily="34" charset="0"/>
              </a:rPr>
              <a:t> in an </a:t>
            </a:r>
            <a:r>
              <a:rPr lang="de-DE" sz="1100" b="1" dirty="0" err="1">
                <a:solidFill>
                  <a:srgbClr val="262626"/>
                </a:solidFill>
                <a:latin typeface="Aptos" panose="020B0004020202020204" pitchFamily="34" charset="0"/>
              </a:rPr>
              <a:t>exsiting</a:t>
            </a:r>
            <a:r>
              <a:rPr lang="de-DE" sz="1100" b="1"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market</a:t>
            </a:r>
            <a:endParaRPr lang="de-DE" sz="1100" b="1" dirty="0">
              <a:solidFill>
                <a:srgbClr val="262626"/>
              </a:solidFill>
              <a:latin typeface="Aptos" panose="020B0004020202020204" pitchFamily="34" charset="0"/>
            </a:endParaRPr>
          </a:p>
          <a:p>
            <a:pPr marL="457200" indent="-298450">
              <a:buFont typeface="Arial" panose="020B0604020202020204" pitchFamily="34" charset="0"/>
              <a:buChar char="•"/>
            </a:pPr>
            <a:r>
              <a:rPr lang="de-DE" sz="1100" b="0" dirty="0">
                <a:solidFill>
                  <a:srgbClr val="262626"/>
                </a:solidFill>
                <a:latin typeface="Aptos" panose="020B0004020202020204" pitchFamily="34" charset="0"/>
              </a:rPr>
              <a:t>Further </a:t>
            </a:r>
            <a:r>
              <a:rPr lang="de-DE" sz="1100" b="0" dirty="0" err="1">
                <a:solidFill>
                  <a:srgbClr val="262626"/>
                </a:solidFill>
                <a:latin typeface="Aptos" panose="020B0004020202020204" pitchFamily="34" charset="0"/>
              </a:rPr>
              <a:t>differences</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are</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the</a:t>
            </a:r>
            <a:r>
              <a:rPr lang="de-DE" sz="1100" b="0"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nature</a:t>
            </a:r>
            <a:r>
              <a:rPr lang="de-DE" sz="1100" b="1"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of</a:t>
            </a:r>
            <a:r>
              <a:rPr lang="de-DE" sz="1100" b="1"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the</a:t>
            </a:r>
            <a:r>
              <a:rPr lang="de-DE" sz="1100" b="1"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enterprise</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one</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is</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recently</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established</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the</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other</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one</a:t>
            </a:r>
            <a:r>
              <a:rPr lang="de-DE" sz="1100" b="0" dirty="0">
                <a:solidFill>
                  <a:srgbClr val="262626"/>
                </a:solidFill>
                <a:latin typeface="Aptos" panose="020B0004020202020204" pitchFamily="34" charset="0"/>
              </a:rPr>
              <a:t> well-</a:t>
            </a:r>
            <a:r>
              <a:rPr lang="de-DE" sz="1100" b="0" dirty="0" err="1">
                <a:solidFill>
                  <a:srgbClr val="262626"/>
                </a:solidFill>
                <a:latin typeface="Aptos" panose="020B0004020202020204" pitchFamily="34" charset="0"/>
              </a:rPr>
              <a:t>established</a:t>
            </a:r>
            <a:r>
              <a:rPr lang="de-DE" sz="1100" b="0" dirty="0">
                <a:solidFill>
                  <a:srgbClr val="262626"/>
                </a:solidFill>
                <a:latin typeface="Aptos" panose="020B0004020202020204" pitchFamily="34" charset="0"/>
              </a:rPr>
              <a:t> and </a:t>
            </a:r>
            <a:r>
              <a:rPr lang="de-DE" sz="1100" b="0" dirty="0" err="1">
                <a:solidFill>
                  <a:srgbClr val="262626"/>
                </a:solidFill>
                <a:latin typeface="Aptos" panose="020B0004020202020204" pitchFamily="34" charset="0"/>
              </a:rPr>
              <a:t>of</a:t>
            </a:r>
            <a:r>
              <a:rPr lang="de-DE" sz="1100" b="0" dirty="0">
                <a:solidFill>
                  <a:srgbClr val="262626"/>
                </a:solidFill>
                <a:latin typeface="Aptos" panose="020B0004020202020204" pitchFamily="34" charset="0"/>
              </a:rPr>
              <a:t> </a:t>
            </a:r>
            <a:r>
              <a:rPr lang="de-DE" sz="1100" b="0" dirty="0" err="1">
                <a:solidFill>
                  <a:srgbClr val="262626"/>
                </a:solidFill>
                <a:latin typeface="Aptos" panose="020B0004020202020204" pitchFamily="34" charset="0"/>
              </a:rPr>
              <a:t>course</a:t>
            </a:r>
            <a:r>
              <a:rPr lang="de-DE" sz="1100" b="0"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the</a:t>
            </a:r>
            <a:r>
              <a:rPr lang="de-DE" sz="1100" b="1" dirty="0">
                <a:solidFill>
                  <a:srgbClr val="262626"/>
                </a:solidFill>
                <a:latin typeface="Aptos" panose="020B0004020202020204" pitchFamily="34" charset="0"/>
              </a:rPr>
              <a:t> source </a:t>
            </a:r>
            <a:r>
              <a:rPr lang="de-DE" sz="1100" b="1" dirty="0" err="1">
                <a:solidFill>
                  <a:srgbClr val="262626"/>
                </a:solidFill>
                <a:latin typeface="Aptos" panose="020B0004020202020204" pitchFamily="34" charset="0"/>
              </a:rPr>
              <a:t>of</a:t>
            </a:r>
            <a:r>
              <a:rPr lang="de-DE" sz="1100" b="1" dirty="0">
                <a:solidFill>
                  <a:srgbClr val="262626"/>
                </a:solidFill>
                <a:latin typeface="Aptos" panose="020B0004020202020204" pitchFamily="34" charset="0"/>
              </a:rPr>
              <a:t> </a:t>
            </a:r>
            <a:r>
              <a:rPr lang="de-DE" sz="1100" b="1" dirty="0" err="1">
                <a:solidFill>
                  <a:srgbClr val="262626"/>
                </a:solidFill>
                <a:latin typeface="Aptos" panose="020B0004020202020204" pitchFamily="34" charset="0"/>
              </a:rPr>
              <a:t>capital</a:t>
            </a:r>
            <a:r>
              <a:rPr lang="de-DE" sz="1100" b="0" dirty="0">
                <a:solidFill>
                  <a:srgbClr val="262626"/>
                </a:solidFill>
                <a:latin typeface="Aptos" panose="020B0004020202020204" pitchFamily="34" charset="0"/>
              </a:rPr>
              <a:t>. Entrepreneurs </a:t>
            </a:r>
            <a:r>
              <a:rPr lang="de-DE" sz="1100" dirty="0" err="1">
                <a:solidFill>
                  <a:srgbClr val="262626"/>
                </a:solidFill>
                <a:latin typeface="Aptos" panose="020B0004020202020204" pitchFamily="34" charset="0"/>
              </a:rPr>
              <a:t>acquire</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their</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capital</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themselves</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intrapreneurs</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are</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provided</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with</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resources</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by</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the</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company</a:t>
            </a:r>
            <a:r>
              <a:rPr lang="de-DE" sz="1100" dirty="0">
                <a:solidFill>
                  <a:srgbClr val="262626"/>
                </a:solidFill>
                <a:latin typeface="Aptos" panose="020B0004020202020204" pitchFamily="34" charset="0"/>
              </a:rPr>
              <a:t>. But </a:t>
            </a:r>
            <a:r>
              <a:rPr lang="de-DE" sz="1100" dirty="0" err="1">
                <a:solidFill>
                  <a:srgbClr val="262626"/>
                </a:solidFill>
                <a:latin typeface="Aptos" panose="020B0004020202020204" pitchFamily="34" charset="0"/>
              </a:rPr>
              <a:t>of</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course</a:t>
            </a:r>
            <a:r>
              <a:rPr lang="de-DE" sz="1100" dirty="0">
                <a:solidFill>
                  <a:srgbClr val="262626"/>
                </a:solidFill>
                <a:latin typeface="Aptos" panose="020B0004020202020204" pitchFamily="34" charset="0"/>
              </a:rPr>
              <a:t> – all </a:t>
            </a:r>
            <a:r>
              <a:rPr lang="de-DE" sz="1100" dirty="0" err="1">
                <a:solidFill>
                  <a:srgbClr val="262626"/>
                </a:solidFill>
                <a:latin typeface="Aptos" panose="020B0004020202020204" pitchFamily="34" charset="0"/>
              </a:rPr>
              <a:t>the</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development</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they</a:t>
            </a:r>
            <a:r>
              <a:rPr lang="de-DE" sz="1100" dirty="0">
                <a:solidFill>
                  <a:srgbClr val="262626"/>
                </a:solidFill>
                <a:latin typeface="Aptos" panose="020B0004020202020204" pitchFamily="34" charset="0"/>
              </a:rPr>
              <a:t> do </a:t>
            </a:r>
            <a:r>
              <a:rPr lang="de-DE" sz="1100" dirty="0" err="1">
                <a:solidFill>
                  <a:srgbClr val="262626"/>
                </a:solidFill>
                <a:latin typeface="Aptos" panose="020B0004020202020204" pitchFamily="34" charset="0"/>
              </a:rPr>
              <a:t>is</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therefore</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for</a:t>
            </a:r>
            <a:r>
              <a:rPr lang="de-DE" sz="1100" dirty="0">
                <a:solidFill>
                  <a:srgbClr val="262626"/>
                </a:solidFill>
                <a:latin typeface="Aptos" panose="020B0004020202020204" pitchFamily="34" charset="0"/>
              </a:rPr>
              <a:t> a </a:t>
            </a:r>
            <a:r>
              <a:rPr lang="de-DE" sz="1100" dirty="0" err="1">
                <a:solidFill>
                  <a:srgbClr val="262626"/>
                </a:solidFill>
                <a:latin typeface="Aptos" panose="020B0004020202020204" pitchFamily="34" charset="0"/>
              </a:rPr>
              <a:t>third</a:t>
            </a:r>
            <a:r>
              <a:rPr lang="de-DE" sz="1100" dirty="0">
                <a:solidFill>
                  <a:srgbClr val="262626"/>
                </a:solidFill>
                <a:latin typeface="Aptos" panose="020B0004020202020204" pitchFamily="34" charset="0"/>
              </a:rPr>
              <a:t> </a:t>
            </a:r>
            <a:r>
              <a:rPr lang="de-DE" sz="1100" dirty="0" err="1">
                <a:solidFill>
                  <a:srgbClr val="262626"/>
                </a:solidFill>
                <a:latin typeface="Aptos" panose="020B0004020202020204" pitchFamily="34" charset="0"/>
              </a:rPr>
              <a:t>party</a:t>
            </a:r>
            <a:r>
              <a:rPr lang="de-DE" sz="1100" dirty="0">
                <a:solidFill>
                  <a:srgbClr val="262626"/>
                </a:solidFill>
                <a:latin typeface="Aptos" panose="020B0004020202020204" pitchFamily="34" charset="0"/>
              </a:rPr>
              <a:t>.</a:t>
            </a:r>
          </a:p>
          <a:p>
            <a:pPr marL="457200" indent="-298450">
              <a:buFont typeface="Arial" panose="020B0604020202020204" pitchFamily="34" charset="0"/>
              <a:buChar char="•"/>
            </a:pPr>
            <a:endParaRPr lang="de-DE" sz="1100" b="0" dirty="0">
              <a:solidFill>
                <a:srgbClr val="262626"/>
              </a:solidFill>
              <a:latin typeface="Aptos" panose="020B0004020202020204" pitchFamily="34" charset="0"/>
            </a:endParaRPr>
          </a:p>
          <a:p>
            <a:pPr marL="457200" indent="-298450">
              <a:buFont typeface="Arial" panose="020B0604020202020204" pitchFamily="34" charset="0"/>
              <a:buChar char="•"/>
            </a:pPr>
            <a:r>
              <a:rPr lang="en-GB" b="0" dirty="0"/>
              <a:t>So maybe have a little reflection after the two days: How do you feel about both career paths?</a:t>
            </a:r>
          </a:p>
          <a:p>
            <a:pPr marL="457200" indent="-298450">
              <a:buFont typeface="Arial" panose="020B0604020202020204" pitchFamily="34" charset="0"/>
              <a:buChar char="•"/>
            </a:pPr>
            <a:endParaRPr lang="en-GB" b="0" dirty="0"/>
          </a:p>
          <a:p>
            <a:pPr marL="158750" indent="0">
              <a:buFont typeface="Arial" panose="020B0604020202020204" pitchFamily="34" charset="0"/>
              <a:buNone/>
            </a:pPr>
            <a:r>
              <a:rPr lang="en-GB" b="0" dirty="0"/>
              <a:t>Now I’ve talked quite a bit about differences but there is something that is really much the same in both fields…</a:t>
            </a:r>
          </a:p>
        </p:txBody>
      </p:sp>
    </p:spTree>
    <p:extLst>
      <p:ext uri="{BB962C8B-B14F-4D97-AF65-F5344CB8AC3E}">
        <p14:creationId xmlns:p14="http://schemas.microsoft.com/office/powerpoint/2010/main" val="3635509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And </a:t>
            </a:r>
            <a:r>
              <a:rPr lang="de-DE" dirty="0" err="1"/>
              <a:t>that</a:t>
            </a:r>
            <a:r>
              <a:rPr lang="de-DE" dirty="0"/>
              <a:t> </a:t>
            </a:r>
            <a:r>
              <a:rPr lang="de-DE" dirty="0" err="1"/>
              <a:t>is</a:t>
            </a:r>
            <a:r>
              <a:rPr lang="de-DE" dirty="0"/>
              <a:t> </a:t>
            </a:r>
            <a:r>
              <a:rPr lang="de-DE" dirty="0" err="1"/>
              <a:t>the</a:t>
            </a:r>
            <a:r>
              <a:rPr lang="de-DE" dirty="0"/>
              <a:t> </a:t>
            </a:r>
            <a:r>
              <a:rPr lang="de-DE" dirty="0" err="1"/>
              <a:t>mindset</a:t>
            </a:r>
            <a:r>
              <a:rPr lang="de-DE" dirty="0"/>
              <a:t>! </a:t>
            </a:r>
          </a:p>
        </p:txBody>
      </p:sp>
    </p:spTree>
    <p:extLst>
      <p:ext uri="{BB962C8B-B14F-4D97-AF65-F5344CB8AC3E}">
        <p14:creationId xmlns:p14="http://schemas.microsoft.com/office/powerpoint/2010/main" val="132279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26494fd45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26494fd45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i="1" dirty="0"/>
              <a:t>Co-Mod Training: Slide 13-24</a:t>
            </a:r>
          </a:p>
          <a:p>
            <a:pPr marL="0" lvl="0" indent="0" algn="l" rtl="0">
              <a:spcBef>
                <a:spcPts val="0"/>
              </a:spcBef>
              <a:spcAft>
                <a:spcPts val="0"/>
              </a:spcAft>
              <a:buNone/>
            </a:pPr>
            <a:r>
              <a:rPr lang="en" b="0" i="1" dirty="0" err="1"/>
              <a:t>Beginn</a:t>
            </a:r>
            <a:endParaRPr lang="en" b="0" i="1" dirty="0"/>
          </a:p>
          <a:p>
            <a:pPr marL="171450" lvl="0" indent="-171450" algn="l" rtl="0">
              <a:spcBef>
                <a:spcPts val="0"/>
              </a:spcBef>
              <a:spcAft>
                <a:spcPts val="0"/>
              </a:spcAft>
            </a:pPr>
            <a:endParaRPr lang="en" b="1" dirty="0"/>
          </a:p>
          <a:p>
            <a:pPr marL="171450" lvl="0" indent="-171450" algn="l" rtl="0">
              <a:spcBef>
                <a:spcPts val="0"/>
              </a:spcBef>
              <a:spcAft>
                <a:spcPts val="0"/>
              </a:spcAft>
            </a:pPr>
            <a:endParaRPr lang="en" b="1"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dirty="0"/>
              <a:t>So </a:t>
            </a:r>
            <a:r>
              <a:rPr lang="de-DE" dirty="0" err="1"/>
              <a:t>no</a:t>
            </a:r>
            <a:r>
              <a:rPr lang="de-DE" dirty="0"/>
              <a:t> matter </a:t>
            </a:r>
            <a:r>
              <a:rPr lang="de-DE" dirty="0" err="1"/>
              <a:t>if</a:t>
            </a:r>
            <a:r>
              <a:rPr lang="de-DE" dirty="0"/>
              <a:t> </a:t>
            </a:r>
            <a:r>
              <a:rPr lang="de-DE" dirty="0" err="1"/>
              <a:t>you‘re</a:t>
            </a:r>
            <a:r>
              <a:rPr lang="de-DE" dirty="0"/>
              <a:t> an </a:t>
            </a:r>
            <a:r>
              <a:rPr lang="de-DE" dirty="0" err="1"/>
              <a:t>entrepreneur</a:t>
            </a:r>
            <a:r>
              <a:rPr lang="de-DE" dirty="0"/>
              <a:t> </a:t>
            </a:r>
            <a:r>
              <a:rPr lang="de-DE" dirty="0" err="1"/>
              <a:t>or</a:t>
            </a:r>
            <a:r>
              <a:rPr lang="de-DE" dirty="0"/>
              <a:t> an </a:t>
            </a:r>
            <a:r>
              <a:rPr lang="de-DE" dirty="0" err="1"/>
              <a:t>intrapreneur</a:t>
            </a:r>
            <a:r>
              <a:rPr lang="de-DE" dirty="0"/>
              <a:t> </a:t>
            </a:r>
            <a:r>
              <a:rPr lang="de-DE" b="1" dirty="0" err="1"/>
              <a:t>it‘s</a:t>
            </a:r>
            <a:r>
              <a:rPr lang="de-DE" b="1" dirty="0"/>
              <a:t> not all just </a:t>
            </a:r>
            <a:r>
              <a:rPr lang="de-DE" b="1" dirty="0" err="1"/>
              <a:t>about</a:t>
            </a:r>
            <a:r>
              <a:rPr lang="de-DE" b="1" dirty="0"/>
              <a:t> </a:t>
            </a:r>
            <a:r>
              <a:rPr lang="de-DE" b="1" dirty="0" err="1"/>
              <a:t>the</a:t>
            </a:r>
            <a:r>
              <a:rPr lang="de-DE" b="1" dirty="0"/>
              <a:t> </a:t>
            </a:r>
            <a:r>
              <a:rPr lang="de-DE" b="1" dirty="0" err="1"/>
              <a:t>environment</a:t>
            </a:r>
            <a:r>
              <a:rPr lang="de-DE" dirty="0"/>
              <a:t>.</a:t>
            </a:r>
          </a:p>
          <a:p>
            <a:pPr marL="171450" lvl="0" indent="-171450" algn="l" rtl="0">
              <a:spcBef>
                <a:spcPts val="0"/>
              </a:spcBef>
              <a:spcAft>
                <a:spcPts val="0"/>
              </a:spcAft>
              <a:buFont typeface="Arial" panose="020B0604020202020204" pitchFamily="34" charset="0"/>
              <a:buChar char="•"/>
            </a:pPr>
            <a:r>
              <a:rPr lang="en" b="1" dirty="0"/>
              <a:t>What connects </a:t>
            </a:r>
            <a:r>
              <a:rPr lang="en" b="0" dirty="0"/>
              <a:t>the different fields of entrepreneurship and intrapreneurship </a:t>
            </a:r>
            <a:r>
              <a:rPr lang="en" dirty="0"/>
              <a:t>is one </a:t>
            </a:r>
            <a:r>
              <a:rPr lang="en" b="1" dirty="0"/>
              <a:t>shared mindset </a:t>
            </a:r>
            <a:r>
              <a:rPr lang="en" dirty="0"/>
              <a:t>– the entrepreneurial mindset.</a:t>
            </a:r>
            <a:br>
              <a:rPr lang="en" dirty="0"/>
            </a:br>
            <a:endParaRPr lang="en" dirty="0"/>
          </a:p>
          <a:p>
            <a:pPr marL="171450" lvl="0" indent="-171450" algn="l" rtl="0">
              <a:spcBef>
                <a:spcPts val="0"/>
              </a:spcBef>
              <a:spcAft>
                <a:spcPts val="0"/>
              </a:spcAft>
              <a:buFont typeface="Arial" panose="020B0604020202020204" pitchFamily="34" charset="0"/>
              <a:buChar char="•"/>
            </a:pPr>
            <a:r>
              <a:rPr lang="en" b="0" dirty="0"/>
              <a:t>What </a:t>
            </a:r>
            <a:r>
              <a:rPr lang="en" b="1" dirty="0"/>
              <a:t>defines an entrepreneur</a:t>
            </a:r>
            <a:r>
              <a:rPr lang="de-DE" b="1" dirty="0" err="1"/>
              <a:t>ia</a:t>
            </a:r>
            <a:r>
              <a:rPr lang="en" b="1" dirty="0"/>
              <a:t>l mindset </a:t>
            </a:r>
            <a:r>
              <a:rPr lang="en" b="0" dirty="0"/>
              <a:t>and </a:t>
            </a:r>
            <a:r>
              <a:rPr lang="en" b="1" dirty="0"/>
              <a:t>why </a:t>
            </a:r>
            <a:r>
              <a:rPr lang="de-DE" b="1" dirty="0" err="1"/>
              <a:t>is</a:t>
            </a:r>
            <a:r>
              <a:rPr lang="de-DE" b="1" dirty="0"/>
              <a:t> </a:t>
            </a:r>
            <a:r>
              <a:rPr lang="de-DE" b="1" dirty="0" err="1"/>
              <a:t>that</a:t>
            </a:r>
            <a:r>
              <a:rPr lang="de-DE" b="1" dirty="0"/>
              <a:t> </a:t>
            </a:r>
            <a:r>
              <a:rPr lang="de-DE" b="1" dirty="0" err="1"/>
              <a:t>mindset</a:t>
            </a:r>
            <a:r>
              <a:rPr lang="de-DE" b="1" dirty="0"/>
              <a:t> so </a:t>
            </a:r>
            <a:r>
              <a:rPr lang="de-DE" b="1" dirty="0" err="1"/>
              <a:t>crucial</a:t>
            </a:r>
            <a:r>
              <a:rPr lang="de-DE" b="0" dirty="0"/>
              <a:t>?</a:t>
            </a:r>
            <a:endParaRPr lang="en" b="0" dirty="0"/>
          </a:p>
          <a:p>
            <a:pPr marL="171450" lvl="0" indent="-171450" algn="l" rtl="0">
              <a:spcBef>
                <a:spcPts val="0"/>
              </a:spcBef>
              <a:spcAft>
                <a:spcPts val="0"/>
              </a:spcAft>
              <a:buFont typeface="Arial" panose="020B0604020202020204" pitchFamily="34" charset="0"/>
              <a:buChar char="•"/>
            </a:pPr>
            <a:endParaRPr lang="en" dirty="0"/>
          </a:p>
          <a:p>
            <a:pPr marL="171450" lvl="0" indent="-171450" algn="l" rtl="0">
              <a:spcBef>
                <a:spcPts val="0"/>
              </a:spcBef>
              <a:spcAft>
                <a:spcPts val="0"/>
              </a:spcAft>
              <a:buFont typeface="Arial" panose="020B0604020202020204" pitchFamily="34" charset="0"/>
              <a:buChar char="•"/>
            </a:pPr>
            <a:endParaRPr lang="de-DE" dirty="0"/>
          </a:p>
          <a:p>
            <a:pPr marL="171450" lvl="0" indent="-171450" algn="l" rtl="0">
              <a:spcBef>
                <a:spcPts val="0"/>
              </a:spcBef>
              <a:spcAft>
                <a:spcPts val="0"/>
              </a:spcAft>
              <a:buFont typeface="Arial" panose="020B0604020202020204" pitchFamily="34" charset="0"/>
              <a:buChar char="•"/>
            </a:pPr>
            <a:r>
              <a:rPr lang="de-DE" b="0" dirty="0" err="1"/>
              <a:t>Because</a:t>
            </a:r>
            <a:r>
              <a:rPr lang="de-DE" b="0" dirty="0"/>
              <a:t> </a:t>
            </a:r>
            <a:r>
              <a:rPr lang="de-DE" b="0" dirty="0" err="1"/>
              <a:t>it</a:t>
            </a:r>
            <a:r>
              <a:rPr lang="de-DE" b="0" dirty="0"/>
              <a:t> </a:t>
            </a:r>
            <a:r>
              <a:rPr lang="de-DE" b="0" dirty="0" err="1"/>
              <a:t>helps</a:t>
            </a:r>
            <a:r>
              <a:rPr lang="de-DE" b="0" dirty="0"/>
              <a:t> </a:t>
            </a:r>
            <a:r>
              <a:rPr lang="de-DE" b="0" dirty="0" err="1"/>
              <a:t>you</a:t>
            </a:r>
            <a:r>
              <a:rPr lang="de-DE" b="1" dirty="0"/>
              <a:t> </a:t>
            </a:r>
            <a:r>
              <a:rPr lang="de-DE" b="1" dirty="0" err="1"/>
              <a:t>dealing</a:t>
            </a:r>
            <a:r>
              <a:rPr lang="de-DE" b="1" dirty="0"/>
              <a:t> </a:t>
            </a:r>
            <a:r>
              <a:rPr lang="de-DE" b="1" dirty="0" err="1"/>
              <a:t>with</a:t>
            </a:r>
            <a:r>
              <a:rPr lang="de-DE" b="1" dirty="0"/>
              <a:t> </a:t>
            </a:r>
            <a:r>
              <a:rPr lang="de-DE" b="1" dirty="0" err="1"/>
              <a:t>the</a:t>
            </a:r>
            <a:r>
              <a:rPr lang="de-DE" dirty="0"/>
              <a:t> </a:t>
            </a:r>
            <a:r>
              <a:rPr lang="de-DE" b="1" dirty="0"/>
              <a:t>emotional </a:t>
            </a:r>
            <a:r>
              <a:rPr lang="de-DE" b="1" dirty="0" err="1"/>
              <a:t>challenge</a:t>
            </a:r>
            <a:r>
              <a:rPr lang="de-DE" b="1" dirty="0"/>
              <a:t> </a:t>
            </a:r>
            <a:r>
              <a:rPr lang="de-DE" b="1" dirty="0" err="1"/>
              <a:t>of</a:t>
            </a:r>
            <a:r>
              <a:rPr lang="de-DE" b="1" dirty="0"/>
              <a:t> </a:t>
            </a:r>
            <a:r>
              <a:rPr lang="de-DE" b="1" dirty="0" err="1"/>
              <a:t>set</a:t>
            </a:r>
            <a:r>
              <a:rPr lang="de-DE" b="1" dirty="0"/>
              <a:t>-backs </a:t>
            </a:r>
            <a:r>
              <a:rPr lang="de-DE" dirty="0"/>
              <a:t>and </a:t>
            </a:r>
            <a:r>
              <a:rPr lang="de-DE" b="1" dirty="0" err="1"/>
              <a:t>stepping</a:t>
            </a:r>
            <a:r>
              <a:rPr lang="de-DE" b="1" dirty="0"/>
              <a:t> </a:t>
            </a:r>
            <a:r>
              <a:rPr lang="de-DE" b="1" dirty="0" err="1"/>
              <a:t>into</a:t>
            </a:r>
            <a:r>
              <a:rPr lang="de-DE" b="1" dirty="0"/>
              <a:t> </a:t>
            </a:r>
            <a:r>
              <a:rPr lang="de-DE" b="1" dirty="0" err="1"/>
              <a:t>the</a:t>
            </a:r>
            <a:r>
              <a:rPr lang="de-DE" b="1" dirty="0"/>
              <a:t> </a:t>
            </a:r>
            <a:r>
              <a:rPr lang="de-DE" b="1" dirty="0" err="1"/>
              <a:t>unknown</a:t>
            </a:r>
            <a:r>
              <a:rPr lang="de-DE" b="1" dirty="0"/>
              <a:t> </a:t>
            </a:r>
            <a:r>
              <a:rPr lang="de-DE" dirty="0" err="1"/>
              <a:t>when</a:t>
            </a:r>
            <a:r>
              <a:rPr lang="de-DE" dirty="0"/>
              <a:t> </a:t>
            </a:r>
            <a:r>
              <a:rPr lang="de-DE" dirty="0" err="1"/>
              <a:t>it</a:t>
            </a:r>
            <a:r>
              <a:rPr lang="de-DE" dirty="0"/>
              <a:t> </a:t>
            </a:r>
            <a:r>
              <a:rPr lang="de-DE" dirty="0" err="1"/>
              <a:t>comes</a:t>
            </a:r>
            <a:r>
              <a:rPr lang="de-DE" dirty="0"/>
              <a:t> </a:t>
            </a:r>
            <a:r>
              <a:rPr lang="de-DE" dirty="0" err="1"/>
              <a:t>to</a:t>
            </a:r>
            <a:r>
              <a:rPr lang="de-DE" dirty="0"/>
              <a:t> </a:t>
            </a:r>
            <a:r>
              <a:rPr lang="de-DE" dirty="0" err="1"/>
              <a:t>innovation</a:t>
            </a:r>
            <a:r>
              <a:rPr lang="de-DE" dirty="0"/>
              <a:t>.</a:t>
            </a:r>
          </a:p>
          <a:p>
            <a:pPr marL="171450" lvl="0" indent="-171450" algn="l" rtl="0">
              <a:spcBef>
                <a:spcPts val="0"/>
              </a:spcBef>
              <a:spcAft>
                <a:spcPts val="0"/>
              </a:spcAft>
              <a:buFont typeface="Arial" panose="020B0604020202020204" pitchFamily="34" charset="0"/>
              <a:buChar char="•"/>
            </a:pPr>
            <a:endParaRPr lang="en" dirty="0"/>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3371865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27b29caaa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727b29caaa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dirty="0"/>
              <a:t>Who </a:t>
            </a:r>
            <a:r>
              <a:rPr lang="de-DE" dirty="0" err="1"/>
              <a:t>know</a:t>
            </a:r>
            <a:r>
              <a:rPr lang="de-DE" dirty="0"/>
              <a:t> </a:t>
            </a:r>
            <a:r>
              <a:rPr lang="de-DE" dirty="0" err="1"/>
              <a:t>this</a:t>
            </a:r>
            <a:r>
              <a:rPr lang="de-DE" dirty="0"/>
              <a:t> </a:t>
            </a:r>
            <a:r>
              <a:rPr lang="de-DE" dirty="0" err="1"/>
              <a:t>situation</a:t>
            </a:r>
            <a:r>
              <a:rPr lang="de-DE" dirty="0"/>
              <a:t>? </a:t>
            </a:r>
            <a:r>
              <a:rPr lang="de-DE" dirty="0" err="1"/>
              <a:t>We</a:t>
            </a:r>
            <a:r>
              <a:rPr lang="de-DE" dirty="0"/>
              <a:t> </a:t>
            </a:r>
            <a:r>
              <a:rPr lang="de-DE" dirty="0" err="1"/>
              <a:t>want</a:t>
            </a:r>
            <a:r>
              <a:rPr lang="de-DE" dirty="0"/>
              <a:t> </a:t>
            </a:r>
            <a:r>
              <a:rPr lang="de-DE" dirty="0" err="1"/>
              <a:t>to</a:t>
            </a:r>
            <a:r>
              <a:rPr lang="de-DE" dirty="0"/>
              <a:t> </a:t>
            </a:r>
            <a:r>
              <a:rPr lang="de-DE" b="1" dirty="0" err="1"/>
              <a:t>create</a:t>
            </a:r>
            <a:r>
              <a:rPr lang="de-DE" b="1" dirty="0"/>
              <a:t> </a:t>
            </a:r>
            <a:r>
              <a:rPr lang="de-DE" b="1" dirty="0" err="1"/>
              <a:t>something</a:t>
            </a:r>
            <a:r>
              <a:rPr lang="de-DE" b="1" dirty="0"/>
              <a:t> </a:t>
            </a:r>
            <a:r>
              <a:rPr lang="de-DE" b="1" dirty="0" err="1"/>
              <a:t>new</a:t>
            </a:r>
            <a:r>
              <a:rPr lang="de-DE" b="1" dirty="0"/>
              <a:t>, </a:t>
            </a:r>
            <a:r>
              <a:rPr lang="de-DE" b="1" dirty="0" err="1"/>
              <a:t>something</a:t>
            </a:r>
            <a:r>
              <a:rPr lang="de-DE" b="1" dirty="0"/>
              <a:t> innovative </a:t>
            </a:r>
            <a:r>
              <a:rPr lang="de-DE" dirty="0"/>
              <a:t>– </a:t>
            </a:r>
            <a:r>
              <a:rPr lang="de-DE" dirty="0" err="1"/>
              <a:t>no</a:t>
            </a:r>
            <a:r>
              <a:rPr lang="de-DE" dirty="0"/>
              <a:t> matter </a:t>
            </a:r>
            <a:r>
              <a:rPr lang="de-DE" dirty="0" err="1"/>
              <a:t>that</a:t>
            </a:r>
            <a:r>
              <a:rPr lang="de-DE" dirty="0"/>
              <a:t> </a:t>
            </a:r>
            <a:r>
              <a:rPr lang="de-DE" dirty="0" err="1"/>
              <a:t>is</a:t>
            </a:r>
            <a:r>
              <a:rPr lang="de-DE" dirty="0"/>
              <a:t> </a:t>
            </a:r>
            <a:r>
              <a:rPr lang="de-DE" dirty="0" err="1"/>
              <a:t>as</a:t>
            </a:r>
            <a:r>
              <a:rPr lang="de-DE" dirty="0"/>
              <a:t> a solo-entrepreneur </a:t>
            </a:r>
            <a:r>
              <a:rPr lang="de-DE" dirty="0" err="1"/>
              <a:t>of</a:t>
            </a:r>
            <a:r>
              <a:rPr lang="de-DE" dirty="0"/>
              <a:t> a </a:t>
            </a:r>
            <a:r>
              <a:rPr lang="de-DE" dirty="0" err="1"/>
              <a:t>intrapreneur</a:t>
            </a:r>
            <a:r>
              <a:rPr lang="de-DE" dirty="0"/>
              <a:t> – </a:t>
            </a:r>
            <a:r>
              <a:rPr lang="de-DE" dirty="0" err="1"/>
              <a:t>we</a:t>
            </a:r>
            <a:r>
              <a:rPr lang="de-DE" dirty="0"/>
              <a:t> </a:t>
            </a:r>
            <a:r>
              <a:rPr lang="de-DE" dirty="0" err="1"/>
              <a:t>often</a:t>
            </a:r>
            <a:r>
              <a:rPr lang="de-DE" dirty="0"/>
              <a:t> </a:t>
            </a:r>
            <a:r>
              <a:rPr lang="de-DE" b="0" dirty="0" err="1"/>
              <a:t>wish</a:t>
            </a:r>
            <a:r>
              <a:rPr lang="de-DE" b="0" dirty="0"/>
              <a:t> </a:t>
            </a:r>
            <a:r>
              <a:rPr lang="de-DE" b="0" dirty="0" err="1"/>
              <a:t>for</a:t>
            </a:r>
            <a:r>
              <a:rPr lang="de-DE" b="0" dirty="0"/>
              <a:t> </a:t>
            </a:r>
            <a:r>
              <a:rPr lang="de-DE" b="0" dirty="0" err="1"/>
              <a:t>something</a:t>
            </a:r>
            <a:r>
              <a:rPr lang="de-DE" b="0" dirty="0"/>
              <a:t> like </a:t>
            </a:r>
            <a:r>
              <a:rPr lang="de-DE" b="1" dirty="0" err="1"/>
              <a:t>shown</a:t>
            </a:r>
            <a:r>
              <a:rPr lang="de-DE" b="1" dirty="0"/>
              <a:t> on </a:t>
            </a:r>
            <a:r>
              <a:rPr lang="de-DE" b="1" dirty="0" err="1"/>
              <a:t>this</a:t>
            </a:r>
            <a:r>
              <a:rPr lang="de-DE" b="1" dirty="0"/>
              <a:t> </a:t>
            </a:r>
            <a:r>
              <a:rPr lang="de-DE" b="1" dirty="0" err="1"/>
              <a:t>slide</a:t>
            </a:r>
            <a:r>
              <a:rPr lang="de-DE" dirty="0"/>
              <a:t>:</a:t>
            </a:r>
            <a:br>
              <a:rPr lang="de-DE" dirty="0"/>
            </a:br>
            <a:endParaRPr lang="de-DE" dirty="0"/>
          </a:p>
          <a:p>
            <a:pPr marL="171450" lvl="0" indent="-171450" algn="l" rtl="0">
              <a:spcBef>
                <a:spcPts val="0"/>
              </a:spcBef>
              <a:spcAft>
                <a:spcPts val="0"/>
              </a:spcAft>
              <a:buFont typeface="Arial" panose="020B0604020202020204" pitchFamily="34" charset="0"/>
              <a:buChar char="•"/>
            </a:pPr>
            <a:r>
              <a:rPr lang="de-DE" dirty="0" err="1"/>
              <a:t>We</a:t>
            </a:r>
            <a:r>
              <a:rPr lang="de-DE" dirty="0"/>
              <a:t> </a:t>
            </a:r>
            <a:r>
              <a:rPr lang="de-DE" b="1" dirty="0" err="1"/>
              <a:t>start</a:t>
            </a:r>
            <a:r>
              <a:rPr lang="de-DE" dirty="0"/>
              <a:t> </a:t>
            </a:r>
            <a:r>
              <a:rPr lang="de-DE" b="1" dirty="0"/>
              <a:t>a </a:t>
            </a:r>
            <a:r>
              <a:rPr lang="de-DE" b="1" dirty="0" err="1"/>
              <a:t>projekt</a:t>
            </a:r>
            <a:r>
              <a:rPr lang="de-DE" dirty="0"/>
              <a:t>, </a:t>
            </a:r>
            <a:r>
              <a:rPr lang="de-DE" b="1" dirty="0"/>
              <a:t>plan </a:t>
            </a:r>
            <a:r>
              <a:rPr lang="de-DE" b="1" dirty="0" err="1"/>
              <a:t>the</a:t>
            </a:r>
            <a:r>
              <a:rPr lang="de-DE" b="1" dirty="0"/>
              <a:t> </a:t>
            </a:r>
            <a:r>
              <a:rPr lang="de-DE" b="1" dirty="0" err="1"/>
              <a:t>steps</a:t>
            </a:r>
            <a:r>
              <a:rPr lang="de-DE" b="1" dirty="0"/>
              <a:t> and </a:t>
            </a:r>
            <a:r>
              <a:rPr lang="de-DE" b="1" dirty="0" err="1"/>
              <a:t>milestones</a:t>
            </a:r>
            <a:r>
              <a:rPr lang="de-DE" b="1" dirty="0"/>
              <a:t> </a:t>
            </a:r>
            <a:r>
              <a:rPr lang="de-DE" dirty="0"/>
              <a:t>and at </a:t>
            </a:r>
            <a:r>
              <a:rPr lang="de-DE" b="1" dirty="0" err="1"/>
              <a:t>the</a:t>
            </a:r>
            <a:r>
              <a:rPr lang="de-DE" b="1" dirty="0"/>
              <a:t> end </a:t>
            </a:r>
            <a:r>
              <a:rPr lang="de-DE" dirty="0" err="1"/>
              <a:t>of</a:t>
            </a:r>
            <a:r>
              <a:rPr lang="de-DE" dirty="0"/>
              <a:t> </a:t>
            </a:r>
            <a:r>
              <a:rPr lang="de-DE" dirty="0" err="1"/>
              <a:t>our</a:t>
            </a:r>
            <a:r>
              <a:rPr lang="de-DE" dirty="0"/>
              <a:t> </a:t>
            </a:r>
            <a:r>
              <a:rPr lang="de-DE" dirty="0" err="1"/>
              <a:t>roadmap</a:t>
            </a:r>
            <a:r>
              <a:rPr lang="de-DE" dirty="0"/>
              <a:t>… </a:t>
            </a:r>
            <a:r>
              <a:rPr lang="de-DE" dirty="0" err="1"/>
              <a:t>we‘ll</a:t>
            </a:r>
            <a:r>
              <a:rPr lang="de-DE" dirty="0"/>
              <a:t> find </a:t>
            </a:r>
            <a:r>
              <a:rPr lang="de-DE" b="1" dirty="0" err="1"/>
              <a:t>innnovation</a:t>
            </a:r>
            <a:r>
              <a:rPr lang="de-DE" b="1" dirty="0"/>
              <a:t>!</a:t>
            </a:r>
            <a:endParaRPr lang="de-DE" dirty="0"/>
          </a:p>
          <a:p>
            <a:pPr marL="171450" lvl="0" indent="-171450" algn="l" rtl="0">
              <a:spcBef>
                <a:spcPts val="0"/>
              </a:spcBef>
              <a:spcAft>
                <a:spcPts val="0"/>
              </a:spcAft>
              <a:buFont typeface="Arial" panose="020B0604020202020204" pitchFamily="34" charset="0"/>
              <a:buChar char="•"/>
            </a:pPr>
            <a:endParaRPr lang="de-DE" dirty="0"/>
          </a:p>
          <a:p>
            <a:pPr marL="171450" lvl="0" indent="-171450" algn="l" rtl="0">
              <a:spcBef>
                <a:spcPts val="0"/>
              </a:spcBef>
              <a:spcAft>
                <a:spcPts val="0"/>
              </a:spcAft>
              <a:buFont typeface="Arial" panose="020B0604020202020204" pitchFamily="34" charset="0"/>
              <a:buChar char="•"/>
            </a:pPr>
            <a:r>
              <a:rPr lang="de-DE" dirty="0"/>
              <a:t>But </a:t>
            </a:r>
            <a:r>
              <a:rPr lang="de-DE" dirty="0" err="1"/>
              <a:t>ofthen</a:t>
            </a:r>
            <a:r>
              <a:rPr lang="de-DE" dirty="0"/>
              <a:t> </a:t>
            </a:r>
            <a:r>
              <a:rPr lang="de-DE" dirty="0" err="1"/>
              <a:t>that</a:t>
            </a:r>
            <a:r>
              <a:rPr lang="de-DE" dirty="0"/>
              <a:t> </a:t>
            </a:r>
            <a:r>
              <a:rPr lang="de-DE" dirty="0" err="1"/>
              <a:t>idea</a:t>
            </a:r>
            <a:r>
              <a:rPr lang="de-DE" dirty="0"/>
              <a:t> </a:t>
            </a:r>
            <a:r>
              <a:rPr lang="de-DE" dirty="0" err="1"/>
              <a:t>is</a:t>
            </a:r>
            <a:r>
              <a:rPr lang="de-DE" dirty="0"/>
              <a:t> just </a:t>
            </a:r>
            <a:r>
              <a:rPr lang="de-DE" dirty="0" err="1"/>
              <a:t>wishful</a:t>
            </a:r>
            <a:r>
              <a:rPr lang="de-DE" dirty="0"/>
              <a:t> </a:t>
            </a:r>
            <a:r>
              <a:rPr lang="de-DE" dirty="0" err="1"/>
              <a:t>thinking</a:t>
            </a:r>
            <a:r>
              <a:rPr lang="de-DE" dirty="0"/>
              <a:t>. </a:t>
            </a:r>
            <a:r>
              <a:rPr lang="de-DE" dirty="0" err="1"/>
              <a:t>Because</a:t>
            </a:r>
            <a:r>
              <a:rPr lang="de-DE" dirty="0"/>
              <a:t> </a:t>
            </a:r>
            <a:r>
              <a:rPr lang="de-DE" dirty="0" err="1"/>
              <a:t>what</a:t>
            </a:r>
            <a:r>
              <a:rPr lang="de-DE" dirty="0"/>
              <a:t> </a:t>
            </a:r>
            <a:r>
              <a:rPr lang="de-DE" b="1" dirty="0" err="1"/>
              <a:t>actually</a:t>
            </a:r>
            <a:r>
              <a:rPr lang="de-DE" b="1" dirty="0"/>
              <a:t> </a:t>
            </a:r>
            <a:r>
              <a:rPr lang="de-DE" b="1" dirty="0" err="1"/>
              <a:t>happens</a:t>
            </a:r>
            <a:r>
              <a:rPr lang="de-DE" b="1" dirty="0"/>
              <a:t> in </a:t>
            </a:r>
            <a:r>
              <a:rPr lang="de-DE" b="1" dirty="0" err="1"/>
              <a:t>reality</a:t>
            </a:r>
            <a:r>
              <a:rPr lang="de-DE" b="1" dirty="0"/>
              <a:t> </a:t>
            </a:r>
            <a:r>
              <a:rPr lang="de-DE" b="1" dirty="0" err="1"/>
              <a:t>l</a:t>
            </a:r>
            <a:r>
              <a:rPr lang="de-DE" dirty="0" err="1"/>
              <a:t>ooks</a:t>
            </a:r>
            <a:r>
              <a:rPr lang="de-DE" dirty="0"/>
              <a:t> a </a:t>
            </a:r>
            <a:r>
              <a:rPr lang="de-DE" dirty="0" err="1"/>
              <a:t>little</a:t>
            </a:r>
            <a:r>
              <a:rPr lang="de-DE" dirty="0"/>
              <a:t> </a:t>
            </a:r>
            <a:r>
              <a:rPr lang="de-DE" dirty="0" err="1"/>
              <a:t>more</a:t>
            </a:r>
            <a:r>
              <a:rPr lang="de-DE" dirty="0"/>
              <a:t> like </a:t>
            </a:r>
            <a:r>
              <a:rPr lang="de-DE" dirty="0" err="1"/>
              <a:t>this</a:t>
            </a:r>
            <a:r>
              <a:rPr lang="de-DE" dirty="0"/>
              <a:t> … [</a:t>
            </a:r>
            <a:r>
              <a:rPr lang="de-DE" dirty="0" err="1"/>
              <a:t>next</a:t>
            </a:r>
            <a:r>
              <a:rPr lang="de-DE" dirty="0"/>
              <a:t> </a:t>
            </a:r>
            <a:r>
              <a:rPr lang="de-DE" dirty="0" err="1"/>
              <a:t>slide</a:t>
            </a:r>
            <a:r>
              <a:rPr lang="de-DE" dirty="0"/>
              <a:t>]</a:t>
            </a:r>
          </a:p>
        </p:txBody>
      </p:sp>
      <p:sp>
        <p:nvSpPr>
          <p:cNvPr id="245" name="Google Shape;245;g727b29caaa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85627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27b29caaa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727b29caaa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de-DE" dirty="0"/>
          </a:p>
          <a:p>
            <a:pPr marL="171450" lvl="0" indent="-171450" algn="l" rtl="0">
              <a:spcBef>
                <a:spcPts val="0"/>
              </a:spcBef>
              <a:spcAft>
                <a:spcPts val="0"/>
              </a:spcAft>
              <a:buFont typeface="Arial" panose="020B0604020202020204" pitchFamily="34" charset="0"/>
              <a:buChar char="•"/>
            </a:pPr>
            <a:r>
              <a:rPr lang="de-DE" dirty="0" err="1"/>
              <a:t>You‘re</a:t>
            </a:r>
            <a:r>
              <a:rPr lang="de-DE" dirty="0"/>
              <a:t> </a:t>
            </a:r>
            <a:r>
              <a:rPr lang="de-DE" b="1" dirty="0" err="1"/>
              <a:t>starting</a:t>
            </a:r>
            <a:r>
              <a:rPr lang="de-DE" dirty="0"/>
              <a:t> </a:t>
            </a:r>
            <a:r>
              <a:rPr lang="de-DE" dirty="0" err="1"/>
              <a:t>the</a:t>
            </a:r>
            <a:r>
              <a:rPr lang="de-DE" dirty="0"/>
              <a:t> </a:t>
            </a:r>
            <a:r>
              <a:rPr lang="de-DE" dirty="0" err="1"/>
              <a:t>projekt</a:t>
            </a:r>
            <a:r>
              <a:rPr lang="de-DE" dirty="0"/>
              <a:t> but </a:t>
            </a:r>
            <a:r>
              <a:rPr lang="de-DE" b="1" dirty="0" err="1"/>
              <a:t>you</a:t>
            </a:r>
            <a:r>
              <a:rPr lang="de-DE" b="1" dirty="0"/>
              <a:t> </a:t>
            </a:r>
            <a:r>
              <a:rPr lang="de-DE" b="1" dirty="0" err="1"/>
              <a:t>face</a:t>
            </a:r>
            <a:r>
              <a:rPr lang="de-DE" b="1" dirty="0"/>
              <a:t> an </a:t>
            </a:r>
            <a:r>
              <a:rPr lang="de-DE" b="1" dirty="0" err="1"/>
              <a:t>obsticle</a:t>
            </a:r>
            <a:r>
              <a:rPr lang="de-DE" b="1" dirty="0"/>
              <a:t> </a:t>
            </a:r>
            <a:r>
              <a:rPr lang="de-DE" b="1" dirty="0" err="1"/>
              <a:t>right</a:t>
            </a:r>
            <a:r>
              <a:rPr lang="de-DE" b="1" dirty="0"/>
              <a:t> </a:t>
            </a:r>
            <a:r>
              <a:rPr lang="de-DE" b="1" dirty="0" err="1"/>
              <a:t>away</a:t>
            </a:r>
            <a:r>
              <a:rPr lang="de-DE" b="1" dirty="0"/>
              <a:t>, </a:t>
            </a:r>
            <a:r>
              <a:rPr lang="de-DE" b="1" dirty="0" err="1"/>
              <a:t>because</a:t>
            </a:r>
            <a:r>
              <a:rPr lang="de-DE" b="1" dirty="0"/>
              <a:t> </a:t>
            </a:r>
            <a:r>
              <a:rPr lang="de-DE" dirty="0" err="1"/>
              <a:t>you</a:t>
            </a:r>
            <a:r>
              <a:rPr lang="de-DE" dirty="0"/>
              <a:t> </a:t>
            </a:r>
            <a:r>
              <a:rPr lang="de-DE" dirty="0" err="1"/>
              <a:t>for</a:t>
            </a:r>
            <a:r>
              <a:rPr lang="de-DE" dirty="0"/>
              <a:t> </a:t>
            </a:r>
            <a:r>
              <a:rPr lang="de-DE" dirty="0" err="1"/>
              <a:t>example</a:t>
            </a:r>
            <a:r>
              <a:rPr lang="de-DE" dirty="0"/>
              <a:t> </a:t>
            </a:r>
            <a:r>
              <a:rPr lang="de-DE" dirty="0" err="1"/>
              <a:t>get</a:t>
            </a:r>
            <a:r>
              <a:rPr lang="de-DE" dirty="0"/>
              <a:t> </a:t>
            </a:r>
            <a:r>
              <a:rPr lang="de-DE" dirty="0" err="1"/>
              <a:t>critical</a:t>
            </a:r>
            <a:r>
              <a:rPr lang="de-DE" dirty="0"/>
              <a:t> </a:t>
            </a:r>
            <a:r>
              <a:rPr lang="de-DE" b="1" dirty="0" err="1"/>
              <a:t>feedback</a:t>
            </a:r>
            <a:r>
              <a:rPr lang="de-DE" dirty="0"/>
              <a:t> </a:t>
            </a:r>
            <a:r>
              <a:rPr lang="de-DE" dirty="0" err="1"/>
              <a:t>that</a:t>
            </a:r>
            <a:r>
              <a:rPr lang="de-DE" dirty="0"/>
              <a:t> </a:t>
            </a:r>
            <a:r>
              <a:rPr lang="de-DE" dirty="0" err="1"/>
              <a:t>forces</a:t>
            </a:r>
            <a:r>
              <a:rPr lang="de-DE" dirty="0"/>
              <a:t> </a:t>
            </a:r>
            <a:r>
              <a:rPr lang="de-DE" dirty="0" err="1"/>
              <a:t>you</a:t>
            </a:r>
            <a:r>
              <a:rPr lang="de-DE" dirty="0"/>
              <a:t> </a:t>
            </a:r>
            <a:r>
              <a:rPr lang="de-DE" dirty="0" err="1"/>
              <a:t>to</a:t>
            </a:r>
            <a:r>
              <a:rPr lang="de-DE" dirty="0"/>
              <a:t> </a:t>
            </a:r>
            <a:r>
              <a:rPr lang="de-DE" dirty="0" err="1"/>
              <a:t>take</a:t>
            </a:r>
            <a:r>
              <a:rPr lang="de-DE" dirty="0"/>
              <a:t> </a:t>
            </a:r>
            <a:r>
              <a:rPr lang="de-DE" b="0" dirty="0" err="1"/>
              <a:t>one</a:t>
            </a:r>
            <a:r>
              <a:rPr lang="de-DE" b="0" dirty="0"/>
              <a:t> </a:t>
            </a:r>
            <a:r>
              <a:rPr lang="de-DE" b="0" dirty="0" err="1"/>
              <a:t>step</a:t>
            </a:r>
            <a:r>
              <a:rPr lang="de-DE" b="0" dirty="0"/>
              <a:t> back </a:t>
            </a:r>
          </a:p>
          <a:p>
            <a:pPr marL="171450" lvl="0" indent="-171450" algn="l" rtl="0">
              <a:spcBef>
                <a:spcPts val="0"/>
              </a:spcBef>
              <a:spcAft>
                <a:spcPts val="0"/>
              </a:spcAft>
              <a:buFont typeface="Arial" panose="020B0604020202020204" pitchFamily="34" charset="0"/>
              <a:buChar char="•"/>
            </a:pPr>
            <a:r>
              <a:rPr lang="de-DE" b="0" dirty="0" err="1"/>
              <a:t>If</a:t>
            </a:r>
            <a:r>
              <a:rPr lang="de-DE" b="0" dirty="0"/>
              <a:t> </a:t>
            </a:r>
            <a:r>
              <a:rPr lang="de-DE" b="0" dirty="0" err="1"/>
              <a:t>you</a:t>
            </a:r>
            <a:r>
              <a:rPr lang="de-DE" b="0" dirty="0"/>
              <a:t> </a:t>
            </a:r>
            <a:r>
              <a:rPr lang="de-DE" b="0" dirty="0" err="1"/>
              <a:t>are</a:t>
            </a:r>
            <a:r>
              <a:rPr lang="de-DE" b="0" dirty="0"/>
              <a:t> not </a:t>
            </a:r>
            <a:r>
              <a:rPr lang="de-DE" b="0" dirty="0" err="1"/>
              <a:t>aware</a:t>
            </a:r>
            <a:r>
              <a:rPr lang="de-DE" b="0" dirty="0"/>
              <a:t> </a:t>
            </a:r>
            <a:r>
              <a:rPr lang="de-DE" b="0" dirty="0" err="1"/>
              <a:t>that</a:t>
            </a:r>
            <a:r>
              <a:rPr lang="de-DE" b="0" dirty="0"/>
              <a:t> </a:t>
            </a:r>
            <a:r>
              <a:rPr lang="de-DE" b="0" dirty="0" err="1"/>
              <a:t>this</a:t>
            </a:r>
            <a:r>
              <a:rPr lang="de-DE" b="0" dirty="0"/>
              <a:t> </a:t>
            </a:r>
            <a:r>
              <a:rPr lang="de-DE" b="0" dirty="0" err="1"/>
              <a:t>might</a:t>
            </a:r>
            <a:r>
              <a:rPr lang="de-DE" b="0" dirty="0"/>
              <a:t> happen – </a:t>
            </a:r>
            <a:r>
              <a:rPr lang="de-DE" b="0" dirty="0" err="1"/>
              <a:t>it</a:t>
            </a:r>
            <a:r>
              <a:rPr lang="de-DE" b="0" dirty="0"/>
              <a:t> </a:t>
            </a:r>
            <a:r>
              <a:rPr lang="de-DE" b="0" dirty="0" err="1"/>
              <a:t>can</a:t>
            </a:r>
            <a:r>
              <a:rPr lang="de-DE" b="0" dirty="0"/>
              <a:t> </a:t>
            </a:r>
            <a:r>
              <a:rPr lang="de-DE" b="0" dirty="0" err="1"/>
              <a:t>feel</a:t>
            </a:r>
            <a:r>
              <a:rPr lang="de-DE" b="0" dirty="0"/>
              <a:t> </a:t>
            </a:r>
            <a:r>
              <a:rPr lang="de-DE" b="0" dirty="0" err="1"/>
              <a:t>as</a:t>
            </a:r>
            <a:r>
              <a:rPr lang="de-DE" b="0" dirty="0"/>
              <a:t> </a:t>
            </a:r>
            <a:r>
              <a:rPr lang="de-DE" b="0" dirty="0" err="1"/>
              <a:t>if</a:t>
            </a:r>
            <a:r>
              <a:rPr lang="de-DE" b="0" dirty="0"/>
              <a:t> </a:t>
            </a:r>
            <a:r>
              <a:rPr lang="de-DE" b="1" dirty="0" err="1"/>
              <a:t>you‘re</a:t>
            </a:r>
            <a:r>
              <a:rPr lang="de-DE" b="1" dirty="0"/>
              <a:t> </a:t>
            </a:r>
            <a:r>
              <a:rPr lang="de-DE" b="1" dirty="0" err="1"/>
              <a:t>failing</a:t>
            </a:r>
            <a:endParaRPr lang="de-DE" b="1" dirty="0"/>
          </a:p>
          <a:p>
            <a:pPr marL="171450" lvl="0" indent="-171450" algn="l" rtl="0">
              <a:spcBef>
                <a:spcPts val="0"/>
              </a:spcBef>
              <a:spcAft>
                <a:spcPts val="0"/>
              </a:spcAft>
              <a:buFont typeface="Arial" panose="020B0604020202020204" pitchFamily="34" charset="0"/>
              <a:buChar char="•"/>
            </a:pPr>
            <a:endParaRPr lang="de-DE" b="1" dirty="0"/>
          </a:p>
          <a:p>
            <a:pPr marL="171450" lvl="0" indent="-171450" algn="l" rtl="0">
              <a:spcBef>
                <a:spcPts val="0"/>
              </a:spcBef>
              <a:spcAft>
                <a:spcPts val="0"/>
              </a:spcAft>
              <a:buFont typeface="Arial" panose="020B0604020202020204" pitchFamily="34" charset="0"/>
              <a:buChar char="•"/>
            </a:pPr>
            <a:r>
              <a:rPr lang="de-DE" dirty="0"/>
              <a:t>Thus </a:t>
            </a:r>
            <a:r>
              <a:rPr lang="de-DE" dirty="0" err="1"/>
              <a:t>it</a:t>
            </a:r>
            <a:r>
              <a:rPr lang="de-DE" dirty="0"/>
              <a:t> </a:t>
            </a:r>
            <a:r>
              <a:rPr lang="de-DE" dirty="0" err="1"/>
              <a:t>really</a:t>
            </a:r>
            <a:r>
              <a:rPr lang="de-DE" dirty="0"/>
              <a:t> </a:t>
            </a:r>
            <a:r>
              <a:rPr lang="de-DE" dirty="0" err="1"/>
              <a:t>is</a:t>
            </a:r>
            <a:r>
              <a:rPr lang="de-DE" dirty="0"/>
              <a:t> </a:t>
            </a:r>
            <a:r>
              <a:rPr lang="de-DE" dirty="0" err="1"/>
              <a:t>no</a:t>
            </a:r>
            <a:r>
              <a:rPr lang="de-DE" dirty="0"/>
              <a:t> </a:t>
            </a:r>
            <a:r>
              <a:rPr lang="de-DE" dirty="0" err="1"/>
              <a:t>failure</a:t>
            </a:r>
            <a:r>
              <a:rPr lang="de-DE" dirty="0"/>
              <a:t> at all but </a:t>
            </a:r>
            <a:r>
              <a:rPr lang="de-DE" dirty="0" err="1"/>
              <a:t>rather</a:t>
            </a:r>
            <a:r>
              <a:rPr lang="de-DE" dirty="0"/>
              <a:t> an </a:t>
            </a:r>
            <a:r>
              <a:rPr lang="de-DE" dirty="0" err="1"/>
              <a:t>iteration</a:t>
            </a:r>
            <a:r>
              <a:rPr lang="de-DE" dirty="0"/>
              <a:t> loop </a:t>
            </a:r>
            <a:r>
              <a:rPr lang="de-DE" dirty="0" err="1"/>
              <a:t>which</a:t>
            </a:r>
            <a:r>
              <a:rPr lang="de-DE" dirty="0"/>
              <a:t> </a:t>
            </a:r>
            <a:r>
              <a:rPr lang="de-DE" dirty="0" err="1"/>
              <a:t>is</a:t>
            </a:r>
            <a:r>
              <a:rPr lang="de-DE" dirty="0"/>
              <a:t> </a:t>
            </a:r>
            <a:r>
              <a:rPr lang="de-DE" dirty="0" err="1"/>
              <a:t>there</a:t>
            </a:r>
            <a:r>
              <a:rPr lang="de-DE" dirty="0"/>
              <a:t> so </a:t>
            </a:r>
            <a:r>
              <a:rPr lang="de-DE" dirty="0" err="1"/>
              <a:t>you</a:t>
            </a:r>
            <a:r>
              <a:rPr lang="de-DE" dirty="0"/>
              <a:t> </a:t>
            </a:r>
            <a:r>
              <a:rPr lang="de-DE" b="1" dirty="0" err="1"/>
              <a:t>re-think</a:t>
            </a:r>
            <a:r>
              <a:rPr lang="de-DE" dirty="0"/>
              <a:t> and  </a:t>
            </a:r>
            <a:r>
              <a:rPr lang="de-DE" b="1" dirty="0" err="1"/>
              <a:t>re-define</a:t>
            </a:r>
            <a:r>
              <a:rPr lang="de-DE" dirty="0"/>
              <a:t> – so </a:t>
            </a:r>
            <a:r>
              <a:rPr lang="de-DE" dirty="0" err="1"/>
              <a:t>you</a:t>
            </a:r>
            <a:r>
              <a:rPr lang="de-DE" dirty="0"/>
              <a:t> </a:t>
            </a:r>
            <a:r>
              <a:rPr lang="de-DE" dirty="0" err="1"/>
              <a:t>work</a:t>
            </a:r>
            <a:r>
              <a:rPr lang="de-DE" dirty="0"/>
              <a:t> on </a:t>
            </a:r>
            <a:r>
              <a:rPr lang="de-DE" dirty="0" err="1"/>
              <a:t>your</a:t>
            </a:r>
            <a:r>
              <a:rPr lang="de-DE" dirty="0"/>
              <a:t> </a:t>
            </a:r>
            <a:r>
              <a:rPr lang="de-DE" dirty="0" err="1"/>
              <a:t>idea</a:t>
            </a:r>
            <a:r>
              <a:rPr lang="de-DE" dirty="0"/>
              <a:t> and </a:t>
            </a:r>
            <a:r>
              <a:rPr lang="de-DE" dirty="0" err="1"/>
              <a:t>make</a:t>
            </a:r>
            <a:r>
              <a:rPr lang="de-DE" dirty="0"/>
              <a:t> </a:t>
            </a:r>
            <a:r>
              <a:rPr lang="de-DE" dirty="0" err="1"/>
              <a:t>it</a:t>
            </a:r>
            <a:r>
              <a:rPr lang="de-DE" dirty="0"/>
              <a:t> </a:t>
            </a:r>
            <a:r>
              <a:rPr lang="de-DE" dirty="0" err="1"/>
              <a:t>better</a:t>
            </a:r>
            <a:r>
              <a:rPr lang="de-DE" dirty="0"/>
              <a:t>!</a:t>
            </a:r>
          </a:p>
        </p:txBody>
      </p:sp>
      <p:sp>
        <p:nvSpPr>
          <p:cNvPr id="253" name="Google Shape;253;g727b29caaa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847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727b29caaa_2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727b29caaa_2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de-DE" dirty="0"/>
              <a:t>So in </a:t>
            </a:r>
            <a:r>
              <a:rPr lang="de-DE" dirty="0" err="1"/>
              <a:t>our</a:t>
            </a:r>
            <a:r>
              <a:rPr lang="de-DE" dirty="0"/>
              <a:t> </a:t>
            </a:r>
            <a:r>
              <a:rPr lang="de-DE" dirty="0" err="1"/>
              <a:t>experience</a:t>
            </a:r>
            <a:r>
              <a:rPr lang="de-DE" dirty="0"/>
              <a:t>, </a:t>
            </a:r>
            <a:r>
              <a:rPr lang="de-DE" dirty="0" err="1"/>
              <a:t>this</a:t>
            </a:r>
            <a:r>
              <a:rPr lang="de-DE" dirty="0"/>
              <a:t> </a:t>
            </a:r>
            <a:r>
              <a:rPr lang="de-DE" dirty="0" err="1"/>
              <a:t>is</a:t>
            </a:r>
            <a:r>
              <a:rPr lang="de-DE" dirty="0"/>
              <a:t> a </a:t>
            </a:r>
            <a:r>
              <a:rPr lang="de-DE" dirty="0" err="1"/>
              <a:t>rather</a:t>
            </a:r>
            <a:r>
              <a:rPr lang="de-DE" dirty="0"/>
              <a:t> </a:t>
            </a:r>
            <a:r>
              <a:rPr lang="de-DE" dirty="0" err="1"/>
              <a:t>realistic</a:t>
            </a:r>
            <a:r>
              <a:rPr lang="de-DE" dirty="0"/>
              <a:t> </a:t>
            </a:r>
            <a:r>
              <a:rPr lang="de-DE" dirty="0" err="1"/>
              <a:t>development</a:t>
            </a:r>
            <a:r>
              <a:rPr lang="de-DE" dirty="0"/>
              <a:t> </a:t>
            </a:r>
            <a:r>
              <a:rPr lang="de-DE" dirty="0" err="1"/>
              <a:t>process</a:t>
            </a:r>
            <a:r>
              <a:rPr lang="de-DE" dirty="0"/>
              <a:t>:</a:t>
            </a:r>
          </a:p>
          <a:p>
            <a:pPr marL="171450" lvl="0" indent="-171450" algn="l" rtl="0">
              <a:spcBef>
                <a:spcPts val="0"/>
              </a:spcBef>
              <a:spcAft>
                <a:spcPts val="0"/>
              </a:spcAft>
              <a:buFont typeface="Arial" panose="020B0604020202020204" pitchFamily="34" charset="0"/>
              <a:buChar char="•"/>
            </a:pPr>
            <a:endParaRPr lang="de-DE" dirty="0"/>
          </a:p>
          <a:p>
            <a:pPr marL="171450" lvl="0" indent="-171450" algn="l" rtl="0">
              <a:spcBef>
                <a:spcPts val="0"/>
              </a:spcBef>
              <a:spcAft>
                <a:spcPts val="0"/>
              </a:spcAft>
              <a:buFont typeface="Arial" panose="020B0604020202020204" pitchFamily="34" charset="0"/>
              <a:buChar char="•"/>
            </a:pPr>
            <a:r>
              <a:rPr lang="de-DE" dirty="0" err="1"/>
              <a:t>You</a:t>
            </a:r>
            <a:r>
              <a:rPr lang="de-DE" dirty="0"/>
              <a:t> </a:t>
            </a:r>
            <a:r>
              <a:rPr lang="de-DE" b="1" dirty="0" err="1"/>
              <a:t>hit</a:t>
            </a:r>
            <a:r>
              <a:rPr lang="de-DE" b="1" dirty="0"/>
              <a:t> </a:t>
            </a:r>
            <a:r>
              <a:rPr lang="de-DE" b="1" dirty="0" err="1"/>
              <a:t>opstacles</a:t>
            </a:r>
            <a:r>
              <a:rPr lang="de-DE" b="1" dirty="0"/>
              <a:t> and </a:t>
            </a:r>
            <a:r>
              <a:rPr lang="de-DE" b="1" dirty="0" err="1"/>
              <a:t>have</a:t>
            </a:r>
            <a:r>
              <a:rPr lang="de-DE" b="1" dirty="0"/>
              <a:t> </a:t>
            </a:r>
            <a:r>
              <a:rPr lang="de-DE" b="1" dirty="0" err="1"/>
              <a:t>to</a:t>
            </a:r>
            <a:r>
              <a:rPr lang="de-DE" b="1" dirty="0"/>
              <a:t> </a:t>
            </a:r>
            <a:r>
              <a:rPr lang="de-DE" b="1" dirty="0" err="1"/>
              <a:t>change</a:t>
            </a:r>
            <a:r>
              <a:rPr lang="de-DE" b="1" dirty="0"/>
              <a:t> and </a:t>
            </a:r>
            <a:r>
              <a:rPr lang="de-DE" b="1" dirty="0" err="1"/>
              <a:t>adapt</a:t>
            </a:r>
            <a:r>
              <a:rPr lang="de-DE" b="1" dirty="0"/>
              <a:t> </a:t>
            </a:r>
            <a:r>
              <a:rPr lang="de-DE" b="1" dirty="0" err="1"/>
              <a:t>you</a:t>
            </a:r>
            <a:r>
              <a:rPr lang="de-DE" b="1" dirty="0"/>
              <a:t> plan </a:t>
            </a:r>
            <a:r>
              <a:rPr lang="de-DE" b="1" dirty="0" err="1"/>
              <a:t>whilest</a:t>
            </a:r>
            <a:r>
              <a:rPr lang="de-DE" b="1" dirty="0"/>
              <a:t> </a:t>
            </a:r>
            <a:r>
              <a:rPr lang="de-DE" b="1" dirty="0" err="1"/>
              <a:t>you</a:t>
            </a:r>
            <a:r>
              <a:rPr lang="de-DE" b="1" dirty="0"/>
              <a:t> </a:t>
            </a:r>
            <a:r>
              <a:rPr lang="de-DE" b="1" dirty="0" err="1"/>
              <a:t>go</a:t>
            </a:r>
            <a:r>
              <a:rPr lang="de-DE" b="1" dirty="0"/>
              <a:t> </a:t>
            </a:r>
            <a:r>
              <a:rPr lang="de-DE" b="1" dirty="0" err="1"/>
              <a:t>again</a:t>
            </a:r>
            <a:r>
              <a:rPr lang="de-DE" b="1" dirty="0"/>
              <a:t> and </a:t>
            </a:r>
            <a:r>
              <a:rPr lang="de-DE" b="1" dirty="0" err="1"/>
              <a:t>again</a:t>
            </a:r>
            <a:r>
              <a:rPr lang="de-DE" b="1" dirty="0"/>
              <a:t>.</a:t>
            </a:r>
          </a:p>
          <a:p>
            <a:pPr marL="171450" lvl="0" indent="-171450" algn="l" rtl="0">
              <a:spcBef>
                <a:spcPts val="0"/>
              </a:spcBef>
              <a:spcAft>
                <a:spcPts val="0"/>
              </a:spcAft>
              <a:buFont typeface="Arial" panose="020B0604020202020204" pitchFamily="34" charset="0"/>
              <a:buChar char="•"/>
            </a:pPr>
            <a:endParaRPr lang="de-DE" dirty="0"/>
          </a:p>
          <a:p>
            <a:pPr marL="171450" lvl="0" indent="-171450" algn="l" rtl="0">
              <a:spcBef>
                <a:spcPts val="0"/>
              </a:spcBef>
              <a:spcAft>
                <a:spcPts val="0"/>
              </a:spcAft>
              <a:buFont typeface="Arial" panose="020B0604020202020204" pitchFamily="34" charset="0"/>
              <a:buChar char="•"/>
            </a:pPr>
            <a:r>
              <a:rPr lang="de-DE" dirty="0"/>
              <a:t>And in </a:t>
            </a:r>
            <a:r>
              <a:rPr lang="de-DE" dirty="0" err="1"/>
              <a:t>the</a:t>
            </a:r>
            <a:r>
              <a:rPr lang="de-DE" dirty="0"/>
              <a:t> </a:t>
            </a:r>
            <a:r>
              <a:rPr lang="de-DE" dirty="0" err="1"/>
              <a:t>whole</a:t>
            </a:r>
            <a:r>
              <a:rPr lang="de-DE" dirty="0"/>
              <a:t> </a:t>
            </a:r>
            <a:r>
              <a:rPr lang="de-DE" dirty="0" err="1"/>
              <a:t>process</a:t>
            </a:r>
            <a:r>
              <a:rPr lang="de-DE" dirty="0"/>
              <a:t> </a:t>
            </a:r>
            <a:r>
              <a:rPr lang="de-DE" dirty="0" err="1"/>
              <a:t>you</a:t>
            </a:r>
            <a:r>
              <a:rPr lang="de-DE" dirty="0"/>
              <a:t> will </a:t>
            </a:r>
            <a:r>
              <a:rPr lang="de-DE" b="1" dirty="0" err="1"/>
              <a:t>continously</a:t>
            </a:r>
            <a:r>
              <a:rPr lang="de-DE" b="1" dirty="0"/>
              <a:t> </a:t>
            </a:r>
            <a:r>
              <a:rPr lang="de-DE" b="1" dirty="0" err="1"/>
              <a:t>get</a:t>
            </a:r>
            <a:r>
              <a:rPr lang="de-DE" b="1" dirty="0"/>
              <a:t> </a:t>
            </a:r>
            <a:r>
              <a:rPr lang="de-DE" b="1" dirty="0" err="1"/>
              <a:t>feedback</a:t>
            </a:r>
            <a:r>
              <a:rPr lang="de-DE" dirty="0"/>
              <a:t>, </a:t>
            </a:r>
            <a:r>
              <a:rPr lang="de-DE" b="1" dirty="0" err="1"/>
              <a:t>iterate</a:t>
            </a:r>
            <a:r>
              <a:rPr lang="de-DE" dirty="0"/>
              <a:t> </a:t>
            </a:r>
            <a:r>
              <a:rPr lang="de-DE" dirty="0" err="1"/>
              <a:t>your</a:t>
            </a:r>
            <a:r>
              <a:rPr lang="de-DE" dirty="0"/>
              <a:t> </a:t>
            </a:r>
            <a:r>
              <a:rPr lang="de-DE" dirty="0" err="1"/>
              <a:t>idea</a:t>
            </a:r>
            <a:r>
              <a:rPr lang="de-DE" dirty="0"/>
              <a:t> and </a:t>
            </a:r>
            <a:r>
              <a:rPr lang="de-DE" b="1" dirty="0" err="1"/>
              <a:t>step</a:t>
            </a:r>
            <a:r>
              <a:rPr lang="de-DE" b="1" dirty="0"/>
              <a:t> </a:t>
            </a:r>
            <a:r>
              <a:rPr lang="de-DE" b="1" dirty="0" err="1"/>
              <a:t>by</a:t>
            </a:r>
            <a:r>
              <a:rPr lang="de-DE" b="1" dirty="0"/>
              <a:t> </a:t>
            </a:r>
            <a:r>
              <a:rPr lang="de-DE" b="1" dirty="0" err="1"/>
              <a:t>step</a:t>
            </a:r>
            <a:r>
              <a:rPr lang="de-DE" dirty="0"/>
              <a:t> </a:t>
            </a:r>
            <a:r>
              <a:rPr lang="de-DE" dirty="0" err="1"/>
              <a:t>make</a:t>
            </a:r>
            <a:r>
              <a:rPr lang="de-DE" dirty="0"/>
              <a:t> </a:t>
            </a:r>
            <a:r>
              <a:rPr lang="de-DE" dirty="0" err="1"/>
              <a:t>it</a:t>
            </a:r>
            <a:r>
              <a:rPr lang="de-DE" dirty="0"/>
              <a:t> a </a:t>
            </a:r>
            <a:r>
              <a:rPr lang="de-DE" dirty="0" err="1"/>
              <a:t>better</a:t>
            </a:r>
            <a:r>
              <a:rPr lang="de-DE" dirty="0"/>
              <a:t> </a:t>
            </a:r>
            <a:r>
              <a:rPr lang="de-DE" dirty="0" err="1"/>
              <a:t>one</a:t>
            </a:r>
            <a:r>
              <a:rPr lang="de-DE" dirty="0"/>
              <a:t>.</a:t>
            </a:r>
          </a:p>
          <a:p>
            <a:pPr marL="171450" lvl="0" indent="-171450" algn="l" rtl="0">
              <a:spcBef>
                <a:spcPts val="0"/>
              </a:spcBef>
              <a:spcAft>
                <a:spcPts val="0"/>
              </a:spcAft>
              <a:buFont typeface="Arial" panose="020B0604020202020204" pitchFamily="34" charset="0"/>
              <a:buChar char="•"/>
            </a:pPr>
            <a:endParaRPr lang="de-DE" dirty="0"/>
          </a:p>
          <a:p>
            <a:pPr marL="171450" lvl="0" indent="-171450" algn="l" rtl="0">
              <a:spcBef>
                <a:spcPts val="0"/>
              </a:spcBef>
              <a:spcAft>
                <a:spcPts val="0"/>
              </a:spcAft>
              <a:buFont typeface="Arial" panose="020B0604020202020204" pitchFamily="34" charset="0"/>
              <a:buChar char="•"/>
            </a:pPr>
            <a:r>
              <a:rPr lang="de-DE" dirty="0"/>
              <a:t>And </a:t>
            </a:r>
            <a:r>
              <a:rPr lang="de-DE" dirty="0" err="1"/>
              <a:t>before</a:t>
            </a:r>
            <a:r>
              <a:rPr lang="de-DE" dirty="0"/>
              <a:t> </a:t>
            </a:r>
            <a:r>
              <a:rPr lang="de-DE" dirty="0" err="1"/>
              <a:t>you</a:t>
            </a:r>
            <a:r>
              <a:rPr lang="de-DE" dirty="0"/>
              <a:t> </a:t>
            </a:r>
            <a:r>
              <a:rPr lang="de-DE" dirty="0" err="1"/>
              <a:t>even</a:t>
            </a:r>
            <a:r>
              <a:rPr lang="de-DE" dirty="0"/>
              <a:t> </a:t>
            </a:r>
            <a:r>
              <a:rPr lang="de-DE" dirty="0" err="1"/>
              <a:t>know</a:t>
            </a:r>
            <a:r>
              <a:rPr lang="de-DE" dirty="0"/>
              <a:t> </a:t>
            </a:r>
            <a:r>
              <a:rPr lang="de-DE" dirty="0" err="1"/>
              <a:t>you‘</a:t>
            </a:r>
            <a:r>
              <a:rPr lang="de-DE" b="1" dirty="0" err="1"/>
              <a:t>ll</a:t>
            </a:r>
            <a:r>
              <a:rPr lang="de-DE" b="1" dirty="0"/>
              <a:t> </a:t>
            </a:r>
            <a:r>
              <a:rPr lang="de-DE" b="1" dirty="0" err="1"/>
              <a:t>enter</a:t>
            </a:r>
            <a:r>
              <a:rPr lang="de-DE" b="1" dirty="0"/>
              <a:t> </a:t>
            </a:r>
            <a:r>
              <a:rPr lang="de-DE" b="1" dirty="0" err="1"/>
              <a:t>the</a:t>
            </a:r>
            <a:r>
              <a:rPr lang="de-DE" b="1" dirty="0"/>
              <a:t> </a:t>
            </a:r>
            <a:r>
              <a:rPr lang="de-DE" b="1" dirty="0" err="1"/>
              <a:t>unknown</a:t>
            </a:r>
            <a:r>
              <a:rPr lang="de-DE" b="1" dirty="0"/>
              <a:t> </a:t>
            </a:r>
            <a:r>
              <a:rPr lang="de-DE" dirty="0"/>
              <a:t>and </a:t>
            </a:r>
            <a:r>
              <a:rPr lang="de-DE" b="1" dirty="0"/>
              <a:t>end </a:t>
            </a:r>
            <a:r>
              <a:rPr lang="de-DE" b="1" dirty="0" err="1"/>
              <a:t>up</a:t>
            </a:r>
            <a:r>
              <a:rPr lang="de-DE" b="1" dirty="0"/>
              <a:t> </a:t>
            </a:r>
            <a:r>
              <a:rPr lang="de-DE" dirty="0" err="1"/>
              <a:t>somewhere</a:t>
            </a:r>
            <a:r>
              <a:rPr lang="de-DE" dirty="0"/>
              <a:t> </a:t>
            </a:r>
            <a:r>
              <a:rPr lang="en" b="1" dirty="0"/>
              <a:t>quite different from what you expected</a:t>
            </a:r>
            <a:r>
              <a:rPr lang="en" dirty="0"/>
              <a:t>. </a:t>
            </a:r>
            <a:r>
              <a:rPr lang="en" b="0" dirty="0"/>
              <a:t>See how the position of innovation has changed on this slide.</a:t>
            </a:r>
            <a:endParaRPr lang="en" dirty="0"/>
          </a:p>
          <a:p>
            <a:pPr marL="171450" lvl="0" indent="-171450" algn="l" rtl="0">
              <a:spcBef>
                <a:spcPts val="0"/>
              </a:spcBef>
              <a:spcAft>
                <a:spcPts val="0"/>
              </a:spcAft>
              <a:buFont typeface="Arial" panose="020B0604020202020204" pitchFamily="34" charset="0"/>
              <a:buChar char="•"/>
            </a:pPr>
            <a:endParaRPr lang="en" dirty="0"/>
          </a:p>
          <a:p>
            <a:pPr marL="171450" lvl="0" indent="-171450" algn="l" rtl="0">
              <a:spcBef>
                <a:spcPts val="0"/>
              </a:spcBef>
              <a:spcAft>
                <a:spcPts val="0"/>
              </a:spcAft>
              <a:buFont typeface="Arial" panose="020B0604020202020204" pitchFamily="34" charset="0"/>
              <a:buChar char="•"/>
            </a:pPr>
            <a:r>
              <a:rPr lang="en" dirty="0"/>
              <a:t>But this is where </a:t>
            </a:r>
            <a:r>
              <a:rPr lang="en" b="1" dirty="0"/>
              <a:t>chances are high </a:t>
            </a:r>
            <a:r>
              <a:rPr lang="en" dirty="0"/>
              <a:t>to find something </a:t>
            </a:r>
            <a:r>
              <a:rPr lang="en" b="1" dirty="0"/>
              <a:t>truly new and innovative </a:t>
            </a:r>
            <a:r>
              <a:rPr lang="en" dirty="0"/>
              <a:t>– in the </a:t>
            </a:r>
            <a:r>
              <a:rPr lang="en" b="1" dirty="0"/>
              <a:t>unknown</a:t>
            </a:r>
            <a:r>
              <a:rPr lang="en" dirty="0"/>
              <a:t>!</a:t>
            </a:r>
          </a:p>
          <a:p>
            <a:pPr marL="171450" lvl="0" indent="-171450" algn="l" rtl="0">
              <a:spcBef>
                <a:spcPts val="0"/>
              </a:spcBef>
              <a:spcAft>
                <a:spcPts val="0"/>
              </a:spcAft>
              <a:buFont typeface="Arial" panose="020B0604020202020204" pitchFamily="34" charset="0"/>
              <a:buChar char="•"/>
            </a:pPr>
            <a:endParaRPr lang="en" dirty="0"/>
          </a:p>
          <a:p>
            <a:pPr marL="171450" lvl="0" indent="-171450" algn="l" rtl="0">
              <a:spcBef>
                <a:spcPts val="0"/>
              </a:spcBef>
              <a:spcAft>
                <a:spcPts val="0"/>
              </a:spcAft>
              <a:buFont typeface="Arial" panose="020B0604020202020204" pitchFamily="34" charset="0"/>
              <a:buChar char="•"/>
            </a:pPr>
            <a:r>
              <a:rPr lang="en" dirty="0"/>
              <a:t>And to show you how connected this is to your actual work as researchers, we now want to show you a </a:t>
            </a:r>
            <a:r>
              <a:rPr lang="en" b="1" dirty="0"/>
              <a:t>sequence of a Ted Talk by Uri Alon</a:t>
            </a:r>
            <a:r>
              <a:rPr lang="en" dirty="0"/>
              <a:t>, who </a:t>
            </a:r>
            <a:r>
              <a:rPr lang="de-DE" dirty="0" err="1"/>
              <a:t>is</a:t>
            </a:r>
            <a:r>
              <a:rPr lang="de-DE" dirty="0"/>
              <a:t> an Israeli </a:t>
            </a:r>
            <a:r>
              <a:rPr lang="de-DE" dirty="0" err="1"/>
              <a:t>physicist</a:t>
            </a:r>
            <a:r>
              <a:rPr lang="de-DE" dirty="0"/>
              <a:t> and </a:t>
            </a:r>
            <a:r>
              <a:rPr lang="de-DE" dirty="0" err="1"/>
              <a:t>professor</a:t>
            </a:r>
            <a:r>
              <a:rPr lang="de-DE" dirty="0"/>
              <a:t> </a:t>
            </a:r>
            <a:r>
              <a:rPr lang="de-DE" dirty="0" err="1"/>
              <a:t>of</a:t>
            </a:r>
            <a:r>
              <a:rPr lang="de-DE" dirty="0"/>
              <a:t> </a:t>
            </a:r>
            <a:r>
              <a:rPr lang="de-DE" dirty="0" err="1"/>
              <a:t>systems</a:t>
            </a:r>
            <a:r>
              <a:rPr lang="de-DE" dirty="0"/>
              <a:t> </a:t>
            </a:r>
            <a:r>
              <a:rPr lang="de-DE" dirty="0" err="1"/>
              <a:t>biology</a:t>
            </a:r>
            <a:r>
              <a:rPr lang="de-DE" dirty="0"/>
              <a:t> at </a:t>
            </a:r>
            <a:r>
              <a:rPr lang="de-DE" dirty="0" err="1"/>
              <a:t>the</a:t>
            </a:r>
            <a:r>
              <a:rPr lang="de-DE" dirty="0"/>
              <a:t> Weizmann Institute.</a:t>
            </a:r>
            <a:endParaRPr lang="en" dirty="0"/>
          </a:p>
        </p:txBody>
      </p:sp>
      <p:sp>
        <p:nvSpPr>
          <p:cNvPr id="260" name="Google Shape;260;g727b29caaa_2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7340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27b29caaa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727b29caaa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de-DE" dirty="0" err="1"/>
              <a:t>Let‘s</a:t>
            </a:r>
            <a:r>
              <a:rPr lang="de-DE" dirty="0"/>
              <a:t> </a:t>
            </a:r>
            <a:r>
              <a:rPr lang="de-DE" dirty="0" err="1"/>
              <a:t>have</a:t>
            </a:r>
            <a:r>
              <a:rPr lang="de-DE" dirty="0"/>
              <a:t> a </a:t>
            </a:r>
            <a:r>
              <a:rPr lang="de-DE" dirty="0" err="1"/>
              <a:t>look</a:t>
            </a:r>
            <a:r>
              <a:rPr lang="de-DE" dirty="0"/>
              <a:t> </a:t>
            </a:r>
          </a:p>
          <a:p>
            <a:pPr marL="0" lvl="0" indent="0" algn="l" rtl="0">
              <a:spcBef>
                <a:spcPts val="0"/>
              </a:spcBef>
              <a:spcAft>
                <a:spcPts val="0"/>
              </a:spcAft>
              <a:buNone/>
            </a:pPr>
            <a:r>
              <a:rPr lang="de-DE" dirty="0"/>
              <a:t>[</a:t>
            </a:r>
            <a:r>
              <a:rPr lang="de-DE" dirty="0" err="1"/>
              <a:t>start</a:t>
            </a:r>
            <a:r>
              <a:rPr lang="de-DE" dirty="0"/>
              <a:t> </a:t>
            </a:r>
            <a:r>
              <a:rPr lang="de-DE" dirty="0" err="1"/>
              <a:t>video</a:t>
            </a:r>
            <a:r>
              <a:rPr lang="de-DE" dirty="0"/>
              <a:t>; link via </a:t>
            </a:r>
            <a:r>
              <a:rPr lang="de-DE" dirty="0" err="1"/>
              <a:t>agenda</a:t>
            </a:r>
            <a:r>
              <a:rPr lang="de-DE" dirty="0"/>
              <a:t>; The relevant </a:t>
            </a:r>
            <a:r>
              <a:rPr lang="de-DE" dirty="0" err="1"/>
              <a:t>excerpt</a:t>
            </a:r>
            <a:r>
              <a:rPr lang="de-DE" dirty="0"/>
              <a:t> </a:t>
            </a:r>
            <a:r>
              <a:rPr lang="de-DE" dirty="0" err="1"/>
              <a:t>starts</a:t>
            </a:r>
            <a:r>
              <a:rPr lang="de-DE" dirty="0"/>
              <a:t> at </a:t>
            </a:r>
            <a:r>
              <a:rPr lang="de-DE" dirty="0" err="1"/>
              <a:t>the</a:t>
            </a:r>
            <a:r>
              <a:rPr lang="de-DE" dirty="0"/>
              <a:t> </a:t>
            </a:r>
            <a:r>
              <a:rPr lang="de-DE" dirty="0" err="1"/>
              <a:t>beginning</a:t>
            </a:r>
            <a:r>
              <a:rPr lang="de-DE" dirty="0"/>
              <a:t> and </a:t>
            </a:r>
            <a:r>
              <a:rPr lang="de-DE" dirty="0" err="1"/>
              <a:t>goes</a:t>
            </a:r>
            <a:r>
              <a:rPr lang="de-DE" dirty="0"/>
              <a:t> </a:t>
            </a:r>
            <a:r>
              <a:rPr lang="de-DE" dirty="0" err="1"/>
              <a:t>until</a:t>
            </a:r>
            <a:r>
              <a:rPr lang="de-DE" dirty="0"/>
              <a:t> 6:37 </a:t>
            </a:r>
            <a:r>
              <a:rPr lang="de-DE" dirty="0" err="1"/>
              <a:t>minutes</a:t>
            </a:r>
            <a:r>
              <a:rPr lang="de-DE" dirty="0"/>
              <a:t> on YouTube. </a:t>
            </a:r>
            <a:r>
              <a:rPr lang="de-DE" dirty="0" err="1"/>
              <a:t>Please</a:t>
            </a:r>
            <a:r>
              <a:rPr lang="de-DE" dirty="0"/>
              <a:t> </a:t>
            </a:r>
            <a:r>
              <a:rPr lang="de-DE" dirty="0" err="1"/>
              <a:t>introduce</a:t>
            </a:r>
            <a:r>
              <a:rPr lang="de-DE" dirty="0"/>
              <a:t> </a:t>
            </a:r>
            <a:r>
              <a:rPr lang="de-DE" dirty="0" err="1"/>
              <a:t>the</a:t>
            </a:r>
            <a:r>
              <a:rPr lang="de-DE" dirty="0"/>
              <a:t> </a:t>
            </a:r>
            <a:r>
              <a:rPr lang="de-DE" dirty="0" err="1"/>
              <a:t>video</a:t>
            </a:r>
            <a:r>
              <a:rPr lang="de-DE" dirty="0"/>
              <a:t> </a:t>
            </a:r>
            <a:r>
              <a:rPr lang="de-DE" dirty="0" err="1"/>
              <a:t>accordingly</a:t>
            </a:r>
            <a:r>
              <a:rPr lang="de-DE" dirty="0"/>
              <a:t>.]</a:t>
            </a:r>
          </a:p>
          <a:p>
            <a:pPr marL="0" lvl="0" indent="0" algn="l" rtl="0">
              <a:spcBef>
                <a:spcPts val="0"/>
              </a:spcBef>
              <a:spcAft>
                <a:spcPts val="0"/>
              </a:spcAft>
              <a:buNone/>
            </a:pPr>
            <a:endParaRPr lang="de-DE" dirty="0"/>
          </a:p>
          <a:p>
            <a:pPr marL="171450" lvl="0" indent="-171450" algn="l" rtl="0">
              <a:spcBef>
                <a:spcPts val="0"/>
              </a:spcBef>
              <a:spcAft>
                <a:spcPts val="0"/>
              </a:spcAft>
              <a:buFont typeface="Arial" panose="020B0604020202020204" pitchFamily="34" charset="0"/>
              <a:buChar char="•"/>
            </a:pPr>
            <a:r>
              <a:rPr lang="de-DE" dirty="0"/>
              <a:t>… </a:t>
            </a:r>
            <a:r>
              <a:rPr lang="de-DE" dirty="0" err="1"/>
              <a:t>Now</a:t>
            </a:r>
            <a:r>
              <a:rPr lang="de-DE" dirty="0"/>
              <a:t> </a:t>
            </a:r>
            <a:r>
              <a:rPr lang="de-DE" dirty="0" err="1"/>
              <a:t>tell</a:t>
            </a:r>
            <a:r>
              <a:rPr lang="de-DE" dirty="0"/>
              <a:t> </a:t>
            </a:r>
            <a:r>
              <a:rPr lang="de-DE" dirty="0" err="1"/>
              <a:t>me</a:t>
            </a:r>
            <a:r>
              <a:rPr lang="de-DE" dirty="0"/>
              <a:t>: </a:t>
            </a:r>
            <a:r>
              <a:rPr lang="de-DE" b="1" dirty="0"/>
              <a:t>Who </a:t>
            </a:r>
            <a:r>
              <a:rPr lang="de-DE" b="1" dirty="0" err="1"/>
              <a:t>of</a:t>
            </a:r>
            <a:r>
              <a:rPr lang="de-DE" b="1" dirty="0"/>
              <a:t> </a:t>
            </a:r>
            <a:r>
              <a:rPr lang="de-DE" b="1" dirty="0" err="1"/>
              <a:t>you</a:t>
            </a:r>
            <a:r>
              <a:rPr lang="de-DE" b="1" dirty="0"/>
              <a:t> </a:t>
            </a:r>
            <a:r>
              <a:rPr lang="de-DE" b="1" dirty="0" err="1"/>
              <a:t>has</a:t>
            </a:r>
            <a:r>
              <a:rPr lang="de-DE" b="1" dirty="0"/>
              <a:t> </a:t>
            </a:r>
            <a:r>
              <a:rPr lang="de-DE" b="1" dirty="0" err="1"/>
              <a:t>faced</a:t>
            </a:r>
            <a:r>
              <a:rPr lang="de-DE" b="1" dirty="0"/>
              <a:t> </a:t>
            </a:r>
            <a:r>
              <a:rPr lang="de-DE" b="1" dirty="0" err="1"/>
              <a:t>the</a:t>
            </a:r>
            <a:r>
              <a:rPr lang="de-DE" b="1" dirty="0"/>
              <a:t> </a:t>
            </a:r>
            <a:r>
              <a:rPr lang="de-DE" b="1" dirty="0" err="1"/>
              <a:t>cloud</a:t>
            </a:r>
            <a:r>
              <a:rPr lang="de-DE" b="1" dirty="0"/>
              <a:t> </a:t>
            </a:r>
            <a:r>
              <a:rPr lang="de-DE" b="1" dirty="0" err="1"/>
              <a:t>before</a:t>
            </a:r>
            <a:r>
              <a:rPr lang="de-DE" b="1" dirty="0"/>
              <a:t> in </a:t>
            </a:r>
            <a:r>
              <a:rPr lang="de-DE" b="1" dirty="0" err="1"/>
              <a:t>their</a:t>
            </a:r>
            <a:r>
              <a:rPr lang="de-DE" b="1" dirty="0"/>
              <a:t> </a:t>
            </a:r>
            <a:r>
              <a:rPr lang="de-DE" b="1" dirty="0" err="1"/>
              <a:t>academic</a:t>
            </a:r>
            <a:r>
              <a:rPr lang="de-DE" b="1" dirty="0"/>
              <a:t> </a:t>
            </a:r>
            <a:r>
              <a:rPr lang="de-DE" b="1" dirty="0" err="1"/>
              <a:t>work</a:t>
            </a:r>
            <a:r>
              <a:rPr lang="de-DE" b="1" dirty="0"/>
              <a:t>? </a:t>
            </a:r>
            <a:r>
              <a:rPr lang="de-DE" b="1" dirty="0" err="1"/>
              <a:t>How</a:t>
            </a:r>
            <a:r>
              <a:rPr lang="de-DE" b="1" dirty="0"/>
              <a:t> </a:t>
            </a:r>
            <a:r>
              <a:rPr lang="de-DE" b="1" dirty="0" err="1"/>
              <a:t>did</a:t>
            </a:r>
            <a:r>
              <a:rPr lang="de-DE" b="1" dirty="0"/>
              <a:t> </a:t>
            </a:r>
            <a:r>
              <a:rPr lang="de-DE" b="1" dirty="0" err="1"/>
              <a:t>it</a:t>
            </a:r>
            <a:r>
              <a:rPr lang="de-DE" b="1" dirty="0"/>
              <a:t> </a:t>
            </a:r>
            <a:r>
              <a:rPr lang="de-DE" b="1" dirty="0" err="1"/>
              <a:t>feel</a:t>
            </a:r>
            <a:r>
              <a:rPr lang="de-DE" b="1" dirty="0"/>
              <a:t>? </a:t>
            </a:r>
            <a:r>
              <a:rPr lang="de-DE" b="0" dirty="0"/>
              <a:t>[</a:t>
            </a:r>
            <a:r>
              <a:rPr lang="de-DE" b="0" dirty="0" err="1"/>
              <a:t>if</a:t>
            </a:r>
            <a:r>
              <a:rPr lang="de-DE" b="0" dirty="0"/>
              <a:t> time: </a:t>
            </a:r>
            <a:r>
              <a:rPr lang="de-DE" b="0" dirty="0" err="1"/>
              <a:t>sharing</a:t>
            </a:r>
            <a:r>
              <a:rPr lang="de-DE" b="0" dirty="0"/>
              <a:t> </a:t>
            </a:r>
            <a:r>
              <a:rPr lang="de-DE" b="0" dirty="0" err="1"/>
              <a:t>verbally</a:t>
            </a:r>
            <a:r>
              <a:rPr lang="de-DE" b="0" dirty="0"/>
              <a:t> </a:t>
            </a:r>
            <a:r>
              <a:rPr lang="de-DE" b="0" dirty="0" err="1"/>
              <a:t>or</a:t>
            </a:r>
            <a:r>
              <a:rPr lang="de-DE" b="0" dirty="0"/>
              <a:t> in </a:t>
            </a:r>
            <a:r>
              <a:rPr lang="de-DE" b="0" dirty="0" err="1"/>
              <a:t>chat</a:t>
            </a:r>
            <a:r>
              <a:rPr lang="de-DE" b="0" dirty="0"/>
              <a:t>]</a:t>
            </a:r>
          </a:p>
          <a:p>
            <a:pPr marL="171450" lvl="0" indent="-171450" algn="l" rtl="0">
              <a:spcBef>
                <a:spcPts val="0"/>
              </a:spcBef>
              <a:spcAft>
                <a:spcPts val="0"/>
              </a:spcAft>
              <a:buFont typeface="Arial" panose="020B0604020202020204" pitchFamily="34" charset="0"/>
              <a:buChar char="•"/>
            </a:pPr>
            <a:r>
              <a:rPr lang="de-DE" dirty="0" err="1"/>
              <a:t>Let</a:t>
            </a:r>
            <a:r>
              <a:rPr lang="de-DE" dirty="0"/>
              <a:t> </a:t>
            </a:r>
            <a:r>
              <a:rPr lang="de-DE" dirty="0" err="1"/>
              <a:t>us</a:t>
            </a:r>
            <a:r>
              <a:rPr lang="de-DE" dirty="0"/>
              <a:t> </a:t>
            </a:r>
            <a:r>
              <a:rPr lang="de-DE" dirty="0" err="1"/>
              <a:t>tell</a:t>
            </a:r>
            <a:r>
              <a:rPr lang="de-DE" dirty="0"/>
              <a:t> </a:t>
            </a:r>
            <a:r>
              <a:rPr lang="de-DE" dirty="0" err="1"/>
              <a:t>you</a:t>
            </a:r>
            <a:r>
              <a:rPr lang="de-DE" dirty="0"/>
              <a:t> – </a:t>
            </a:r>
            <a:r>
              <a:rPr lang="de-DE" dirty="0" err="1"/>
              <a:t>it‘s</a:t>
            </a:r>
            <a:r>
              <a:rPr lang="de-DE" dirty="0"/>
              <a:t> </a:t>
            </a:r>
            <a:r>
              <a:rPr lang="de-DE" dirty="0" err="1"/>
              <a:t>great</a:t>
            </a:r>
            <a:r>
              <a:rPr lang="de-DE" dirty="0"/>
              <a:t> </a:t>
            </a:r>
            <a:r>
              <a:rPr lang="de-DE" dirty="0" err="1"/>
              <a:t>that</a:t>
            </a:r>
            <a:r>
              <a:rPr lang="de-DE" dirty="0"/>
              <a:t> </a:t>
            </a:r>
            <a:r>
              <a:rPr lang="de-DE" dirty="0" err="1"/>
              <a:t>you</a:t>
            </a:r>
            <a:r>
              <a:rPr lang="de-DE" dirty="0"/>
              <a:t> </a:t>
            </a:r>
            <a:r>
              <a:rPr lang="de-DE" dirty="0" err="1"/>
              <a:t>have</a:t>
            </a:r>
            <a:r>
              <a:rPr lang="de-DE" dirty="0"/>
              <a:t> </a:t>
            </a:r>
            <a:r>
              <a:rPr lang="de-DE" dirty="0" err="1"/>
              <a:t>experience</a:t>
            </a:r>
            <a:r>
              <a:rPr lang="de-DE" dirty="0"/>
              <a:t> </a:t>
            </a:r>
            <a:r>
              <a:rPr lang="de-DE" dirty="0" err="1"/>
              <a:t>there</a:t>
            </a:r>
            <a:r>
              <a:rPr lang="de-DE" dirty="0"/>
              <a:t>. </a:t>
            </a:r>
            <a:r>
              <a:rPr lang="de-DE" dirty="0" err="1"/>
              <a:t>Because</a:t>
            </a:r>
            <a:r>
              <a:rPr lang="de-DE" dirty="0"/>
              <a:t> </a:t>
            </a:r>
            <a:r>
              <a:rPr lang="de-DE" dirty="0" err="1"/>
              <a:t>working</a:t>
            </a:r>
            <a:r>
              <a:rPr lang="de-DE" dirty="0"/>
              <a:t> </a:t>
            </a:r>
            <a:r>
              <a:rPr lang="de-DE" dirty="0" err="1"/>
              <a:t>as</a:t>
            </a:r>
            <a:r>
              <a:rPr lang="de-DE" dirty="0"/>
              <a:t> an </a:t>
            </a:r>
            <a:r>
              <a:rPr lang="de-DE" dirty="0" err="1"/>
              <a:t>entrepreneur</a:t>
            </a:r>
            <a:r>
              <a:rPr lang="de-DE" dirty="0"/>
              <a:t> </a:t>
            </a:r>
            <a:r>
              <a:rPr lang="de-DE" dirty="0" err="1"/>
              <a:t>it‘s</a:t>
            </a:r>
            <a:r>
              <a:rPr lang="de-DE" dirty="0"/>
              <a:t> </a:t>
            </a:r>
            <a:r>
              <a:rPr lang="de-DE" dirty="0" err="1"/>
              <a:t>great</a:t>
            </a:r>
            <a:r>
              <a:rPr lang="de-DE" dirty="0"/>
              <a:t> </a:t>
            </a:r>
            <a:r>
              <a:rPr lang="de-DE" dirty="0" err="1"/>
              <a:t>that</a:t>
            </a:r>
            <a:r>
              <a:rPr lang="de-DE" dirty="0"/>
              <a:t> </a:t>
            </a:r>
            <a:r>
              <a:rPr lang="de-DE" dirty="0" err="1"/>
              <a:t>you</a:t>
            </a:r>
            <a:r>
              <a:rPr lang="de-DE" dirty="0"/>
              <a:t> </a:t>
            </a:r>
            <a:r>
              <a:rPr lang="de-DE" dirty="0" err="1"/>
              <a:t>already</a:t>
            </a:r>
            <a:r>
              <a:rPr lang="de-DE" dirty="0"/>
              <a:t> </a:t>
            </a:r>
            <a:r>
              <a:rPr lang="de-DE" dirty="0" err="1"/>
              <a:t>know</a:t>
            </a:r>
            <a:r>
              <a:rPr lang="de-DE" dirty="0"/>
              <a:t> </a:t>
            </a:r>
            <a:r>
              <a:rPr lang="de-DE" dirty="0" err="1"/>
              <a:t>that</a:t>
            </a:r>
            <a:r>
              <a:rPr lang="de-DE" dirty="0"/>
              <a:t> </a:t>
            </a:r>
            <a:r>
              <a:rPr lang="de-DE" dirty="0" err="1"/>
              <a:t>feeling</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endParaRPr lang="de-D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__________________________________________</a:t>
            </a:r>
          </a:p>
          <a:p>
            <a:pPr marL="0" lvl="0" indent="0" algn="l" rtl="0">
              <a:spcBef>
                <a:spcPts val="0"/>
              </a:spcBef>
              <a:spcAft>
                <a:spcPts val="0"/>
              </a:spcAft>
              <a:buNone/>
            </a:pPr>
            <a:r>
              <a:rPr lang="de-DE" dirty="0"/>
              <a:t>Bild von: https://</a:t>
            </a:r>
            <a:r>
              <a:rPr lang="de-DE" dirty="0" err="1"/>
              <a:t>blog.ted.com</a:t>
            </a:r>
            <a:r>
              <a:rPr lang="de-DE" dirty="0"/>
              <a:t>/scientific-research-and-improv-uri-alon-at-tedglobal-2013/</a:t>
            </a:r>
          </a:p>
          <a:p>
            <a:pPr marL="0" lvl="0" indent="0" algn="l" rtl="0">
              <a:spcBef>
                <a:spcPts val="0"/>
              </a:spcBef>
              <a:spcAft>
                <a:spcPts val="0"/>
              </a:spcAft>
              <a:buNone/>
            </a:pPr>
            <a:r>
              <a:rPr lang="de-DE" sz="1100" b="0" i="0" u="none" strike="noStrike" cap="none" dirty="0">
                <a:solidFill>
                  <a:srgbClr val="000000"/>
                </a:solidFill>
                <a:effectLst/>
                <a:latin typeface="Arial"/>
                <a:ea typeface="Arial"/>
                <a:cs typeface="Arial"/>
                <a:sym typeface="Arial"/>
              </a:rPr>
              <a:t>Ted Video: </a:t>
            </a:r>
            <a:r>
              <a:rPr lang="de-DE" sz="1100" b="0" i="0" u="none" strike="noStrike" cap="none" dirty="0">
                <a:solidFill>
                  <a:srgbClr val="000000"/>
                </a:solidFill>
                <a:effectLst/>
                <a:latin typeface="Arial"/>
                <a:ea typeface="Arial"/>
                <a:cs typeface="Arial"/>
                <a:sym typeface="Arial"/>
                <a:hlinkClick r:id="rId3"/>
              </a:rPr>
              <a:t>https://www.youtube.com/watch?v=F1U26PLiXjM</a:t>
            </a:r>
            <a:endParaRPr lang="de-DE" dirty="0"/>
          </a:p>
        </p:txBody>
      </p:sp>
      <p:sp>
        <p:nvSpPr>
          <p:cNvPr id="245" name="Google Shape;245;g727b29caaa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2502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de-DE" dirty="0" err="1"/>
              <a:t>Now</a:t>
            </a:r>
            <a:r>
              <a:rPr lang="de-DE" dirty="0"/>
              <a:t> </a:t>
            </a:r>
            <a:r>
              <a:rPr lang="de-DE" dirty="0" err="1"/>
              <a:t>enough</a:t>
            </a:r>
            <a:r>
              <a:rPr lang="de-DE" dirty="0"/>
              <a:t> </a:t>
            </a:r>
            <a:r>
              <a:rPr lang="de-DE" dirty="0" err="1"/>
              <a:t>from</a:t>
            </a:r>
            <a:r>
              <a:rPr lang="de-DE" dirty="0"/>
              <a:t> </a:t>
            </a:r>
            <a:r>
              <a:rPr lang="de-DE" dirty="0" err="1"/>
              <a:t>our</a:t>
            </a:r>
            <a:r>
              <a:rPr lang="de-DE" dirty="0"/>
              <a:t> </a:t>
            </a:r>
            <a:r>
              <a:rPr lang="de-DE" dirty="0" err="1"/>
              <a:t>side</a:t>
            </a:r>
            <a:r>
              <a:rPr lang="de-DE" dirty="0"/>
              <a:t> and </a:t>
            </a:r>
            <a:r>
              <a:rPr lang="de-DE" dirty="0" err="1"/>
              <a:t>over</a:t>
            </a:r>
            <a:r>
              <a:rPr lang="de-DE" dirty="0"/>
              <a:t> </a:t>
            </a:r>
            <a:r>
              <a:rPr lang="de-DE" dirty="0" err="1"/>
              <a:t>to</a:t>
            </a:r>
            <a:r>
              <a:rPr lang="de-DE" dirty="0"/>
              <a:t> </a:t>
            </a:r>
            <a:r>
              <a:rPr lang="de-DE" dirty="0" err="1"/>
              <a:t>you</a:t>
            </a:r>
            <a:r>
              <a:rPr lang="de-DE" dirty="0"/>
              <a:t>!</a:t>
            </a:r>
          </a:p>
          <a:p>
            <a:pPr marL="171450" lvl="0" indent="-171450" algn="l" rtl="0">
              <a:spcBef>
                <a:spcPts val="0"/>
              </a:spcBef>
              <a:spcAft>
                <a:spcPts val="0"/>
              </a:spcAft>
              <a:buFont typeface="Arial" panose="020B0604020202020204" pitchFamily="34" charset="0"/>
              <a:buChar char="•"/>
            </a:pPr>
            <a:r>
              <a:rPr lang="de-DE" dirty="0"/>
              <a:t>Next </a:t>
            </a:r>
            <a:r>
              <a:rPr lang="de-DE" dirty="0" err="1"/>
              <a:t>we</a:t>
            </a:r>
            <a:r>
              <a:rPr lang="de-DE" dirty="0"/>
              <a:t> </a:t>
            </a:r>
            <a:r>
              <a:rPr lang="de-DE" dirty="0" err="1"/>
              <a:t>prepared</a:t>
            </a:r>
            <a:r>
              <a:rPr lang="de-DE" dirty="0"/>
              <a:t> a </a:t>
            </a:r>
            <a:r>
              <a:rPr lang="de-DE" b="1" dirty="0"/>
              <a:t>team-</a:t>
            </a:r>
            <a:r>
              <a:rPr lang="de-DE" b="1" dirty="0" err="1"/>
              <a:t>excercise</a:t>
            </a:r>
            <a:r>
              <a:rPr lang="de-DE" b="1" dirty="0"/>
              <a:t> </a:t>
            </a:r>
            <a:r>
              <a:rPr lang="de-DE" dirty="0" err="1"/>
              <a:t>for</a:t>
            </a:r>
            <a:r>
              <a:rPr lang="de-DE" dirty="0"/>
              <a:t> </a:t>
            </a:r>
            <a:r>
              <a:rPr lang="de-DE" dirty="0" err="1"/>
              <a:t>you</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100" b="0" dirty="0" err="1">
                <a:solidFill>
                  <a:schemeClr val="tx1"/>
                </a:solidFill>
                <a:latin typeface="Aptos" panose="020B0004020202020204" pitchFamily="34" charset="0"/>
              </a:rPr>
              <a:t>Based</a:t>
            </a:r>
            <a:r>
              <a:rPr lang="de-DE" sz="1100" b="0" dirty="0">
                <a:solidFill>
                  <a:schemeClr val="tx1"/>
                </a:solidFill>
                <a:latin typeface="Aptos" panose="020B0004020202020204" pitchFamily="34" charset="0"/>
              </a:rPr>
              <a:t> on </a:t>
            </a:r>
            <a:r>
              <a:rPr lang="de-DE" sz="1100" b="0" dirty="0" err="1">
                <a:solidFill>
                  <a:schemeClr val="tx1"/>
                </a:solidFill>
                <a:latin typeface="Aptos" panose="020B0004020202020204" pitchFamily="34" charset="0"/>
              </a:rPr>
              <a:t>what</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you</a:t>
            </a:r>
            <a:r>
              <a:rPr lang="de-DE" sz="1100" b="0" dirty="0">
                <a:solidFill>
                  <a:schemeClr val="tx1"/>
                </a:solidFill>
                <a:latin typeface="Aptos" panose="020B0004020202020204" pitchFamily="34" charset="0"/>
              </a:rPr>
              <a:t> </a:t>
            </a:r>
            <a:r>
              <a:rPr lang="de-DE" sz="1100" b="0" dirty="0" err="1">
                <a:solidFill>
                  <a:schemeClr val="tx1"/>
                </a:solidFill>
                <a:latin typeface="Aptos" panose="020B0004020202020204" pitchFamily="34" charset="0"/>
              </a:rPr>
              <a:t>heard</a:t>
            </a:r>
            <a:r>
              <a:rPr lang="de-DE" sz="1100" b="0" dirty="0">
                <a:solidFill>
                  <a:schemeClr val="tx1"/>
                </a:solidFill>
                <a:latin typeface="Aptos" panose="020B0004020202020204" pitchFamily="34" charset="0"/>
              </a:rPr>
              <a:t> so </a:t>
            </a:r>
            <a:r>
              <a:rPr lang="de-DE" sz="1100" b="0" dirty="0" err="1">
                <a:solidFill>
                  <a:schemeClr val="tx1"/>
                </a:solidFill>
                <a:latin typeface="Aptos" panose="020B0004020202020204" pitchFamily="34" charset="0"/>
              </a:rPr>
              <a:t>far</a:t>
            </a:r>
            <a:r>
              <a:rPr lang="de-DE" sz="1100" b="0" dirty="0">
                <a:solidFill>
                  <a:schemeClr val="tx1"/>
                </a:solidFill>
                <a:latin typeface="Aptos" panose="020B0004020202020204" pitchFamily="34" charset="0"/>
              </a:rPr>
              <a:t>:</a:t>
            </a:r>
          </a:p>
          <a:p>
            <a:pPr marL="0" lvl="0" indent="0" algn="l" rtl="0">
              <a:spcBef>
                <a:spcPts val="0"/>
              </a:spcBef>
              <a:spcAft>
                <a:spcPts val="0"/>
              </a:spcAft>
              <a:buNone/>
            </a:pPr>
            <a:endParaRPr lang="de-DE" sz="1100" b="0" dirty="0">
              <a:solidFill>
                <a:schemeClr val="tx1"/>
              </a:solidFill>
              <a:latin typeface="Aptos" panose="020B0004020202020204" pitchFamily="34" charset="0"/>
            </a:endParaRPr>
          </a:p>
          <a:p>
            <a:pPr marL="230400" indent="-230400">
              <a:spcAft>
                <a:spcPts val="1200"/>
              </a:spcAft>
              <a:buClr>
                <a:srgbClr val="E30613"/>
              </a:buClr>
              <a:buFont typeface="+mj-lt"/>
              <a:buAutoNum type="alphaLcParenR"/>
            </a:pPr>
            <a:r>
              <a:rPr lang="de-DE" sz="1100" dirty="0" err="1">
                <a:solidFill>
                  <a:schemeClr val="tx1"/>
                </a:solidFill>
                <a:highlight>
                  <a:srgbClr val="FFFFFF"/>
                </a:highlight>
                <a:latin typeface="Aptos" panose="020B0004020202020204" pitchFamily="34" charset="0"/>
              </a:rPr>
              <a:t>What</a:t>
            </a:r>
            <a:r>
              <a:rPr lang="de-DE" sz="1100" dirty="0">
                <a:solidFill>
                  <a:schemeClr val="tx1"/>
                </a:solidFill>
                <a:highlight>
                  <a:srgbClr val="FFFFFF"/>
                </a:highlight>
                <a:latin typeface="Aptos" panose="020B0004020202020204" pitchFamily="34" charset="0"/>
              </a:rPr>
              <a:t> do </a:t>
            </a:r>
            <a:r>
              <a:rPr lang="de-DE" sz="1100" dirty="0" err="1">
                <a:solidFill>
                  <a:schemeClr val="tx1"/>
                </a:solidFill>
                <a:highlight>
                  <a:srgbClr val="FFFFFF"/>
                </a:highlight>
                <a:latin typeface="Aptos" panose="020B0004020202020204" pitchFamily="34" charset="0"/>
              </a:rPr>
              <a:t>you</a:t>
            </a:r>
            <a:r>
              <a:rPr lang="de-DE" sz="1100" dirty="0">
                <a:solidFill>
                  <a:schemeClr val="tx1"/>
                </a:solidFill>
                <a:highlight>
                  <a:srgbClr val="FFFFFF"/>
                </a:highlight>
                <a:latin typeface="Aptos" panose="020B0004020202020204" pitchFamily="34" charset="0"/>
              </a:rPr>
              <a:t> </a:t>
            </a:r>
            <a:r>
              <a:rPr lang="de-DE" sz="1100" dirty="0" err="1">
                <a:solidFill>
                  <a:schemeClr val="tx1"/>
                </a:solidFill>
                <a:highlight>
                  <a:srgbClr val="FFFFFF"/>
                </a:highlight>
                <a:latin typeface="Aptos" panose="020B0004020202020204" pitchFamily="34" charset="0"/>
              </a:rPr>
              <a:t>feel</a:t>
            </a:r>
            <a:r>
              <a:rPr lang="de-DE" sz="1100" dirty="0">
                <a:solidFill>
                  <a:schemeClr val="tx1"/>
                </a:solidFill>
                <a:highlight>
                  <a:srgbClr val="FFFFFF"/>
                </a:highlight>
                <a:latin typeface="Aptos" panose="020B0004020202020204" pitchFamily="34" charset="0"/>
              </a:rPr>
              <a:t> </a:t>
            </a:r>
            <a:r>
              <a:rPr lang="de-DE" sz="1100" dirty="0" err="1">
                <a:solidFill>
                  <a:schemeClr val="tx1"/>
                </a:solidFill>
                <a:highlight>
                  <a:srgbClr val="FFFFFF"/>
                </a:highlight>
                <a:latin typeface="Aptos" panose="020B0004020202020204" pitchFamily="34" charset="0"/>
              </a:rPr>
              <a:t>are</a:t>
            </a:r>
            <a:r>
              <a:rPr lang="de-DE" sz="1100" dirty="0">
                <a:solidFill>
                  <a:schemeClr val="tx1"/>
                </a:solidFill>
                <a:highlight>
                  <a:srgbClr val="FFFFFF"/>
                </a:highlight>
                <a:latin typeface="Aptos" panose="020B0004020202020204" pitchFamily="34" charset="0"/>
              </a:rPr>
              <a:t> </a:t>
            </a:r>
            <a:r>
              <a:rPr lang="de-DE" sz="1100" b="1" dirty="0" err="1">
                <a:solidFill>
                  <a:schemeClr val="tx1"/>
                </a:solidFill>
                <a:highlight>
                  <a:srgbClr val="FFFFFF"/>
                </a:highlight>
                <a:latin typeface="Aptos" panose="020B0004020202020204" pitchFamily="34" charset="0"/>
              </a:rPr>
              <a:t>advantages</a:t>
            </a:r>
            <a:r>
              <a:rPr lang="de-DE" sz="1100" b="1" dirty="0">
                <a:solidFill>
                  <a:schemeClr val="tx1"/>
                </a:solidFill>
                <a:highlight>
                  <a:srgbClr val="FFFFFF"/>
                </a:highlight>
                <a:latin typeface="Aptos" panose="020B0004020202020204" pitchFamily="34" charset="0"/>
              </a:rPr>
              <a:t> and </a:t>
            </a:r>
            <a:r>
              <a:rPr lang="de-DE" sz="1100" b="1" dirty="0" err="1">
                <a:solidFill>
                  <a:schemeClr val="tx1"/>
                </a:solidFill>
                <a:highlight>
                  <a:srgbClr val="FFFFFF"/>
                </a:highlight>
                <a:latin typeface="Aptos" panose="020B0004020202020204" pitchFamily="34" charset="0"/>
              </a:rPr>
              <a:t>challenges</a:t>
            </a:r>
            <a:r>
              <a:rPr lang="de-DE" sz="1100" b="1" dirty="0">
                <a:solidFill>
                  <a:schemeClr val="tx1"/>
                </a:solidFill>
                <a:highlight>
                  <a:srgbClr val="FFFFFF"/>
                </a:highlight>
                <a:latin typeface="Aptos" panose="020B0004020202020204" pitchFamily="34" charset="0"/>
              </a:rPr>
              <a:t> </a:t>
            </a:r>
            <a:r>
              <a:rPr lang="de-DE" sz="1100" dirty="0" err="1">
                <a:solidFill>
                  <a:schemeClr val="tx1"/>
                </a:solidFill>
                <a:highlight>
                  <a:srgbClr val="FFFFFF"/>
                </a:highlight>
                <a:latin typeface="Aptos" panose="020B0004020202020204" pitchFamily="34" charset="0"/>
              </a:rPr>
              <a:t>of</a:t>
            </a:r>
            <a:r>
              <a:rPr lang="de-DE" sz="1100" dirty="0">
                <a:solidFill>
                  <a:schemeClr val="tx1"/>
                </a:solidFill>
                <a:highlight>
                  <a:srgbClr val="FFFFFF"/>
                </a:highlight>
                <a:latin typeface="Aptos" panose="020B0004020202020204" pitchFamily="34" charset="0"/>
              </a:rPr>
              <a:t> </a:t>
            </a:r>
            <a:r>
              <a:rPr lang="de-DE" sz="1100" dirty="0" err="1">
                <a:solidFill>
                  <a:schemeClr val="tx1"/>
                </a:solidFill>
                <a:highlight>
                  <a:srgbClr val="FFFFFF"/>
                </a:highlight>
                <a:latin typeface="Aptos" panose="020B0004020202020204" pitchFamily="34" charset="0"/>
              </a:rPr>
              <a:t>navigating</a:t>
            </a:r>
            <a:r>
              <a:rPr lang="de-DE" sz="1100" dirty="0">
                <a:solidFill>
                  <a:schemeClr val="tx1"/>
                </a:solidFill>
                <a:highlight>
                  <a:srgbClr val="FFFFFF"/>
                </a:highlight>
                <a:latin typeface="Aptos" panose="020B0004020202020204" pitchFamily="34" charset="0"/>
              </a:rPr>
              <a:t> in </a:t>
            </a:r>
            <a:r>
              <a:rPr lang="de-DE" sz="1100" dirty="0" err="1">
                <a:solidFill>
                  <a:schemeClr val="tx1"/>
                </a:solidFill>
                <a:highlight>
                  <a:srgbClr val="FFFFFF"/>
                </a:highlight>
                <a:latin typeface="Aptos" panose="020B0004020202020204" pitchFamily="34" charset="0"/>
              </a:rPr>
              <a:t>the</a:t>
            </a:r>
            <a:r>
              <a:rPr lang="de-DE" sz="1100" dirty="0">
                <a:solidFill>
                  <a:schemeClr val="tx1"/>
                </a:solidFill>
                <a:highlight>
                  <a:srgbClr val="FFFFFF"/>
                </a:highlight>
                <a:latin typeface="Aptos" panose="020B0004020202020204" pitchFamily="34" charset="0"/>
              </a:rPr>
              <a:t> </a:t>
            </a:r>
            <a:r>
              <a:rPr lang="de-DE" sz="1100" dirty="0" err="1">
                <a:solidFill>
                  <a:schemeClr val="tx1"/>
                </a:solidFill>
                <a:highlight>
                  <a:srgbClr val="FFFFFF"/>
                </a:highlight>
                <a:latin typeface="Aptos" panose="020B0004020202020204" pitchFamily="34" charset="0"/>
              </a:rPr>
              <a:t>two</a:t>
            </a:r>
            <a:r>
              <a:rPr lang="de-DE" sz="1100" dirty="0">
                <a:solidFill>
                  <a:schemeClr val="tx1"/>
                </a:solidFill>
                <a:highlight>
                  <a:srgbClr val="FFFFFF"/>
                </a:highlight>
                <a:latin typeface="Aptos" panose="020B0004020202020204" pitchFamily="34" charset="0"/>
              </a:rPr>
              <a:t> </a:t>
            </a:r>
            <a:r>
              <a:rPr lang="de-DE" sz="1100" dirty="0" err="1">
                <a:solidFill>
                  <a:schemeClr val="tx1"/>
                </a:solidFill>
                <a:highlight>
                  <a:srgbClr val="FFFFFF"/>
                </a:highlight>
                <a:latin typeface="Aptos" panose="020B0004020202020204" pitchFamily="34" charset="0"/>
              </a:rPr>
              <a:t>contexts</a:t>
            </a:r>
            <a:r>
              <a:rPr lang="de-DE" sz="1100" dirty="0">
                <a:solidFill>
                  <a:schemeClr val="tx1"/>
                </a:solidFill>
                <a:highlight>
                  <a:srgbClr val="FFFFFF"/>
                </a:highlight>
                <a:latin typeface="Aptos" panose="020B0004020202020204" pitchFamily="34" charset="0"/>
              </a:rPr>
              <a:t> (</a:t>
            </a:r>
            <a:r>
              <a:rPr lang="de-DE" sz="1100" dirty="0" err="1">
                <a:solidFill>
                  <a:schemeClr val="tx1"/>
                </a:solidFill>
                <a:highlight>
                  <a:srgbClr val="FFFFFF"/>
                </a:highlight>
                <a:latin typeface="Aptos" panose="020B0004020202020204" pitchFamily="34" charset="0"/>
              </a:rPr>
              <a:t>entrepreneurship</a:t>
            </a:r>
            <a:r>
              <a:rPr lang="de-DE" sz="1100" dirty="0">
                <a:solidFill>
                  <a:schemeClr val="tx1"/>
                </a:solidFill>
                <a:highlight>
                  <a:srgbClr val="FFFFFF"/>
                </a:highlight>
                <a:latin typeface="Aptos" panose="020B0004020202020204" pitchFamily="34" charset="0"/>
              </a:rPr>
              <a:t> / </a:t>
            </a:r>
            <a:r>
              <a:rPr lang="de-DE" sz="1100" dirty="0" err="1">
                <a:solidFill>
                  <a:schemeClr val="tx1"/>
                </a:solidFill>
                <a:highlight>
                  <a:srgbClr val="FFFFFF"/>
                </a:highlight>
                <a:latin typeface="Aptos" panose="020B0004020202020204" pitchFamily="34" charset="0"/>
              </a:rPr>
              <a:t>intrapreneurship</a:t>
            </a:r>
            <a:r>
              <a:rPr lang="de-DE" sz="1100" dirty="0">
                <a:solidFill>
                  <a:schemeClr val="tx1"/>
                </a:solidFill>
                <a:highlight>
                  <a:srgbClr val="FFFFFF"/>
                </a:highlight>
                <a:latin typeface="Aptos" panose="020B0004020202020204" pitchFamily="34" charset="0"/>
              </a:rPr>
              <a:t>)?</a:t>
            </a:r>
            <a:endParaRPr lang="de-DE" sz="1100" dirty="0">
              <a:solidFill>
                <a:schemeClr val="dk1"/>
              </a:solidFill>
              <a:highlight>
                <a:srgbClr val="FFFFFF"/>
              </a:highlight>
              <a:latin typeface="Aptos" panose="020B0004020202020204" pitchFamily="34" charset="0"/>
            </a:endParaRPr>
          </a:p>
          <a:p>
            <a:pPr marL="230400" indent="-230400">
              <a:spcAft>
                <a:spcPts val="1200"/>
              </a:spcAft>
              <a:buClr>
                <a:srgbClr val="E30613"/>
              </a:buClr>
              <a:buFont typeface="+mj-lt"/>
              <a:buAutoNum type="alphaLcParenR"/>
            </a:pPr>
            <a:r>
              <a:rPr lang="de-DE" sz="1100" dirty="0" err="1">
                <a:solidFill>
                  <a:schemeClr val="tx1"/>
                </a:solidFill>
                <a:latin typeface="Aptos" panose="020B0004020202020204" pitchFamily="34" charset="0"/>
              </a:rPr>
              <a:t>What</a:t>
            </a:r>
            <a:r>
              <a:rPr lang="de-DE" sz="1100" dirty="0">
                <a:solidFill>
                  <a:schemeClr val="tx1"/>
                </a:solidFill>
                <a:latin typeface="Aptos" panose="020B0004020202020204" pitchFamily="34" charset="0"/>
              </a:rPr>
              <a:t> </a:t>
            </a:r>
            <a:r>
              <a:rPr lang="de-DE" sz="1100" dirty="0" err="1">
                <a:solidFill>
                  <a:schemeClr val="tx1"/>
                </a:solidFill>
                <a:latin typeface="Aptos" panose="020B0004020202020204" pitchFamily="34" charset="0"/>
              </a:rPr>
              <a:t>feels</a:t>
            </a:r>
            <a:r>
              <a:rPr lang="de-DE" sz="1100" dirty="0">
                <a:solidFill>
                  <a:schemeClr val="tx1"/>
                </a:solidFill>
                <a:latin typeface="Aptos" panose="020B0004020202020204" pitchFamily="34" charset="0"/>
              </a:rPr>
              <a:t> </a:t>
            </a:r>
            <a:r>
              <a:rPr lang="de-DE" sz="1100" b="1" dirty="0" err="1">
                <a:solidFill>
                  <a:schemeClr val="tx1"/>
                </a:solidFill>
                <a:latin typeface="Aptos" panose="020B0004020202020204" pitchFamily="34" charset="0"/>
              </a:rPr>
              <a:t>more</a:t>
            </a:r>
            <a:r>
              <a:rPr lang="de-DE" sz="1100" b="1" dirty="0">
                <a:solidFill>
                  <a:schemeClr val="tx1"/>
                </a:solidFill>
                <a:latin typeface="Aptos" panose="020B0004020202020204" pitchFamily="34" charset="0"/>
              </a:rPr>
              <a:t> </a:t>
            </a:r>
            <a:r>
              <a:rPr lang="de-DE" sz="1100" b="1" dirty="0" err="1">
                <a:solidFill>
                  <a:schemeClr val="tx1"/>
                </a:solidFill>
                <a:latin typeface="Aptos" panose="020B0004020202020204" pitchFamily="34" charset="0"/>
              </a:rPr>
              <a:t>appealing</a:t>
            </a:r>
            <a:r>
              <a:rPr lang="de-DE" sz="1100" b="1" dirty="0">
                <a:solidFill>
                  <a:schemeClr val="tx1"/>
                </a:solidFill>
                <a:latin typeface="Aptos" panose="020B0004020202020204" pitchFamily="34" charset="0"/>
              </a:rPr>
              <a:t> </a:t>
            </a:r>
            <a:r>
              <a:rPr lang="de-DE" sz="1100" dirty="0" err="1">
                <a:solidFill>
                  <a:schemeClr val="tx1"/>
                </a:solidFill>
                <a:latin typeface="Aptos" panose="020B0004020202020204" pitchFamily="34" charset="0"/>
              </a:rPr>
              <a:t>to</a:t>
            </a:r>
            <a:r>
              <a:rPr lang="de-DE" sz="1100" dirty="0">
                <a:solidFill>
                  <a:schemeClr val="tx1"/>
                </a:solidFill>
                <a:latin typeface="Aptos" panose="020B0004020202020204" pitchFamily="34" charset="0"/>
              </a:rPr>
              <a:t> </a:t>
            </a:r>
            <a:r>
              <a:rPr lang="de-DE" sz="1100" dirty="0" err="1">
                <a:solidFill>
                  <a:schemeClr val="tx1"/>
                </a:solidFill>
                <a:latin typeface="Aptos" panose="020B0004020202020204" pitchFamily="34" charset="0"/>
              </a:rPr>
              <a:t>you</a:t>
            </a:r>
            <a:r>
              <a:rPr lang="de-DE" sz="1100" dirty="0">
                <a:solidFill>
                  <a:schemeClr val="tx1"/>
                </a:solidFill>
                <a:latin typeface="Aptos" panose="020B0004020202020204" pitchFamily="34" charset="0"/>
              </a:rPr>
              <a:t>? </a:t>
            </a:r>
            <a:r>
              <a:rPr lang="de-DE" sz="1100" dirty="0" err="1">
                <a:solidFill>
                  <a:schemeClr val="tx1"/>
                </a:solidFill>
                <a:latin typeface="Aptos" panose="020B0004020202020204" pitchFamily="34" charset="0"/>
              </a:rPr>
              <a:t>What</a:t>
            </a:r>
            <a:r>
              <a:rPr lang="de-DE" sz="1100" dirty="0">
                <a:solidFill>
                  <a:schemeClr val="tx1"/>
                </a:solidFill>
                <a:latin typeface="Aptos" panose="020B0004020202020204" pitchFamily="34" charset="0"/>
              </a:rPr>
              <a:t> </a:t>
            </a:r>
            <a:r>
              <a:rPr lang="de-DE" sz="1100" dirty="0" err="1">
                <a:solidFill>
                  <a:schemeClr val="tx1"/>
                </a:solidFill>
                <a:latin typeface="Aptos" panose="020B0004020202020204" pitchFamily="34" charset="0"/>
              </a:rPr>
              <a:t>seems</a:t>
            </a:r>
            <a:r>
              <a:rPr lang="de-DE" sz="1100" dirty="0">
                <a:solidFill>
                  <a:schemeClr val="tx1"/>
                </a:solidFill>
                <a:latin typeface="Aptos" panose="020B0004020202020204" pitchFamily="34" charset="0"/>
              </a:rPr>
              <a:t> </a:t>
            </a:r>
            <a:r>
              <a:rPr lang="de-DE" sz="1100" b="1" dirty="0" err="1">
                <a:solidFill>
                  <a:schemeClr val="tx1"/>
                </a:solidFill>
                <a:latin typeface="Aptos" panose="020B0004020202020204" pitchFamily="34" charset="0"/>
              </a:rPr>
              <a:t>more</a:t>
            </a:r>
            <a:r>
              <a:rPr lang="de-DE" sz="1100" b="1" dirty="0">
                <a:solidFill>
                  <a:schemeClr val="tx1"/>
                </a:solidFill>
                <a:latin typeface="Aptos" panose="020B0004020202020204" pitchFamily="34" charset="0"/>
              </a:rPr>
              <a:t> </a:t>
            </a:r>
            <a:r>
              <a:rPr lang="de-DE" sz="1100" b="1" dirty="0" err="1">
                <a:solidFill>
                  <a:schemeClr val="tx1"/>
                </a:solidFill>
                <a:latin typeface="Aptos" panose="020B0004020202020204" pitchFamily="34" charset="0"/>
              </a:rPr>
              <a:t>frightening</a:t>
            </a:r>
            <a:r>
              <a:rPr lang="de-DE" sz="1100" b="1" dirty="0">
                <a:solidFill>
                  <a:schemeClr val="tx1"/>
                </a:solidFill>
                <a:latin typeface="Aptos" panose="020B0004020202020204" pitchFamily="34" charset="0"/>
              </a:rPr>
              <a:t> </a:t>
            </a:r>
            <a:r>
              <a:rPr lang="de-DE" sz="1100" dirty="0" err="1">
                <a:solidFill>
                  <a:schemeClr val="tx1"/>
                </a:solidFill>
                <a:latin typeface="Aptos" panose="020B0004020202020204" pitchFamily="34" charset="0"/>
              </a:rPr>
              <a:t>to</a:t>
            </a:r>
            <a:r>
              <a:rPr lang="de-DE" sz="1100" dirty="0">
                <a:solidFill>
                  <a:schemeClr val="tx1"/>
                </a:solidFill>
                <a:latin typeface="Aptos" panose="020B0004020202020204" pitchFamily="34" charset="0"/>
              </a:rPr>
              <a:t> </a:t>
            </a:r>
            <a:r>
              <a:rPr lang="de-DE" sz="1100" dirty="0" err="1">
                <a:solidFill>
                  <a:schemeClr val="tx1"/>
                </a:solidFill>
                <a:latin typeface="Aptos" panose="020B0004020202020204" pitchFamily="34" charset="0"/>
              </a:rPr>
              <a:t>you</a:t>
            </a:r>
            <a:r>
              <a:rPr lang="de-DE" sz="1100" dirty="0">
                <a:solidFill>
                  <a:schemeClr val="tx1"/>
                </a:solidFill>
                <a:latin typeface="Aptos" panose="020B0004020202020204" pitchFamily="34" charset="0"/>
              </a:rPr>
              <a:t>? </a:t>
            </a:r>
            <a:r>
              <a:rPr lang="de-DE" sz="1100" b="1" dirty="0" err="1">
                <a:solidFill>
                  <a:schemeClr val="tx1"/>
                </a:solidFill>
                <a:latin typeface="Aptos" panose="020B0004020202020204" pitchFamily="34" charset="0"/>
              </a:rPr>
              <a:t>Why</a:t>
            </a:r>
            <a:r>
              <a:rPr lang="de-DE" sz="1100" b="1" dirty="0">
                <a:solidFill>
                  <a:schemeClr val="tx1"/>
                </a:solidFill>
                <a:latin typeface="Aptos" panose="020B0004020202020204" pitchFamily="34" charset="0"/>
              </a:rPr>
              <a:t>?</a:t>
            </a:r>
          </a:p>
          <a:p>
            <a:pPr marL="230400" indent="-230400">
              <a:spcAft>
                <a:spcPts val="1200"/>
              </a:spcAft>
              <a:buClr>
                <a:srgbClr val="E30613"/>
              </a:buClr>
              <a:buFont typeface="+mj-lt"/>
              <a:buAutoNum type="alphaLcParenR"/>
            </a:pPr>
            <a:r>
              <a:rPr lang="de-DE" sz="1100" b="1" dirty="0" err="1">
                <a:solidFill>
                  <a:schemeClr val="tx1"/>
                </a:solidFill>
                <a:latin typeface="Aptos" panose="020B0004020202020204" pitchFamily="34" charset="0"/>
              </a:rPr>
              <a:t>Where</a:t>
            </a:r>
            <a:r>
              <a:rPr lang="de-DE" sz="1100" b="1" dirty="0">
                <a:solidFill>
                  <a:schemeClr val="tx1"/>
                </a:solidFill>
                <a:latin typeface="Aptos" panose="020B0004020202020204" pitchFamily="34" charset="0"/>
              </a:rPr>
              <a:t> do </a:t>
            </a:r>
            <a:r>
              <a:rPr lang="de-DE" sz="1100" b="1" dirty="0" err="1">
                <a:solidFill>
                  <a:schemeClr val="tx1"/>
                </a:solidFill>
                <a:latin typeface="Aptos" panose="020B0004020202020204" pitchFamily="34" charset="0"/>
              </a:rPr>
              <a:t>you</a:t>
            </a:r>
            <a:r>
              <a:rPr lang="de-DE" sz="1100" b="1" dirty="0">
                <a:solidFill>
                  <a:schemeClr val="tx1"/>
                </a:solidFill>
                <a:latin typeface="Aptos" panose="020B0004020202020204" pitchFamily="34" charset="0"/>
              </a:rPr>
              <a:t> </a:t>
            </a:r>
            <a:r>
              <a:rPr lang="de-DE" sz="1100" b="1" dirty="0" err="1">
                <a:solidFill>
                  <a:schemeClr val="tx1"/>
                </a:solidFill>
                <a:latin typeface="Aptos" panose="020B0004020202020204" pitchFamily="34" charset="0"/>
              </a:rPr>
              <a:t>feel</a:t>
            </a:r>
            <a:r>
              <a:rPr lang="de-DE" sz="1100" b="1" dirty="0">
                <a:solidFill>
                  <a:schemeClr val="tx1"/>
                </a:solidFill>
                <a:latin typeface="Aptos" panose="020B0004020202020204" pitchFamily="34" charset="0"/>
              </a:rPr>
              <a:t> </a:t>
            </a:r>
            <a:r>
              <a:rPr lang="de-DE" sz="1100" b="1" dirty="0" err="1">
                <a:solidFill>
                  <a:schemeClr val="tx1"/>
                </a:solidFill>
                <a:latin typeface="Aptos" panose="020B0004020202020204" pitchFamily="34" charset="0"/>
              </a:rPr>
              <a:t>are</a:t>
            </a:r>
            <a:r>
              <a:rPr lang="de-DE" sz="1100" b="1" dirty="0">
                <a:solidFill>
                  <a:schemeClr val="tx1"/>
                </a:solidFill>
                <a:latin typeface="Aptos" panose="020B0004020202020204" pitchFamily="34" charset="0"/>
              </a:rPr>
              <a:t> </a:t>
            </a:r>
            <a:r>
              <a:rPr lang="de-DE" sz="1100" b="1" dirty="0" err="1">
                <a:solidFill>
                  <a:schemeClr val="tx1"/>
                </a:solidFill>
                <a:latin typeface="Aptos" panose="020B0004020202020204" pitchFamily="34" charset="0"/>
              </a:rPr>
              <a:t>your</a:t>
            </a:r>
            <a:r>
              <a:rPr lang="de-DE" sz="1100" b="1" dirty="0">
                <a:solidFill>
                  <a:schemeClr val="tx1"/>
                </a:solidFill>
                <a:latin typeface="Aptos" panose="020B0004020202020204" pitchFamily="34" charset="0"/>
              </a:rPr>
              <a:t> blind </a:t>
            </a:r>
            <a:r>
              <a:rPr lang="de-DE" sz="1100" b="1" dirty="0" err="1">
                <a:solidFill>
                  <a:schemeClr val="tx1"/>
                </a:solidFill>
                <a:latin typeface="Aptos" panose="020B0004020202020204" pitchFamily="34" charset="0"/>
              </a:rPr>
              <a:t>spots</a:t>
            </a:r>
            <a:r>
              <a:rPr lang="de-DE" sz="1100" b="1" dirty="0">
                <a:solidFill>
                  <a:schemeClr val="tx1"/>
                </a:solidFill>
                <a:latin typeface="Aptos" panose="020B0004020202020204" pitchFamily="34" charset="0"/>
              </a:rPr>
              <a:t>?</a:t>
            </a:r>
            <a:endParaRPr lang="de-DE" b="1" dirty="0">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The </a:t>
            </a:r>
            <a:r>
              <a:rPr lang="de-DE" dirty="0" err="1"/>
              <a:t>learning</a:t>
            </a:r>
            <a:r>
              <a:rPr lang="de-DE" dirty="0"/>
              <a:t> </a:t>
            </a:r>
            <a:r>
              <a:rPr lang="de-DE" dirty="0" err="1"/>
              <a:t>goals</a:t>
            </a:r>
            <a:r>
              <a:rPr lang="de-DE" dirty="0"/>
              <a:t> </a:t>
            </a:r>
            <a:r>
              <a:rPr lang="de-DE" dirty="0" err="1"/>
              <a:t>for</a:t>
            </a:r>
            <a:r>
              <a:rPr lang="de-DE" dirty="0"/>
              <a:t> </a:t>
            </a:r>
            <a:r>
              <a:rPr lang="de-DE" dirty="0" err="1"/>
              <a:t>this</a:t>
            </a:r>
            <a:r>
              <a:rPr lang="de-DE" dirty="0"/>
              <a:t> </a:t>
            </a:r>
            <a:r>
              <a:rPr lang="de-DE" dirty="0" err="1"/>
              <a:t>module</a:t>
            </a:r>
            <a:r>
              <a:rPr lang="de-DE" dirty="0"/>
              <a:t> </a:t>
            </a:r>
            <a:r>
              <a:rPr lang="de-DE" dirty="0" err="1"/>
              <a:t>are</a:t>
            </a:r>
            <a:r>
              <a:rPr lang="de-DE" dirty="0"/>
              <a:t>: </a:t>
            </a:r>
          </a:p>
          <a:p>
            <a:pPr marL="457200" indent="-298450">
              <a:buFont typeface="Arial" panose="020B0604020202020204" pitchFamily="34" charset="0"/>
              <a:buChar char="•"/>
            </a:pPr>
            <a:r>
              <a:rPr lang="en-GB" sz="1100" b="1" dirty="0"/>
              <a:t>Getting to know the concept of entre- and intrapreneurship: </a:t>
            </a:r>
            <a:r>
              <a:rPr lang="en-GB" sz="1100" b="0" dirty="0"/>
              <a:t>These might be completely new terms for some of you. So we want to shed some light here. </a:t>
            </a:r>
          </a:p>
          <a:p>
            <a:pPr marL="457200" indent="-298450">
              <a:buFont typeface="Arial" panose="020B0604020202020204" pitchFamily="34" charset="0"/>
              <a:buChar char="•"/>
            </a:pPr>
            <a:r>
              <a:rPr lang="en-GB" sz="1100" b="1" dirty="0"/>
              <a:t>Reflecting on your own potential entrepreneurial journey</a:t>
            </a:r>
            <a:r>
              <a:rPr lang="en-GB" sz="1100" b="0" dirty="0"/>
              <a:t>: We aim to open up career perspectives to you and invite you to reflect the option of an entrepreneurial career. It is important for us to say: If you feel after those two days that this really is not your cup of tea: That is totally fine! We just want to inspire you, but we are not here to convince anyone!</a:t>
            </a:r>
          </a:p>
          <a:p>
            <a:pPr marL="457200" indent="-298450">
              <a:buFont typeface="Arial" panose="020B0604020202020204" pitchFamily="34" charset="0"/>
              <a:buChar char="•"/>
            </a:pPr>
            <a:r>
              <a:rPr lang="en-GB" sz="1100" b="1" dirty="0"/>
              <a:t>Exchange with and learn from young entrepreneurs. </a:t>
            </a:r>
            <a:r>
              <a:rPr lang="en-GB" sz="1100" b="0" dirty="0"/>
              <a:t>We are happy to welcome (a) role model(s) that will join us later today. This is someone that left science to build up an own business and is willing to share their experiences and answers to your questions. </a:t>
            </a:r>
          </a:p>
          <a:p>
            <a:pPr marL="158750" indent="0">
              <a:buNone/>
            </a:pPr>
            <a:endParaRPr lang="de-DE" dirty="0"/>
          </a:p>
        </p:txBody>
      </p:sp>
    </p:spTree>
    <p:extLst>
      <p:ext uri="{BB962C8B-B14F-4D97-AF65-F5344CB8AC3E}">
        <p14:creationId xmlns:p14="http://schemas.microsoft.com/office/powerpoint/2010/main" val="3263073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263be4a9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7263be4a9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de-DE" dirty="0" err="1">
                <a:solidFill>
                  <a:schemeClr val="dk1"/>
                </a:solidFill>
              </a:rPr>
              <a:t>You</a:t>
            </a:r>
            <a:r>
              <a:rPr lang="de-DE" dirty="0">
                <a:solidFill>
                  <a:schemeClr val="dk1"/>
                </a:solidFill>
              </a:rPr>
              <a:t> will </a:t>
            </a:r>
            <a:r>
              <a:rPr lang="de-DE" dirty="0" err="1">
                <a:solidFill>
                  <a:schemeClr val="dk1"/>
                </a:solidFill>
              </a:rPr>
              <a:t>be</a:t>
            </a:r>
            <a:r>
              <a:rPr lang="de-DE" dirty="0">
                <a:solidFill>
                  <a:schemeClr val="dk1"/>
                </a:solidFill>
              </a:rPr>
              <a:t> </a:t>
            </a:r>
            <a:r>
              <a:rPr lang="de-DE" dirty="0" err="1">
                <a:solidFill>
                  <a:schemeClr val="dk1"/>
                </a:solidFill>
              </a:rPr>
              <a:t>doing</a:t>
            </a:r>
            <a:r>
              <a:rPr lang="de-DE" dirty="0">
                <a:solidFill>
                  <a:schemeClr val="dk1"/>
                </a:solidFill>
              </a:rPr>
              <a:t> </a:t>
            </a:r>
            <a:r>
              <a:rPr lang="de-DE" dirty="0" err="1">
                <a:solidFill>
                  <a:schemeClr val="dk1"/>
                </a:solidFill>
              </a:rPr>
              <a:t>this</a:t>
            </a:r>
            <a:r>
              <a:rPr lang="de-DE" dirty="0">
                <a:solidFill>
                  <a:schemeClr val="dk1"/>
                </a:solidFill>
              </a:rPr>
              <a:t> </a:t>
            </a:r>
            <a:r>
              <a:rPr lang="de-DE" dirty="0" err="1">
                <a:solidFill>
                  <a:schemeClr val="dk1"/>
                </a:solidFill>
              </a:rPr>
              <a:t>exercise</a:t>
            </a:r>
            <a:r>
              <a:rPr lang="de-DE" dirty="0">
                <a:solidFill>
                  <a:schemeClr val="dk1"/>
                </a:solidFill>
              </a:rPr>
              <a:t> in </a:t>
            </a:r>
            <a:r>
              <a:rPr lang="de-DE" b="1" dirty="0" err="1">
                <a:solidFill>
                  <a:schemeClr val="dk1"/>
                </a:solidFill>
              </a:rPr>
              <a:t>teams</a:t>
            </a:r>
            <a:r>
              <a:rPr lang="de-DE" dirty="0">
                <a:solidFill>
                  <a:schemeClr val="dk1"/>
                </a:solidFill>
              </a:rPr>
              <a:t>.</a:t>
            </a:r>
          </a:p>
          <a:p>
            <a:pPr marL="171450" lvl="0" indent="-171450" algn="l" rtl="0">
              <a:spcBef>
                <a:spcPts val="0"/>
              </a:spcBef>
              <a:spcAft>
                <a:spcPts val="0"/>
              </a:spcAft>
              <a:buClr>
                <a:schemeClr val="dk1"/>
              </a:buClr>
              <a:buSzPts val="1100"/>
              <a:buFont typeface="Arial" panose="020B0604020202020204" pitchFamily="34" charset="0"/>
              <a:buChar char="•"/>
            </a:pPr>
            <a:endParaRPr lang="de-DE" dirty="0">
              <a:solidFill>
                <a:schemeClr val="dk1"/>
              </a:solidFill>
            </a:endParaRPr>
          </a:p>
          <a:p>
            <a:pPr marL="171450" lvl="0" indent="-171450" algn="l" rtl="0">
              <a:spcBef>
                <a:spcPts val="0"/>
              </a:spcBef>
              <a:spcAft>
                <a:spcPts val="0"/>
              </a:spcAft>
              <a:buClr>
                <a:schemeClr val="dk1"/>
              </a:buClr>
              <a:buSzPts val="1100"/>
              <a:buFont typeface="Arial" panose="020B0604020202020204" pitchFamily="34" charset="0"/>
              <a:buChar char="•"/>
            </a:pPr>
            <a:r>
              <a:rPr lang="de-DE" dirty="0" err="1">
                <a:solidFill>
                  <a:schemeClr val="dk1"/>
                </a:solidFill>
              </a:rPr>
              <a:t>Therefore</a:t>
            </a:r>
            <a:r>
              <a:rPr lang="de-DE" dirty="0">
                <a:solidFill>
                  <a:schemeClr val="dk1"/>
                </a:solidFill>
              </a:rPr>
              <a:t> </a:t>
            </a:r>
            <a:r>
              <a:rPr lang="de-DE" dirty="0" err="1">
                <a:solidFill>
                  <a:schemeClr val="dk1"/>
                </a:solidFill>
              </a:rPr>
              <a:t>we</a:t>
            </a:r>
            <a:r>
              <a:rPr lang="de-DE" dirty="0">
                <a:solidFill>
                  <a:schemeClr val="dk1"/>
                </a:solidFill>
              </a:rPr>
              <a:t> </a:t>
            </a:r>
            <a:r>
              <a:rPr lang="de-DE" b="1" dirty="0" err="1">
                <a:solidFill>
                  <a:schemeClr val="dk1"/>
                </a:solidFill>
              </a:rPr>
              <a:t>prepared</a:t>
            </a:r>
            <a:r>
              <a:rPr lang="de-DE" b="1" dirty="0">
                <a:solidFill>
                  <a:schemeClr val="dk1"/>
                </a:solidFill>
              </a:rPr>
              <a:t> a </a:t>
            </a:r>
            <a:r>
              <a:rPr lang="de-DE" b="1" dirty="0" err="1">
                <a:solidFill>
                  <a:schemeClr val="dk1"/>
                </a:solidFill>
              </a:rPr>
              <a:t>template</a:t>
            </a:r>
            <a:r>
              <a:rPr lang="de-DE" b="1" dirty="0">
                <a:solidFill>
                  <a:schemeClr val="dk1"/>
                </a:solidFill>
              </a:rPr>
              <a:t> </a:t>
            </a:r>
            <a:r>
              <a:rPr lang="de-DE" dirty="0" err="1">
                <a:solidFill>
                  <a:schemeClr val="dk1"/>
                </a:solidFill>
              </a:rPr>
              <a:t>for</a:t>
            </a:r>
            <a:r>
              <a:rPr lang="de-DE" dirty="0">
                <a:solidFill>
                  <a:schemeClr val="dk1"/>
                </a:solidFill>
              </a:rPr>
              <a:t> </a:t>
            </a:r>
            <a:r>
              <a:rPr lang="de-DE" dirty="0" err="1">
                <a:solidFill>
                  <a:schemeClr val="dk1"/>
                </a:solidFill>
              </a:rPr>
              <a:t>you</a:t>
            </a:r>
            <a:r>
              <a:rPr lang="de-DE" dirty="0">
                <a:solidFill>
                  <a:schemeClr val="dk1"/>
                </a:solidFill>
              </a:rPr>
              <a:t> </a:t>
            </a:r>
            <a:r>
              <a:rPr lang="de-DE" dirty="0" err="1">
                <a:solidFill>
                  <a:schemeClr val="dk1"/>
                </a:solidFill>
              </a:rPr>
              <a:t>that</a:t>
            </a:r>
            <a:r>
              <a:rPr lang="de-DE" dirty="0">
                <a:solidFill>
                  <a:schemeClr val="dk1"/>
                </a:solidFill>
              </a:rPr>
              <a:t> will </a:t>
            </a:r>
            <a:r>
              <a:rPr lang="de-DE" dirty="0" err="1">
                <a:solidFill>
                  <a:schemeClr val="dk1"/>
                </a:solidFill>
              </a:rPr>
              <a:t>help</a:t>
            </a:r>
            <a:r>
              <a:rPr lang="de-DE" dirty="0">
                <a:solidFill>
                  <a:schemeClr val="dk1"/>
                </a:solidFill>
              </a:rPr>
              <a:t> </a:t>
            </a:r>
            <a:r>
              <a:rPr lang="de-DE" dirty="0" err="1">
                <a:solidFill>
                  <a:schemeClr val="dk1"/>
                </a:solidFill>
              </a:rPr>
              <a:t>you</a:t>
            </a:r>
            <a:r>
              <a:rPr lang="de-DE" dirty="0">
                <a:solidFill>
                  <a:schemeClr val="dk1"/>
                </a:solidFill>
              </a:rPr>
              <a:t> </a:t>
            </a:r>
            <a:r>
              <a:rPr lang="de-DE" b="1" dirty="0" err="1">
                <a:solidFill>
                  <a:schemeClr val="dk1"/>
                </a:solidFill>
              </a:rPr>
              <a:t>structure</a:t>
            </a:r>
            <a:r>
              <a:rPr lang="de-DE" b="1" dirty="0">
                <a:solidFill>
                  <a:schemeClr val="dk1"/>
                </a:solidFill>
              </a:rPr>
              <a:t> </a:t>
            </a:r>
            <a:r>
              <a:rPr lang="de-DE" b="1" dirty="0" err="1">
                <a:solidFill>
                  <a:schemeClr val="dk1"/>
                </a:solidFill>
              </a:rPr>
              <a:t>your</a:t>
            </a:r>
            <a:r>
              <a:rPr lang="de-DE" b="1" dirty="0">
                <a:solidFill>
                  <a:schemeClr val="dk1"/>
                </a:solidFill>
              </a:rPr>
              <a:t> </a:t>
            </a:r>
            <a:r>
              <a:rPr lang="de-DE" b="1" dirty="0" err="1">
                <a:solidFill>
                  <a:schemeClr val="dk1"/>
                </a:solidFill>
              </a:rPr>
              <a:t>thoughts</a:t>
            </a:r>
            <a:r>
              <a:rPr lang="de-DE" b="1" dirty="0">
                <a:solidFill>
                  <a:schemeClr val="dk1"/>
                </a:solidFill>
              </a:rPr>
              <a:t> and </a:t>
            </a:r>
            <a:r>
              <a:rPr lang="de-DE" b="1" dirty="0" err="1">
                <a:solidFill>
                  <a:schemeClr val="dk1"/>
                </a:solidFill>
              </a:rPr>
              <a:t>ideas</a:t>
            </a:r>
            <a:r>
              <a:rPr lang="de-DE" b="1" dirty="0">
                <a:solidFill>
                  <a:schemeClr val="dk1"/>
                </a:solidFill>
              </a:rPr>
              <a:t> </a:t>
            </a:r>
            <a:r>
              <a:rPr lang="de-DE" b="1" dirty="0" err="1">
                <a:solidFill>
                  <a:schemeClr val="dk1"/>
                </a:solidFill>
              </a:rPr>
              <a:t>within</a:t>
            </a:r>
            <a:r>
              <a:rPr lang="de-DE" b="1" dirty="0">
                <a:solidFill>
                  <a:schemeClr val="dk1"/>
                </a:solidFill>
              </a:rPr>
              <a:t> </a:t>
            </a:r>
            <a:r>
              <a:rPr lang="de-DE" b="1" dirty="0" err="1">
                <a:solidFill>
                  <a:schemeClr val="dk1"/>
                </a:solidFill>
              </a:rPr>
              <a:t>your</a:t>
            </a:r>
            <a:r>
              <a:rPr lang="de-DE" b="1" dirty="0">
                <a:solidFill>
                  <a:schemeClr val="dk1"/>
                </a:solidFill>
              </a:rPr>
              <a:t> </a:t>
            </a:r>
            <a:r>
              <a:rPr lang="de-DE" b="1" dirty="0" err="1">
                <a:solidFill>
                  <a:schemeClr val="dk1"/>
                </a:solidFill>
              </a:rPr>
              <a:t>team</a:t>
            </a:r>
            <a:r>
              <a:rPr lang="de-DE" b="1" dirty="0">
                <a:solidFill>
                  <a:schemeClr val="dk1"/>
                </a:solidFill>
              </a:rPr>
              <a:t>.</a:t>
            </a:r>
          </a:p>
          <a:p>
            <a:pPr marL="171450" lvl="0" indent="-171450" algn="l" rtl="0">
              <a:spcBef>
                <a:spcPts val="0"/>
              </a:spcBef>
              <a:spcAft>
                <a:spcPts val="0"/>
              </a:spcAft>
              <a:buClr>
                <a:schemeClr val="dk1"/>
              </a:buClr>
              <a:buSzPts val="1100"/>
              <a:buFont typeface="Arial" panose="020B0604020202020204" pitchFamily="34" charset="0"/>
              <a:buChar char="•"/>
            </a:pPr>
            <a:endParaRPr lang="de-DE" b="1" dirty="0">
              <a:solidFill>
                <a:schemeClr val="dk1"/>
              </a:solidFill>
            </a:endParaRPr>
          </a:p>
          <a:p>
            <a:pPr marL="171450" lvl="0" indent="-171450" algn="l" rtl="0">
              <a:spcBef>
                <a:spcPts val="0"/>
              </a:spcBef>
              <a:spcAft>
                <a:spcPts val="0"/>
              </a:spcAft>
              <a:buClr>
                <a:schemeClr val="dk1"/>
              </a:buClr>
              <a:buSzPts val="1100"/>
              <a:buFont typeface="Arial" panose="020B0604020202020204" pitchFamily="34" charset="0"/>
              <a:buChar char="•"/>
            </a:pPr>
            <a:r>
              <a:rPr lang="de-DE" b="0" dirty="0">
                <a:solidFill>
                  <a:schemeClr val="dk1"/>
                </a:solidFill>
              </a:rPr>
              <a:t>A </a:t>
            </a:r>
            <a:r>
              <a:rPr lang="de-DE" b="1" dirty="0" err="1">
                <a:solidFill>
                  <a:schemeClr val="dk1"/>
                </a:solidFill>
              </a:rPr>
              <a:t>preview</a:t>
            </a:r>
            <a:r>
              <a:rPr lang="de-DE" b="1" dirty="0">
                <a:solidFill>
                  <a:schemeClr val="dk1"/>
                </a:solidFill>
              </a:rPr>
              <a:t> </a:t>
            </a:r>
            <a:r>
              <a:rPr lang="de-DE" b="1" dirty="0" err="1">
                <a:solidFill>
                  <a:schemeClr val="dk1"/>
                </a:solidFill>
              </a:rPr>
              <a:t>of</a:t>
            </a:r>
            <a:r>
              <a:rPr lang="de-DE" b="1" dirty="0">
                <a:solidFill>
                  <a:schemeClr val="dk1"/>
                </a:solidFill>
              </a:rPr>
              <a:t> </a:t>
            </a:r>
            <a:r>
              <a:rPr lang="de-DE" b="1" dirty="0" err="1">
                <a:solidFill>
                  <a:schemeClr val="dk1"/>
                </a:solidFill>
              </a:rPr>
              <a:t>the</a:t>
            </a:r>
            <a:r>
              <a:rPr lang="de-DE" b="1" dirty="0">
                <a:solidFill>
                  <a:schemeClr val="dk1"/>
                </a:solidFill>
              </a:rPr>
              <a:t> </a:t>
            </a:r>
            <a:r>
              <a:rPr lang="de-DE" b="1" dirty="0" err="1">
                <a:solidFill>
                  <a:schemeClr val="dk1"/>
                </a:solidFill>
              </a:rPr>
              <a:t>template</a:t>
            </a:r>
            <a:r>
              <a:rPr lang="de-DE" b="0" dirty="0">
                <a:solidFill>
                  <a:schemeClr val="dk1"/>
                </a:solidFill>
              </a:rPr>
              <a:t> </a:t>
            </a:r>
            <a:r>
              <a:rPr lang="de-DE" b="0" dirty="0" err="1">
                <a:solidFill>
                  <a:schemeClr val="dk1"/>
                </a:solidFill>
              </a:rPr>
              <a:t>is</a:t>
            </a:r>
            <a:r>
              <a:rPr lang="de-DE" b="0" dirty="0">
                <a:solidFill>
                  <a:schemeClr val="dk1"/>
                </a:solidFill>
              </a:rPr>
              <a:t> </a:t>
            </a:r>
            <a:r>
              <a:rPr lang="de-DE" b="0" dirty="0" err="1">
                <a:solidFill>
                  <a:schemeClr val="dk1"/>
                </a:solidFill>
              </a:rPr>
              <a:t>shown</a:t>
            </a:r>
            <a:r>
              <a:rPr lang="de-DE" b="0" dirty="0">
                <a:solidFill>
                  <a:schemeClr val="dk1"/>
                </a:solidFill>
              </a:rPr>
              <a:t> on </a:t>
            </a:r>
            <a:r>
              <a:rPr lang="de-DE" b="0" dirty="0" err="1">
                <a:solidFill>
                  <a:schemeClr val="dk1"/>
                </a:solidFill>
              </a:rPr>
              <a:t>this</a:t>
            </a:r>
            <a:r>
              <a:rPr lang="de-DE" b="0" dirty="0">
                <a:solidFill>
                  <a:schemeClr val="dk1"/>
                </a:solidFill>
              </a:rPr>
              <a:t> </a:t>
            </a:r>
            <a:r>
              <a:rPr lang="de-DE" b="0" dirty="0" err="1">
                <a:solidFill>
                  <a:schemeClr val="dk1"/>
                </a:solidFill>
              </a:rPr>
              <a:t>slide</a:t>
            </a:r>
            <a:r>
              <a:rPr lang="de-DE" b="0" dirty="0">
                <a:solidFill>
                  <a:schemeClr val="dk1"/>
                </a:solidFill>
              </a:rPr>
              <a:t>.</a:t>
            </a:r>
          </a:p>
          <a:p>
            <a:pPr marL="628650" lvl="1" indent="-171450" algn="l" rtl="0">
              <a:spcBef>
                <a:spcPts val="0"/>
              </a:spcBef>
              <a:spcAft>
                <a:spcPts val="0"/>
              </a:spcAft>
              <a:buClr>
                <a:schemeClr val="dk1"/>
              </a:buClr>
              <a:buSzPts val="1100"/>
              <a:buFont typeface="Arial" panose="020B0604020202020204" pitchFamily="34" charset="0"/>
              <a:buChar char="•"/>
            </a:pPr>
            <a:r>
              <a:rPr lang="de-DE" b="0" dirty="0">
                <a:solidFill>
                  <a:schemeClr val="dk1"/>
                </a:solidFill>
              </a:rPr>
              <a:t>On </a:t>
            </a:r>
            <a:r>
              <a:rPr lang="de-DE" b="0" dirty="0" err="1">
                <a:solidFill>
                  <a:schemeClr val="dk1"/>
                </a:solidFill>
              </a:rPr>
              <a:t>the</a:t>
            </a:r>
            <a:r>
              <a:rPr lang="de-DE" b="0" dirty="0">
                <a:solidFill>
                  <a:schemeClr val="dk1"/>
                </a:solidFill>
              </a:rPr>
              <a:t> </a:t>
            </a:r>
            <a:r>
              <a:rPr lang="de-DE" b="0" dirty="0" err="1">
                <a:solidFill>
                  <a:schemeClr val="dk1"/>
                </a:solidFill>
              </a:rPr>
              <a:t>left</a:t>
            </a:r>
            <a:r>
              <a:rPr lang="de-DE" b="0" dirty="0">
                <a:solidFill>
                  <a:schemeClr val="dk1"/>
                </a:solidFill>
              </a:rPr>
              <a:t> </a:t>
            </a:r>
            <a:r>
              <a:rPr lang="de-DE" b="0" dirty="0" err="1">
                <a:solidFill>
                  <a:schemeClr val="dk1"/>
                </a:solidFill>
              </a:rPr>
              <a:t>you</a:t>
            </a:r>
            <a:r>
              <a:rPr lang="de-DE" b="0" dirty="0">
                <a:solidFill>
                  <a:schemeClr val="dk1"/>
                </a:solidFill>
              </a:rPr>
              <a:t> find </a:t>
            </a:r>
            <a:r>
              <a:rPr lang="de-DE" b="0" dirty="0" err="1">
                <a:solidFill>
                  <a:schemeClr val="dk1"/>
                </a:solidFill>
              </a:rPr>
              <a:t>the</a:t>
            </a:r>
            <a:r>
              <a:rPr lang="de-DE" b="0" dirty="0">
                <a:solidFill>
                  <a:schemeClr val="dk1"/>
                </a:solidFill>
              </a:rPr>
              <a:t> </a:t>
            </a:r>
            <a:r>
              <a:rPr lang="de-DE" b="0" dirty="0" err="1">
                <a:solidFill>
                  <a:schemeClr val="dk1"/>
                </a:solidFill>
              </a:rPr>
              <a:t>instructions</a:t>
            </a:r>
            <a:r>
              <a:rPr lang="de-DE" b="0" dirty="0">
                <a:solidFill>
                  <a:schemeClr val="dk1"/>
                </a:solidFill>
              </a:rPr>
              <a:t> </a:t>
            </a:r>
            <a:r>
              <a:rPr lang="de-DE" b="0" dirty="0" err="1">
                <a:solidFill>
                  <a:schemeClr val="dk1"/>
                </a:solidFill>
              </a:rPr>
              <a:t>for</a:t>
            </a:r>
            <a:r>
              <a:rPr lang="de-DE" b="0" dirty="0">
                <a:solidFill>
                  <a:schemeClr val="dk1"/>
                </a:solidFill>
              </a:rPr>
              <a:t> </a:t>
            </a:r>
            <a:r>
              <a:rPr lang="de-DE" b="0" dirty="0" err="1">
                <a:solidFill>
                  <a:schemeClr val="dk1"/>
                </a:solidFill>
              </a:rPr>
              <a:t>the</a:t>
            </a:r>
            <a:r>
              <a:rPr lang="de-DE" b="0" dirty="0">
                <a:solidFill>
                  <a:schemeClr val="dk1"/>
                </a:solidFill>
              </a:rPr>
              <a:t> </a:t>
            </a:r>
            <a:r>
              <a:rPr lang="de-DE" b="0" dirty="0" err="1">
                <a:solidFill>
                  <a:schemeClr val="dk1"/>
                </a:solidFill>
              </a:rPr>
              <a:t>exercise</a:t>
            </a:r>
            <a:r>
              <a:rPr lang="de-DE" b="0" dirty="0">
                <a:solidFill>
                  <a:schemeClr val="dk1"/>
                </a:solidFill>
              </a:rPr>
              <a:t> and </a:t>
            </a:r>
            <a:r>
              <a:rPr lang="de-DE" b="0" dirty="0" err="1">
                <a:solidFill>
                  <a:schemeClr val="dk1"/>
                </a:solidFill>
              </a:rPr>
              <a:t>the</a:t>
            </a:r>
            <a:r>
              <a:rPr lang="de-DE" b="0" dirty="0">
                <a:solidFill>
                  <a:schemeClr val="dk1"/>
                </a:solidFill>
              </a:rPr>
              <a:t> </a:t>
            </a:r>
            <a:r>
              <a:rPr lang="de-DE" b="0" dirty="0" err="1">
                <a:solidFill>
                  <a:schemeClr val="dk1"/>
                </a:solidFill>
              </a:rPr>
              <a:t>micro</a:t>
            </a:r>
            <a:r>
              <a:rPr lang="de-DE" b="0" dirty="0">
                <a:solidFill>
                  <a:schemeClr val="dk1"/>
                </a:solidFill>
              </a:rPr>
              <a:t>-timing.</a:t>
            </a:r>
          </a:p>
          <a:p>
            <a:pPr marL="628650" lvl="1" indent="-171450" algn="l" rtl="0">
              <a:spcBef>
                <a:spcPts val="0"/>
              </a:spcBef>
              <a:spcAft>
                <a:spcPts val="0"/>
              </a:spcAft>
              <a:buClr>
                <a:schemeClr val="dk1"/>
              </a:buClr>
              <a:buSzPts val="1100"/>
              <a:buFont typeface="Arial" panose="020B0604020202020204" pitchFamily="34" charset="0"/>
              <a:buChar char="•"/>
            </a:pPr>
            <a:r>
              <a:rPr lang="de-DE" b="0" dirty="0">
                <a:solidFill>
                  <a:schemeClr val="dk1"/>
                </a:solidFill>
              </a:rPr>
              <a:t>On top </a:t>
            </a:r>
            <a:r>
              <a:rPr lang="de-DE" b="0" dirty="0" err="1">
                <a:solidFill>
                  <a:schemeClr val="dk1"/>
                </a:solidFill>
              </a:rPr>
              <a:t>you</a:t>
            </a:r>
            <a:r>
              <a:rPr lang="de-DE" b="0" dirty="0">
                <a:solidFill>
                  <a:schemeClr val="dk1"/>
                </a:solidFill>
              </a:rPr>
              <a:t> find </a:t>
            </a:r>
            <a:r>
              <a:rPr lang="de-DE" b="0" dirty="0" err="1">
                <a:solidFill>
                  <a:schemeClr val="dk1"/>
                </a:solidFill>
              </a:rPr>
              <a:t>the</a:t>
            </a:r>
            <a:r>
              <a:rPr lang="de-DE" b="0" dirty="0">
                <a:solidFill>
                  <a:schemeClr val="dk1"/>
                </a:solidFill>
              </a:rPr>
              <a:t> </a:t>
            </a:r>
            <a:r>
              <a:rPr lang="de-DE" b="0" dirty="0" err="1">
                <a:solidFill>
                  <a:schemeClr val="dk1"/>
                </a:solidFill>
              </a:rPr>
              <a:t>three</a:t>
            </a:r>
            <a:r>
              <a:rPr lang="de-DE" b="0" dirty="0">
                <a:solidFill>
                  <a:schemeClr val="dk1"/>
                </a:solidFill>
              </a:rPr>
              <a:t> </a:t>
            </a:r>
            <a:r>
              <a:rPr lang="de-DE" b="0" dirty="0" err="1">
                <a:solidFill>
                  <a:schemeClr val="dk1"/>
                </a:solidFill>
              </a:rPr>
              <a:t>questions</a:t>
            </a:r>
            <a:r>
              <a:rPr lang="de-DE" b="0" dirty="0">
                <a:solidFill>
                  <a:schemeClr val="dk1"/>
                </a:solidFill>
              </a:rPr>
              <a:t> </a:t>
            </a:r>
            <a:r>
              <a:rPr lang="de-DE" b="0" dirty="0" err="1">
                <a:solidFill>
                  <a:schemeClr val="dk1"/>
                </a:solidFill>
              </a:rPr>
              <a:t>with</a:t>
            </a:r>
            <a:r>
              <a:rPr lang="de-DE" b="0" dirty="0">
                <a:solidFill>
                  <a:schemeClr val="dk1"/>
                </a:solidFill>
              </a:rPr>
              <a:t> </a:t>
            </a:r>
            <a:r>
              <a:rPr lang="de-DE" b="0" dirty="0" err="1">
                <a:solidFill>
                  <a:schemeClr val="dk1"/>
                </a:solidFill>
              </a:rPr>
              <a:t>space</a:t>
            </a:r>
            <a:r>
              <a:rPr lang="de-DE" b="0" dirty="0">
                <a:solidFill>
                  <a:schemeClr val="dk1"/>
                </a:solidFill>
              </a:rPr>
              <a:t> </a:t>
            </a:r>
            <a:r>
              <a:rPr lang="de-DE" b="0" dirty="0" err="1">
                <a:solidFill>
                  <a:schemeClr val="dk1"/>
                </a:solidFill>
              </a:rPr>
              <a:t>underneath</a:t>
            </a:r>
            <a:r>
              <a:rPr lang="de-DE" b="0" dirty="0">
                <a:solidFill>
                  <a:schemeClr val="dk1"/>
                </a:solidFill>
              </a:rPr>
              <a:t> </a:t>
            </a:r>
            <a:r>
              <a:rPr lang="de-DE" b="0" dirty="0" err="1">
                <a:solidFill>
                  <a:schemeClr val="dk1"/>
                </a:solidFill>
              </a:rPr>
              <a:t>to</a:t>
            </a:r>
            <a:r>
              <a:rPr lang="de-DE" b="0" dirty="0">
                <a:solidFill>
                  <a:schemeClr val="dk1"/>
                </a:solidFill>
              </a:rPr>
              <a:t> </a:t>
            </a:r>
            <a:r>
              <a:rPr lang="de-DE" b="0" dirty="0" err="1">
                <a:solidFill>
                  <a:schemeClr val="dk1"/>
                </a:solidFill>
              </a:rPr>
              <a:t>write</a:t>
            </a:r>
            <a:r>
              <a:rPr lang="de-DE" b="0" dirty="0">
                <a:solidFill>
                  <a:schemeClr val="dk1"/>
                </a:solidFill>
              </a:rPr>
              <a:t> down </a:t>
            </a:r>
            <a:r>
              <a:rPr lang="de-DE" b="0" dirty="0" err="1">
                <a:solidFill>
                  <a:schemeClr val="dk1"/>
                </a:solidFill>
              </a:rPr>
              <a:t>your</a:t>
            </a:r>
            <a:r>
              <a:rPr lang="de-DE" b="0" dirty="0">
                <a:solidFill>
                  <a:schemeClr val="dk1"/>
                </a:solidFill>
              </a:rPr>
              <a:t> </a:t>
            </a:r>
            <a:r>
              <a:rPr lang="de-DE" b="0" dirty="0" err="1">
                <a:solidFill>
                  <a:schemeClr val="dk1"/>
                </a:solidFill>
              </a:rPr>
              <a:t>thoughts</a:t>
            </a:r>
            <a:r>
              <a:rPr lang="de-DE" b="0" dirty="0">
                <a:solidFill>
                  <a:schemeClr val="dk1"/>
                </a:solidFill>
              </a:rPr>
              <a:t>.</a:t>
            </a:r>
          </a:p>
          <a:p>
            <a:pPr marL="628650" lvl="1" indent="-171450" algn="l" rtl="0">
              <a:spcBef>
                <a:spcPts val="0"/>
              </a:spcBef>
              <a:spcAft>
                <a:spcPts val="0"/>
              </a:spcAft>
              <a:buClr>
                <a:schemeClr val="dk1"/>
              </a:buClr>
              <a:buSzPts val="1100"/>
              <a:buFont typeface="Arial" panose="020B0604020202020204" pitchFamily="34" charset="0"/>
              <a:buChar char="•"/>
            </a:pPr>
            <a:endParaRPr lang="de-DE" b="0" dirty="0">
              <a:solidFill>
                <a:schemeClr val="dk1"/>
              </a:solidFill>
            </a:endParaRPr>
          </a:p>
          <a:p>
            <a:pPr marL="171450" lvl="0" indent="-171450" algn="l" rtl="0">
              <a:spcBef>
                <a:spcPts val="0"/>
              </a:spcBef>
              <a:spcAft>
                <a:spcPts val="0"/>
              </a:spcAft>
              <a:buClr>
                <a:schemeClr val="dk1"/>
              </a:buClr>
              <a:buSzPts val="1100"/>
              <a:buFont typeface="Arial" panose="020B0604020202020204" pitchFamily="34" charset="0"/>
              <a:buChar char="•"/>
            </a:pPr>
            <a:r>
              <a:rPr lang="de-DE" b="0" dirty="0" err="1">
                <a:solidFill>
                  <a:schemeClr val="dk1"/>
                </a:solidFill>
              </a:rPr>
              <a:t>We</a:t>
            </a:r>
            <a:r>
              <a:rPr lang="de-DE" b="0" dirty="0">
                <a:solidFill>
                  <a:schemeClr val="dk1"/>
                </a:solidFill>
              </a:rPr>
              <a:t> will </a:t>
            </a:r>
            <a:r>
              <a:rPr lang="de-DE" b="0" dirty="0" err="1">
                <a:solidFill>
                  <a:schemeClr val="dk1"/>
                </a:solidFill>
              </a:rPr>
              <a:t>post</a:t>
            </a:r>
            <a:r>
              <a:rPr lang="de-DE" b="0" dirty="0">
                <a:solidFill>
                  <a:schemeClr val="dk1"/>
                </a:solidFill>
              </a:rPr>
              <a:t> </a:t>
            </a:r>
            <a:r>
              <a:rPr lang="de-DE" b="1" dirty="0" err="1">
                <a:solidFill>
                  <a:schemeClr val="dk1"/>
                </a:solidFill>
              </a:rPr>
              <a:t>the</a:t>
            </a:r>
            <a:r>
              <a:rPr lang="de-DE" b="1" dirty="0">
                <a:solidFill>
                  <a:schemeClr val="dk1"/>
                </a:solidFill>
              </a:rPr>
              <a:t> link </a:t>
            </a:r>
            <a:r>
              <a:rPr lang="de-DE" b="1" dirty="0" err="1">
                <a:solidFill>
                  <a:schemeClr val="dk1"/>
                </a:solidFill>
              </a:rPr>
              <a:t>to</a:t>
            </a:r>
            <a:r>
              <a:rPr lang="de-DE" b="1" dirty="0">
                <a:solidFill>
                  <a:schemeClr val="dk1"/>
                </a:solidFill>
              </a:rPr>
              <a:t> </a:t>
            </a:r>
            <a:r>
              <a:rPr lang="de-DE" b="1" dirty="0" err="1">
                <a:solidFill>
                  <a:schemeClr val="dk1"/>
                </a:solidFill>
              </a:rPr>
              <a:t>the</a:t>
            </a:r>
            <a:r>
              <a:rPr lang="de-DE" b="1" dirty="0">
                <a:solidFill>
                  <a:schemeClr val="dk1"/>
                </a:solidFill>
              </a:rPr>
              <a:t> </a:t>
            </a:r>
            <a:r>
              <a:rPr lang="de-DE" b="1" dirty="0" err="1">
                <a:solidFill>
                  <a:schemeClr val="dk1"/>
                </a:solidFill>
              </a:rPr>
              <a:t>template</a:t>
            </a:r>
            <a:r>
              <a:rPr lang="de-DE" b="1" dirty="0">
                <a:solidFill>
                  <a:schemeClr val="dk1"/>
                </a:solidFill>
              </a:rPr>
              <a:t> </a:t>
            </a:r>
            <a:r>
              <a:rPr lang="de-DE" b="1" dirty="0" err="1">
                <a:solidFill>
                  <a:schemeClr val="dk1"/>
                </a:solidFill>
              </a:rPr>
              <a:t>into</a:t>
            </a:r>
            <a:r>
              <a:rPr lang="de-DE" b="1" dirty="0">
                <a:solidFill>
                  <a:schemeClr val="dk1"/>
                </a:solidFill>
              </a:rPr>
              <a:t> </a:t>
            </a:r>
            <a:r>
              <a:rPr lang="de-DE" b="1" dirty="0" err="1">
                <a:solidFill>
                  <a:schemeClr val="dk1"/>
                </a:solidFill>
              </a:rPr>
              <a:t>the</a:t>
            </a:r>
            <a:r>
              <a:rPr lang="de-DE" b="1" dirty="0">
                <a:solidFill>
                  <a:schemeClr val="dk1"/>
                </a:solidFill>
              </a:rPr>
              <a:t> </a:t>
            </a:r>
            <a:r>
              <a:rPr lang="de-DE" b="1" dirty="0" err="1">
                <a:solidFill>
                  <a:schemeClr val="dk1"/>
                </a:solidFill>
              </a:rPr>
              <a:t>chat</a:t>
            </a:r>
            <a:r>
              <a:rPr lang="de-DE" b="1" dirty="0">
                <a:solidFill>
                  <a:schemeClr val="dk1"/>
                </a:solidFill>
              </a:rPr>
              <a:t> </a:t>
            </a:r>
            <a:r>
              <a:rPr lang="de-DE" b="0" dirty="0">
                <a:solidFill>
                  <a:schemeClr val="dk1"/>
                </a:solidFill>
              </a:rPr>
              <a:t>in a </a:t>
            </a:r>
            <a:r>
              <a:rPr lang="de-DE" b="0" dirty="0" err="1">
                <a:solidFill>
                  <a:schemeClr val="dk1"/>
                </a:solidFill>
              </a:rPr>
              <a:t>few</a:t>
            </a:r>
            <a:r>
              <a:rPr lang="de-DE" b="0" dirty="0">
                <a:solidFill>
                  <a:schemeClr val="dk1"/>
                </a:solidFill>
              </a:rPr>
              <a:t> </a:t>
            </a:r>
            <a:r>
              <a:rPr lang="de-DE" b="0" dirty="0" err="1">
                <a:solidFill>
                  <a:schemeClr val="dk1"/>
                </a:solidFill>
              </a:rPr>
              <a:t>momente</a:t>
            </a:r>
            <a:r>
              <a:rPr lang="de-DE" b="0" dirty="0">
                <a:solidFill>
                  <a:schemeClr val="dk1"/>
                </a:solidFill>
              </a:rPr>
              <a:t> so </a:t>
            </a:r>
            <a:r>
              <a:rPr lang="de-DE" b="0" dirty="0" err="1">
                <a:solidFill>
                  <a:schemeClr val="dk1"/>
                </a:solidFill>
              </a:rPr>
              <a:t>please</a:t>
            </a:r>
            <a:r>
              <a:rPr lang="de-DE" b="0" dirty="0">
                <a:solidFill>
                  <a:schemeClr val="dk1"/>
                </a:solidFill>
              </a:rPr>
              <a:t> check </a:t>
            </a:r>
            <a:r>
              <a:rPr lang="de-DE" b="0" dirty="0" err="1">
                <a:solidFill>
                  <a:schemeClr val="dk1"/>
                </a:solidFill>
              </a:rPr>
              <a:t>if</a:t>
            </a:r>
            <a:r>
              <a:rPr lang="de-DE" b="0" dirty="0">
                <a:solidFill>
                  <a:schemeClr val="dk1"/>
                </a:solidFill>
              </a:rPr>
              <a:t> </a:t>
            </a:r>
            <a:r>
              <a:rPr lang="de-DE" b="0" dirty="0" err="1">
                <a:solidFill>
                  <a:schemeClr val="dk1"/>
                </a:solidFill>
              </a:rPr>
              <a:t>you</a:t>
            </a:r>
            <a:r>
              <a:rPr lang="de-DE" b="0" dirty="0">
                <a:solidFill>
                  <a:schemeClr val="dk1"/>
                </a:solidFill>
              </a:rPr>
              <a:t> </a:t>
            </a:r>
            <a:r>
              <a:rPr lang="de-DE" b="0" dirty="0" err="1">
                <a:solidFill>
                  <a:schemeClr val="dk1"/>
                </a:solidFill>
              </a:rPr>
              <a:t>can</a:t>
            </a:r>
            <a:r>
              <a:rPr lang="de-DE" b="0" dirty="0">
                <a:solidFill>
                  <a:schemeClr val="dk1"/>
                </a:solidFill>
              </a:rPr>
              <a:t> open </a:t>
            </a:r>
            <a:r>
              <a:rPr lang="de-DE" b="0" dirty="0" err="1">
                <a:solidFill>
                  <a:schemeClr val="dk1"/>
                </a:solidFill>
              </a:rPr>
              <a:t>it</a:t>
            </a:r>
            <a:r>
              <a:rPr lang="de-DE" b="0" dirty="0">
                <a:solidFill>
                  <a:schemeClr val="dk1"/>
                </a:solidFill>
              </a:rPr>
              <a:t> and </a:t>
            </a:r>
            <a:r>
              <a:rPr lang="de-DE" b="1" dirty="0" err="1">
                <a:solidFill>
                  <a:schemeClr val="dk1"/>
                </a:solidFill>
              </a:rPr>
              <a:t>give</a:t>
            </a:r>
            <a:r>
              <a:rPr lang="de-DE" b="1" dirty="0">
                <a:solidFill>
                  <a:schemeClr val="dk1"/>
                </a:solidFill>
              </a:rPr>
              <a:t> </a:t>
            </a:r>
            <a:r>
              <a:rPr lang="de-DE" b="1" dirty="0" err="1">
                <a:solidFill>
                  <a:schemeClr val="dk1"/>
                </a:solidFill>
              </a:rPr>
              <a:t>us</a:t>
            </a:r>
            <a:r>
              <a:rPr lang="de-DE" b="1" dirty="0">
                <a:solidFill>
                  <a:schemeClr val="dk1"/>
                </a:solidFill>
              </a:rPr>
              <a:t> a </a:t>
            </a:r>
            <a:r>
              <a:rPr lang="de-DE" b="1" dirty="0" err="1">
                <a:solidFill>
                  <a:schemeClr val="dk1"/>
                </a:solidFill>
              </a:rPr>
              <a:t>feedback</a:t>
            </a:r>
            <a:r>
              <a:rPr lang="de-DE" b="1" dirty="0">
                <a:solidFill>
                  <a:schemeClr val="dk1"/>
                </a:solidFill>
              </a:rPr>
              <a:t> </a:t>
            </a:r>
            <a:r>
              <a:rPr lang="de-DE" b="0" dirty="0">
                <a:solidFill>
                  <a:schemeClr val="dk1"/>
                </a:solidFill>
              </a:rPr>
              <a:t>(</a:t>
            </a:r>
            <a:r>
              <a:rPr lang="de-DE" b="0" dirty="0" err="1">
                <a:solidFill>
                  <a:schemeClr val="dk1"/>
                </a:solidFill>
              </a:rPr>
              <a:t>thumbs</a:t>
            </a:r>
            <a:r>
              <a:rPr lang="de-DE" b="0" dirty="0">
                <a:solidFill>
                  <a:schemeClr val="dk1"/>
                </a:solidFill>
              </a:rPr>
              <a:t> </a:t>
            </a:r>
            <a:r>
              <a:rPr lang="de-DE" b="0" dirty="0" err="1">
                <a:solidFill>
                  <a:schemeClr val="dk1"/>
                </a:solidFill>
              </a:rPr>
              <a:t>up</a:t>
            </a:r>
            <a:r>
              <a:rPr lang="de-DE" b="0" dirty="0">
                <a:solidFill>
                  <a:schemeClr val="dk1"/>
                </a:solidFill>
              </a:rPr>
              <a:t>/down) so </a:t>
            </a:r>
            <a:r>
              <a:rPr lang="de-DE" b="0" dirty="0" err="1">
                <a:solidFill>
                  <a:schemeClr val="dk1"/>
                </a:solidFill>
              </a:rPr>
              <a:t>we</a:t>
            </a:r>
            <a:r>
              <a:rPr lang="de-DE" b="0" dirty="0">
                <a:solidFill>
                  <a:schemeClr val="dk1"/>
                </a:solidFill>
              </a:rPr>
              <a:t> </a:t>
            </a:r>
            <a:r>
              <a:rPr lang="de-DE" b="0" dirty="0" err="1">
                <a:solidFill>
                  <a:schemeClr val="dk1"/>
                </a:solidFill>
              </a:rPr>
              <a:t>can</a:t>
            </a:r>
            <a:r>
              <a:rPr lang="de-DE" b="0" dirty="0">
                <a:solidFill>
                  <a:schemeClr val="dk1"/>
                </a:solidFill>
              </a:rPr>
              <a:t> </a:t>
            </a:r>
            <a:r>
              <a:rPr lang="de-DE" b="0" dirty="0" err="1">
                <a:solidFill>
                  <a:schemeClr val="dk1"/>
                </a:solidFill>
              </a:rPr>
              <a:t>help</a:t>
            </a:r>
            <a:r>
              <a:rPr lang="de-DE" b="0" dirty="0">
                <a:solidFill>
                  <a:schemeClr val="dk1"/>
                </a:solidFill>
              </a:rPr>
              <a:t> </a:t>
            </a:r>
            <a:r>
              <a:rPr lang="de-DE" b="0" dirty="0" err="1">
                <a:solidFill>
                  <a:schemeClr val="dk1"/>
                </a:solidFill>
              </a:rPr>
              <a:t>you</a:t>
            </a:r>
            <a:r>
              <a:rPr lang="de-DE" b="0" dirty="0">
                <a:solidFill>
                  <a:schemeClr val="dk1"/>
                </a:solidFill>
              </a:rPr>
              <a:t>.</a:t>
            </a:r>
          </a:p>
          <a:p>
            <a:pPr marL="0" lvl="0" indent="0" algn="l" rtl="0">
              <a:spcBef>
                <a:spcPts val="0"/>
              </a:spcBef>
              <a:spcAft>
                <a:spcPts val="0"/>
              </a:spcAft>
              <a:buNone/>
            </a:pPr>
            <a:endParaRPr lang="de-DE" b="1" dirty="0">
              <a:solidFill>
                <a:schemeClr val="dk1"/>
              </a:solidFill>
            </a:endParaRPr>
          </a:p>
          <a:p>
            <a:pPr marL="0" lvl="0" indent="0" algn="l" rtl="0">
              <a:spcBef>
                <a:spcPts val="0"/>
              </a:spcBef>
              <a:spcAft>
                <a:spcPts val="0"/>
              </a:spcAft>
              <a:buNone/>
            </a:pPr>
            <a:r>
              <a:rPr lang="de-DE" b="0" dirty="0">
                <a:solidFill>
                  <a:schemeClr val="dk1"/>
                </a:solidFill>
              </a:rPr>
              <a:t>[Link </a:t>
            </a:r>
            <a:r>
              <a:rPr lang="de-DE" b="0" dirty="0" err="1">
                <a:solidFill>
                  <a:schemeClr val="dk1"/>
                </a:solidFill>
              </a:rPr>
              <a:t>to</a:t>
            </a:r>
            <a:r>
              <a:rPr lang="de-DE" b="0" dirty="0">
                <a:solidFill>
                  <a:schemeClr val="dk1"/>
                </a:solidFill>
              </a:rPr>
              <a:t> </a:t>
            </a:r>
            <a:r>
              <a:rPr lang="de-DE" b="0" dirty="0" err="1">
                <a:solidFill>
                  <a:schemeClr val="dk1"/>
                </a:solidFill>
              </a:rPr>
              <a:t>template</a:t>
            </a:r>
            <a:r>
              <a:rPr lang="de-DE" b="0" dirty="0">
                <a:solidFill>
                  <a:schemeClr val="dk1"/>
                </a:solidFill>
              </a:rPr>
              <a:t> in </a:t>
            </a:r>
            <a:r>
              <a:rPr lang="de-DE" b="0" dirty="0" err="1">
                <a:solidFill>
                  <a:schemeClr val="dk1"/>
                </a:solidFill>
              </a:rPr>
              <a:t>agenda</a:t>
            </a:r>
            <a:r>
              <a:rPr lang="de-DE" b="0" dirty="0">
                <a:solidFill>
                  <a:schemeClr val="dk1"/>
                </a:solidFill>
              </a:rPr>
              <a:t>]</a:t>
            </a:r>
          </a:p>
          <a:p>
            <a:pPr marL="0" lvl="0" indent="0" algn="l" rtl="0">
              <a:spcBef>
                <a:spcPts val="0"/>
              </a:spcBef>
              <a:spcAft>
                <a:spcPts val="0"/>
              </a:spcAft>
              <a:buNone/>
            </a:pPr>
            <a:r>
              <a:rPr lang="de-DE" b="1" dirty="0">
                <a:solidFill>
                  <a:schemeClr val="dk1"/>
                </a:solidFill>
              </a:rPr>
              <a:t>__________</a:t>
            </a:r>
          </a:p>
          <a:p>
            <a:pPr marL="0" lvl="0" indent="0" algn="l" rtl="0">
              <a:spcBef>
                <a:spcPts val="0"/>
              </a:spcBef>
              <a:spcAft>
                <a:spcPts val="0"/>
              </a:spcAft>
              <a:buNone/>
            </a:pPr>
            <a:r>
              <a:rPr lang="de-DE" b="0" dirty="0">
                <a:solidFill>
                  <a:schemeClr val="dk1"/>
                </a:solidFill>
              </a:rPr>
              <a:t>Template: </a:t>
            </a:r>
            <a:r>
              <a:rPr lang="de-DE" dirty="0"/>
              <a:t>https://</a:t>
            </a:r>
            <a:r>
              <a:rPr lang="de-DE" dirty="0" err="1"/>
              <a:t>docs.google.com</a:t>
            </a:r>
            <a:r>
              <a:rPr lang="de-DE" dirty="0"/>
              <a:t>/</a:t>
            </a:r>
            <a:r>
              <a:rPr lang="de-DE" dirty="0" err="1"/>
              <a:t>presentation</a:t>
            </a:r>
            <a:r>
              <a:rPr lang="de-DE" dirty="0"/>
              <a:t>/d/1OSIVVaw9gKpdofDBYJLEPsqQiW5Y_dmLyvsQ7SJ-2mo/</a:t>
            </a:r>
            <a:r>
              <a:rPr lang="de-DE" dirty="0" err="1"/>
              <a:t>edit?usp</a:t>
            </a:r>
            <a:r>
              <a:rPr lang="de-DE" dirty="0"/>
              <a:t>=</a:t>
            </a:r>
            <a:r>
              <a:rPr lang="de-DE" dirty="0" err="1"/>
              <a:t>sharing</a:t>
            </a:r>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26494fd45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26494fd45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err="1"/>
              <a:t>Let‘s</a:t>
            </a:r>
            <a:r>
              <a:rPr lang="de-DE" dirty="0"/>
              <a:t> </a:t>
            </a:r>
            <a:r>
              <a:rPr lang="de-DE" dirty="0" err="1"/>
              <a:t>go</a:t>
            </a:r>
            <a:r>
              <a:rPr lang="de-DE" dirty="0"/>
              <a:t>!</a:t>
            </a:r>
          </a:p>
        </p:txBody>
      </p:sp>
    </p:spTree>
    <p:extLst>
      <p:ext uri="{BB962C8B-B14F-4D97-AF65-F5344CB8AC3E}">
        <p14:creationId xmlns:p14="http://schemas.microsoft.com/office/powerpoint/2010/main" val="2975639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lgn="l" rtl="0" fontAlgn="base">
              <a:lnSpc>
                <a:spcPts val="1221"/>
              </a:lnSpc>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800" b="0" i="0" u="none" strike="noStrike" dirty="0" err="1">
                <a:solidFill>
                  <a:srgbClr val="000000"/>
                </a:solidFill>
                <a:effectLst/>
                <a:latin typeface="Calibri" panose="020F0502020204030204" pitchFamily="34" charset="0"/>
              </a:rPr>
              <a:t>Everything</a:t>
            </a:r>
            <a:r>
              <a:rPr lang="de-DE" sz="1800" b="0" i="0" u="none" strike="noStrike" dirty="0">
                <a:solidFill>
                  <a:srgbClr val="000000"/>
                </a:solidFill>
                <a:effectLst/>
                <a:latin typeface="Calibri" panose="020F0502020204030204" pitchFamily="34" charset="0"/>
              </a:rPr>
              <a:t> </a:t>
            </a:r>
            <a:r>
              <a:rPr lang="de-DE" sz="1800" b="0" i="0" u="none" strike="noStrike" dirty="0" err="1">
                <a:solidFill>
                  <a:srgbClr val="000000"/>
                </a:solidFill>
                <a:effectLst/>
                <a:latin typeface="Calibri" panose="020F0502020204030204" pitchFamily="34" charset="0"/>
              </a:rPr>
              <a:t>went</a:t>
            </a:r>
            <a:r>
              <a:rPr lang="de-DE" sz="1800" b="0" i="0" u="none" strike="noStrike" dirty="0">
                <a:solidFill>
                  <a:srgbClr val="000000"/>
                </a:solidFill>
                <a:effectLst/>
                <a:latin typeface="Calibri" panose="020F0502020204030204" pitchFamily="34" charset="0"/>
              </a:rPr>
              <a:t> </a:t>
            </a:r>
            <a:r>
              <a:rPr lang="de-DE" sz="1800" b="0" i="0" u="none" strike="noStrike" dirty="0" err="1">
                <a:solidFill>
                  <a:srgbClr val="000000"/>
                </a:solidFill>
                <a:effectLst/>
                <a:latin typeface="Calibri" panose="020F0502020204030204" pitchFamily="34" charset="0"/>
              </a:rPr>
              <a:t>well</a:t>
            </a:r>
            <a:r>
              <a:rPr lang="de-DE" sz="1800" b="0" i="0" u="none" strike="noStrike" dirty="0">
                <a:solidFill>
                  <a:srgbClr val="000000"/>
                </a:solidFill>
                <a:effectLst/>
                <a:latin typeface="Calibri" panose="020F0502020204030204" pitchFamily="34" charset="0"/>
              </a:rPr>
              <a:t>? </a:t>
            </a:r>
            <a:r>
              <a:rPr lang="de-DE" sz="1800" b="0" i="0" u="none" strike="noStrike" dirty="0" err="1">
                <a:solidFill>
                  <a:srgbClr val="000000"/>
                </a:solidFill>
                <a:effectLst/>
                <a:latin typeface="Calibri" panose="020F0502020204030204" pitchFamily="34" charset="0"/>
              </a:rPr>
              <a:t>Everybody</a:t>
            </a:r>
            <a:r>
              <a:rPr lang="de-DE" sz="1800" b="0" i="0" u="none" strike="noStrike" dirty="0">
                <a:solidFill>
                  <a:srgbClr val="000000"/>
                </a:solidFill>
                <a:effectLst/>
                <a:latin typeface="Calibri" panose="020F0502020204030204" pitchFamily="34" charset="0"/>
              </a:rPr>
              <a:t> back in </a:t>
            </a:r>
            <a:r>
              <a:rPr lang="de-DE" sz="1800" b="0" i="0" u="none" strike="noStrike" dirty="0" err="1">
                <a:solidFill>
                  <a:srgbClr val="000000"/>
                </a:solidFill>
                <a:effectLst/>
                <a:latin typeface="Calibri" panose="020F0502020204030204" pitchFamily="34" charset="0"/>
              </a:rPr>
              <a:t>the</a:t>
            </a:r>
            <a:r>
              <a:rPr lang="de-DE" sz="1800" b="0" i="0" u="none" strike="noStrike" dirty="0">
                <a:solidFill>
                  <a:srgbClr val="000000"/>
                </a:solidFill>
                <a:effectLst/>
                <a:latin typeface="Calibri" panose="020F0502020204030204" pitchFamily="34" charset="0"/>
              </a:rPr>
              <a:t> </a:t>
            </a:r>
            <a:r>
              <a:rPr lang="de-DE" sz="1800" b="0" i="0" u="none" strike="noStrike" dirty="0" err="1">
                <a:solidFill>
                  <a:srgbClr val="000000"/>
                </a:solidFill>
                <a:effectLst/>
                <a:latin typeface="Calibri" panose="020F0502020204030204" pitchFamily="34" charset="0"/>
              </a:rPr>
              <a:t>room</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800" b="0" i="0" u="none" strike="noStrike" dirty="0">
                <a:solidFill>
                  <a:srgbClr val="000000"/>
                </a:solidFill>
                <a:effectLst/>
                <a:latin typeface="Calibri" panose="020F0502020204030204" pitchFamily="34" charset="0"/>
              </a:rPr>
              <a:t>Thumbs </a:t>
            </a:r>
            <a:r>
              <a:rPr lang="de-DE" sz="1800" b="0" i="0" u="none" strike="noStrike" dirty="0" err="1">
                <a:solidFill>
                  <a:srgbClr val="000000"/>
                </a:solidFill>
                <a:effectLst/>
                <a:latin typeface="Calibri" panose="020F0502020204030204" pitchFamily="34" charset="0"/>
              </a:rPr>
              <a:t>up</a:t>
            </a:r>
            <a:r>
              <a:rPr lang="de-DE" sz="1800" b="0" i="0" u="none" strike="noStrike" dirty="0">
                <a:solidFill>
                  <a:srgbClr val="000000"/>
                </a:solidFill>
                <a:effectLst/>
                <a:latin typeface="Calibri" panose="020F0502020204030204" pitchFamily="34" charset="0"/>
              </a:rPr>
              <a:t> </a:t>
            </a:r>
            <a:r>
              <a:rPr lang="de-DE" sz="1800" b="0" i="0" u="none" strike="noStrike" dirty="0" err="1">
                <a:solidFill>
                  <a:srgbClr val="000000"/>
                </a:solidFill>
                <a:effectLst/>
                <a:latin typeface="Calibri" panose="020F0502020204030204" pitchFamily="34" charset="0"/>
              </a:rPr>
              <a:t>please</a:t>
            </a:r>
            <a:r>
              <a:rPr lang="de-DE" sz="18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268312885_0_11: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i="1" dirty="0"/>
              <a:t>Co-</a:t>
            </a:r>
            <a:r>
              <a:rPr lang="de-DE" i="1" dirty="0" err="1"/>
              <a:t>Mod</a:t>
            </a:r>
            <a:r>
              <a:rPr lang="de-DE" i="1" dirty="0"/>
              <a:t> Training: Ende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i="1" dirty="0"/>
              <a:t>____________________________________________________________</a:t>
            </a:r>
          </a:p>
          <a:p>
            <a:pPr marL="0" lvl="0" indent="0" algn="l" rtl="0">
              <a:spcBef>
                <a:spcPts val="0"/>
              </a:spcBef>
              <a:spcAft>
                <a:spcPts val="0"/>
              </a:spcAft>
              <a:buNone/>
            </a:pPr>
            <a:endParaRPr lang="de-DE" i="1" dirty="0"/>
          </a:p>
          <a:p>
            <a:pPr marL="0" lvl="0" indent="0" algn="l" rtl="0">
              <a:spcBef>
                <a:spcPts val="0"/>
              </a:spcBef>
              <a:spcAft>
                <a:spcPts val="0"/>
              </a:spcAft>
              <a:buNone/>
            </a:pPr>
            <a:r>
              <a:rPr lang="de-DE" i="0" dirty="0"/>
              <a:t>So </a:t>
            </a:r>
            <a:r>
              <a:rPr lang="de-DE" i="0" dirty="0" err="1"/>
              <a:t>now</a:t>
            </a:r>
            <a:r>
              <a:rPr lang="de-DE" i="0" dirty="0"/>
              <a:t> - </a:t>
            </a:r>
            <a:r>
              <a:rPr lang="de-DE" i="0" dirty="0" err="1"/>
              <a:t>of</a:t>
            </a:r>
            <a:r>
              <a:rPr lang="de-DE" i="0" dirty="0"/>
              <a:t> </a:t>
            </a:r>
            <a:r>
              <a:rPr lang="de-DE" i="0" dirty="0" err="1"/>
              <a:t>course</a:t>
            </a:r>
            <a:r>
              <a:rPr lang="de-DE" i="0" dirty="0"/>
              <a:t> – </a:t>
            </a:r>
            <a:r>
              <a:rPr lang="de-DE" b="1" i="0" dirty="0" err="1"/>
              <a:t>we</a:t>
            </a:r>
            <a:r>
              <a:rPr lang="de-DE" b="1" i="0" dirty="0"/>
              <a:t> </a:t>
            </a:r>
            <a:r>
              <a:rPr lang="de-DE" b="1" i="0" dirty="0" err="1"/>
              <a:t>are</a:t>
            </a:r>
            <a:r>
              <a:rPr lang="de-DE" b="1" i="0" dirty="0"/>
              <a:t> </a:t>
            </a:r>
            <a:r>
              <a:rPr lang="de-DE" b="1" i="0" dirty="0" err="1"/>
              <a:t>curious</a:t>
            </a:r>
            <a:r>
              <a:rPr lang="de-DE" b="1" i="0" dirty="0"/>
              <a:t> </a:t>
            </a:r>
            <a:r>
              <a:rPr lang="de-DE" b="0" i="0" dirty="0"/>
              <a:t>and </a:t>
            </a:r>
            <a:r>
              <a:rPr lang="de-DE" b="0" i="0" dirty="0" err="1"/>
              <a:t>it</a:t>
            </a:r>
            <a:r>
              <a:rPr lang="de-DE" b="0" i="0" dirty="0"/>
              <a:t> </a:t>
            </a:r>
            <a:r>
              <a:rPr lang="de-DE" b="0" i="0" dirty="0" err="1"/>
              <a:t>would</a:t>
            </a:r>
            <a:r>
              <a:rPr lang="de-DE" b="0" i="0" dirty="0"/>
              <a:t> </a:t>
            </a:r>
            <a:r>
              <a:rPr lang="de-DE" b="0" i="0" dirty="0" err="1"/>
              <a:t>be</a:t>
            </a:r>
            <a:r>
              <a:rPr lang="de-DE" b="0" i="0" dirty="0"/>
              <a:t> </a:t>
            </a:r>
            <a:r>
              <a:rPr lang="de-DE" b="0" i="0" dirty="0" err="1"/>
              <a:t>great</a:t>
            </a:r>
            <a:r>
              <a:rPr lang="de-DE" b="0" i="0" dirty="0"/>
              <a:t> </a:t>
            </a:r>
            <a:r>
              <a:rPr lang="de-DE" b="0" i="0" dirty="0" err="1"/>
              <a:t>to</a:t>
            </a:r>
            <a:r>
              <a:rPr lang="de-DE" b="0" i="0" dirty="0"/>
              <a:t> </a:t>
            </a:r>
            <a:r>
              <a:rPr lang="de-DE" b="0" i="0" dirty="0" err="1"/>
              <a:t>hear</a:t>
            </a:r>
            <a:r>
              <a:rPr lang="de-DE" b="0" i="0" dirty="0"/>
              <a:t> </a:t>
            </a:r>
            <a:r>
              <a:rPr lang="de-DE" b="0" i="0" dirty="0" err="1"/>
              <a:t>from</a:t>
            </a:r>
            <a:r>
              <a:rPr lang="de-DE" b="0" i="0" dirty="0"/>
              <a:t> </a:t>
            </a:r>
            <a:r>
              <a:rPr lang="de-DE" b="0" i="0" dirty="0" err="1"/>
              <a:t>you</a:t>
            </a:r>
            <a:r>
              <a:rPr lang="de-DE" b="0" i="0" dirty="0"/>
              <a:t>!</a:t>
            </a:r>
          </a:p>
          <a:p>
            <a:pPr marL="171450" lvl="0" indent="-171450" algn="l" rtl="0">
              <a:spcBef>
                <a:spcPts val="0"/>
              </a:spcBef>
              <a:spcAft>
                <a:spcPts val="0"/>
              </a:spcAft>
              <a:buFont typeface="Arial" panose="020B0604020202020204" pitchFamily="34" charset="0"/>
              <a:buChar char="•"/>
            </a:pPr>
            <a:r>
              <a:rPr lang="de-DE" i="0" dirty="0" err="1"/>
              <a:t>How</a:t>
            </a:r>
            <a:r>
              <a:rPr lang="de-DE" i="0" dirty="0"/>
              <a:t> was </a:t>
            </a:r>
            <a:r>
              <a:rPr lang="de-DE" i="0" dirty="0" err="1"/>
              <a:t>it</a:t>
            </a:r>
            <a:r>
              <a:rPr lang="de-DE" i="0" dirty="0"/>
              <a:t> in </a:t>
            </a:r>
            <a:r>
              <a:rPr lang="de-DE" i="0" dirty="0" err="1"/>
              <a:t>the</a:t>
            </a:r>
            <a:r>
              <a:rPr lang="de-DE" i="0" dirty="0"/>
              <a:t> </a:t>
            </a:r>
            <a:r>
              <a:rPr lang="de-DE" i="0" dirty="0" err="1"/>
              <a:t>teams</a:t>
            </a:r>
            <a:r>
              <a:rPr lang="de-DE" i="0" dirty="0"/>
              <a:t>? </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dirty="0"/>
              <a:t>What are </a:t>
            </a:r>
            <a:r>
              <a:rPr lang="en-GB" b="1" dirty="0"/>
              <a:t>your thoughts or insights</a:t>
            </a:r>
            <a:r>
              <a:rPr lang="en-GB" dirty="0"/>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dirty="0"/>
              <a:t>What would you </a:t>
            </a:r>
            <a:r>
              <a:rPr lang="en-GB" b="1" dirty="0"/>
              <a:t>like to share with the whole group</a:t>
            </a:r>
            <a:r>
              <a:rPr lang="en-GB" dirty="0"/>
              <a:t>?</a:t>
            </a:r>
          </a:p>
          <a:p>
            <a:pPr marL="171450" lvl="0" indent="-171450" algn="l" rtl="0">
              <a:spcBef>
                <a:spcPts val="0"/>
              </a:spcBef>
              <a:spcAft>
                <a:spcPts val="0"/>
              </a:spcAft>
              <a:buFont typeface="Arial" panose="020B0604020202020204" pitchFamily="34" charset="0"/>
              <a:buChar char="•"/>
            </a:pPr>
            <a:endParaRPr lang="de-DE" i="0" dirty="0"/>
          </a:p>
          <a:p>
            <a:pPr marL="0" lvl="0" indent="0" algn="l" rtl="0">
              <a:spcBef>
                <a:spcPts val="0"/>
              </a:spcBef>
              <a:spcAft>
                <a:spcPts val="0"/>
              </a:spcAft>
              <a:buFontTx/>
              <a:buNone/>
            </a:pPr>
            <a:r>
              <a:rPr lang="de-DE" i="0" dirty="0"/>
              <a:t>[</a:t>
            </a:r>
            <a:r>
              <a:rPr lang="de-DE" i="0" dirty="0" err="1"/>
              <a:t>Interact</a:t>
            </a:r>
            <a:r>
              <a:rPr lang="de-DE" i="0" dirty="0"/>
              <a:t> </a:t>
            </a:r>
            <a:r>
              <a:rPr lang="de-DE" i="0" dirty="0" err="1"/>
              <a:t>with</a:t>
            </a:r>
            <a:r>
              <a:rPr lang="de-DE" i="0" dirty="0"/>
              <a:t> </a:t>
            </a:r>
            <a:r>
              <a:rPr lang="de-DE" i="0" dirty="0" err="1"/>
              <a:t>the</a:t>
            </a:r>
            <a:r>
              <a:rPr lang="de-DE" i="0" dirty="0"/>
              <a:t> </a:t>
            </a:r>
            <a:r>
              <a:rPr lang="de-DE" i="0" dirty="0" err="1"/>
              <a:t>participants</a:t>
            </a:r>
            <a:r>
              <a:rPr lang="de-DE" i="0" dirty="0"/>
              <a:t>]</a:t>
            </a:r>
          </a:p>
        </p:txBody>
      </p:sp>
      <p:sp>
        <p:nvSpPr>
          <p:cNvPr id="474" name="Google Shape;474;g7268312885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6276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FontTx/>
              <a:buNone/>
            </a:pPr>
            <a:r>
              <a:rPr lang="en-GB" dirty="0"/>
              <a:t>[refer to the sharing of the participants]</a:t>
            </a:r>
          </a:p>
          <a:p>
            <a:pPr marL="158750" indent="0">
              <a:buFontTx/>
              <a:buNone/>
            </a:pPr>
            <a:endParaRPr lang="en-GB" dirty="0"/>
          </a:p>
          <a:p>
            <a:pPr marL="457200" indent="-298450">
              <a:buFont typeface="Arial" panose="020B0604020202020204" pitchFamily="34" charset="0"/>
              <a:buChar char="•"/>
            </a:pPr>
            <a:r>
              <a:rPr lang="en-GB" dirty="0"/>
              <a:t>It was great to listen to your insights. </a:t>
            </a:r>
          </a:p>
          <a:p>
            <a:pPr marL="457200" indent="-298450">
              <a:buFont typeface="Arial" panose="020B0604020202020204" pitchFamily="34" charset="0"/>
              <a:buChar char="•"/>
            </a:pPr>
            <a:r>
              <a:rPr lang="en-GB" dirty="0"/>
              <a:t>And to get an even better understanding of the field we have invited [introduce role models] to </a:t>
            </a:r>
            <a:r>
              <a:rPr lang="en-GB" b="1" dirty="0"/>
              <a:t>learn from them about their experiences</a:t>
            </a:r>
            <a:r>
              <a:rPr lang="en-GB" dirty="0"/>
              <a:t>.</a:t>
            </a:r>
          </a:p>
          <a:p>
            <a:pPr marL="457200" indent="-298450">
              <a:buFont typeface="Arial" panose="020B0604020202020204" pitchFamily="34" charset="0"/>
              <a:buChar char="•"/>
            </a:pPr>
            <a:r>
              <a:rPr lang="en-GB" dirty="0"/>
              <a:t>They will join us after a short break and </a:t>
            </a:r>
            <a:r>
              <a:rPr lang="en-GB" b="1" dirty="0"/>
              <a:t>after introducing themselves we’ll have time for a Q&amp;A-session</a:t>
            </a:r>
            <a:r>
              <a:rPr lang="en-GB" dirty="0"/>
              <a:t>.</a:t>
            </a:r>
          </a:p>
        </p:txBody>
      </p:sp>
    </p:spTree>
    <p:extLst>
      <p:ext uri="{BB962C8B-B14F-4D97-AF65-F5344CB8AC3E}">
        <p14:creationId xmlns:p14="http://schemas.microsoft.com/office/powerpoint/2010/main" val="1085279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de-DE" sz="1000" b="0" dirty="0"/>
          </a:p>
          <a:p>
            <a:pPr marL="171450" lvl="0" indent="-171450" algn="l" rtl="0">
              <a:spcBef>
                <a:spcPts val="0"/>
              </a:spcBef>
              <a:spcAft>
                <a:spcPts val="0"/>
              </a:spcAft>
              <a:buFont typeface="Arial" panose="020B0604020202020204" pitchFamily="34" charset="0"/>
              <a:buChar char="•"/>
            </a:pPr>
            <a:r>
              <a:rPr lang="de-DE" sz="1000" b="0" dirty="0">
                <a:solidFill>
                  <a:schemeClr val="dk1"/>
                </a:solidFill>
                <a:highlight>
                  <a:schemeClr val="lt1"/>
                </a:highlight>
              </a:rPr>
              <a:t>In </a:t>
            </a:r>
            <a:r>
              <a:rPr lang="de-DE" sz="1000" b="0" dirty="0" err="1">
                <a:solidFill>
                  <a:schemeClr val="dk1"/>
                </a:solidFill>
                <a:highlight>
                  <a:schemeClr val="lt1"/>
                </a:highlight>
              </a:rPr>
              <a:t>order</a:t>
            </a:r>
            <a:r>
              <a:rPr lang="de-DE" sz="1000" b="0" dirty="0">
                <a:solidFill>
                  <a:schemeClr val="dk1"/>
                </a:solidFill>
                <a:highlight>
                  <a:schemeClr val="lt1"/>
                </a:highlight>
              </a:rPr>
              <a:t> </a:t>
            </a:r>
            <a:r>
              <a:rPr lang="de-DE" sz="1000" b="0" dirty="0" err="1">
                <a:solidFill>
                  <a:schemeClr val="dk1"/>
                </a:solidFill>
                <a:highlight>
                  <a:schemeClr val="lt1"/>
                </a:highlight>
              </a:rPr>
              <a:t>to</a:t>
            </a:r>
            <a:r>
              <a:rPr lang="de-DE" sz="1000" b="0" dirty="0">
                <a:solidFill>
                  <a:schemeClr val="dk1"/>
                </a:solidFill>
                <a:highlight>
                  <a:schemeClr val="lt1"/>
                </a:highlight>
              </a:rPr>
              <a:t> </a:t>
            </a:r>
            <a:r>
              <a:rPr lang="de-DE" sz="1000" b="0" dirty="0" err="1">
                <a:solidFill>
                  <a:schemeClr val="dk1"/>
                </a:solidFill>
                <a:highlight>
                  <a:schemeClr val="lt1"/>
                </a:highlight>
              </a:rPr>
              <a:t>prepare</a:t>
            </a:r>
            <a:r>
              <a:rPr lang="de-DE" sz="1000" b="0" dirty="0">
                <a:solidFill>
                  <a:schemeClr val="dk1"/>
                </a:solidFill>
                <a:highlight>
                  <a:schemeClr val="lt1"/>
                </a:highlight>
              </a:rPr>
              <a:t> </a:t>
            </a:r>
            <a:r>
              <a:rPr lang="de-DE" sz="1000" b="0" dirty="0" err="1">
                <a:solidFill>
                  <a:schemeClr val="dk1"/>
                </a:solidFill>
                <a:highlight>
                  <a:schemeClr val="lt1"/>
                </a:highlight>
              </a:rPr>
              <a:t>for</a:t>
            </a:r>
            <a:r>
              <a:rPr lang="de-DE" sz="1000" b="0" dirty="0">
                <a:solidFill>
                  <a:schemeClr val="dk1"/>
                </a:solidFill>
                <a:highlight>
                  <a:schemeClr val="lt1"/>
                </a:highlight>
              </a:rPr>
              <a:t> </a:t>
            </a:r>
            <a:r>
              <a:rPr lang="de-DE" sz="1000" b="0" dirty="0" err="1">
                <a:solidFill>
                  <a:schemeClr val="dk1"/>
                </a:solidFill>
                <a:highlight>
                  <a:schemeClr val="lt1"/>
                </a:highlight>
              </a:rPr>
              <a:t>the</a:t>
            </a:r>
            <a:r>
              <a:rPr lang="de-DE" sz="1000" b="0" dirty="0">
                <a:solidFill>
                  <a:schemeClr val="dk1"/>
                </a:solidFill>
                <a:highlight>
                  <a:schemeClr val="lt1"/>
                </a:highlight>
              </a:rPr>
              <a:t> Q&amp;A-session: </a:t>
            </a:r>
            <a:r>
              <a:rPr lang="de-DE" sz="1000" b="0" dirty="0" err="1">
                <a:solidFill>
                  <a:schemeClr val="dk1"/>
                </a:solidFill>
                <a:highlight>
                  <a:schemeClr val="lt1"/>
                </a:highlight>
              </a:rPr>
              <a:t>Please</a:t>
            </a:r>
            <a:r>
              <a:rPr lang="de-DE" sz="1000" b="0" dirty="0">
                <a:solidFill>
                  <a:schemeClr val="dk1"/>
                </a:solidFill>
                <a:highlight>
                  <a:schemeClr val="lt1"/>
                </a:highlight>
              </a:rPr>
              <a:t> </a:t>
            </a:r>
            <a:r>
              <a:rPr lang="de-DE" sz="1000" b="0" dirty="0" err="1">
                <a:solidFill>
                  <a:schemeClr val="dk1"/>
                </a:solidFill>
                <a:highlight>
                  <a:schemeClr val="lt1"/>
                </a:highlight>
              </a:rPr>
              <a:t>take</a:t>
            </a:r>
            <a:r>
              <a:rPr lang="de-DE" sz="1000" b="0" dirty="0">
                <a:solidFill>
                  <a:schemeClr val="dk1"/>
                </a:solidFill>
                <a:highlight>
                  <a:schemeClr val="lt1"/>
                </a:highlight>
              </a:rPr>
              <a:t> a </a:t>
            </a:r>
            <a:r>
              <a:rPr lang="de-DE" sz="1000" b="0" dirty="0" err="1">
                <a:solidFill>
                  <a:schemeClr val="dk1"/>
                </a:solidFill>
                <a:highlight>
                  <a:schemeClr val="lt1"/>
                </a:highlight>
              </a:rPr>
              <a:t>pen</a:t>
            </a:r>
            <a:r>
              <a:rPr lang="de-DE" sz="1000" b="0" dirty="0">
                <a:solidFill>
                  <a:schemeClr val="dk1"/>
                </a:solidFill>
                <a:highlight>
                  <a:schemeClr val="lt1"/>
                </a:highlight>
              </a:rPr>
              <a:t> and </a:t>
            </a:r>
            <a:r>
              <a:rPr lang="de-DE" sz="1000" b="0" dirty="0" err="1">
                <a:solidFill>
                  <a:schemeClr val="dk1"/>
                </a:solidFill>
                <a:highlight>
                  <a:schemeClr val="lt1"/>
                </a:highlight>
              </a:rPr>
              <a:t>paper</a:t>
            </a:r>
            <a:r>
              <a:rPr lang="de-DE" sz="1000" b="0" dirty="0">
                <a:solidFill>
                  <a:schemeClr val="dk1"/>
                </a:solidFill>
                <a:highlight>
                  <a:schemeClr val="lt1"/>
                </a:highlight>
              </a:rPr>
              <a:t> and </a:t>
            </a:r>
            <a:r>
              <a:rPr lang="de-DE" sz="1000" b="0" dirty="0" err="1">
                <a:solidFill>
                  <a:schemeClr val="dk1"/>
                </a:solidFill>
                <a:highlight>
                  <a:schemeClr val="lt1"/>
                </a:highlight>
              </a:rPr>
              <a:t>note</a:t>
            </a:r>
            <a:r>
              <a:rPr lang="de-DE" sz="1000" b="0" dirty="0">
                <a:solidFill>
                  <a:schemeClr val="dk1"/>
                </a:solidFill>
                <a:highlight>
                  <a:schemeClr val="lt1"/>
                </a:highlight>
              </a:rPr>
              <a:t> down </a:t>
            </a:r>
            <a:r>
              <a:rPr lang="de-DE" sz="1000" b="0" dirty="0" err="1">
                <a:solidFill>
                  <a:schemeClr val="dk1"/>
                </a:solidFill>
                <a:highlight>
                  <a:schemeClr val="lt1"/>
                </a:highlight>
              </a:rPr>
              <a:t>for</a:t>
            </a:r>
            <a:r>
              <a:rPr lang="de-DE" sz="1000" b="0" dirty="0">
                <a:solidFill>
                  <a:schemeClr val="dk1"/>
                </a:solidFill>
                <a:highlight>
                  <a:schemeClr val="lt1"/>
                </a:highlight>
              </a:rPr>
              <a:t> </a:t>
            </a:r>
            <a:r>
              <a:rPr lang="de-DE" sz="1000" b="0" dirty="0" err="1">
                <a:solidFill>
                  <a:schemeClr val="dk1"/>
                </a:solidFill>
                <a:highlight>
                  <a:schemeClr val="lt1"/>
                </a:highlight>
              </a:rPr>
              <a:t>yourself</a:t>
            </a:r>
            <a:r>
              <a:rPr lang="de-DE" sz="1000" b="0" dirty="0">
                <a:solidFill>
                  <a:schemeClr val="dk1"/>
                </a:solidFill>
                <a:highlight>
                  <a:schemeClr val="lt1"/>
                </a:highlight>
              </a:rPr>
              <a:t>:</a:t>
            </a:r>
          </a:p>
          <a:p>
            <a:pPr marL="0" lvl="0" indent="0" algn="l" rtl="0">
              <a:spcBef>
                <a:spcPts val="0"/>
              </a:spcBef>
              <a:spcAft>
                <a:spcPts val="0"/>
              </a:spcAft>
              <a:buNone/>
            </a:pPr>
            <a:endParaRPr lang="de-DE" sz="1000" b="0"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000" b="1" dirty="0" err="1">
                <a:solidFill>
                  <a:schemeClr val="bg1"/>
                </a:solidFill>
                <a:latin typeface="Aptos" panose="020B0004020202020204" pitchFamily="34" charset="0"/>
              </a:rPr>
              <a:t>What</a:t>
            </a:r>
            <a:r>
              <a:rPr lang="de-DE" sz="1000" b="1" dirty="0">
                <a:solidFill>
                  <a:schemeClr val="bg1"/>
                </a:solidFill>
                <a:latin typeface="Aptos" panose="020B0004020202020204" pitchFamily="34" charset="0"/>
              </a:rPr>
              <a:t> </a:t>
            </a:r>
            <a:r>
              <a:rPr lang="de-DE" sz="1000" b="1" dirty="0" err="1">
                <a:solidFill>
                  <a:schemeClr val="bg1"/>
                </a:solidFill>
                <a:latin typeface="Aptos" panose="020B0004020202020204" pitchFamily="34" charset="0"/>
              </a:rPr>
              <a:t>would</a:t>
            </a:r>
            <a:r>
              <a:rPr lang="de-DE" sz="1000" b="1" dirty="0">
                <a:solidFill>
                  <a:schemeClr val="bg1"/>
                </a:solidFill>
                <a:latin typeface="Aptos" panose="020B0004020202020204" pitchFamily="34" charset="0"/>
              </a:rPr>
              <a:t> </a:t>
            </a:r>
            <a:r>
              <a:rPr lang="de-DE" sz="1000" b="1" dirty="0" err="1">
                <a:solidFill>
                  <a:schemeClr val="bg1"/>
                </a:solidFill>
                <a:latin typeface="Aptos" panose="020B0004020202020204" pitchFamily="34" charset="0"/>
              </a:rPr>
              <a:t>you</a:t>
            </a:r>
            <a:r>
              <a:rPr lang="de-DE" sz="1000" b="1" dirty="0">
                <a:solidFill>
                  <a:schemeClr val="bg1"/>
                </a:solidFill>
                <a:latin typeface="Aptos" panose="020B0004020202020204" pitchFamily="34" charset="0"/>
              </a:rPr>
              <a:t> like </a:t>
            </a:r>
            <a:r>
              <a:rPr lang="de-DE" sz="1000" b="1" dirty="0" err="1">
                <a:solidFill>
                  <a:schemeClr val="bg1"/>
                </a:solidFill>
                <a:latin typeface="Aptos" panose="020B0004020202020204" pitchFamily="34" charset="0"/>
              </a:rPr>
              <a:t>to</a:t>
            </a:r>
            <a:r>
              <a:rPr lang="de-DE" sz="1000" b="1" dirty="0">
                <a:solidFill>
                  <a:schemeClr val="bg1"/>
                </a:solidFill>
                <a:latin typeface="Aptos" panose="020B0004020202020204" pitchFamily="34" charset="0"/>
              </a:rPr>
              <a:t> </a:t>
            </a:r>
            <a:r>
              <a:rPr lang="de-DE" sz="1000" b="1" dirty="0" err="1">
                <a:solidFill>
                  <a:schemeClr val="bg1"/>
                </a:solidFill>
                <a:latin typeface="Aptos" panose="020B0004020202020204" pitchFamily="34" charset="0"/>
              </a:rPr>
              <a:t>ask</a:t>
            </a:r>
            <a:r>
              <a:rPr lang="de-DE" sz="1000" b="1" dirty="0">
                <a:solidFill>
                  <a:schemeClr val="bg1"/>
                </a:solidFill>
                <a:latin typeface="Aptos" panose="020B0004020202020204" pitchFamily="34" charset="0"/>
              </a:rPr>
              <a:t> </a:t>
            </a:r>
            <a:r>
              <a:rPr lang="de-DE" sz="1000" b="1" dirty="0" err="1">
                <a:solidFill>
                  <a:schemeClr val="bg1"/>
                </a:solidFill>
                <a:latin typeface="Aptos" panose="020B0004020202020204" pitchFamily="34" charset="0"/>
              </a:rPr>
              <a:t>the</a:t>
            </a:r>
            <a:r>
              <a:rPr lang="de-DE" sz="1000" b="1" dirty="0">
                <a:solidFill>
                  <a:schemeClr val="bg1"/>
                </a:solidFill>
                <a:latin typeface="Aptos" panose="020B0004020202020204" pitchFamily="34" charset="0"/>
              </a:rPr>
              <a:t> </a:t>
            </a:r>
            <a:r>
              <a:rPr lang="de-DE" sz="1000" b="1" dirty="0" err="1">
                <a:solidFill>
                  <a:schemeClr val="bg1"/>
                </a:solidFill>
                <a:latin typeface="Aptos" panose="020B0004020202020204" pitchFamily="34" charset="0"/>
              </a:rPr>
              <a:t>role</a:t>
            </a:r>
            <a:r>
              <a:rPr lang="de-DE" sz="1000" b="1" dirty="0">
                <a:solidFill>
                  <a:schemeClr val="bg1"/>
                </a:solidFill>
                <a:latin typeface="Aptos" panose="020B0004020202020204" pitchFamily="34" charset="0"/>
              </a:rPr>
              <a:t> </a:t>
            </a:r>
            <a:r>
              <a:rPr lang="de-DE" sz="1000" b="1" dirty="0" err="1">
                <a:solidFill>
                  <a:schemeClr val="bg1"/>
                </a:solidFill>
                <a:latin typeface="Aptos" panose="020B0004020202020204" pitchFamily="34" charset="0"/>
              </a:rPr>
              <a:t>models</a:t>
            </a:r>
            <a:r>
              <a:rPr lang="de-DE" sz="1000" b="1" dirty="0">
                <a:solidFill>
                  <a:schemeClr val="bg1"/>
                </a:solidFill>
                <a:latin typeface="Aptos" panose="020B0004020202020204" pitchFamily="34" charset="0"/>
              </a:rPr>
              <a:t>? </a:t>
            </a:r>
          </a:p>
          <a:p>
            <a:pPr marL="171450" lvl="0" indent="-171450" algn="l" rtl="0">
              <a:spcBef>
                <a:spcPts val="0"/>
              </a:spcBef>
              <a:spcAft>
                <a:spcPts val="0"/>
              </a:spcAft>
              <a:buFont typeface="Arial" panose="020B0604020202020204" pitchFamily="34" charset="0"/>
              <a:buChar char="•"/>
            </a:pPr>
            <a:endParaRPr lang="de-DE" sz="1000" b="1" dirty="0">
              <a:solidFill>
                <a:schemeClr val="bg1"/>
              </a:solidFill>
              <a:highlight>
                <a:schemeClr val="lt1"/>
              </a:highlight>
              <a:latin typeface="Aptos" panose="020B0004020202020204" pitchFamily="34" charset="0"/>
            </a:endParaRPr>
          </a:p>
          <a:p>
            <a:pPr marL="171450" lvl="0" indent="-171450" algn="l" rtl="0">
              <a:spcBef>
                <a:spcPts val="0"/>
              </a:spcBef>
              <a:spcAft>
                <a:spcPts val="0"/>
              </a:spcAft>
              <a:buFont typeface="Arial" panose="020B0604020202020204" pitchFamily="34" charset="0"/>
              <a:buChar char="•"/>
            </a:pPr>
            <a:endParaRPr lang="de-DE" sz="1000" b="0" dirty="0">
              <a:solidFill>
                <a:schemeClr val="dk1"/>
              </a:solidFill>
              <a:highlight>
                <a:schemeClr val="lt1"/>
              </a:highlight>
            </a:endParaRPr>
          </a:p>
        </p:txBody>
      </p:sp>
    </p:spTree>
    <p:extLst>
      <p:ext uri="{BB962C8B-B14F-4D97-AF65-F5344CB8AC3E}">
        <p14:creationId xmlns:p14="http://schemas.microsoft.com/office/powerpoint/2010/main" val="763422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de-DE" dirty="0"/>
              <a:t>Great! </a:t>
            </a:r>
            <a:r>
              <a:rPr lang="de-DE" dirty="0" err="1"/>
              <a:t>Then</a:t>
            </a:r>
            <a:r>
              <a:rPr lang="de-DE" dirty="0"/>
              <a:t> </a:t>
            </a:r>
            <a:r>
              <a:rPr lang="de-DE" dirty="0" err="1"/>
              <a:t>let‘</a:t>
            </a:r>
            <a:r>
              <a:rPr lang="de-DE" b="1" dirty="0" err="1"/>
              <a:t>s</a:t>
            </a:r>
            <a:r>
              <a:rPr lang="de-DE" b="1" dirty="0"/>
              <a:t> </a:t>
            </a:r>
            <a:r>
              <a:rPr lang="de-DE" b="1" dirty="0" err="1"/>
              <a:t>head</a:t>
            </a:r>
            <a:r>
              <a:rPr lang="de-DE" b="1" dirty="0"/>
              <a:t> </a:t>
            </a:r>
            <a:r>
              <a:rPr lang="de-DE" b="1" dirty="0" err="1"/>
              <a:t>into</a:t>
            </a:r>
            <a:r>
              <a:rPr lang="de-DE" b="1" dirty="0"/>
              <a:t> </a:t>
            </a:r>
            <a:r>
              <a:rPr lang="de-DE" b="1" dirty="0" err="1"/>
              <a:t>the</a:t>
            </a:r>
            <a:r>
              <a:rPr lang="de-DE" b="1" dirty="0"/>
              <a:t> break </a:t>
            </a:r>
            <a:r>
              <a:rPr lang="de-DE" dirty="0" err="1"/>
              <a:t>for</a:t>
            </a:r>
            <a:r>
              <a:rPr lang="de-DE" dirty="0"/>
              <a:t> [</a:t>
            </a:r>
            <a:r>
              <a:rPr lang="de-DE" dirty="0" err="1"/>
              <a:t>number</a:t>
            </a:r>
            <a:r>
              <a:rPr lang="de-DE" dirty="0"/>
              <a:t> </a:t>
            </a:r>
            <a:r>
              <a:rPr lang="de-DE" dirty="0" err="1"/>
              <a:t>of</a:t>
            </a:r>
            <a:r>
              <a:rPr lang="de-DE" dirty="0"/>
              <a:t> </a:t>
            </a:r>
            <a:r>
              <a:rPr lang="de-DE" dirty="0" err="1"/>
              <a:t>minutes</a:t>
            </a:r>
            <a:r>
              <a:rPr lang="de-DE" dirty="0"/>
              <a:t> + </a:t>
            </a:r>
            <a:r>
              <a:rPr lang="de-DE" dirty="0" err="1"/>
              <a:t>write</a:t>
            </a:r>
            <a:r>
              <a:rPr lang="de-DE" dirty="0"/>
              <a:t> in </a:t>
            </a:r>
            <a:r>
              <a:rPr lang="de-DE" dirty="0" err="1"/>
              <a:t>the</a:t>
            </a:r>
            <a:r>
              <a:rPr lang="de-DE" dirty="0"/>
              <a:t> </a:t>
            </a:r>
            <a:r>
              <a:rPr lang="de-DE" dirty="0" err="1"/>
              <a:t>chat</a:t>
            </a:r>
            <a:r>
              <a:rPr lang="de-DE" dirty="0"/>
              <a:t> </a:t>
            </a:r>
            <a:r>
              <a:rPr lang="de-DE" dirty="0" err="1"/>
              <a:t>when</a:t>
            </a:r>
            <a:r>
              <a:rPr lang="de-DE" dirty="0"/>
              <a:t> </a:t>
            </a:r>
            <a:r>
              <a:rPr lang="de-DE" dirty="0" err="1"/>
              <a:t>to</a:t>
            </a:r>
            <a:r>
              <a:rPr lang="de-DE" dirty="0"/>
              <a:t> </a:t>
            </a:r>
            <a:r>
              <a:rPr lang="de-DE" dirty="0" err="1"/>
              <a:t>continue</a:t>
            </a:r>
            <a:r>
              <a:rPr lang="de-DE" dirty="0"/>
              <a:t>]</a:t>
            </a:r>
          </a:p>
          <a:p>
            <a:pPr marL="457200" indent="-298450">
              <a:buFont typeface="Arial" panose="020B0604020202020204" pitchFamily="34" charset="0"/>
              <a:buChar char="•"/>
            </a:pPr>
            <a:r>
              <a:rPr lang="de-DE" dirty="0" err="1"/>
              <a:t>Please</a:t>
            </a:r>
            <a:r>
              <a:rPr lang="de-DE" dirty="0"/>
              <a:t> </a:t>
            </a:r>
            <a:r>
              <a:rPr lang="de-DE" b="1" dirty="0" err="1"/>
              <a:t>stay</a:t>
            </a:r>
            <a:r>
              <a:rPr lang="de-DE" b="1" dirty="0"/>
              <a:t> in </a:t>
            </a:r>
            <a:r>
              <a:rPr lang="de-DE" b="1" dirty="0" err="1"/>
              <a:t>the</a:t>
            </a:r>
            <a:r>
              <a:rPr lang="de-DE" b="1" dirty="0"/>
              <a:t> </a:t>
            </a:r>
            <a:r>
              <a:rPr lang="de-DE" b="1" dirty="0" err="1"/>
              <a:t>call</a:t>
            </a:r>
            <a:r>
              <a:rPr lang="de-DE" b="1" dirty="0"/>
              <a:t> </a:t>
            </a:r>
            <a:r>
              <a:rPr lang="de-DE" dirty="0"/>
              <a:t>and </a:t>
            </a:r>
            <a:r>
              <a:rPr lang="de-DE" dirty="0" err="1"/>
              <a:t>of</a:t>
            </a:r>
            <a:r>
              <a:rPr lang="de-DE" dirty="0"/>
              <a:t> </a:t>
            </a:r>
            <a:r>
              <a:rPr lang="de-DE" dirty="0" err="1"/>
              <a:t>course</a:t>
            </a:r>
            <a:r>
              <a:rPr lang="de-DE" dirty="0"/>
              <a:t> </a:t>
            </a:r>
            <a:r>
              <a:rPr lang="de-DE" dirty="0" err="1"/>
              <a:t>you</a:t>
            </a:r>
            <a:r>
              <a:rPr lang="de-DE" dirty="0"/>
              <a:t> </a:t>
            </a:r>
            <a:r>
              <a:rPr lang="de-DE" dirty="0" err="1"/>
              <a:t>are</a:t>
            </a:r>
            <a:r>
              <a:rPr lang="de-DE" dirty="0"/>
              <a:t> </a:t>
            </a:r>
            <a:r>
              <a:rPr lang="de-DE" dirty="0" err="1"/>
              <a:t>welcome</a:t>
            </a:r>
            <a:r>
              <a:rPr lang="de-DE" dirty="0"/>
              <a:t> </a:t>
            </a:r>
            <a:r>
              <a:rPr lang="de-DE" dirty="0" err="1"/>
              <a:t>to</a:t>
            </a:r>
            <a:r>
              <a:rPr lang="de-DE" dirty="0"/>
              <a:t> turn off </a:t>
            </a:r>
            <a:r>
              <a:rPr lang="de-DE" dirty="0" err="1"/>
              <a:t>your</a:t>
            </a:r>
            <a:r>
              <a:rPr lang="de-DE" dirty="0"/>
              <a:t> </a:t>
            </a:r>
            <a:r>
              <a:rPr lang="de-DE" dirty="0" err="1"/>
              <a:t>camera</a:t>
            </a:r>
            <a:r>
              <a:rPr lang="de-DE" dirty="0"/>
              <a:t> and </a:t>
            </a:r>
            <a:r>
              <a:rPr lang="de-DE" dirty="0" err="1"/>
              <a:t>video</a:t>
            </a:r>
            <a:endParaRPr lang="de-DE" dirty="0"/>
          </a:p>
        </p:txBody>
      </p:sp>
    </p:spTree>
    <p:extLst>
      <p:ext uri="{BB962C8B-B14F-4D97-AF65-F5344CB8AC3E}">
        <p14:creationId xmlns:p14="http://schemas.microsoft.com/office/powerpoint/2010/main" val="3453569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en-GB" b="1" dirty="0"/>
              <a:t>Welcome back</a:t>
            </a:r>
            <a:r>
              <a:rPr lang="en-GB" dirty="0"/>
              <a:t> everyone! </a:t>
            </a:r>
          </a:p>
          <a:p>
            <a:pPr marL="457200" indent="-298450">
              <a:buFont typeface="Arial" panose="020B0604020202020204" pitchFamily="34" charset="0"/>
              <a:buChar char="•"/>
            </a:pPr>
            <a:r>
              <a:rPr lang="en-GB" dirty="0"/>
              <a:t>Please give me </a:t>
            </a:r>
            <a:r>
              <a:rPr lang="en-GB" b="1" dirty="0"/>
              <a:t>a thumbs up</a:t>
            </a:r>
            <a:r>
              <a:rPr lang="en-GB" dirty="0"/>
              <a:t>, when you can hear me again and please also </a:t>
            </a:r>
            <a:r>
              <a:rPr lang="en-GB" b="1" dirty="0"/>
              <a:t>turn your cameras back on</a:t>
            </a:r>
            <a:r>
              <a:rPr lang="en-GB" dirty="0"/>
              <a:t>!</a:t>
            </a:r>
          </a:p>
          <a:p>
            <a:pPr marL="457200" indent="-298450">
              <a:buFont typeface="Arial" panose="020B0604020202020204" pitchFamily="34" charset="0"/>
              <a:buChar char="•"/>
            </a:pPr>
            <a:endParaRPr lang="en-GB" dirty="0"/>
          </a:p>
        </p:txBody>
      </p:sp>
    </p:spTree>
    <p:extLst>
      <p:ext uri="{BB962C8B-B14F-4D97-AF65-F5344CB8AC3E}">
        <p14:creationId xmlns:p14="http://schemas.microsoft.com/office/powerpoint/2010/main" val="2880387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dirty="0" err="1">
                <a:solidFill>
                  <a:schemeClr val="dk1"/>
                </a:solidFill>
                <a:highlight>
                  <a:schemeClr val="lt1"/>
                </a:highlight>
              </a:rPr>
              <a:t>Let‘s</a:t>
            </a:r>
            <a:r>
              <a:rPr lang="de-DE" sz="1000" dirty="0">
                <a:solidFill>
                  <a:schemeClr val="dk1"/>
                </a:solidFill>
                <a:highlight>
                  <a:schemeClr val="lt1"/>
                </a:highlight>
              </a:rPr>
              <a:t> </a:t>
            </a:r>
            <a:r>
              <a:rPr lang="de-DE" sz="1000" dirty="0" err="1">
                <a:solidFill>
                  <a:schemeClr val="dk1"/>
                </a:solidFill>
                <a:highlight>
                  <a:schemeClr val="lt1"/>
                </a:highlight>
              </a:rPr>
              <a:t>welcome</a:t>
            </a:r>
            <a:r>
              <a:rPr lang="de-DE" sz="1000" dirty="0">
                <a:solidFill>
                  <a:schemeClr val="dk1"/>
                </a:solidFill>
                <a:highlight>
                  <a:schemeClr val="lt1"/>
                </a:highlight>
              </a:rPr>
              <a:t> </a:t>
            </a:r>
            <a:r>
              <a:rPr lang="de-DE" sz="1000" dirty="0" err="1">
                <a:solidFill>
                  <a:schemeClr val="dk1"/>
                </a:solidFill>
                <a:highlight>
                  <a:schemeClr val="lt1"/>
                </a:highlight>
              </a:rPr>
              <a:t>our</a:t>
            </a:r>
            <a:r>
              <a:rPr lang="de-DE" sz="1000" dirty="0">
                <a:solidFill>
                  <a:schemeClr val="dk1"/>
                </a:solidFill>
                <a:highlight>
                  <a:schemeClr val="lt1"/>
                </a:highlight>
              </a:rPr>
              <a:t> </a:t>
            </a:r>
            <a:r>
              <a:rPr lang="de-DE" sz="1000" dirty="0" err="1">
                <a:solidFill>
                  <a:schemeClr val="dk1"/>
                </a:solidFill>
                <a:highlight>
                  <a:schemeClr val="lt1"/>
                </a:highlight>
              </a:rPr>
              <a:t>role</a:t>
            </a:r>
            <a:r>
              <a:rPr lang="de-DE" sz="1000" dirty="0">
                <a:solidFill>
                  <a:schemeClr val="dk1"/>
                </a:solidFill>
                <a:highlight>
                  <a:schemeClr val="lt1"/>
                </a:highlight>
              </a:rPr>
              <a:t> </a:t>
            </a:r>
            <a:r>
              <a:rPr lang="de-DE" sz="1000" dirty="0" err="1">
                <a:solidFill>
                  <a:schemeClr val="dk1"/>
                </a:solidFill>
                <a:highlight>
                  <a:schemeClr val="lt1"/>
                </a:highlight>
              </a:rPr>
              <a:t>modesl</a:t>
            </a:r>
            <a:r>
              <a:rPr lang="de-DE" sz="1000" dirty="0">
                <a:solidFill>
                  <a:schemeClr val="dk1"/>
                </a:solidFill>
                <a:highlight>
                  <a:schemeClr val="lt1"/>
                </a:highlight>
              </a:rPr>
              <a:t>!</a:t>
            </a:r>
          </a:p>
          <a:p>
            <a:pPr marL="0" lvl="0" indent="0" algn="l" rtl="0">
              <a:spcBef>
                <a:spcPts val="0"/>
              </a:spcBef>
              <a:spcAft>
                <a:spcPts val="0"/>
              </a:spcAft>
              <a:buNone/>
            </a:pPr>
            <a:endParaRPr lang="de-DE" sz="1000"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000" dirty="0">
                <a:solidFill>
                  <a:schemeClr val="dk1"/>
                </a:solidFill>
                <a:highlight>
                  <a:schemeClr val="lt1"/>
                </a:highlight>
              </a:rPr>
              <a:t>Part 1: </a:t>
            </a:r>
            <a:r>
              <a:rPr lang="de-DE" sz="1000" dirty="0" err="1">
                <a:solidFill>
                  <a:schemeClr val="dk1"/>
                </a:solidFill>
                <a:highlight>
                  <a:schemeClr val="lt1"/>
                </a:highlight>
              </a:rPr>
              <a:t>We</a:t>
            </a:r>
            <a:r>
              <a:rPr lang="de-DE" sz="1000" dirty="0">
                <a:solidFill>
                  <a:schemeClr val="dk1"/>
                </a:solidFill>
                <a:highlight>
                  <a:schemeClr val="lt1"/>
                </a:highlight>
              </a:rPr>
              <a:t> </a:t>
            </a:r>
            <a:r>
              <a:rPr lang="de-DE" sz="1000" dirty="0" err="1">
                <a:solidFill>
                  <a:schemeClr val="dk1"/>
                </a:solidFill>
                <a:highlight>
                  <a:schemeClr val="lt1"/>
                </a:highlight>
              </a:rPr>
              <a:t>have</a:t>
            </a:r>
            <a:r>
              <a:rPr lang="de-DE" sz="1000" dirty="0">
                <a:solidFill>
                  <a:schemeClr val="dk1"/>
                </a:solidFill>
                <a:highlight>
                  <a:schemeClr val="lt1"/>
                </a:highlight>
              </a:rPr>
              <a:t> </a:t>
            </a:r>
            <a:r>
              <a:rPr lang="de-DE" sz="1000" dirty="0" err="1">
                <a:solidFill>
                  <a:schemeClr val="dk1"/>
                </a:solidFill>
                <a:highlight>
                  <a:schemeClr val="lt1"/>
                </a:highlight>
              </a:rPr>
              <a:t>some</a:t>
            </a:r>
            <a:r>
              <a:rPr lang="de-DE" sz="1000" dirty="0">
                <a:solidFill>
                  <a:schemeClr val="dk1"/>
                </a:solidFill>
                <a:highlight>
                  <a:schemeClr val="lt1"/>
                </a:highlight>
              </a:rPr>
              <a:t> time </a:t>
            </a:r>
            <a:r>
              <a:rPr lang="de-DE" sz="1000" dirty="0" err="1">
                <a:solidFill>
                  <a:schemeClr val="dk1"/>
                </a:solidFill>
                <a:highlight>
                  <a:schemeClr val="lt1"/>
                </a:highlight>
              </a:rPr>
              <a:t>to</a:t>
            </a:r>
            <a:r>
              <a:rPr lang="de-DE" sz="1000" dirty="0">
                <a:solidFill>
                  <a:schemeClr val="dk1"/>
                </a:solidFill>
                <a:highlight>
                  <a:schemeClr val="lt1"/>
                </a:highlight>
              </a:rPr>
              <a:t> </a:t>
            </a:r>
            <a:r>
              <a:rPr lang="de-DE" sz="1000" dirty="0" err="1">
                <a:solidFill>
                  <a:schemeClr val="dk1"/>
                </a:solidFill>
                <a:highlight>
                  <a:schemeClr val="lt1"/>
                </a:highlight>
              </a:rPr>
              <a:t>get</a:t>
            </a:r>
            <a:r>
              <a:rPr lang="de-DE" sz="1000" dirty="0">
                <a:solidFill>
                  <a:schemeClr val="dk1"/>
                </a:solidFill>
                <a:highlight>
                  <a:schemeClr val="lt1"/>
                </a:highlight>
              </a:rPr>
              <a:t> </a:t>
            </a:r>
            <a:r>
              <a:rPr lang="de-DE" sz="1000" dirty="0" err="1">
                <a:solidFill>
                  <a:schemeClr val="dk1"/>
                </a:solidFill>
                <a:highlight>
                  <a:schemeClr val="lt1"/>
                </a:highlight>
              </a:rPr>
              <a:t>to</a:t>
            </a:r>
            <a:r>
              <a:rPr lang="de-DE" sz="1000" dirty="0">
                <a:solidFill>
                  <a:schemeClr val="dk1"/>
                </a:solidFill>
                <a:highlight>
                  <a:schemeClr val="lt1"/>
                </a:highlight>
              </a:rPr>
              <a:t> </a:t>
            </a:r>
            <a:r>
              <a:rPr lang="de-DE" sz="1000" dirty="0" err="1">
                <a:solidFill>
                  <a:schemeClr val="dk1"/>
                </a:solidFill>
                <a:highlight>
                  <a:schemeClr val="lt1"/>
                </a:highlight>
              </a:rPr>
              <a:t>know</a:t>
            </a:r>
            <a:r>
              <a:rPr lang="de-DE" sz="1000" dirty="0">
                <a:solidFill>
                  <a:schemeClr val="dk1"/>
                </a:solidFill>
                <a:highlight>
                  <a:schemeClr val="lt1"/>
                </a:highlight>
              </a:rPr>
              <a:t> </a:t>
            </a:r>
            <a:r>
              <a:rPr lang="de-DE" sz="1000" dirty="0" err="1">
                <a:solidFill>
                  <a:schemeClr val="dk1"/>
                </a:solidFill>
                <a:highlight>
                  <a:schemeClr val="lt1"/>
                </a:highlight>
              </a:rPr>
              <a:t>our</a:t>
            </a:r>
            <a:r>
              <a:rPr lang="de-DE" sz="1000" dirty="0">
                <a:solidFill>
                  <a:schemeClr val="dk1"/>
                </a:solidFill>
                <a:highlight>
                  <a:schemeClr val="lt1"/>
                </a:highlight>
              </a:rPr>
              <a:t> </a:t>
            </a:r>
            <a:r>
              <a:rPr lang="de-DE" sz="1000" dirty="0" err="1">
                <a:solidFill>
                  <a:schemeClr val="dk1"/>
                </a:solidFill>
                <a:highlight>
                  <a:schemeClr val="lt1"/>
                </a:highlight>
              </a:rPr>
              <a:t>guest</a:t>
            </a:r>
            <a:r>
              <a:rPr lang="de-DE" sz="1000" dirty="0">
                <a:solidFill>
                  <a:schemeClr val="dk1"/>
                </a:solidFill>
                <a:highlight>
                  <a:schemeClr val="lt1"/>
                </a:highlight>
              </a:rPr>
              <a:t>/s. </a:t>
            </a:r>
            <a:r>
              <a:rPr lang="de-DE" sz="1000" dirty="0" err="1">
                <a:solidFill>
                  <a:schemeClr val="dk1"/>
                </a:solidFill>
                <a:highlight>
                  <a:schemeClr val="lt1"/>
                </a:highlight>
              </a:rPr>
              <a:t>Please</a:t>
            </a:r>
            <a:r>
              <a:rPr lang="de-DE" sz="1000" dirty="0">
                <a:solidFill>
                  <a:schemeClr val="dk1"/>
                </a:solidFill>
                <a:highlight>
                  <a:schemeClr val="lt1"/>
                </a:highlight>
              </a:rPr>
              <a:t> </a:t>
            </a:r>
            <a:r>
              <a:rPr lang="de-DE" sz="1000" dirty="0" err="1">
                <a:solidFill>
                  <a:schemeClr val="dk1"/>
                </a:solidFill>
                <a:highlight>
                  <a:schemeClr val="lt1"/>
                </a:highlight>
              </a:rPr>
              <a:t>write</a:t>
            </a:r>
            <a:r>
              <a:rPr lang="de-DE" sz="1000" dirty="0">
                <a:solidFill>
                  <a:schemeClr val="dk1"/>
                </a:solidFill>
                <a:highlight>
                  <a:schemeClr val="lt1"/>
                </a:highlight>
              </a:rPr>
              <a:t> down </a:t>
            </a:r>
            <a:r>
              <a:rPr lang="de-DE" sz="1000" dirty="0" err="1">
                <a:solidFill>
                  <a:schemeClr val="dk1"/>
                </a:solidFill>
                <a:highlight>
                  <a:schemeClr val="lt1"/>
                </a:highlight>
              </a:rPr>
              <a:t>for</a:t>
            </a:r>
            <a:r>
              <a:rPr lang="de-DE" sz="1000" dirty="0">
                <a:solidFill>
                  <a:schemeClr val="dk1"/>
                </a:solidFill>
                <a:highlight>
                  <a:schemeClr val="lt1"/>
                </a:highlight>
              </a:rPr>
              <a:t> </a:t>
            </a:r>
            <a:r>
              <a:rPr lang="de-DE" sz="1000" dirty="0" err="1">
                <a:solidFill>
                  <a:schemeClr val="dk1"/>
                </a:solidFill>
                <a:highlight>
                  <a:schemeClr val="lt1"/>
                </a:highlight>
              </a:rPr>
              <a:t>yourself</a:t>
            </a:r>
            <a:r>
              <a:rPr lang="de-DE" sz="1000" dirty="0">
                <a:solidFill>
                  <a:schemeClr val="dk1"/>
                </a:solidFill>
                <a:highlight>
                  <a:schemeClr val="lt1"/>
                </a:highlight>
              </a:rPr>
              <a:t> </a:t>
            </a:r>
            <a:r>
              <a:rPr lang="de-DE" sz="1000" dirty="0" err="1">
                <a:solidFill>
                  <a:schemeClr val="dk1"/>
                </a:solidFill>
                <a:highlight>
                  <a:schemeClr val="lt1"/>
                </a:highlight>
              </a:rPr>
              <a:t>any</a:t>
            </a:r>
            <a:r>
              <a:rPr lang="de-DE" sz="1000" dirty="0">
                <a:solidFill>
                  <a:schemeClr val="dk1"/>
                </a:solidFill>
                <a:highlight>
                  <a:schemeClr val="lt1"/>
                </a:highlight>
              </a:rPr>
              <a:t> </a:t>
            </a:r>
            <a:r>
              <a:rPr lang="de-DE" sz="1000" dirty="0" err="1">
                <a:solidFill>
                  <a:schemeClr val="dk1"/>
                </a:solidFill>
                <a:highlight>
                  <a:schemeClr val="lt1"/>
                </a:highlight>
              </a:rPr>
              <a:t>questions</a:t>
            </a:r>
            <a:r>
              <a:rPr lang="de-DE" sz="1000" dirty="0">
                <a:solidFill>
                  <a:schemeClr val="dk1"/>
                </a:solidFill>
                <a:highlight>
                  <a:schemeClr val="lt1"/>
                </a:highlight>
              </a:rPr>
              <a:t> </a:t>
            </a:r>
            <a:r>
              <a:rPr lang="de-DE" sz="1000" dirty="0" err="1">
                <a:solidFill>
                  <a:schemeClr val="dk1"/>
                </a:solidFill>
                <a:highlight>
                  <a:schemeClr val="lt1"/>
                </a:highlight>
              </a:rPr>
              <a:t>you</a:t>
            </a:r>
            <a:r>
              <a:rPr lang="de-DE" sz="1000" dirty="0">
                <a:solidFill>
                  <a:schemeClr val="dk1"/>
                </a:solidFill>
                <a:highlight>
                  <a:schemeClr val="lt1"/>
                </a:highlight>
              </a:rPr>
              <a:t> </a:t>
            </a:r>
            <a:r>
              <a:rPr lang="de-DE" sz="1000" dirty="0" err="1">
                <a:solidFill>
                  <a:schemeClr val="dk1"/>
                </a:solidFill>
                <a:highlight>
                  <a:schemeClr val="lt1"/>
                </a:highlight>
              </a:rPr>
              <a:t>have</a:t>
            </a:r>
            <a:r>
              <a:rPr lang="de-DE" sz="1000" dirty="0">
                <a:solidFill>
                  <a:schemeClr val="dk1"/>
                </a:solidFill>
                <a:highlight>
                  <a:schemeClr val="lt1"/>
                </a:highlight>
              </a:rPr>
              <a:t> </a:t>
            </a:r>
            <a:r>
              <a:rPr lang="de-DE" sz="1000" dirty="0" err="1">
                <a:solidFill>
                  <a:schemeClr val="dk1"/>
                </a:solidFill>
                <a:highlight>
                  <a:schemeClr val="lt1"/>
                </a:highlight>
              </a:rPr>
              <a:t>for</a:t>
            </a:r>
            <a:r>
              <a:rPr lang="de-DE" sz="1000" dirty="0">
                <a:solidFill>
                  <a:schemeClr val="dk1"/>
                </a:solidFill>
                <a:highlight>
                  <a:schemeClr val="lt1"/>
                </a:highlight>
              </a:rPr>
              <a:t> </a:t>
            </a:r>
            <a:r>
              <a:rPr lang="de-DE" sz="1000" dirty="0" err="1">
                <a:solidFill>
                  <a:schemeClr val="dk1"/>
                </a:solidFill>
                <a:highlight>
                  <a:schemeClr val="lt1"/>
                </a:highlight>
              </a:rPr>
              <a:t>them</a:t>
            </a:r>
            <a:endParaRPr lang="de-DE" sz="1000" dirty="0">
              <a:solidFill>
                <a:schemeClr val="dk1"/>
              </a:solidFill>
              <a:highlight>
                <a:schemeClr val="lt1"/>
              </a:highlight>
            </a:endParaRPr>
          </a:p>
          <a:p>
            <a:pPr marL="0" lvl="0" indent="0" algn="l" rtl="0">
              <a:spcBef>
                <a:spcPts val="0"/>
              </a:spcBef>
              <a:spcAft>
                <a:spcPts val="0"/>
              </a:spcAft>
              <a:buNone/>
            </a:pPr>
            <a:endParaRPr lang="de-DE" sz="1000" dirty="0">
              <a:solidFill>
                <a:schemeClr val="dk1"/>
              </a:solidFill>
              <a:highlight>
                <a:schemeClr val="lt1"/>
              </a:highlight>
            </a:endParaRPr>
          </a:p>
          <a:p>
            <a:pPr marL="171450" lvl="0" indent="-171450" algn="l" rtl="0">
              <a:spcBef>
                <a:spcPts val="0"/>
              </a:spcBef>
              <a:spcAft>
                <a:spcPts val="0"/>
              </a:spcAft>
              <a:buFont typeface="Arial" panose="020B0604020202020204" pitchFamily="34" charset="0"/>
              <a:buChar char="•"/>
            </a:pPr>
            <a:r>
              <a:rPr lang="de-DE" sz="1000" dirty="0">
                <a:solidFill>
                  <a:schemeClr val="dk1"/>
                </a:solidFill>
                <a:highlight>
                  <a:schemeClr val="lt1"/>
                </a:highlight>
              </a:rPr>
              <a:t>Part 2: </a:t>
            </a:r>
            <a:r>
              <a:rPr lang="de-DE" sz="1000" dirty="0" err="1">
                <a:solidFill>
                  <a:schemeClr val="dk1"/>
                </a:solidFill>
                <a:highlight>
                  <a:schemeClr val="lt1"/>
                </a:highlight>
              </a:rPr>
              <a:t>it‘s</a:t>
            </a:r>
            <a:r>
              <a:rPr lang="de-DE" sz="1000" dirty="0">
                <a:solidFill>
                  <a:schemeClr val="dk1"/>
                </a:solidFill>
                <a:highlight>
                  <a:schemeClr val="lt1"/>
                </a:highlight>
              </a:rPr>
              <a:t> </a:t>
            </a:r>
            <a:r>
              <a:rPr lang="de-DE" sz="1000" dirty="0" err="1">
                <a:solidFill>
                  <a:schemeClr val="dk1"/>
                </a:solidFill>
                <a:highlight>
                  <a:schemeClr val="lt1"/>
                </a:highlight>
              </a:rPr>
              <a:t>your</a:t>
            </a:r>
            <a:r>
              <a:rPr lang="de-DE" sz="1000" dirty="0">
                <a:solidFill>
                  <a:schemeClr val="dk1"/>
                </a:solidFill>
                <a:highlight>
                  <a:schemeClr val="lt1"/>
                </a:highlight>
              </a:rPr>
              <a:t> turn </a:t>
            </a:r>
            <a:r>
              <a:rPr lang="de-DE" sz="1000" dirty="0" err="1">
                <a:solidFill>
                  <a:schemeClr val="dk1"/>
                </a:solidFill>
                <a:highlight>
                  <a:schemeClr val="lt1"/>
                </a:highlight>
              </a:rPr>
              <a:t>to</a:t>
            </a:r>
            <a:r>
              <a:rPr lang="de-DE" sz="1000" dirty="0">
                <a:solidFill>
                  <a:schemeClr val="dk1"/>
                </a:solidFill>
                <a:highlight>
                  <a:schemeClr val="lt1"/>
                </a:highlight>
              </a:rPr>
              <a:t> </a:t>
            </a:r>
            <a:r>
              <a:rPr lang="de-DE" sz="1000" dirty="0" err="1">
                <a:solidFill>
                  <a:schemeClr val="dk1"/>
                </a:solidFill>
                <a:highlight>
                  <a:schemeClr val="lt1"/>
                </a:highlight>
              </a:rPr>
              <a:t>ask</a:t>
            </a:r>
            <a:r>
              <a:rPr lang="de-DE" sz="1000" dirty="0">
                <a:solidFill>
                  <a:schemeClr val="dk1"/>
                </a:solidFill>
                <a:highlight>
                  <a:schemeClr val="lt1"/>
                </a:highlight>
              </a:rPr>
              <a:t> </a:t>
            </a:r>
            <a:r>
              <a:rPr lang="de-DE" sz="1000" dirty="0" err="1">
                <a:solidFill>
                  <a:schemeClr val="dk1"/>
                </a:solidFill>
                <a:highlight>
                  <a:schemeClr val="lt1"/>
                </a:highlight>
              </a:rPr>
              <a:t>them</a:t>
            </a:r>
            <a:r>
              <a:rPr lang="de-DE" sz="1000" dirty="0">
                <a:solidFill>
                  <a:schemeClr val="dk1"/>
                </a:solidFill>
                <a:highlight>
                  <a:schemeClr val="lt1"/>
                </a:highlight>
              </a:rPr>
              <a:t> all </a:t>
            </a:r>
            <a:r>
              <a:rPr lang="de-DE" sz="1000" dirty="0" err="1">
                <a:solidFill>
                  <a:schemeClr val="dk1"/>
                </a:solidFill>
                <a:highlight>
                  <a:schemeClr val="lt1"/>
                </a:highlight>
              </a:rPr>
              <a:t>the</a:t>
            </a:r>
            <a:r>
              <a:rPr lang="de-DE" sz="1000" dirty="0">
                <a:solidFill>
                  <a:schemeClr val="dk1"/>
                </a:solidFill>
                <a:highlight>
                  <a:schemeClr val="lt1"/>
                </a:highlight>
              </a:rPr>
              <a:t> </a:t>
            </a:r>
            <a:r>
              <a:rPr lang="de-DE" sz="1000" dirty="0" err="1">
                <a:solidFill>
                  <a:schemeClr val="dk1"/>
                </a:solidFill>
                <a:highlight>
                  <a:schemeClr val="lt1"/>
                </a:highlight>
              </a:rPr>
              <a:t>questions</a:t>
            </a:r>
            <a:r>
              <a:rPr lang="de-DE" sz="1000" dirty="0">
                <a:solidFill>
                  <a:schemeClr val="dk1"/>
                </a:solidFill>
                <a:highlight>
                  <a:schemeClr val="lt1"/>
                </a:highlight>
              </a:rPr>
              <a:t> </a:t>
            </a:r>
            <a:r>
              <a:rPr lang="de-DE" sz="1000" dirty="0" err="1">
                <a:solidFill>
                  <a:schemeClr val="dk1"/>
                </a:solidFill>
                <a:highlight>
                  <a:schemeClr val="lt1"/>
                </a:highlight>
              </a:rPr>
              <a:t>around</a:t>
            </a:r>
            <a:r>
              <a:rPr lang="de-DE" sz="1000" dirty="0">
                <a:solidFill>
                  <a:schemeClr val="dk1"/>
                </a:solidFill>
                <a:highlight>
                  <a:schemeClr val="lt1"/>
                </a:highlight>
              </a:rPr>
              <a:t> entre-&amp;</a:t>
            </a:r>
            <a:r>
              <a:rPr lang="de-DE" sz="1000" dirty="0" err="1">
                <a:solidFill>
                  <a:schemeClr val="dk1"/>
                </a:solidFill>
                <a:highlight>
                  <a:schemeClr val="lt1"/>
                </a:highlight>
              </a:rPr>
              <a:t>intrapreneruship</a:t>
            </a:r>
            <a:r>
              <a:rPr lang="de-DE" sz="1000" dirty="0">
                <a:solidFill>
                  <a:schemeClr val="dk1"/>
                </a:solidFill>
                <a:highlight>
                  <a:schemeClr val="lt1"/>
                </a:highlight>
              </a:rPr>
              <a:t> </a:t>
            </a:r>
            <a:r>
              <a:rPr lang="de-DE" sz="1000" dirty="0" err="1">
                <a:solidFill>
                  <a:schemeClr val="dk1"/>
                </a:solidFill>
                <a:highlight>
                  <a:schemeClr val="lt1"/>
                </a:highlight>
              </a:rPr>
              <a:t>you</a:t>
            </a:r>
            <a:r>
              <a:rPr lang="de-DE" sz="1000" dirty="0">
                <a:solidFill>
                  <a:schemeClr val="dk1"/>
                </a:solidFill>
                <a:highlight>
                  <a:schemeClr val="lt1"/>
                </a:highlight>
              </a:rPr>
              <a:t> </a:t>
            </a:r>
            <a:r>
              <a:rPr lang="de-DE" sz="1000" dirty="0" err="1">
                <a:solidFill>
                  <a:schemeClr val="dk1"/>
                </a:solidFill>
                <a:highlight>
                  <a:schemeClr val="lt1"/>
                </a:highlight>
              </a:rPr>
              <a:t>got</a:t>
            </a:r>
            <a:r>
              <a:rPr lang="de-DE" sz="1000" dirty="0">
                <a:solidFill>
                  <a:schemeClr val="dk1"/>
                </a:solidFill>
                <a:highlight>
                  <a:schemeClr val="lt1"/>
                </a:highlight>
              </a:rPr>
              <a:t>.</a:t>
            </a:r>
            <a:endParaRPr sz="1000" dirty="0">
              <a:solidFill>
                <a:schemeClr val="dk1"/>
              </a:solidFill>
              <a:highlight>
                <a:schemeClr val="lt1"/>
              </a:highlight>
            </a:endParaRPr>
          </a:p>
        </p:txBody>
      </p:sp>
    </p:spTree>
    <p:extLst>
      <p:ext uri="{BB962C8B-B14F-4D97-AF65-F5344CB8AC3E}">
        <p14:creationId xmlns:p14="http://schemas.microsoft.com/office/powerpoint/2010/main" val="3591543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de-DE" dirty="0">
                <a:highlight>
                  <a:srgbClr val="FFFFFF"/>
                </a:highlight>
              </a:rPr>
              <a:t>Backup Questions:</a:t>
            </a:r>
            <a:r>
              <a:rPr lang="de-DE" b="0" dirty="0">
                <a:highlight>
                  <a:schemeClr val="lt1"/>
                </a:highlight>
              </a:rPr>
              <a:t> </a:t>
            </a:r>
          </a:p>
          <a:p>
            <a:pPr marL="0" indent="0">
              <a:buNone/>
            </a:pPr>
            <a:endParaRPr lang="de-DE" dirty="0"/>
          </a:p>
          <a:p>
            <a:pPr marL="171450" indent="-171450">
              <a:buFont typeface="Arial" panose="020B0604020202020204" pitchFamily="34" charset="0"/>
              <a:buChar char="•"/>
            </a:pPr>
            <a:r>
              <a:rPr lang="de-DE" b="0" dirty="0" err="1">
                <a:highlight>
                  <a:schemeClr val="lt1"/>
                </a:highlight>
              </a:rPr>
              <a:t>Why</a:t>
            </a:r>
            <a:r>
              <a:rPr lang="de-DE" b="0" dirty="0">
                <a:highlight>
                  <a:schemeClr val="lt1"/>
                </a:highlight>
              </a:rPr>
              <a:t> </a:t>
            </a:r>
            <a:r>
              <a:rPr lang="de-DE" b="0" dirty="0" err="1">
                <a:highlight>
                  <a:schemeClr val="lt1"/>
                </a:highlight>
              </a:rPr>
              <a:t>did</a:t>
            </a:r>
            <a:r>
              <a:rPr lang="de-DE" b="0" dirty="0">
                <a:highlight>
                  <a:schemeClr val="lt1"/>
                </a:highlight>
              </a:rPr>
              <a:t> </a:t>
            </a:r>
            <a:r>
              <a:rPr lang="de-DE" b="0" dirty="0" err="1">
                <a:highlight>
                  <a:schemeClr val="lt1"/>
                </a:highlight>
              </a:rPr>
              <a:t>you</a:t>
            </a:r>
            <a:r>
              <a:rPr lang="de-DE" b="0" dirty="0">
                <a:highlight>
                  <a:schemeClr val="lt1"/>
                </a:highlight>
              </a:rPr>
              <a:t> </a:t>
            </a:r>
            <a:r>
              <a:rPr lang="de-DE" b="0" dirty="0" err="1">
                <a:highlight>
                  <a:schemeClr val="lt1"/>
                </a:highlight>
              </a:rPr>
              <a:t>choose</a:t>
            </a:r>
            <a:r>
              <a:rPr lang="de-DE" b="0" dirty="0">
                <a:highlight>
                  <a:schemeClr val="lt1"/>
                </a:highlight>
              </a:rPr>
              <a:t> a </a:t>
            </a:r>
            <a:r>
              <a:rPr lang="de-DE" b="0" dirty="0" err="1">
                <a:highlight>
                  <a:schemeClr val="lt1"/>
                </a:highlight>
              </a:rPr>
              <a:t>career</a:t>
            </a:r>
            <a:r>
              <a:rPr lang="de-DE" b="0" dirty="0">
                <a:highlight>
                  <a:schemeClr val="lt1"/>
                </a:highlight>
              </a:rPr>
              <a:t> </a:t>
            </a:r>
            <a:r>
              <a:rPr lang="de-DE" dirty="0">
                <a:highlight>
                  <a:schemeClr val="lt1"/>
                </a:highlight>
              </a:rPr>
              <a:t>in </a:t>
            </a:r>
            <a:r>
              <a:rPr lang="de-DE" dirty="0" err="1">
                <a:highlight>
                  <a:schemeClr val="lt1"/>
                </a:highlight>
              </a:rPr>
              <a:t>science</a:t>
            </a:r>
            <a:r>
              <a:rPr lang="de-DE" dirty="0">
                <a:highlight>
                  <a:schemeClr val="lt1"/>
                </a:highlight>
              </a:rPr>
              <a:t> </a:t>
            </a:r>
            <a:r>
              <a:rPr lang="de-DE" dirty="0" err="1">
                <a:highlight>
                  <a:schemeClr val="lt1"/>
                </a:highlight>
              </a:rPr>
              <a:t>to</a:t>
            </a:r>
            <a:r>
              <a:rPr lang="de-DE" dirty="0">
                <a:highlight>
                  <a:schemeClr val="lt1"/>
                </a:highlight>
              </a:rPr>
              <a:t> </a:t>
            </a:r>
            <a:r>
              <a:rPr lang="de-DE" dirty="0" err="1">
                <a:highlight>
                  <a:schemeClr val="lt1"/>
                </a:highlight>
              </a:rPr>
              <a:t>become</a:t>
            </a:r>
            <a:r>
              <a:rPr lang="de-DE" dirty="0">
                <a:highlight>
                  <a:schemeClr val="lt1"/>
                </a:highlight>
              </a:rPr>
              <a:t> </a:t>
            </a:r>
            <a:r>
              <a:rPr lang="de-DE" b="0" dirty="0">
                <a:highlight>
                  <a:schemeClr val="lt1"/>
                </a:highlight>
              </a:rPr>
              <a:t>an </a:t>
            </a:r>
            <a:r>
              <a:rPr lang="de-DE" dirty="0">
                <a:highlight>
                  <a:schemeClr val="lt1"/>
                </a:highlight>
              </a:rPr>
              <a:t>entre- / </a:t>
            </a:r>
            <a:r>
              <a:rPr lang="de-DE" dirty="0" err="1">
                <a:highlight>
                  <a:schemeClr val="lt1"/>
                </a:highlight>
              </a:rPr>
              <a:t>intrapreneur</a:t>
            </a:r>
            <a:r>
              <a:rPr lang="de-DE" dirty="0">
                <a:highlight>
                  <a:schemeClr val="lt1"/>
                </a:highlight>
              </a:rPr>
              <a:t>? </a:t>
            </a:r>
            <a:endParaRPr lang="de-DE" dirty="0"/>
          </a:p>
          <a:p>
            <a:pPr marL="171450" indent="-171450">
              <a:buFont typeface="Arial" panose="020B0604020202020204" pitchFamily="34" charset="0"/>
              <a:buChar char="•"/>
            </a:pPr>
            <a:r>
              <a:rPr lang="de-DE" dirty="0" err="1">
                <a:highlight>
                  <a:schemeClr val="lt1"/>
                </a:highlight>
              </a:rPr>
              <a:t>What</a:t>
            </a:r>
            <a:r>
              <a:rPr lang="de-DE" dirty="0">
                <a:highlight>
                  <a:schemeClr val="lt1"/>
                </a:highlight>
              </a:rPr>
              <a:t> was </a:t>
            </a:r>
            <a:r>
              <a:rPr lang="de-DE" dirty="0" err="1">
                <a:highlight>
                  <a:schemeClr val="lt1"/>
                </a:highlight>
              </a:rPr>
              <a:t>your</a:t>
            </a:r>
            <a:r>
              <a:rPr lang="de-DE" dirty="0">
                <a:highlight>
                  <a:schemeClr val="lt1"/>
                </a:highlight>
              </a:rPr>
              <a:t> </a:t>
            </a:r>
            <a:r>
              <a:rPr lang="de-DE" dirty="0" err="1">
                <a:highlight>
                  <a:schemeClr val="lt1"/>
                </a:highlight>
              </a:rPr>
              <a:t>main</a:t>
            </a:r>
            <a:r>
              <a:rPr lang="de-DE" dirty="0">
                <a:highlight>
                  <a:schemeClr val="lt1"/>
                </a:highlight>
              </a:rPr>
              <a:t> </a:t>
            </a:r>
            <a:r>
              <a:rPr lang="de-DE" dirty="0" err="1">
                <a:highlight>
                  <a:schemeClr val="lt1"/>
                </a:highlight>
              </a:rPr>
              <a:t>motivation</a:t>
            </a:r>
            <a:r>
              <a:rPr lang="de-DE" dirty="0">
                <a:highlight>
                  <a:schemeClr val="lt1"/>
                </a:highlight>
              </a:rPr>
              <a:t> in </a:t>
            </a:r>
            <a:r>
              <a:rPr lang="de-DE" dirty="0" err="1">
                <a:highlight>
                  <a:schemeClr val="lt1"/>
                </a:highlight>
              </a:rPr>
              <a:t>starting</a:t>
            </a:r>
            <a:r>
              <a:rPr lang="de-DE" dirty="0">
                <a:highlight>
                  <a:schemeClr val="lt1"/>
                </a:highlight>
              </a:rPr>
              <a:t> </a:t>
            </a:r>
            <a:r>
              <a:rPr lang="de-DE" dirty="0" err="1">
                <a:highlight>
                  <a:schemeClr val="lt1"/>
                </a:highlight>
              </a:rPr>
              <a:t>your</a:t>
            </a:r>
            <a:r>
              <a:rPr lang="de-DE" dirty="0">
                <a:highlight>
                  <a:schemeClr val="lt1"/>
                </a:highlight>
              </a:rPr>
              <a:t> own </a:t>
            </a:r>
            <a:r>
              <a:rPr lang="de-DE" dirty="0" err="1">
                <a:highlight>
                  <a:schemeClr val="lt1"/>
                </a:highlight>
              </a:rPr>
              <a:t>business</a:t>
            </a:r>
            <a:r>
              <a:rPr lang="de-DE" dirty="0">
                <a:highlight>
                  <a:schemeClr val="lt1"/>
                </a:highlight>
              </a:rPr>
              <a:t>? </a:t>
            </a:r>
            <a:endParaRPr lang="de-DE" dirty="0"/>
          </a:p>
          <a:p>
            <a:pPr marL="171450" indent="-171450">
              <a:buFont typeface="Arial" panose="020B0604020202020204" pitchFamily="34" charset="0"/>
              <a:buChar char="•"/>
            </a:pPr>
            <a:r>
              <a:rPr lang="de-DE" dirty="0" err="1">
                <a:highlight>
                  <a:schemeClr val="lt1"/>
                </a:highlight>
              </a:rPr>
              <a:t>What</a:t>
            </a:r>
            <a:r>
              <a:rPr lang="de-DE" dirty="0">
                <a:highlight>
                  <a:schemeClr val="lt1"/>
                </a:highlight>
              </a:rPr>
              <a:t> was </a:t>
            </a:r>
            <a:r>
              <a:rPr lang="de-DE" dirty="0" err="1">
                <a:highlight>
                  <a:schemeClr val="lt1"/>
                </a:highlight>
              </a:rPr>
              <a:t>your</a:t>
            </a:r>
            <a:r>
              <a:rPr lang="de-DE" dirty="0">
                <a:highlight>
                  <a:schemeClr val="lt1"/>
                </a:highlight>
              </a:rPr>
              <a:t> </a:t>
            </a:r>
            <a:r>
              <a:rPr lang="de-DE" dirty="0" err="1">
                <a:highlight>
                  <a:schemeClr val="lt1"/>
                </a:highlight>
              </a:rPr>
              <a:t>biggest</a:t>
            </a:r>
            <a:r>
              <a:rPr lang="de-DE" dirty="0">
                <a:highlight>
                  <a:schemeClr val="lt1"/>
                </a:highlight>
              </a:rPr>
              <a:t> </a:t>
            </a:r>
            <a:r>
              <a:rPr lang="de-DE" dirty="0" err="1">
                <a:highlight>
                  <a:schemeClr val="lt1"/>
                </a:highlight>
              </a:rPr>
              <a:t>fear</a:t>
            </a:r>
            <a:r>
              <a:rPr lang="de-DE" dirty="0">
                <a:highlight>
                  <a:schemeClr val="lt1"/>
                </a:highlight>
              </a:rPr>
              <a:t>/</a:t>
            </a:r>
            <a:r>
              <a:rPr lang="de-DE" dirty="0" err="1">
                <a:highlight>
                  <a:schemeClr val="lt1"/>
                </a:highlight>
              </a:rPr>
              <a:t>concern</a:t>
            </a:r>
            <a:r>
              <a:rPr lang="de-DE" dirty="0">
                <a:highlight>
                  <a:schemeClr val="lt1"/>
                </a:highlight>
              </a:rPr>
              <a:t> </a:t>
            </a:r>
            <a:r>
              <a:rPr lang="de-DE" dirty="0" err="1">
                <a:highlight>
                  <a:schemeClr val="lt1"/>
                </a:highlight>
              </a:rPr>
              <a:t>before</a:t>
            </a:r>
            <a:r>
              <a:rPr lang="de-DE" dirty="0">
                <a:highlight>
                  <a:schemeClr val="lt1"/>
                </a:highlight>
              </a:rPr>
              <a:t> </a:t>
            </a:r>
            <a:r>
              <a:rPr lang="de-DE" dirty="0" err="1">
                <a:highlight>
                  <a:schemeClr val="lt1"/>
                </a:highlight>
              </a:rPr>
              <a:t>starting</a:t>
            </a:r>
            <a:r>
              <a:rPr lang="de-DE" dirty="0">
                <a:highlight>
                  <a:schemeClr val="lt1"/>
                </a:highlight>
              </a:rPr>
              <a:t> </a:t>
            </a:r>
            <a:r>
              <a:rPr lang="de-DE" dirty="0" err="1">
                <a:highlight>
                  <a:schemeClr val="lt1"/>
                </a:highlight>
              </a:rPr>
              <a:t>it</a:t>
            </a:r>
            <a:r>
              <a:rPr lang="de-DE" dirty="0">
                <a:highlight>
                  <a:schemeClr val="lt1"/>
                </a:highlight>
              </a:rPr>
              <a:t>? </a:t>
            </a:r>
            <a:endParaRPr lang="de-DE" dirty="0"/>
          </a:p>
          <a:p>
            <a:pPr marL="171450" indent="-171450">
              <a:buFont typeface="Arial" panose="020B0604020202020204" pitchFamily="34" charset="0"/>
              <a:buChar char="•"/>
            </a:pPr>
            <a:r>
              <a:rPr lang="de-DE" dirty="0" err="1">
                <a:highlight>
                  <a:schemeClr val="lt1"/>
                </a:highlight>
              </a:rPr>
              <a:t>What</a:t>
            </a:r>
            <a:r>
              <a:rPr lang="de-DE" dirty="0">
                <a:highlight>
                  <a:schemeClr val="lt1"/>
                </a:highlight>
              </a:rPr>
              <a:t> </a:t>
            </a:r>
            <a:r>
              <a:rPr lang="de-DE" dirty="0" err="1">
                <a:highlight>
                  <a:schemeClr val="lt1"/>
                </a:highlight>
              </a:rPr>
              <a:t>role</a:t>
            </a:r>
            <a:r>
              <a:rPr lang="de-DE" dirty="0">
                <a:highlight>
                  <a:schemeClr val="lt1"/>
                </a:highlight>
              </a:rPr>
              <a:t> </a:t>
            </a:r>
            <a:r>
              <a:rPr lang="de-DE" dirty="0" err="1">
                <a:highlight>
                  <a:schemeClr val="lt1"/>
                </a:highlight>
              </a:rPr>
              <a:t>plays</a:t>
            </a:r>
            <a:r>
              <a:rPr lang="de-DE" dirty="0">
                <a:highlight>
                  <a:schemeClr val="lt1"/>
                </a:highlight>
              </a:rPr>
              <a:t> a </a:t>
            </a:r>
            <a:r>
              <a:rPr lang="de-DE" dirty="0" err="1">
                <a:highlight>
                  <a:schemeClr val="lt1"/>
                </a:highlight>
              </a:rPr>
              <a:t>team</a:t>
            </a:r>
            <a:r>
              <a:rPr lang="de-DE" dirty="0">
                <a:highlight>
                  <a:schemeClr val="lt1"/>
                </a:highlight>
              </a:rPr>
              <a:t> in </a:t>
            </a:r>
            <a:r>
              <a:rPr lang="de-DE" dirty="0" err="1">
                <a:highlight>
                  <a:schemeClr val="lt1"/>
                </a:highlight>
              </a:rPr>
              <a:t>the</a:t>
            </a:r>
            <a:r>
              <a:rPr lang="de-DE" dirty="0">
                <a:highlight>
                  <a:schemeClr val="lt1"/>
                </a:highlight>
              </a:rPr>
              <a:t> </a:t>
            </a:r>
            <a:r>
              <a:rPr lang="de-DE" dirty="0" err="1">
                <a:highlight>
                  <a:schemeClr val="lt1"/>
                </a:highlight>
              </a:rPr>
              <a:t>process</a:t>
            </a:r>
            <a:r>
              <a:rPr lang="de-DE" dirty="0">
                <a:highlight>
                  <a:schemeClr val="lt1"/>
                </a:highlight>
              </a:rPr>
              <a:t> </a:t>
            </a:r>
            <a:r>
              <a:rPr lang="de-DE" dirty="0" err="1">
                <a:highlight>
                  <a:schemeClr val="lt1"/>
                </a:highlight>
              </a:rPr>
              <a:t>of</a:t>
            </a:r>
            <a:r>
              <a:rPr lang="de-DE" dirty="0">
                <a:highlight>
                  <a:schemeClr val="lt1"/>
                </a:highlight>
              </a:rPr>
              <a:t> </a:t>
            </a:r>
            <a:r>
              <a:rPr lang="de-DE" dirty="0" err="1">
                <a:highlight>
                  <a:schemeClr val="lt1"/>
                </a:highlight>
              </a:rPr>
              <a:t>building</a:t>
            </a:r>
            <a:r>
              <a:rPr lang="de-DE" dirty="0">
                <a:highlight>
                  <a:schemeClr val="lt1"/>
                </a:highlight>
              </a:rPr>
              <a:t> </a:t>
            </a:r>
            <a:r>
              <a:rPr lang="de-DE" b="0" dirty="0">
                <a:highlight>
                  <a:schemeClr val="lt1"/>
                </a:highlight>
              </a:rPr>
              <a:t>a </a:t>
            </a:r>
            <a:r>
              <a:rPr lang="de-DE" dirty="0" err="1">
                <a:highlight>
                  <a:schemeClr val="lt1"/>
                </a:highlight>
              </a:rPr>
              <a:t>company</a:t>
            </a:r>
            <a:r>
              <a:rPr lang="de-DE" dirty="0">
                <a:highlight>
                  <a:schemeClr val="lt1"/>
                </a:highlight>
              </a:rPr>
              <a:t>? </a:t>
            </a:r>
            <a:endParaRPr lang="de-DE" dirty="0"/>
          </a:p>
          <a:p>
            <a:pPr marL="171450" indent="-171450">
              <a:buFont typeface="Arial" panose="020B0604020202020204" pitchFamily="34" charset="0"/>
              <a:buChar char="•"/>
            </a:pPr>
            <a:r>
              <a:rPr lang="de-DE" dirty="0" err="1">
                <a:highlight>
                  <a:schemeClr val="lt1"/>
                </a:highlight>
              </a:rPr>
              <a:t>What</a:t>
            </a:r>
            <a:r>
              <a:rPr lang="de-DE" dirty="0">
                <a:highlight>
                  <a:schemeClr val="lt1"/>
                </a:highlight>
              </a:rPr>
              <a:t> was </a:t>
            </a:r>
            <a:r>
              <a:rPr lang="de-DE" dirty="0" err="1">
                <a:highlight>
                  <a:schemeClr val="lt1"/>
                </a:highlight>
              </a:rPr>
              <a:t>the</a:t>
            </a:r>
            <a:r>
              <a:rPr lang="de-DE" dirty="0">
                <a:highlight>
                  <a:schemeClr val="lt1"/>
                </a:highlight>
              </a:rPr>
              <a:t> </a:t>
            </a:r>
            <a:r>
              <a:rPr lang="de-DE" dirty="0" err="1">
                <a:highlight>
                  <a:schemeClr val="lt1"/>
                </a:highlight>
              </a:rPr>
              <a:t>biggest</a:t>
            </a:r>
            <a:r>
              <a:rPr lang="de-DE" dirty="0">
                <a:highlight>
                  <a:schemeClr val="lt1"/>
                </a:highlight>
              </a:rPr>
              <a:t> </a:t>
            </a:r>
            <a:r>
              <a:rPr lang="de-DE" dirty="0" err="1">
                <a:highlight>
                  <a:schemeClr val="lt1"/>
                </a:highlight>
              </a:rPr>
              <a:t>challenge</a:t>
            </a:r>
            <a:r>
              <a:rPr lang="de-DE" dirty="0">
                <a:highlight>
                  <a:schemeClr val="lt1"/>
                </a:highlight>
              </a:rPr>
              <a:t> so </a:t>
            </a:r>
            <a:r>
              <a:rPr lang="de-DE" dirty="0" err="1">
                <a:highlight>
                  <a:schemeClr val="lt1"/>
                </a:highlight>
              </a:rPr>
              <a:t>far</a:t>
            </a:r>
            <a:r>
              <a:rPr lang="de-DE" dirty="0">
                <a:highlight>
                  <a:schemeClr val="lt1"/>
                </a:highlight>
              </a:rPr>
              <a:t> </a:t>
            </a:r>
            <a:r>
              <a:rPr lang="de-DE" b="0" dirty="0">
                <a:highlight>
                  <a:schemeClr val="lt1"/>
                </a:highlight>
              </a:rPr>
              <a:t>in </a:t>
            </a:r>
            <a:r>
              <a:rPr lang="de-DE" dirty="0" err="1">
                <a:highlight>
                  <a:schemeClr val="lt1"/>
                </a:highlight>
              </a:rPr>
              <a:t>building</a:t>
            </a:r>
            <a:r>
              <a:rPr lang="de-DE" dirty="0">
                <a:highlight>
                  <a:schemeClr val="lt1"/>
                </a:highlight>
              </a:rPr>
              <a:t> </a:t>
            </a:r>
            <a:r>
              <a:rPr lang="de-DE" dirty="0" err="1">
                <a:highlight>
                  <a:schemeClr val="lt1"/>
                </a:highlight>
              </a:rPr>
              <a:t>your</a:t>
            </a:r>
            <a:r>
              <a:rPr lang="de-DE" dirty="0">
                <a:highlight>
                  <a:schemeClr val="lt1"/>
                </a:highlight>
              </a:rPr>
              <a:t> own </a:t>
            </a:r>
            <a:r>
              <a:rPr lang="de-DE" dirty="0" err="1">
                <a:highlight>
                  <a:schemeClr val="lt1"/>
                </a:highlight>
              </a:rPr>
              <a:t>business</a:t>
            </a:r>
            <a:r>
              <a:rPr lang="de-DE" b="0" dirty="0">
                <a:highlight>
                  <a:schemeClr val="lt1"/>
                </a:highlight>
              </a:rPr>
              <a:t>?</a:t>
            </a:r>
            <a:r>
              <a:rPr lang="de-DE" dirty="0">
                <a:highlight>
                  <a:schemeClr val="lt1"/>
                </a:highlight>
              </a:rPr>
              <a:t> </a:t>
            </a:r>
            <a:endParaRPr lang="de-DE" dirty="0"/>
          </a:p>
          <a:p>
            <a:pPr marL="171450" indent="-171450">
              <a:buFont typeface="Arial" panose="020B0604020202020204" pitchFamily="34" charset="0"/>
              <a:buChar char="•"/>
            </a:pPr>
            <a:r>
              <a:rPr lang="de-DE" b="0" dirty="0" err="1">
                <a:highlight>
                  <a:schemeClr val="lt1"/>
                </a:highlight>
              </a:rPr>
              <a:t>What</a:t>
            </a:r>
            <a:r>
              <a:rPr lang="de-DE" b="0" dirty="0">
                <a:highlight>
                  <a:schemeClr val="lt1"/>
                </a:highlight>
              </a:rPr>
              <a:t> </a:t>
            </a:r>
            <a:r>
              <a:rPr lang="de-DE" dirty="0" err="1">
                <a:highlight>
                  <a:schemeClr val="lt1"/>
                </a:highlight>
              </a:rPr>
              <a:t>is</a:t>
            </a:r>
            <a:r>
              <a:rPr lang="de-DE" dirty="0">
                <a:highlight>
                  <a:schemeClr val="lt1"/>
                </a:highlight>
              </a:rPr>
              <a:t> </a:t>
            </a:r>
            <a:r>
              <a:rPr lang="de-DE" dirty="0" err="1">
                <a:highlight>
                  <a:schemeClr val="lt1"/>
                </a:highlight>
              </a:rPr>
              <a:t>the</a:t>
            </a:r>
            <a:r>
              <a:rPr lang="de-DE" dirty="0">
                <a:highlight>
                  <a:schemeClr val="lt1"/>
                </a:highlight>
              </a:rPr>
              <a:t> </a:t>
            </a:r>
            <a:r>
              <a:rPr lang="de-DE" dirty="0" err="1">
                <a:highlight>
                  <a:schemeClr val="lt1"/>
                </a:highlight>
              </a:rPr>
              <a:t>biggest</a:t>
            </a:r>
            <a:r>
              <a:rPr lang="de-DE" dirty="0">
                <a:highlight>
                  <a:schemeClr val="lt1"/>
                </a:highlight>
              </a:rPr>
              <a:t> </a:t>
            </a:r>
            <a:r>
              <a:rPr lang="de-DE" dirty="0" err="1">
                <a:highlight>
                  <a:schemeClr val="lt1"/>
                </a:highlight>
              </a:rPr>
              <a:t>advantage</a:t>
            </a:r>
            <a:r>
              <a:rPr lang="de-DE" dirty="0">
                <a:highlight>
                  <a:schemeClr val="lt1"/>
                </a:highlight>
              </a:rPr>
              <a:t> </a:t>
            </a:r>
            <a:r>
              <a:rPr lang="de-DE" dirty="0" err="1">
                <a:highlight>
                  <a:schemeClr val="lt1"/>
                </a:highlight>
              </a:rPr>
              <a:t>of</a:t>
            </a:r>
            <a:r>
              <a:rPr lang="de-DE" dirty="0">
                <a:highlight>
                  <a:schemeClr val="lt1"/>
                </a:highlight>
              </a:rPr>
              <a:t> </a:t>
            </a:r>
            <a:r>
              <a:rPr lang="de-DE" dirty="0" err="1">
                <a:highlight>
                  <a:schemeClr val="lt1"/>
                </a:highlight>
              </a:rPr>
              <a:t>being</a:t>
            </a:r>
            <a:r>
              <a:rPr lang="de-DE" dirty="0">
                <a:highlight>
                  <a:schemeClr val="lt1"/>
                </a:highlight>
              </a:rPr>
              <a:t> an </a:t>
            </a:r>
            <a:r>
              <a:rPr lang="de-DE" dirty="0" err="1">
                <a:highlight>
                  <a:schemeClr val="lt1"/>
                </a:highlight>
              </a:rPr>
              <a:t>entrepreneur</a:t>
            </a:r>
            <a:r>
              <a:rPr lang="de-DE" dirty="0">
                <a:highlight>
                  <a:schemeClr val="lt1"/>
                </a:highlight>
              </a:rPr>
              <a:t> in an </a:t>
            </a:r>
            <a:r>
              <a:rPr lang="de-DE" dirty="0" err="1">
                <a:highlight>
                  <a:schemeClr val="lt1"/>
                </a:highlight>
              </a:rPr>
              <a:t>already</a:t>
            </a:r>
            <a:r>
              <a:rPr lang="de-DE" dirty="0">
                <a:highlight>
                  <a:schemeClr val="lt1"/>
                </a:highlight>
              </a:rPr>
              <a:t> </a:t>
            </a:r>
            <a:r>
              <a:rPr lang="de-DE" dirty="0" err="1">
                <a:highlight>
                  <a:schemeClr val="lt1"/>
                </a:highlight>
              </a:rPr>
              <a:t>existing</a:t>
            </a:r>
            <a:r>
              <a:rPr lang="de-DE" dirty="0">
                <a:highlight>
                  <a:schemeClr val="lt1"/>
                </a:highlight>
              </a:rPr>
              <a:t> </a:t>
            </a:r>
            <a:r>
              <a:rPr lang="de-DE" dirty="0" err="1">
                <a:highlight>
                  <a:schemeClr val="lt1"/>
                </a:highlight>
              </a:rPr>
              <a:t>company</a:t>
            </a:r>
            <a:r>
              <a:rPr lang="de-DE" dirty="0">
                <a:highlight>
                  <a:schemeClr val="lt1"/>
                </a:highlight>
              </a:rPr>
              <a:t> </a:t>
            </a:r>
            <a:r>
              <a:rPr lang="de-DE" b="0" dirty="0">
                <a:highlight>
                  <a:schemeClr val="lt1"/>
                </a:highlight>
              </a:rPr>
              <a:t>in </a:t>
            </a:r>
            <a:r>
              <a:rPr lang="de-DE" dirty="0" err="1">
                <a:highlight>
                  <a:schemeClr val="lt1"/>
                </a:highlight>
              </a:rPr>
              <a:t>your</a:t>
            </a:r>
            <a:r>
              <a:rPr lang="de-DE" dirty="0">
                <a:highlight>
                  <a:schemeClr val="lt1"/>
                </a:highlight>
              </a:rPr>
              <a:t> </a:t>
            </a:r>
            <a:r>
              <a:rPr lang="de-DE" dirty="0" err="1">
                <a:highlight>
                  <a:schemeClr val="lt1"/>
                </a:highlight>
              </a:rPr>
              <a:t>opinion</a:t>
            </a:r>
            <a:r>
              <a:rPr lang="de-DE" b="0" dirty="0">
                <a:highlight>
                  <a:schemeClr val="lt1"/>
                </a:highlight>
              </a:rPr>
              <a:t>?</a:t>
            </a:r>
            <a:r>
              <a:rPr lang="de-DE" dirty="0">
                <a:highlight>
                  <a:srgbClr val="FFFFFF"/>
                </a:highlight>
              </a:rPr>
              <a:t> </a:t>
            </a:r>
            <a:endParaRPr lang="de-DE" dirty="0"/>
          </a:p>
          <a:p>
            <a:pPr marL="171450" indent="-171450">
              <a:buFont typeface="Arial" panose="020B0604020202020204" pitchFamily="34" charset="0"/>
              <a:buChar char="•"/>
            </a:pPr>
            <a:r>
              <a:rPr lang="de-DE" b="0" dirty="0" err="1">
                <a:highlight>
                  <a:srgbClr val="FFFFFF"/>
                </a:highlight>
              </a:rPr>
              <a:t>What</a:t>
            </a:r>
            <a:r>
              <a:rPr lang="de-DE" b="0" dirty="0">
                <a:highlight>
                  <a:srgbClr val="FFFFFF"/>
                </a:highlight>
              </a:rPr>
              <a:t> </a:t>
            </a:r>
            <a:r>
              <a:rPr lang="de-DE" dirty="0" err="1">
                <a:highlight>
                  <a:srgbClr val="FFFFFF"/>
                </a:highlight>
              </a:rPr>
              <a:t>opportunitie</a:t>
            </a:r>
            <a:r>
              <a:rPr lang="de-DE" dirty="0">
                <a:highlight>
                  <a:srgbClr val="FFFFFF"/>
                </a:highlight>
              </a:rPr>
              <a:t> </a:t>
            </a:r>
            <a:r>
              <a:rPr lang="de-DE" b="0" dirty="0" err="1">
                <a:highlight>
                  <a:srgbClr val="FFFFFF"/>
                </a:highlight>
              </a:rPr>
              <a:t>are</a:t>
            </a:r>
            <a:r>
              <a:rPr lang="de-DE" b="0" dirty="0">
                <a:highlight>
                  <a:srgbClr val="FFFFFF"/>
                </a:highlight>
              </a:rPr>
              <a:t> </a:t>
            </a:r>
            <a:r>
              <a:rPr lang="de-DE" dirty="0" err="1">
                <a:highlight>
                  <a:srgbClr val="FFFFFF"/>
                </a:highlight>
              </a:rPr>
              <a:t>companies</a:t>
            </a:r>
            <a:r>
              <a:rPr lang="de-DE" dirty="0">
                <a:highlight>
                  <a:srgbClr val="FFFFFF"/>
                </a:highlight>
              </a:rPr>
              <a:t> </a:t>
            </a:r>
            <a:r>
              <a:rPr lang="de-DE" dirty="0" err="1">
                <a:highlight>
                  <a:srgbClr val="FFFFFF"/>
                </a:highlight>
              </a:rPr>
              <a:t>offer</a:t>
            </a:r>
            <a:r>
              <a:rPr lang="de-DE" dirty="0">
                <a:highlight>
                  <a:srgbClr val="FFFFFF"/>
                </a:highlight>
              </a:rPr>
              <a:t> </a:t>
            </a:r>
            <a:r>
              <a:rPr lang="de-DE" dirty="0" err="1">
                <a:highlight>
                  <a:srgbClr val="FFFFFF"/>
                </a:highlight>
              </a:rPr>
              <a:t>especially</a:t>
            </a:r>
            <a:r>
              <a:rPr lang="de-DE" dirty="0">
                <a:highlight>
                  <a:srgbClr val="FFFFFF"/>
                </a:highlight>
              </a:rPr>
              <a:t> </a:t>
            </a:r>
            <a:r>
              <a:rPr lang="de-DE" dirty="0" err="1">
                <a:highlight>
                  <a:srgbClr val="FFFFFF"/>
                </a:highlight>
              </a:rPr>
              <a:t>for</a:t>
            </a:r>
            <a:r>
              <a:rPr lang="de-DE" dirty="0">
                <a:highlight>
                  <a:srgbClr val="FFFFFF"/>
                </a:highlight>
              </a:rPr>
              <a:t> </a:t>
            </a:r>
            <a:r>
              <a:rPr lang="de-DE" dirty="0" err="1">
                <a:highlight>
                  <a:srgbClr val="FFFFFF"/>
                </a:highlight>
              </a:rPr>
              <a:t>young</a:t>
            </a:r>
            <a:r>
              <a:rPr lang="de-DE" dirty="0">
                <a:highlight>
                  <a:srgbClr val="FFFFFF"/>
                </a:highlight>
              </a:rPr>
              <a:t> </a:t>
            </a:r>
            <a:r>
              <a:rPr lang="de-DE" dirty="0" err="1">
                <a:highlight>
                  <a:srgbClr val="FFFFFF"/>
                </a:highlight>
              </a:rPr>
              <a:t>research</a:t>
            </a:r>
            <a:r>
              <a:rPr lang="de-DE" dirty="0">
                <a:highlight>
                  <a:srgbClr val="FFFFFF"/>
                </a:highlight>
              </a:rPr>
              <a:t> in </a:t>
            </a:r>
            <a:r>
              <a:rPr lang="de-DE" dirty="0" err="1">
                <a:highlight>
                  <a:srgbClr val="FFFFFF"/>
                </a:highlight>
              </a:rPr>
              <a:t>the</a:t>
            </a:r>
            <a:r>
              <a:rPr lang="de-DE" dirty="0">
                <a:highlight>
                  <a:srgbClr val="FFFFFF"/>
                </a:highlight>
              </a:rPr>
              <a:t> </a:t>
            </a:r>
            <a:r>
              <a:rPr lang="de-DE" dirty="0" err="1">
                <a:highlight>
                  <a:srgbClr val="FFFFFF"/>
                </a:highlight>
              </a:rPr>
              <a:t>context</a:t>
            </a:r>
            <a:r>
              <a:rPr lang="de-DE" dirty="0">
                <a:highlight>
                  <a:srgbClr val="FFFFFF"/>
                </a:highlight>
              </a:rPr>
              <a:t> </a:t>
            </a:r>
            <a:r>
              <a:rPr lang="de-DE" dirty="0" err="1">
                <a:highlight>
                  <a:srgbClr val="FFFFFF"/>
                </a:highlight>
              </a:rPr>
              <a:t>of</a:t>
            </a:r>
            <a:r>
              <a:rPr lang="de-DE" dirty="0">
                <a:highlight>
                  <a:srgbClr val="FFFFFF"/>
                </a:highlight>
              </a:rPr>
              <a:t> </a:t>
            </a:r>
            <a:r>
              <a:rPr lang="de-DE" dirty="0" err="1">
                <a:highlight>
                  <a:srgbClr val="FFFFFF"/>
                </a:highlight>
              </a:rPr>
              <a:t>innovation</a:t>
            </a:r>
            <a:r>
              <a:rPr lang="de-DE" b="0" dirty="0">
                <a:highlight>
                  <a:srgbClr val="FFFFFF"/>
                </a:highlight>
              </a:rPr>
              <a:t>?</a:t>
            </a:r>
          </a:p>
          <a:p>
            <a:pPr marL="171450" indent="-171450">
              <a:buFont typeface="Arial" panose="020B0604020202020204" pitchFamily="34" charset="0"/>
              <a:buChar char="•"/>
            </a:pPr>
            <a:r>
              <a:rPr lang="de-DE" b="0" dirty="0" err="1">
                <a:highlight>
                  <a:srgbClr val="FFFFFF"/>
                </a:highlight>
              </a:rPr>
              <a:t>What</a:t>
            </a:r>
            <a:r>
              <a:rPr lang="de-DE" b="0" dirty="0">
                <a:highlight>
                  <a:srgbClr val="FFFFFF"/>
                </a:highlight>
              </a:rPr>
              <a:t> </a:t>
            </a:r>
            <a:r>
              <a:rPr lang="de-DE" b="0" dirty="0" err="1">
                <a:highlight>
                  <a:srgbClr val="FFFFFF"/>
                </a:highlight>
              </a:rPr>
              <a:t>did</a:t>
            </a:r>
            <a:r>
              <a:rPr lang="de-DE" b="0" dirty="0">
                <a:highlight>
                  <a:srgbClr val="FFFFFF"/>
                </a:highlight>
              </a:rPr>
              <a:t> </a:t>
            </a:r>
            <a:r>
              <a:rPr lang="de-DE" b="0" dirty="0" err="1">
                <a:highlight>
                  <a:srgbClr val="FFFFFF"/>
                </a:highlight>
              </a:rPr>
              <a:t>it</a:t>
            </a:r>
            <a:r>
              <a:rPr lang="de-DE" b="0" dirty="0">
                <a:highlight>
                  <a:srgbClr val="FFFFFF"/>
                </a:highlight>
              </a:rPr>
              <a:t> </a:t>
            </a:r>
            <a:r>
              <a:rPr lang="de-DE" b="0" dirty="0" err="1">
                <a:highlight>
                  <a:srgbClr val="FFFFFF"/>
                </a:highlight>
              </a:rPr>
              <a:t>take</a:t>
            </a:r>
            <a:r>
              <a:rPr lang="de-DE" b="0" dirty="0">
                <a:highlight>
                  <a:srgbClr val="FFFFFF"/>
                </a:highlight>
              </a:rPr>
              <a:t> </a:t>
            </a:r>
            <a:r>
              <a:rPr lang="de-DE" b="0" dirty="0" err="1">
                <a:highlight>
                  <a:srgbClr val="FFFFFF"/>
                </a:highlight>
              </a:rPr>
              <a:t>for</a:t>
            </a:r>
            <a:r>
              <a:rPr lang="de-DE" b="0" dirty="0">
                <a:highlight>
                  <a:srgbClr val="FFFFFF"/>
                </a:highlight>
              </a:rPr>
              <a:t> </a:t>
            </a:r>
            <a:r>
              <a:rPr lang="de-DE" b="0" dirty="0" err="1">
                <a:highlight>
                  <a:srgbClr val="FFFFFF"/>
                </a:highlight>
              </a:rPr>
              <a:t>you</a:t>
            </a:r>
            <a:r>
              <a:rPr lang="de-DE" b="0" dirty="0">
                <a:highlight>
                  <a:srgbClr val="FFFFFF"/>
                </a:highlight>
              </a:rPr>
              <a:t> </a:t>
            </a:r>
            <a:r>
              <a:rPr lang="de-DE" b="0" dirty="0" err="1">
                <a:highlight>
                  <a:srgbClr val="FFFFFF"/>
                </a:highlight>
              </a:rPr>
              <a:t>to</a:t>
            </a:r>
            <a:r>
              <a:rPr lang="de-DE" b="0" dirty="0">
                <a:highlight>
                  <a:srgbClr val="FFFFFF"/>
                </a:highlight>
              </a:rPr>
              <a:t> </a:t>
            </a:r>
            <a:r>
              <a:rPr lang="de-DE" b="0" dirty="0" err="1">
                <a:highlight>
                  <a:srgbClr val="FFFFFF"/>
                </a:highlight>
              </a:rPr>
              <a:t>decide</a:t>
            </a:r>
            <a:r>
              <a:rPr lang="de-DE" b="0" dirty="0">
                <a:highlight>
                  <a:srgbClr val="FFFFFF"/>
                </a:highlight>
              </a:rPr>
              <a:t> on </a:t>
            </a:r>
            <a:r>
              <a:rPr lang="de-DE" b="0" dirty="0" err="1">
                <a:highlight>
                  <a:srgbClr val="FFFFFF"/>
                </a:highlight>
              </a:rPr>
              <a:t>the</a:t>
            </a:r>
            <a:r>
              <a:rPr lang="de-DE" b="0" dirty="0">
                <a:highlight>
                  <a:srgbClr val="FFFFFF"/>
                </a:highlight>
              </a:rPr>
              <a:t> </a:t>
            </a:r>
            <a:r>
              <a:rPr lang="de-DE" b="0" dirty="0" err="1">
                <a:highlight>
                  <a:srgbClr val="FFFFFF"/>
                </a:highlight>
              </a:rPr>
              <a:t>transition</a:t>
            </a:r>
            <a:r>
              <a:rPr lang="de-DE" b="0" dirty="0">
                <a:highlight>
                  <a:srgbClr val="FFFFFF"/>
                </a:highlight>
              </a:rPr>
              <a:t> </a:t>
            </a:r>
            <a:r>
              <a:rPr lang="de-DE" b="0" dirty="0" err="1">
                <a:highlight>
                  <a:srgbClr val="FFFFFF"/>
                </a:highlight>
              </a:rPr>
              <a:t>from</a:t>
            </a:r>
            <a:r>
              <a:rPr lang="de-DE" b="0" dirty="0">
                <a:highlight>
                  <a:srgbClr val="FFFFFF"/>
                </a:highlight>
              </a:rPr>
              <a:t> a </a:t>
            </a:r>
            <a:r>
              <a:rPr lang="de-DE" b="0" dirty="0" err="1">
                <a:highlight>
                  <a:srgbClr val="FFFFFF"/>
                </a:highlight>
              </a:rPr>
              <a:t>scientist</a:t>
            </a:r>
            <a:r>
              <a:rPr lang="de-DE" b="0" dirty="0">
                <a:highlight>
                  <a:srgbClr val="FFFFFF"/>
                </a:highlight>
              </a:rPr>
              <a:t> </a:t>
            </a:r>
            <a:r>
              <a:rPr lang="de-DE" b="0" dirty="0" err="1">
                <a:highlight>
                  <a:srgbClr val="FFFFFF"/>
                </a:highlight>
              </a:rPr>
              <a:t>to</a:t>
            </a:r>
            <a:r>
              <a:rPr lang="de-DE" b="0" dirty="0">
                <a:highlight>
                  <a:srgbClr val="FFFFFF"/>
                </a:highlight>
              </a:rPr>
              <a:t> a </a:t>
            </a:r>
            <a:r>
              <a:rPr lang="de-DE" b="0" dirty="0" err="1">
                <a:highlight>
                  <a:srgbClr val="FFFFFF"/>
                </a:highlight>
              </a:rPr>
              <a:t>start-up-founder</a:t>
            </a:r>
            <a:r>
              <a:rPr lang="de-DE" b="0" dirty="0">
                <a:highlight>
                  <a:srgbClr val="FFFFFF"/>
                </a:highlight>
              </a:rPr>
              <a:t>?</a:t>
            </a:r>
            <a:endParaRPr lang="de-DE" dirty="0"/>
          </a:p>
        </p:txBody>
      </p:sp>
    </p:spTree>
    <p:extLst>
      <p:ext uri="{BB962C8B-B14F-4D97-AF65-F5344CB8AC3E}">
        <p14:creationId xmlns:p14="http://schemas.microsoft.com/office/powerpoint/2010/main" val="415881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26494fd45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26494fd4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Let’s go and start with the term </a:t>
            </a:r>
            <a:r>
              <a:rPr lang="en" b="1" dirty="0"/>
              <a:t>entrepreneurship</a:t>
            </a:r>
            <a:r>
              <a:rPr lang="en" b="0" dirty="0"/>
              <a:t>…</a:t>
            </a:r>
            <a:endParaRPr lang="en" dirty="0"/>
          </a:p>
        </p:txBody>
      </p:sp>
    </p:spTree>
    <p:extLst>
      <p:ext uri="{BB962C8B-B14F-4D97-AF65-F5344CB8AC3E}">
        <p14:creationId xmlns:p14="http://schemas.microsoft.com/office/powerpoint/2010/main" val="1958352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26494fd45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26494fd45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err="1">
                <a:highlight>
                  <a:srgbClr val="FFFFFF"/>
                </a:highlight>
                <a:latin typeface="DINOT-Bold"/>
              </a:rPr>
              <a:t>Let‘s</a:t>
            </a:r>
            <a:r>
              <a:rPr lang="de-DE" dirty="0">
                <a:highlight>
                  <a:srgbClr val="FFFFFF"/>
                </a:highlight>
                <a:latin typeface="DINOT-Bold"/>
              </a:rPr>
              <a:t> </a:t>
            </a:r>
            <a:r>
              <a:rPr lang="de-DE" dirty="0" err="1">
                <a:highlight>
                  <a:srgbClr val="FFFFFF"/>
                </a:highlight>
                <a:latin typeface="DINOT-Bold"/>
              </a:rPr>
              <a:t>start</a:t>
            </a:r>
            <a:r>
              <a:rPr lang="de-DE" dirty="0">
                <a:highlight>
                  <a:srgbClr val="FFFFFF"/>
                </a:highlight>
                <a:latin typeface="DINOT-Bold"/>
              </a:rPr>
              <a:t> </a:t>
            </a:r>
            <a:r>
              <a:rPr lang="de-DE" dirty="0" err="1">
                <a:highlight>
                  <a:srgbClr val="FFFFFF"/>
                </a:highlight>
                <a:latin typeface="DINOT-Bold"/>
              </a:rPr>
              <a:t>our</a:t>
            </a:r>
            <a:r>
              <a:rPr lang="de-DE" dirty="0">
                <a:highlight>
                  <a:srgbClr val="FFFFFF"/>
                </a:highlight>
                <a:latin typeface="DINOT-Bold"/>
              </a:rPr>
              <a:t> Q&amp;A-session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dirty="0">
              <a:highlight>
                <a:srgbClr val="FFFFFF"/>
              </a:highlight>
              <a:latin typeface="DINOT-Bold"/>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dirty="0">
                <a:solidFill>
                  <a:schemeClr val="dk1"/>
                </a:solidFill>
                <a:highlight>
                  <a:srgbClr val="FFFFFF"/>
                </a:highlight>
              </a:rPr>
              <a:t>[</a:t>
            </a:r>
            <a:r>
              <a:rPr lang="de-DE" sz="1100" b="0" dirty="0" err="1">
                <a:solidFill>
                  <a:schemeClr val="dk1"/>
                </a:solidFill>
                <a:highlight>
                  <a:srgbClr val="FFFFFF"/>
                </a:highlight>
              </a:rPr>
              <a:t>read</a:t>
            </a:r>
            <a:r>
              <a:rPr lang="de-DE" sz="1100" b="0" dirty="0">
                <a:solidFill>
                  <a:schemeClr val="dk1"/>
                </a:solidFill>
                <a:highlight>
                  <a:srgbClr val="FFFFFF"/>
                </a:highlight>
              </a:rPr>
              <a:t> out </a:t>
            </a:r>
            <a:r>
              <a:rPr lang="de-DE" sz="1100" b="0" dirty="0" err="1">
                <a:solidFill>
                  <a:schemeClr val="dk1"/>
                </a:solidFill>
                <a:highlight>
                  <a:srgbClr val="FFFFFF"/>
                </a:highlight>
              </a:rPr>
              <a:t>slide</a:t>
            </a:r>
            <a:r>
              <a:rPr lang="de-DE" sz="1100" b="0" dirty="0">
                <a:solidFill>
                  <a:schemeClr val="dk1"/>
                </a:solidFill>
                <a:highlight>
                  <a:srgbClr val="FFFFFF"/>
                </a:highlight>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b="0" dirty="0">
              <a:solidFill>
                <a:schemeClr val="dk1"/>
              </a:solidFill>
              <a:highlight>
                <a:srgbClr val="FFFFFF"/>
              </a:highligh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err="1">
                <a:solidFill>
                  <a:schemeClr val="dk1"/>
                </a:solidFill>
                <a:highlight>
                  <a:srgbClr val="FFFFFF"/>
                </a:highlight>
              </a:rPr>
              <a:t>Once</a:t>
            </a:r>
            <a:r>
              <a:rPr lang="de-DE" sz="1100" b="0" dirty="0">
                <a:solidFill>
                  <a:schemeClr val="dk1"/>
                </a:solidFill>
                <a:highlight>
                  <a:srgbClr val="FFFFFF"/>
                </a:highlight>
              </a:rPr>
              <a:t> </a:t>
            </a:r>
            <a:r>
              <a:rPr lang="de-DE" sz="1100" b="0" dirty="0" err="1">
                <a:solidFill>
                  <a:schemeClr val="dk1"/>
                </a:solidFill>
                <a:highlight>
                  <a:srgbClr val="FFFFFF"/>
                </a:highlight>
              </a:rPr>
              <a:t>again</a:t>
            </a:r>
            <a:r>
              <a:rPr lang="de-DE" sz="1100" b="0" dirty="0">
                <a:solidFill>
                  <a:schemeClr val="dk1"/>
                </a:solidFill>
                <a:highlight>
                  <a:srgbClr val="FFFFFF"/>
                </a:highlight>
              </a:rPr>
              <a:t> </a:t>
            </a:r>
            <a:r>
              <a:rPr lang="de-DE" sz="1100" b="0" dirty="0" err="1">
                <a:solidFill>
                  <a:schemeClr val="dk1"/>
                </a:solidFill>
                <a:highlight>
                  <a:srgbClr val="FFFFFF"/>
                </a:highlight>
              </a:rPr>
              <a:t>we</a:t>
            </a:r>
            <a:r>
              <a:rPr lang="de-DE" sz="1100" b="0" dirty="0">
                <a:solidFill>
                  <a:schemeClr val="dk1"/>
                </a:solidFill>
                <a:highlight>
                  <a:srgbClr val="FFFFFF"/>
                </a:highlight>
              </a:rPr>
              <a:t> will </a:t>
            </a:r>
            <a:r>
              <a:rPr lang="de-DE" sz="1100" b="1" dirty="0">
                <a:solidFill>
                  <a:schemeClr val="dk1"/>
                </a:solidFill>
                <a:highlight>
                  <a:srgbClr val="FFFFFF"/>
                </a:highlight>
              </a:rPr>
              <a:t>send </a:t>
            </a:r>
            <a:r>
              <a:rPr lang="de-DE" sz="1100" b="1" dirty="0" err="1">
                <a:solidFill>
                  <a:schemeClr val="dk1"/>
                </a:solidFill>
                <a:highlight>
                  <a:srgbClr val="FFFFFF"/>
                </a:highlight>
              </a:rPr>
              <a:t>you</a:t>
            </a:r>
            <a:r>
              <a:rPr lang="de-DE" sz="1100" b="1" dirty="0">
                <a:solidFill>
                  <a:schemeClr val="dk1"/>
                </a:solidFill>
                <a:highlight>
                  <a:srgbClr val="FFFFFF"/>
                </a:highlight>
              </a:rPr>
              <a:t> </a:t>
            </a:r>
            <a:r>
              <a:rPr lang="de-DE" sz="1100" b="1" dirty="0" err="1">
                <a:solidFill>
                  <a:schemeClr val="dk1"/>
                </a:solidFill>
                <a:highlight>
                  <a:srgbClr val="FFFFFF"/>
                </a:highlight>
              </a:rPr>
              <a:t>into</a:t>
            </a:r>
            <a:r>
              <a:rPr lang="de-DE" sz="1100" b="1" dirty="0">
                <a:solidFill>
                  <a:schemeClr val="dk1"/>
                </a:solidFill>
                <a:highlight>
                  <a:srgbClr val="FFFFFF"/>
                </a:highlight>
              </a:rPr>
              <a:t> </a:t>
            </a:r>
            <a:r>
              <a:rPr lang="de-DE" sz="1100" b="1" dirty="0" err="1">
                <a:solidFill>
                  <a:schemeClr val="dk1"/>
                </a:solidFill>
                <a:highlight>
                  <a:srgbClr val="FFFFFF"/>
                </a:highlight>
              </a:rPr>
              <a:t>the</a:t>
            </a:r>
            <a:r>
              <a:rPr lang="de-DE" sz="1100" b="1" dirty="0">
                <a:solidFill>
                  <a:schemeClr val="dk1"/>
                </a:solidFill>
                <a:highlight>
                  <a:srgbClr val="FFFFFF"/>
                </a:highlight>
              </a:rPr>
              <a:t> </a:t>
            </a:r>
            <a:r>
              <a:rPr lang="de-DE" sz="1100" b="1" dirty="0" err="1">
                <a:solidFill>
                  <a:schemeClr val="dk1"/>
                </a:solidFill>
                <a:highlight>
                  <a:srgbClr val="FFFFFF"/>
                </a:highlight>
              </a:rPr>
              <a:t>breakout</a:t>
            </a:r>
            <a:r>
              <a:rPr lang="de-DE" sz="1100" b="1" dirty="0">
                <a:solidFill>
                  <a:schemeClr val="dk1"/>
                </a:solidFill>
                <a:highlight>
                  <a:srgbClr val="FFFFFF"/>
                </a:highlight>
              </a:rPr>
              <a:t> </a:t>
            </a:r>
            <a:r>
              <a:rPr lang="de-DE" sz="1100" b="1" dirty="0" err="1">
                <a:solidFill>
                  <a:schemeClr val="dk1"/>
                </a:solidFill>
                <a:highlight>
                  <a:srgbClr val="FFFFFF"/>
                </a:highlight>
              </a:rPr>
              <a:t>rooms</a:t>
            </a:r>
            <a:endParaRPr lang="de-DE" sz="1100" b="1" dirty="0">
              <a:solidFill>
                <a:schemeClr val="dk1"/>
              </a:solidFill>
              <a:highlight>
                <a:srgbClr val="FFFFFF"/>
              </a:highligh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err="1">
                <a:solidFill>
                  <a:schemeClr val="dk1"/>
                </a:solidFill>
                <a:highlight>
                  <a:srgbClr val="FFFFFF"/>
                </a:highlight>
              </a:rPr>
              <a:t>Each</a:t>
            </a:r>
            <a:r>
              <a:rPr lang="de-DE" sz="1100" b="0" dirty="0">
                <a:solidFill>
                  <a:schemeClr val="dk1"/>
                </a:solidFill>
                <a:highlight>
                  <a:srgbClr val="FFFFFF"/>
                </a:highlight>
              </a:rPr>
              <a:t> </a:t>
            </a:r>
            <a:r>
              <a:rPr lang="de-DE" sz="1100" b="0" dirty="0" err="1">
                <a:solidFill>
                  <a:schemeClr val="dk1"/>
                </a:solidFill>
                <a:highlight>
                  <a:srgbClr val="FFFFFF"/>
                </a:highlight>
              </a:rPr>
              <a:t>of</a:t>
            </a:r>
            <a:r>
              <a:rPr lang="de-DE" sz="1100" b="0" dirty="0">
                <a:solidFill>
                  <a:schemeClr val="dk1"/>
                </a:solidFill>
                <a:highlight>
                  <a:srgbClr val="FFFFFF"/>
                </a:highlight>
              </a:rPr>
              <a:t> </a:t>
            </a:r>
            <a:r>
              <a:rPr lang="de-DE" sz="1100" b="0" dirty="0" err="1">
                <a:solidFill>
                  <a:schemeClr val="dk1"/>
                </a:solidFill>
                <a:highlight>
                  <a:srgbClr val="FFFFFF"/>
                </a:highlight>
              </a:rPr>
              <a:t>us</a:t>
            </a:r>
            <a:r>
              <a:rPr lang="de-DE" sz="1100" b="0" dirty="0">
                <a:solidFill>
                  <a:schemeClr val="dk1"/>
                </a:solidFill>
                <a:highlight>
                  <a:srgbClr val="FFFFFF"/>
                </a:highlight>
              </a:rPr>
              <a:t> </a:t>
            </a:r>
            <a:r>
              <a:rPr lang="de-DE" sz="1100" b="0" dirty="0" err="1">
                <a:solidFill>
                  <a:schemeClr val="dk1"/>
                </a:solidFill>
                <a:highlight>
                  <a:srgbClr val="FFFFFF"/>
                </a:highlight>
              </a:rPr>
              <a:t>coaches</a:t>
            </a:r>
            <a:r>
              <a:rPr lang="de-DE" sz="1100" b="0" dirty="0">
                <a:solidFill>
                  <a:schemeClr val="dk1"/>
                </a:solidFill>
                <a:highlight>
                  <a:srgbClr val="FFFFFF"/>
                </a:highlight>
              </a:rPr>
              <a:t> will </a:t>
            </a:r>
            <a:r>
              <a:rPr lang="de-DE" sz="1100" b="0" dirty="0" err="1">
                <a:solidFill>
                  <a:schemeClr val="dk1"/>
                </a:solidFill>
                <a:highlight>
                  <a:srgbClr val="FFFFFF"/>
                </a:highlight>
              </a:rPr>
              <a:t>be</a:t>
            </a:r>
            <a:r>
              <a:rPr lang="de-DE" sz="1100" b="0" dirty="0">
                <a:solidFill>
                  <a:schemeClr val="dk1"/>
                </a:solidFill>
                <a:highlight>
                  <a:srgbClr val="FFFFFF"/>
                </a:highlight>
              </a:rPr>
              <a:t> </a:t>
            </a:r>
            <a:r>
              <a:rPr lang="de-DE" sz="1100" b="1" dirty="0">
                <a:solidFill>
                  <a:schemeClr val="dk1"/>
                </a:solidFill>
                <a:highlight>
                  <a:srgbClr val="FFFFFF"/>
                </a:highlight>
              </a:rPr>
              <a:t>in </a:t>
            </a:r>
            <a:r>
              <a:rPr lang="de-DE" sz="1100" b="1" dirty="0" err="1">
                <a:solidFill>
                  <a:schemeClr val="dk1"/>
                </a:solidFill>
                <a:highlight>
                  <a:srgbClr val="FFFFFF"/>
                </a:highlight>
              </a:rPr>
              <a:t>one</a:t>
            </a:r>
            <a:r>
              <a:rPr lang="de-DE" sz="1100" b="1" dirty="0">
                <a:solidFill>
                  <a:schemeClr val="dk1"/>
                </a:solidFill>
                <a:highlight>
                  <a:srgbClr val="FFFFFF"/>
                </a:highlight>
              </a:rPr>
              <a:t> </a:t>
            </a:r>
            <a:r>
              <a:rPr lang="de-DE" sz="1100" b="1" dirty="0" err="1">
                <a:solidFill>
                  <a:schemeClr val="dk1"/>
                </a:solidFill>
                <a:highlight>
                  <a:srgbClr val="FFFFFF"/>
                </a:highlight>
              </a:rPr>
              <a:t>of</a:t>
            </a:r>
            <a:r>
              <a:rPr lang="de-DE" sz="1100" b="1" dirty="0">
                <a:solidFill>
                  <a:schemeClr val="dk1"/>
                </a:solidFill>
                <a:highlight>
                  <a:srgbClr val="FFFFFF"/>
                </a:highlight>
              </a:rPr>
              <a:t> </a:t>
            </a:r>
            <a:r>
              <a:rPr lang="de-DE" sz="1100" b="1" dirty="0" err="1">
                <a:solidFill>
                  <a:schemeClr val="dk1"/>
                </a:solidFill>
                <a:highlight>
                  <a:srgbClr val="FFFFFF"/>
                </a:highlight>
              </a:rPr>
              <a:t>the</a:t>
            </a:r>
            <a:r>
              <a:rPr lang="de-DE" sz="1100" b="1" dirty="0">
                <a:solidFill>
                  <a:schemeClr val="dk1"/>
                </a:solidFill>
                <a:highlight>
                  <a:srgbClr val="FFFFFF"/>
                </a:highlight>
              </a:rPr>
              <a:t> </a:t>
            </a:r>
            <a:r>
              <a:rPr lang="de-DE" sz="1100" b="1" dirty="0" err="1">
                <a:solidFill>
                  <a:schemeClr val="dk1"/>
                </a:solidFill>
                <a:highlight>
                  <a:srgbClr val="FFFFFF"/>
                </a:highlight>
              </a:rPr>
              <a:t>rooms</a:t>
            </a:r>
            <a:r>
              <a:rPr lang="de-DE" sz="1100" b="1" dirty="0">
                <a:solidFill>
                  <a:schemeClr val="dk1"/>
                </a:solidFill>
                <a:highlight>
                  <a:srgbClr val="FFFFFF"/>
                </a:highlight>
              </a:rPr>
              <a:t> </a:t>
            </a:r>
            <a:r>
              <a:rPr lang="de-DE" sz="1100" b="0" dirty="0">
                <a:solidFill>
                  <a:schemeClr val="dk1"/>
                </a:solidFill>
                <a:highlight>
                  <a:srgbClr val="FFFFFF"/>
                </a:highlight>
              </a:rPr>
              <a:t>and </a:t>
            </a:r>
            <a:r>
              <a:rPr lang="de-DE" sz="1100" b="1" dirty="0" err="1">
                <a:solidFill>
                  <a:schemeClr val="dk1"/>
                </a:solidFill>
                <a:highlight>
                  <a:srgbClr val="FFFFFF"/>
                </a:highlight>
              </a:rPr>
              <a:t>moderation</a:t>
            </a:r>
            <a:r>
              <a:rPr lang="de-DE" sz="1100" b="1" dirty="0">
                <a:solidFill>
                  <a:schemeClr val="dk1"/>
                </a:solidFill>
                <a:highlight>
                  <a:srgbClr val="FFFFFF"/>
                </a:highlight>
              </a:rPr>
              <a:t> </a:t>
            </a:r>
            <a:r>
              <a:rPr lang="de-DE" sz="1100" b="1" dirty="0" err="1">
                <a:solidFill>
                  <a:schemeClr val="dk1"/>
                </a:solidFill>
                <a:highlight>
                  <a:srgbClr val="FFFFFF"/>
                </a:highlight>
              </a:rPr>
              <a:t>the</a:t>
            </a:r>
            <a:r>
              <a:rPr lang="de-DE" sz="1100" b="1" dirty="0">
                <a:solidFill>
                  <a:schemeClr val="dk1"/>
                </a:solidFill>
                <a:highlight>
                  <a:srgbClr val="FFFFFF"/>
                </a:highlight>
              </a:rPr>
              <a:t> </a:t>
            </a:r>
            <a:r>
              <a:rPr lang="de-DE" sz="1100" b="1" dirty="0" err="1">
                <a:solidFill>
                  <a:schemeClr val="dk1"/>
                </a:solidFill>
                <a:highlight>
                  <a:srgbClr val="FFFFFF"/>
                </a:highlight>
              </a:rPr>
              <a:t>sessions</a:t>
            </a:r>
            <a:r>
              <a:rPr lang="de-DE" sz="1100" b="0" dirty="0">
                <a:solidFill>
                  <a:schemeClr val="dk1"/>
                </a:solidFill>
                <a:highlight>
                  <a:srgbClr val="FFFFFF"/>
                </a:highlight>
              </a:rPr>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err="1">
                <a:solidFill>
                  <a:schemeClr val="dk1"/>
                </a:solidFill>
                <a:highlight>
                  <a:srgbClr val="FFFFFF"/>
                </a:highlight>
              </a:rPr>
              <a:t>We</a:t>
            </a:r>
            <a:r>
              <a:rPr lang="de-DE" sz="1100" b="0" dirty="0">
                <a:solidFill>
                  <a:schemeClr val="dk1"/>
                </a:solidFill>
                <a:highlight>
                  <a:srgbClr val="FFFFFF"/>
                </a:highlight>
              </a:rPr>
              <a:t> </a:t>
            </a:r>
            <a:r>
              <a:rPr lang="de-DE" sz="1100" b="0" dirty="0" err="1">
                <a:solidFill>
                  <a:schemeClr val="dk1"/>
                </a:solidFill>
                <a:highlight>
                  <a:srgbClr val="FFFFFF"/>
                </a:highlight>
              </a:rPr>
              <a:t>sill</a:t>
            </a:r>
            <a:r>
              <a:rPr lang="de-DE" sz="1100" b="0" dirty="0">
                <a:solidFill>
                  <a:schemeClr val="dk1"/>
                </a:solidFill>
                <a:highlight>
                  <a:srgbClr val="FFFFFF"/>
                </a:highlight>
              </a:rPr>
              <a:t> „</a:t>
            </a:r>
            <a:r>
              <a:rPr lang="de-DE" sz="1100" b="1" dirty="0" err="1">
                <a:solidFill>
                  <a:schemeClr val="dk1"/>
                </a:solidFill>
                <a:highlight>
                  <a:srgbClr val="FFFFFF"/>
                </a:highlight>
              </a:rPr>
              <a:t>swap</a:t>
            </a:r>
            <a:r>
              <a:rPr lang="de-DE" sz="1100" b="1" dirty="0">
                <a:solidFill>
                  <a:schemeClr val="dk1"/>
                </a:solidFill>
                <a:highlight>
                  <a:srgbClr val="FFFFFF"/>
                </a:highlight>
              </a:rPr>
              <a:t>“ </a:t>
            </a:r>
            <a:r>
              <a:rPr lang="de-DE" sz="1100" b="1" dirty="0" err="1">
                <a:solidFill>
                  <a:schemeClr val="dk1"/>
                </a:solidFill>
                <a:highlight>
                  <a:srgbClr val="FFFFFF"/>
                </a:highlight>
              </a:rPr>
              <a:t>the</a:t>
            </a:r>
            <a:r>
              <a:rPr lang="de-DE" sz="1100" b="1" dirty="0">
                <a:solidFill>
                  <a:schemeClr val="dk1"/>
                </a:solidFill>
                <a:highlight>
                  <a:srgbClr val="FFFFFF"/>
                </a:highlight>
              </a:rPr>
              <a:t> </a:t>
            </a:r>
            <a:r>
              <a:rPr lang="de-DE" sz="1100" b="1" dirty="0" err="1">
                <a:solidFill>
                  <a:schemeClr val="dk1"/>
                </a:solidFill>
                <a:highlight>
                  <a:srgbClr val="FFFFFF"/>
                </a:highlight>
              </a:rPr>
              <a:t>role</a:t>
            </a:r>
            <a:r>
              <a:rPr lang="de-DE" sz="1100" b="1" dirty="0">
                <a:solidFill>
                  <a:schemeClr val="dk1"/>
                </a:solidFill>
                <a:highlight>
                  <a:srgbClr val="FFFFFF"/>
                </a:highlight>
              </a:rPr>
              <a:t> </a:t>
            </a:r>
            <a:r>
              <a:rPr lang="de-DE" sz="1100" b="1" dirty="0" err="1">
                <a:solidFill>
                  <a:schemeClr val="dk1"/>
                </a:solidFill>
                <a:highlight>
                  <a:srgbClr val="FFFFFF"/>
                </a:highlight>
              </a:rPr>
              <a:t>models</a:t>
            </a:r>
            <a:r>
              <a:rPr lang="de-DE" sz="1100" b="1" dirty="0">
                <a:solidFill>
                  <a:schemeClr val="dk1"/>
                </a:solidFill>
                <a:highlight>
                  <a:srgbClr val="FFFFFF"/>
                </a:highlight>
              </a:rPr>
              <a:t> </a:t>
            </a:r>
            <a:r>
              <a:rPr lang="de-DE" sz="1100" b="1" dirty="0" err="1">
                <a:solidFill>
                  <a:schemeClr val="dk1"/>
                </a:solidFill>
                <a:highlight>
                  <a:srgbClr val="FFFFFF"/>
                </a:highlight>
              </a:rPr>
              <a:t>into</a:t>
            </a:r>
            <a:r>
              <a:rPr lang="de-DE" sz="1100" b="1" dirty="0">
                <a:solidFill>
                  <a:schemeClr val="dk1"/>
                </a:solidFill>
                <a:highlight>
                  <a:srgbClr val="FFFFFF"/>
                </a:highlight>
              </a:rPr>
              <a:t> </a:t>
            </a:r>
            <a:r>
              <a:rPr lang="de-DE" sz="1100" b="1" dirty="0" err="1">
                <a:solidFill>
                  <a:schemeClr val="dk1"/>
                </a:solidFill>
                <a:highlight>
                  <a:srgbClr val="FFFFFF"/>
                </a:highlight>
              </a:rPr>
              <a:t>the</a:t>
            </a:r>
            <a:r>
              <a:rPr lang="de-DE" sz="1100" b="1" dirty="0">
                <a:solidFill>
                  <a:schemeClr val="dk1"/>
                </a:solidFill>
                <a:highlight>
                  <a:srgbClr val="FFFFFF"/>
                </a:highlight>
              </a:rPr>
              <a:t> </a:t>
            </a:r>
            <a:r>
              <a:rPr lang="de-DE" sz="1100" b="1" dirty="0" err="1">
                <a:solidFill>
                  <a:schemeClr val="dk1"/>
                </a:solidFill>
                <a:highlight>
                  <a:srgbClr val="FFFFFF"/>
                </a:highlight>
              </a:rPr>
              <a:t>other</a:t>
            </a:r>
            <a:r>
              <a:rPr lang="de-DE" sz="1100" b="1" dirty="0">
                <a:solidFill>
                  <a:schemeClr val="dk1"/>
                </a:solidFill>
                <a:highlight>
                  <a:srgbClr val="FFFFFF"/>
                </a:highlight>
              </a:rPr>
              <a:t> </a:t>
            </a:r>
            <a:r>
              <a:rPr lang="de-DE" sz="1100" b="1" dirty="0" err="1">
                <a:solidFill>
                  <a:schemeClr val="dk1"/>
                </a:solidFill>
                <a:highlight>
                  <a:srgbClr val="FFFFFF"/>
                </a:highlight>
              </a:rPr>
              <a:t>room</a:t>
            </a:r>
            <a:r>
              <a:rPr lang="de-DE" sz="1100" b="1" dirty="0">
                <a:solidFill>
                  <a:schemeClr val="dk1"/>
                </a:solidFill>
                <a:highlight>
                  <a:srgbClr val="FFFFFF"/>
                </a:highlight>
              </a:rPr>
              <a:t> after 20 </a:t>
            </a:r>
            <a:r>
              <a:rPr lang="de-DE" sz="1100" b="1" dirty="0" err="1">
                <a:solidFill>
                  <a:schemeClr val="dk1"/>
                </a:solidFill>
                <a:highlight>
                  <a:srgbClr val="FFFFFF"/>
                </a:highlight>
              </a:rPr>
              <a:t>minute</a:t>
            </a:r>
            <a:r>
              <a:rPr lang="de-DE" sz="1100" b="0" dirty="0" err="1">
                <a:solidFill>
                  <a:schemeClr val="dk1"/>
                </a:solidFill>
                <a:highlight>
                  <a:srgbClr val="FFFFFF"/>
                </a:highlight>
              </a:rPr>
              <a:t>s</a:t>
            </a:r>
            <a:r>
              <a:rPr lang="de-DE" sz="1100" b="0" dirty="0">
                <a:solidFill>
                  <a:schemeClr val="dk1"/>
                </a:solidFill>
                <a:highlight>
                  <a:srgbClr val="FFFFFF"/>
                </a:highlight>
              </a:rPr>
              <a:t> so </a:t>
            </a:r>
            <a:r>
              <a:rPr lang="de-DE" sz="1100" b="0" dirty="0" err="1">
                <a:solidFill>
                  <a:schemeClr val="dk1"/>
                </a:solidFill>
                <a:highlight>
                  <a:srgbClr val="FFFFFF"/>
                </a:highlight>
              </a:rPr>
              <a:t>everyone</a:t>
            </a:r>
            <a:r>
              <a:rPr lang="de-DE" sz="1100" b="0" dirty="0">
                <a:solidFill>
                  <a:schemeClr val="dk1"/>
                </a:solidFill>
                <a:highlight>
                  <a:srgbClr val="FFFFFF"/>
                </a:highlight>
              </a:rPr>
              <a:t> </a:t>
            </a:r>
            <a:r>
              <a:rPr lang="de-DE" sz="1100" b="0" dirty="0" err="1">
                <a:solidFill>
                  <a:schemeClr val="dk1"/>
                </a:solidFill>
                <a:highlight>
                  <a:srgbClr val="FFFFFF"/>
                </a:highlight>
              </a:rPr>
              <a:t>can</a:t>
            </a:r>
            <a:r>
              <a:rPr lang="de-DE" sz="1100" b="0" dirty="0">
                <a:solidFill>
                  <a:schemeClr val="dk1"/>
                </a:solidFill>
                <a:highlight>
                  <a:srgbClr val="FFFFFF"/>
                </a:highlight>
              </a:rPr>
              <a:t> </a:t>
            </a:r>
            <a:r>
              <a:rPr lang="de-DE" sz="1100" b="0" dirty="0" err="1">
                <a:solidFill>
                  <a:schemeClr val="dk1"/>
                </a:solidFill>
                <a:highlight>
                  <a:srgbClr val="FFFFFF"/>
                </a:highlight>
              </a:rPr>
              <a:t>talk</a:t>
            </a:r>
            <a:r>
              <a:rPr lang="de-DE" sz="1100" b="0" dirty="0">
                <a:solidFill>
                  <a:schemeClr val="dk1"/>
                </a:solidFill>
                <a:highlight>
                  <a:srgbClr val="FFFFFF"/>
                </a:highlight>
              </a:rPr>
              <a:t> </a:t>
            </a:r>
            <a:r>
              <a:rPr lang="de-DE" sz="1100" b="0" dirty="0" err="1">
                <a:solidFill>
                  <a:schemeClr val="dk1"/>
                </a:solidFill>
                <a:highlight>
                  <a:srgbClr val="FFFFFF"/>
                </a:highlight>
              </a:rPr>
              <a:t>to</a:t>
            </a:r>
            <a:r>
              <a:rPr lang="de-DE" sz="1100" b="0" dirty="0">
                <a:solidFill>
                  <a:schemeClr val="dk1"/>
                </a:solidFill>
                <a:highlight>
                  <a:srgbClr val="FFFFFF"/>
                </a:highlight>
              </a:rPr>
              <a:t> </a:t>
            </a:r>
            <a:r>
              <a:rPr lang="de-DE" sz="1100" b="0" dirty="0" err="1">
                <a:solidFill>
                  <a:schemeClr val="dk1"/>
                </a:solidFill>
                <a:highlight>
                  <a:srgbClr val="FFFFFF"/>
                </a:highlight>
              </a:rPr>
              <a:t>both</a:t>
            </a:r>
            <a:r>
              <a:rPr lang="de-DE" sz="1100" b="0" dirty="0">
                <a:solidFill>
                  <a:schemeClr val="dk1"/>
                </a:solidFill>
                <a:highlight>
                  <a:srgbClr val="FFFFFF"/>
                </a:highlight>
              </a:rPr>
              <a:t> </a:t>
            </a:r>
            <a:r>
              <a:rPr lang="de-DE" sz="1100" b="0" dirty="0" err="1">
                <a:solidFill>
                  <a:schemeClr val="dk1"/>
                </a:solidFill>
                <a:highlight>
                  <a:srgbClr val="FFFFFF"/>
                </a:highlight>
              </a:rPr>
              <a:t>guests</a:t>
            </a:r>
            <a:r>
              <a:rPr lang="de-DE" sz="1100" b="0" dirty="0">
                <a:solidFill>
                  <a:schemeClr val="dk1"/>
                </a:solidFill>
                <a:highlight>
                  <a:srgbClr val="FFFFFF"/>
                </a:highlight>
              </a:rPr>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a:solidFill>
                  <a:schemeClr val="dk1"/>
                </a:solidFill>
                <a:highlight>
                  <a:srgbClr val="FFFFFF"/>
                </a:highlight>
              </a:rPr>
              <a:t>As </a:t>
            </a:r>
            <a:r>
              <a:rPr lang="de-DE" sz="1100" b="0" dirty="0" err="1">
                <a:solidFill>
                  <a:schemeClr val="dk1"/>
                </a:solidFill>
                <a:highlight>
                  <a:srgbClr val="FFFFFF"/>
                </a:highlight>
              </a:rPr>
              <a:t>we</a:t>
            </a:r>
            <a:r>
              <a:rPr lang="de-DE" sz="1100" b="0" dirty="0">
                <a:solidFill>
                  <a:schemeClr val="dk1"/>
                </a:solidFill>
                <a:highlight>
                  <a:srgbClr val="FFFFFF"/>
                </a:highlight>
              </a:rPr>
              <a:t> </a:t>
            </a:r>
            <a:r>
              <a:rPr lang="de-DE" sz="1100" b="0" dirty="0" err="1">
                <a:solidFill>
                  <a:schemeClr val="dk1"/>
                </a:solidFill>
                <a:highlight>
                  <a:srgbClr val="FFFFFF"/>
                </a:highlight>
              </a:rPr>
              <a:t>can</a:t>
            </a:r>
            <a:r>
              <a:rPr lang="de-DE" sz="1100" b="0" dirty="0">
                <a:solidFill>
                  <a:schemeClr val="dk1"/>
                </a:solidFill>
                <a:highlight>
                  <a:srgbClr val="FFFFFF"/>
                </a:highlight>
              </a:rPr>
              <a:t> </a:t>
            </a:r>
            <a:r>
              <a:rPr lang="de-DE" sz="1100" b="0" dirty="0" err="1">
                <a:solidFill>
                  <a:schemeClr val="dk1"/>
                </a:solidFill>
                <a:highlight>
                  <a:srgbClr val="FFFFFF"/>
                </a:highlight>
              </a:rPr>
              <a:t>only</a:t>
            </a:r>
            <a:r>
              <a:rPr lang="de-DE" sz="1100" b="0" dirty="0">
                <a:solidFill>
                  <a:schemeClr val="dk1"/>
                </a:solidFill>
                <a:highlight>
                  <a:srgbClr val="FFFFFF"/>
                </a:highlight>
              </a:rPr>
              <a:t> </a:t>
            </a:r>
            <a:r>
              <a:rPr lang="de-DE" sz="1100" b="0" dirty="0" err="1">
                <a:solidFill>
                  <a:schemeClr val="dk1"/>
                </a:solidFill>
                <a:highlight>
                  <a:srgbClr val="FFFFFF"/>
                </a:highlight>
              </a:rPr>
              <a:t>see</a:t>
            </a:r>
            <a:r>
              <a:rPr lang="de-DE" sz="1100" b="0" dirty="0">
                <a:solidFill>
                  <a:schemeClr val="dk1"/>
                </a:solidFill>
                <a:highlight>
                  <a:srgbClr val="FFFFFF"/>
                </a:highlight>
              </a:rPr>
              <a:t> </a:t>
            </a:r>
            <a:r>
              <a:rPr lang="de-DE" sz="1100" b="0" dirty="0" err="1">
                <a:solidFill>
                  <a:schemeClr val="dk1"/>
                </a:solidFill>
                <a:highlight>
                  <a:srgbClr val="FFFFFF"/>
                </a:highlight>
              </a:rPr>
              <a:t>who</a:t>
            </a:r>
            <a:r>
              <a:rPr lang="de-DE" sz="1100" b="0" dirty="0">
                <a:solidFill>
                  <a:schemeClr val="dk1"/>
                </a:solidFill>
                <a:highlight>
                  <a:srgbClr val="FFFFFF"/>
                </a:highlight>
              </a:rPr>
              <a:t> </a:t>
            </a:r>
            <a:r>
              <a:rPr lang="de-DE" sz="1100" b="0" dirty="0" err="1">
                <a:solidFill>
                  <a:schemeClr val="dk1"/>
                </a:solidFill>
                <a:highlight>
                  <a:srgbClr val="FFFFFF"/>
                </a:highlight>
              </a:rPr>
              <a:t>is</a:t>
            </a:r>
            <a:r>
              <a:rPr lang="de-DE" sz="1100" b="0" dirty="0">
                <a:solidFill>
                  <a:schemeClr val="dk1"/>
                </a:solidFill>
                <a:highlight>
                  <a:srgbClr val="FFFFFF"/>
                </a:highlight>
              </a:rPr>
              <a:t> </a:t>
            </a:r>
            <a:r>
              <a:rPr lang="de-DE" sz="1100" b="0" dirty="0" err="1">
                <a:solidFill>
                  <a:schemeClr val="dk1"/>
                </a:solidFill>
                <a:highlight>
                  <a:srgbClr val="FFFFFF"/>
                </a:highlight>
              </a:rPr>
              <a:t>talking</a:t>
            </a:r>
            <a:r>
              <a:rPr lang="de-DE" sz="1100" b="0" dirty="0">
                <a:solidFill>
                  <a:schemeClr val="dk1"/>
                </a:solidFill>
                <a:highlight>
                  <a:srgbClr val="FFFFFF"/>
                </a:highlight>
              </a:rPr>
              <a:t> in </a:t>
            </a:r>
            <a:r>
              <a:rPr lang="de-DE" sz="1100" b="0" dirty="0" err="1">
                <a:solidFill>
                  <a:schemeClr val="dk1"/>
                </a:solidFill>
                <a:highlight>
                  <a:srgbClr val="FFFFFF"/>
                </a:highlight>
              </a:rPr>
              <a:t>one</a:t>
            </a:r>
            <a:r>
              <a:rPr lang="de-DE" sz="1100" b="0" dirty="0">
                <a:solidFill>
                  <a:schemeClr val="dk1"/>
                </a:solidFill>
                <a:highlight>
                  <a:srgbClr val="FFFFFF"/>
                </a:highlight>
              </a:rPr>
              <a:t> </a:t>
            </a:r>
            <a:r>
              <a:rPr lang="de-DE" sz="1100" b="0" dirty="0" err="1">
                <a:solidFill>
                  <a:schemeClr val="dk1"/>
                </a:solidFill>
                <a:highlight>
                  <a:srgbClr val="FFFFFF"/>
                </a:highlight>
              </a:rPr>
              <a:t>room</a:t>
            </a:r>
            <a:r>
              <a:rPr lang="de-DE" sz="1100" b="0" dirty="0">
                <a:solidFill>
                  <a:schemeClr val="dk1"/>
                </a:solidFill>
                <a:highlight>
                  <a:srgbClr val="FFFFFF"/>
                </a:highlight>
              </a:rPr>
              <a:t> – </a:t>
            </a:r>
            <a:r>
              <a:rPr lang="de-DE" sz="1100" b="0" dirty="0" err="1">
                <a:solidFill>
                  <a:schemeClr val="dk1"/>
                </a:solidFill>
                <a:highlight>
                  <a:srgbClr val="FFFFFF"/>
                </a:highlight>
              </a:rPr>
              <a:t>someone</a:t>
            </a:r>
            <a:r>
              <a:rPr lang="de-DE" sz="1100" b="0" dirty="0">
                <a:solidFill>
                  <a:schemeClr val="dk1"/>
                </a:solidFill>
                <a:highlight>
                  <a:srgbClr val="FFFFFF"/>
                </a:highlight>
              </a:rPr>
              <a:t> </a:t>
            </a:r>
            <a:r>
              <a:rPr lang="de-DE" sz="1100" b="0" dirty="0" err="1">
                <a:solidFill>
                  <a:schemeClr val="dk1"/>
                </a:solidFill>
                <a:highlight>
                  <a:srgbClr val="FFFFFF"/>
                </a:highlight>
              </a:rPr>
              <a:t>might</a:t>
            </a:r>
            <a:r>
              <a:rPr lang="de-DE" sz="1100" b="0" dirty="0">
                <a:solidFill>
                  <a:schemeClr val="dk1"/>
                </a:solidFill>
                <a:highlight>
                  <a:srgbClr val="FFFFFF"/>
                </a:highlight>
              </a:rPr>
              <a:t> </a:t>
            </a:r>
            <a:r>
              <a:rPr lang="de-DE" sz="1100" b="0" dirty="0" err="1">
                <a:solidFill>
                  <a:schemeClr val="dk1"/>
                </a:solidFill>
                <a:highlight>
                  <a:srgbClr val="FFFFFF"/>
                </a:highlight>
              </a:rPr>
              <a:t>get</a:t>
            </a:r>
            <a:r>
              <a:rPr lang="de-DE" sz="1100" b="0" dirty="0">
                <a:solidFill>
                  <a:schemeClr val="dk1"/>
                </a:solidFill>
                <a:highlight>
                  <a:srgbClr val="FFFFFF"/>
                </a:highlight>
              </a:rPr>
              <a:t> </a:t>
            </a:r>
            <a:r>
              <a:rPr lang="de-DE" sz="1100" b="0" dirty="0" err="1">
                <a:solidFill>
                  <a:schemeClr val="dk1"/>
                </a:solidFill>
                <a:highlight>
                  <a:srgbClr val="FFFFFF"/>
                </a:highlight>
              </a:rPr>
              <a:t>interrupted</a:t>
            </a:r>
            <a:r>
              <a:rPr lang="de-DE" sz="1100" b="0" dirty="0">
                <a:solidFill>
                  <a:schemeClr val="dk1"/>
                </a:solidFill>
                <a:highlight>
                  <a:srgbClr val="FFFFFF"/>
                </a:highlight>
              </a:rPr>
              <a:t> </a:t>
            </a:r>
            <a:r>
              <a:rPr lang="de-DE" sz="1100" b="0" dirty="0" err="1">
                <a:solidFill>
                  <a:schemeClr val="dk1"/>
                </a:solidFill>
                <a:highlight>
                  <a:srgbClr val="FFFFFF"/>
                </a:highlight>
              </a:rPr>
              <a:t>while</a:t>
            </a:r>
            <a:r>
              <a:rPr lang="de-DE" sz="1100" b="0" dirty="0">
                <a:solidFill>
                  <a:schemeClr val="dk1"/>
                </a:solidFill>
                <a:highlight>
                  <a:srgbClr val="FFFFFF"/>
                </a:highlight>
              </a:rPr>
              <a:t> </a:t>
            </a:r>
            <a:r>
              <a:rPr lang="de-DE" sz="1100" b="0" dirty="0" err="1">
                <a:solidFill>
                  <a:schemeClr val="dk1"/>
                </a:solidFill>
                <a:highlight>
                  <a:srgbClr val="FFFFFF"/>
                </a:highlight>
              </a:rPr>
              <a:t>we</a:t>
            </a:r>
            <a:r>
              <a:rPr lang="de-DE" sz="1100" b="0" dirty="0">
                <a:solidFill>
                  <a:schemeClr val="dk1"/>
                </a:solidFill>
                <a:highlight>
                  <a:srgbClr val="FFFFFF"/>
                </a:highlight>
              </a:rPr>
              <a:t> </a:t>
            </a:r>
            <a:r>
              <a:rPr lang="de-DE" sz="1100" b="0" dirty="0" err="1">
                <a:solidFill>
                  <a:schemeClr val="dk1"/>
                </a:solidFill>
                <a:highlight>
                  <a:srgbClr val="FFFFFF"/>
                </a:highlight>
              </a:rPr>
              <a:t>transfer</a:t>
            </a:r>
            <a:r>
              <a:rPr lang="de-DE" sz="1100" b="0" dirty="0">
                <a:solidFill>
                  <a:schemeClr val="dk1"/>
                </a:solidFill>
                <a:highlight>
                  <a:srgbClr val="FFFFFF"/>
                </a:highlight>
              </a:rPr>
              <a:t> – </a:t>
            </a:r>
            <a:r>
              <a:rPr lang="de-DE" sz="1100" b="0" dirty="0" err="1">
                <a:solidFill>
                  <a:schemeClr val="dk1"/>
                </a:solidFill>
                <a:highlight>
                  <a:srgbClr val="FFFFFF"/>
                </a:highlight>
              </a:rPr>
              <a:t>we</a:t>
            </a:r>
            <a:r>
              <a:rPr lang="de-DE" sz="1100" b="0" dirty="0">
                <a:solidFill>
                  <a:schemeClr val="dk1"/>
                </a:solidFill>
                <a:highlight>
                  <a:srgbClr val="FFFFFF"/>
                </a:highlight>
              </a:rPr>
              <a:t> </a:t>
            </a:r>
            <a:r>
              <a:rPr lang="de-DE" sz="1100" b="0" dirty="0" err="1">
                <a:solidFill>
                  <a:schemeClr val="dk1"/>
                </a:solidFill>
                <a:highlight>
                  <a:srgbClr val="FFFFFF"/>
                </a:highlight>
              </a:rPr>
              <a:t>apologize</a:t>
            </a:r>
            <a:r>
              <a:rPr lang="de-DE" sz="1100" b="0" dirty="0">
                <a:solidFill>
                  <a:schemeClr val="dk1"/>
                </a:solidFill>
                <a:highlight>
                  <a:srgbClr val="FFFFFF"/>
                </a:highlight>
              </a:rPr>
              <a: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de-DE" sz="1100" b="1" dirty="0">
              <a:solidFill>
                <a:schemeClr val="dk1"/>
              </a:solidFill>
              <a:highlight>
                <a:srgbClr val="FFFFFF"/>
              </a:highlight>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sz="1100" b="0" dirty="0" err="1">
                <a:solidFill>
                  <a:schemeClr val="dk1"/>
                </a:solidFill>
                <a:highlight>
                  <a:srgbClr val="FFFFFF"/>
                </a:highlight>
              </a:rPr>
              <a:t>Which</a:t>
            </a:r>
            <a:r>
              <a:rPr lang="de-DE" sz="1100" b="0" dirty="0">
                <a:solidFill>
                  <a:schemeClr val="dk1"/>
                </a:solidFill>
                <a:highlight>
                  <a:srgbClr val="FFFFFF"/>
                </a:highlight>
              </a:rPr>
              <a:t> </a:t>
            </a:r>
            <a:r>
              <a:rPr lang="de-DE" sz="1100" b="1" dirty="0">
                <a:solidFill>
                  <a:schemeClr val="dk1"/>
                </a:solidFill>
                <a:highlight>
                  <a:srgbClr val="FFFFFF"/>
                </a:highlight>
              </a:rPr>
              <a:t>open </a:t>
            </a:r>
            <a:r>
              <a:rPr lang="de-DE" sz="1100" b="1" dirty="0" err="1">
                <a:solidFill>
                  <a:schemeClr val="dk1"/>
                </a:solidFill>
                <a:highlight>
                  <a:srgbClr val="FFFFFF"/>
                </a:highlight>
              </a:rPr>
              <a:t>questions</a:t>
            </a:r>
            <a:r>
              <a:rPr lang="de-DE" sz="1100" b="1" dirty="0">
                <a:solidFill>
                  <a:schemeClr val="dk1"/>
                </a:solidFill>
                <a:highlight>
                  <a:srgbClr val="FFFFFF"/>
                </a:highlight>
              </a:rPr>
              <a:t> </a:t>
            </a:r>
            <a:r>
              <a:rPr lang="de-DE" sz="1100" b="0" dirty="0" err="1">
                <a:solidFill>
                  <a:schemeClr val="dk1"/>
                </a:solidFill>
                <a:highlight>
                  <a:srgbClr val="FFFFFF"/>
                </a:highlight>
              </a:rPr>
              <a:t>are</a:t>
            </a:r>
            <a:r>
              <a:rPr lang="de-DE" sz="1100" b="0" dirty="0">
                <a:solidFill>
                  <a:schemeClr val="dk1"/>
                </a:solidFill>
                <a:highlight>
                  <a:srgbClr val="FFFFFF"/>
                </a:highlight>
              </a:rPr>
              <a:t> </a:t>
            </a:r>
            <a:r>
              <a:rPr lang="de-DE" sz="1100" b="0" dirty="0" err="1">
                <a:solidFill>
                  <a:schemeClr val="dk1"/>
                </a:solidFill>
                <a:highlight>
                  <a:srgbClr val="FFFFFF"/>
                </a:highlight>
              </a:rPr>
              <a:t>there</a:t>
            </a:r>
            <a:r>
              <a:rPr lang="de-DE" sz="1100" b="0" dirty="0">
                <a:solidFill>
                  <a:schemeClr val="dk1"/>
                </a:solidFill>
                <a:highlight>
                  <a:srgbClr val="FFFFFF"/>
                </a:highlight>
              </a:rPr>
              <a:t> </a:t>
            </a:r>
            <a:r>
              <a:rPr lang="de-DE" sz="1100" b="0" dirty="0" err="1">
                <a:solidFill>
                  <a:schemeClr val="dk1"/>
                </a:solidFill>
                <a:highlight>
                  <a:srgbClr val="FFFFFF"/>
                </a:highlight>
              </a:rPr>
              <a:t>before</a:t>
            </a:r>
            <a:r>
              <a:rPr lang="de-DE" sz="1100" b="0" dirty="0">
                <a:solidFill>
                  <a:schemeClr val="dk1"/>
                </a:solidFill>
                <a:highlight>
                  <a:srgbClr val="FFFFFF"/>
                </a:highlight>
              </a:rPr>
              <a:t> </a:t>
            </a:r>
            <a:r>
              <a:rPr lang="de-DE" sz="1100" b="0" dirty="0" err="1">
                <a:solidFill>
                  <a:schemeClr val="dk1"/>
                </a:solidFill>
                <a:highlight>
                  <a:srgbClr val="FFFFFF"/>
                </a:highlight>
              </a:rPr>
              <a:t>we</a:t>
            </a:r>
            <a:r>
              <a:rPr lang="de-DE" sz="1100" b="0" dirty="0">
                <a:solidFill>
                  <a:schemeClr val="dk1"/>
                </a:solidFill>
                <a:highlight>
                  <a:srgbClr val="FFFFFF"/>
                </a:highlight>
              </a:rPr>
              <a:t> </a:t>
            </a:r>
            <a:r>
              <a:rPr lang="de-DE" sz="1100" b="0" dirty="0" err="1">
                <a:solidFill>
                  <a:schemeClr val="dk1"/>
                </a:solidFill>
                <a:highlight>
                  <a:srgbClr val="FFFFFF"/>
                </a:highlight>
              </a:rPr>
              <a:t>start</a:t>
            </a:r>
            <a:r>
              <a:rPr lang="de-DE" sz="1100" b="0" dirty="0">
                <a:solidFill>
                  <a:schemeClr val="dk1"/>
                </a:solidFill>
                <a:highlight>
                  <a:srgbClr val="FFFFFF"/>
                </a:highlight>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b="0" dirty="0">
              <a:solidFill>
                <a:schemeClr val="dk1"/>
              </a:solidFill>
              <a:highlight>
                <a:srgbClr val="FFFFFF"/>
              </a:highlight>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dirty="0">
                <a:solidFill>
                  <a:schemeClr val="dk1"/>
                </a:solidFill>
                <a:highlight>
                  <a:srgbClr val="FFFFFF"/>
                </a:highlight>
              </a:rPr>
              <a:t>Great! </a:t>
            </a:r>
            <a:r>
              <a:rPr lang="de-DE" sz="1100" b="0" dirty="0" err="1">
                <a:solidFill>
                  <a:schemeClr val="dk1"/>
                </a:solidFill>
                <a:highlight>
                  <a:srgbClr val="FFFFFF"/>
                </a:highlight>
              </a:rPr>
              <a:t>Then</a:t>
            </a:r>
            <a:r>
              <a:rPr lang="de-DE" sz="1100" b="0" dirty="0">
                <a:solidFill>
                  <a:schemeClr val="dk1"/>
                </a:solidFill>
                <a:highlight>
                  <a:srgbClr val="FFFFFF"/>
                </a:highlight>
              </a:rPr>
              <a:t> </a:t>
            </a:r>
            <a:r>
              <a:rPr lang="de-DE" sz="1100" b="1" dirty="0" err="1">
                <a:solidFill>
                  <a:schemeClr val="dk1"/>
                </a:solidFill>
                <a:highlight>
                  <a:srgbClr val="FFFFFF"/>
                </a:highlight>
              </a:rPr>
              <a:t>let‘s</a:t>
            </a:r>
            <a:r>
              <a:rPr lang="de-DE" sz="1100" b="1" dirty="0">
                <a:solidFill>
                  <a:schemeClr val="dk1"/>
                </a:solidFill>
                <a:highlight>
                  <a:srgbClr val="FFFFFF"/>
                </a:highlight>
              </a:rPr>
              <a:t> </a:t>
            </a:r>
            <a:r>
              <a:rPr lang="de-DE" sz="1100" b="1" dirty="0" err="1">
                <a:solidFill>
                  <a:schemeClr val="dk1"/>
                </a:solidFill>
                <a:highlight>
                  <a:srgbClr val="FFFFFF"/>
                </a:highlight>
              </a:rPr>
              <a:t>go</a:t>
            </a:r>
            <a:r>
              <a:rPr lang="de-DE" sz="1100" b="1" dirty="0">
                <a:solidFill>
                  <a:schemeClr val="dk1"/>
                </a:solidFill>
                <a:highlight>
                  <a:srgbClr val="FFFFFF"/>
                </a:highlight>
              </a:rPr>
              <a:t>!</a:t>
            </a:r>
            <a:endParaRPr lang="de-DE" dirty="0">
              <a:highlight>
                <a:srgbClr val="FFFFFF"/>
              </a:highlight>
              <a:latin typeface="DINOT-Bold"/>
            </a:endParaRPr>
          </a:p>
        </p:txBody>
      </p:sp>
    </p:spTree>
    <p:extLst>
      <p:ext uri="{BB962C8B-B14F-4D97-AF65-F5344CB8AC3E}">
        <p14:creationId xmlns:p14="http://schemas.microsoft.com/office/powerpoint/2010/main" val="2803550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de-DE" b="0" dirty="0"/>
              <a:t>[</a:t>
            </a:r>
            <a:r>
              <a:rPr lang="de-DE" b="0" dirty="0" err="1"/>
              <a:t>We</a:t>
            </a:r>
            <a:r>
              <a:rPr lang="de-DE" b="0" dirty="0"/>
              <a:t> </a:t>
            </a:r>
            <a:r>
              <a:rPr lang="de-DE" b="0" dirty="0" err="1"/>
              <a:t>are</a:t>
            </a:r>
            <a:r>
              <a:rPr lang="de-DE" b="0" dirty="0"/>
              <a:t> </a:t>
            </a:r>
            <a:r>
              <a:rPr lang="de-DE" b="0" dirty="0" err="1"/>
              <a:t>facilitating</a:t>
            </a:r>
            <a:r>
              <a:rPr lang="de-DE" b="0" dirty="0"/>
              <a:t> </a:t>
            </a:r>
            <a:r>
              <a:rPr lang="de-DE" b="0" dirty="0" err="1"/>
              <a:t>the</a:t>
            </a:r>
            <a:r>
              <a:rPr lang="de-DE" b="0" dirty="0"/>
              <a:t> </a:t>
            </a:r>
            <a:r>
              <a:rPr lang="de-DE" b="0" dirty="0" err="1"/>
              <a:t>sessions</a:t>
            </a:r>
            <a:r>
              <a:rPr lang="de-DE" b="0" dirty="0"/>
              <a:t>]</a:t>
            </a:r>
          </a:p>
          <a:p>
            <a:pPr marL="0" lvl="0" indent="0" algn="l" rtl="0">
              <a:spcBef>
                <a:spcPts val="0"/>
              </a:spcBef>
              <a:spcAft>
                <a:spcPts val="0"/>
              </a:spcAft>
              <a:buNone/>
            </a:pPr>
            <a:endParaRPr lang="de-DE" dirty="0"/>
          </a:p>
          <a:p>
            <a:pPr marL="171450" lvl="0" indent="-171450" algn="l" rtl="0">
              <a:spcBef>
                <a:spcPts val="0"/>
              </a:spcBef>
              <a:spcAft>
                <a:spcPts val="0"/>
              </a:spcAft>
              <a:buFont typeface="Arial" panose="020B0604020202020204" pitchFamily="34" charset="0"/>
              <a:buChar char="•"/>
            </a:pPr>
            <a:r>
              <a:rPr lang="de-DE" dirty="0"/>
              <a:t>Raise </a:t>
            </a:r>
            <a:r>
              <a:rPr lang="de-DE" dirty="0" err="1"/>
              <a:t>your</a:t>
            </a:r>
            <a:r>
              <a:rPr lang="de-DE" dirty="0"/>
              <a:t> </a:t>
            </a:r>
            <a:r>
              <a:rPr lang="de-DE" dirty="0" err="1"/>
              <a:t>hand</a:t>
            </a:r>
            <a:r>
              <a:rPr lang="de-DE" dirty="0"/>
              <a:t> </a:t>
            </a:r>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pose</a:t>
            </a:r>
            <a:r>
              <a:rPr lang="de-DE" dirty="0"/>
              <a:t> a </a:t>
            </a:r>
            <a:r>
              <a:rPr lang="de-DE" dirty="0" err="1"/>
              <a:t>question</a:t>
            </a:r>
            <a:r>
              <a:rPr lang="de-DE" dirty="0"/>
              <a:t>.</a:t>
            </a:r>
          </a:p>
          <a:p>
            <a:pPr marL="171450" lvl="0" indent="-171450" algn="l" rtl="0">
              <a:spcBef>
                <a:spcPts val="0"/>
              </a:spcBef>
              <a:spcAft>
                <a:spcPts val="0"/>
              </a:spcAft>
              <a:buFont typeface="Arial" panose="020B0604020202020204" pitchFamily="34" charset="0"/>
              <a:buChar char="•"/>
            </a:pPr>
            <a:r>
              <a:rPr lang="de-DE" dirty="0"/>
              <a:t>Moderator will </a:t>
            </a:r>
            <a:r>
              <a:rPr lang="de-DE" dirty="0" err="1"/>
              <a:t>take</a:t>
            </a:r>
            <a:r>
              <a:rPr lang="de-DE" dirty="0"/>
              <a:t> </a:t>
            </a:r>
            <a:r>
              <a:rPr lang="de-DE" dirty="0" err="1"/>
              <a:t>your</a:t>
            </a:r>
            <a:r>
              <a:rPr lang="de-DE" dirty="0"/>
              <a:t> </a:t>
            </a:r>
            <a:r>
              <a:rPr lang="de-DE" dirty="0" err="1"/>
              <a:t>question</a:t>
            </a:r>
            <a:r>
              <a:rPr lang="de-DE" dirty="0"/>
              <a:t> </a:t>
            </a:r>
            <a:r>
              <a:rPr lang="de-DE" dirty="0" err="1"/>
              <a:t>by</a:t>
            </a:r>
            <a:r>
              <a:rPr lang="de-DE" dirty="0"/>
              <a:t> </a:t>
            </a:r>
            <a:r>
              <a:rPr lang="de-DE" dirty="0" err="1"/>
              <a:t>calling</a:t>
            </a:r>
            <a:r>
              <a:rPr lang="de-DE" dirty="0"/>
              <a:t> </a:t>
            </a:r>
            <a:r>
              <a:rPr lang="de-DE" dirty="0" err="1"/>
              <a:t>you</a:t>
            </a:r>
            <a:r>
              <a:rPr lang="de-DE" dirty="0"/>
              <a:t> </a:t>
            </a:r>
            <a:r>
              <a:rPr lang="de-DE" dirty="0" err="1"/>
              <a:t>by</a:t>
            </a:r>
            <a:r>
              <a:rPr lang="de-DE" dirty="0"/>
              <a:t> </a:t>
            </a:r>
            <a:r>
              <a:rPr lang="de-DE" dirty="0" err="1"/>
              <a:t>your</a:t>
            </a:r>
            <a:r>
              <a:rPr lang="de-DE" dirty="0"/>
              <a:t> </a:t>
            </a:r>
            <a:r>
              <a:rPr lang="de-DE" dirty="0" err="1"/>
              <a:t>name</a:t>
            </a:r>
            <a:r>
              <a:rPr lang="de-DE" dirty="0"/>
              <a:t>.</a:t>
            </a:r>
          </a:p>
          <a:p>
            <a:pPr marL="171450" lvl="0" indent="-171450" algn="l" rtl="0">
              <a:spcBef>
                <a:spcPts val="0"/>
              </a:spcBef>
              <a:spcAft>
                <a:spcPts val="0"/>
              </a:spcAft>
              <a:buFont typeface="Arial" panose="020B0604020202020204" pitchFamily="34" charset="0"/>
              <a:buChar char="•"/>
            </a:pPr>
            <a:r>
              <a:rPr lang="de-DE" dirty="0" err="1"/>
              <a:t>If</a:t>
            </a:r>
            <a:r>
              <a:rPr lang="de-DE" dirty="0"/>
              <a:t> </a:t>
            </a:r>
            <a:r>
              <a:rPr lang="de-DE" dirty="0" err="1"/>
              <a:t>you</a:t>
            </a:r>
            <a:r>
              <a:rPr lang="de-DE" dirty="0"/>
              <a:t> do not </a:t>
            </a:r>
            <a:r>
              <a:rPr lang="de-DE" dirty="0" err="1"/>
              <a:t>feel</a:t>
            </a:r>
            <a:r>
              <a:rPr lang="de-DE" dirty="0"/>
              <a:t> like </a:t>
            </a:r>
            <a:r>
              <a:rPr lang="de-DE" dirty="0" err="1"/>
              <a:t>spraking</a:t>
            </a:r>
            <a:r>
              <a:rPr lang="de-DE" dirty="0"/>
              <a:t> </a:t>
            </a:r>
            <a:r>
              <a:rPr lang="de-DE" dirty="0" err="1"/>
              <a:t>up</a:t>
            </a:r>
            <a:r>
              <a:rPr lang="de-DE" dirty="0"/>
              <a:t> </a:t>
            </a:r>
            <a:r>
              <a:rPr lang="de-DE" dirty="0" err="1"/>
              <a:t>you</a:t>
            </a:r>
            <a:r>
              <a:rPr lang="de-DE" dirty="0"/>
              <a:t> </a:t>
            </a:r>
            <a:r>
              <a:rPr lang="de-DE" dirty="0" err="1"/>
              <a:t>can</a:t>
            </a:r>
            <a:r>
              <a:rPr lang="de-DE" dirty="0"/>
              <a:t> also </a:t>
            </a:r>
            <a:r>
              <a:rPr lang="de-DE" dirty="0" err="1"/>
              <a:t>write</a:t>
            </a:r>
            <a:r>
              <a:rPr lang="de-DE" dirty="0"/>
              <a:t> </a:t>
            </a:r>
            <a:r>
              <a:rPr lang="de-DE" dirty="0" err="1"/>
              <a:t>your</a:t>
            </a:r>
            <a:r>
              <a:rPr lang="de-DE" dirty="0"/>
              <a:t> </a:t>
            </a:r>
            <a:r>
              <a:rPr lang="de-DE" dirty="0" err="1"/>
              <a:t>question</a:t>
            </a:r>
            <a:r>
              <a:rPr lang="de-DE" dirty="0"/>
              <a:t> in </a:t>
            </a:r>
            <a:r>
              <a:rPr lang="de-DE" dirty="0" err="1"/>
              <a:t>the</a:t>
            </a:r>
            <a:r>
              <a:rPr lang="de-DE" dirty="0"/>
              <a:t> </a:t>
            </a:r>
            <a:r>
              <a:rPr lang="de-DE" dirty="0" err="1"/>
              <a:t>chat</a:t>
            </a:r>
            <a:r>
              <a:rPr lang="de-DE" dirty="0"/>
              <a:t>..</a:t>
            </a:r>
          </a:p>
          <a:p>
            <a:pPr marL="171450" lvl="0" indent="-171450" algn="l" rtl="0">
              <a:spcBef>
                <a:spcPts val="0"/>
              </a:spcBef>
              <a:spcAft>
                <a:spcPts val="0"/>
              </a:spcAft>
              <a:buFont typeface="Arial" panose="020B0604020202020204" pitchFamily="34" charset="0"/>
              <a:buChar char="•"/>
            </a:pPr>
            <a:r>
              <a:rPr lang="de-DE" dirty="0"/>
              <a:t>Unmute </a:t>
            </a:r>
            <a:r>
              <a:rPr lang="de-DE" dirty="0" err="1"/>
              <a:t>the</a:t>
            </a:r>
            <a:r>
              <a:rPr lang="de-DE" dirty="0"/>
              <a:t> </a:t>
            </a:r>
            <a:r>
              <a:rPr lang="de-DE" dirty="0" err="1"/>
              <a:t>mic</a:t>
            </a:r>
            <a:r>
              <a:rPr lang="de-DE" dirty="0"/>
              <a:t>, </a:t>
            </a:r>
            <a:r>
              <a:rPr lang="de-DE" dirty="0" err="1"/>
              <a:t>ask</a:t>
            </a:r>
            <a:r>
              <a:rPr lang="de-DE" dirty="0"/>
              <a:t> </a:t>
            </a:r>
            <a:r>
              <a:rPr lang="de-DE" dirty="0" err="1"/>
              <a:t>your</a:t>
            </a:r>
            <a:r>
              <a:rPr lang="de-DE" dirty="0"/>
              <a:t> </a:t>
            </a:r>
            <a:r>
              <a:rPr lang="de-DE" dirty="0" err="1"/>
              <a:t>question</a:t>
            </a:r>
            <a:r>
              <a:rPr lang="de-DE" dirty="0"/>
              <a:t> and </a:t>
            </a:r>
            <a:r>
              <a:rPr lang="de-DE" dirty="0" err="1"/>
              <a:t>go</a:t>
            </a:r>
            <a:r>
              <a:rPr lang="de-DE" dirty="0"/>
              <a:t> back </a:t>
            </a:r>
            <a:r>
              <a:rPr lang="de-DE" dirty="0" err="1"/>
              <a:t>to</a:t>
            </a:r>
            <a:r>
              <a:rPr lang="de-DE" dirty="0"/>
              <a:t> mute.</a:t>
            </a:r>
          </a:p>
          <a:p>
            <a:pPr marL="0" lvl="0" indent="0" algn="l" rtl="0">
              <a:spcBef>
                <a:spcPts val="0"/>
              </a:spcBef>
              <a:spcAft>
                <a:spcPts val="0"/>
              </a:spcAft>
              <a:buNone/>
            </a:pPr>
            <a:endParaRPr lang="de-DE" dirty="0"/>
          </a:p>
          <a:p>
            <a:endParaRPr lang="en-GB" dirty="0"/>
          </a:p>
        </p:txBody>
      </p:sp>
    </p:spTree>
    <p:extLst>
      <p:ext uri="{BB962C8B-B14F-4D97-AF65-F5344CB8AC3E}">
        <p14:creationId xmlns:p14="http://schemas.microsoft.com/office/powerpoint/2010/main" val="4193701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726494fd45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726494fd45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Welcome back! </a:t>
            </a:r>
            <a:endParaRPr lang="de-DE" b="0" i="0" u="none" strike="noStrike" dirty="0">
              <a:effectLst/>
              <a:latin typeface="Segoe UI" panose="020F0502020204030204" pitchFamily="34" charset="0"/>
            </a:endParaRPr>
          </a:p>
          <a:p>
            <a:pPr marL="457200" indent="-298450" algn="l" rtl="0" fontAlgn="base">
              <a:lnSpc>
                <a:spcPts val="1221"/>
              </a:lnSpc>
              <a:buFont typeface="Arial" panose="020B0604020202020204" pitchFamily="34" charset="0"/>
              <a:buChar char="•"/>
            </a:pPr>
            <a:r>
              <a:rPr lang="de-DE" sz="1100" b="0" i="0" u="none" strike="noStrike" dirty="0" err="1">
                <a:solidFill>
                  <a:srgbClr val="000000"/>
                </a:solidFill>
                <a:effectLst/>
                <a:latin typeface="Calibri" panose="020F0502020204030204" pitchFamily="34" charset="0"/>
              </a:rPr>
              <a:t>Everything</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went</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well</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Everybody</a:t>
            </a:r>
            <a:r>
              <a:rPr lang="de-DE" sz="1100" b="0" i="0" u="none" strike="noStrike" dirty="0">
                <a:solidFill>
                  <a:srgbClr val="000000"/>
                </a:solidFill>
                <a:effectLst/>
                <a:latin typeface="Calibri" panose="020F0502020204030204" pitchFamily="34" charset="0"/>
              </a:rPr>
              <a:t> back in </a:t>
            </a:r>
            <a:r>
              <a:rPr lang="de-DE" sz="1100" b="0" i="0" u="none" strike="noStrike" dirty="0" err="1">
                <a:solidFill>
                  <a:srgbClr val="000000"/>
                </a:solidFill>
                <a:effectLst/>
                <a:latin typeface="Calibri" panose="020F0502020204030204" pitchFamily="34" charset="0"/>
              </a:rPr>
              <a:t>the</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room</a:t>
            </a:r>
            <a:r>
              <a:rPr lang="de-DE" sz="1100" b="0" i="0" u="none" strike="noStrike" dirty="0">
                <a:solidFill>
                  <a:srgbClr val="000000"/>
                </a:solidFill>
                <a:effectLst/>
                <a:latin typeface="Calibri" panose="020F0502020204030204" pitchFamily="34" charset="0"/>
              </a:rPr>
              <a:t>? </a:t>
            </a:r>
            <a:endParaRPr lang="de-DE" b="0" i="0" u="none" strike="noStrike" dirty="0">
              <a:effectLst/>
              <a:latin typeface="Segoe UI" panose="020B0502040204020203" pitchFamily="34" charset="0"/>
            </a:endParaRPr>
          </a:p>
          <a:p>
            <a:pPr marL="457200" indent="-298450" algn="l" rtl="0" fontAlgn="base">
              <a:lnSpc>
                <a:spcPts val="1221"/>
              </a:lnSpc>
              <a:buFont typeface="Arial" panose="020B0604020202020204" pitchFamily="34" charset="0"/>
              <a:buChar char="•"/>
            </a:pPr>
            <a:r>
              <a:rPr lang="de-DE" sz="1100" b="0" i="0" u="none" strike="noStrike" dirty="0">
                <a:solidFill>
                  <a:srgbClr val="000000"/>
                </a:solidFill>
                <a:effectLst/>
                <a:latin typeface="Calibri" panose="020F0502020204030204" pitchFamily="34" charset="0"/>
              </a:rPr>
              <a:t>Thumbs </a:t>
            </a:r>
            <a:r>
              <a:rPr lang="de-DE" sz="1100" b="0" i="0" u="none" strike="noStrike" dirty="0" err="1">
                <a:solidFill>
                  <a:srgbClr val="000000"/>
                </a:solidFill>
                <a:effectLst/>
                <a:latin typeface="Calibri" panose="020F0502020204030204" pitchFamily="34" charset="0"/>
              </a:rPr>
              <a:t>up</a:t>
            </a:r>
            <a:r>
              <a:rPr lang="de-DE" sz="1100" b="0" i="0" u="none" strike="noStrike" dirty="0">
                <a:solidFill>
                  <a:srgbClr val="000000"/>
                </a:solidFill>
                <a:effectLst/>
                <a:latin typeface="Calibri" panose="020F0502020204030204" pitchFamily="34" charset="0"/>
              </a:rPr>
              <a:t> </a:t>
            </a:r>
            <a:r>
              <a:rPr lang="de-DE" sz="1100" b="0" i="0" u="none" strike="noStrike" dirty="0" err="1">
                <a:solidFill>
                  <a:srgbClr val="000000"/>
                </a:solidFill>
                <a:effectLst/>
                <a:latin typeface="Calibri" panose="020F0502020204030204" pitchFamily="34" charset="0"/>
              </a:rPr>
              <a:t>please</a:t>
            </a:r>
            <a:r>
              <a:rPr lang="de-DE" sz="1100" b="0" i="0" u="none" strike="noStrike" dirty="0">
                <a:solidFill>
                  <a:srgbClr val="000000"/>
                </a:solidFill>
                <a:effectLst/>
                <a:latin typeface="Calibri" panose="020F0502020204030204" pitchFamily="34" charset="0"/>
              </a:rPr>
              <a:t>! </a:t>
            </a:r>
          </a:p>
          <a:p>
            <a:pPr marL="457200" indent="-298450" algn="l" rtl="0" fontAlgn="base">
              <a:lnSpc>
                <a:spcPts val="1221"/>
              </a:lnSpc>
              <a:buFont typeface="Arial" panose="020B0604020202020204" pitchFamily="34" charset="0"/>
              <a:buChar char="•"/>
            </a:pPr>
            <a:endParaRPr lang="en" dirty="0"/>
          </a:p>
          <a:p>
            <a:pPr marL="171450" lvl="0" indent="-171450" algn="l" rtl="0">
              <a:spcBef>
                <a:spcPts val="0"/>
              </a:spcBef>
              <a:spcAft>
                <a:spcPts val="0"/>
              </a:spcAft>
              <a:buFont typeface="Arial" panose="020B0604020202020204" pitchFamily="34" charset="0"/>
              <a:buChar char="•"/>
            </a:pPr>
            <a:r>
              <a:rPr lang="en" dirty="0"/>
              <a:t>Thanks a lot to our </a:t>
            </a:r>
            <a:r>
              <a:rPr lang="en" dirty="0" err="1"/>
              <a:t>rolemodels</a:t>
            </a:r>
            <a:r>
              <a:rPr lang="en" dirty="0"/>
              <a:t> for taking the time to </a:t>
            </a:r>
            <a:r>
              <a:rPr lang="en" b="1" dirty="0"/>
              <a:t>share their personal stories and perspectives </a:t>
            </a:r>
            <a:r>
              <a:rPr lang="en" dirty="0"/>
              <a:t>with us on becoming and being an entrepreneur or intrapreneur.</a:t>
            </a:r>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268312885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de-DE" dirty="0"/>
              <a:t>And </a:t>
            </a:r>
            <a:r>
              <a:rPr lang="de-DE" dirty="0" err="1"/>
              <a:t>as</a:t>
            </a:r>
            <a:r>
              <a:rPr lang="de-DE" dirty="0"/>
              <a:t> </a:t>
            </a:r>
            <a:r>
              <a:rPr lang="de-DE" dirty="0" err="1"/>
              <a:t>one</a:t>
            </a:r>
            <a:r>
              <a:rPr lang="de-DE" dirty="0"/>
              <a:t> last </a:t>
            </a:r>
            <a:r>
              <a:rPr lang="de-DE" dirty="0" err="1"/>
              <a:t>question</a:t>
            </a:r>
            <a:r>
              <a:rPr lang="de-DE" dirty="0"/>
              <a:t> </a:t>
            </a:r>
            <a:r>
              <a:rPr lang="de-DE" dirty="0" err="1"/>
              <a:t>to</a:t>
            </a:r>
            <a:r>
              <a:rPr lang="de-DE" dirty="0"/>
              <a:t> </a:t>
            </a:r>
            <a:r>
              <a:rPr lang="de-DE" dirty="0" err="1"/>
              <a:t>ask</a:t>
            </a:r>
            <a:r>
              <a:rPr lang="de-DE" dirty="0"/>
              <a:t> </a:t>
            </a:r>
            <a:r>
              <a:rPr lang="de-DE" dirty="0" err="1"/>
              <a:t>our</a:t>
            </a:r>
            <a:r>
              <a:rPr lang="de-DE" dirty="0"/>
              <a:t> </a:t>
            </a:r>
            <a:r>
              <a:rPr lang="de-DE" dirty="0" err="1"/>
              <a:t>guests</a:t>
            </a:r>
            <a:r>
              <a:rPr lang="de-DE" dirty="0"/>
              <a:t>:</a:t>
            </a:r>
          </a:p>
          <a:p>
            <a:pPr marL="628650" marR="0" lvl="1"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dirty="0"/>
              <a:t>Dear role models: What one piece of advice/one learning from your journey would you like to pass on to everyone?</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de-D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 dirty="0"/>
              <a:t>[Sharing + say goodbye to the </a:t>
            </a:r>
            <a:r>
              <a:rPr lang="en" dirty="0" err="1"/>
              <a:t>rolemodels</a:t>
            </a:r>
            <a:r>
              <a:rPr lang="en" dirty="0"/>
              <a:t>]</a:t>
            </a:r>
            <a:endParaRPr lang="de-DE" dirty="0"/>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dirty="0"/>
          </a:p>
        </p:txBody>
      </p:sp>
      <p:sp>
        <p:nvSpPr>
          <p:cNvPr id="474" name="Google Shape;474;g7268312885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 By </a:t>
            </a:r>
            <a:r>
              <a:rPr lang="de-DE" dirty="0" err="1"/>
              <a:t>definition</a:t>
            </a:r>
            <a:r>
              <a:rPr lang="de-DE" dirty="0"/>
              <a:t>: </a:t>
            </a:r>
            <a:r>
              <a:rPr lang="de-DE" dirty="0" err="1"/>
              <a:t>What</a:t>
            </a:r>
            <a:r>
              <a:rPr lang="de-DE" dirty="0"/>
              <a:t> </a:t>
            </a:r>
            <a:r>
              <a:rPr lang="de-DE" dirty="0" err="1"/>
              <a:t>is</a:t>
            </a:r>
            <a:r>
              <a:rPr lang="de-DE" dirty="0"/>
              <a:t> </a:t>
            </a:r>
            <a:r>
              <a:rPr lang="de-DE" dirty="0" err="1"/>
              <a:t>entrepreneurship</a:t>
            </a:r>
            <a:r>
              <a:rPr lang="de-DE" dirty="0"/>
              <a:t>?</a:t>
            </a:r>
          </a:p>
          <a:p>
            <a:pPr marL="0" lvl="0" indent="0" algn="l" rtl="0">
              <a:spcBef>
                <a:spcPts val="0"/>
              </a:spcBef>
              <a:spcAft>
                <a:spcPts val="0"/>
              </a:spcAft>
              <a:buNone/>
            </a:pPr>
            <a:endParaRPr lang="de-DE" dirty="0"/>
          </a:p>
          <a:p>
            <a:pPr marL="171450" lvl="0" indent="-171450" algn="l" rtl="0">
              <a:spcBef>
                <a:spcPts val="0"/>
              </a:spcBef>
              <a:spcAft>
                <a:spcPts val="0"/>
              </a:spcAft>
              <a:buFont typeface="Arial" panose="020B0604020202020204" pitchFamily="34" charset="0"/>
              <a:buChar char="•"/>
            </a:pPr>
            <a:r>
              <a:rPr lang="de-DE" dirty="0"/>
              <a:t>The Cambridge Dictionary </a:t>
            </a:r>
            <a:r>
              <a:rPr lang="de-DE" dirty="0" err="1"/>
              <a:t>says</a:t>
            </a:r>
            <a:r>
              <a:rPr lang="de-DE" dirty="0"/>
              <a:t>: </a:t>
            </a:r>
            <a:r>
              <a:rPr lang="de-DE" dirty="0" err="1"/>
              <a:t>It‘s</a:t>
            </a:r>
            <a:r>
              <a:rPr lang="de-DE" dirty="0"/>
              <a:t> a </a:t>
            </a:r>
            <a:r>
              <a:rPr lang="de-DE" b="1" dirty="0" err="1"/>
              <a:t>skill</a:t>
            </a:r>
            <a:r>
              <a:rPr lang="de-DE" dirty="0"/>
              <a:t> in </a:t>
            </a:r>
            <a:r>
              <a:rPr lang="de-DE" dirty="0" err="1"/>
              <a:t>starting</a:t>
            </a:r>
            <a:r>
              <a:rPr lang="de-DE" dirty="0"/>
              <a:t> </a:t>
            </a:r>
            <a:r>
              <a:rPr lang="de-DE" dirty="0" err="1"/>
              <a:t>new</a:t>
            </a:r>
            <a:r>
              <a:rPr lang="de-DE" dirty="0"/>
              <a:t> </a:t>
            </a:r>
            <a:r>
              <a:rPr lang="de-DE" dirty="0" err="1"/>
              <a:t>businesses</a:t>
            </a:r>
            <a:r>
              <a:rPr lang="de-DE" dirty="0"/>
              <a:t>, </a:t>
            </a:r>
            <a:r>
              <a:rPr lang="de-DE" dirty="0" err="1"/>
              <a:t>especially</a:t>
            </a:r>
            <a:r>
              <a:rPr lang="de-DE" dirty="0"/>
              <a:t> </a:t>
            </a:r>
            <a:r>
              <a:rPr lang="de-DE" dirty="0" err="1"/>
              <a:t>when</a:t>
            </a:r>
            <a:r>
              <a:rPr lang="de-DE" dirty="0"/>
              <a:t> </a:t>
            </a:r>
            <a:r>
              <a:rPr lang="de-DE" dirty="0" err="1"/>
              <a:t>it</a:t>
            </a:r>
            <a:r>
              <a:rPr lang="de-DE" dirty="0"/>
              <a:t> </a:t>
            </a:r>
            <a:r>
              <a:rPr lang="de-DE" dirty="0" err="1"/>
              <a:t>involves</a:t>
            </a:r>
            <a:r>
              <a:rPr lang="de-DE" dirty="0"/>
              <a:t> </a:t>
            </a:r>
            <a:r>
              <a:rPr lang="de-DE" b="1" dirty="0" err="1"/>
              <a:t>seeing</a:t>
            </a:r>
            <a:r>
              <a:rPr lang="de-DE" b="1" dirty="0"/>
              <a:t> </a:t>
            </a:r>
            <a:r>
              <a:rPr lang="de-DE" b="1" dirty="0" err="1"/>
              <a:t>new</a:t>
            </a:r>
            <a:r>
              <a:rPr lang="de-DE" b="1" dirty="0"/>
              <a:t> </a:t>
            </a:r>
            <a:r>
              <a:rPr lang="de-DE" b="1" dirty="0" err="1"/>
              <a:t>opportunities</a:t>
            </a:r>
            <a:r>
              <a:rPr lang="de-DE" dirty="0"/>
              <a:t>.</a:t>
            </a:r>
          </a:p>
          <a:p>
            <a:pPr marL="171450" lvl="0" indent="-171450" algn="l" rtl="0">
              <a:spcBef>
                <a:spcPts val="0"/>
              </a:spcBef>
              <a:spcAft>
                <a:spcPts val="0"/>
              </a:spcAft>
              <a:buFont typeface="Arial" panose="020B0604020202020204" pitchFamily="34" charset="0"/>
              <a:buChar char="•"/>
            </a:pPr>
            <a:endParaRPr lang="de-DE" dirty="0"/>
          </a:p>
          <a:p>
            <a:pPr marL="171450" lvl="0" indent="-171450" algn="l" rtl="0">
              <a:spcBef>
                <a:spcPts val="0"/>
              </a:spcBef>
              <a:spcAft>
                <a:spcPts val="0"/>
              </a:spcAft>
              <a:buFont typeface="Arial" panose="020B0604020202020204" pitchFamily="34" charset="0"/>
              <a:buChar char="•"/>
            </a:pPr>
            <a:r>
              <a:rPr lang="de-DE" dirty="0"/>
              <a:t>And </a:t>
            </a:r>
            <a:r>
              <a:rPr lang="de-DE" dirty="0" err="1"/>
              <a:t>this</a:t>
            </a:r>
            <a:r>
              <a:rPr lang="de-DE" dirty="0"/>
              <a:t> </a:t>
            </a:r>
            <a:r>
              <a:rPr lang="de-DE" dirty="0" err="1"/>
              <a:t>is</a:t>
            </a:r>
            <a:r>
              <a:rPr lang="de-DE" dirty="0"/>
              <a:t> </a:t>
            </a:r>
            <a:r>
              <a:rPr lang="de-DE" dirty="0" err="1"/>
              <a:t>what</a:t>
            </a:r>
            <a:r>
              <a:rPr lang="de-DE" dirty="0"/>
              <a:t> I like </a:t>
            </a:r>
            <a:r>
              <a:rPr lang="de-DE" dirty="0" err="1"/>
              <a:t>about</a:t>
            </a:r>
            <a:r>
              <a:rPr lang="de-DE" dirty="0"/>
              <a:t> </a:t>
            </a:r>
            <a:r>
              <a:rPr lang="de-DE" dirty="0" err="1"/>
              <a:t>this</a:t>
            </a:r>
            <a:r>
              <a:rPr lang="de-DE" dirty="0"/>
              <a:t> </a:t>
            </a:r>
            <a:r>
              <a:rPr lang="de-DE" dirty="0" err="1"/>
              <a:t>definition</a:t>
            </a:r>
            <a:r>
              <a:rPr lang="de-DE" dirty="0"/>
              <a:t>. </a:t>
            </a:r>
            <a:r>
              <a:rPr lang="de-DE" b="1" dirty="0" err="1"/>
              <a:t>It‘s</a:t>
            </a:r>
            <a:r>
              <a:rPr lang="de-DE" b="1" dirty="0"/>
              <a:t> a </a:t>
            </a:r>
            <a:r>
              <a:rPr lang="de-DE" b="1" dirty="0" err="1"/>
              <a:t>skill</a:t>
            </a:r>
            <a:r>
              <a:rPr lang="de-DE" dirty="0"/>
              <a:t>. </a:t>
            </a:r>
            <a:r>
              <a:rPr lang="de-DE" b="1" dirty="0" err="1"/>
              <a:t>You</a:t>
            </a:r>
            <a:r>
              <a:rPr lang="de-DE" b="1" dirty="0"/>
              <a:t> </a:t>
            </a:r>
            <a:r>
              <a:rPr lang="de-DE" b="1" dirty="0" err="1"/>
              <a:t>can</a:t>
            </a:r>
            <a:r>
              <a:rPr lang="de-DE" b="1" dirty="0"/>
              <a:t> </a:t>
            </a:r>
            <a:r>
              <a:rPr lang="de-DE" b="1" dirty="0" err="1"/>
              <a:t>learn</a:t>
            </a:r>
            <a:r>
              <a:rPr lang="de-DE" b="1" dirty="0"/>
              <a:t> it</a:t>
            </a:r>
            <a:r>
              <a:rPr lang="de-DE" dirty="0"/>
              <a:t>. - I </a:t>
            </a:r>
            <a:r>
              <a:rPr lang="de-DE" dirty="0" err="1"/>
              <a:t>tell</a:t>
            </a:r>
            <a:r>
              <a:rPr lang="de-DE" dirty="0"/>
              <a:t> </a:t>
            </a:r>
            <a:r>
              <a:rPr lang="de-DE" dirty="0" err="1"/>
              <a:t>you</a:t>
            </a:r>
            <a:r>
              <a:rPr lang="de-DE" dirty="0"/>
              <a:t>: I </a:t>
            </a:r>
            <a:r>
              <a:rPr lang="de-DE" dirty="0" err="1"/>
              <a:t>know</a:t>
            </a:r>
            <a:r>
              <a:rPr lang="de-DE" dirty="0"/>
              <a:t> a </a:t>
            </a:r>
            <a:r>
              <a:rPr lang="de-DE" dirty="0" err="1"/>
              <a:t>lot</a:t>
            </a:r>
            <a:r>
              <a:rPr lang="de-DE" dirty="0"/>
              <a:t> </a:t>
            </a:r>
            <a:r>
              <a:rPr lang="de-DE" dirty="0" err="1"/>
              <a:t>of</a:t>
            </a:r>
            <a:r>
              <a:rPr lang="de-DE" dirty="0"/>
              <a:t> </a:t>
            </a:r>
            <a:r>
              <a:rPr lang="de-DE" dirty="0" err="1"/>
              <a:t>people</a:t>
            </a:r>
            <a:r>
              <a:rPr lang="de-DE" dirty="0"/>
              <a:t> </a:t>
            </a:r>
            <a:r>
              <a:rPr lang="de-DE" dirty="0" err="1"/>
              <a:t>that</a:t>
            </a:r>
            <a:r>
              <a:rPr lang="de-DE" dirty="0"/>
              <a:t> </a:t>
            </a:r>
            <a:r>
              <a:rPr lang="de-DE" dirty="0" err="1"/>
              <a:t>didn‘t</a:t>
            </a:r>
            <a:r>
              <a:rPr lang="de-DE" dirty="0"/>
              <a:t> </a:t>
            </a:r>
            <a:r>
              <a:rPr lang="de-DE" dirty="0" err="1"/>
              <a:t>know</a:t>
            </a:r>
            <a:r>
              <a:rPr lang="de-DE" dirty="0"/>
              <a:t> </a:t>
            </a:r>
            <a:r>
              <a:rPr lang="de-DE" dirty="0" err="1"/>
              <a:t>anything</a:t>
            </a:r>
            <a:r>
              <a:rPr lang="de-DE" dirty="0"/>
              <a:t> </a:t>
            </a:r>
            <a:r>
              <a:rPr lang="de-DE" dirty="0" err="1"/>
              <a:t>about</a:t>
            </a:r>
            <a:r>
              <a:rPr lang="de-DE" dirty="0"/>
              <a:t> </a:t>
            </a:r>
            <a:r>
              <a:rPr lang="de-DE" b="1" dirty="0" err="1"/>
              <a:t>how</a:t>
            </a:r>
            <a:r>
              <a:rPr lang="de-DE" b="0" dirty="0"/>
              <a:t> </a:t>
            </a:r>
            <a:r>
              <a:rPr lang="de-DE" b="0" dirty="0" err="1"/>
              <a:t>to</a:t>
            </a:r>
            <a:r>
              <a:rPr lang="de-DE" b="0" dirty="0"/>
              <a:t> </a:t>
            </a:r>
            <a:r>
              <a:rPr lang="de-DE" b="0" dirty="0" err="1"/>
              <a:t>start</a:t>
            </a:r>
            <a:r>
              <a:rPr lang="de-DE" b="0" dirty="0"/>
              <a:t> </a:t>
            </a:r>
            <a:r>
              <a:rPr lang="de-DE" b="0" dirty="0" err="1"/>
              <a:t>their</a:t>
            </a:r>
            <a:r>
              <a:rPr lang="de-DE" b="0" dirty="0"/>
              <a:t> </a:t>
            </a:r>
            <a:r>
              <a:rPr lang="de-DE" b="0" dirty="0" err="1"/>
              <a:t>start-up</a:t>
            </a:r>
            <a:r>
              <a:rPr lang="de-DE" b="0" dirty="0"/>
              <a:t> but </a:t>
            </a:r>
            <a:r>
              <a:rPr lang="de-DE" b="1" dirty="0" err="1"/>
              <a:t>developed</a:t>
            </a:r>
            <a:r>
              <a:rPr lang="de-DE" b="0" dirty="0"/>
              <a:t> </a:t>
            </a:r>
            <a:r>
              <a:rPr lang="de-DE" b="0" dirty="0" err="1"/>
              <a:t>the</a:t>
            </a:r>
            <a:r>
              <a:rPr lang="de-DE" b="0" dirty="0"/>
              <a:t> </a:t>
            </a:r>
            <a:r>
              <a:rPr lang="de-DE" b="0" dirty="0" err="1"/>
              <a:t>necessary</a:t>
            </a:r>
            <a:r>
              <a:rPr lang="de-DE" b="0" dirty="0"/>
              <a:t> </a:t>
            </a:r>
            <a:r>
              <a:rPr lang="de-DE" b="0" dirty="0" err="1"/>
              <a:t>skills</a:t>
            </a:r>
            <a:r>
              <a:rPr lang="de-DE" b="0" dirty="0"/>
              <a:t> on </a:t>
            </a:r>
            <a:r>
              <a:rPr lang="de-DE" b="0" dirty="0" err="1"/>
              <a:t>the</a:t>
            </a:r>
            <a:r>
              <a:rPr lang="de-DE" b="0" dirty="0"/>
              <a:t> </a:t>
            </a:r>
            <a:r>
              <a:rPr lang="de-DE" b="0" dirty="0" err="1"/>
              <a:t>way</a:t>
            </a:r>
            <a:r>
              <a:rPr lang="de-DE" dirty="0"/>
              <a:t>.</a:t>
            </a:r>
          </a:p>
          <a:p>
            <a:pPr marL="171450" lvl="0" indent="-171450" algn="l" rtl="0">
              <a:spcBef>
                <a:spcPts val="0"/>
              </a:spcBef>
              <a:spcAft>
                <a:spcPts val="0"/>
              </a:spcAft>
              <a:buFont typeface="Arial" panose="020B0604020202020204" pitchFamily="34" charset="0"/>
              <a:buChar char="•"/>
            </a:pPr>
            <a:endParaRPr lang="de-DE" dirty="0"/>
          </a:p>
          <a:p>
            <a:pPr marL="171450" lvl="0" indent="-171450" algn="l" rtl="0">
              <a:spcBef>
                <a:spcPts val="0"/>
              </a:spcBef>
              <a:spcAft>
                <a:spcPts val="0"/>
              </a:spcAft>
              <a:buFont typeface="Arial" panose="020B0604020202020204" pitchFamily="34" charset="0"/>
              <a:buChar char="•"/>
            </a:pPr>
            <a:r>
              <a:rPr lang="de-DE" dirty="0" err="1"/>
              <a:t>Now</a:t>
            </a:r>
            <a:r>
              <a:rPr lang="de-DE" dirty="0"/>
              <a:t> </a:t>
            </a:r>
            <a:r>
              <a:rPr lang="de-DE" dirty="0" err="1"/>
              <a:t>that</a:t>
            </a:r>
            <a:r>
              <a:rPr lang="de-DE" dirty="0"/>
              <a:t> </a:t>
            </a:r>
            <a:r>
              <a:rPr lang="de-DE" dirty="0" err="1"/>
              <a:t>we</a:t>
            </a:r>
            <a:r>
              <a:rPr lang="de-DE" dirty="0"/>
              <a:t> </a:t>
            </a:r>
            <a:r>
              <a:rPr lang="de-DE" dirty="0" err="1"/>
              <a:t>know</a:t>
            </a:r>
            <a:r>
              <a:rPr lang="de-DE" dirty="0"/>
              <a:t> </a:t>
            </a:r>
            <a:r>
              <a:rPr lang="de-DE" dirty="0" err="1"/>
              <a:t>one</a:t>
            </a:r>
            <a:r>
              <a:rPr lang="de-DE" dirty="0"/>
              <a:t> </a:t>
            </a:r>
            <a:r>
              <a:rPr lang="de-DE" dirty="0" err="1"/>
              <a:t>definition</a:t>
            </a:r>
            <a:r>
              <a:rPr lang="de-DE" dirty="0"/>
              <a:t> </a:t>
            </a:r>
            <a:r>
              <a:rPr lang="de-DE" dirty="0" err="1"/>
              <a:t>of</a:t>
            </a:r>
            <a:r>
              <a:rPr lang="de-DE" dirty="0"/>
              <a:t> </a:t>
            </a:r>
            <a:r>
              <a:rPr lang="de-DE" dirty="0" err="1"/>
              <a:t>the</a:t>
            </a:r>
            <a:r>
              <a:rPr lang="de-DE" dirty="0"/>
              <a:t> </a:t>
            </a:r>
            <a:r>
              <a:rPr lang="de-DE" dirty="0" err="1"/>
              <a:t>term</a:t>
            </a:r>
            <a:r>
              <a:rPr lang="de-DE" dirty="0"/>
              <a:t> </a:t>
            </a:r>
            <a:r>
              <a:rPr lang="de-DE" b="0" dirty="0" err="1"/>
              <a:t>entrepreneurship</a:t>
            </a:r>
            <a:r>
              <a:rPr lang="de-DE" b="0" dirty="0"/>
              <a:t> </a:t>
            </a:r>
            <a:r>
              <a:rPr lang="de-DE" b="0" dirty="0" err="1"/>
              <a:t>it</a:t>
            </a:r>
            <a:r>
              <a:rPr lang="de-DE" b="0" dirty="0"/>
              <a:t> </a:t>
            </a:r>
            <a:r>
              <a:rPr lang="de-DE" b="0" dirty="0" err="1"/>
              <a:t>is</a:t>
            </a:r>
            <a:r>
              <a:rPr lang="de-DE" b="0" dirty="0"/>
              <a:t> also </a:t>
            </a:r>
            <a:r>
              <a:rPr lang="de-DE" b="0" dirty="0" err="1"/>
              <a:t>interesting</a:t>
            </a:r>
            <a:r>
              <a:rPr lang="de-DE" b="0" dirty="0"/>
              <a:t> </a:t>
            </a:r>
            <a:r>
              <a:rPr lang="de-DE" b="0" dirty="0" err="1"/>
              <a:t>to</a:t>
            </a:r>
            <a:r>
              <a:rPr lang="de-DE" b="0" dirty="0"/>
              <a:t> </a:t>
            </a:r>
            <a:r>
              <a:rPr lang="de-DE" b="0" dirty="0" err="1"/>
              <a:t>take</a:t>
            </a:r>
            <a:r>
              <a:rPr lang="de-DE" b="0" dirty="0"/>
              <a:t> a </a:t>
            </a:r>
            <a:r>
              <a:rPr lang="de-DE" b="0" dirty="0" err="1"/>
              <a:t>moment</a:t>
            </a:r>
            <a:r>
              <a:rPr lang="de-DE" b="0" dirty="0"/>
              <a:t> </a:t>
            </a:r>
            <a:r>
              <a:rPr lang="de-DE" b="1" dirty="0" err="1"/>
              <a:t>to</a:t>
            </a:r>
            <a:r>
              <a:rPr lang="de-DE" b="1" dirty="0"/>
              <a:t> </a:t>
            </a:r>
            <a:r>
              <a:rPr lang="de-DE" b="1" dirty="0" err="1"/>
              <a:t>look</a:t>
            </a:r>
            <a:r>
              <a:rPr lang="de-DE" b="1" dirty="0"/>
              <a:t> at different </a:t>
            </a:r>
            <a:r>
              <a:rPr lang="de-DE" b="1" dirty="0" err="1"/>
              <a:t>contexts</a:t>
            </a:r>
            <a:r>
              <a:rPr lang="de-DE" b="1" dirty="0"/>
              <a:t> </a:t>
            </a:r>
            <a:r>
              <a:rPr lang="de-DE" b="0" dirty="0"/>
              <a:t>in </a:t>
            </a:r>
            <a:r>
              <a:rPr lang="de-DE" b="0" dirty="0" err="1"/>
              <a:t>which</a:t>
            </a:r>
            <a:r>
              <a:rPr lang="de-DE" b="0" dirty="0"/>
              <a:t> </a:t>
            </a:r>
            <a:r>
              <a:rPr lang="de-DE" b="0" dirty="0" err="1"/>
              <a:t>entrepreneuship</a:t>
            </a:r>
            <a:r>
              <a:rPr lang="de-DE" b="0" dirty="0"/>
              <a:t> </a:t>
            </a:r>
            <a:r>
              <a:rPr lang="de-DE" b="0" dirty="0" err="1"/>
              <a:t>occurs</a:t>
            </a:r>
            <a:r>
              <a:rPr lang="de-DE" b="0" dirty="0"/>
              <a:t>…</a:t>
            </a:r>
            <a:endParaRPr lang="de-DE" dirty="0"/>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581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a:extLst>
            <a:ext uri="{FF2B5EF4-FFF2-40B4-BE49-F238E27FC236}">
              <a16:creationId xmlns:a16="http://schemas.microsoft.com/office/drawing/2014/main" id="{75D6EEA3-6E8E-AA45-43F7-864B3C849995}"/>
            </a:ext>
          </a:extLst>
        </p:cNvPr>
        <p:cNvGrpSpPr/>
        <p:nvPr/>
      </p:nvGrpSpPr>
      <p:grpSpPr>
        <a:xfrm>
          <a:off x="0" y="0"/>
          <a:ext cx="0" cy="0"/>
          <a:chOff x="0" y="0"/>
          <a:chExt cx="0" cy="0"/>
        </a:xfrm>
      </p:grpSpPr>
      <p:sp>
        <p:nvSpPr>
          <p:cNvPr id="113" name="Google Shape;113;g7263be4a94_1_32:notes">
            <a:extLst>
              <a:ext uri="{FF2B5EF4-FFF2-40B4-BE49-F238E27FC236}">
                <a16:creationId xmlns:a16="http://schemas.microsoft.com/office/drawing/2014/main" id="{2ED6814D-4E78-B026-89F1-4F3EBFD59242}"/>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algn="l"/>
            <a:r>
              <a:rPr lang="de-DE" dirty="0" err="1">
                <a:highlight>
                  <a:srgbClr val="FFFFFF"/>
                </a:highlight>
              </a:rPr>
              <a:t>When</a:t>
            </a:r>
            <a:r>
              <a:rPr lang="de-DE" dirty="0">
                <a:highlight>
                  <a:srgbClr val="FFFFFF"/>
                </a:highlight>
              </a:rPr>
              <a:t> </a:t>
            </a:r>
            <a:r>
              <a:rPr lang="de-DE" dirty="0" err="1">
                <a:highlight>
                  <a:srgbClr val="FFFFFF"/>
                </a:highlight>
              </a:rPr>
              <a:t>you</a:t>
            </a:r>
            <a:r>
              <a:rPr lang="de-DE" dirty="0">
                <a:highlight>
                  <a:srgbClr val="FFFFFF"/>
                </a:highlight>
              </a:rPr>
              <a:t> </a:t>
            </a:r>
            <a:r>
              <a:rPr lang="de-DE" dirty="0" err="1">
                <a:highlight>
                  <a:srgbClr val="FFFFFF"/>
                </a:highlight>
              </a:rPr>
              <a:t>think</a:t>
            </a:r>
            <a:r>
              <a:rPr lang="de-DE" dirty="0">
                <a:highlight>
                  <a:srgbClr val="FFFFFF"/>
                </a:highlight>
              </a:rPr>
              <a:t> </a:t>
            </a:r>
            <a:r>
              <a:rPr lang="de-DE" dirty="0" err="1">
                <a:highlight>
                  <a:srgbClr val="FFFFFF"/>
                </a:highlight>
              </a:rPr>
              <a:t>of</a:t>
            </a:r>
            <a:r>
              <a:rPr lang="de-DE" dirty="0">
                <a:highlight>
                  <a:srgbClr val="FFFFFF"/>
                </a:highlight>
              </a:rPr>
              <a:t> </a:t>
            </a:r>
            <a:r>
              <a:rPr lang="de-DE" dirty="0" err="1">
                <a:highlight>
                  <a:srgbClr val="FFFFFF"/>
                </a:highlight>
              </a:rPr>
              <a:t>the</a:t>
            </a:r>
            <a:r>
              <a:rPr lang="de-DE" dirty="0">
                <a:highlight>
                  <a:srgbClr val="FFFFFF"/>
                </a:highlight>
              </a:rPr>
              <a:t> </a:t>
            </a:r>
            <a:r>
              <a:rPr lang="de-DE" dirty="0" err="1">
                <a:highlight>
                  <a:srgbClr val="FFFFFF"/>
                </a:highlight>
              </a:rPr>
              <a:t>term</a:t>
            </a:r>
            <a:r>
              <a:rPr lang="de-DE" dirty="0">
                <a:highlight>
                  <a:srgbClr val="FFFFFF"/>
                </a:highlight>
              </a:rPr>
              <a:t> Entrepreneur &amp; Entrepreneurship: </a:t>
            </a:r>
            <a:r>
              <a:rPr lang="de-DE" dirty="0" err="1">
                <a:highlight>
                  <a:srgbClr val="FFFFFF"/>
                </a:highlight>
              </a:rPr>
              <a:t>What</a:t>
            </a:r>
            <a:r>
              <a:rPr lang="de-DE" dirty="0">
                <a:highlight>
                  <a:srgbClr val="FFFFFF"/>
                </a:highlight>
              </a:rPr>
              <a:t> </a:t>
            </a:r>
            <a:r>
              <a:rPr lang="de-DE" dirty="0" err="1">
                <a:highlight>
                  <a:srgbClr val="FFFFFF"/>
                </a:highlight>
              </a:rPr>
              <a:t>does</a:t>
            </a:r>
            <a:r>
              <a:rPr lang="de-DE" dirty="0">
                <a:highlight>
                  <a:srgbClr val="FFFFFF"/>
                </a:highlight>
              </a:rPr>
              <a:t> </a:t>
            </a:r>
            <a:r>
              <a:rPr lang="de-DE" dirty="0" err="1">
                <a:highlight>
                  <a:srgbClr val="FFFFFF"/>
                </a:highlight>
              </a:rPr>
              <a:t>come</a:t>
            </a:r>
            <a:r>
              <a:rPr lang="de-DE" dirty="0">
                <a:highlight>
                  <a:srgbClr val="FFFFFF"/>
                </a:highlight>
              </a:rPr>
              <a:t> </a:t>
            </a:r>
            <a:r>
              <a:rPr lang="de-DE" dirty="0" err="1">
                <a:highlight>
                  <a:srgbClr val="FFFFFF"/>
                </a:highlight>
              </a:rPr>
              <a:t>to</a:t>
            </a:r>
            <a:r>
              <a:rPr lang="de-DE" dirty="0">
                <a:highlight>
                  <a:srgbClr val="FFFFFF"/>
                </a:highlight>
              </a:rPr>
              <a:t> </a:t>
            </a:r>
            <a:r>
              <a:rPr lang="de-DE" dirty="0" err="1">
                <a:highlight>
                  <a:srgbClr val="FFFFFF"/>
                </a:highlight>
              </a:rPr>
              <a:t>your</a:t>
            </a:r>
            <a:r>
              <a:rPr lang="de-DE" dirty="0">
                <a:highlight>
                  <a:srgbClr val="FFFFFF"/>
                </a:highlight>
              </a:rPr>
              <a:t> </a:t>
            </a:r>
            <a:r>
              <a:rPr lang="de-DE" dirty="0" err="1">
                <a:highlight>
                  <a:srgbClr val="FFFFFF"/>
                </a:highlight>
              </a:rPr>
              <a:t>mind</a:t>
            </a:r>
            <a:r>
              <a:rPr lang="de-DE" dirty="0">
                <a:highlight>
                  <a:srgbClr val="FFFFFF"/>
                </a:highlight>
              </a:rPr>
              <a:t>?</a:t>
            </a:r>
            <a:endParaRPr lang="de-DE" dirty="0"/>
          </a:p>
          <a:p>
            <a:pPr algn="l"/>
            <a:r>
              <a:rPr lang="de-DE" dirty="0">
                <a:highlight>
                  <a:srgbClr val="FFFFFF"/>
                </a:highlight>
              </a:rPr>
              <a:t>Entrepreneurship &amp; </a:t>
            </a:r>
            <a:r>
              <a:rPr lang="de-DE" dirty="0" err="1">
                <a:highlight>
                  <a:srgbClr val="FFFFFF"/>
                </a:highlight>
              </a:rPr>
              <a:t>entrepreneurial</a:t>
            </a:r>
            <a:r>
              <a:rPr lang="de-DE" dirty="0">
                <a:highlight>
                  <a:srgbClr val="FFFFFF"/>
                </a:highlight>
              </a:rPr>
              <a:t> </a:t>
            </a:r>
            <a:r>
              <a:rPr lang="de-DE" dirty="0" err="1">
                <a:highlight>
                  <a:srgbClr val="FFFFFF"/>
                </a:highlight>
              </a:rPr>
              <a:t>Thinking</a:t>
            </a:r>
            <a:r>
              <a:rPr lang="de-DE" dirty="0">
                <a:highlight>
                  <a:srgbClr val="FFFFFF"/>
                </a:highlight>
              </a:rPr>
              <a:t> &amp; </a:t>
            </a:r>
            <a:r>
              <a:rPr lang="de-DE" dirty="0" err="1">
                <a:highlight>
                  <a:srgbClr val="FFFFFF"/>
                </a:highlight>
              </a:rPr>
              <a:t>acting</a:t>
            </a:r>
            <a:r>
              <a:rPr lang="de-DE" dirty="0">
                <a:highlight>
                  <a:srgbClr val="FFFFFF"/>
                </a:highlight>
              </a:rPr>
              <a:t>: not </a:t>
            </a:r>
            <a:r>
              <a:rPr lang="de-DE" dirty="0" err="1">
                <a:highlight>
                  <a:srgbClr val="FFFFFF"/>
                </a:highlight>
              </a:rPr>
              <a:t>only</a:t>
            </a:r>
            <a:r>
              <a:rPr lang="de-DE" dirty="0">
                <a:highlight>
                  <a:srgbClr val="FFFFFF"/>
                </a:highlight>
              </a:rPr>
              <a:t> </a:t>
            </a:r>
            <a:r>
              <a:rPr lang="de-DE" dirty="0" err="1">
                <a:highlight>
                  <a:srgbClr val="FFFFFF"/>
                </a:highlight>
              </a:rPr>
              <a:t>within</a:t>
            </a:r>
            <a:r>
              <a:rPr lang="de-DE" dirty="0">
                <a:highlight>
                  <a:srgbClr val="FFFFFF"/>
                </a:highlight>
              </a:rPr>
              <a:t> </a:t>
            </a:r>
            <a:r>
              <a:rPr lang="de-DE" dirty="0" err="1">
                <a:highlight>
                  <a:srgbClr val="FFFFFF"/>
                </a:highlight>
              </a:rPr>
              <a:t>start-ups</a:t>
            </a:r>
            <a:r>
              <a:rPr lang="de-DE" dirty="0">
                <a:highlight>
                  <a:srgbClr val="FFFFFF"/>
                </a:highlight>
              </a:rPr>
              <a:t>, also </a:t>
            </a:r>
            <a:r>
              <a:rPr lang="de-DE" dirty="0" err="1">
                <a:highlight>
                  <a:srgbClr val="FFFFFF"/>
                </a:highlight>
              </a:rPr>
              <a:t>small</a:t>
            </a:r>
            <a:r>
              <a:rPr lang="de-DE" dirty="0">
                <a:highlight>
                  <a:srgbClr val="FFFFFF"/>
                </a:highlight>
              </a:rPr>
              <a:t>/medium </a:t>
            </a:r>
            <a:r>
              <a:rPr lang="de-DE" dirty="0" err="1">
                <a:highlight>
                  <a:srgbClr val="FFFFFF"/>
                </a:highlight>
              </a:rPr>
              <a:t>enterprises</a:t>
            </a:r>
            <a:r>
              <a:rPr lang="de-DE" dirty="0">
                <a:highlight>
                  <a:srgbClr val="FFFFFF"/>
                </a:highlight>
              </a:rPr>
              <a:t> </a:t>
            </a:r>
            <a:r>
              <a:rPr lang="de-DE" dirty="0" err="1">
                <a:highlight>
                  <a:srgbClr val="FFFFFF"/>
                </a:highlight>
              </a:rPr>
              <a:t>or</a:t>
            </a:r>
            <a:r>
              <a:rPr lang="de-DE" dirty="0">
                <a:highlight>
                  <a:srgbClr val="FFFFFF"/>
                </a:highlight>
              </a:rPr>
              <a:t> in </a:t>
            </a:r>
            <a:r>
              <a:rPr lang="de-DE" dirty="0" err="1">
                <a:highlight>
                  <a:srgbClr val="FFFFFF"/>
                </a:highlight>
              </a:rPr>
              <a:t>family</a:t>
            </a:r>
            <a:r>
              <a:rPr lang="de-DE" dirty="0">
                <a:highlight>
                  <a:srgbClr val="FFFFFF"/>
                </a:highlight>
              </a:rPr>
              <a:t> </a:t>
            </a:r>
            <a:r>
              <a:rPr lang="de-DE" dirty="0" err="1">
                <a:highlight>
                  <a:srgbClr val="FFFFFF"/>
                </a:highlight>
              </a:rPr>
              <a:t>businesses</a:t>
            </a:r>
            <a:endParaRPr lang="de-DE" dirty="0"/>
          </a:p>
          <a:p>
            <a:pPr algn="l"/>
            <a:r>
              <a:rPr lang="de-DE" dirty="0">
                <a:highlight>
                  <a:srgbClr val="FFFFFF"/>
                </a:highlight>
              </a:rPr>
              <a:t>Many </a:t>
            </a:r>
            <a:r>
              <a:rPr lang="de-DE" dirty="0" err="1">
                <a:highlight>
                  <a:srgbClr val="FFFFFF"/>
                </a:highlight>
              </a:rPr>
              <a:t>faces</a:t>
            </a:r>
            <a:r>
              <a:rPr lang="de-DE" dirty="0">
                <a:highlight>
                  <a:srgbClr val="FFFFFF"/>
                </a:highlight>
              </a:rPr>
              <a:t> </a:t>
            </a:r>
            <a:r>
              <a:rPr lang="de-DE" dirty="0" err="1">
                <a:highlight>
                  <a:srgbClr val="FFFFFF"/>
                </a:highlight>
              </a:rPr>
              <a:t>to</a:t>
            </a:r>
            <a:r>
              <a:rPr lang="de-DE" dirty="0">
                <a:highlight>
                  <a:srgbClr val="FFFFFF"/>
                </a:highlight>
              </a:rPr>
              <a:t> </a:t>
            </a:r>
            <a:r>
              <a:rPr lang="de-DE" dirty="0" err="1">
                <a:highlight>
                  <a:srgbClr val="FFFFFF"/>
                </a:highlight>
              </a:rPr>
              <a:t>it</a:t>
            </a:r>
            <a:r>
              <a:rPr lang="de-DE" dirty="0">
                <a:highlight>
                  <a:srgbClr val="FFFFFF"/>
                </a:highlight>
              </a:rPr>
              <a:t>: </a:t>
            </a:r>
            <a:r>
              <a:rPr lang="de-DE" dirty="0" err="1">
                <a:highlight>
                  <a:srgbClr val="FFFFFF"/>
                </a:highlight>
              </a:rPr>
              <a:t>Don’t</a:t>
            </a:r>
            <a:r>
              <a:rPr lang="de-DE" dirty="0">
                <a:highlight>
                  <a:srgbClr val="FFFFFF"/>
                </a:highlight>
              </a:rPr>
              <a:t> </a:t>
            </a:r>
            <a:r>
              <a:rPr lang="de-DE" dirty="0" err="1">
                <a:highlight>
                  <a:srgbClr val="FFFFFF"/>
                </a:highlight>
              </a:rPr>
              <a:t>have</a:t>
            </a:r>
            <a:r>
              <a:rPr lang="de-DE" dirty="0">
                <a:highlight>
                  <a:srgbClr val="FFFFFF"/>
                </a:highlight>
              </a:rPr>
              <a:t> </a:t>
            </a:r>
            <a:r>
              <a:rPr lang="de-DE" dirty="0" err="1">
                <a:highlight>
                  <a:srgbClr val="FFFFFF"/>
                </a:highlight>
              </a:rPr>
              <a:t>to</a:t>
            </a:r>
            <a:r>
              <a:rPr lang="de-DE" dirty="0">
                <a:highlight>
                  <a:srgbClr val="FFFFFF"/>
                </a:highlight>
              </a:rPr>
              <a:t> </a:t>
            </a:r>
            <a:r>
              <a:rPr lang="de-DE" dirty="0" err="1">
                <a:highlight>
                  <a:srgbClr val="FFFFFF"/>
                </a:highlight>
              </a:rPr>
              <a:t>be</a:t>
            </a:r>
            <a:r>
              <a:rPr lang="de-DE" dirty="0">
                <a:highlight>
                  <a:srgbClr val="FFFFFF"/>
                </a:highlight>
              </a:rPr>
              <a:t> </a:t>
            </a:r>
            <a:r>
              <a:rPr lang="de-DE" dirty="0" err="1">
                <a:highlight>
                  <a:srgbClr val="FFFFFF"/>
                </a:highlight>
              </a:rPr>
              <a:t>the</a:t>
            </a:r>
            <a:r>
              <a:rPr lang="de-DE" dirty="0">
                <a:highlight>
                  <a:srgbClr val="FFFFFF"/>
                </a:highlight>
              </a:rPr>
              <a:t> hip </a:t>
            </a:r>
            <a:r>
              <a:rPr lang="de-DE" dirty="0" err="1">
                <a:highlight>
                  <a:srgbClr val="FFFFFF"/>
                </a:highlight>
              </a:rPr>
              <a:t>start-up</a:t>
            </a:r>
            <a:r>
              <a:rPr lang="de-DE" dirty="0">
                <a:highlight>
                  <a:srgbClr val="FFFFFF"/>
                </a:highlight>
              </a:rPr>
              <a:t> </a:t>
            </a:r>
            <a:r>
              <a:rPr lang="de-DE" dirty="0" err="1">
                <a:highlight>
                  <a:srgbClr val="FFFFFF"/>
                </a:highlight>
              </a:rPr>
              <a:t>guy</a:t>
            </a:r>
            <a:r>
              <a:rPr lang="de-DE" dirty="0">
                <a:highlight>
                  <a:srgbClr val="FFFFFF"/>
                </a:highlight>
              </a:rPr>
              <a:t> </a:t>
            </a:r>
            <a:r>
              <a:rPr lang="de-DE" dirty="0" err="1">
                <a:highlight>
                  <a:srgbClr val="FFFFFF"/>
                </a:highlight>
              </a:rPr>
              <a:t>to</a:t>
            </a:r>
            <a:r>
              <a:rPr lang="de-DE" dirty="0">
                <a:highlight>
                  <a:srgbClr val="FFFFFF"/>
                </a:highlight>
              </a:rPr>
              <a:t> </a:t>
            </a:r>
            <a:r>
              <a:rPr lang="de-DE" dirty="0" err="1">
                <a:highlight>
                  <a:srgbClr val="FFFFFF"/>
                </a:highlight>
              </a:rPr>
              <a:t>be</a:t>
            </a:r>
            <a:r>
              <a:rPr lang="de-DE" dirty="0">
                <a:highlight>
                  <a:srgbClr val="FFFFFF"/>
                </a:highlight>
              </a:rPr>
              <a:t> an </a:t>
            </a:r>
            <a:r>
              <a:rPr lang="de-DE" dirty="0" err="1">
                <a:highlight>
                  <a:srgbClr val="FFFFFF"/>
                </a:highlight>
              </a:rPr>
              <a:t>entrepreneur</a:t>
            </a:r>
            <a:r>
              <a:rPr lang="de-DE" dirty="0">
                <a:highlight>
                  <a:srgbClr val="FFFFFF"/>
                </a:highlight>
              </a:rPr>
              <a:t>.</a:t>
            </a:r>
            <a:endParaRPr lang="de-DE" dirty="0"/>
          </a:p>
          <a:p>
            <a:pPr algn="l"/>
            <a:r>
              <a:rPr lang="de-DE" dirty="0" err="1">
                <a:highlight>
                  <a:srgbClr val="FFFFFF"/>
                </a:highlight>
              </a:rPr>
              <a:t>We</a:t>
            </a:r>
            <a:r>
              <a:rPr lang="de-DE" dirty="0">
                <a:highlight>
                  <a:srgbClr val="FFFFFF"/>
                </a:highlight>
              </a:rPr>
              <a:t> </a:t>
            </a:r>
            <a:r>
              <a:rPr lang="de-DE" dirty="0" err="1">
                <a:highlight>
                  <a:srgbClr val="FFFFFF"/>
                </a:highlight>
              </a:rPr>
              <a:t>would</a:t>
            </a:r>
            <a:r>
              <a:rPr lang="de-DE" dirty="0">
                <a:highlight>
                  <a:srgbClr val="FFFFFF"/>
                </a:highlight>
              </a:rPr>
              <a:t> like </a:t>
            </a:r>
            <a:r>
              <a:rPr lang="de-DE" dirty="0" err="1">
                <a:highlight>
                  <a:srgbClr val="FFFFFF"/>
                </a:highlight>
              </a:rPr>
              <a:t>to</a:t>
            </a:r>
            <a:r>
              <a:rPr lang="de-DE" dirty="0">
                <a:highlight>
                  <a:srgbClr val="FFFFFF"/>
                </a:highlight>
              </a:rPr>
              <a:t> </a:t>
            </a:r>
            <a:r>
              <a:rPr lang="de-DE" dirty="0" err="1">
                <a:highlight>
                  <a:srgbClr val="FFFFFF"/>
                </a:highlight>
              </a:rPr>
              <a:t>start</a:t>
            </a:r>
            <a:r>
              <a:rPr lang="de-DE" dirty="0">
                <a:highlight>
                  <a:srgbClr val="FFFFFF"/>
                </a:highlight>
              </a:rPr>
              <a:t> </a:t>
            </a:r>
            <a:r>
              <a:rPr lang="de-DE" dirty="0" err="1">
                <a:highlight>
                  <a:srgbClr val="FFFFFF"/>
                </a:highlight>
              </a:rPr>
              <a:t>the</a:t>
            </a:r>
            <a:r>
              <a:rPr lang="de-DE" dirty="0">
                <a:highlight>
                  <a:srgbClr val="FFFFFF"/>
                </a:highlight>
              </a:rPr>
              <a:t> 4 </a:t>
            </a:r>
            <a:r>
              <a:rPr lang="de-DE" dirty="0" err="1">
                <a:highlight>
                  <a:srgbClr val="FFFFFF"/>
                </a:highlight>
              </a:rPr>
              <a:t>days</a:t>
            </a:r>
            <a:r>
              <a:rPr lang="de-DE" dirty="0">
                <a:highlight>
                  <a:srgbClr val="FFFFFF"/>
                </a:highlight>
              </a:rPr>
              <a:t> </a:t>
            </a:r>
            <a:r>
              <a:rPr lang="de-DE" dirty="0" err="1">
                <a:highlight>
                  <a:srgbClr val="FFFFFF"/>
                </a:highlight>
              </a:rPr>
              <a:t>with</a:t>
            </a:r>
            <a:r>
              <a:rPr lang="de-DE" dirty="0">
                <a:highlight>
                  <a:srgbClr val="FFFFFF"/>
                </a:highlight>
              </a:rPr>
              <a:t> </a:t>
            </a:r>
            <a:r>
              <a:rPr lang="de-DE" dirty="0" err="1">
                <a:highlight>
                  <a:srgbClr val="FFFFFF"/>
                </a:highlight>
              </a:rPr>
              <a:t>exploring</a:t>
            </a:r>
            <a:r>
              <a:rPr lang="de-DE" dirty="0">
                <a:highlight>
                  <a:srgbClr val="FFFFFF"/>
                </a:highlight>
              </a:rPr>
              <a:t> </a:t>
            </a:r>
            <a:r>
              <a:rPr lang="de-DE" dirty="0" err="1">
                <a:highlight>
                  <a:srgbClr val="FFFFFF"/>
                </a:highlight>
              </a:rPr>
              <a:t>the</a:t>
            </a:r>
            <a:r>
              <a:rPr lang="de-DE" dirty="0">
                <a:highlight>
                  <a:srgbClr val="FFFFFF"/>
                </a:highlight>
              </a:rPr>
              <a:t> </a:t>
            </a:r>
            <a:r>
              <a:rPr lang="de-DE" dirty="0" err="1">
                <a:highlight>
                  <a:srgbClr val="FFFFFF"/>
                </a:highlight>
              </a:rPr>
              <a:t>term</a:t>
            </a:r>
            <a:r>
              <a:rPr lang="de-DE" dirty="0">
                <a:highlight>
                  <a:srgbClr val="FFFFFF"/>
                </a:highlight>
              </a:rPr>
              <a:t>: </a:t>
            </a:r>
            <a:r>
              <a:rPr lang="de-DE" dirty="0" err="1">
                <a:highlight>
                  <a:srgbClr val="FFFFFF"/>
                </a:highlight>
              </a:rPr>
              <a:t>Where</a:t>
            </a:r>
            <a:r>
              <a:rPr lang="de-DE" dirty="0">
                <a:highlight>
                  <a:srgbClr val="FFFFFF"/>
                </a:highlight>
              </a:rPr>
              <a:t> </a:t>
            </a:r>
            <a:r>
              <a:rPr lang="de-DE" dirty="0" err="1">
                <a:highlight>
                  <a:srgbClr val="FFFFFF"/>
                </a:highlight>
              </a:rPr>
              <a:t>does</a:t>
            </a:r>
            <a:r>
              <a:rPr lang="de-DE" dirty="0">
                <a:highlight>
                  <a:srgbClr val="FFFFFF"/>
                </a:highlight>
              </a:rPr>
              <a:t> </a:t>
            </a:r>
            <a:r>
              <a:rPr lang="de-DE" dirty="0" err="1">
                <a:highlight>
                  <a:srgbClr val="FFFFFF"/>
                </a:highlight>
              </a:rPr>
              <a:t>it</a:t>
            </a:r>
            <a:r>
              <a:rPr lang="de-DE" dirty="0">
                <a:highlight>
                  <a:srgbClr val="FFFFFF"/>
                </a:highlight>
              </a:rPr>
              <a:t> </a:t>
            </a:r>
            <a:r>
              <a:rPr lang="de-DE" dirty="0" err="1">
                <a:highlight>
                  <a:srgbClr val="FFFFFF"/>
                </a:highlight>
              </a:rPr>
              <a:t>stem</a:t>
            </a:r>
            <a:r>
              <a:rPr lang="de-DE" dirty="0">
                <a:highlight>
                  <a:srgbClr val="FFFFFF"/>
                </a:highlight>
              </a:rPr>
              <a:t> </a:t>
            </a:r>
            <a:r>
              <a:rPr lang="de-DE" dirty="0" err="1">
                <a:highlight>
                  <a:srgbClr val="FFFFFF"/>
                </a:highlight>
              </a:rPr>
              <a:t>from</a:t>
            </a:r>
            <a:r>
              <a:rPr lang="de-DE" dirty="0">
                <a:highlight>
                  <a:srgbClr val="FFFFFF"/>
                </a:highlight>
              </a:rPr>
              <a:t>? </a:t>
            </a:r>
            <a:r>
              <a:rPr lang="de-DE" dirty="0" err="1">
                <a:highlight>
                  <a:srgbClr val="FFFFFF"/>
                </a:highlight>
              </a:rPr>
              <a:t>What</a:t>
            </a:r>
            <a:r>
              <a:rPr lang="de-DE" dirty="0">
                <a:highlight>
                  <a:srgbClr val="FFFFFF"/>
                </a:highlight>
              </a:rPr>
              <a:t> </a:t>
            </a:r>
            <a:r>
              <a:rPr lang="de-DE" dirty="0" err="1">
                <a:highlight>
                  <a:srgbClr val="FFFFFF"/>
                </a:highlight>
              </a:rPr>
              <a:t>is</a:t>
            </a:r>
            <a:r>
              <a:rPr lang="de-DE" dirty="0">
                <a:highlight>
                  <a:srgbClr val="FFFFFF"/>
                </a:highlight>
              </a:rPr>
              <a:t> </a:t>
            </a:r>
            <a:r>
              <a:rPr lang="de-DE" dirty="0" err="1">
                <a:highlight>
                  <a:srgbClr val="FFFFFF"/>
                </a:highlight>
              </a:rPr>
              <a:t>the</a:t>
            </a:r>
            <a:r>
              <a:rPr lang="de-DE" dirty="0">
                <a:highlight>
                  <a:srgbClr val="FFFFFF"/>
                </a:highlight>
              </a:rPr>
              <a:t> </a:t>
            </a:r>
            <a:r>
              <a:rPr lang="de-DE" dirty="0" err="1">
                <a:highlight>
                  <a:srgbClr val="FFFFFF"/>
                </a:highlight>
              </a:rPr>
              <a:t>scientific</a:t>
            </a:r>
            <a:r>
              <a:rPr lang="de-DE" dirty="0">
                <a:highlight>
                  <a:srgbClr val="FFFFFF"/>
                </a:highlight>
              </a:rPr>
              <a:t> </a:t>
            </a:r>
            <a:r>
              <a:rPr lang="de-DE" dirty="0" err="1">
                <a:highlight>
                  <a:srgbClr val="FFFFFF"/>
                </a:highlight>
              </a:rPr>
              <a:t>understanding</a:t>
            </a:r>
            <a:r>
              <a:rPr lang="de-DE" dirty="0">
                <a:highlight>
                  <a:srgbClr val="FFFFFF"/>
                </a:highlight>
              </a:rPr>
              <a:t>? </a:t>
            </a:r>
            <a:r>
              <a:rPr lang="de-DE" dirty="0" err="1">
                <a:highlight>
                  <a:srgbClr val="FFFFFF"/>
                </a:highlight>
              </a:rPr>
              <a:t>What</a:t>
            </a:r>
            <a:r>
              <a:rPr lang="de-DE" dirty="0">
                <a:highlight>
                  <a:srgbClr val="FFFFFF"/>
                </a:highlight>
              </a:rPr>
              <a:t> </a:t>
            </a:r>
            <a:r>
              <a:rPr lang="de-DE" dirty="0" err="1">
                <a:highlight>
                  <a:srgbClr val="FFFFFF"/>
                </a:highlight>
              </a:rPr>
              <a:t>aspects</a:t>
            </a:r>
            <a:r>
              <a:rPr lang="de-DE" dirty="0">
                <a:highlight>
                  <a:srgbClr val="FFFFFF"/>
                </a:highlight>
              </a:rPr>
              <a:t> do </a:t>
            </a:r>
            <a:r>
              <a:rPr lang="de-DE" dirty="0" err="1">
                <a:highlight>
                  <a:srgbClr val="FFFFFF"/>
                </a:highlight>
              </a:rPr>
              <a:t>belong</a:t>
            </a:r>
            <a:r>
              <a:rPr lang="de-DE" dirty="0">
                <a:highlight>
                  <a:srgbClr val="FFFFFF"/>
                </a:highlight>
              </a:rPr>
              <a:t> </a:t>
            </a:r>
            <a:r>
              <a:rPr lang="de-DE" dirty="0" err="1">
                <a:highlight>
                  <a:srgbClr val="FFFFFF"/>
                </a:highlight>
              </a:rPr>
              <a:t>to</a:t>
            </a:r>
            <a:r>
              <a:rPr lang="de-DE" dirty="0">
                <a:highlight>
                  <a:srgbClr val="FFFFFF"/>
                </a:highlight>
              </a:rPr>
              <a:t> </a:t>
            </a:r>
            <a:r>
              <a:rPr lang="de-DE" dirty="0" err="1">
                <a:highlight>
                  <a:srgbClr val="FFFFFF"/>
                </a:highlight>
              </a:rPr>
              <a:t>it</a:t>
            </a:r>
            <a:r>
              <a:rPr lang="de-DE" dirty="0">
                <a:highlight>
                  <a:srgbClr val="FFFFFF"/>
                </a:highlight>
              </a:rPr>
              <a:t>?</a:t>
            </a:r>
            <a:endParaRPr lang="de-DE" dirty="0"/>
          </a:p>
          <a:p>
            <a:pPr algn="l"/>
            <a:r>
              <a:rPr lang="de-DE" dirty="0">
                <a:highlight>
                  <a:srgbClr val="FFFFFF"/>
                </a:highlight>
              </a:rPr>
              <a:t>_________________________</a:t>
            </a:r>
            <a:endParaRPr lang="de-DE" dirty="0"/>
          </a:p>
          <a:p>
            <a:pPr algn="l"/>
            <a:r>
              <a:rPr lang="de-DE" dirty="0">
                <a:highlight>
                  <a:srgbClr val="FFFFFF"/>
                </a:highlight>
              </a:rPr>
              <a:t>Was versteht ihr den unter Unternehmertum?</a:t>
            </a:r>
            <a:endParaRPr lang="de-DE" dirty="0"/>
          </a:p>
          <a:p>
            <a:pPr algn="l"/>
            <a:r>
              <a:rPr lang="de-DE" dirty="0">
                <a:highlight>
                  <a:srgbClr val="FFFFFF"/>
                </a:highlight>
              </a:rPr>
              <a:t>Unternehmertum muss nicht nur Start-Up sein, gibt auch </a:t>
            </a:r>
            <a:r>
              <a:rPr lang="de-DE" dirty="0" err="1">
                <a:highlight>
                  <a:srgbClr val="FFFFFF"/>
                </a:highlight>
              </a:rPr>
              <a:t>unternehmertum</a:t>
            </a:r>
            <a:r>
              <a:rPr lang="de-DE" dirty="0">
                <a:highlight>
                  <a:srgbClr val="FFFFFF"/>
                </a:highlight>
              </a:rPr>
              <a:t> im Mittelstand und z.B. in Familienunternehmen, die von Generation zu Generation weiter gegeben werden</a:t>
            </a:r>
            <a:endParaRPr lang="de-DE" dirty="0"/>
          </a:p>
          <a:p>
            <a:pPr algn="l"/>
            <a:r>
              <a:rPr lang="de-DE" dirty="0">
                <a:highlight>
                  <a:srgbClr val="FFFFFF"/>
                </a:highlight>
              </a:rPr>
              <a:t>(Auch Unterscheidung in Pull-Faktoren: „</a:t>
            </a:r>
            <a:r>
              <a:rPr lang="de-DE" dirty="0" err="1">
                <a:highlight>
                  <a:srgbClr val="FFFFFF"/>
                </a:highlight>
              </a:rPr>
              <a:t>Opportunity</a:t>
            </a:r>
            <a:r>
              <a:rPr lang="de-DE" dirty="0">
                <a:highlight>
                  <a:srgbClr val="FFFFFF"/>
                </a:highlight>
              </a:rPr>
              <a:t> Entrepreneur“ à ich nutze eine Marktlücke aus und „</a:t>
            </a:r>
            <a:r>
              <a:rPr lang="de-DE" dirty="0" err="1">
                <a:highlight>
                  <a:srgbClr val="FFFFFF"/>
                </a:highlight>
              </a:rPr>
              <a:t>NecessityEntrepreneurs</a:t>
            </a:r>
            <a:r>
              <a:rPr lang="de-DE" dirty="0">
                <a:highlight>
                  <a:srgbClr val="FFFFFF"/>
                </a:highlight>
              </a:rPr>
              <a:t>“ à ich bin ein Existenzgründer und mache das, weil ich sonst z.B.: ggf. arbeitslos werde)</a:t>
            </a:r>
            <a:endParaRPr lang="de-DE" dirty="0"/>
          </a:p>
          <a:p>
            <a:pPr algn="l"/>
            <a:r>
              <a:rPr lang="de-DE" dirty="0">
                <a:highlight>
                  <a:srgbClr val="FFFFFF"/>
                </a:highlight>
              </a:rPr>
              <a:t>Viele Gesichter, d.h.: </a:t>
            </a:r>
            <a:r>
              <a:rPr lang="de-DE" dirty="0" err="1">
                <a:highlight>
                  <a:srgbClr val="FFFFFF"/>
                </a:highlight>
              </a:rPr>
              <a:t>mann</a:t>
            </a:r>
            <a:r>
              <a:rPr lang="de-DE" dirty="0">
                <a:highlight>
                  <a:srgbClr val="FFFFFF"/>
                </a:highlight>
              </a:rPr>
              <a:t> muss nicht hippe Start-Up Typ sein, um unternehmerisch tätig zu sein.</a:t>
            </a:r>
            <a:br>
              <a:rPr lang="de-DE" dirty="0">
                <a:highlight>
                  <a:srgbClr val="FFFFFF"/>
                </a:highlight>
                <a:cs typeface="+mn-lt"/>
              </a:rPr>
            </a:br>
            <a:br>
              <a:rPr lang="de-DE" dirty="0">
                <a:highlight>
                  <a:srgbClr val="FFFFFF"/>
                </a:highlight>
                <a:cs typeface="+mn-lt"/>
              </a:rPr>
            </a:br>
            <a:r>
              <a:rPr lang="de-DE" dirty="0">
                <a:highlight>
                  <a:srgbClr val="FFFFFF"/>
                </a:highlight>
              </a:rPr>
              <a:t>Lasst und doch mal gucken: Woher kommt überhaupt der Begriff Unternehmertum und wie die Wissenschaft mit </a:t>
            </a:r>
            <a:r>
              <a:rPr lang="de-DE" dirty="0" err="1">
                <a:highlight>
                  <a:srgbClr val="FFFFFF"/>
                </a:highlight>
              </a:rPr>
              <a:t>ihmumgeht</a:t>
            </a:r>
            <a:r>
              <a:rPr lang="de-DE" dirty="0">
                <a:highlight>
                  <a:srgbClr val="FFFFFF"/>
                </a:highlight>
              </a:rPr>
              <a:t>?</a:t>
            </a:r>
            <a:endParaRPr lang="de-DE" dirty="0"/>
          </a:p>
          <a:p>
            <a:pPr algn="l"/>
            <a:r>
              <a:rPr lang="de-DE" dirty="0">
                <a:highlight>
                  <a:srgbClr val="FFFFFF"/>
                </a:highlight>
              </a:rPr>
              <a:t>-----</a:t>
            </a:r>
            <a:endParaRPr lang="de-DE" dirty="0"/>
          </a:p>
          <a:p>
            <a:pPr algn="l"/>
            <a:r>
              <a:rPr lang="de-DE" dirty="0">
                <a:highlight>
                  <a:srgbClr val="FFFFFF"/>
                </a:highlight>
              </a:rPr>
              <a:t>Who </a:t>
            </a:r>
            <a:r>
              <a:rPr lang="de-DE" dirty="0" err="1">
                <a:highlight>
                  <a:srgbClr val="FFFFFF"/>
                </a:highlight>
              </a:rPr>
              <a:t>is</a:t>
            </a:r>
            <a:r>
              <a:rPr lang="de-DE" dirty="0">
                <a:highlight>
                  <a:srgbClr val="FFFFFF"/>
                </a:highlight>
              </a:rPr>
              <a:t> an </a:t>
            </a:r>
            <a:r>
              <a:rPr lang="de-DE" dirty="0" err="1">
                <a:highlight>
                  <a:srgbClr val="FFFFFF"/>
                </a:highlight>
              </a:rPr>
              <a:t>entrepreneur</a:t>
            </a:r>
            <a:r>
              <a:rPr lang="de-DE" dirty="0">
                <a:highlight>
                  <a:srgbClr val="FFFFFF"/>
                </a:highlight>
              </a:rPr>
              <a:t>?</a:t>
            </a:r>
            <a:endParaRPr lang="de-DE" dirty="0"/>
          </a:p>
          <a:p>
            <a:pPr algn="l"/>
            <a:r>
              <a:rPr lang="de-DE" dirty="0">
                <a:highlight>
                  <a:srgbClr val="FFFFFF"/>
                </a:highlight>
              </a:rPr>
              <a:t>In modern </a:t>
            </a:r>
            <a:r>
              <a:rPr lang="de-DE" dirty="0" err="1">
                <a:highlight>
                  <a:srgbClr val="FFFFFF"/>
                </a:highlight>
              </a:rPr>
              <a:t>entrepreneurship-literature</a:t>
            </a:r>
            <a:r>
              <a:rPr lang="de-DE" dirty="0">
                <a:highlight>
                  <a:srgbClr val="FFFFFF"/>
                </a:highlight>
              </a:rPr>
              <a:t>, </a:t>
            </a:r>
            <a:r>
              <a:rPr lang="de-DE" dirty="0" err="1">
                <a:highlight>
                  <a:srgbClr val="FFFFFF"/>
                </a:highlight>
              </a:rPr>
              <a:t>there</a:t>
            </a:r>
            <a:r>
              <a:rPr lang="de-DE" dirty="0">
                <a:highlight>
                  <a:srgbClr val="FFFFFF"/>
                </a:highlight>
              </a:rPr>
              <a:t> a </a:t>
            </a:r>
            <a:r>
              <a:rPr lang="de-DE" dirty="0" err="1">
                <a:highlight>
                  <a:srgbClr val="FFFFFF"/>
                </a:highlight>
              </a:rPr>
              <a:t>tons</a:t>
            </a:r>
            <a:r>
              <a:rPr lang="de-DE" dirty="0">
                <a:highlight>
                  <a:srgbClr val="FFFFFF"/>
                </a:highlight>
              </a:rPr>
              <a:t> </a:t>
            </a:r>
            <a:r>
              <a:rPr lang="de-DE" dirty="0" err="1">
                <a:highlight>
                  <a:srgbClr val="FFFFFF"/>
                </a:highlight>
              </a:rPr>
              <a:t>of</a:t>
            </a:r>
            <a:r>
              <a:rPr lang="de-DE" dirty="0">
                <a:highlight>
                  <a:srgbClr val="FFFFFF"/>
                </a:highlight>
              </a:rPr>
              <a:t> diverse </a:t>
            </a:r>
            <a:r>
              <a:rPr lang="de-DE" dirty="0" err="1">
                <a:highlight>
                  <a:srgbClr val="FFFFFF"/>
                </a:highlight>
              </a:rPr>
              <a:t>definitions</a:t>
            </a:r>
            <a:r>
              <a:rPr lang="de-DE" dirty="0">
                <a:highlight>
                  <a:srgbClr val="FFFFFF"/>
                </a:highlight>
              </a:rPr>
              <a:t>.</a:t>
            </a:r>
            <a:endParaRPr lang="de-DE" dirty="0"/>
          </a:p>
          <a:p>
            <a:pPr algn="l"/>
            <a:r>
              <a:rPr lang="de-DE" dirty="0">
                <a:highlight>
                  <a:srgbClr val="FFFFFF"/>
                </a:highlight>
              </a:rPr>
              <a:t>Also, </a:t>
            </a:r>
            <a:r>
              <a:rPr lang="de-DE" dirty="0" err="1">
                <a:highlight>
                  <a:srgbClr val="FFFFFF"/>
                </a:highlight>
              </a:rPr>
              <a:t>there</a:t>
            </a:r>
            <a:r>
              <a:rPr lang="de-DE" dirty="0">
                <a:highlight>
                  <a:srgbClr val="FFFFFF"/>
                </a:highlight>
              </a:rPr>
              <a:t> </a:t>
            </a:r>
            <a:r>
              <a:rPr lang="de-DE" dirty="0" err="1">
                <a:highlight>
                  <a:srgbClr val="FFFFFF"/>
                </a:highlight>
              </a:rPr>
              <a:t>are</a:t>
            </a:r>
            <a:r>
              <a:rPr lang="de-DE" dirty="0">
                <a:highlight>
                  <a:srgbClr val="FFFFFF"/>
                </a:highlight>
              </a:rPr>
              <a:t> </a:t>
            </a:r>
            <a:r>
              <a:rPr lang="de-DE" b="1" dirty="0">
                <a:highlight>
                  <a:srgbClr val="FFFFFF"/>
                </a:highlight>
              </a:rPr>
              <a:t>CULTURAL DIFFERENCES THAT LEAD TO DIFFERENT INTERPRETATIONS OF THE TERM „ENTREPRENEURSHIP“</a:t>
            </a:r>
            <a:endParaRPr lang="de-DE" dirty="0"/>
          </a:p>
          <a:p>
            <a:pPr algn="l"/>
            <a:r>
              <a:rPr lang="de-DE" b="1" dirty="0">
                <a:highlight>
                  <a:srgbClr val="FFFFFF"/>
                </a:highlight>
              </a:rPr>
              <a:t>And </a:t>
            </a:r>
            <a:r>
              <a:rPr lang="de-DE" b="1" dirty="0" err="1">
                <a:highlight>
                  <a:srgbClr val="FFFFFF"/>
                </a:highlight>
              </a:rPr>
              <a:t>there</a:t>
            </a:r>
            <a:r>
              <a:rPr lang="de-DE" b="1" dirty="0">
                <a:highlight>
                  <a:srgbClr val="FFFFFF"/>
                </a:highlight>
              </a:rPr>
              <a:t> </a:t>
            </a:r>
            <a:r>
              <a:rPr lang="de-DE" b="1" dirty="0" err="1">
                <a:highlight>
                  <a:srgbClr val="FFFFFF"/>
                </a:highlight>
              </a:rPr>
              <a:t>are</a:t>
            </a:r>
            <a:r>
              <a:rPr lang="de-DE" b="1" dirty="0">
                <a:highlight>
                  <a:srgbClr val="FFFFFF"/>
                </a:highlight>
              </a:rPr>
              <a:t> different </a:t>
            </a:r>
            <a:r>
              <a:rPr lang="de-DE" b="1" dirty="0" err="1">
                <a:highlight>
                  <a:srgbClr val="FFFFFF"/>
                </a:highlight>
              </a:rPr>
              <a:t>pictures</a:t>
            </a:r>
            <a:r>
              <a:rPr lang="de-DE" b="1" dirty="0">
                <a:highlight>
                  <a:srgbClr val="FFFFFF"/>
                </a:highlight>
              </a:rPr>
              <a:t> </a:t>
            </a:r>
            <a:r>
              <a:rPr lang="de-DE" b="1" dirty="0" err="1">
                <a:highlight>
                  <a:srgbClr val="FFFFFF"/>
                </a:highlight>
              </a:rPr>
              <a:t>coming</a:t>
            </a:r>
            <a:r>
              <a:rPr lang="de-DE" b="1" dirty="0">
                <a:highlight>
                  <a:srgbClr val="FFFFFF"/>
                </a:highlight>
              </a:rPr>
              <a:t> </a:t>
            </a:r>
            <a:r>
              <a:rPr lang="de-DE" b="1" dirty="0" err="1">
                <a:highlight>
                  <a:srgbClr val="FFFFFF"/>
                </a:highlight>
              </a:rPr>
              <a:t>along</a:t>
            </a:r>
            <a:r>
              <a:rPr lang="de-DE" b="1" dirty="0">
                <a:highlight>
                  <a:srgbClr val="FFFFFF"/>
                </a:highlight>
              </a:rPr>
              <a:t> </a:t>
            </a:r>
            <a:r>
              <a:rPr lang="de-DE" b="1" dirty="0" err="1">
                <a:highlight>
                  <a:srgbClr val="FFFFFF"/>
                </a:highlight>
              </a:rPr>
              <a:t>with</a:t>
            </a:r>
            <a:r>
              <a:rPr lang="de-DE" b="1" dirty="0">
                <a:highlight>
                  <a:srgbClr val="FFFFFF"/>
                </a:highlight>
              </a:rPr>
              <a:t> </a:t>
            </a:r>
            <a:r>
              <a:rPr lang="de-DE" b="1" dirty="0" err="1">
                <a:highlight>
                  <a:srgbClr val="FFFFFF"/>
                </a:highlight>
              </a:rPr>
              <a:t>entrepreneurship</a:t>
            </a:r>
            <a:r>
              <a:rPr lang="de-DE" b="1" dirty="0">
                <a:highlight>
                  <a:srgbClr val="FFFFFF"/>
                </a:highlight>
              </a:rPr>
              <a:t>:</a:t>
            </a:r>
            <a:endParaRPr lang="de-DE" dirty="0"/>
          </a:p>
          <a:p>
            <a:pPr algn="l"/>
            <a:r>
              <a:rPr lang="de-DE" dirty="0">
                <a:highlight>
                  <a:srgbClr val="FFFFFF"/>
                </a:highlight>
              </a:rPr>
              <a:t>.. Like </a:t>
            </a:r>
            <a:r>
              <a:rPr lang="de-DE" dirty="0" err="1">
                <a:highlight>
                  <a:srgbClr val="FFFFFF"/>
                </a:highlight>
              </a:rPr>
              <a:t>the</a:t>
            </a:r>
            <a:r>
              <a:rPr lang="de-DE" dirty="0">
                <a:highlight>
                  <a:srgbClr val="FFFFFF"/>
                </a:highlight>
              </a:rPr>
              <a:t> </a:t>
            </a:r>
            <a:r>
              <a:rPr lang="de-DE" dirty="0" err="1">
                <a:highlight>
                  <a:srgbClr val="FFFFFF"/>
                </a:highlight>
              </a:rPr>
              <a:t>start</a:t>
            </a:r>
            <a:r>
              <a:rPr lang="de-DE" dirty="0">
                <a:highlight>
                  <a:srgbClr val="FFFFFF"/>
                </a:highlight>
              </a:rPr>
              <a:t> </a:t>
            </a:r>
            <a:r>
              <a:rPr lang="de-DE" dirty="0" err="1">
                <a:highlight>
                  <a:srgbClr val="FFFFFF"/>
                </a:highlight>
              </a:rPr>
              <a:t>up</a:t>
            </a:r>
            <a:r>
              <a:rPr lang="de-DE" dirty="0">
                <a:highlight>
                  <a:srgbClr val="FFFFFF"/>
                </a:highlight>
              </a:rPr>
              <a:t> </a:t>
            </a:r>
            <a:r>
              <a:rPr lang="de-DE" dirty="0" err="1">
                <a:highlight>
                  <a:srgbClr val="FFFFFF"/>
                </a:highlight>
              </a:rPr>
              <a:t>guys</a:t>
            </a:r>
            <a:r>
              <a:rPr lang="de-DE" dirty="0">
                <a:highlight>
                  <a:srgbClr val="FFFFFF"/>
                </a:highlight>
              </a:rPr>
              <a:t>. </a:t>
            </a:r>
            <a:r>
              <a:rPr lang="de-DE" dirty="0" err="1">
                <a:highlight>
                  <a:srgbClr val="FFFFFF"/>
                </a:highlight>
              </a:rPr>
              <a:t>You</a:t>
            </a:r>
            <a:r>
              <a:rPr lang="de-DE" dirty="0">
                <a:highlight>
                  <a:srgbClr val="FFFFFF"/>
                </a:highlight>
              </a:rPr>
              <a:t> </a:t>
            </a:r>
            <a:r>
              <a:rPr lang="de-DE" dirty="0" err="1">
                <a:highlight>
                  <a:srgbClr val="FFFFFF"/>
                </a:highlight>
              </a:rPr>
              <a:t>think</a:t>
            </a:r>
            <a:r>
              <a:rPr lang="de-DE" dirty="0">
                <a:highlight>
                  <a:srgbClr val="FFFFFF"/>
                </a:highlight>
              </a:rPr>
              <a:t> </a:t>
            </a:r>
            <a:r>
              <a:rPr lang="de-DE" dirty="0" err="1">
                <a:highlight>
                  <a:srgbClr val="FFFFFF"/>
                </a:highlight>
              </a:rPr>
              <a:t>of</a:t>
            </a:r>
            <a:r>
              <a:rPr lang="de-DE" dirty="0">
                <a:highlight>
                  <a:srgbClr val="FFFFFF"/>
                </a:highlight>
              </a:rPr>
              <a:t> </a:t>
            </a:r>
            <a:r>
              <a:rPr lang="de-DE" dirty="0" err="1">
                <a:highlight>
                  <a:srgbClr val="FFFFFF"/>
                </a:highlight>
              </a:rPr>
              <a:t>something</a:t>
            </a:r>
            <a:r>
              <a:rPr lang="de-DE" dirty="0">
                <a:highlight>
                  <a:srgbClr val="FFFFFF"/>
                </a:highlight>
              </a:rPr>
              <a:t> </a:t>
            </a:r>
            <a:r>
              <a:rPr lang="de-DE" dirty="0" err="1">
                <a:highlight>
                  <a:srgbClr val="FFFFFF"/>
                </a:highlight>
              </a:rPr>
              <a:t>developing</a:t>
            </a:r>
            <a:r>
              <a:rPr lang="de-DE" dirty="0">
                <a:highlight>
                  <a:srgbClr val="FFFFFF"/>
                </a:highlight>
              </a:rPr>
              <a:t>, „innovative“</a:t>
            </a:r>
            <a:endParaRPr lang="de-DE" dirty="0"/>
          </a:p>
          <a:p>
            <a:pPr algn="l"/>
            <a:r>
              <a:rPr lang="de-DE" dirty="0">
                <a:highlight>
                  <a:srgbClr val="FFFFFF"/>
                </a:highlight>
              </a:rPr>
              <a:t>… </a:t>
            </a:r>
            <a:r>
              <a:rPr lang="de-DE" dirty="0" err="1">
                <a:highlight>
                  <a:srgbClr val="FFFFFF"/>
                </a:highlight>
              </a:rPr>
              <a:t>if</a:t>
            </a:r>
            <a:r>
              <a:rPr lang="de-DE" dirty="0">
                <a:highlight>
                  <a:srgbClr val="FFFFFF"/>
                </a:highlight>
              </a:rPr>
              <a:t> I </a:t>
            </a:r>
            <a:r>
              <a:rPr lang="de-DE" dirty="0" err="1">
                <a:highlight>
                  <a:srgbClr val="FFFFFF"/>
                </a:highlight>
              </a:rPr>
              <a:t>would</a:t>
            </a:r>
            <a:r>
              <a:rPr lang="de-DE" dirty="0">
                <a:highlight>
                  <a:srgbClr val="FFFFFF"/>
                </a:highlight>
              </a:rPr>
              <a:t> </a:t>
            </a:r>
            <a:r>
              <a:rPr lang="de-DE" dirty="0" err="1">
                <a:highlight>
                  <a:srgbClr val="FFFFFF"/>
                </a:highlight>
              </a:rPr>
              <a:t>ask</a:t>
            </a:r>
            <a:r>
              <a:rPr lang="de-DE" dirty="0">
                <a:highlight>
                  <a:srgbClr val="FFFFFF"/>
                </a:highlight>
              </a:rPr>
              <a:t> a friend </a:t>
            </a:r>
            <a:r>
              <a:rPr lang="de-DE" dirty="0" err="1">
                <a:highlight>
                  <a:srgbClr val="FFFFFF"/>
                </a:highlight>
              </a:rPr>
              <a:t>of</a:t>
            </a:r>
            <a:r>
              <a:rPr lang="de-DE" dirty="0">
                <a:highlight>
                  <a:srgbClr val="FFFFFF"/>
                </a:highlight>
              </a:rPr>
              <a:t> </a:t>
            </a:r>
            <a:r>
              <a:rPr lang="de-DE" dirty="0" err="1">
                <a:highlight>
                  <a:srgbClr val="FFFFFF"/>
                </a:highlight>
              </a:rPr>
              <a:t>mine</a:t>
            </a:r>
            <a:r>
              <a:rPr lang="de-DE" dirty="0">
                <a:highlight>
                  <a:srgbClr val="FFFFFF"/>
                </a:highlight>
              </a:rPr>
              <a:t> … </a:t>
            </a:r>
            <a:r>
              <a:rPr lang="de-DE" dirty="0" err="1">
                <a:highlight>
                  <a:srgbClr val="FFFFFF"/>
                </a:highlight>
              </a:rPr>
              <a:t>entreprenuers</a:t>
            </a:r>
            <a:r>
              <a:rPr lang="de-DE" dirty="0">
                <a:highlight>
                  <a:srgbClr val="FFFFFF"/>
                </a:highlight>
              </a:rPr>
              <a:t> </a:t>
            </a:r>
            <a:r>
              <a:rPr lang="de-DE" dirty="0" err="1">
                <a:highlight>
                  <a:srgbClr val="FFFFFF"/>
                </a:highlight>
              </a:rPr>
              <a:t>are</a:t>
            </a:r>
            <a:r>
              <a:rPr lang="de-DE" dirty="0">
                <a:highlight>
                  <a:srgbClr val="FFFFFF"/>
                </a:highlight>
              </a:rPr>
              <a:t> </a:t>
            </a:r>
            <a:r>
              <a:rPr lang="de-DE" dirty="0" err="1">
                <a:highlight>
                  <a:srgbClr val="FFFFFF"/>
                </a:highlight>
              </a:rPr>
              <a:t>founders</a:t>
            </a:r>
            <a:r>
              <a:rPr lang="de-DE" dirty="0">
                <a:highlight>
                  <a:srgbClr val="FFFFFF"/>
                </a:highlight>
              </a:rPr>
              <a:t> </a:t>
            </a:r>
            <a:r>
              <a:rPr lang="de-DE" dirty="0" err="1">
                <a:highlight>
                  <a:srgbClr val="FFFFFF"/>
                </a:highlight>
              </a:rPr>
              <a:t>of</a:t>
            </a:r>
            <a:r>
              <a:rPr lang="de-DE" dirty="0">
                <a:highlight>
                  <a:srgbClr val="FFFFFF"/>
                </a:highlight>
              </a:rPr>
              <a:t> </a:t>
            </a:r>
            <a:r>
              <a:rPr lang="de-DE" i="1" dirty="0" err="1">
                <a:highlight>
                  <a:srgbClr val="FFFFFF"/>
                </a:highlight>
              </a:rPr>
              <a:t>small</a:t>
            </a:r>
            <a:r>
              <a:rPr lang="de-DE" i="1" dirty="0">
                <a:highlight>
                  <a:srgbClr val="FFFFFF"/>
                </a:highlight>
              </a:rPr>
              <a:t> and medium[-</a:t>
            </a:r>
            <a:r>
              <a:rPr lang="de-DE" i="1" dirty="0" err="1">
                <a:highlight>
                  <a:srgbClr val="FFFFFF"/>
                </a:highlight>
              </a:rPr>
              <a:t>sized</a:t>
            </a:r>
            <a:r>
              <a:rPr lang="de-DE" i="1" dirty="0">
                <a:highlight>
                  <a:srgbClr val="FFFFFF"/>
                </a:highlight>
              </a:rPr>
              <a:t>] </a:t>
            </a:r>
            <a:r>
              <a:rPr lang="de-DE" i="1" dirty="0" err="1">
                <a:highlight>
                  <a:srgbClr val="FFFFFF"/>
                </a:highlight>
              </a:rPr>
              <a:t>enterprises</a:t>
            </a:r>
            <a:endParaRPr lang="de-DE" dirty="0"/>
          </a:p>
          <a:p>
            <a:pPr algn="l"/>
            <a:r>
              <a:rPr lang="de-DE" i="1" dirty="0">
                <a:highlight>
                  <a:srgbClr val="FFFFFF"/>
                </a:highlight>
              </a:rPr>
              <a:t>…</a:t>
            </a:r>
            <a:r>
              <a:rPr lang="de-DE" dirty="0" err="1">
                <a:highlight>
                  <a:srgbClr val="FFFFFF"/>
                </a:highlight>
              </a:rPr>
              <a:t>or</a:t>
            </a:r>
            <a:r>
              <a:rPr lang="de-DE" dirty="0">
                <a:highlight>
                  <a:srgbClr val="FFFFFF"/>
                </a:highlight>
              </a:rPr>
              <a:t> </a:t>
            </a:r>
            <a:r>
              <a:rPr lang="de-DE" dirty="0" err="1">
                <a:highlight>
                  <a:srgbClr val="FFFFFF"/>
                </a:highlight>
              </a:rPr>
              <a:t>they</a:t>
            </a:r>
            <a:r>
              <a:rPr lang="de-DE" dirty="0">
                <a:highlight>
                  <a:srgbClr val="FFFFFF"/>
                </a:highlight>
              </a:rPr>
              <a:t> </a:t>
            </a:r>
            <a:r>
              <a:rPr lang="de-DE" dirty="0" err="1">
                <a:highlight>
                  <a:srgbClr val="FFFFFF"/>
                </a:highlight>
              </a:rPr>
              <a:t>run</a:t>
            </a:r>
            <a:r>
              <a:rPr lang="de-DE" dirty="0">
                <a:highlight>
                  <a:srgbClr val="FFFFFF"/>
                </a:highlight>
              </a:rPr>
              <a:t> a </a:t>
            </a:r>
            <a:r>
              <a:rPr lang="de-DE" dirty="0" err="1">
                <a:highlight>
                  <a:srgbClr val="FFFFFF"/>
                </a:highlight>
              </a:rPr>
              <a:t>familiy</a:t>
            </a:r>
            <a:r>
              <a:rPr lang="de-DE" dirty="0">
                <a:highlight>
                  <a:srgbClr val="FFFFFF"/>
                </a:highlight>
              </a:rPr>
              <a:t> </a:t>
            </a:r>
            <a:r>
              <a:rPr lang="de-DE" dirty="0" err="1">
                <a:highlight>
                  <a:srgbClr val="FFFFFF"/>
                </a:highlight>
              </a:rPr>
              <a:t>business</a:t>
            </a:r>
            <a:r>
              <a:rPr lang="de-DE" dirty="0">
                <a:highlight>
                  <a:srgbClr val="FFFFFF"/>
                </a:highlight>
              </a:rPr>
              <a:t>. The </a:t>
            </a:r>
            <a:r>
              <a:rPr lang="de-DE" dirty="0" err="1">
                <a:highlight>
                  <a:srgbClr val="FFFFFF"/>
                </a:highlight>
              </a:rPr>
              <a:t>name</a:t>
            </a:r>
            <a:r>
              <a:rPr lang="de-DE" dirty="0">
                <a:highlight>
                  <a:srgbClr val="FFFFFF"/>
                </a:highlight>
              </a:rPr>
              <a:t> </a:t>
            </a:r>
            <a:r>
              <a:rPr lang="de-DE" dirty="0" err="1">
                <a:highlight>
                  <a:srgbClr val="FFFFFF"/>
                </a:highlight>
              </a:rPr>
              <a:t>is</a:t>
            </a:r>
            <a:r>
              <a:rPr lang="de-DE" dirty="0">
                <a:highlight>
                  <a:srgbClr val="FFFFFF"/>
                </a:highlight>
              </a:rPr>
              <a:t> </a:t>
            </a:r>
            <a:r>
              <a:rPr lang="de-DE" dirty="0" err="1">
                <a:highlight>
                  <a:srgbClr val="FFFFFF"/>
                </a:highlight>
              </a:rPr>
              <a:t>the</a:t>
            </a:r>
            <a:r>
              <a:rPr lang="de-DE" dirty="0">
                <a:highlight>
                  <a:srgbClr val="FFFFFF"/>
                </a:highlight>
              </a:rPr>
              <a:t> </a:t>
            </a:r>
            <a:r>
              <a:rPr lang="de-DE" dirty="0" err="1">
                <a:highlight>
                  <a:srgbClr val="FFFFFF"/>
                </a:highlight>
              </a:rPr>
              <a:t>company</a:t>
            </a:r>
            <a:r>
              <a:rPr lang="de-DE" dirty="0">
                <a:highlight>
                  <a:srgbClr val="FFFFFF"/>
                </a:highlight>
              </a:rPr>
              <a:t>, so </a:t>
            </a:r>
            <a:r>
              <a:rPr lang="de-DE" dirty="0" err="1">
                <a:highlight>
                  <a:srgbClr val="FFFFFF"/>
                </a:highlight>
              </a:rPr>
              <a:t>to</a:t>
            </a:r>
            <a:r>
              <a:rPr lang="de-DE" dirty="0">
                <a:highlight>
                  <a:srgbClr val="FFFFFF"/>
                </a:highlight>
              </a:rPr>
              <a:t> </a:t>
            </a:r>
            <a:r>
              <a:rPr lang="de-DE" dirty="0" err="1">
                <a:highlight>
                  <a:srgbClr val="FFFFFF"/>
                </a:highlight>
              </a:rPr>
              <a:t>say</a:t>
            </a:r>
            <a:r>
              <a:rPr lang="de-DE" dirty="0">
                <a:highlight>
                  <a:srgbClr val="FFFFFF"/>
                </a:highlight>
              </a:rPr>
              <a:t>. </a:t>
            </a:r>
            <a:r>
              <a:rPr lang="de-DE" dirty="0" err="1">
                <a:highlight>
                  <a:srgbClr val="FFFFFF"/>
                </a:highlight>
              </a:rPr>
              <a:t>Thats</a:t>
            </a:r>
            <a:r>
              <a:rPr lang="de-DE" dirty="0">
                <a:highlight>
                  <a:srgbClr val="FFFFFF"/>
                </a:highlight>
              </a:rPr>
              <a:t> </a:t>
            </a:r>
            <a:r>
              <a:rPr lang="de-DE" dirty="0" err="1">
                <a:highlight>
                  <a:srgbClr val="FFFFFF"/>
                </a:highlight>
              </a:rPr>
              <a:t>the</a:t>
            </a:r>
            <a:r>
              <a:rPr lang="de-DE" dirty="0">
                <a:highlight>
                  <a:srgbClr val="FFFFFF"/>
                </a:highlight>
              </a:rPr>
              <a:t> </a:t>
            </a:r>
            <a:r>
              <a:rPr lang="de-DE" dirty="0" err="1">
                <a:highlight>
                  <a:srgbClr val="FFFFFF"/>
                </a:highlight>
              </a:rPr>
              <a:t>founder</a:t>
            </a:r>
            <a:endParaRPr lang="de-DE" dirty="0"/>
          </a:p>
          <a:p>
            <a:pPr algn="l"/>
            <a:r>
              <a:rPr lang="de-DE" dirty="0">
                <a:highlight>
                  <a:srgbClr val="FFFFFF"/>
                </a:highlight>
              </a:rPr>
              <a:t>(Auch Unterscheidung in Pull-Faktoren: „</a:t>
            </a:r>
            <a:r>
              <a:rPr lang="de-DE" dirty="0" err="1">
                <a:highlight>
                  <a:srgbClr val="FFFFFF"/>
                </a:highlight>
              </a:rPr>
              <a:t>Opportunity</a:t>
            </a:r>
            <a:r>
              <a:rPr lang="de-DE" dirty="0">
                <a:highlight>
                  <a:srgbClr val="FFFFFF"/>
                </a:highlight>
              </a:rPr>
              <a:t> Entrepreneur“ à ich nutze eine Marktlücke aus und „</a:t>
            </a:r>
            <a:r>
              <a:rPr lang="de-DE" dirty="0" err="1">
                <a:highlight>
                  <a:srgbClr val="FFFFFF"/>
                </a:highlight>
              </a:rPr>
              <a:t>NecessityEntrepreneurs</a:t>
            </a:r>
            <a:r>
              <a:rPr lang="de-DE" dirty="0">
                <a:highlight>
                  <a:srgbClr val="FFFFFF"/>
                </a:highlight>
              </a:rPr>
              <a:t>“ à ich bin ein Existenzgründer und mache das, weil ich sonst z.B.: ggf. arbeitslos werde)</a:t>
            </a:r>
            <a:endParaRPr lang="de-DE" dirty="0"/>
          </a:p>
          <a:p>
            <a:pPr algn="l"/>
            <a:r>
              <a:rPr lang="de-DE" b="1" dirty="0">
                <a:highlight>
                  <a:srgbClr val="FFFFFF"/>
                </a:highlight>
              </a:rPr>
              <a:t>So </a:t>
            </a:r>
            <a:r>
              <a:rPr lang="de-DE" b="1" dirty="0" err="1">
                <a:highlight>
                  <a:srgbClr val="FFFFFF"/>
                </a:highlight>
              </a:rPr>
              <a:t>there</a:t>
            </a:r>
            <a:r>
              <a:rPr lang="de-DE" b="1" dirty="0">
                <a:highlight>
                  <a:srgbClr val="FFFFFF"/>
                </a:highlight>
              </a:rPr>
              <a:t> </a:t>
            </a:r>
            <a:r>
              <a:rPr lang="de-DE" b="1" dirty="0" err="1">
                <a:highlight>
                  <a:srgbClr val="FFFFFF"/>
                </a:highlight>
              </a:rPr>
              <a:t>are</a:t>
            </a:r>
            <a:r>
              <a:rPr lang="de-DE" b="1" dirty="0">
                <a:highlight>
                  <a:srgbClr val="FFFFFF"/>
                </a:highlight>
              </a:rPr>
              <a:t> a </a:t>
            </a:r>
            <a:r>
              <a:rPr lang="de-DE" b="1" dirty="0" err="1">
                <a:highlight>
                  <a:srgbClr val="FFFFFF"/>
                </a:highlight>
              </a:rPr>
              <a:t>lot</a:t>
            </a:r>
            <a:r>
              <a:rPr lang="de-DE" b="1" dirty="0">
                <a:highlight>
                  <a:srgbClr val="FFFFFF"/>
                </a:highlight>
              </a:rPr>
              <a:t> </a:t>
            </a:r>
            <a:r>
              <a:rPr lang="de-DE" b="1" dirty="0" err="1">
                <a:highlight>
                  <a:srgbClr val="FFFFFF"/>
                </a:highlight>
              </a:rPr>
              <a:t>of</a:t>
            </a:r>
            <a:r>
              <a:rPr lang="de-DE" b="1" dirty="0">
                <a:highlight>
                  <a:srgbClr val="FFFFFF"/>
                </a:highlight>
              </a:rPr>
              <a:t> </a:t>
            </a:r>
            <a:r>
              <a:rPr lang="de-DE" b="1" dirty="0" err="1">
                <a:highlight>
                  <a:srgbClr val="FFFFFF"/>
                </a:highlight>
              </a:rPr>
              <a:t>definitions</a:t>
            </a:r>
            <a:r>
              <a:rPr lang="de-DE" b="1" dirty="0">
                <a:highlight>
                  <a:srgbClr val="FFFFFF"/>
                </a:highlight>
              </a:rPr>
              <a:t>, </a:t>
            </a:r>
            <a:r>
              <a:rPr lang="de-DE" b="1" dirty="0" err="1">
                <a:highlight>
                  <a:srgbClr val="FFFFFF"/>
                </a:highlight>
              </a:rPr>
              <a:t>we</a:t>
            </a:r>
            <a:r>
              <a:rPr lang="de-DE" b="1" dirty="0">
                <a:highlight>
                  <a:srgbClr val="FFFFFF"/>
                </a:highlight>
              </a:rPr>
              <a:t> </a:t>
            </a:r>
            <a:r>
              <a:rPr lang="de-DE" b="1" dirty="0" err="1">
                <a:highlight>
                  <a:srgbClr val="FFFFFF"/>
                </a:highlight>
              </a:rPr>
              <a:t>would</a:t>
            </a:r>
            <a:r>
              <a:rPr lang="de-DE" b="1" dirty="0">
                <a:highlight>
                  <a:srgbClr val="FFFFFF"/>
                </a:highlight>
              </a:rPr>
              <a:t> like </a:t>
            </a:r>
            <a:r>
              <a:rPr lang="de-DE" b="1" dirty="0" err="1">
                <a:highlight>
                  <a:srgbClr val="FFFFFF"/>
                </a:highlight>
              </a:rPr>
              <a:t>to</a:t>
            </a:r>
            <a:r>
              <a:rPr lang="de-DE" b="1" dirty="0">
                <a:highlight>
                  <a:srgbClr val="FFFFFF"/>
                </a:highlight>
              </a:rPr>
              <a:t> </a:t>
            </a:r>
            <a:r>
              <a:rPr lang="de-DE" b="1" dirty="0" err="1">
                <a:highlight>
                  <a:srgbClr val="FFFFFF"/>
                </a:highlight>
              </a:rPr>
              <a:t>share</a:t>
            </a:r>
            <a:r>
              <a:rPr lang="de-DE" b="1" dirty="0">
                <a:highlight>
                  <a:srgbClr val="FFFFFF"/>
                </a:highlight>
              </a:rPr>
              <a:t> </a:t>
            </a:r>
            <a:r>
              <a:rPr lang="de-DE" b="1" dirty="0" err="1">
                <a:highlight>
                  <a:srgbClr val="FFFFFF"/>
                </a:highlight>
              </a:rPr>
              <a:t>some</a:t>
            </a:r>
            <a:r>
              <a:rPr lang="de-DE" b="1" dirty="0">
                <a:highlight>
                  <a:srgbClr val="FFFFFF"/>
                </a:highlight>
              </a:rPr>
              <a:t> </a:t>
            </a:r>
            <a:r>
              <a:rPr lang="de-DE" b="1" dirty="0" err="1">
                <a:highlight>
                  <a:srgbClr val="FFFFFF"/>
                </a:highlight>
              </a:rPr>
              <a:t>with</a:t>
            </a:r>
            <a:r>
              <a:rPr lang="de-DE" b="1" dirty="0">
                <a:highlight>
                  <a:srgbClr val="FFFFFF"/>
                </a:highlight>
              </a:rPr>
              <a:t> </a:t>
            </a:r>
            <a:r>
              <a:rPr lang="de-DE" b="1" dirty="0" err="1">
                <a:highlight>
                  <a:srgbClr val="FFFFFF"/>
                </a:highlight>
              </a:rPr>
              <a:t>you</a:t>
            </a:r>
            <a:r>
              <a:rPr lang="de-DE" b="1" dirty="0">
                <a:highlight>
                  <a:srgbClr val="FFFFFF"/>
                </a:highlight>
              </a:rPr>
              <a:t> in a </a:t>
            </a:r>
            <a:r>
              <a:rPr lang="de-DE" b="1" dirty="0" err="1">
                <a:highlight>
                  <a:srgbClr val="FFFFFF"/>
                </a:highlight>
              </a:rPr>
              <a:t>bit</a:t>
            </a:r>
            <a:r>
              <a:rPr lang="de-DE" b="1" dirty="0">
                <a:highlight>
                  <a:srgbClr val="FFFFFF"/>
                </a:highlight>
              </a:rPr>
              <a:t>. </a:t>
            </a:r>
            <a:endParaRPr lang="de-DE" dirty="0"/>
          </a:p>
          <a:p>
            <a:pPr algn="l"/>
            <a:r>
              <a:rPr lang="de-DE" b="1" dirty="0" err="1">
                <a:highlight>
                  <a:srgbClr val="FFFFFF"/>
                </a:highlight>
              </a:rPr>
              <a:t>To</a:t>
            </a:r>
            <a:r>
              <a:rPr lang="de-DE" b="1" dirty="0">
                <a:highlight>
                  <a:srgbClr val="FFFFFF"/>
                </a:highlight>
              </a:rPr>
              <a:t> do </a:t>
            </a:r>
            <a:r>
              <a:rPr lang="de-DE" b="1" dirty="0" err="1">
                <a:highlight>
                  <a:srgbClr val="FFFFFF"/>
                </a:highlight>
              </a:rPr>
              <a:t>this</a:t>
            </a:r>
            <a:r>
              <a:rPr lang="de-DE" b="1" dirty="0">
                <a:highlight>
                  <a:srgbClr val="FFFFFF"/>
                </a:highlight>
              </a:rPr>
              <a:t> </a:t>
            </a:r>
            <a:r>
              <a:rPr lang="de-DE" b="1" dirty="0" err="1">
                <a:highlight>
                  <a:srgbClr val="FFFFFF"/>
                </a:highlight>
              </a:rPr>
              <a:t>we</a:t>
            </a:r>
            <a:r>
              <a:rPr lang="de-DE" b="1" dirty="0">
                <a:highlight>
                  <a:srgbClr val="FFFFFF"/>
                </a:highlight>
              </a:rPr>
              <a:t> </a:t>
            </a:r>
            <a:r>
              <a:rPr lang="de-DE" b="1" dirty="0" err="1">
                <a:highlight>
                  <a:srgbClr val="FFFFFF"/>
                </a:highlight>
              </a:rPr>
              <a:t>asked</a:t>
            </a:r>
            <a:r>
              <a:rPr lang="de-DE" b="1" dirty="0">
                <a:highlight>
                  <a:srgbClr val="FFFFFF"/>
                </a:highlight>
              </a:rPr>
              <a:t> </a:t>
            </a:r>
            <a:r>
              <a:rPr lang="de-DE" b="1" dirty="0" err="1">
                <a:highlight>
                  <a:srgbClr val="FFFFFF"/>
                </a:highlight>
              </a:rPr>
              <a:t>ourselves</a:t>
            </a:r>
            <a:r>
              <a:rPr lang="de-DE" b="1" dirty="0">
                <a:highlight>
                  <a:srgbClr val="FFFFFF"/>
                </a:highlight>
              </a:rPr>
              <a:t>: </a:t>
            </a:r>
            <a:r>
              <a:rPr lang="de-DE" b="1" dirty="0" err="1">
                <a:highlight>
                  <a:srgbClr val="FFFFFF"/>
                </a:highlight>
              </a:rPr>
              <a:t>Where</a:t>
            </a:r>
            <a:r>
              <a:rPr lang="de-DE" b="1" dirty="0">
                <a:highlight>
                  <a:srgbClr val="FFFFFF"/>
                </a:highlight>
              </a:rPr>
              <a:t> </a:t>
            </a:r>
            <a:r>
              <a:rPr lang="de-DE" b="1" dirty="0" err="1">
                <a:highlight>
                  <a:srgbClr val="FFFFFF"/>
                </a:highlight>
              </a:rPr>
              <a:t>does</a:t>
            </a:r>
            <a:r>
              <a:rPr lang="de-DE" b="1" dirty="0">
                <a:highlight>
                  <a:srgbClr val="FFFFFF"/>
                </a:highlight>
              </a:rPr>
              <a:t> </a:t>
            </a:r>
            <a:r>
              <a:rPr lang="de-DE" b="1" dirty="0" err="1">
                <a:highlight>
                  <a:srgbClr val="FFFFFF"/>
                </a:highlight>
              </a:rPr>
              <a:t>the</a:t>
            </a:r>
            <a:r>
              <a:rPr lang="de-DE" b="1" dirty="0">
                <a:highlight>
                  <a:srgbClr val="FFFFFF"/>
                </a:highlight>
              </a:rPr>
              <a:t> </a:t>
            </a:r>
            <a:r>
              <a:rPr lang="de-DE" b="1" dirty="0" err="1">
                <a:highlight>
                  <a:srgbClr val="FFFFFF"/>
                </a:highlight>
              </a:rPr>
              <a:t>term</a:t>
            </a:r>
            <a:r>
              <a:rPr lang="de-DE" b="1" dirty="0">
                <a:highlight>
                  <a:srgbClr val="FFFFFF"/>
                </a:highlight>
              </a:rPr>
              <a:t> “</a:t>
            </a:r>
            <a:r>
              <a:rPr lang="de-DE" b="1" dirty="0" err="1">
                <a:highlight>
                  <a:srgbClr val="FFFFFF"/>
                </a:highlight>
              </a:rPr>
              <a:t>entrepreneurship</a:t>
            </a:r>
            <a:r>
              <a:rPr lang="de-DE" b="1" dirty="0">
                <a:highlight>
                  <a:srgbClr val="FFFFFF"/>
                </a:highlight>
              </a:rPr>
              <a:t>” </a:t>
            </a:r>
            <a:r>
              <a:rPr lang="de-DE" b="1" dirty="0" err="1">
                <a:highlight>
                  <a:srgbClr val="FFFFFF"/>
                </a:highlight>
              </a:rPr>
              <a:t>stem</a:t>
            </a:r>
            <a:r>
              <a:rPr lang="de-DE" b="1" dirty="0">
                <a:highlight>
                  <a:srgbClr val="FFFFFF"/>
                </a:highlight>
              </a:rPr>
              <a:t> </a:t>
            </a:r>
            <a:r>
              <a:rPr lang="de-DE" b="1" dirty="0" err="1">
                <a:highlight>
                  <a:srgbClr val="FFFFFF"/>
                </a:highlight>
              </a:rPr>
              <a:t>from</a:t>
            </a:r>
            <a:r>
              <a:rPr lang="de-DE" b="1" dirty="0">
                <a:highlight>
                  <a:srgbClr val="FFFFFF"/>
                </a:highlight>
              </a:rPr>
              <a:t>? Who </a:t>
            </a:r>
            <a:r>
              <a:rPr lang="de-DE" b="1" dirty="0" err="1">
                <a:highlight>
                  <a:srgbClr val="FFFFFF"/>
                </a:highlight>
              </a:rPr>
              <a:t>is</a:t>
            </a:r>
            <a:r>
              <a:rPr lang="de-DE" b="1" dirty="0">
                <a:highlight>
                  <a:srgbClr val="FFFFFF"/>
                </a:highlight>
              </a:rPr>
              <a:t> </a:t>
            </a:r>
            <a:r>
              <a:rPr lang="de-DE" b="1" dirty="0" err="1">
                <a:highlight>
                  <a:srgbClr val="FFFFFF"/>
                </a:highlight>
              </a:rPr>
              <a:t>important</a:t>
            </a:r>
            <a:r>
              <a:rPr lang="de-DE" b="1" dirty="0">
                <a:highlight>
                  <a:srgbClr val="FFFFFF"/>
                </a:highlight>
              </a:rPr>
              <a:t> </a:t>
            </a:r>
            <a:r>
              <a:rPr lang="de-DE" b="1" dirty="0" err="1">
                <a:highlight>
                  <a:srgbClr val="FFFFFF"/>
                </a:highlight>
              </a:rPr>
              <a:t>to</a:t>
            </a:r>
            <a:r>
              <a:rPr lang="de-DE" b="1" dirty="0">
                <a:highlight>
                  <a:srgbClr val="FFFFFF"/>
                </a:highlight>
              </a:rPr>
              <a:t> </a:t>
            </a:r>
            <a:r>
              <a:rPr lang="de-DE" b="1" dirty="0" err="1">
                <a:highlight>
                  <a:srgbClr val="FFFFFF"/>
                </a:highlight>
              </a:rPr>
              <a:t>know</a:t>
            </a:r>
            <a:r>
              <a:rPr lang="de-DE" b="1" dirty="0">
                <a:highlight>
                  <a:srgbClr val="FFFFFF"/>
                </a:highlight>
              </a:rPr>
              <a:t> </a:t>
            </a:r>
            <a:r>
              <a:rPr lang="de-DE" b="1" dirty="0" err="1">
                <a:highlight>
                  <a:srgbClr val="FFFFFF"/>
                </a:highlight>
              </a:rPr>
              <a:t>when</a:t>
            </a:r>
            <a:r>
              <a:rPr lang="de-DE" b="1" dirty="0">
                <a:highlight>
                  <a:srgbClr val="FFFFFF"/>
                </a:highlight>
              </a:rPr>
              <a:t> </a:t>
            </a:r>
            <a:r>
              <a:rPr lang="de-DE" b="1" dirty="0" err="1">
                <a:highlight>
                  <a:srgbClr val="FFFFFF"/>
                </a:highlight>
              </a:rPr>
              <a:t>talking</a:t>
            </a:r>
            <a:r>
              <a:rPr lang="de-DE" b="1" dirty="0">
                <a:highlight>
                  <a:srgbClr val="FFFFFF"/>
                </a:highlight>
              </a:rPr>
              <a:t> </a:t>
            </a:r>
            <a:r>
              <a:rPr lang="de-DE" b="1" dirty="0" err="1">
                <a:highlight>
                  <a:srgbClr val="FFFFFF"/>
                </a:highlight>
              </a:rPr>
              <a:t>about</a:t>
            </a:r>
            <a:r>
              <a:rPr lang="de-DE" b="1" dirty="0">
                <a:highlight>
                  <a:srgbClr val="FFFFFF"/>
                </a:highlight>
              </a:rPr>
              <a:t> Entrepreneurship?</a:t>
            </a:r>
            <a:endParaRPr lang="de-DE" dirty="0"/>
          </a:p>
          <a:p>
            <a:pPr algn="l"/>
            <a:r>
              <a:rPr lang="de-DE" sz="1200" dirty="0">
                <a:highlight>
                  <a:srgbClr val="FFFFFF"/>
                </a:highlight>
              </a:rPr>
              <a:t>__________________</a:t>
            </a:r>
          </a:p>
          <a:p>
            <a:pPr algn="l"/>
            <a:endParaRPr lang="de-DE" sz="1200" dirty="0">
              <a:highlight>
                <a:srgbClr val="FFFFFF"/>
              </a:highlight>
            </a:endParaRPr>
          </a:p>
          <a:p>
            <a:pPr algn="l"/>
            <a:r>
              <a:rPr lang="de-DE" sz="1200" dirty="0" err="1">
                <a:highlight>
                  <a:srgbClr val="FFFFFF"/>
                </a:highlight>
              </a:rPr>
              <a:t>come</a:t>
            </a:r>
            <a:r>
              <a:rPr lang="de-DE" sz="1200" dirty="0">
                <a:highlight>
                  <a:srgbClr val="FFFFFF"/>
                </a:highlight>
              </a:rPr>
              <a:t> in different </a:t>
            </a:r>
            <a:r>
              <a:rPr lang="de-DE" sz="1200" dirty="0" err="1">
                <a:highlight>
                  <a:srgbClr val="FFFFFF"/>
                </a:highlight>
              </a:rPr>
              <a:t>shapes</a:t>
            </a:r>
            <a:r>
              <a:rPr lang="de-DE" sz="1200" dirty="0">
                <a:highlight>
                  <a:srgbClr val="FFFFFF"/>
                </a:highlight>
              </a:rPr>
              <a:t> and </a:t>
            </a:r>
            <a:r>
              <a:rPr lang="de-DE" sz="1200" dirty="0" err="1">
                <a:highlight>
                  <a:srgbClr val="FFFFFF"/>
                </a:highlight>
              </a:rPr>
              <a:t>sizes</a:t>
            </a:r>
            <a:r>
              <a:rPr lang="de-DE" sz="1200" dirty="0">
                <a:highlight>
                  <a:srgbClr val="FFFFFF"/>
                </a:highlight>
              </a:rPr>
              <a:t>.</a:t>
            </a:r>
            <a:endParaRPr lang="de-DE" sz="1200" dirty="0"/>
          </a:p>
          <a:p>
            <a:pPr algn="l" rtl="0"/>
            <a:endParaRPr lang="de-DE" sz="1200" dirty="0">
              <a:highlight>
                <a:srgbClr val="FFFFFF"/>
              </a:highlight>
            </a:endParaRPr>
          </a:p>
          <a:p>
            <a:pPr algn="l" rtl="0"/>
            <a:r>
              <a:rPr lang="de-DE" sz="1200" dirty="0">
                <a:highlight>
                  <a:srgbClr val="FFFFFF"/>
                </a:highlight>
              </a:rPr>
              <a:t>And </a:t>
            </a:r>
            <a:r>
              <a:rPr lang="de-DE" sz="1200" dirty="0" err="1">
                <a:highlight>
                  <a:srgbClr val="FFFFFF"/>
                </a:highlight>
              </a:rPr>
              <a:t>of</a:t>
            </a:r>
            <a:r>
              <a:rPr lang="de-DE" sz="1200" dirty="0">
                <a:highlight>
                  <a:srgbClr val="FFFFFF"/>
                </a:highlight>
              </a:rPr>
              <a:t> </a:t>
            </a:r>
            <a:r>
              <a:rPr lang="de-DE" sz="1200" dirty="0" err="1">
                <a:highlight>
                  <a:srgbClr val="FFFFFF"/>
                </a:highlight>
              </a:rPr>
              <a:t>course</a:t>
            </a:r>
            <a:r>
              <a:rPr lang="de-DE" sz="1200" dirty="0">
                <a:highlight>
                  <a:srgbClr val="FFFFFF"/>
                </a:highlight>
              </a:rPr>
              <a:t> </a:t>
            </a:r>
            <a:r>
              <a:rPr lang="de-DE" sz="1200" dirty="0" err="1">
                <a:highlight>
                  <a:srgbClr val="FFFFFF"/>
                </a:highlight>
              </a:rPr>
              <a:t>there</a:t>
            </a:r>
            <a:r>
              <a:rPr lang="de-DE" sz="1200" dirty="0">
                <a:highlight>
                  <a:srgbClr val="FFFFFF"/>
                </a:highlight>
              </a:rPr>
              <a:t> </a:t>
            </a:r>
            <a:r>
              <a:rPr lang="de-DE" sz="1200" dirty="0" err="1">
                <a:highlight>
                  <a:srgbClr val="FFFFFF"/>
                </a:highlight>
              </a:rPr>
              <a:t>are</a:t>
            </a:r>
            <a:r>
              <a:rPr lang="de-DE" sz="1200" dirty="0">
                <a:highlight>
                  <a:srgbClr val="FFFFFF"/>
                </a:highlight>
              </a:rPr>
              <a:t> </a:t>
            </a:r>
            <a:r>
              <a:rPr lang="de-DE" sz="1200" dirty="0" err="1">
                <a:highlight>
                  <a:srgbClr val="FFFFFF"/>
                </a:highlight>
              </a:rPr>
              <a:t>people</a:t>
            </a:r>
            <a:r>
              <a:rPr lang="de-DE" sz="1200" dirty="0">
                <a:highlight>
                  <a:srgbClr val="FFFFFF"/>
                </a:highlight>
              </a:rPr>
              <a:t> like Elon Musk </a:t>
            </a:r>
            <a:r>
              <a:rPr lang="de-DE" sz="1200" dirty="0" err="1">
                <a:highlight>
                  <a:srgbClr val="FFFFFF"/>
                </a:highlight>
              </a:rPr>
              <a:t>who</a:t>
            </a:r>
            <a:r>
              <a:rPr lang="de-DE" sz="1200" dirty="0">
                <a:highlight>
                  <a:srgbClr val="FFFFFF"/>
                </a:highlight>
              </a:rPr>
              <a:t> </a:t>
            </a:r>
            <a:r>
              <a:rPr lang="de-DE" sz="1200" dirty="0" err="1">
                <a:highlight>
                  <a:srgbClr val="FFFFFF"/>
                </a:highlight>
              </a:rPr>
              <a:t>are</a:t>
            </a:r>
            <a:r>
              <a:rPr lang="de-DE" sz="1200" dirty="0">
                <a:highlight>
                  <a:srgbClr val="FFFFFF"/>
                </a:highlight>
              </a:rPr>
              <a:t> </a:t>
            </a:r>
            <a:r>
              <a:rPr lang="de-DE" sz="1200" dirty="0" err="1">
                <a:highlight>
                  <a:srgbClr val="FFFFFF"/>
                </a:highlight>
              </a:rPr>
              <a:t>serial</a:t>
            </a:r>
            <a:r>
              <a:rPr lang="de-DE" sz="1200" dirty="0">
                <a:highlight>
                  <a:srgbClr val="FFFFFF"/>
                </a:highlight>
              </a:rPr>
              <a:t> </a:t>
            </a:r>
            <a:r>
              <a:rPr lang="de-DE" sz="1200" dirty="0" err="1">
                <a:highlight>
                  <a:srgbClr val="FFFFFF"/>
                </a:highlight>
              </a:rPr>
              <a:t>founders</a:t>
            </a:r>
            <a:r>
              <a:rPr lang="de-DE" sz="1200" dirty="0">
                <a:highlight>
                  <a:srgbClr val="FFFFFF"/>
                </a:highlight>
              </a:rPr>
              <a:t>.</a:t>
            </a:r>
            <a:endParaRPr lang="de-DE" sz="1200" dirty="0"/>
          </a:p>
          <a:p>
            <a:pPr algn="l" rtl="0"/>
            <a:endParaRPr lang="de-DE" sz="1200" dirty="0">
              <a:highlight>
                <a:srgbClr val="FFFFFF"/>
              </a:highlight>
            </a:endParaRPr>
          </a:p>
          <a:p>
            <a:pPr algn="l" rtl="0"/>
            <a:r>
              <a:rPr lang="de-DE" sz="1200" dirty="0">
                <a:highlight>
                  <a:srgbClr val="FFFFFF"/>
                </a:highlight>
              </a:rPr>
              <a:t>But also </a:t>
            </a:r>
            <a:r>
              <a:rPr lang="de-DE" sz="1200" dirty="0" err="1">
                <a:highlight>
                  <a:srgbClr val="FFFFFF"/>
                </a:highlight>
              </a:rPr>
              <a:t>there</a:t>
            </a:r>
            <a:r>
              <a:rPr lang="de-DE" sz="1200" dirty="0">
                <a:highlight>
                  <a:srgbClr val="FFFFFF"/>
                </a:highlight>
              </a:rPr>
              <a:t> </a:t>
            </a:r>
            <a:r>
              <a:rPr lang="de-DE" sz="1200" dirty="0" err="1">
                <a:highlight>
                  <a:srgbClr val="FFFFFF"/>
                </a:highlight>
              </a:rPr>
              <a:t>are</a:t>
            </a:r>
            <a:r>
              <a:rPr lang="de-DE" sz="1200" dirty="0">
                <a:highlight>
                  <a:srgbClr val="FFFFFF"/>
                </a:highlight>
              </a:rPr>
              <a:t> social </a:t>
            </a:r>
            <a:r>
              <a:rPr lang="de-DE" sz="1200" dirty="0" err="1">
                <a:highlight>
                  <a:srgbClr val="FFFFFF"/>
                </a:highlight>
              </a:rPr>
              <a:t>entrepreneurs</a:t>
            </a:r>
            <a:r>
              <a:rPr lang="de-DE" sz="1200" dirty="0">
                <a:highlight>
                  <a:srgbClr val="FFFFFF"/>
                </a:highlight>
              </a:rPr>
              <a:t> like </a:t>
            </a:r>
            <a:r>
              <a:rPr lang="de-DE" sz="1200" dirty="0" err="1">
                <a:highlight>
                  <a:srgbClr val="FFFFFF"/>
                </a:highlight>
              </a:rPr>
              <a:t>for</a:t>
            </a:r>
            <a:r>
              <a:rPr lang="de-DE" sz="1200" dirty="0">
                <a:highlight>
                  <a:srgbClr val="FFFFFF"/>
                </a:highlight>
              </a:rPr>
              <a:t> </a:t>
            </a:r>
            <a:r>
              <a:rPr lang="de-DE" sz="1200" dirty="0" err="1">
                <a:highlight>
                  <a:srgbClr val="FFFFFF"/>
                </a:highlight>
              </a:rPr>
              <a:t>example</a:t>
            </a:r>
            <a:r>
              <a:rPr lang="de-DE" sz="1200" dirty="0">
                <a:highlight>
                  <a:srgbClr val="FFFFFF"/>
                </a:highlight>
              </a:rPr>
              <a:t> Dr. Anja Bittner. </a:t>
            </a:r>
            <a:r>
              <a:rPr lang="de-DE" sz="1200" dirty="0" err="1">
                <a:highlight>
                  <a:srgbClr val="FFFFFF"/>
                </a:highlight>
              </a:rPr>
              <a:t>She</a:t>
            </a:r>
            <a:r>
              <a:rPr lang="de-DE" sz="1200" dirty="0">
                <a:highlight>
                  <a:srgbClr val="FFFFFF"/>
                </a:highlight>
              </a:rPr>
              <a:t> </a:t>
            </a:r>
            <a:r>
              <a:rPr lang="de-DE" sz="1200" dirty="0" err="1">
                <a:highlight>
                  <a:srgbClr val="FFFFFF"/>
                </a:highlight>
              </a:rPr>
              <a:t>has</a:t>
            </a:r>
            <a:r>
              <a:rPr lang="de-DE" sz="1200" dirty="0">
                <a:highlight>
                  <a:srgbClr val="FFFFFF"/>
                </a:highlight>
              </a:rPr>
              <a:t> </a:t>
            </a:r>
            <a:r>
              <a:rPr lang="de-DE" sz="1200" dirty="0" err="1">
                <a:highlight>
                  <a:srgbClr val="FFFFFF"/>
                </a:highlight>
              </a:rPr>
              <a:t>started</a:t>
            </a:r>
            <a:r>
              <a:rPr lang="de-DE" sz="1200" dirty="0">
                <a:highlight>
                  <a:srgbClr val="FFFFFF"/>
                </a:highlight>
              </a:rPr>
              <a:t> a </a:t>
            </a:r>
            <a:r>
              <a:rPr lang="de-DE" sz="1200" dirty="0" err="1">
                <a:highlight>
                  <a:srgbClr val="FFFFFF"/>
                </a:highlight>
              </a:rPr>
              <a:t>company</a:t>
            </a:r>
            <a:r>
              <a:rPr lang="de-DE" sz="1200" dirty="0">
                <a:highlight>
                  <a:srgbClr val="FFFFFF"/>
                </a:highlight>
              </a:rPr>
              <a:t> </a:t>
            </a:r>
            <a:r>
              <a:rPr lang="de-DE" sz="1200" dirty="0" err="1">
                <a:highlight>
                  <a:srgbClr val="FFFFFF"/>
                </a:highlight>
              </a:rPr>
              <a:t>around</a:t>
            </a:r>
            <a:r>
              <a:rPr lang="de-DE" sz="1200" dirty="0">
                <a:highlight>
                  <a:srgbClr val="FFFFFF"/>
                </a:highlight>
              </a:rPr>
              <a:t> </a:t>
            </a:r>
            <a:r>
              <a:rPr lang="de-DE" sz="1200" dirty="0" err="1">
                <a:highlight>
                  <a:srgbClr val="FFFFFF"/>
                </a:highlight>
              </a:rPr>
              <a:t>translating</a:t>
            </a:r>
            <a:r>
              <a:rPr lang="de-DE" sz="1200" dirty="0">
                <a:highlight>
                  <a:srgbClr val="FFFFFF"/>
                </a:highlight>
              </a:rPr>
              <a:t> </a:t>
            </a:r>
            <a:r>
              <a:rPr lang="de-DE" sz="1200" dirty="0" err="1">
                <a:highlight>
                  <a:srgbClr val="FFFFFF"/>
                </a:highlight>
              </a:rPr>
              <a:t>medical</a:t>
            </a:r>
            <a:r>
              <a:rPr lang="de-DE" sz="1200" dirty="0">
                <a:highlight>
                  <a:srgbClr val="FFFFFF"/>
                </a:highlight>
              </a:rPr>
              <a:t> </a:t>
            </a:r>
            <a:r>
              <a:rPr lang="de-DE" sz="1200" dirty="0" err="1">
                <a:highlight>
                  <a:srgbClr val="FFFFFF"/>
                </a:highlight>
              </a:rPr>
              <a:t>results</a:t>
            </a:r>
            <a:r>
              <a:rPr lang="de-DE" sz="1200" dirty="0">
                <a:highlight>
                  <a:srgbClr val="FFFFFF"/>
                </a:highlight>
              </a:rPr>
              <a:t> and </a:t>
            </a:r>
            <a:r>
              <a:rPr lang="de-DE" sz="1200" dirty="0" err="1">
                <a:highlight>
                  <a:srgbClr val="FFFFFF"/>
                </a:highlight>
              </a:rPr>
              <a:t>is</a:t>
            </a:r>
            <a:r>
              <a:rPr lang="de-DE" sz="1200" dirty="0">
                <a:highlight>
                  <a:srgbClr val="FFFFFF"/>
                </a:highlight>
              </a:rPr>
              <a:t> also </a:t>
            </a:r>
            <a:r>
              <a:rPr lang="de-DE" sz="1200" dirty="0" err="1">
                <a:highlight>
                  <a:srgbClr val="FFFFFF"/>
                </a:highlight>
              </a:rPr>
              <a:t>aiming</a:t>
            </a:r>
            <a:r>
              <a:rPr lang="de-DE" sz="1200" dirty="0">
                <a:highlight>
                  <a:srgbClr val="FFFFFF"/>
                </a:highlight>
              </a:rPr>
              <a:t> </a:t>
            </a:r>
            <a:r>
              <a:rPr lang="de-DE" sz="1200" dirty="0" err="1">
                <a:highlight>
                  <a:srgbClr val="FFFFFF"/>
                </a:highlight>
              </a:rPr>
              <a:t>to</a:t>
            </a:r>
            <a:r>
              <a:rPr lang="de-DE" sz="1200" dirty="0">
                <a:highlight>
                  <a:srgbClr val="FFFFFF"/>
                </a:highlight>
              </a:rPr>
              <a:t> </a:t>
            </a:r>
            <a:r>
              <a:rPr lang="de-DE" sz="1200" dirty="0" err="1">
                <a:highlight>
                  <a:srgbClr val="FFFFFF"/>
                </a:highlight>
              </a:rPr>
              <a:t>better</a:t>
            </a:r>
            <a:r>
              <a:rPr lang="de-DE" sz="1200" dirty="0">
                <a:highlight>
                  <a:srgbClr val="FFFFFF"/>
                </a:highlight>
              </a:rPr>
              <a:t> </a:t>
            </a:r>
            <a:r>
              <a:rPr lang="de-DE" sz="1200" dirty="0" err="1">
                <a:highlight>
                  <a:srgbClr val="FFFFFF"/>
                </a:highlight>
              </a:rPr>
              <a:t>working</a:t>
            </a:r>
            <a:r>
              <a:rPr lang="de-DE" sz="1200" dirty="0">
                <a:highlight>
                  <a:srgbClr val="FFFFFF"/>
                </a:highlight>
              </a:rPr>
              <a:t> </a:t>
            </a:r>
            <a:r>
              <a:rPr lang="de-DE" sz="1200" dirty="0" err="1">
                <a:highlight>
                  <a:srgbClr val="FFFFFF"/>
                </a:highlight>
              </a:rPr>
              <a:t>conditions</a:t>
            </a:r>
            <a:r>
              <a:rPr lang="de-DE" sz="1200" dirty="0">
                <a:highlight>
                  <a:srgbClr val="FFFFFF"/>
                </a:highlight>
              </a:rPr>
              <a:t> </a:t>
            </a:r>
            <a:r>
              <a:rPr lang="de-DE" sz="1200" dirty="0" err="1">
                <a:highlight>
                  <a:srgbClr val="FFFFFF"/>
                </a:highlight>
              </a:rPr>
              <a:t>for</a:t>
            </a:r>
            <a:r>
              <a:rPr lang="de-DE" sz="1200" dirty="0">
                <a:highlight>
                  <a:srgbClr val="FFFFFF"/>
                </a:highlight>
              </a:rPr>
              <a:t> </a:t>
            </a:r>
            <a:r>
              <a:rPr lang="de-DE" sz="1200" dirty="0" err="1">
                <a:highlight>
                  <a:srgbClr val="FFFFFF"/>
                </a:highlight>
              </a:rPr>
              <a:t>doctors</a:t>
            </a:r>
            <a:r>
              <a:rPr lang="de-DE" sz="1200" dirty="0">
                <a:highlight>
                  <a:srgbClr val="FFFFFF"/>
                </a:highlight>
              </a:rPr>
              <a:t>.</a:t>
            </a:r>
            <a:endParaRPr lang="de-DE" sz="1200" dirty="0"/>
          </a:p>
          <a:p>
            <a:pPr algn="l" rtl="0"/>
            <a:endParaRPr lang="de-DE" sz="1200" dirty="0">
              <a:highlight>
                <a:srgbClr val="FFFFFF"/>
              </a:highlight>
            </a:endParaRPr>
          </a:p>
          <a:p>
            <a:pPr algn="l" rtl="0"/>
            <a:r>
              <a:rPr lang="de-DE" sz="1200" dirty="0" err="1">
                <a:highlight>
                  <a:srgbClr val="FFFFFF"/>
                </a:highlight>
              </a:rPr>
              <a:t>Then</a:t>
            </a:r>
            <a:r>
              <a:rPr lang="de-DE" sz="1200" dirty="0">
                <a:highlight>
                  <a:srgbClr val="FFFFFF"/>
                </a:highlight>
              </a:rPr>
              <a:t> </a:t>
            </a:r>
            <a:r>
              <a:rPr lang="de-DE" sz="1200" dirty="0" err="1">
                <a:highlight>
                  <a:srgbClr val="FFFFFF"/>
                </a:highlight>
              </a:rPr>
              <a:t>there</a:t>
            </a:r>
            <a:r>
              <a:rPr lang="de-DE" sz="1200" dirty="0">
                <a:highlight>
                  <a:srgbClr val="FFFFFF"/>
                </a:highlight>
              </a:rPr>
              <a:t> </a:t>
            </a:r>
            <a:r>
              <a:rPr lang="de-DE" sz="1200" dirty="0" err="1">
                <a:highlight>
                  <a:srgbClr val="FFFFFF"/>
                </a:highlight>
              </a:rPr>
              <a:t>are</a:t>
            </a:r>
            <a:r>
              <a:rPr lang="de-DE" sz="1200" dirty="0">
                <a:highlight>
                  <a:srgbClr val="FFFFFF"/>
                </a:highlight>
              </a:rPr>
              <a:t> also Small and Medium Enterprises and Family </a:t>
            </a:r>
            <a:r>
              <a:rPr lang="de-DE" sz="1200" dirty="0" err="1">
                <a:highlight>
                  <a:srgbClr val="FFFFFF"/>
                </a:highlight>
              </a:rPr>
              <a:t>businesses</a:t>
            </a:r>
            <a:r>
              <a:rPr lang="de-DE" sz="1200" dirty="0">
                <a:highlight>
                  <a:srgbClr val="FFFFFF"/>
                </a:highlight>
              </a:rPr>
              <a:t> like </a:t>
            </a:r>
            <a:r>
              <a:rPr lang="de-DE" sz="1200" dirty="0" err="1">
                <a:highlight>
                  <a:srgbClr val="FFFFFF"/>
                </a:highlight>
              </a:rPr>
              <a:t>the</a:t>
            </a:r>
            <a:r>
              <a:rPr lang="de-DE" sz="1200" dirty="0">
                <a:highlight>
                  <a:srgbClr val="FFFFFF"/>
                </a:highlight>
              </a:rPr>
              <a:t> </a:t>
            </a:r>
            <a:r>
              <a:rPr lang="de-DE" sz="1200" dirty="0" err="1">
                <a:highlight>
                  <a:srgbClr val="FFFFFF"/>
                </a:highlight>
              </a:rPr>
              <a:t>company</a:t>
            </a:r>
            <a:r>
              <a:rPr lang="de-DE" sz="1200" dirty="0">
                <a:highlight>
                  <a:srgbClr val="FFFFFF"/>
                </a:highlight>
              </a:rPr>
              <a:t> CLAAS – </a:t>
            </a:r>
            <a:r>
              <a:rPr lang="de-DE" sz="1200" dirty="0" err="1">
                <a:highlight>
                  <a:srgbClr val="FFFFFF"/>
                </a:highlight>
              </a:rPr>
              <a:t>one</a:t>
            </a:r>
            <a:r>
              <a:rPr lang="de-DE" sz="1200" dirty="0">
                <a:highlight>
                  <a:srgbClr val="FFFFFF"/>
                </a:highlight>
              </a:rPr>
              <a:t> </a:t>
            </a:r>
            <a:r>
              <a:rPr lang="de-DE" sz="1200" dirty="0" err="1">
                <a:highlight>
                  <a:srgbClr val="FFFFFF"/>
                </a:highlight>
              </a:rPr>
              <a:t>of</a:t>
            </a:r>
            <a:r>
              <a:rPr lang="de-DE" sz="1200" dirty="0">
                <a:highlight>
                  <a:srgbClr val="FFFFFF"/>
                </a:highlight>
              </a:rPr>
              <a:t> Young Entrepreneurs in </a:t>
            </a:r>
            <a:r>
              <a:rPr lang="de-DE" sz="1200" dirty="0" err="1">
                <a:highlight>
                  <a:srgbClr val="FFFFFF"/>
                </a:highlight>
              </a:rPr>
              <a:t>Science’s</a:t>
            </a:r>
            <a:r>
              <a:rPr lang="de-DE" sz="1200" dirty="0">
                <a:highlight>
                  <a:srgbClr val="FFFFFF"/>
                </a:highlight>
              </a:rPr>
              <a:t> </a:t>
            </a:r>
            <a:r>
              <a:rPr lang="de-DE" sz="1200" dirty="0" err="1">
                <a:highlight>
                  <a:srgbClr val="FFFFFF"/>
                </a:highlight>
              </a:rPr>
              <a:t>company</a:t>
            </a:r>
            <a:r>
              <a:rPr lang="de-DE" sz="1200" dirty="0">
                <a:highlight>
                  <a:srgbClr val="FFFFFF"/>
                </a:highlight>
              </a:rPr>
              <a:t> </a:t>
            </a:r>
            <a:r>
              <a:rPr lang="de-DE" sz="1200" dirty="0" err="1">
                <a:highlight>
                  <a:srgbClr val="FFFFFF"/>
                </a:highlight>
              </a:rPr>
              <a:t>partners</a:t>
            </a:r>
            <a:r>
              <a:rPr lang="de-DE" sz="1200" dirty="0">
                <a:highlight>
                  <a:srgbClr val="FFFFFF"/>
                </a:highlight>
              </a:rPr>
              <a:t>.. </a:t>
            </a:r>
            <a:r>
              <a:rPr lang="de-DE" sz="1200" dirty="0" err="1">
                <a:highlight>
                  <a:srgbClr val="FFFFFF"/>
                </a:highlight>
              </a:rPr>
              <a:t>They</a:t>
            </a:r>
            <a:r>
              <a:rPr lang="de-DE" sz="1200" dirty="0">
                <a:highlight>
                  <a:srgbClr val="FFFFFF"/>
                </a:highlight>
              </a:rPr>
              <a:t> also </a:t>
            </a:r>
            <a:r>
              <a:rPr lang="de-DE" sz="1200" dirty="0" err="1">
                <a:highlight>
                  <a:srgbClr val="FFFFFF"/>
                </a:highlight>
              </a:rPr>
              <a:t>need</a:t>
            </a:r>
            <a:r>
              <a:rPr lang="de-DE" sz="1200" dirty="0">
                <a:highlight>
                  <a:srgbClr val="FFFFFF"/>
                </a:highlight>
              </a:rPr>
              <a:t> </a:t>
            </a:r>
            <a:r>
              <a:rPr lang="de-DE" sz="1200" dirty="0" err="1">
                <a:highlight>
                  <a:srgbClr val="FFFFFF"/>
                </a:highlight>
              </a:rPr>
              <a:t>to</a:t>
            </a:r>
            <a:r>
              <a:rPr lang="de-DE" sz="1200" dirty="0">
                <a:highlight>
                  <a:srgbClr val="FFFFFF"/>
                </a:highlight>
              </a:rPr>
              <a:t> </a:t>
            </a:r>
            <a:r>
              <a:rPr lang="de-DE" sz="1200" dirty="0" err="1">
                <a:highlight>
                  <a:srgbClr val="FFFFFF"/>
                </a:highlight>
              </a:rPr>
              <a:t>be</a:t>
            </a:r>
            <a:r>
              <a:rPr lang="de-DE" sz="1200" dirty="0">
                <a:highlight>
                  <a:srgbClr val="FFFFFF"/>
                </a:highlight>
              </a:rPr>
              <a:t> </a:t>
            </a:r>
            <a:r>
              <a:rPr lang="de-DE" sz="1200" dirty="0" err="1">
                <a:highlight>
                  <a:srgbClr val="FFFFFF"/>
                </a:highlight>
              </a:rPr>
              <a:t>entrepreneurs</a:t>
            </a:r>
            <a:r>
              <a:rPr lang="de-DE" sz="1200" dirty="0">
                <a:highlight>
                  <a:srgbClr val="FFFFFF"/>
                </a:highlight>
              </a:rPr>
              <a:t> and innovative </a:t>
            </a:r>
            <a:r>
              <a:rPr lang="de-DE" sz="1200" dirty="0" err="1">
                <a:highlight>
                  <a:srgbClr val="FFFFFF"/>
                </a:highlight>
              </a:rPr>
              <a:t>to</a:t>
            </a:r>
            <a:r>
              <a:rPr lang="de-DE" sz="1200" dirty="0">
                <a:highlight>
                  <a:srgbClr val="FFFFFF"/>
                </a:highlight>
              </a:rPr>
              <a:t> </a:t>
            </a:r>
            <a:r>
              <a:rPr lang="de-DE" sz="1200" dirty="0" err="1">
                <a:highlight>
                  <a:srgbClr val="FFFFFF"/>
                </a:highlight>
              </a:rPr>
              <a:t>stay</a:t>
            </a:r>
            <a:r>
              <a:rPr lang="de-DE" sz="1200" dirty="0">
                <a:highlight>
                  <a:srgbClr val="FFFFFF"/>
                </a:highlight>
              </a:rPr>
              <a:t> in </a:t>
            </a:r>
            <a:r>
              <a:rPr lang="de-DE" sz="1200" dirty="0" err="1">
                <a:highlight>
                  <a:srgbClr val="FFFFFF"/>
                </a:highlight>
              </a:rPr>
              <a:t>their</a:t>
            </a:r>
            <a:r>
              <a:rPr lang="de-DE" sz="1200" dirty="0">
                <a:highlight>
                  <a:srgbClr val="FFFFFF"/>
                </a:highlight>
              </a:rPr>
              <a:t> </a:t>
            </a:r>
            <a:r>
              <a:rPr lang="de-DE" sz="1200" dirty="0" err="1">
                <a:highlight>
                  <a:srgbClr val="FFFFFF"/>
                </a:highlight>
              </a:rPr>
              <a:t>business</a:t>
            </a:r>
            <a:r>
              <a:rPr lang="de-DE" sz="1200" dirty="0">
                <a:highlight>
                  <a:srgbClr val="FFFFFF"/>
                </a:highlight>
              </a:rPr>
              <a:t> </a:t>
            </a:r>
            <a:r>
              <a:rPr lang="de-DE" sz="1200" dirty="0" err="1">
                <a:highlight>
                  <a:srgbClr val="FFFFFF"/>
                </a:highlight>
              </a:rPr>
              <a:t>fields</a:t>
            </a:r>
            <a:r>
              <a:rPr lang="de-DE" sz="1200" dirty="0">
                <a:highlight>
                  <a:srgbClr val="FFFFFF"/>
                </a:highlight>
              </a:rPr>
              <a:t>.</a:t>
            </a:r>
            <a:endParaRPr lang="de-DE" sz="1200" dirty="0"/>
          </a:p>
          <a:p>
            <a:pPr algn="l" rtl="0"/>
            <a:endParaRPr lang="de-DE" sz="1200" dirty="0">
              <a:highlight>
                <a:srgbClr val="FFFFFF"/>
              </a:highlight>
            </a:endParaRPr>
          </a:p>
          <a:p>
            <a:pPr algn="l" rtl="0"/>
            <a:endParaRPr lang="de-DE" sz="1200" dirty="0">
              <a:highlight>
                <a:srgbClr val="FFFFFF"/>
              </a:highlight>
            </a:endParaRPr>
          </a:p>
          <a:p>
            <a:pPr algn="l" rtl="0"/>
            <a:r>
              <a:rPr lang="de-DE" sz="1200" b="1" dirty="0">
                <a:highlight>
                  <a:srgbClr val="FFFFFF"/>
                </a:highlight>
              </a:rPr>
              <a:t>German Notes (</a:t>
            </a:r>
            <a:r>
              <a:rPr lang="de-DE" sz="1200" b="1" dirty="0" err="1">
                <a:highlight>
                  <a:srgbClr val="FFFFFF"/>
                </a:highlight>
              </a:rPr>
              <a:t>old</a:t>
            </a:r>
            <a:r>
              <a:rPr lang="de-DE" sz="1200" b="1" dirty="0">
                <a:highlight>
                  <a:srgbClr val="FFFFFF"/>
                </a:highlight>
              </a:rPr>
              <a:t>):</a:t>
            </a:r>
            <a:endParaRPr lang="de-DE" dirty="0"/>
          </a:p>
          <a:p>
            <a:r>
              <a:rPr lang="de-DE" sz="1200" dirty="0"/>
              <a:t>Aussage</a:t>
            </a:r>
            <a:r>
              <a:rPr lang="de-DE" sz="1200" dirty="0">
                <a:effectLst/>
                <a:sym typeface="Calibri"/>
              </a:rPr>
              <a:t>: </a:t>
            </a:r>
            <a:r>
              <a:rPr lang="de-DE" sz="1200" dirty="0"/>
              <a:t>Wenn man an </a:t>
            </a:r>
            <a:r>
              <a:rPr lang="de-DE" sz="1200" dirty="0" err="1"/>
              <a:t>Entrepreneuership</a:t>
            </a:r>
            <a:r>
              <a:rPr lang="de-DE" sz="1200" dirty="0"/>
              <a:t> denkt, dann denkt man automatischen an den (männlichen weißen) Mitte-hipster im Start-up </a:t>
            </a:r>
            <a:r>
              <a:rPr lang="de-DE" sz="1200" dirty="0">
                <a:effectLst/>
                <a:sym typeface="Calibri"/>
              </a:rPr>
              <a:t>und </a:t>
            </a:r>
            <a:r>
              <a:rPr lang="de-DE" sz="1200" dirty="0"/>
              <a:t>Kicker etc.</a:t>
            </a:r>
            <a:br>
              <a:rPr lang="de-DE" sz="1200" dirty="0">
                <a:cs typeface="+mn-lt"/>
              </a:rPr>
            </a:br>
            <a:r>
              <a:rPr lang="de-DE" sz="1200" dirty="0"/>
              <a:t>Wir wollen zeigen: Es gibt mehrere Kontexte </a:t>
            </a:r>
            <a:r>
              <a:rPr lang="de-DE" sz="1200" dirty="0">
                <a:effectLst/>
                <a:sym typeface="Calibri"/>
              </a:rPr>
              <a:t>und </a:t>
            </a:r>
            <a:r>
              <a:rPr lang="de-DE" sz="1200" dirty="0" err="1"/>
              <a:t>Art&amp;Weisen</a:t>
            </a:r>
            <a:r>
              <a:rPr lang="de-DE" sz="1200" dirty="0"/>
              <a:t> gibt!</a:t>
            </a:r>
            <a:endParaRPr lang="de-DE" dirty="0"/>
          </a:p>
          <a:p>
            <a:endParaRPr lang="de-DE" sz="1200" dirty="0">
              <a:sym typeface="Calibri"/>
            </a:endParaRPr>
          </a:p>
          <a:p>
            <a:r>
              <a:rPr lang="de-DE" sz="1200" dirty="0"/>
              <a:t>Entrepreneurship hat viele Gesichter</a:t>
            </a:r>
            <a:r>
              <a:rPr lang="de-DE" sz="1200" dirty="0">
                <a:effectLst/>
                <a:sym typeface="Calibri"/>
              </a:rPr>
              <a:t>.</a:t>
            </a:r>
            <a:endParaRPr lang="de-DE" sz="1200" dirty="0">
              <a:sym typeface="Calibri"/>
            </a:endParaRPr>
          </a:p>
          <a:p>
            <a:r>
              <a:rPr lang="de-DE" sz="1200" dirty="0"/>
              <a:t>Könnte mit offener Frage beginnen</a:t>
            </a:r>
            <a:r>
              <a:rPr lang="de-DE" sz="1200" dirty="0">
                <a:effectLst/>
                <a:sym typeface="Calibri"/>
              </a:rPr>
              <a:t>: </a:t>
            </a:r>
            <a:r>
              <a:rPr lang="de-DE" sz="1200" dirty="0"/>
              <a:t>An was denkt, ihr, wenn ihr </a:t>
            </a:r>
            <a:r>
              <a:rPr lang="de-DE" sz="1200" dirty="0" err="1"/>
              <a:t>Entrepreneuership</a:t>
            </a:r>
            <a:r>
              <a:rPr lang="de-DE" sz="1200" dirty="0"/>
              <a:t> hört</a:t>
            </a:r>
            <a:r>
              <a:rPr lang="de-DE" sz="1200" dirty="0">
                <a:effectLst/>
                <a:sym typeface="Calibri"/>
              </a:rPr>
              <a:t>? </a:t>
            </a:r>
            <a:r>
              <a:rPr lang="de-DE" sz="1200" dirty="0"/>
              <a:t>Genau, an den Startup-Hipster. </a:t>
            </a:r>
            <a:br>
              <a:rPr lang="de-DE" sz="1200" dirty="0">
                <a:cs typeface="+mn-lt"/>
              </a:rPr>
            </a:br>
            <a:r>
              <a:rPr lang="de-DE" sz="1200" dirty="0"/>
              <a:t>Keine Angst! Das müsst ihr nicht sein, hat wie gesagt viele Formen und Gesichter.</a:t>
            </a:r>
            <a:endParaRPr lang="de-DE" sz="1200" dirty="0">
              <a:highlight>
                <a:srgbClr val="FFFFFF"/>
              </a:highlight>
            </a:endParaRPr>
          </a:p>
          <a:p>
            <a:pPr marL="0" lvl="0" indent="0" algn="l" rtl="0">
              <a:spcBef>
                <a:spcPts val="0"/>
              </a:spcBef>
              <a:spcAft>
                <a:spcPts val="0"/>
              </a:spcAft>
              <a:buNone/>
            </a:pPr>
            <a:endParaRPr lang="de-DE" sz="1200" dirty="0">
              <a:solidFill>
                <a:schemeClr val="dk1"/>
              </a:solidFill>
              <a:highlight>
                <a:srgbClr val="00FF00"/>
              </a:highlight>
            </a:endParaRPr>
          </a:p>
        </p:txBody>
      </p:sp>
      <p:sp>
        <p:nvSpPr>
          <p:cNvPr id="114" name="Google Shape;114;g7263be4a94_1_32:notes">
            <a:extLst>
              <a:ext uri="{FF2B5EF4-FFF2-40B4-BE49-F238E27FC236}">
                <a16:creationId xmlns:a16="http://schemas.microsoft.com/office/drawing/2014/main" id="{D8F8747F-0672-7B7B-2943-18928FD594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994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26494fd45_1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de-DE" sz="1200" dirty="0" err="1">
                <a:solidFill>
                  <a:schemeClr val="dk1"/>
                </a:solidFill>
              </a:rPr>
              <a:t>Let‘s</a:t>
            </a:r>
            <a:r>
              <a:rPr lang="de-DE" sz="1200" dirty="0">
                <a:solidFill>
                  <a:schemeClr val="dk1"/>
                </a:solidFill>
              </a:rPr>
              <a:t> </a:t>
            </a:r>
            <a:r>
              <a:rPr lang="de-DE" sz="1200" dirty="0" err="1">
                <a:solidFill>
                  <a:schemeClr val="dk1"/>
                </a:solidFill>
              </a:rPr>
              <a:t>have</a:t>
            </a:r>
            <a:r>
              <a:rPr lang="de-DE" sz="1200" dirty="0">
                <a:solidFill>
                  <a:schemeClr val="dk1"/>
                </a:solidFill>
              </a:rPr>
              <a:t> a quick </a:t>
            </a:r>
            <a:r>
              <a:rPr lang="de-DE" sz="1200" dirty="0" err="1">
                <a:solidFill>
                  <a:schemeClr val="dk1"/>
                </a:solidFill>
              </a:rPr>
              <a:t>look</a:t>
            </a:r>
            <a:r>
              <a:rPr lang="de-DE" sz="1200" dirty="0">
                <a:solidFill>
                  <a:schemeClr val="dk1"/>
                </a:solidFill>
              </a:rPr>
              <a:t> at </a:t>
            </a:r>
            <a:r>
              <a:rPr lang="de-DE" sz="1200" dirty="0" err="1">
                <a:solidFill>
                  <a:schemeClr val="dk1"/>
                </a:solidFill>
              </a:rPr>
              <a:t>the</a:t>
            </a:r>
            <a:r>
              <a:rPr lang="de-DE" sz="1200" dirty="0">
                <a:solidFill>
                  <a:schemeClr val="dk1"/>
                </a:solidFill>
              </a:rPr>
              <a:t> </a:t>
            </a:r>
            <a:r>
              <a:rPr lang="de-DE" sz="1200" b="1" dirty="0" err="1">
                <a:solidFill>
                  <a:schemeClr val="dk1"/>
                </a:solidFill>
              </a:rPr>
              <a:t>history</a:t>
            </a:r>
            <a:r>
              <a:rPr lang="de-DE" sz="1200" b="1" dirty="0">
                <a:solidFill>
                  <a:schemeClr val="dk1"/>
                </a:solidFill>
              </a:rPr>
              <a:t> </a:t>
            </a:r>
            <a:r>
              <a:rPr lang="de-DE" sz="1200" b="1" dirty="0" err="1">
                <a:solidFill>
                  <a:schemeClr val="dk1"/>
                </a:solidFill>
              </a:rPr>
              <a:t>of</a:t>
            </a:r>
            <a:r>
              <a:rPr lang="de-DE" sz="1200" b="1" dirty="0">
                <a:solidFill>
                  <a:schemeClr val="dk1"/>
                </a:solidFill>
              </a:rPr>
              <a:t> </a:t>
            </a:r>
            <a:r>
              <a:rPr lang="de-DE" sz="1200" b="1" dirty="0" err="1">
                <a:solidFill>
                  <a:schemeClr val="dk1"/>
                </a:solidFill>
              </a:rPr>
              <a:t>entrepreneurship</a:t>
            </a:r>
            <a:r>
              <a:rPr lang="de-DE" sz="1200" dirty="0">
                <a:solidFill>
                  <a:schemeClr val="dk1"/>
                </a:solidFill>
              </a:rPr>
              <a:t>.</a:t>
            </a:r>
          </a:p>
          <a:p>
            <a:pPr marL="171450" lvl="0" indent="-171450" algn="l" rtl="0">
              <a:spcBef>
                <a:spcPts val="0"/>
              </a:spcBef>
              <a:spcAft>
                <a:spcPts val="0"/>
              </a:spcAft>
              <a:buFont typeface="Arial" panose="020B0604020202020204" pitchFamily="34" charset="0"/>
              <a:buChar char="•"/>
            </a:pPr>
            <a:r>
              <a:rPr lang="de-DE" sz="1200" dirty="0">
                <a:solidFill>
                  <a:schemeClr val="dk1"/>
                </a:solidFill>
              </a:rPr>
              <a:t>As </a:t>
            </a:r>
            <a:r>
              <a:rPr lang="de-DE" sz="1200" dirty="0" err="1">
                <a:solidFill>
                  <a:schemeClr val="dk1"/>
                </a:solidFill>
              </a:rPr>
              <a:t>you</a:t>
            </a:r>
            <a:r>
              <a:rPr lang="de-DE" sz="1200" dirty="0">
                <a:solidFill>
                  <a:schemeClr val="dk1"/>
                </a:solidFill>
              </a:rPr>
              <a:t> </a:t>
            </a:r>
            <a:r>
              <a:rPr lang="de-DE" sz="1200" dirty="0" err="1">
                <a:solidFill>
                  <a:schemeClr val="dk1"/>
                </a:solidFill>
              </a:rPr>
              <a:t>might</a:t>
            </a:r>
            <a:r>
              <a:rPr lang="de-DE" sz="1200" dirty="0">
                <a:solidFill>
                  <a:schemeClr val="dk1"/>
                </a:solidFill>
              </a:rPr>
              <a:t> </a:t>
            </a:r>
            <a:r>
              <a:rPr lang="de-DE" sz="1200" dirty="0" err="1">
                <a:solidFill>
                  <a:schemeClr val="dk1"/>
                </a:solidFill>
              </a:rPr>
              <a:t>guess</a:t>
            </a:r>
            <a:r>
              <a:rPr lang="de-DE" sz="1200" dirty="0">
                <a:solidFill>
                  <a:schemeClr val="dk1"/>
                </a:solidFill>
              </a:rPr>
              <a:t> – </a:t>
            </a:r>
            <a:r>
              <a:rPr lang="de-DE" sz="1200" dirty="0" err="1">
                <a:solidFill>
                  <a:schemeClr val="dk1"/>
                </a:solidFill>
              </a:rPr>
              <a:t>the</a:t>
            </a:r>
            <a:r>
              <a:rPr lang="de-DE" sz="1200" dirty="0">
                <a:solidFill>
                  <a:schemeClr val="dk1"/>
                </a:solidFill>
              </a:rPr>
              <a:t> </a:t>
            </a:r>
            <a:r>
              <a:rPr lang="de-DE" sz="1200" dirty="0" err="1">
                <a:solidFill>
                  <a:schemeClr val="dk1"/>
                </a:solidFill>
              </a:rPr>
              <a:t>term</a:t>
            </a:r>
            <a:r>
              <a:rPr lang="de-DE" sz="1200" dirty="0">
                <a:solidFill>
                  <a:schemeClr val="dk1"/>
                </a:solidFill>
              </a:rPr>
              <a:t> </a:t>
            </a:r>
            <a:r>
              <a:rPr lang="de-DE" sz="1200" dirty="0" err="1">
                <a:solidFill>
                  <a:schemeClr val="dk1"/>
                </a:solidFill>
              </a:rPr>
              <a:t>stems</a:t>
            </a:r>
            <a:r>
              <a:rPr lang="de-DE" sz="1200" dirty="0">
                <a:solidFill>
                  <a:schemeClr val="dk1"/>
                </a:solidFill>
              </a:rPr>
              <a:t> </a:t>
            </a:r>
            <a:r>
              <a:rPr lang="de-DE" sz="1200" dirty="0" err="1">
                <a:solidFill>
                  <a:schemeClr val="dk1"/>
                </a:solidFill>
              </a:rPr>
              <a:t>from</a:t>
            </a:r>
            <a:r>
              <a:rPr lang="de-DE" sz="1200" dirty="0">
                <a:solidFill>
                  <a:schemeClr val="dk1"/>
                </a:solidFill>
              </a:rPr>
              <a:t> </a:t>
            </a:r>
            <a:r>
              <a:rPr lang="de-DE" sz="1200" dirty="0" err="1">
                <a:solidFill>
                  <a:schemeClr val="dk1"/>
                </a:solidFill>
              </a:rPr>
              <a:t>the</a:t>
            </a:r>
            <a:r>
              <a:rPr lang="de-DE" sz="1200" dirty="0">
                <a:solidFill>
                  <a:schemeClr val="dk1"/>
                </a:solidFill>
              </a:rPr>
              <a:t> French </a:t>
            </a:r>
            <a:r>
              <a:rPr lang="de-DE" sz="1200" dirty="0" err="1">
                <a:solidFill>
                  <a:schemeClr val="dk1"/>
                </a:solidFill>
              </a:rPr>
              <a:t>word</a:t>
            </a:r>
            <a:r>
              <a:rPr lang="de-DE" sz="1200" dirty="0">
                <a:solidFill>
                  <a:schemeClr val="dk1"/>
                </a:solidFill>
              </a:rPr>
              <a:t> „</a:t>
            </a:r>
            <a:r>
              <a:rPr lang="de-DE" sz="2000" b="1" i="0" u="none" strike="noStrike" dirty="0" err="1">
                <a:solidFill>
                  <a:srgbClr val="000000"/>
                </a:solidFill>
                <a:effectLst/>
                <a:latin typeface="-webkit-standard"/>
              </a:rPr>
              <a:t>entreprendre</a:t>
            </a:r>
            <a:r>
              <a:rPr lang="de-DE" sz="2000" b="0" i="0" u="none" strike="noStrike" dirty="0">
                <a:solidFill>
                  <a:srgbClr val="000000"/>
                </a:solidFill>
                <a:effectLst/>
                <a:latin typeface="-webkit-standard"/>
              </a:rPr>
              <a:t>“ – </a:t>
            </a:r>
            <a:r>
              <a:rPr lang="de-DE" sz="2000" b="0" i="0" u="none" strike="noStrike" dirty="0" err="1">
                <a:solidFill>
                  <a:srgbClr val="000000"/>
                </a:solidFill>
                <a:effectLst/>
                <a:latin typeface="-webkit-standard"/>
              </a:rPr>
              <a:t>meaning</a:t>
            </a:r>
            <a:r>
              <a:rPr lang="de-DE" sz="2000" b="0" i="0" u="none" strike="noStrike" dirty="0">
                <a:solidFill>
                  <a:srgbClr val="000000"/>
                </a:solidFill>
                <a:effectLst/>
                <a:latin typeface="-webkit-standard"/>
              </a:rPr>
              <a:t> </a:t>
            </a:r>
            <a:r>
              <a:rPr lang="de-DE" sz="2000" b="0" i="0" u="none" strike="noStrike" dirty="0" err="1">
                <a:solidFill>
                  <a:srgbClr val="000000"/>
                </a:solidFill>
                <a:effectLst/>
                <a:latin typeface="-webkit-standard"/>
              </a:rPr>
              <a:t>to</a:t>
            </a:r>
            <a:r>
              <a:rPr lang="de-DE" sz="2000" b="0" i="0" u="none" strike="noStrike" dirty="0">
                <a:solidFill>
                  <a:srgbClr val="000000"/>
                </a:solidFill>
                <a:effectLst/>
                <a:latin typeface="-webkit-standard"/>
              </a:rPr>
              <a:t> </a:t>
            </a:r>
            <a:r>
              <a:rPr lang="de-DE" sz="2000" b="1" i="0" u="none" strike="noStrike" dirty="0">
                <a:solidFill>
                  <a:srgbClr val="000000"/>
                </a:solidFill>
                <a:effectLst/>
                <a:latin typeface="-webkit-standard"/>
              </a:rPr>
              <a:t>„</a:t>
            </a:r>
            <a:r>
              <a:rPr lang="de-DE" sz="2000" b="1" i="0" u="none" strike="noStrike" dirty="0" err="1">
                <a:solidFill>
                  <a:srgbClr val="000000"/>
                </a:solidFill>
                <a:effectLst/>
                <a:latin typeface="-webkit-standard"/>
              </a:rPr>
              <a:t>undertake</a:t>
            </a:r>
            <a:r>
              <a:rPr lang="de-DE" sz="2000" b="1" i="0" u="none" strike="noStrike" dirty="0">
                <a:solidFill>
                  <a:srgbClr val="000000"/>
                </a:solidFill>
                <a:effectLst/>
                <a:latin typeface="-webkit-standard"/>
              </a:rPr>
              <a:t>“ </a:t>
            </a:r>
            <a:r>
              <a:rPr lang="de-DE" sz="2000" b="1" i="0" u="none" strike="noStrike" dirty="0" err="1">
                <a:solidFill>
                  <a:srgbClr val="000000"/>
                </a:solidFill>
                <a:effectLst/>
                <a:latin typeface="-webkit-standard"/>
              </a:rPr>
              <a:t>or</a:t>
            </a:r>
            <a:r>
              <a:rPr lang="de-DE" sz="2000" b="1" i="0" u="none" strike="noStrike" dirty="0">
                <a:solidFill>
                  <a:srgbClr val="000000"/>
                </a:solidFill>
                <a:effectLst/>
                <a:latin typeface="-webkit-standard"/>
              </a:rPr>
              <a:t> „</a:t>
            </a:r>
            <a:r>
              <a:rPr lang="de-DE" sz="2000" b="1" i="0" u="none" strike="noStrike" dirty="0" err="1">
                <a:solidFill>
                  <a:srgbClr val="000000"/>
                </a:solidFill>
                <a:effectLst/>
                <a:latin typeface="-webkit-standard"/>
              </a:rPr>
              <a:t>begin</a:t>
            </a:r>
            <a:r>
              <a:rPr lang="de-DE" sz="2000" b="1" i="0" u="none" strike="noStrike" dirty="0">
                <a:solidFill>
                  <a:srgbClr val="000000"/>
                </a:solidFill>
                <a:effectLst/>
                <a:latin typeface="-webkit-standard"/>
              </a:rPr>
              <a:t> </a:t>
            </a:r>
            <a:r>
              <a:rPr lang="de-DE" sz="2000" b="1" i="0" u="none" strike="noStrike" dirty="0" err="1">
                <a:solidFill>
                  <a:srgbClr val="000000"/>
                </a:solidFill>
                <a:effectLst/>
                <a:latin typeface="-webkit-standard"/>
              </a:rPr>
              <a:t>something</a:t>
            </a:r>
            <a:r>
              <a:rPr lang="de-DE" sz="2000" b="1" i="0" u="none" strike="noStrike" dirty="0">
                <a:solidFill>
                  <a:srgbClr val="000000"/>
                </a:solidFill>
                <a:effectLst/>
                <a:latin typeface="-webkit-standard"/>
              </a:rPr>
              <a:t>“</a:t>
            </a:r>
          </a:p>
          <a:p>
            <a:pPr marL="171450" lvl="0" indent="-171450" algn="l" rtl="0">
              <a:spcBef>
                <a:spcPts val="0"/>
              </a:spcBef>
              <a:spcAft>
                <a:spcPts val="0"/>
              </a:spcAft>
              <a:buFont typeface="Arial" panose="020B0604020202020204" pitchFamily="34" charset="0"/>
              <a:buChar char="•"/>
            </a:pPr>
            <a:r>
              <a:rPr lang="en" sz="1200" dirty="0">
                <a:solidFill>
                  <a:schemeClr val="dk1"/>
                </a:solidFill>
              </a:rPr>
              <a:t>The term has been around for nearly 300 years.</a:t>
            </a:r>
          </a:p>
          <a:p>
            <a:pPr marL="0" lvl="0" indent="0" algn="l" rtl="0">
              <a:spcBef>
                <a:spcPts val="0"/>
              </a:spcBef>
              <a:spcAft>
                <a:spcPts val="0"/>
              </a:spcAft>
              <a:buNone/>
            </a:pPr>
            <a:endParaRPr lang="en" sz="1200" dirty="0">
              <a:solidFill>
                <a:schemeClr val="dk1"/>
              </a:solidFill>
            </a:endParaRPr>
          </a:p>
          <a:p>
            <a:pPr marL="171450" lvl="0" indent="-171450" algn="l" rtl="0">
              <a:spcBef>
                <a:spcPts val="0"/>
              </a:spcBef>
              <a:spcAft>
                <a:spcPts val="0"/>
              </a:spcAft>
              <a:buFont typeface="Arial" panose="020B0604020202020204" pitchFamily="34" charset="0"/>
              <a:buChar char="•"/>
            </a:pPr>
            <a:r>
              <a:rPr lang="en" sz="1200" dirty="0">
                <a:solidFill>
                  <a:schemeClr val="dk1"/>
                </a:solidFill>
              </a:rPr>
              <a:t>Who is familiar with some of the names on this slide? [share verbally or on chat]</a:t>
            </a:r>
          </a:p>
          <a:p>
            <a:pPr marL="171450" lvl="0" indent="-171450" algn="l" rtl="0">
              <a:spcBef>
                <a:spcPts val="0"/>
              </a:spcBef>
              <a:spcAft>
                <a:spcPts val="0"/>
              </a:spcAft>
              <a:buFont typeface="Arial" panose="020B0604020202020204" pitchFamily="34" charset="0"/>
              <a:buChar char="•"/>
            </a:pPr>
            <a:r>
              <a:rPr lang="en" sz="1200" dirty="0">
                <a:solidFill>
                  <a:schemeClr val="dk1"/>
                </a:solidFill>
              </a:rPr>
              <a:t>The people on this slide have </a:t>
            </a:r>
            <a:r>
              <a:rPr lang="en" sz="1200" b="1" dirty="0">
                <a:solidFill>
                  <a:schemeClr val="dk1"/>
                </a:solidFill>
              </a:rPr>
              <a:t>shaped definitions of entrepreneurship from “someone who leads” to entrepreneurship being a discipline.</a:t>
            </a:r>
          </a:p>
          <a:p>
            <a:pPr marL="0" lvl="0" indent="0" algn="l" rtl="0">
              <a:spcBef>
                <a:spcPts val="0"/>
              </a:spcBef>
              <a:spcAft>
                <a:spcPts val="0"/>
              </a:spcAft>
              <a:buNone/>
            </a:pPr>
            <a:endParaRPr lang="en" sz="1200" dirty="0">
              <a:solidFill>
                <a:schemeClr val="dk1"/>
              </a:solidFill>
            </a:endParaRPr>
          </a:p>
          <a:p>
            <a:pPr marL="171450" lvl="0" indent="-171450" algn="l" rtl="0">
              <a:spcBef>
                <a:spcPts val="0"/>
              </a:spcBef>
              <a:spcAft>
                <a:spcPts val="0"/>
              </a:spcAft>
              <a:buFont typeface="Arial" panose="020B0604020202020204" pitchFamily="34" charset="0"/>
              <a:buChar char="•"/>
            </a:pPr>
            <a:r>
              <a:rPr lang="en" sz="1200" dirty="0">
                <a:solidFill>
                  <a:schemeClr val="dk1"/>
                </a:solidFill>
              </a:rPr>
              <a:t>Don’t worry, we won’t get into much detail with all the different theories. But if you were to look at all of of these definitions in more detail, you would find </a:t>
            </a:r>
            <a:r>
              <a:rPr lang="en" sz="1200" b="1" dirty="0">
                <a:solidFill>
                  <a:schemeClr val="dk1"/>
                </a:solidFill>
              </a:rPr>
              <a:t>3 components</a:t>
            </a:r>
            <a:r>
              <a:rPr lang="en" sz="1200" dirty="0">
                <a:solidFill>
                  <a:schemeClr val="dk1"/>
                </a:solidFill>
              </a:rPr>
              <a:t> all over…</a:t>
            </a:r>
            <a:endParaRPr lang="en" sz="1200" b="0" i="0" u="none" strike="noStrike" dirty="0">
              <a:solidFill>
                <a:schemeClr val="dk1"/>
              </a:solidFill>
              <a:effectLst/>
            </a:endParaRPr>
          </a:p>
          <a:p>
            <a:pPr marL="171450" lvl="0" indent="-171450" algn="l" rtl="0">
              <a:spcBef>
                <a:spcPts val="0"/>
              </a:spcBef>
              <a:spcAft>
                <a:spcPts val="0"/>
              </a:spcAft>
              <a:buFont typeface="Arial" panose="020B0604020202020204" pitchFamily="34" charset="0"/>
              <a:buChar char="•"/>
            </a:pPr>
            <a:endParaRPr lang="en" sz="1200" b="0" i="0" u="none" strike="noStrike" dirty="0">
              <a:solidFill>
                <a:schemeClr val="dk1"/>
              </a:solidFill>
              <a:effectLst/>
            </a:endParaRPr>
          </a:p>
          <a:p>
            <a:pPr marL="171450" lvl="0" indent="-171450" algn="l" rtl="0">
              <a:spcBef>
                <a:spcPts val="0"/>
              </a:spcBef>
              <a:spcAft>
                <a:spcPts val="0"/>
              </a:spcAft>
              <a:buFont typeface="Arial" panose="020B0604020202020204" pitchFamily="34" charset="0"/>
              <a:buChar char="•"/>
            </a:pPr>
            <a:endParaRPr lang="en" sz="1200" b="0" i="0" u="none" strike="noStrike" dirty="0">
              <a:solidFill>
                <a:schemeClr val="dk1"/>
              </a:solidFill>
              <a:effectLst/>
            </a:endParaRPr>
          </a:p>
          <a:p>
            <a:pPr marL="0" lvl="0" indent="0" algn="l" rtl="0">
              <a:spcBef>
                <a:spcPts val="0"/>
              </a:spcBef>
              <a:spcAft>
                <a:spcPts val="0"/>
              </a:spcAft>
              <a:buFont typeface="Arial" panose="020B0604020202020204" pitchFamily="34" charset="0"/>
              <a:buNone/>
            </a:pPr>
            <a:r>
              <a:rPr lang="en" sz="1200" b="0" i="0" u="none" strike="noStrike" dirty="0">
                <a:solidFill>
                  <a:schemeClr val="dk1"/>
                </a:solidFill>
                <a:effectLst/>
              </a:rPr>
              <a:t>______________________________________________________</a:t>
            </a:r>
          </a:p>
          <a:p>
            <a:pPr marL="0" lvl="0" indent="0" algn="l" rtl="0">
              <a:spcBef>
                <a:spcPts val="0"/>
              </a:spcBef>
              <a:spcAft>
                <a:spcPts val="0"/>
              </a:spcAft>
              <a:buFont typeface="Arial" panose="020B0604020202020204" pitchFamily="34" charset="0"/>
              <a:buNone/>
            </a:pPr>
            <a:endParaRPr lang="en" sz="1200" b="0" i="0" u="none" strike="noStrike" dirty="0">
              <a:solidFill>
                <a:schemeClr val="dk1"/>
              </a:solidFill>
              <a:effectLst/>
            </a:endParaRPr>
          </a:p>
          <a:p>
            <a:pPr marL="0" lvl="0" indent="0" algn="l" rtl="0">
              <a:spcBef>
                <a:spcPts val="0"/>
              </a:spcBef>
              <a:spcAft>
                <a:spcPts val="0"/>
              </a:spcAft>
              <a:buFont typeface="Arial" panose="020B0604020202020204" pitchFamily="34" charset="0"/>
              <a:buNone/>
            </a:pPr>
            <a:r>
              <a:rPr lang="de-DE" sz="1200" dirty="0">
                <a:solidFill>
                  <a:schemeClr val="dk1"/>
                </a:solidFill>
              </a:rPr>
              <a:t>Background </a:t>
            </a:r>
            <a:r>
              <a:rPr lang="de-DE" sz="1200" dirty="0" err="1">
                <a:solidFill>
                  <a:schemeClr val="dk1"/>
                </a:solidFill>
              </a:rPr>
              <a:t>information</a:t>
            </a:r>
            <a:r>
              <a:rPr lang="de-DE" sz="1200" dirty="0">
                <a:solidFill>
                  <a:schemeClr val="dk1"/>
                </a:solidFill>
              </a:rPr>
              <a:t> on </a:t>
            </a:r>
            <a:r>
              <a:rPr lang="de-DE" sz="1200" dirty="0" err="1">
                <a:solidFill>
                  <a:schemeClr val="dk1"/>
                </a:solidFill>
              </a:rPr>
              <a:t>some</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names</a:t>
            </a:r>
            <a:r>
              <a:rPr lang="de-DE" sz="1200" dirty="0">
                <a:solidFill>
                  <a:schemeClr val="dk1"/>
                </a:solidFill>
              </a:rPr>
              <a:t> (in </a:t>
            </a:r>
            <a:r>
              <a:rPr lang="de-DE" sz="1200" dirty="0" err="1">
                <a:solidFill>
                  <a:schemeClr val="dk1"/>
                </a:solidFill>
              </a:rPr>
              <a:t>case</a:t>
            </a:r>
            <a:r>
              <a:rPr lang="de-DE" sz="1200" dirty="0">
                <a:solidFill>
                  <a:schemeClr val="dk1"/>
                </a:solidFill>
              </a:rPr>
              <a:t> </a:t>
            </a:r>
            <a:r>
              <a:rPr lang="de-DE" sz="1200" dirty="0" err="1">
                <a:solidFill>
                  <a:schemeClr val="dk1"/>
                </a:solidFill>
              </a:rPr>
              <a:t>anyone</a:t>
            </a:r>
            <a:r>
              <a:rPr lang="de-DE" sz="1200" dirty="0">
                <a:solidFill>
                  <a:schemeClr val="dk1"/>
                </a:solidFill>
              </a:rPr>
              <a:t> </a:t>
            </a:r>
            <a:r>
              <a:rPr lang="de-DE" sz="1200" dirty="0" err="1">
                <a:solidFill>
                  <a:schemeClr val="dk1"/>
                </a:solidFill>
              </a:rPr>
              <a:t>asks</a:t>
            </a:r>
            <a:r>
              <a:rPr lang="de-DE" sz="1200" dirty="0">
                <a:solidFill>
                  <a:schemeClr val="dk1"/>
                </a:solidFill>
              </a:rPr>
              <a:t>):</a:t>
            </a:r>
          </a:p>
          <a:p>
            <a:pPr marL="171450" lvl="0" indent="-171450" algn="l" rtl="0">
              <a:spcBef>
                <a:spcPts val="0"/>
              </a:spcBef>
              <a:spcAft>
                <a:spcPts val="0"/>
              </a:spcAft>
              <a:buFont typeface="Arial" panose="020B0604020202020204" pitchFamily="34" charset="0"/>
              <a:buChar char="•"/>
            </a:pPr>
            <a:r>
              <a:rPr lang="de-DE" sz="1200" b="1" dirty="0">
                <a:solidFill>
                  <a:schemeClr val="dk1"/>
                </a:solidFill>
              </a:rPr>
              <a:t>1734 Richard </a:t>
            </a:r>
            <a:r>
              <a:rPr lang="de-DE" sz="1200" b="1" dirty="0" err="1">
                <a:solidFill>
                  <a:schemeClr val="dk1"/>
                </a:solidFill>
              </a:rPr>
              <a:t>Cantillon</a:t>
            </a:r>
            <a:r>
              <a:rPr lang="de-DE" sz="1200" b="1" dirty="0">
                <a:solidFill>
                  <a:schemeClr val="dk1"/>
                </a:solidFill>
              </a:rPr>
              <a:t>:</a:t>
            </a:r>
            <a:r>
              <a:rPr lang="de-DE" sz="1200" dirty="0">
                <a:solidFill>
                  <a:schemeClr val="dk1"/>
                </a:solidFill>
              </a:rPr>
              <a:t> </a:t>
            </a:r>
            <a:r>
              <a:rPr lang="de-DE" sz="1200" dirty="0" err="1">
                <a:solidFill>
                  <a:schemeClr val="dk1"/>
                </a:solidFill>
              </a:rPr>
              <a:t>Irish</a:t>
            </a:r>
            <a:r>
              <a:rPr lang="de-DE" sz="1200" dirty="0">
                <a:solidFill>
                  <a:schemeClr val="dk1"/>
                </a:solidFill>
              </a:rPr>
              <a:t>-French </a:t>
            </a:r>
            <a:r>
              <a:rPr lang="de-DE" sz="1200" dirty="0" err="1">
                <a:solidFill>
                  <a:schemeClr val="dk1"/>
                </a:solidFill>
              </a:rPr>
              <a:t>economist</a:t>
            </a:r>
            <a:r>
              <a:rPr lang="de-DE" sz="1200" dirty="0">
                <a:solidFill>
                  <a:schemeClr val="dk1"/>
                </a:solidFill>
              </a:rPr>
              <a:t> and </a:t>
            </a:r>
            <a:r>
              <a:rPr lang="de-DE" sz="1200" dirty="0" err="1">
                <a:solidFill>
                  <a:schemeClr val="dk1"/>
                </a:solidFill>
              </a:rPr>
              <a:t>author</a:t>
            </a:r>
            <a:r>
              <a:rPr lang="de-DE" sz="1200" dirty="0">
                <a:solidFill>
                  <a:schemeClr val="dk1"/>
                </a:solidFill>
              </a:rPr>
              <a:t> </a:t>
            </a:r>
            <a:r>
              <a:rPr lang="de-DE" sz="1200" dirty="0" err="1">
                <a:solidFill>
                  <a:schemeClr val="dk1"/>
                </a:solidFill>
              </a:rPr>
              <a:t>of</a:t>
            </a:r>
            <a:r>
              <a:rPr lang="de-DE" sz="1200" dirty="0">
                <a:solidFill>
                  <a:schemeClr val="dk1"/>
                </a:solidFill>
              </a:rPr>
              <a:t> Essai </a:t>
            </a:r>
            <a:r>
              <a:rPr lang="de-DE" sz="1200" dirty="0" err="1">
                <a:solidFill>
                  <a:schemeClr val="dk1"/>
                </a:solidFill>
              </a:rPr>
              <a:t>sur</a:t>
            </a:r>
            <a:r>
              <a:rPr lang="de-DE" sz="1200" dirty="0">
                <a:solidFill>
                  <a:schemeClr val="dk1"/>
                </a:solidFill>
              </a:rPr>
              <a:t> la Nature du Commerce en </a:t>
            </a:r>
            <a:r>
              <a:rPr lang="de-DE" sz="1200" dirty="0" err="1">
                <a:solidFill>
                  <a:schemeClr val="dk1"/>
                </a:solidFill>
              </a:rPr>
              <a:t>Général</a:t>
            </a:r>
            <a:r>
              <a:rPr lang="de-DE" sz="1200" dirty="0">
                <a:solidFill>
                  <a:schemeClr val="dk1"/>
                </a:solidFill>
              </a:rPr>
              <a:t>. </a:t>
            </a:r>
            <a:r>
              <a:rPr lang="de-DE" sz="1200" dirty="0" err="1">
                <a:solidFill>
                  <a:schemeClr val="dk1"/>
                </a:solidFill>
              </a:rPr>
              <a:t>Considered</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first</a:t>
            </a:r>
            <a:r>
              <a:rPr lang="de-DE" sz="1200" dirty="0">
                <a:solidFill>
                  <a:schemeClr val="dk1"/>
                </a:solidFill>
              </a:rPr>
              <a:t> </a:t>
            </a:r>
            <a:r>
              <a:rPr lang="de-DE" sz="1200" dirty="0" err="1">
                <a:solidFill>
                  <a:schemeClr val="dk1"/>
                </a:solidFill>
              </a:rPr>
              <a:t>representative</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economic</a:t>
            </a:r>
            <a:r>
              <a:rPr lang="de-DE" sz="1200" dirty="0">
                <a:solidFill>
                  <a:schemeClr val="dk1"/>
                </a:solidFill>
              </a:rPr>
              <a:t> </a:t>
            </a:r>
            <a:r>
              <a:rPr lang="de-DE" sz="1200" dirty="0" err="1">
                <a:solidFill>
                  <a:schemeClr val="dk1"/>
                </a:solidFill>
              </a:rPr>
              <a:t>science</a:t>
            </a:r>
            <a:r>
              <a:rPr lang="de-DE" sz="1200" dirty="0">
                <a:solidFill>
                  <a:schemeClr val="dk1"/>
                </a:solidFill>
              </a:rPr>
              <a:t> and </a:t>
            </a:r>
            <a:r>
              <a:rPr lang="de-DE" sz="1200" dirty="0" err="1">
                <a:solidFill>
                  <a:schemeClr val="dk1"/>
                </a:solidFill>
              </a:rPr>
              <a:t>referred</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as</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cradle</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political</a:t>
            </a:r>
            <a:r>
              <a:rPr lang="de-DE" sz="1200" dirty="0">
                <a:solidFill>
                  <a:schemeClr val="dk1"/>
                </a:solidFill>
              </a:rPr>
              <a:t> </a:t>
            </a:r>
            <a:r>
              <a:rPr lang="de-DE" sz="1200" dirty="0" err="1">
                <a:solidFill>
                  <a:schemeClr val="dk1"/>
                </a:solidFill>
              </a:rPr>
              <a:t>economy</a:t>
            </a:r>
            <a:r>
              <a:rPr lang="de-DE" sz="1200" dirty="0">
                <a:solidFill>
                  <a:schemeClr val="dk1"/>
                </a:solidFill>
              </a:rPr>
              <a:t>." He was </a:t>
            </a:r>
            <a:r>
              <a:rPr lang="de-DE" sz="1200" dirty="0" err="1">
                <a:solidFill>
                  <a:schemeClr val="dk1"/>
                </a:solidFill>
              </a:rPr>
              <a:t>the</a:t>
            </a:r>
            <a:r>
              <a:rPr lang="de-DE" sz="1200" dirty="0">
                <a:solidFill>
                  <a:schemeClr val="dk1"/>
                </a:solidFill>
              </a:rPr>
              <a:t> </a:t>
            </a:r>
            <a:r>
              <a:rPr lang="de-DE" sz="1200" dirty="0" err="1">
                <a:solidFill>
                  <a:schemeClr val="dk1"/>
                </a:solidFill>
              </a:rPr>
              <a:t>first</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introduce</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term</a:t>
            </a:r>
            <a:r>
              <a:rPr lang="de-DE" sz="1200" dirty="0">
                <a:solidFill>
                  <a:schemeClr val="dk1"/>
                </a:solidFill>
              </a:rPr>
              <a:t> "</a:t>
            </a:r>
            <a:r>
              <a:rPr lang="de-DE" sz="1200" dirty="0" err="1">
                <a:solidFill>
                  <a:schemeClr val="dk1"/>
                </a:solidFill>
              </a:rPr>
              <a:t>entrepreneur</a:t>
            </a:r>
            <a:r>
              <a:rPr lang="de-DE" sz="1200" dirty="0">
                <a:solidFill>
                  <a:schemeClr val="dk1"/>
                </a:solidFill>
              </a:rPr>
              <a:t>" </a:t>
            </a:r>
            <a:r>
              <a:rPr lang="de-DE" sz="1200" dirty="0" err="1">
                <a:solidFill>
                  <a:schemeClr val="dk1"/>
                </a:solidFill>
              </a:rPr>
              <a:t>as</a:t>
            </a:r>
            <a:r>
              <a:rPr lang="de-DE" sz="1200" dirty="0">
                <a:solidFill>
                  <a:schemeClr val="dk1"/>
                </a:solidFill>
              </a:rPr>
              <a:t> a </a:t>
            </a:r>
            <a:r>
              <a:rPr lang="de-DE" sz="1200" dirty="0" err="1">
                <a:solidFill>
                  <a:schemeClr val="dk1"/>
                </a:solidFill>
              </a:rPr>
              <a:t>risk-bearer</a:t>
            </a:r>
            <a:r>
              <a:rPr lang="de-DE" sz="1200" dirty="0">
                <a:solidFill>
                  <a:schemeClr val="dk1"/>
                </a:solidFill>
              </a:rPr>
              <a:t>.</a:t>
            </a:r>
          </a:p>
          <a:p>
            <a:pPr marL="171450" lvl="0" indent="-171450" algn="l" rtl="0">
              <a:spcBef>
                <a:spcPts val="0"/>
              </a:spcBef>
              <a:spcAft>
                <a:spcPts val="0"/>
              </a:spcAft>
              <a:buFont typeface="Arial" panose="020B0604020202020204" pitchFamily="34" charset="0"/>
              <a:buChar char="•"/>
            </a:pPr>
            <a:endParaRPr lang="de-DE" sz="1200" dirty="0">
              <a:solidFill>
                <a:schemeClr val="dk1"/>
              </a:solidFill>
            </a:endParaRPr>
          </a:p>
          <a:p>
            <a:pPr marL="171450" lvl="0" indent="-171450" algn="l" rtl="0">
              <a:spcBef>
                <a:spcPts val="0"/>
              </a:spcBef>
              <a:spcAft>
                <a:spcPts val="0"/>
              </a:spcAft>
              <a:buFont typeface="Arial" panose="020B0604020202020204" pitchFamily="34" charset="0"/>
              <a:buChar char="•"/>
            </a:pPr>
            <a:r>
              <a:rPr lang="de-DE" sz="1200" b="1" dirty="0">
                <a:solidFill>
                  <a:schemeClr val="dk1"/>
                </a:solidFill>
              </a:rPr>
              <a:t>1800 Jean-Baptiste Say:</a:t>
            </a:r>
            <a:r>
              <a:rPr lang="de-DE" sz="1200" dirty="0">
                <a:solidFill>
                  <a:schemeClr val="dk1"/>
                </a:solidFill>
              </a:rPr>
              <a:t> First </a:t>
            </a:r>
            <a:r>
              <a:rPr lang="de-DE" sz="1200" dirty="0" err="1">
                <a:solidFill>
                  <a:schemeClr val="dk1"/>
                </a:solidFill>
              </a:rPr>
              <a:t>conceptualized</a:t>
            </a:r>
            <a:r>
              <a:rPr lang="de-DE" sz="1200" dirty="0">
                <a:solidFill>
                  <a:schemeClr val="dk1"/>
                </a:solidFill>
              </a:rPr>
              <a:t> </a:t>
            </a:r>
            <a:r>
              <a:rPr lang="de-DE" sz="1200" dirty="0" err="1">
                <a:solidFill>
                  <a:schemeClr val="dk1"/>
                </a:solidFill>
              </a:rPr>
              <a:t>entrepreneurs</a:t>
            </a:r>
            <a:r>
              <a:rPr lang="de-DE" sz="1200" dirty="0">
                <a:solidFill>
                  <a:schemeClr val="dk1"/>
                </a:solidFill>
              </a:rPr>
              <a:t> </a:t>
            </a:r>
            <a:r>
              <a:rPr lang="de-DE" sz="1200" dirty="0" err="1">
                <a:solidFill>
                  <a:schemeClr val="dk1"/>
                </a:solidFill>
              </a:rPr>
              <a:t>as</a:t>
            </a:r>
            <a:r>
              <a:rPr lang="de-DE" sz="1200" dirty="0">
                <a:solidFill>
                  <a:schemeClr val="dk1"/>
                </a:solidFill>
              </a:rPr>
              <a:t> </a:t>
            </a:r>
            <a:r>
              <a:rPr lang="de-DE" sz="1200" dirty="0" err="1">
                <a:solidFill>
                  <a:schemeClr val="dk1"/>
                </a:solidFill>
              </a:rPr>
              <a:t>organizers</a:t>
            </a:r>
            <a:r>
              <a:rPr lang="de-DE" sz="1200" dirty="0">
                <a:solidFill>
                  <a:schemeClr val="dk1"/>
                </a:solidFill>
              </a:rPr>
              <a:t> and </a:t>
            </a:r>
            <a:r>
              <a:rPr lang="de-DE" sz="1200" dirty="0" err="1">
                <a:solidFill>
                  <a:schemeClr val="dk1"/>
                </a:solidFill>
              </a:rPr>
              <a:t>leaders</a:t>
            </a:r>
            <a:r>
              <a:rPr lang="de-DE" sz="1200" dirty="0">
                <a:solidFill>
                  <a:schemeClr val="dk1"/>
                </a:solidFill>
              </a:rPr>
              <a:t> in </a:t>
            </a:r>
            <a:r>
              <a:rPr lang="de-DE" sz="1200" dirty="0" err="1">
                <a:solidFill>
                  <a:schemeClr val="dk1"/>
                </a:solidFill>
              </a:rPr>
              <a:t>the</a:t>
            </a:r>
            <a:r>
              <a:rPr lang="de-DE" sz="1200" dirty="0">
                <a:solidFill>
                  <a:schemeClr val="dk1"/>
                </a:solidFill>
              </a:rPr>
              <a:t> </a:t>
            </a:r>
            <a:r>
              <a:rPr lang="de-DE" sz="1200" dirty="0" err="1">
                <a:solidFill>
                  <a:schemeClr val="dk1"/>
                </a:solidFill>
              </a:rPr>
              <a:t>economy</a:t>
            </a:r>
            <a:r>
              <a:rPr lang="de-DE" sz="1200" dirty="0">
                <a:solidFill>
                  <a:schemeClr val="dk1"/>
                </a:solidFill>
              </a:rPr>
              <a:t>. In </a:t>
            </a:r>
            <a:r>
              <a:rPr lang="de-DE" sz="1200" dirty="0" err="1">
                <a:solidFill>
                  <a:schemeClr val="dk1"/>
                </a:solidFill>
              </a:rPr>
              <a:t>his</a:t>
            </a:r>
            <a:r>
              <a:rPr lang="de-DE" sz="1200" dirty="0">
                <a:solidFill>
                  <a:schemeClr val="dk1"/>
                </a:solidFill>
              </a:rPr>
              <a:t> </a:t>
            </a:r>
            <a:r>
              <a:rPr lang="de-DE" sz="1200" dirty="0" err="1">
                <a:solidFill>
                  <a:schemeClr val="dk1"/>
                </a:solidFill>
              </a:rPr>
              <a:t>view</a:t>
            </a:r>
            <a:r>
              <a:rPr lang="de-DE" sz="1200" dirty="0">
                <a:solidFill>
                  <a:schemeClr val="dk1"/>
                </a:solidFill>
              </a:rPr>
              <a:t>, </a:t>
            </a:r>
            <a:r>
              <a:rPr lang="de-DE" sz="1200" dirty="0" err="1">
                <a:solidFill>
                  <a:schemeClr val="dk1"/>
                </a:solidFill>
              </a:rPr>
              <a:t>entrepreneurs</a:t>
            </a:r>
            <a:r>
              <a:rPr lang="de-DE" sz="1200" dirty="0">
                <a:solidFill>
                  <a:schemeClr val="dk1"/>
                </a:solidFill>
              </a:rPr>
              <a:t> </a:t>
            </a:r>
            <a:r>
              <a:rPr lang="de-DE" sz="1200" dirty="0" err="1">
                <a:solidFill>
                  <a:schemeClr val="dk1"/>
                </a:solidFill>
              </a:rPr>
              <a:t>are</a:t>
            </a:r>
            <a:r>
              <a:rPr lang="de-DE" sz="1200" dirty="0">
                <a:solidFill>
                  <a:schemeClr val="dk1"/>
                </a:solidFill>
              </a:rPr>
              <a:t> intermediaries in </a:t>
            </a:r>
            <a:r>
              <a:rPr lang="de-DE" sz="1200" dirty="0" err="1">
                <a:solidFill>
                  <a:schemeClr val="dk1"/>
                </a:solidFill>
              </a:rPr>
              <a:t>the</a:t>
            </a:r>
            <a:r>
              <a:rPr lang="de-DE" sz="1200" dirty="0">
                <a:solidFill>
                  <a:schemeClr val="dk1"/>
                </a:solidFill>
              </a:rPr>
              <a:t> </a:t>
            </a:r>
            <a:r>
              <a:rPr lang="de-DE" sz="1200" dirty="0" err="1">
                <a:solidFill>
                  <a:schemeClr val="dk1"/>
                </a:solidFill>
              </a:rPr>
              <a:t>production</a:t>
            </a:r>
            <a:r>
              <a:rPr lang="de-DE" sz="1200" dirty="0">
                <a:solidFill>
                  <a:schemeClr val="dk1"/>
                </a:solidFill>
              </a:rPr>
              <a:t> </a:t>
            </a:r>
            <a:r>
              <a:rPr lang="de-DE" sz="1200" dirty="0" err="1">
                <a:solidFill>
                  <a:schemeClr val="dk1"/>
                </a:solidFill>
              </a:rPr>
              <a:t>process</a:t>
            </a:r>
            <a:r>
              <a:rPr lang="de-DE" sz="1200" dirty="0">
                <a:solidFill>
                  <a:schemeClr val="dk1"/>
                </a:solidFill>
              </a:rPr>
              <a:t> </a:t>
            </a:r>
            <a:r>
              <a:rPr lang="de-DE" sz="1200" dirty="0" err="1">
                <a:solidFill>
                  <a:schemeClr val="dk1"/>
                </a:solidFill>
              </a:rPr>
              <a:t>who</a:t>
            </a:r>
            <a:r>
              <a:rPr lang="de-DE" sz="1200" dirty="0">
                <a:solidFill>
                  <a:schemeClr val="dk1"/>
                </a:solidFill>
              </a:rPr>
              <a:t> </a:t>
            </a:r>
            <a:r>
              <a:rPr lang="de-DE" sz="1200" dirty="0" err="1">
                <a:solidFill>
                  <a:schemeClr val="dk1"/>
                </a:solidFill>
              </a:rPr>
              <a:t>combine</a:t>
            </a:r>
            <a:r>
              <a:rPr lang="de-DE" sz="1200" dirty="0">
                <a:solidFill>
                  <a:schemeClr val="dk1"/>
                </a:solidFill>
              </a:rPr>
              <a:t> </a:t>
            </a:r>
            <a:r>
              <a:rPr lang="de-DE" sz="1200" dirty="0" err="1">
                <a:solidFill>
                  <a:schemeClr val="dk1"/>
                </a:solidFill>
              </a:rPr>
              <a:t>productive</a:t>
            </a:r>
            <a:r>
              <a:rPr lang="de-DE" sz="1200" dirty="0">
                <a:solidFill>
                  <a:schemeClr val="dk1"/>
                </a:solidFill>
              </a:rPr>
              <a:t> </a:t>
            </a:r>
            <a:r>
              <a:rPr lang="de-DE" sz="1200" dirty="0" err="1">
                <a:solidFill>
                  <a:schemeClr val="dk1"/>
                </a:solidFill>
              </a:rPr>
              <a:t>agents</a:t>
            </a:r>
            <a:r>
              <a:rPr lang="de-DE" sz="1200" dirty="0">
                <a:solidFill>
                  <a:schemeClr val="dk1"/>
                </a:solidFill>
              </a:rPr>
              <a:t> such </a:t>
            </a:r>
            <a:r>
              <a:rPr lang="de-DE" sz="1200" dirty="0" err="1">
                <a:solidFill>
                  <a:schemeClr val="dk1"/>
                </a:solidFill>
              </a:rPr>
              <a:t>as</a:t>
            </a:r>
            <a:r>
              <a:rPr lang="de-DE" sz="1200" dirty="0">
                <a:solidFill>
                  <a:schemeClr val="dk1"/>
                </a:solidFill>
              </a:rPr>
              <a:t> </a:t>
            </a:r>
            <a:r>
              <a:rPr lang="de-DE" sz="1200" dirty="0" err="1">
                <a:solidFill>
                  <a:schemeClr val="dk1"/>
                </a:solidFill>
              </a:rPr>
              <a:t>land</a:t>
            </a:r>
            <a:r>
              <a:rPr lang="de-DE" sz="1200" dirty="0">
                <a:solidFill>
                  <a:schemeClr val="dk1"/>
                </a:solidFill>
              </a:rPr>
              <a:t>, </a:t>
            </a:r>
            <a:r>
              <a:rPr lang="de-DE" sz="1200" dirty="0" err="1">
                <a:solidFill>
                  <a:schemeClr val="dk1"/>
                </a:solidFill>
              </a:rPr>
              <a:t>capital</a:t>
            </a:r>
            <a:r>
              <a:rPr lang="de-DE" sz="1200" dirty="0">
                <a:solidFill>
                  <a:schemeClr val="dk1"/>
                </a:solidFill>
              </a:rPr>
              <a:t>, and </a:t>
            </a:r>
            <a:r>
              <a:rPr lang="de-DE" sz="1200" dirty="0" err="1">
                <a:solidFill>
                  <a:schemeClr val="dk1"/>
                </a:solidFill>
              </a:rPr>
              <a:t>labor</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meet</a:t>
            </a:r>
            <a:r>
              <a:rPr lang="de-DE" sz="1200" dirty="0">
                <a:solidFill>
                  <a:schemeClr val="dk1"/>
                </a:solidFill>
              </a:rPr>
              <a:t> </a:t>
            </a:r>
            <a:r>
              <a:rPr lang="de-DE" sz="1200" dirty="0" err="1">
                <a:solidFill>
                  <a:schemeClr val="dk1"/>
                </a:solidFill>
              </a:rPr>
              <a:t>consumer</a:t>
            </a:r>
            <a:r>
              <a:rPr lang="de-DE" sz="1200" dirty="0">
                <a:solidFill>
                  <a:schemeClr val="dk1"/>
                </a:solidFill>
              </a:rPr>
              <a:t> </a:t>
            </a:r>
            <a:r>
              <a:rPr lang="de-DE" sz="1200" dirty="0" err="1">
                <a:solidFill>
                  <a:schemeClr val="dk1"/>
                </a:solidFill>
              </a:rPr>
              <a:t>demand</a:t>
            </a:r>
            <a:r>
              <a:rPr lang="de-DE" sz="1200" dirty="0">
                <a:solidFill>
                  <a:schemeClr val="dk1"/>
                </a:solidFill>
              </a:rPr>
              <a:t>. </a:t>
            </a:r>
            <a:r>
              <a:rPr lang="de-DE" sz="1200" dirty="0" err="1">
                <a:solidFill>
                  <a:schemeClr val="dk1"/>
                </a:solidFill>
              </a:rPr>
              <a:t>Consequently</a:t>
            </a:r>
            <a:r>
              <a:rPr lang="de-DE" sz="1200" dirty="0">
                <a:solidFill>
                  <a:schemeClr val="dk1"/>
                </a:solidFill>
              </a:rPr>
              <a:t>, </a:t>
            </a:r>
            <a:r>
              <a:rPr lang="de-DE" sz="1200" dirty="0" err="1">
                <a:solidFill>
                  <a:schemeClr val="dk1"/>
                </a:solidFill>
              </a:rPr>
              <a:t>they</a:t>
            </a:r>
            <a:r>
              <a:rPr lang="de-DE" sz="1200" dirty="0">
                <a:solidFill>
                  <a:schemeClr val="dk1"/>
                </a:solidFill>
              </a:rPr>
              <a:t> </a:t>
            </a:r>
            <a:r>
              <a:rPr lang="de-DE" sz="1200" dirty="0" err="1">
                <a:solidFill>
                  <a:schemeClr val="dk1"/>
                </a:solidFill>
              </a:rPr>
              <a:t>play</a:t>
            </a:r>
            <a:r>
              <a:rPr lang="de-DE" sz="1200" dirty="0">
                <a:solidFill>
                  <a:schemeClr val="dk1"/>
                </a:solidFill>
              </a:rPr>
              <a:t> a </a:t>
            </a:r>
            <a:r>
              <a:rPr lang="de-DE" sz="1200" dirty="0" err="1">
                <a:solidFill>
                  <a:schemeClr val="dk1"/>
                </a:solidFill>
              </a:rPr>
              <a:t>central</a:t>
            </a:r>
            <a:r>
              <a:rPr lang="de-DE" sz="1200" dirty="0">
                <a:solidFill>
                  <a:schemeClr val="dk1"/>
                </a:solidFill>
              </a:rPr>
              <a:t> </a:t>
            </a:r>
            <a:r>
              <a:rPr lang="de-DE" sz="1200" dirty="0" err="1">
                <a:solidFill>
                  <a:schemeClr val="dk1"/>
                </a:solidFill>
              </a:rPr>
              <a:t>role</a:t>
            </a:r>
            <a:r>
              <a:rPr lang="de-DE" sz="1200" dirty="0">
                <a:solidFill>
                  <a:schemeClr val="dk1"/>
                </a:solidFill>
              </a:rPr>
              <a:t> in </a:t>
            </a:r>
            <a:r>
              <a:rPr lang="de-DE" sz="1200" dirty="0" err="1">
                <a:solidFill>
                  <a:schemeClr val="dk1"/>
                </a:solidFill>
              </a:rPr>
              <a:t>the</a:t>
            </a:r>
            <a:r>
              <a:rPr lang="de-DE" sz="1200" dirty="0">
                <a:solidFill>
                  <a:schemeClr val="dk1"/>
                </a:solidFill>
              </a:rPr>
              <a:t> </a:t>
            </a:r>
            <a:r>
              <a:rPr lang="de-DE" sz="1200" dirty="0" err="1">
                <a:solidFill>
                  <a:schemeClr val="dk1"/>
                </a:solidFill>
              </a:rPr>
              <a:t>economy</a:t>
            </a:r>
            <a:r>
              <a:rPr lang="de-DE" sz="1200" dirty="0">
                <a:solidFill>
                  <a:schemeClr val="dk1"/>
                </a:solidFill>
              </a:rPr>
              <a:t> and </a:t>
            </a:r>
            <a:r>
              <a:rPr lang="de-DE" sz="1200" dirty="0" err="1">
                <a:solidFill>
                  <a:schemeClr val="dk1"/>
                </a:solidFill>
              </a:rPr>
              <a:t>fulfill</a:t>
            </a:r>
            <a:r>
              <a:rPr lang="de-DE" sz="1200" dirty="0">
                <a:solidFill>
                  <a:schemeClr val="dk1"/>
                </a:solidFill>
              </a:rPr>
              <a:t> a </a:t>
            </a:r>
            <a:r>
              <a:rPr lang="de-DE" sz="1200" dirty="0" err="1">
                <a:solidFill>
                  <a:schemeClr val="dk1"/>
                </a:solidFill>
              </a:rPr>
              <a:t>coordinating</a:t>
            </a:r>
            <a:r>
              <a:rPr lang="de-DE" sz="1200" dirty="0">
                <a:solidFill>
                  <a:schemeClr val="dk1"/>
                </a:solidFill>
              </a:rPr>
              <a:t> </a:t>
            </a:r>
            <a:r>
              <a:rPr lang="de-DE" sz="1200" dirty="0" err="1">
                <a:solidFill>
                  <a:schemeClr val="dk1"/>
                </a:solidFill>
              </a:rPr>
              <a:t>function</a:t>
            </a:r>
            <a:r>
              <a:rPr lang="de-DE" sz="1200" dirty="0">
                <a:solidFill>
                  <a:schemeClr val="dk1"/>
                </a:solidFill>
              </a:rPr>
              <a:t>.</a:t>
            </a:r>
          </a:p>
          <a:p>
            <a:pPr marL="171450" lvl="0" indent="-171450" algn="l" rtl="0">
              <a:spcBef>
                <a:spcPts val="0"/>
              </a:spcBef>
              <a:spcAft>
                <a:spcPts val="0"/>
              </a:spcAft>
              <a:buFont typeface="Arial" panose="020B0604020202020204" pitchFamily="34" charset="0"/>
              <a:buChar char="•"/>
            </a:pPr>
            <a:endParaRPr lang="de-DE" sz="1200" dirty="0">
              <a:solidFill>
                <a:schemeClr val="dk1"/>
              </a:solidFill>
            </a:endParaRPr>
          </a:p>
          <a:p>
            <a:pPr marL="171450" lvl="0" indent="-171450" algn="l" rtl="0">
              <a:spcBef>
                <a:spcPts val="0"/>
              </a:spcBef>
              <a:spcAft>
                <a:spcPts val="0"/>
              </a:spcAft>
              <a:buFont typeface="Arial" panose="020B0604020202020204" pitchFamily="34" charset="0"/>
              <a:buChar char="•"/>
            </a:pPr>
            <a:r>
              <a:rPr lang="de-DE" sz="1200" b="1" dirty="0">
                <a:solidFill>
                  <a:schemeClr val="dk1"/>
                </a:solidFill>
              </a:rPr>
              <a:t>1921 Frank Knight:</a:t>
            </a:r>
            <a:r>
              <a:rPr lang="de-DE" sz="1200" dirty="0">
                <a:solidFill>
                  <a:schemeClr val="dk1"/>
                </a:solidFill>
              </a:rPr>
              <a:t> </a:t>
            </a:r>
            <a:r>
              <a:rPr lang="de-DE" sz="1200" dirty="0" err="1">
                <a:solidFill>
                  <a:schemeClr val="dk1"/>
                </a:solidFill>
              </a:rPr>
              <a:t>Introduced</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differentiation</a:t>
            </a:r>
            <a:r>
              <a:rPr lang="de-DE" sz="1200" dirty="0">
                <a:solidFill>
                  <a:schemeClr val="dk1"/>
                </a:solidFill>
              </a:rPr>
              <a:t> </a:t>
            </a:r>
            <a:r>
              <a:rPr lang="de-DE" sz="1200" dirty="0" err="1">
                <a:solidFill>
                  <a:schemeClr val="dk1"/>
                </a:solidFill>
              </a:rPr>
              <a:t>between</a:t>
            </a:r>
            <a:r>
              <a:rPr lang="de-DE" sz="1200" dirty="0">
                <a:solidFill>
                  <a:schemeClr val="dk1"/>
                </a:solidFill>
              </a:rPr>
              <a:t> </a:t>
            </a:r>
            <a:r>
              <a:rPr lang="de-DE" sz="1200" dirty="0" err="1">
                <a:solidFill>
                  <a:schemeClr val="dk1"/>
                </a:solidFill>
              </a:rPr>
              <a:t>risk</a:t>
            </a:r>
            <a:r>
              <a:rPr lang="de-DE" sz="1200" dirty="0">
                <a:solidFill>
                  <a:schemeClr val="dk1"/>
                </a:solidFill>
              </a:rPr>
              <a:t> and </a:t>
            </a:r>
            <a:r>
              <a:rPr lang="de-DE" sz="1200" dirty="0" err="1">
                <a:solidFill>
                  <a:schemeClr val="dk1"/>
                </a:solidFill>
              </a:rPr>
              <a:t>uncertainty</a:t>
            </a:r>
            <a:r>
              <a:rPr lang="de-DE" sz="1200" dirty="0">
                <a:solidFill>
                  <a:schemeClr val="dk1"/>
                </a:solidFill>
              </a:rPr>
              <a:t>. </a:t>
            </a:r>
            <a:r>
              <a:rPr lang="de-DE" sz="1200" dirty="0" err="1">
                <a:solidFill>
                  <a:schemeClr val="dk1"/>
                </a:solidFill>
              </a:rPr>
              <a:t>According</a:t>
            </a:r>
            <a:r>
              <a:rPr lang="de-DE" sz="1200" dirty="0">
                <a:solidFill>
                  <a:schemeClr val="dk1"/>
                </a:solidFill>
              </a:rPr>
              <a:t> </a:t>
            </a:r>
            <a:r>
              <a:rPr lang="de-DE" sz="1200" dirty="0" err="1">
                <a:solidFill>
                  <a:schemeClr val="dk1"/>
                </a:solidFill>
              </a:rPr>
              <a:t>to</a:t>
            </a:r>
            <a:r>
              <a:rPr lang="de-DE" sz="1200" dirty="0">
                <a:solidFill>
                  <a:schemeClr val="dk1"/>
                </a:solidFill>
              </a:rPr>
              <a:t> </a:t>
            </a:r>
            <a:r>
              <a:rPr lang="de-DE" sz="1200" dirty="0" err="1">
                <a:solidFill>
                  <a:schemeClr val="dk1"/>
                </a:solidFill>
              </a:rPr>
              <a:t>him</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economic</a:t>
            </a:r>
            <a:r>
              <a:rPr lang="de-DE" sz="1200" dirty="0">
                <a:solidFill>
                  <a:schemeClr val="dk1"/>
                </a:solidFill>
              </a:rPr>
              <a:t> </a:t>
            </a:r>
            <a:r>
              <a:rPr lang="de-DE" sz="1200" dirty="0" err="1">
                <a:solidFill>
                  <a:schemeClr val="dk1"/>
                </a:solidFill>
              </a:rPr>
              <a:t>function</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entrepreneur</a:t>
            </a:r>
            <a:r>
              <a:rPr lang="de-DE" sz="1200" dirty="0">
                <a:solidFill>
                  <a:schemeClr val="dk1"/>
                </a:solidFill>
              </a:rPr>
              <a:t> </a:t>
            </a:r>
            <a:r>
              <a:rPr lang="de-DE" sz="1200" dirty="0" err="1">
                <a:solidFill>
                  <a:schemeClr val="dk1"/>
                </a:solidFill>
              </a:rPr>
              <a:t>involves</a:t>
            </a:r>
            <a:r>
              <a:rPr lang="de-DE" sz="1200" dirty="0">
                <a:solidFill>
                  <a:schemeClr val="dk1"/>
                </a:solidFill>
              </a:rPr>
              <a:t> </a:t>
            </a:r>
            <a:r>
              <a:rPr lang="de-DE" sz="1200" dirty="0" err="1">
                <a:solidFill>
                  <a:schemeClr val="dk1"/>
                </a:solidFill>
              </a:rPr>
              <a:t>taking</a:t>
            </a:r>
            <a:r>
              <a:rPr lang="de-DE" sz="1200" dirty="0">
                <a:solidFill>
                  <a:schemeClr val="dk1"/>
                </a:solidFill>
              </a:rPr>
              <a:t> on </a:t>
            </a:r>
            <a:r>
              <a:rPr lang="de-DE" sz="1200" dirty="0" err="1">
                <a:solidFill>
                  <a:schemeClr val="dk1"/>
                </a:solidFill>
              </a:rPr>
              <a:t>unquantifiable</a:t>
            </a:r>
            <a:r>
              <a:rPr lang="de-DE" sz="1200" dirty="0">
                <a:solidFill>
                  <a:schemeClr val="dk1"/>
                </a:solidFill>
              </a:rPr>
              <a:t> </a:t>
            </a:r>
            <a:r>
              <a:rPr lang="de-DE" sz="1200" dirty="0" err="1">
                <a:solidFill>
                  <a:schemeClr val="dk1"/>
                </a:solidFill>
              </a:rPr>
              <a:t>uncertainties</a:t>
            </a:r>
            <a:r>
              <a:rPr lang="de-DE" sz="1200" dirty="0">
                <a:solidFill>
                  <a:schemeClr val="dk1"/>
                </a:solidFill>
              </a:rPr>
              <a:t>.</a:t>
            </a:r>
          </a:p>
          <a:p>
            <a:pPr marL="171450" lvl="0" indent="-171450" algn="l" rtl="0">
              <a:spcBef>
                <a:spcPts val="0"/>
              </a:spcBef>
              <a:spcAft>
                <a:spcPts val="0"/>
              </a:spcAft>
              <a:buFont typeface="Arial" panose="020B0604020202020204" pitchFamily="34" charset="0"/>
              <a:buChar char="•"/>
            </a:pPr>
            <a:endParaRPr lang="de-DE" sz="1200" dirty="0">
              <a:solidFill>
                <a:schemeClr val="dk1"/>
              </a:solidFill>
            </a:endParaRPr>
          </a:p>
          <a:p>
            <a:pPr marL="171450" lvl="0" indent="-171450" algn="l" rtl="0">
              <a:spcBef>
                <a:spcPts val="0"/>
              </a:spcBef>
              <a:spcAft>
                <a:spcPts val="0"/>
              </a:spcAft>
              <a:buFont typeface="Arial" panose="020B0604020202020204" pitchFamily="34" charset="0"/>
              <a:buChar char="•"/>
            </a:pPr>
            <a:r>
              <a:rPr lang="de-DE" sz="1200" b="1" dirty="0">
                <a:solidFill>
                  <a:schemeClr val="dk1"/>
                </a:solidFill>
              </a:rPr>
              <a:t>1973 Israel </a:t>
            </a:r>
            <a:r>
              <a:rPr lang="de-DE" sz="1200" b="1" dirty="0" err="1">
                <a:solidFill>
                  <a:schemeClr val="dk1"/>
                </a:solidFill>
              </a:rPr>
              <a:t>Kirzner</a:t>
            </a:r>
            <a:r>
              <a:rPr lang="de-DE" sz="1200" b="1" dirty="0">
                <a:solidFill>
                  <a:schemeClr val="dk1"/>
                </a:solidFill>
              </a:rPr>
              <a:t>:</a:t>
            </a:r>
            <a:r>
              <a:rPr lang="de-DE" sz="1200" dirty="0">
                <a:solidFill>
                  <a:schemeClr val="dk1"/>
                </a:solidFill>
              </a:rPr>
              <a:t> </a:t>
            </a:r>
            <a:r>
              <a:rPr lang="de-DE" sz="1200" dirty="0" err="1">
                <a:solidFill>
                  <a:schemeClr val="dk1"/>
                </a:solidFill>
              </a:rPr>
              <a:t>Defined</a:t>
            </a:r>
            <a:r>
              <a:rPr lang="de-DE" sz="1200" dirty="0">
                <a:solidFill>
                  <a:schemeClr val="dk1"/>
                </a:solidFill>
              </a:rPr>
              <a:t> </a:t>
            </a:r>
            <a:r>
              <a:rPr lang="de-DE" sz="1200" dirty="0" err="1">
                <a:solidFill>
                  <a:schemeClr val="dk1"/>
                </a:solidFill>
              </a:rPr>
              <a:t>the</a:t>
            </a:r>
            <a:r>
              <a:rPr lang="de-DE" sz="1200" dirty="0">
                <a:solidFill>
                  <a:schemeClr val="dk1"/>
                </a:solidFill>
              </a:rPr>
              <a:t> </a:t>
            </a:r>
            <a:r>
              <a:rPr lang="de-DE" sz="1200" dirty="0" err="1">
                <a:solidFill>
                  <a:schemeClr val="dk1"/>
                </a:solidFill>
              </a:rPr>
              <a:t>entrepreneur</a:t>
            </a:r>
            <a:r>
              <a:rPr lang="de-DE" sz="1200" dirty="0">
                <a:solidFill>
                  <a:schemeClr val="dk1"/>
                </a:solidFill>
              </a:rPr>
              <a:t> </a:t>
            </a:r>
            <a:r>
              <a:rPr lang="de-DE" sz="1200" dirty="0" err="1">
                <a:solidFill>
                  <a:schemeClr val="dk1"/>
                </a:solidFill>
              </a:rPr>
              <a:t>as</a:t>
            </a:r>
            <a:r>
              <a:rPr lang="de-DE" sz="1200" dirty="0">
                <a:solidFill>
                  <a:schemeClr val="dk1"/>
                </a:solidFill>
              </a:rPr>
              <a:t> an </a:t>
            </a:r>
            <a:r>
              <a:rPr lang="de-DE" sz="1200" dirty="0" err="1">
                <a:solidFill>
                  <a:schemeClr val="dk1"/>
                </a:solidFill>
              </a:rPr>
              <a:t>arbitrageur</a:t>
            </a:r>
            <a:r>
              <a:rPr lang="de-DE" sz="1200" dirty="0">
                <a:solidFill>
                  <a:schemeClr val="dk1"/>
                </a:solidFill>
              </a:rPr>
              <a:t> and a </a:t>
            </a:r>
            <a:r>
              <a:rPr lang="de-DE" sz="1200" dirty="0" err="1">
                <a:solidFill>
                  <a:schemeClr val="dk1"/>
                </a:solidFill>
              </a:rPr>
              <a:t>discoverer</a:t>
            </a:r>
            <a:r>
              <a:rPr lang="de-DE" sz="1200" dirty="0">
                <a:solidFill>
                  <a:schemeClr val="dk1"/>
                </a:solidFill>
              </a:rPr>
              <a:t> </a:t>
            </a:r>
            <a:r>
              <a:rPr lang="de-DE" sz="1200" dirty="0" err="1">
                <a:solidFill>
                  <a:schemeClr val="dk1"/>
                </a:solidFill>
              </a:rPr>
              <a:t>of</a:t>
            </a:r>
            <a:r>
              <a:rPr lang="de-DE" sz="1200" dirty="0">
                <a:solidFill>
                  <a:schemeClr val="dk1"/>
                </a:solidFill>
              </a:rPr>
              <a:t> </a:t>
            </a:r>
            <a:r>
              <a:rPr lang="de-DE" sz="1200" dirty="0" err="1">
                <a:solidFill>
                  <a:schemeClr val="dk1"/>
                </a:solidFill>
              </a:rPr>
              <a:t>opportunities</a:t>
            </a:r>
            <a:r>
              <a:rPr lang="de-DE" sz="1200" dirty="0">
                <a:solidFill>
                  <a:schemeClr val="dk1"/>
                </a:solidFill>
              </a:rPr>
              <a:t>.</a:t>
            </a:r>
          </a:p>
          <a:p>
            <a:pPr marL="171450" lvl="0" indent="-171450" algn="l" rtl="0">
              <a:spcBef>
                <a:spcPts val="0"/>
              </a:spcBef>
              <a:spcAft>
                <a:spcPts val="0"/>
              </a:spcAft>
              <a:buFont typeface="Arial" panose="020B0604020202020204" pitchFamily="34" charset="0"/>
              <a:buChar char="•"/>
            </a:pPr>
            <a:endParaRPr lang="de-DE" sz="1200" dirty="0">
              <a:solidFill>
                <a:schemeClr val="dk1"/>
              </a:solidFill>
            </a:endParaRPr>
          </a:p>
          <a:p>
            <a:pPr marL="171450" lvl="0" indent="-171450" algn="l" rtl="0">
              <a:spcBef>
                <a:spcPts val="0"/>
              </a:spcBef>
              <a:spcAft>
                <a:spcPts val="0"/>
              </a:spcAft>
              <a:buFont typeface="Arial" panose="020B0604020202020204" pitchFamily="34" charset="0"/>
              <a:buChar char="•"/>
            </a:pPr>
            <a:endParaRPr lang="de-DE" sz="1200" dirty="0">
              <a:solidFill>
                <a:schemeClr val="dk1"/>
              </a:solidFill>
            </a:endParaRPr>
          </a:p>
          <a:p>
            <a:pPr marL="171450" lvl="0" indent="-171450" algn="l" rtl="0">
              <a:spcBef>
                <a:spcPts val="0"/>
              </a:spcBef>
              <a:spcAft>
                <a:spcPts val="0"/>
              </a:spcAft>
              <a:buFont typeface="Arial" panose="020B0604020202020204" pitchFamily="34" charset="0"/>
              <a:buChar char="•"/>
            </a:pPr>
            <a:endParaRPr lang="de-DE" sz="1200" dirty="0">
              <a:solidFill>
                <a:schemeClr val="dk1"/>
              </a:solidFill>
            </a:endParaRPr>
          </a:p>
          <a:p>
            <a:pPr marL="171450" lvl="0" indent="-171450" algn="l" rtl="0">
              <a:spcBef>
                <a:spcPts val="0"/>
              </a:spcBef>
              <a:spcAft>
                <a:spcPts val="0"/>
              </a:spcAft>
              <a:buFont typeface="Arial" panose="020B0604020202020204" pitchFamily="34" charset="0"/>
              <a:buChar char="•"/>
            </a:pPr>
            <a:endParaRPr lang="en" sz="1200" dirty="0">
              <a:solidFill>
                <a:schemeClr val="dk1"/>
              </a:solidFill>
            </a:endParaRPr>
          </a:p>
        </p:txBody>
      </p:sp>
      <p:sp>
        <p:nvSpPr>
          <p:cNvPr id="127" name="Google Shape;127;g726494fd45_1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781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263be4a94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7263be4a94_1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 and </a:t>
            </a:r>
            <a:r>
              <a:rPr lang="de-DE" dirty="0" err="1"/>
              <a:t>these</a:t>
            </a:r>
            <a:r>
              <a:rPr lang="de-DE" dirty="0"/>
              <a:t> </a:t>
            </a:r>
            <a:r>
              <a:rPr lang="de-DE" dirty="0" err="1"/>
              <a:t>components</a:t>
            </a:r>
            <a:r>
              <a:rPr lang="de-DE" dirty="0"/>
              <a:t> </a:t>
            </a:r>
            <a:r>
              <a:rPr lang="de-DE" dirty="0" err="1"/>
              <a:t>are</a:t>
            </a:r>
            <a:r>
              <a:rPr lang="de-DE" dirty="0"/>
              <a:t>: </a:t>
            </a:r>
            <a:r>
              <a:rPr lang="de-DE" b="1" dirty="0"/>
              <a:t>Innovation, </a:t>
            </a:r>
            <a:r>
              <a:rPr lang="de-DE" b="1" dirty="0" err="1"/>
              <a:t>Opportunity</a:t>
            </a:r>
            <a:r>
              <a:rPr lang="de-DE" b="1" dirty="0"/>
              <a:t> and Resources</a:t>
            </a:r>
            <a:r>
              <a:rPr lang="de-DE" dirty="0"/>
              <a:t>. </a:t>
            </a:r>
            <a:r>
              <a:rPr lang="de-DE" dirty="0" err="1"/>
              <a:t>Let‘s</a:t>
            </a:r>
            <a:r>
              <a:rPr lang="de-DE" dirty="0"/>
              <a:t> </a:t>
            </a:r>
            <a:r>
              <a:rPr lang="de-DE" dirty="0" err="1"/>
              <a:t>have</a:t>
            </a:r>
            <a:r>
              <a:rPr lang="de-DE" dirty="0"/>
              <a:t> a </a:t>
            </a:r>
            <a:r>
              <a:rPr lang="de-DE" dirty="0" err="1"/>
              <a:t>closer</a:t>
            </a:r>
            <a:r>
              <a:rPr lang="de-DE" dirty="0"/>
              <a:t> </a:t>
            </a:r>
            <a:r>
              <a:rPr lang="de-DE" dirty="0" err="1"/>
              <a:t>look</a:t>
            </a:r>
            <a:r>
              <a:rPr lang="de-DE" dirty="0"/>
              <a:t> at </a:t>
            </a:r>
            <a:r>
              <a:rPr lang="de-DE" dirty="0" err="1"/>
              <a:t>them</a:t>
            </a:r>
            <a:r>
              <a:rPr lang="de-DE" dirty="0"/>
              <a:t>.</a:t>
            </a:r>
          </a:p>
          <a:p>
            <a:pPr marL="171450" lvl="0" indent="-171450" algn="l" rtl="0">
              <a:spcBef>
                <a:spcPts val="0"/>
              </a:spcBef>
              <a:spcAft>
                <a:spcPts val="0"/>
              </a:spcAft>
              <a:buFont typeface="Arial" panose="020B0604020202020204" pitchFamily="34" charset="0"/>
              <a:buChar char="•"/>
            </a:pPr>
            <a:endParaRPr lang="de-DE" dirty="0"/>
          </a:p>
          <a:p>
            <a:pPr marL="171450" lvl="0" indent="-171450" algn="l" rtl="0">
              <a:spcBef>
                <a:spcPts val="0"/>
              </a:spcBef>
              <a:spcAft>
                <a:spcPts val="0"/>
              </a:spcAft>
              <a:buFont typeface="Arial" panose="020B0604020202020204" pitchFamily="34" charset="0"/>
              <a:buChar char="•"/>
            </a:pPr>
            <a:r>
              <a:rPr lang="de-DE" dirty="0"/>
              <a:t>Innovation </a:t>
            </a:r>
            <a:r>
              <a:rPr lang="de-DE" dirty="0" err="1"/>
              <a:t>refers</a:t>
            </a:r>
            <a:r>
              <a:rPr lang="de-DE" dirty="0"/>
              <a:t> </a:t>
            </a:r>
            <a:r>
              <a:rPr lang="de-DE" dirty="0" err="1"/>
              <a:t>to</a:t>
            </a:r>
            <a:r>
              <a:rPr lang="de-DE" dirty="0"/>
              <a:t> </a:t>
            </a:r>
            <a:r>
              <a:rPr lang="de-DE" dirty="0" err="1"/>
              <a:t>the</a:t>
            </a:r>
            <a:r>
              <a:rPr lang="de-DE" dirty="0"/>
              <a:t> </a:t>
            </a:r>
            <a:r>
              <a:rPr lang="de-DE" b="1" dirty="0" err="1"/>
              <a:t>development</a:t>
            </a:r>
            <a:r>
              <a:rPr lang="de-DE" b="1" dirty="0"/>
              <a:t> </a:t>
            </a:r>
            <a:r>
              <a:rPr lang="de-DE" b="1" dirty="0" err="1"/>
              <a:t>of</a:t>
            </a:r>
            <a:r>
              <a:rPr lang="de-DE" b="1" dirty="0"/>
              <a:t> </a:t>
            </a:r>
            <a:r>
              <a:rPr lang="de-DE" b="1" dirty="0" err="1"/>
              <a:t>new</a:t>
            </a:r>
            <a:r>
              <a:rPr lang="de-DE" b="1" dirty="0"/>
              <a:t> </a:t>
            </a:r>
            <a:r>
              <a:rPr lang="de-DE" b="1" dirty="0" err="1"/>
              <a:t>ideas</a:t>
            </a:r>
            <a:r>
              <a:rPr lang="de-DE" b="1" dirty="0"/>
              <a:t>, </a:t>
            </a:r>
            <a:r>
              <a:rPr lang="de-DE" b="1" dirty="0" err="1"/>
              <a:t>processes</a:t>
            </a:r>
            <a:r>
              <a:rPr lang="de-DE" b="1" dirty="0"/>
              <a:t>, </a:t>
            </a:r>
            <a:r>
              <a:rPr lang="de-DE" b="1" dirty="0" err="1"/>
              <a:t>or</a:t>
            </a:r>
            <a:r>
              <a:rPr lang="de-DE" b="1" dirty="0"/>
              <a:t> </a:t>
            </a:r>
            <a:r>
              <a:rPr lang="de-DE" b="1" dirty="0" err="1"/>
              <a:t>products</a:t>
            </a:r>
            <a:r>
              <a:rPr lang="de-DE" dirty="0"/>
              <a:t> </a:t>
            </a:r>
            <a:r>
              <a:rPr lang="de-DE" dirty="0" err="1"/>
              <a:t>that</a:t>
            </a:r>
            <a:r>
              <a:rPr lang="de-DE" dirty="0"/>
              <a:t> </a:t>
            </a:r>
            <a:r>
              <a:rPr lang="de-DE" dirty="0" err="1"/>
              <a:t>create</a:t>
            </a:r>
            <a:r>
              <a:rPr lang="de-DE" dirty="0"/>
              <a:t> </a:t>
            </a:r>
            <a:r>
              <a:rPr lang="de-DE" dirty="0" err="1"/>
              <a:t>value</a:t>
            </a:r>
            <a:r>
              <a:rPr lang="de-DE" dirty="0"/>
              <a:t> and </a:t>
            </a:r>
            <a:r>
              <a:rPr lang="de-DE" dirty="0" err="1"/>
              <a:t>drive</a:t>
            </a:r>
            <a:r>
              <a:rPr lang="de-DE" dirty="0"/>
              <a:t> </a:t>
            </a:r>
            <a:r>
              <a:rPr lang="de-DE" dirty="0" err="1"/>
              <a:t>competitive</a:t>
            </a:r>
            <a:r>
              <a:rPr lang="de-DE" dirty="0"/>
              <a:t> </a:t>
            </a:r>
            <a:r>
              <a:rPr lang="de-DE" dirty="0" err="1"/>
              <a:t>advantage</a:t>
            </a:r>
            <a:r>
              <a:rPr lang="de-DE" dirty="0"/>
              <a:t> in </a:t>
            </a:r>
            <a:r>
              <a:rPr lang="de-DE" dirty="0" err="1"/>
              <a:t>entrepreneurial</a:t>
            </a:r>
            <a:r>
              <a:rPr lang="de-DE" dirty="0"/>
              <a:t> </a:t>
            </a:r>
            <a:r>
              <a:rPr lang="de-DE" dirty="0" err="1"/>
              <a:t>ventures</a:t>
            </a:r>
            <a:r>
              <a:rPr lang="de-DE" dirty="0"/>
              <a:t>.</a:t>
            </a:r>
          </a:p>
          <a:p>
            <a:pPr marL="171450" lvl="0" indent="-171450" algn="l" rtl="0">
              <a:spcBef>
                <a:spcPts val="0"/>
              </a:spcBef>
              <a:spcAft>
                <a:spcPts val="0"/>
              </a:spcAft>
              <a:buFont typeface="Arial" panose="020B0604020202020204" pitchFamily="34" charset="0"/>
              <a:buChar char="•"/>
            </a:pPr>
            <a:r>
              <a:rPr lang="de-DE" dirty="0" err="1"/>
              <a:t>Opportunity</a:t>
            </a:r>
            <a:r>
              <a:rPr lang="de-DE" dirty="0"/>
              <a:t> </a:t>
            </a:r>
            <a:r>
              <a:rPr lang="de-DE" dirty="0" err="1"/>
              <a:t>describes</a:t>
            </a:r>
            <a:r>
              <a:rPr lang="de-DE" dirty="0"/>
              <a:t> </a:t>
            </a:r>
            <a:r>
              <a:rPr lang="de-DE" dirty="0" err="1"/>
              <a:t>the</a:t>
            </a:r>
            <a:r>
              <a:rPr lang="de-DE" dirty="0"/>
              <a:t> </a:t>
            </a:r>
            <a:r>
              <a:rPr lang="de-DE" dirty="0" err="1"/>
              <a:t>identification</a:t>
            </a:r>
            <a:r>
              <a:rPr lang="de-DE" dirty="0"/>
              <a:t> and </a:t>
            </a:r>
            <a:r>
              <a:rPr lang="de-DE" dirty="0" err="1"/>
              <a:t>exploitation</a:t>
            </a:r>
            <a:r>
              <a:rPr lang="de-DE" dirty="0"/>
              <a:t> </a:t>
            </a:r>
            <a:r>
              <a:rPr lang="de-DE" dirty="0" err="1"/>
              <a:t>of</a:t>
            </a:r>
            <a:r>
              <a:rPr lang="de-DE" dirty="0"/>
              <a:t> </a:t>
            </a:r>
            <a:r>
              <a:rPr lang="de-DE" dirty="0" err="1"/>
              <a:t>gaps</a:t>
            </a:r>
            <a:r>
              <a:rPr lang="de-DE" dirty="0"/>
              <a:t> in </a:t>
            </a:r>
            <a:r>
              <a:rPr lang="de-DE" dirty="0" err="1"/>
              <a:t>the</a:t>
            </a:r>
            <a:r>
              <a:rPr lang="de-DE" dirty="0"/>
              <a:t> </a:t>
            </a:r>
            <a:r>
              <a:rPr lang="de-DE" dirty="0" err="1"/>
              <a:t>market</a:t>
            </a:r>
            <a:r>
              <a:rPr lang="de-DE" dirty="0"/>
              <a:t> </a:t>
            </a:r>
            <a:r>
              <a:rPr lang="de-DE" dirty="0" err="1"/>
              <a:t>or</a:t>
            </a:r>
            <a:r>
              <a:rPr lang="de-DE" dirty="0"/>
              <a:t> </a:t>
            </a:r>
            <a:r>
              <a:rPr lang="de-DE" dirty="0" err="1"/>
              <a:t>unmet</a:t>
            </a:r>
            <a:r>
              <a:rPr lang="de-DE" dirty="0"/>
              <a:t> </a:t>
            </a:r>
            <a:r>
              <a:rPr lang="de-DE" dirty="0" err="1"/>
              <a:t>needs</a:t>
            </a:r>
            <a:r>
              <a:rPr lang="de-DE" dirty="0"/>
              <a:t> </a:t>
            </a:r>
            <a:r>
              <a:rPr lang="de-DE" dirty="0" err="1"/>
              <a:t>that</a:t>
            </a:r>
            <a:r>
              <a:rPr lang="de-DE" dirty="0"/>
              <a:t> </a:t>
            </a:r>
            <a:r>
              <a:rPr lang="de-DE" dirty="0" err="1"/>
              <a:t>can</a:t>
            </a:r>
            <a:r>
              <a:rPr lang="de-DE" dirty="0"/>
              <a:t> </a:t>
            </a:r>
            <a:r>
              <a:rPr lang="de-DE" dirty="0" err="1"/>
              <a:t>be</a:t>
            </a:r>
            <a:r>
              <a:rPr lang="de-DE" dirty="0"/>
              <a:t> </a:t>
            </a:r>
            <a:r>
              <a:rPr lang="de-DE" dirty="0" err="1"/>
              <a:t>transformed</a:t>
            </a:r>
            <a:r>
              <a:rPr lang="de-DE" dirty="0"/>
              <a:t> </a:t>
            </a:r>
            <a:r>
              <a:rPr lang="de-DE" dirty="0" err="1"/>
              <a:t>into</a:t>
            </a:r>
            <a:r>
              <a:rPr lang="de-DE" dirty="0"/>
              <a:t> viable </a:t>
            </a:r>
            <a:r>
              <a:rPr lang="de-DE" dirty="0" err="1"/>
              <a:t>business</a:t>
            </a:r>
            <a:r>
              <a:rPr lang="de-DE" dirty="0"/>
              <a:t> </a:t>
            </a:r>
            <a:r>
              <a:rPr lang="de-DE" dirty="0" err="1"/>
              <a:t>models</a:t>
            </a:r>
            <a:r>
              <a:rPr lang="de-DE" dirty="0"/>
              <a:t> </a:t>
            </a:r>
            <a:r>
              <a:rPr lang="de-DE" dirty="0" err="1"/>
              <a:t>or</a:t>
            </a:r>
            <a:r>
              <a:rPr lang="de-DE" dirty="0"/>
              <a:t> </a:t>
            </a:r>
            <a:r>
              <a:rPr lang="de-DE" dirty="0" err="1"/>
              <a:t>solutions</a:t>
            </a:r>
            <a:r>
              <a:rPr lang="de-DE" dirty="0"/>
              <a:t>. [Add </a:t>
            </a:r>
            <a:r>
              <a:rPr lang="de-DE" dirty="0" err="1"/>
              <a:t>your</a:t>
            </a:r>
            <a:r>
              <a:rPr lang="de-DE" dirty="0"/>
              <a:t> own </a:t>
            </a:r>
            <a:r>
              <a:rPr lang="de-DE" dirty="0" err="1"/>
              <a:t>example</a:t>
            </a:r>
            <a:r>
              <a:rPr lang="de-DE" dirty="0"/>
              <a:t> </a:t>
            </a:r>
            <a:r>
              <a:rPr lang="de-DE" dirty="0" err="1"/>
              <a:t>if</a:t>
            </a:r>
            <a:r>
              <a:rPr lang="de-DE" dirty="0"/>
              <a:t> </a:t>
            </a:r>
            <a:r>
              <a:rPr lang="de-DE" dirty="0" err="1"/>
              <a:t>you</a:t>
            </a:r>
            <a:r>
              <a:rPr lang="de-DE" dirty="0"/>
              <a:t> </a:t>
            </a:r>
            <a:r>
              <a:rPr lang="de-DE" dirty="0" err="1"/>
              <a:t>can</a:t>
            </a:r>
            <a:r>
              <a:rPr lang="de-DE" dirty="0"/>
              <a:t> </a:t>
            </a:r>
            <a:r>
              <a:rPr lang="de-DE" dirty="0" err="1"/>
              <a:t>think</a:t>
            </a:r>
            <a:r>
              <a:rPr lang="de-DE" dirty="0"/>
              <a:t> </a:t>
            </a:r>
            <a:r>
              <a:rPr lang="de-DE" dirty="0" err="1"/>
              <a:t>of</a:t>
            </a:r>
            <a:r>
              <a:rPr lang="de-DE" dirty="0"/>
              <a:t> </a:t>
            </a:r>
            <a:r>
              <a:rPr lang="de-DE" dirty="0" err="1"/>
              <a:t>one</a:t>
            </a:r>
            <a:r>
              <a:rPr lang="de-DE" dirty="0"/>
              <a:t>]</a:t>
            </a:r>
          </a:p>
          <a:p>
            <a:pPr marL="171450" lvl="0" indent="-171450" algn="l" rtl="0">
              <a:spcBef>
                <a:spcPts val="0"/>
              </a:spcBef>
              <a:spcAft>
                <a:spcPts val="0"/>
              </a:spcAft>
              <a:buFont typeface="Arial" panose="020B0604020202020204" pitchFamily="34" charset="0"/>
              <a:buChar char="•"/>
            </a:pPr>
            <a:r>
              <a:rPr lang="de-DE" dirty="0"/>
              <a:t>Resources: </a:t>
            </a:r>
            <a:r>
              <a:rPr lang="de-DE" dirty="0" err="1"/>
              <a:t>includes</a:t>
            </a:r>
            <a:r>
              <a:rPr lang="de-DE" dirty="0"/>
              <a:t> </a:t>
            </a:r>
            <a:r>
              <a:rPr lang="de-DE" dirty="0" err="1"/>
              <a:t>the</a:t>
            </a:r>
            <a:r>
              <a:rPr lang="de-DE" dirty="0"/>
              <a:t> </a:t>
            </a:r>
            <a:r>
              <a:rPr lang="de-DE" dirty="0" err="1"/>
              <a:t>assets</a:t>
            </a:r>
            <a:r>
              <a:rPr lang="de-DE" dirty="0"/>
              <a:t> </a:t>
            </a:r>
            <a:r>
              <a:rPr lang="de-DE" dirty="0" err="1"/>
              <a:t>needed</a:t>
            </a:r>
            <a:r>
              <a:rPr lang="de-DE" dirty="0"/>
              <a:t> </a:t>
            </a:r>
            <a:r>
              <a:rPr lang="de-DE" dirty="0" err="1"/>
              <a:t>to</a:t>
            </a:r>
            <a:r>
              <a:rPr lang="de-DE" dirty="0"/>
              <a:t> support and </a:t>
            </a:r>
            <a:r>
              <a:rPr lang="de-DE" dirty="0" err="1"/>
              <a:t>sustain</a:t>
            </a:r>
            <a:r>
              <a:rPr lang="de-DE" dirty="0"/>
              <a:t> </a:t>
            </a:r>
            <a:r>
              <a:rPr lang="de-DE" dirty="0" err="1"/>
              <a:t>entrepreneurial</a:t>
            </a:r>
            <a:r>
              <a:rPr lang="de-DE" dirty="0"/>
              <a:t> </a:t>
            </a:r>
            <a:r>
              <a:rPr lang="de-DE" dirty="0" err="1"/>
              <a:t>activities</a:t>
            </a:r>
            <a:r>
              <a:rPr lang="de-DE" dirty="0"/>
              <a:t>. </a:t>
            </a:r>
            <a:r>
              <a:rPr lang="de-DE" dirty="0" err="1"/>
              <a:t>Examples</a:t>
            </a:r>
            <a:r>
              <a:rPr lang="de-DE" dirty="0"/>
              <a:t> </a:t>
            </a:r>
            <a:r>
              <a:rPr lang="de-DE" dirty="0" err="1"/>
              <a:t>for</a:t>
            </a:r>
            <a:r>
              <a:rPr lang="de-DE" dirty="0"/>
              <a:t> </a:t>
            </a:r>
            <a:r>
              <a:rPr lang="de-DE" dirty="0" err="1"/>
              <a:t>resources</a:t>
            </a:r>
            <a:r>
              <a:rPr lang="de-DE" dirty="0"/>
              <a:t> </a:t>
            </a:r>
            <a:r>
              <a:rPr lang="de-DE" dirty="0" err="1"/>
              <a:t>can</a:t>
            </a:r>
            <a:r>
              <a:rPr lang="de-DE" dirty="0"/>
              <a:t> </a:t>
            </a:r>
            <a:r>
              <a:rPr lang="de-DE" dirty="0" err="1"/>
              <a:t>be</a:t>
            </a:r>
            <a:r>
              <a:rPr lang="de-DE" dirty="0"/>
              <a:t>: cash, a </a:t>
            </a:r>
            <a:r>
              <a:rPr lang="de-DE" dirty="0" err="1"/>
              <a:t>team</a:t>
            </a:r>
            <a:r>
              <a:rPr lang="de-DE" dirty="0"/>
              <a:t>, </a:t>
            </a:r>
            <a:r>
              <a:rPr lang="de-DE" dirty="0" err="1"/>
              <a:t>physical</a:t>
            </a:r>
            <a:r>
              <a:rPr lang="de-DE" dirty="0"/>
              <a:t> </a:t>
            </a:r>
            <a:r>
              <a:rPr lang="de-DE" dirty="0" err="1"/>
              <a:t>or</a:t>
            </a:r>
            <a:r>
              <a:rPr lang="de-DE" dirty="0"/>
              <a:t> </a:t>
            </a:r>
            <a:r>
              <a:rPr lang="de-DE" dirty="0" err="1"/>
              <a:t>intellectual</a:t>
            </a:r>
            <a:r>
              <a:rPr lang="de-DE" dirty="0"/>
              <a:t> </a:t>
            </a:r>
            <a:r>
              <a:rPr lang="de-DE" dirty="0" err="1"/>
              <a:t>property</a:t>
            </a:r>
            <a:r>
              <a:rPr lang="de-DE" dirty="0"/>
              <a:t>, </a:t>
            </a:r>
            <a:r>
              <a:rPr lang="de-DE" dirty="0" err="1"/>
              <a:t>your</a:t>
            </a:r>
            <a:r>
              <a:rPr lang="de-DE" dirty="0"/>
              <a:t> network and so on.</a:t>
            </a:r>
            <a:endParaRPr dirty="0"/>
          </a:p>
        </p:txBody>
      </p:sp>
      <p:sp>
        <p:nvSpPr>
          <p:cNvPr id="153" name="Google Shape;153;g7263be4a94_1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6184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263be4a94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7263be4a94_1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de-DE" sz="1200" dirty="0">
                <a:effectLst/>
                <a:latin typeface="+mn-lt"/>
                <a:ea typeface="+mn-ea"/>
                <a:cs typeface="+mn-cs"/>
                <a:sym typeface="Calibri"/>
              </a:rPr>
              <a:t>And </a:t>
            </a:r>
            <a:r>
              <a:rPr lang="de-DE" sz="1200" dirty="0" err="1">
                <a:effectLst/>
                <a:latin typeface="+mn-lt"/>
                <a:ea typeface="+mn-ea"/>
                <a:cs typeface="+mn-cs"/>
                <a:sym typeface="Calibri"/>
              </a:rPr>
              <a:t>these</a:t>
            </a:r>
            <a:r>
              <a:rPr lang="de-DE" sz="1200" dirty="0">
                <a:effectLst/>
                <a:latin typeface="+mn-lt"/>
                <a:ea typeface="+mn-ea"/>
                <a:cs typeface="+mn-cs"/>
                <a:sym typeface="Calibri"/>
              </a:rPr>
              <a:t> </a:t>
            </a:r>
            <a:r>
              <a:rPr lang="de-DE" sz="1200" dirty="0" err="1">
                <a:effectLst/>
                <a:latin typeface="+mn-lt"/>
                <a:ea typeface="+mn-ea"/>
                <a:cs typeface="+mn-cs"/>
                <a:sym typeface="Calibri"/>
              </a:rPr>
              <a:t>three</a:t>
            </a:r>
            <a:r>
              <a:rPr lang="de-DE" sz="1200" dirty="0">
                <a:effectLst/>
                <a:latin typeface="+mn-lt"/>
                <a:ea typeface="+mn-ea"/>
                <a:cs typeface="+mn-cs"/>
                <a:sym typeface="Calibri"/>
              </a:rPr>
              <a:t> </a:t>
            </a:r>
            <a:r>
              <a:rPr lang="de-DE" sz="1200" dirty="0" err="1">
                <a:effectLst/>
                <a:latin typeface="+mn-lt"/>
                <a:ea typeface="+mn-ea"/>
                <a:cs typeface="+mn-cs"/>
                <a:sym typeface="Calibri"/>
              </a:rPr>
              <a:t>components</a:t>
            </a:r>
            <a:r>
              <a:rPr lang="de-DE" sz="1200" dirty="0">
                <a:effectLst/>
                <a:latin typeface="+mn-lt"/>
                <a:ea typeface="+mn-ea"/>
                <a:cs typeface="+mn-cs"/>
                <a:sym typeface="Calibri"/>
              </a:rPr>
              <a:t> </a:t>
            </a:r>
            <a:r>
              <a:rPr lang="de-DE" sz="1200" dirty="0" err="1">
                <a:effectLst/>
                <a:latin typeface="+mn-lt"/>
                <a:ea typeface="+mn-ea"/>
                <a:cs typeface="+mn-cs"/>
                <a:sym typeface="Calibri"/>
              </a:rPr>
              <a:t>are</a:t>
            </a:r>
            <a:r>
              <a:rPr lang="de-DE" sz="1200" dirty="0">
                <a:effectLst/>
                <a:latin typeface="+mn-lt"/>
                <a:ea typeface="+mn-ea"/>
                <a:cs typeface="+mn-cs"/>
                <a:sym typeface="Calibri"/>
              </a:rPr>
              <a:t> </a:t>
            </a:r>
            <a:r>
              <a:rPr lang="de-DE" sz="1200" dirty="0" err="1">
                <a:effectLst/>
                <a:latin typeface="+mn-lt"/>
                <a:ea typeface="+mn-ea"/>
                <a:cs typeface="+mn-cs"/>
                <a:sym typeface="Calibri"/>
              </a:rPr>
              <a:t>located</a:t>
            </a:r>
            <a:r>
              <a:rPr lang="de-DE" sz="1200" dirty="0">
                <a:effectLst/>
                <a:latin typeface="+mn-lt"/>
                <a:ea typeface="+mn-ea"/>
                <a:cs typeface="+mn-cs"/>
                <a:sym typeface="Calibri"/>
              </a:rPr>
              <a:t> in an </a:t>
            </a:r>
            <a:r>
              <a:rPr lang="de-DE" sz="1200" b="1" dirty="0" err="1">
                <a:effectLst/>
                <a:latin typeface="+mn-lt"/>
                <a:ea typeface="+mn-ea"/>
                <a:cs typeface="+mn-cs"/>
                <a:sym typeface="Calibri"/>
              </a:rPr>
              <a:t>uncertain</a:t>
            </a:r>
            <a:r>
              <a:rPr lang="de-DE" sz="1200" b="1" dirty="0">
                <a:effectLst/>
                <a:latin typeface="+mn-lt"/>
                <a:ea typeface="+mn-ea"/>
                <a:cs typeface="+mn-cs"/>
                <a:sym typeface="Calibri"/>
              </a:rPr>
              <a:t> and </a:t>
            </a:r>
            <a:r>
              <a:rPr lang="de-DE" sz="1200" b="1" dirty="0" err="1">
                <a:effectLst/>
                <a:latin typeface="+mn-lt"/>
                <a:ea typeface="+mn-ea"/>
                <a:cs typeface="+mn-cs"/>
                <a:sym typeface="Calibri"/>
              </a:rPr>
              <a:t>changing</a:t>
            </a:r>
            <a:r>
              <a:rPr lang="de-DE" sz="1200" b="1" dirty="0">
                <a:effectLst/>
                <a:latin typeface="+mn-lt"/>
                <a:ea typeface="+mn-ea"/>
                <a:cs typeface="+mn-cs"/>
                <a:sym typeface="Calibri"/>
              </a:rPr>
              <a:t> </a:t>
            </a:r>
            <a:r>
              <a:rPr lang="de-DE" sz="1200" b="1" dirty="0" err="1">
                <a:effectLst/>
                <a:latin typeface="+mn-lt"/>
                <a:ea typeface="+mn-ea"/>
                <a:cs typeface="+mn-cs"/>
                <a:sym typeface="Calibri"/>
              </a:rPr>
              <a:t>environment</a:t>
            </a:r>
            <a:r>
              <a:rPr lang="de-DE" sz="1200" dirty="0">
                <a:effectLst/>
                <a:latin typeface="+mn-lt"/>
                <a:ea typeface="+mn-ea"/>
                <a:cs typeface="+mn-cs"/>
                <a:sym typeface="Calibri"/>
              </a:rPr>
              <a:t>.</a:t>
            </a:r>
          </a:p>
          <a:p>
            <a:pPr marL="171450" lvl="0" indent="-171450" algn="l" rtl="0">
              <a:spcBef>
                <a:spcPts val="0"/>
              </a:spcBef>
              <a:spcAft>
                <a:spcPts val="0"/>
              </a:spcAft>
              <a:buFont typeface="Arial" panose="020B0604020202020204" pitchFamily="34" charset="0"/>
              <a:buChar char="•"/>
            </a:pPr>
            <a:r>
              <a:rPr lang="de-DE" sz="1200" dirty="0" err="1">
                <a:effectLst/>
                <a:latin typeface="+mn-lt"/>
                <a:ea typeface="+mn-ea"/>
                <a:cs typeface="+mn-cs"/>
                <a:sym typeface="Calibri"/>
              </a:rPr>
              <a:t>Because</a:t>
            </a:r>
            <a:r>
              <a:rPr lang="de-DE" sz="1200" dirty="0">
                <a:effectLst/>
                <a:latin typeface="+mn-lt"/>
                <a:ea typeface="+mn-ea"/>
                <a:cs typeface="+mn-cs"/>
                <a:sym typeface="Calibri"/>
              </a:rPr>
              <a:t> </a:t>
            </a:r>
            <a:r>
              <a:rPr lang="de-DE" sz="1200" dirty="0" err="1">
                <a:effectLst/>
                <a:latin typeface="+mn-lt"/>
                <a:ea typeface="+mn-ea"/>
                <a:cs typeface="+mn-cs"/>
                <a:sym typeface="Calibri"/>
              </a:rPr>
              <a:t>of</a:t>
            </a:r>
            <a:r>
              <a:rPr lang="de-DE" sz="1200" dirty="0">
                <a:effectLst/>
                <a:latin typeface="+mn-lt"/>
                <a:ea typeface="+mn-ea"/>
                <a:cs typeface="+mn-cs"/>
                <a:sym typeface="Calibri"/>
              </a:rPr>
              <a:t> </a:t>
            </a:r>
            <a:r>
              <a:rPr lang="de-DE" sz="1200" dirty="0" err="1">
                <a:effectLst/>
                <a:latin typeface="+mn-lt"/>
                <a:ea typeface="+mn-ea"/>
                <a:cs typeface="+mn-cs"/>
                <a:sym typeface="Calibri"/>
              </a:rPr>
              <a:t>course</a:t>
            </a:r>
            <a:r>
              <a:rPr lang="de-DE" sz="1200" dirty="0">
                <a:effectLst/>
                <a:latin typeface="+mn-lt"/>
                <a:ea typeface="+mn-ea"/>
                <a:cs typeface="+mn-cs"/>
                <a:sym typeface="Calibri"/>
              </a:rPr>
              <a:t> </a:t>
            </a:r>
            <a:r>
              <a:rPr lang="de-DE" sz="1200" dirty="0" err="1">
                <a:effectLst/>
                <a:latin typeface="+mn-lt"/>
                <a:ea typeface="+mn-ea"/>
                <a:cs typeface="+mn-cs"/>
                <a:sym typeface="Calibri"/>
              </a:rPr>
              <a:t>the</a:t>
            </a:r>
            <a:r>
              <a:rPr lang="de-DE" sz="1200" dirty="0">
                <a:effectLst/>
                <a:latin typeface="+mn-lt"/>
                <a:ea typeface="+mn-ea"/>
                <a:cs typeface="+mn-cs"/>
                <a:sym typeface="Calibri"/>
              </a:rPr>
              <a:t> </a:t>
            </a:r>
            <a:r>
              <a:rPr lang="de-DE" sz="1200" dirty="0" err="1">
                <a:effectLst/>
                <a:latin typeface="+mn-lt"/>
                <a:ea typeface="+mn-ea"/>
                <a:cs typeface="+mn-cs"/>
                <a:sym typeface="Calibri"/>
              </a:rPr>
              <a:t>future</a:t>
            </a:r>
            <a:r>
              <a:rPr lang="de-DE" sz="1200" dirty="0">
                <a:effectLst/>
                <a:latin typeface="+mn-lt"/>
                <a:ea typeface="+mn-ea"/>
                <a:cs typeface="+mn-cs"/>
                <a:sym typeface="Calibri"/>
              </a:rPr>
              <a:t> </a:t>
            </a:r>
            <a:r>
              <a:rPr lang="de-DE" sz="1200" dirty="0" err="1">
                <a:effectLst/>
                <a:latin typeface="+mn-lt"/>
                <a:ea typeface="+mn-ea"/>
                <a:cs typeface="+mn-cs"/>
                <a:sym typeface="Calibri"/>
              </a:rPr>
              <a:t>is</a:t>
            </a:r>
            <a:r>
              <a:rPr lang="de-DE" sz="1200" dirty="0">
                <a:effectLst/>
                <a:latin typeface="+mn-lt"/>
                <a:ea typeface="+mn-ea"/>
                <a:cs typeface="+mn-cs"/>
                <a:sym typeface="Calibri"/>
              </a:rPr>
              <a:t> </a:t>
            </a:r>
            <a:r>
              <a:rPr lang="de-DE" sz="1200" dirty="0" err="1">
                <a:effectLst/>
                <a:latin typeface="+mn-lt"/>
                <a:ea typeface="+mn-ea"/>
                <a:cs typeface="+mn-cs"/>
                <a:sym typeface="Calibri"/>
              </a:rPr>
              <a:t>uncertain</a:t>
            </a:r>
            <a:r>
              <a:rPr lang="de-DE" sz="1200" dirty="0">
                <a:effectLst/>
                <a:latin typeface="+mn-lt"/>
                <a:ea typeface="+mn-ea"/>
                <a:cs typeface="+mn-cs"/>
                <a:sym typeface="Calibri"/>
              </a:rPr>
              <a:t> and </a:t>
            </a:r>
            <a:r>
              <a:rPr lang="de-DE" sz="1200" dirty="0" err="1">
                <a:effectLst/>
                <a:latin typeface="+mn-lt"/>
                <a:ea typeface="+mn-ea"/>
                <a:cs typeface="+mn-cs"/>
                <a:sym typeface="Calibri"/>
              </a:rPr>
              <a:t>this</a:t>
            </a:r>
            <a:r>
              <a:rPr lang="de-DE" sz="1200" dirty="0">
                <a:effectLst/>
                <a:latin typeface="+mn-lt"/>
                <a:ea typeface="+mn-ea"/>
                <a:cs typeface="+mn-cs"/>
                <a:sym typeface="Calibri"/>
              </a:rPr>
              <a:t> </a:t>
            </a:r>
            <a:r>
              <a:rPr lang="de-DE" sz="1200" dirty="0" err="1">
                <a:effectLst/>
                <a:latin typeface="+mn-lt"/>
                <a:ea typeface="+mn-ea"/>
                <a:cs typeface="+mn-cs"/>
                <a:sym typeface="Calibri"/>
              </a:rPr>
              <a:t>is</a:t>
            </a:r>
            <a:r>
              <a:rPr lang="de-DE" sz="1200" dirty="0">
                <a:effectLst/>
                <a:latin typeface="+mn-lt"/>
                <a:ea typeface="+mn-ea"/>
                <a:cs typeface="+mn-cs"/>
                <a:sym typeface="Calibri"/>
              </a:rPr>
              <a:t> also </a:t>
            </a:r>
            <a:r>
              <a:rPr lang="de-DE" sz="1200" dirty="0" err="1">
                <a:effectLst/>
                <a:latin typeface="+mn-lt"/>
                <a:ea typeface="+mn-ea"/>
                <a:cs typeface="+mn-cs"/>
                <a:sym typeface="Calibri"/>
              </a:rPr>
              <a:t>why</a:t>
            </a:r>
            <a:r>
              <a:rPr lang="de-DE" sz="1200" dirty="0">
                <a:effectLst/>
                <a:latin typeface="+mn-lt"/>
                <a:ea typeface="+mn-ea"/>
                <a:cs typeface="+mn-cs"/>
                <a:sym typeface="Calibri"/>
              </a:rPr>
              <a:t> </a:t>
            </a:r>
            <a:r>
              <a:rPr lang="de-DE" sz="1200" dirty="0" err="1">
                <a:effectLst/>
                <a:latin typeface="+mn-lt"/>
                <a:ea typeface="+mn-ea"/>
                <a:cs typeface="+mn-cs"/>
                <a:sym typeface="Calibri"/>
              </a:rPr>
              <a:t>sometimes</a:t>
            </a:r>
            <a:r>
              <a:rPr lang="de-DE" sz="1200" dirty="0">
                <a:effectLst/>
                <a:latin typeface="+mn-lt"/>
                <a:ea typeface="+mn-ea"/>
                <a:cs typeface="+mn-cs"/>
                <a:sym typeface="Calibri"/>
              </a:rPr>
              <a:t> </a:t>
            </a:r>
            <a:r>
              <a:rPr lang="de-DE" sz="1200" dirty="0" err="1">
                <a:effectLst/>
                <a:latin typeface="+mn-lt"/>
                <a:ea typeface="+mn-ea"/>
                <a:cs typeface="+mn-cs"/>
                <a:sym typeface="Calibri"/>
              </a:rPr>
              <a:t>people</a:t>
            </a:r>
            <a:r>
              <a:rPr lang="de-DE" sz="1200" dirty="0">
                <a:effectLst/>
                <a:latin typeface="+mn-lt"/>
                <a:ea typeface="+mn-ea"/>
                <a:cs typeface="+mn-cs"/>
                <a:sym typeface="Calibri"/>
              </a:rPr>
              <a:t> </a:t>
            </a:r>
            <a:r>
              <a:rPr lang="de-DE" sz="1200" dirty="0" err="1">
                <a:effectLst/>
                <a:latin typeface="+mn-lt"/>
                <a:ea typeface="+mn-ea"/>
                <a:cs typeface="+mn-cs"/>
                <a:sym typeface="Calibri"/>
              </a:rPr>
              <a:t>regard</a:t>
            </a:r>
            <a:r>
              <a:rPr lang="de-DE" sz="1200" dirty="0">
                <a:effectLst/>
                <a:latin typeface="+mn-lt"/>
                <a:ea typeface="+mn-ea"/>
                <a:cs typeface="+mn-cs"/>
                <a:sym typeface="Calibri"/>
              </a:rPr>
              <a:t> </a:t>
            </a:r>
            <a:r>
              <a:rPr lang="de-DE" sz="1200" dirty="0" err="1">
                <a:effectLst/>
                <a:latin typeface="+mn-lt"/>
                <a:ea typeface="+mn-ea"/>
                <a:cs typeface="+mn-cs"/>
                <a:sym typeface="Calibri"/>
              </a:rPr>
              <a:t>entrepreneurship</a:t>
            </a:r>
            <a:r>
              <a:rPr lang="de-DE" sz="1200" dirty="0">
                <a:effectLst/>
                <a:latin typeface="+mn-lt"/>
                <a:ea typeface="+mn-ea"/>
                <a:cs typeface="+mn-cs"/>
                <a:sym typeface="Calibri"/>
              </a:rPr>
              <a:t> </a:t>
            </a:r>
            <a:r>
              <a:rPr lang="de-DE" sz="1200" dirty="0" err="1">
                <a:effectLst/>
                <a:latin typeface="+mn-lt"/>
                <a:ea typeface="+mn-ea"/>
                <a:cs typeface="+mn-cs"/>
                <a:sym typeface="Calibri"/>
              </a:rPr>
              <a:t>as</a:t>
            </a:r>
            <a:r>
              <a:rPr lang="de-DE" sz="1200" dirty="0">
                <a:effectLst/>
                <a:latin typeface="+mn-lt"/>
                <a:ea typeface="+mn-ea"/>
                <a:cs typeface="+mn-cs"/>
                <a:sym typeface="Calibri"/>
              </a:rPr>
              <a:t> </a:t>
            </a:r>
            <a:r>
              <a:rPr lang="de-DE" sz="1200" dirty="0" err="1">
                <a:effectLst/>
                <a:latin typeface="+mn-lt"/>
                <a:ea typeface="+mn-ea"/>
                <a:cs typeface="+mn-cs"/>
                <a:sym typeface="Calibri"/>
              </a:rPr>
              <a:t>something</a:t>
            </a:r>
            <a:r>
              <a:rPr lang="de-DE" sz="1200" dirty="0">
                <a:effectLst/>
                <a:latin typeface="+mn-lt"/>
                <a:ea typeface="+mn-ea"/>
                <a:cs typeface="+mn-cs"/>
                <a:sym typeface="Calibri"/>
              </a:rPr>
              <a:t> </a:t>
            </a:r>
            <a:r>
              <a:rPr lang="de-DE" sz="1200" dirty="0" err="1">
                <a:effectLst/>
                <a:latin typeface="+mn-lt"/>
                <a:ea typeface="+mn-ea"/>
                <a:cs typeface="+mn-cs"/>
                <a:sym typeface="Calibri"/>
              </a:rPr>
              <a:t>very</a:t>
            </a:r>
            <a:r>
              <a:rPr lang="de-DE" sz="1200" dirty="0">
                <a:effectLst/>
                <a:latin typeface="+mn-lt"/>
                <a:ea typeface="+mn-ea"/>
                <a:cs typeface="+mn-cs"/>
                <a:sym typeface="Calibri"/>
              </a:rPr>
              <a:t> </a:t>
            </a:r>
            <a:r>
              <a:rPr lang="de-DE" sz="1200" dirty="0" err="1">
                <a:effectLst/>
                <a:latin typeface="+mn-lt"/>
                <a:ea typeface="+mn-ea"/>
                <a:cs typeface="+mn-cs"/>
                <a:sym typeface="Calibri"/>
              </a:rPr>
              <a:t>unsafe</a:t>
            </a:r>
            <a:r>
              <a:rPr lang="de-DE" sz="1200" dirty="0">
                <a:effectLst/>
                <a:latin typeface="+mn-lt"/>
                <a:ea typeface="+mn-ea"/>
                <a:cs typeface="+mn-cs"/>
                <a:sym typeface="Calibri"/>
              </a:rPr>
              <a:t>.</a:t>
            </a:r>
          </a:p>
          <a:p>
            <a:pPr marL="171450" lvl="0" indent="-171450" algn="l" rtl="0">
              <a:spcBef>
                <a:spcPts val="0"/>
              </a:spcBef>
              <a:spcAft>
                <a:spcPts val="0"/>
              </a:spcAft>
              <a:buFont typeface="Arial" panose="020B0604020202020204" pitchFamily="34" charset="0"/>
              <a:buChar char="•"/>
            </a:pPr>
            <a:endParaRPr lang="de-DE" sz="1200" dirty="0">
              <a:effectLst/>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r>
              <a:rPr lang="de-DE" sz="1200" dirty="0">
                <a:effectLst/>
                <a:latin typeface="+mn-lt"/>
                <a:ea typeface="+mn-ea"/>
                <a:cs typeface="+mn-cs"/>
                <a:sym typeface="Calibri"/>
              </a:rPr>
              <a:t>In Germany </a:t>
            </a:r>
            <a:r>
              <a:rPr lang="de-DE" sz="1200" dirty="0" err="1">
                <a:effectLst/>
                <a:latin typeface="+mn-lt"/>
                <a:ea typeface="+mn-ea"/>
                <a:cs typeface="+mn-cs"/>
                <a:sym typeface="Calibri"/>
              </a:rPr>
              <a:t>there</a:t>
            </a:r>
            <a:r>
              <a:rPr lang="de-DE" sz="1200" dirty="0">
                <a:effectLst/>
                <a:latin typeface="+mn-lt"/>
                <a:ea typeface="+mn-ea"/>
                <a:cs typeface="+mn-cs"/>
                <a:sym typeface="Calibri"/>
              </a:rPr>
              <a:t> </a:t>
            </a:r>
            <a:r>
              <a:rPr lang="de-DE" sz="1200" dirty="0" err="1">
                <a:effectLst/>
                <a:latin typeface="+mn-lt"/>
                <a:ea typeface="+mn-ea"/>
                <a:cs typeface="+mn-cs"/>
                <a:sym typeface="Calibri"/>
              </a:rPr>
              <a:t>are</a:t>
            </a:r>
            <a:r>
              <a:rPr lang="de-DE" sz="1200" dirty="0">
                <a:effectLst/>
                <a:latin typeface="+mn-lt"/>
                <a:ea typeface="+mn-ea"/>
                <a:cs typeface="+mn-cs"/>
                <a:sym typeface="Calibri"/>
              </a:rPr>
              <a:t> </a:t>
            </a:r>
            <a:r>
              <a:rPr lang="de-DE" sz="1200" dirty="0" err="1">
                <a:effectLst/>
                <a:latin typeface="+mn-lt"/>
                <a:ea typeface="+mn-ea"/>
                <a:cs typeface="+mn-cs"/>
                <a:sym typeface="Calibri"/>
              </a:rPr>
              <a:t>really</a:t>
            </a:r>
            <a:r>
              <a:rPr lang="de-DE" sz="1200" dirty="0">
                <a:effectLst/>
                <a:latin typeface="+mn-lt"/>
                <a:ea typeface="+mn-ea"/>
                <a:cs typeface="+mn-cs"/>
                <a:sym typeface="Calibri"/>
              </a:rPr>
              <a:t> </a:t>
            </a:r>
            <a:r>
              <a:rPr lang="de-DE" sz="1200" dirty="0" err="1">
                <a:effectLst/>
                <a:latin typeface="+mn-lt"/>
                <a:ea typeface="+mn-ea"/>
                <a:cs typeface="+mn-cs"/>
                <a:sym typeface="Calibri"/>
              </a:rPr>
              <a:t>good</a:t>
            </a:r>
            <a:r>
              <a:rPr lang="de-DE" sz="1200" dirty="0">
                <a:effectLst/>
                <a:latin typeface="+mn-lt"/>
                <a:ea typeface="+mn-ea"/>
                <a:cs typeface="+mn-cs"/>
                <a:sym typeface="Calibri"/>
              </a:rPr>
              <a:t> </a:t>
            </a:r>
            <a:r>
              <a:rPr lang="de-DE" sz="1200" dirty="0" err="1">
                <a:effectLst/>
                <a:latin typeface="+mn-lt"/>
                <a:ea typeface="+mn-ea"/>
                <a:cs typeface="+mn-cs"/>
                <a:sym typeface="Calibri"/>
              </a:rPr>
              <a:t>funding</a:t>
            </a:r>
            <a:r>
              <a:rPr lang="de-DE" sz="1200" dirty="0">
                <a:effectLst/>
                <a:latin typeface="+mn-lt"/>
                <a:ea typeface="+mn-ea"/>
                <a:cs typeface="+mn-cs"/>
                <a:sym typeface="Calibri"/>
              </a:rPr>
              <a:t> </a:t>
            </a:r>
            <a:r>
              <a:rPr lang="de-DE" sz="1200" dirty="0" err="1">
                <a:effectLst/>
                <a:latin typeface="+mn-lt"/>
                <a:ea typeface="+mn-ea"/>
                <a:cs typeface="+mn-cs"/>
                <a:sym typeface="Calibri"/>
              </a:rPr>
              <a:t>options</a:t>
            </a:r>
            <a:r>
              <a:rPr lang="de-DE" sz="1200" dirty="0">
                <a:effectLst/>
                <a:latin typeface="+mn-lt"/>
                <a:ea typeface="+mn-ea"/>
                <a:cs typeface="+mn-cs"/>
                <a:sym typeface="Calibri"/>
              </a:rPr>
              <a:t> </a:t>
            </a:r>
            <a:r>
              <a:rPr lang="de-DE" sz="1200" dirty="0" err="1">
                <a:effectLst/>
                <a:latin typeface="+mn-lt"/>
                <a:ea typeface="+mn-ea"/>
                <a:cs typeface="+mn-cs"/>
                <a:sym typeface="Calibri"/>
              </a:rPr>
              <a:t>though</a:t>
            </a:r>
            <a:r>
              <a:rPr lang="de-DE" sz="1200" dirty="0">
                <a:effectLst/>
                <a:latin typeface="+mn-lt"/>
                <a:ea typeface="+mn-ea"/>
                <a:cs typeface="+mn-cs"/>
                <a:sym typeface="Calibri"/>
              </a:rPr>
              <a:t> so </a:t>
            </a:r>
            <a:r>
              <a:rPr lang="de-DE" sz="1200" dirty="0" err="1">
                <a:effectLst/>
                <a:latin typeface="+mn-lt"/>
                <a:ea typeface="+mn-ea"/>
                <a:cs typeface="+mn-cs"/>
                <a:sym typeface="Calibri"/>
              </a:rPr>
              <a:t>we</a:t>
            </a:r>
            <a:r>
              <a:rPr lang="de-DE" sz="1200" dirty="0">
                <a:effectLst/>
                <a:latin typeface="+mn-lt"/>
                <a:ea typeface="+mn-ea"/>
                <a:cs typeface="+mn-cs"/>
                <a:sym typeface="Calibri"/>
              </a:rPr>
              <a:t> </a:t>
            </a:r>
            <a:r>
              <a:rPr lang="de-DE" sz="1200" dirty="0" err="1">
                <a:effectLst/>
                <a:latin typeface="+mn-lt"/>
                <a:ea typeface="+mn-ea"/>
                <a:cs typeface="+mn-cs"/>
                <a:sym typeface="Calibri"/>
              </a:rPr>
              <a:t>would</a:t>
            </a:r>
            <a:r>
              <a:rPr lang="de-DE" sz="1200" dirty="0">
                <a:effectLst/>
                <a:latin typeface="+mn-lt"/>
                <a:ea typeface="+mn-ea"/>
                <a:cs typeface="+mn-cs"/>
                <a:sym typeface="Calibri"/>
              </a:rPr>
              <a:t> </a:t>
            </a:r>
            <a:r>
              <a:rPr lang="de-DE" sz="1200" dirty="0" err="1">
                <a:effectLst/>
                <a:latin typeface="+mn-lt"/>
                <a:ea typeface="+mn-ea"/>
                <a:cs typeface="+mn-cs"/>
                <a:sym typeface="Calibri"/>
              </a:rPr>
              <a:t>strongly</a:t>
            </a:r>
            <a:r>
              <a:rPr lang="de-DE" sz="1200" dirty="0">
                <a:effectLst/>
                <a:latin typeface="+mn-lt"/>
                <a:ea typeface="+mn-ea"/>
                <a:cs typeface="+mn-cs"/>
                <a:sym typeface="Calibri"/>
              </a:rPr>
              <a:t> </a:t>
            </a:r>
            <a:r>
              <a:rPr lang="de-DE" sz="1200" dirty="0" err="1">
                <a:effectLst/>
                <a:latin typeface="+mn-lt"/>
                <a:ea typeface="+mn-ea"/>
                <a:cs typeface="+mn-cs"/>
                <a:sym typeface="Calibri"/>
              </a:rPr>
              <a:t>recommend</a:t>
            </a:r>
            <a:r>
              <a:rPr lang="de-DE" sz="1200" dirty="0">
                <a:effectLst/>
                <a:latin typeface="+mn-lt"/>
                <a:ea typeface="+mn-ea"/>
                <a:cs typeface="+mn-cs"/>
                <a:sym typeface="Calibri"/>
              </a:rPr>
              <a:t>: </a:t>
            </a:r>
            <a:r>
              <a:rPr lang="de-DE" sz="1200" dirty="0" err="1">
                <a:effectLst/>
                <a:latin typeface="+mn-lt"/>
                <a:ea typeface="+mn-ea"/>
                <a:cs typeface="+mn-cs"/>
                <a:sym typeface="Calibri"/>
              </a:rPr>
              <a:t>If</a:t>
            </a:r>
            <a:r>
              <a:rPr lang="de-DE" sz="1200" dirty="0">
                <a:effectLst/>
                <a:latin typeface="+mn-lt"/>
                <a:ea typeface="+mn-ea"/>
                <a:cs typeface="+mn-cs"/>
                <a:sym typeface="Calibri"/>
              </a:rPr>
              <a:t> </a:t>
            </a:r>
            <a:r>
              <a:rPr lang="de-DE" sz="1200" dirty="0" err="1">
                <a:effectLst/>
                <a:latin typeface="+mn-lt"/>
                <a:ea typeface="+mn-ea"/>
                <a:cs typeface="+mn-cs"/>
                <a:sym typeface="Calibri"/>
              </a:rPr>
              <a:t>you</a:t>
            </a:r>
            <a:r>
              <a:rPr lang="de-DE" sz="1200" dirty="0">
                <a:effectLst/>
                <a:latin typeface="+mn-lt"/>
                <a:ea typeface="+mn-ea"/>
                <a:cs typeface="+mn-cs"/>
                <a:sym typeface="Calibri"/>
              </a:rPr>
              <a:t> </a:t>
            </a:r>
            <a:r>
              <a:rPr lang="de-DE" sz="1200" dirty="0" err="1">
                <a:effectLst/>
                <a:latin typeface="+mn-lt"/>
                <a:ea typeface="+mn-ea"/>
                <a:cs typeface="+mn-cs"/>
                <a:sym typeface="Calibri"/>
              </a:rPr>
              <a:t>want</a:t>
            </a:r>
            <a:r>
              <a:rPr lang="de-DE" sz="1200" dirty="0">
                <a:effectLst/>
                <a:latin typeface="+mn-lt"/>
                <a:ea typeface="+mn-ea"/>
                <a:cs typeface="+mn-cs"/>
                <a:sym typeface="Calibri"/>
              </a:rPr>
              <a:t> </a:t>
            </a:r>
            <a:r>
              <a:rPr lang="de-DE" sz="1200" dirty="0" err="1">
                <a:effectLst/>
                <a:latin typeface="+mn-lt"/>
                <a:ea typeface="+mn-ea"/>
                <a:cs typeface="+mn-cs"/>
                <a:sym typeface="Calibri"/>
              </a:rPr>
              <a:t>to</a:t>
            </a:r>
            <a:r>
              <a:rPr lang="de-DE" sz="1200" dirty="0">
                <a:effectLst/>
                <a:latin typeface="+mn-lt"/>
                <a:ea typeface="+mn-ea"/>
                <a:cs typeface="+mn-cs"/>
                <a:sym typeface="Calibri"/>
              </a:rPr>
              <a:t> </a:t>
            </a:r>
            <a:r>
              <a:rPr lang="de-DE" sz="1200" dirty="0" err="1">
                <a:effectLst/>
                <a:latin typeface="+mn-lt"/>
                <a:ea typeface="+mn-ea"/>
                <a:cs typeface="+mn-cs"/>
                <a:sym typeface="Calibri"/>
              </a:rPr>
              <a:t>give</a:t>
            </a:r>
            <a:r>
              <a:rPr lang="de-DE" sz="1200" dirty="0">
                <a:effectLst/>
                <a:latin typeface="+mn-lt"/>
                <a:ea typeface="+mn-ea"/>
                <a:cs typeface="+mn-cs"/>
                <a:sym typeface="Calibri"/>
              </a:rPr>
              <a:t> </a:t>
            </a:r>
            <a:r>
              <a:rPr lang="de-DE" sz="1200" dirty="0" err="1">
                <a:effectLst/>
                <a:latin typeface="+mn-lt"/>
                <a:ea typeface="+mn-ea"/>
                <a:cs typeface="+mn-cs"/>
                <a:sym typeface="Calibri"/>
              </a:rPr>
              <a:t>it</a:t>
            </a:r>
            <a:r>
              <a:rPr lang="de-DE" sz="1200" dirty="0">
                <a:effectLst/>
                <a:latin typeface="+mn-lt"/>
                <a:ea typeface="+mn-ea"/>
                <a:cs typeface="+mn-cs"/>
                <a:sym typeface="Calibri"/>
              </a:rPr>
              <a:t> a </a:t>
            </a:r>
            <a:r>
              <a:rPr lang="de-DE" sz="1200" dirty="0" err="1">
                <a:effectLst/>
                <a:latin typeface="+mn-lt"/>
                <a:ea typeface="+mn-ea"/>
                <a:cs typeface="+mn-cs"/>
                <a:sym typeface="Calibri"/>
              </a:rPr>
              <a:t>try</a:t>
            </a:r>
            <a:r>
              <a:rPr lang="de-DE" sz="1200" dirty="0">
                <a:effectLst/>
                <a:latin typeface="+mn-lt"/>
                <a:ea typeface="+mn-ea"/>
                <a:cs typeface="+mn-cs"/>
                <a:sym typeface="Calibri"/>
              </a:rPr>
              <a:t> – </a:t>
            </a:r>
            <a:r>
              <a:rPr lang="de-DE" sz="1200" dirty="0" err="1">
                <a:effectLst/>
                <a:latin typeface="+mn-lt"/>
                <a:ea typeface="+mn-ea"/>
                <a:cs typeface="+mn-cs"/>
                <a:sym typeface="Calibri"/>
              </a:rPr>
              <a:t>let‘s</a:t>
            </a:r>
            <a:r>
              <a:rPr lang="de-DE" sz="1200" dirty="0">
                <a:effectLst/>
                <a:latin typeface="+mn-lt"/>
                <a:ea typeface="+mn-ea"/>
                <a:cs typeface="+mn-cs"/>
                <a:sym typeface="Calibri"/>
              </a:rPr>
              <a:t> </a:t>
            </a:r>
            <a:r>
              <a:rPr lang="de-DE" sz="1200" dirty="0" err="1">
                <a:effectLst/>
                <a:latin typeface="+mn-lt"/>
                <a:ea typeface="+mn-ea"/>
                <a:cs typeface="+mn-cs"/>
                <a:sym typeface="Calibri"/>
              </a:rPr>
              <a:t>go</a:t>
            </a:r>
            <a:r>
              <a:rPr lang="de-DE" sz="1200" dirty="0">
                <a:effectLst/>
                <a:latin typeface="+mn-lt"/>
                <a:ea typeface="+mn-ea"/>
                <a:cs typeface="+mn-cs"/>
                <a:sym typeface="Calibri"/>
              </a:rPr>
              <a:t>!</a:t>
            </a:r>
          </a:p>
          <a:p>
            <a:pPr marL="171450" lvl="0" indent="-171450" algn="l" rtl="0">
              <a:spcBef>
                <a:spcPts val="0"/>
              </a:spcBef>
              <a:spcAft>
                <a:spcPts val="0"/>
              </a:spcAft>
              <a:buFont typeface="Arial" panose="020B0604020202020204" pitchFamily="34" charset="0"/>
              <a:buChar char="•"/>
            </a:pPr>
            <a:endParaRPr lang="de-DE" sz="1200" dirty="0">
              <a:effectLst/>
              <a:latin typeface="+mn-lt"/>
              <a:ea typeface="+mn-ea"/>
              <a:cs typeface="+mn-cs"/>
              <a:sym typeface="Calibri"/>
            </a:endParaRPr>
          </a:p>
          <a:p>
            <a:pPr marL="171450" lvl="0" indent="-171450" algn="l" rtl="0">
              <a:spcBef>
                <a:spcPts val="0"/>
              </a:spcBef>
              <a:spcAft>
                <a:spcPts val="0"/>
              </a:spcAft>
              <a:buFont typeface="Arial" panose="020B0604020202020204" pitchFamily="34" charset="0"/>
              <a:buChar char="•"/>
            </a:pPr>
            <a:endParaRPr lang="de-DE" sz="1200" dirty="0">
              <a:effectLst/>
              <a:latin typeface="+mn-lt"/>
              <a:ea typeface="+mn-ea"/>
              <a:cs typeface="+mn-cs"/>
              <a:sym typeface="Calibri"/>
            </a:endParaRPr>
          </a:p>
        </p:txBody>
      </p:sp>
      <p:sp>
        <p:nvSpPr>
          <p:cNvPr id="153" name="Google Shape;153;g7263be4a94_1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929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indent="-298450">
              <a:buFont typeface="Arial" panose="020B0604020202020204" pitchFamily="34" charset="0"/>
              <a:buChar char="•"/>
            </a:pPr>
            <a:r>
              <a:rPr lang="de-DE" dirty="0"/>
              <a:t>But </a:t>
            </a:r>
            <a:r>
              <a:rPr lang="de-DE" dirty="0" err="1"/>
              <a:t>if</a:t>
            </a:r>
            <a:r>
              <a:rPr lang="de-DE" dirty="0"/>
              <a:t> </a:t>
            </a:r>
            <a:r>
              <a:rPr lang="de-DE" dirty="0" err="1"/>
              <a:t>you</a:t>
            </a:r>
            <a:r>
              <a:rPr lang="de-DE" dirty="0"/>
              <a:t> </a:t>
            </a:r>
            <a:r>
              <a:rPr lang="de-DE" dirty="0" err="1"/>
              <a:t>have</a:t>
            </a:r>
            <a:r>
              <a:rPr lang="de-DE" dirty="0"/>
              <a:t> a </a:t>
            </a:r>
            <a:r>
              <a:rPr lang="de-DE" dirty="0" err="1"/>
              <a:t>feeling</a:t>
            </a:r>
            <a:r>
              <a:rPr lang="de-DE" dirty="0"/>
              <a:t> </a:t>
            </a:r>
            <a:r>
              <a:rPr lang="de-DE" dirty="0" err="1"/>
              <a:t>that</a:t>
            </a:r>
            <a:r>
              <a:rPr lang="de-DE" dirty="0"/>
              <a:t> </a:t>
            </a:r>
            <a:r>
              <a:rPr lang="de-DE" dirty="0" err="1"/>
              <a:t>you</a:t>
            </a:r>
            <a:r>
              <a:rPr lang="de-DE" dirty="0"/>
              <a:t> like </a:t>
            </a:r>
            <a:r>
              <a:rPr lang="de-DE" dirty="0" err="1"/>
              <a:t>to</a:t>
            </a:r>
            <a:r>
              <a:rPr lang="de-DE" dirty="0"/>
              <a:t> </a:t>
            </a:r>
            <a:r>
              <a:rPr lang="de-DE" dirty="0" err="1"/>
              <a:t>work</a:t>
            </a:r>
            <a:r>
              <a:rPr lang="de-DE" dirty="0"/>
              <a:t> in </a:t>
            </a:r>
            <a:r>
              <a:rPr lang="de-DE" dirty="0" err="1"/>
              <a:t>this</a:t>
            </a:r>
            <a:r>
              <a:rPr lang="de-DE" dirty="0"/>
              <a:t> </a:t>
            </a:r>
            <a:r>
              <a:rPr lang="de-DE" dirty="0" err="1"/>
              <a:t>field</a:t>
            </a:r>
            <a:r>
              <a:rPr lang="de-DE" dirty="0"/>
              <a:t> in </a:t>
            </a:r>
            <a:r>
              <a:rPr lang="de-DE" dirty="0" err="1"/>
              <a:t>exploring</a:t>
            </a:r>
            <a:r>
              <a:rPr lang="de-DE" dirty="0"/>
              <a:t> </a:t>
            </a:r>
            <a:r>
              <a:rPr lang="de-DE" dirty="0" err="1"/>
              <a:t>new</a:t>
            </a:r>
            <a:r>
              <a:rPr lang="de-DE" dirty="0"/>
              <a:t> </a:t>
            </a:r>
            <a:r>
              <a:rPr lang="de-DE" dirty="0" err="1"/>
              <a:t>ideas</a:t>
            </a:r>
            <a:r>
              <a:rPr lang="de-DE" dirty="0"/>
              <a:t> and </a:t>
            </a:r>
            <a:r>
              <a:rPr lang="de-DE" dirty="0" err="1"/>
              <a:t>spotting</a:t>
            </a:r>
            <a:r>
              <a:rPr lang="de-DE" dirty="0"/>
              <a:t> </a:t>
            </a:r>
            <a:r>
              <a:rPr lang="de-DE" dirty="0" err="1"/>
              <a:t>new</a:t>
            </a:r>
            <a:r>
              <a:rPr lang="de-DE" dirty="0"/>
              <a:t> </a:t>
            </a:r>
            <a:r>
              <a:rPr lang="de-DE" dirty="0" err="1"/>
              <a:t>oportunities</a:t>
            </a:r>
            <a:r>
              <a:rPr lang="de-DE" dirty="0"/>
              <a:t> but </a:t>
            </a:r>
            <a:r>
              <a:rPr lang="de-DE" dirty="0" err="1"/>
              <a:t>do‘t</a:t>
            </a:r>
            <a:r>
              <a:rPr lang="de-DE" dirty="0"/>
              <a:t> </a:t>
            </a:r>
            <a:r>
              <a:rPr lang="de-DE" dirty="0" err="1"/>
              <a:t>feel</a:t>
            </a:r>
            <a:r>
              <a:rPr lang="de-DE" dirty="0"/>
              <a:t> like </a:t>
            </a:r>
            <a:r>
              <a:rPr lang="de-DE" dirty="0" err="1"/>
              <a:t>buildung</a:t>
            </a:r>
            <a:r>
              <a:rPr lang="de-DE" dirty="0"/>
              <a:t> </a:t>
            </a:r>
            <a:r>
              <a:rPr lang="de-DE" dirty="0" err="1"/>
              <a:t>up</a:t>
            </a:r>
            <a:r>
              <a:rPr lang="de-DE" dirty="0"/>
              <a:t> an </a:t>
            </a:r>
            <a:r>
              <a:rPr lang="de-DE" dirty="0" err="1"/>
              <a:t>organisation</a:t>
            </a:r>
            <a:r>
              <a:rPr lang="de-DE" dirty="0"/>
              <a:t> </a:t>
            </a:r>
            <a:r>
              <a:rPr lang="de-DE" dirty="0" err="1"/>
              <a:t>around</a:t>
            </a:r>
            <a:r>
              <a:rPr lang="de-DE" dirty="0"/>
              <a:t> </a:t>
            </a:r>
            <a:r>
              <a:rPr lang="de-DE" dirty="0" err="1"/>
              <a:t>it</a:t>
            </a:r>
            <a:r>
              <a:rPr lang="de-DE" dirty="0"/>
              <a:t>, </a:t>
            </a:r>
            <a:r>
              <a:rPr lang="de-DE" dirty="0" err="1"/>
              <a:t>there</a:t>
            </a:r>
            <a:r>
              <a:rPr lang="de-DE" dirty="0"/>
              <a:t> </a:t>
            </a:r>
            <a:r>
              <a:rPr lang="de-DE" dirty="0" err="1"/>
              <a:t>might</a:t>
            </a:r>
            <a:r>
              <a:rPr lang="de-DE" dirty="0"/>
              <a:t> also </a:t>
            </a:r>
            <a:r>
              <a:rPr lang="de-DE" dirty="0" err="1"/>
              <a:t>be</a:t>
            </a:r>
            <a:r>
              <a:rPr lang="de-DE" dirty="0"/>
              <a:t> a </a:t>
            </a:r>
            <a:r>
              <a:rPr lang="de-DE" dirty="0" err="1"/>
              <a:t>differen</a:t>
            </a:r>
            <a:r>
              <a:rPr lang="de-DE" dirty="0"/>
              <a:t> </a:t>
            </a:r>
            <a:r>
              <a:rPr lang="de-DE" dirty="0" err="1"/>
              <a:t>career</a:t>
            </a:r>
            <a:r>
              <a:rPr lang="de-DE" dirty="0"/>
              <a:t> </a:t>
            </a:r>
            <a:r>
              <a:rPr lang="de-DE" dirty="0" err="1"/>
              <a:t>field</a:t>
            </a:r>
            <a:r>
              <a:rPr lang="de-DE" dirty="0"/>
              <a:t> </a:t>
            </a:r>
            <a:r>
              <a:rPr lang="de-DE" dirty="0" err="1"/>
              <a:t>fou</a:t>
            </a:r>
            <a:r>
              <a:rPr lang="de-DE" dirty="0"/>
              <a:t> </a:t>
            </a:r>
            <a:r>
              <a:rPr lang="de-DE" dirty="0" err="1"/>
              <a:t>you</a:t>
            </a:r>
            <a:r>
              <a:rPr lang="de-DE" dirty="0"/>
              <a:t>.</a:t>
            </a:r>
          </a:p>
          <a:p>
            <a:pPr marL="457200" indent="-298450">
              <a:buFont typeface="Arial" panose="020B0604020202020204" pitchFamily="34" charset="0"/>
              <a:buChar char="•"/>
            </a:pPr>
            <a:r>
              <a:rPr lang="de-DE" dirty="0"/>
              <a:t>And </a:t>
            </a:r>
            <a:r>
              <a:rPr lang="de-DE" dirty="0" err="1"/>
              <a:t>that</a:t>
            </a:r>
            <a:r>
              <a:rPr lang="de-DE" dirty="0"/>
              <a:t> </a:t>
            </a:r>
            <a:r>
              <a:rPr lang="de-DE" dirty="0" err="1"/>
              <a:t>is</a:t>
            </a:r>
            <a:r>
              <a:rPr lang="de-DE" dirty="0"/>
              <a:t> </a:t>
            </a:r>
            <a:r>
              <a:rPr lang="de-DE" dirty="0" err="1"/>
              <a:t>the</a:t>
            </a:r>
            <a:r>
              <a:rPr lang="de-DE" dirty="0"/>
              <a:t> </a:t>
            </a:r>
            <a:r>
              <a:rPr lang="de-DE" dirty="0" err="1"/>
              <a:t>option</a:t>
            </a:r>
            <a:r>
              <a:rPr lang="de-DE" dirty="0"/>
              <a:t> </a:t>
            </a:r>
            <a:r>
              <a:rPr lang="de-DE" dirty="0" err="1"/>
              <a:t>of</a:t>
            </a:r>
            <a:r>
              <a:rPr lang="de-DE" dirty="0"/>
              <a:t> </a:t>
            </a:r>
            <a:r>
              <a:rPr lang="de-DE" dirty="0" err="1"/>
              <a:t>becoming</a:t>
            </a:r>
            <a:r>
              <a:rPr lang="de-DE" dirty="0"/>
              <a:t> an </a:t>
            </a:r>
            <a:r>
              <a:rPr lang="de-DE" b="1" dirty="0" err="1"/>
              <a:t>intrapreneur</a:t>
            </a:r>
            <a:r>
              <a:rPr lang="de-DE" b="1" dirty="0"/>
              <a:t>.</a:t>
            </a:r>
            <a:endParaRPr lang="de-DE" dirty="0"/>
          </a:p>
        </p:txBody>
      </p:sp>
    </p:spTree>
    <p:extLst>
      <p:ext uri="{BB962C8B-B14F-4D97-AF65-F5344CB8AC3E}">
        <p14:creationId xmlns:p14="http://schemas.microsoft.com/office/powerpoint/2010/main" val="2251473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DINOT-Bold" panose="020B0504020101020102" pitchFamily="34" charset="77"/>
              <a:ea typeface="+mn-ea"/>
              <a:cs typeface="+mn-cs"/>
              <a:sym typeface="Calibri"/>
            </a:endParaRPr>
          </a:p>
        </p:txBody>
      </p:sp>
      <p:sp>
        <p:nvSpPr>
          <p:cNvPr id="11" name="Google Shape;38;p80">
            <a:extLst>
              <a:ext uri="{FF2B5EF4-FFF2-40B4-BE49-F238E27FC236}">
                <a16:creationId xmlns:a16="http://schemas.microsoft.com/office/drawing/2014/main" id="{D6A853DB-F984-DD36-B772-7950EB9E7275}"/>
              </a:ext>
            </a:extLst>
          </p:cNvPr>
          <p:cNvSpPr txBox="1">
            <a:spLocks noGrp="1"/>
          </p:cNvSpPr>
          <p:nvPr>
            <p:ph type="body" idx="1" hasCustomPrompt="1"/>
          </p:nvPr>
        </p:nvSpPr>
        <p:spPr>
          <a:xfrm>
            <a:off x="419100" y="287289"/>
            <a:ext cx="3903200" cy="492443"/>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title</a:t>
            </a: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grpSp>
        <p:nvGrpSpPr>
          <p:cNvPr id="8" name="Gruppieren 7">
            <a:extLst>
              <a:ext uri="{FF2B5EF4-FFF2-40B4-BE49-F238E27FC236}">
                <a16:creationId xmlns:a16="http://schemas.microsoft.com/office/drawing/2014/main" id="{C4E9F7B5-EC29-4096-D277-E2CAC74F072B}"/>
              </a:ext>
            </a:extLst>
          </p:cNvPr>
          <p:cNvGrpSpPr/>
          <p:nvPr userDrawn="1"/>
        </p:nvGrpSpPr>
        <p:grpSpPr>
          <a:xfrm>
            <a:off x="158749" y="3940014"/>
            <a:ext cx="7627098" cy="1085886"/>
            <a:chOff x="211665" y="3771966"/>
            <a:chExt cx="7768882" cy="1106072"/>
          </a:xfrm>
        </p:grpSpPr>
        <p:sp>
          <p:nvSpPr>
            <p:cNvPr id="3" name="Titel 1">
              <a:extLst>
                <a:ext uri="{FF2B5EF4-FFF2-40B4-BE49-F238E27FC236}">
                  <a16:creationId xmlns:a16="http://schemas.microsoft.com/office/drawing/2014/main" id="{B0E6937F-B8D7-586B-55B7-044BB30ABE50}"/>
                </a:ext>
              </a:extLst>
            </p:cNvPr>
            <p:cNvSpPr txBox="1">
              <a:spLocks/>
            </p:cNvSpPr>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5" name="Grafik 4">
              <a:extLst>
                <a:ext uri="{FF2B5EF4-FFF2-40B4-BE49-F238E27FC236}">
                  <a16:creationId xmlns:a16="http://schemas.microsoft.com/office/drawing/2014/main" id="{41678741-0198-CCE7-C8D7-E1B08231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230" y="4307116"/>
              <a:ext cx="1227036" cy="404923"/>
            </a:xfrm>
            <a:prstGeom prst="rect">
              <a:avLst/>
            </a:prstGeom>
          </p:spPr>
        </p:pic>
        <p:pic>
          <p:nvPicPr>
            <p:cNvPr id="6" name="Grafik 5">
              <a:extLst>
                <a:ext uri="{FF2B5EF4-FFF2-40B4-BE49-F238E27FC236}">
                  <a16:creationId xmlns:a16="http://schemas.microsoft.com/office/drawing/2014/main" id="{2E03791F-B522-91FE-7A34-C086842F1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4932" y="4276758"/>
              <a:ext cx="1275615" cy="487993"/>
            </a:xfrm>
            <a:prstGeom prst="rect">
              <a:avLst/>
            </a:prstGeom>
          </p:spPr>
        </p:pic>
        <p:pic>
          <p:nvPicPr>
            <p:cNvPr id="7" name="Grafik 6">
              <a:extLst>
                <a:ext uri="{FF2B5EF4-FFF2-40B4-BE49-F238E27FC236}">
                  <a16:creationId xmlns:a16="http://schemas.microsoft.com/office/drawing/2014/main" id="{9C1A14B4-1AC2-50EA-2A98-5091016B3D2A}"/>
                </a:ext>
              </a:extLst>
            </p:cNvPr>
            <p:cNvPicPr>
              <a:picLocks noChangeAspect="1"/>
            </p:cNvPicPr>
            <p:nvPr userDrawn="1"/>
          </p:nvPicPr>
          <p:blipFill>
            <a:blip r:embed="rId4"/>
            <a:stretch>
              <a:fillRect/>
            </a:stretch>
          </p:blipFill>
          <p:spPr>
            <a:xfrm>
              <a:off x="211665" y="3771966"/>
              <a:ext cx="4778230" cy="1106072"/>
            </a:xfrm>
            <a:prstGeom prst="rect">
              <a:avLst/>
            </a:prstGeom>
          </p:spPr>
        </p:pic>
      </p:grpSp>
    </p:spTree>
    <p:extLst>
      <p:ext uri="{BB962C8B-B14F-4D97-AF65-F5344CB8AC3E}">
        <p14:creationId xmlns:p14="http://schemas.microsoft.com/office/powerpoint/2010/main" val="28200202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EB9F0D97-A8F5-E174-1456-743BEF3A2C86}"/>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Text Placeholder 3">
            <a:extLst>
              <a:ext uri="{FF2B5EF4-FFF2-40B4-BE49-F238E27FC236}">
                <a16:creationId xmlns:a16="http://schemas.microsoft.com/office/drawing/2014/main" id="{BC62FC91-5A4F-722C-B155-F17334BCDA8A}"/>
              </a:ext>
            </a:extLst>
          </p:cNvPr>
          <p:cNvSpPr>
            <a:spLocks noGrp="1"/>
          </p:cNvSpPr>
          <p:nvPr>
            <p:ph type="body" sz="quarter" idx="13"/>
          </p:nvPr>
        </p:nvSpPr>
        <p:spPr>
          <a:xfrm>
            <a:off x="428625" y="1743076"/>
            <a:ext cx="8251031"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79546938"/>
      </p:ext>
    </p:extLst>
  </p:cSld>
  <p:clrMapOvr>
    <a:masterClrMapping/>
  </p:clrMapOvr>
  <p:extLst>
    <p:ext uri="{DCECCB84-F9BA-43D5-87BE-67443E8EF086}">
      <p15:sldGuideLst xmlns:p15="http://schemas.microsoft.com/office/powerpoint/2012/main">
        <p15:guide id="1" orient="horz" pos="10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6" name="Google Shape;38;p80">
            <a:extLst>
              <a:ext uri="{FF2B5EF4-FFF2-40B4-BE49-F238E27FC236}">
                <a16:creationId xmlns:a16="http://schemas.microsoft.com/office/drawing/2014/main" id="{51DC92E0-E43C-9B6F-E941-FE360A0E99BC}"/>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2" name="Text Placeholder 3">
            <a:extLst>
              <a:ext uri="{FF2B5EF4-FFF2-40B4-BE49-F238E27FC236}">
                <a16:creationId xmlns:a16="http://schemas.microsoft.com/office/drawing/2014/main" id="{7685E9CC-4B84-F102-75E1-04AB3C79B9F9}"/>
              </a:ext>
            </a:extLst>
          </p:cNvPr>
          <p:cNvSpPr>
            <a:spLocks noGrp="1"/>
          </p:cNvSpPr>
          <p:nvPr>
            <p:ph type="body" sz="quarter" idx="13"/>
          </p:nvPr>
        </p:nvSpPr>
        <p:spPr>
          <a:xfrm>
            <a:off x="1371600" y="1743076"/>
            <a:ext cx="7308056" cy="2687240"/>
          </a:xfrm>
          <a:prstGeom prst="rect">
            <a:avLst/>
          </a:prstGeom>
        </p:spPr>
        <p:txBody>
          <a:bodyPr/>
          <a:lstStyle>
            <a:lvl1pPr marL="182880" indent="-182880">
              <a:spcBef>
                <a:spcPts val="0"/>
              </a:spcBef>
              <a:spcAft>
                <a:spcPts val="450"/>
              </a:spcAft>
              <a:buFont typeface="Arial" panose="020B0604020202020204" pitchFamily="34" charset="0"/>
              <a:buChar char="•"/>
              <a:defRPr sz="1400"/>
            </a:lvl1pPr>
            <a:lvl2pPr marL="457200" indent="-274320">
              <a:spcBef>
                <a:spcPts val="0"/>
              </a:spcBef>
              <a:spcAft>
                <a:spcPts val="450"/>
              </a:spcAft>
              <a:buSzPct val="100000"/>
              <a:buFont typeface="System Font Regular"/>
              <a:buChar char="・"/>
              <a:defRPr sz="14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06265657"/>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5" name="Google Shape;38;p80">
            <a:extLst>
              <a:ext uri="{FF2B5EF4-FFF2-40B4-BE49-F238E27FC236}">
                <a16:creationId xmlns:a16="http://schemas.microsoft.com/office/drawing/2014/main" id="{7ED42D7A-83CD-A19C-B697-21DEC1E110B3}"/>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endParaRPr dirty="0"/>
          </a:p>
        </p:txBody>
      </p:sp>
    </p:spTree>
    <p:extLst>
      <p:ext uri="{BB962C8B-B14F-4D97-AF65-F5344CB8AC3E}">
        <p14:creationId xmlns:p14="http://schemas.microsoft.com/office/powerpoint/2010/main" val="145680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366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5" name="Google Shape;38;p80">
            <a:extLst>
              <a:ext uri="{FF2B5EF4-FFF2-40B4-BE49-F238E27FC236}">
                <a16:creationId xmlns:a16="http://schemas.microsoft.com/office/drawing/2014/main" id="{7D0A45BF-1A61-1903-E86C-036CE82BCB3E}"/>
              </a:ext>
            </a:extLst>
          </p:cNvPr>
          <p:cNvSpPr txBox="1">
            <a:spLocks noGrp="1"/>
          </p:cNvSpPr>
          <p:nvPr>
            <p:ph type="body" idx="1" hasCustomPrompt="1"/>
          </p:nvPr>
        </p:nvSpPr>
        <p:spPr>
          <a:xfrm>
            <a:off x="428626" y="290099"/>
            <a:ext cx="3897965"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476983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2" name="Textfeld 2">
            <a:extLst>
              <a:ext uri="{FF2B5EF4-FFF2-40B4-BE49-F238E27FC236}">
                <a16:creationId xmlns:a16="http://schemas.microsoft.com/office/drawing/2014/main" id="{1D585D73-8F88-45BC-3922-2E6B36469260}"/>
              </a:ext>
            </a:extLst>
          </p:cNvPr>
          <p:cNvSpPr txBox="1"/>
          <p:nvPr userDrawn="1"/>
        </p:nvSpPr>
        <p:spPr>
          <a:xfrm>
            <a:off x="399595" y="297245"/>
            <a:ext cx="4598975" cy="492443"/>
          </a:xfrm>
          <a:prstGeom prst="rect">
            <a:avLst/>
          </a:prstGeom>
          <a:noFill/>
        </p:spPr>
        <p:txBody>
          <a:bodyPr wrap="square" lIns="0" tIns="0" rIns="0" bIns="0" rtlCol="0">
            <a:spAutoFit/>
          </a:bodyPr>
          <a:lstStyle/>
          <a:p>
            <a:pPr marL="0" indent="0">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752821731"/>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8778"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3" name="Textfeld 2">
            <a:extLst>
              <a:ext uri="{FF2B5EF4-FFF2-40B4-BE49-F238E27FC236}">
                <a16:creationId xmlns:a16="http://schemas.microsoft.com/office/drawing/2014/main" id="{4596ACF4-99BA-6F8F-BD0C-EB1457498B1F}"/>
              </a:ext>
            </a:extLst>
          </p:cNvPr>
          <p:cNvSpPr txBox="1"/>
          <p:nvPr userDrawn="1"/>
        </p:nvSpPr>
        <p:spPr>
          <a:xfrm>
            <a:off x="399595" y="297245"/>
            <a:ext cx="4598975" cy="492443"/>
          </a:xfrm>
          <a:prstGeom prst="rect">
            <a:avLst/>
          </a:prstGeom>
          <a:noFill/>
        </p:spPr>
        <p:txBody>
          <a:bodyPr wrap="square" lIns="0" tIns="0" rIns="0" bIns="0" rtlCol="0">
            <a:spAutoFit/>
          </a:bodyPr>
          <a:lstStyle/>
          <a:p>
            <a:pPr marL="0" indent="0">
              <a:spcBef>
                <a:spcPts val="0"/>
              </a:spcBef>
            </a:pPr>
            <a:r>
              <a:rPr lang="de-DE" sz="3200" b="1" i="0" err="1">
                <a:solidFill>
                  <a:srgbClr val="E30613"/>
                </a:solidFill>
                <a:latin typeface="Aptos" panose="020B0004020202020204" pitchFamily="34" charset="0"/>
              </a:rPr>
              <a:t>How</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it</a:t>
            </a:r>
            <a:r>
              <a:rPr lang="de-DE" sz="3200" b="1" i="0">
                <a:solidFill>
                  <a:srgbClr val="E30613"/>
                </a:solidFill>
                <a:latin typeface="Aptos" panose="020B0004020202020204" pitchFamily="34" charset="0"/>
              </a:rPr>
              <a:t> </a:t>
            </a:r>
            <a:r>
              <a:rPr lang="de-DE" sz="3200" b="1" i="0" err="1">
                <a:solidFill>
                  <a:srgbClr val="E30613"/>
                </a:solidFill>
                <a:latin typeface="Aptos" panose="020B0004020202020204" pitchFamily="34" charset="0"/>
              </a:rPr>
              <a:t>works</a:t>
            </a:r>
            <a:r>
              <a:rPr lang="de-DE" sz="3200" b="1" i="0">
                <a:solidFill>
                  <a:srgbClr val="E30613"/>
                </a:solidFill>
                <a:latin typeface="Aptos" panose="020B0004020202020204" pitchFamily="34" charset="0"/>
              </a:rPr>
              <a:t> …</a:t>
            </a:r>
          </a:p>
        </p:txBody>
      </p:sp>
    </p:spTree>
    <p:extLst>
      <p:ext uri="{BB962C8B-B14F-4D97-AF65-F5344CB8AC3E}">
        <p14:creationId xmlns:p14="http://schemas.microsoft.com/office/powerpoint/2010/main" val="2050321918"/>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ptos_Checkin_SOLO">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B5BE86-9513-0232-F32B-E18553DD1E7B}"/>
              </a:ext>
            </a:extLst>
          </p:cNvPr>
          <p:cNvSpPr>
            <a:spLocks noGrp="1"/>
          </p:cNvSpPr>
          <p:nvPr>
            <p:ph type="body" sz="quarter" idx="19" hasCustomPrompt="1"/>
          </p:nvPr>
        </p:nvSpPr>
        <p:spPr>
          <a:xfrm>
            <a:off x="1143000" y="2286000"/>
            <a:ext cx="2353866" cy="2103835"/>
          </a:xfrm>
          <a:prstGeom prst="rect">
            <a:avLst/>
          </a:prstGeom>
        </p:spPr>
        <p:txBody>
          <a:bodyPr lIns="0" tIns="0" rIns="0" bIns="0"/>
          <a:lstStyle>
            <a:lvl1pPr marL="0" indent="0">
              <a:buNone/>
              <a:defRPr sz="1400"/>
            </a:lvl1pPr>
          </a:lstStyle>
          <a:p>
            <a:pPr lvl="0"/>
            <a:r>
              <a:rPr lang="en-US" dirty="0"/>
              <a:t>Instructions</a:t>
            </a:r>
          </a:p>
        </p:txBody>
      </p:sp>
      <p:sp>
        <p:nvSpPr>
          <p:cNvPr id="15" name="Text Placeholder 10">
            <a:extLst>
              <a:ext uri="{FF2B5EF4-FFF2-40B4-BE49-F238E27FC236}">
                <a16:creationId xmlns:a16="http://schemas.microsoft.com/office/drawing/2014/main" id="{6F6C7D99-D02B-FB2A-38DB-CAD593B0073D}"/>
              </a:ext>
            </a:extLst>
          </p:cNvPr>
          <p:cNvSpPr>
            <a:spLocks noGrp="1"/>
          </p:cNvSpPr>
          <p:nvPr>
            <p:ph type="body" sz="quarter" idx="20" hasCustomPrompt="1"/>
          </p:nvPr>
        </p:nvSpPr>
        <p:spPr>
          <a:xfrm>
            <a:off x="3943350" y="2286000"/>
            <a:ext cx="2652432" cy="2103835"/>
          </a:xfrm>
          <a:prstGeom prst="rect">
            <a:avLst/>
          </a:prstGeom>
        </p:spPr>
        <p:txBody>
          <a:bodyPr lIns="0" tIns="0" rIns="0" bIns="0"/>
          <a:lstStyle>
            <a:lvl1pPr marL="0" indent="-171450">
              <a:spcBef>
                <a:spcPts val="0"/>
              </a:spcBef>
              <a:spcAft>
                <a:spcPts val="900"/>
              </a:spcAft>
              <a:buFont typeface="+mj-lt"/>
              <a:buAutoNum type="arabicPeriod"/>
              <a:defRPr sz="1400"/>
            </a:lvl1pPr>
          </a:lstStyle>
          <a:p>
            <a:pPr lvl="0"/>
            <a:r>
              <a:rPr lang="en-US" dirty="0"/>
              <a:t>Instructions</a:t>
            </a:r>
          </a:p>
          <a:p>
            <a:pPr lvl="0"/>
            <a:r>
              <a:rPr lang="en-US" dirty="0"/>
              <a:t>…</a:t>
            </a:r>
          </a:p>
          <a:p>
            <a:pPr lvl="0"/>
            <a:r>
              <a:rPr lang="en-US" dirty="0"/>
              <a:t>…</a:t>
            </a:r>
          </a:p>
          <a:p>
            <a:pPr lvl="0"/>
            <a:endParaRPr lang="en-US" dirty="0"/>
          </a:p>
        </p:txBody>
      </p:sp>
      <p:sp>
        <p:nvSpPr>
          <p:cNvPr id="2" name="Textfeld 2">
            <a:extLst>
              <a:ext uri="{FF2B5EF4-FFF2-40B4-BE49-F238E27FC236}">
                <a16:creationId xmlns:a16="http://schemas.microsoft.com/office/drawing/2014/main" id="{419BB89A-F39B-7978-2E05-4B3F479F5551}"/>
              </a:ext>
            </a:extLst>
          </p:cNvPr>
          <p:cNvSpPr txBox="1"/>
          <p:nvPr userDrawn="1"/>
        </p:nvSpPr>
        <p:spPr>
          <a:xfrm>
            <a:off x="428625" y="295113"/>
            <a:ext cx="4598975" cy="492443"/>
          </a:xfrm>
          <a:prstGeom prst="rect">
            <a:avLst/>
          </a:prstGeom>
          <a:noFill/>
        </p:spPr>
        <p:txBody>
          <a:bodyPr wrap="square" lIns="0" tIns="0" rIns="0" bIns="0" rtlCol="0">
            <a:spAutoFit/>
          </a:bodyPr>
          <a:lstStyle/>
          <a:p>
            <a:pPr marL="0"/>
            <a:r>
              <a:rPr lang="de-DE" sz="3200" b="1" i="0">
                <a:solidFill>
                  <a:srgbClr val="E30613"/>
                </a:solidFill>
                <a:latin typeface="Aptos" panose="020B0004020202020204" pitchFamily="34" charset="0"/>
              </a:rPr>
              <a:t>Check-in</a:t>
            </a:r>
          </a:p>
        </p:txBody>
      </p:sp>
      <p:pic>
        <p:nvPicPr>
          <p:cNvPr id="6" name="Grafik 4">
            <a:extLst>
              <a:ext uri="{FF2B5EF4-FFF2-40B4-BE49-F238E27FC236}">
                <a16:creationId xmlns:a16="http://schemas.microsoft.com/office/drawing/2014/main" id="{4DF4D8CD-DA08-8BB4-0750-E60E5BAE21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3521" y="1200275"/>
            <a:ext cx="444690" cy="444690"/>
          </a:xfrm>
          <a:prstGeom prst="rect">
            <a:avLst/>
          </a:prstGeom>
        </p:spPr>
      </p:pic>
      <p:sp>
        <p:nvSpPr>
          <p:cNvPr id="10" name="Textplatzhalter 33">
            <a:extLst>
              <a:ext uri="{FF2B5EF4-FFF2-40B4-BE49-F238E27FC236}">
                <a16:creationId xmlns:a16="http://schemas.microsoft.com/office/drawing/2014/main" id="{8DC1CBBA-E58A-A896-1257-160C99E1FD31}"/>
              </a:ext>
            </a:extLst>
          </p:cNvPr>
          <p:cNvSpPr txBox="1">
            <a:spLocks/>
          </p:cNvSpPr>
          <p:nvPr userDrawn="1"/>
        </p:nvSpPr>
        <p:spPr>
          <a:xfrm>
            <a:off x="114300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Solo </a:t>
            </a:r>
            <a:r>
              <a:rPr lang="de-DE" sz="1400" err="1"/>
              <a:t>work</a:t>
            </a:r>
            <a:endParaRPr lang="de-DE" sz="1400"/>
          </a:p>
        </p:txBody>
      </p:sp>
      <p:sp>
        <p:nvSpPr>
          <p:cNvPr id="14" name="Textplatzhalter 33">
            <a:extLst>
              <a:ext uri="{FF2B5EF4-FFF2-40B4-BE49-F238E27FC236}">
                <a16:creationId xmlns:a16="http://schemas.microsoft.com/office/drawing/2014/main" id="{D983E983-A2AA-AC90-DD81-0EBF7BC33777}"/>
              </a:ext>
            </a:extLst>
          </p:cNvPr>
          <p:cNvSpPr txBox="1">
            <a:spLocks/>
          </p:cNvSpPr>
          <p:nvPr userDrawn="1"/>
        </p:nvSpPr>
        <p:spPr>
          <a:xfrm>
            <a:off x="3943350"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Check-in</a:t>
            </a:r>
          </a:p>
        </p:txBody>
      </p:sp>
      <p:sp>
        <p:nvSpPr>
          <p:cNvPr id="17" name="Textplatzhalter 33">
            <a:extLst>
              <a:ext uri="{FF2B5EF4-FFF2-40B4-BE49-F238E27FC236}">
                <a16:creationId xmlns:a16="http://schemas.microsoft.com/office/drawing/2014/main" id="{342147A0-4756-E309-8BD8-0B9446C913C2}"/>
              </a:ext>
            </a:extLst>
          </p:cNvPr>
          <p:cNvSpPr txBox="1">
            <a:spLocks/>
          </p:cNvSpPr>
          <p:nvPr userDrawn="1"/>
        </p:nvSpPr>
        <p:spPr>
          <a:xfrm>
            <a:off x="6828305" y="1772715"/>
            <a:ext cx="1924050" cy="30360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rgbClr val="E30613"/>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rgbClr val="E30613"/>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sz="1400"/>
              <a:t>20 </a:t>
            </a:r>
            <a:r>
              <a:rPr lang="de-DE" sz="1400" err="1"/>
              <a:t>minutes</a:t>
            </a:r>
            <a:endParaRPr lang="de-DE" sz="1400"/>
          </a:p>
        </p:txBody>
      </p:sp>
      <p:pic>
        <p:nvPicPr>
          <p:cNvPr id="18" name="Graphic 14">
            <a:extLst>
              <a:ext uri="{FF2B5EF4-FFF2-40B4-BE49-F238E27FC236}">
                <a16:creationId xmlns:a16="http://schemas.microsoft.com/office/drawing/2014/main" id="{6183CD05-8744-E949-DC16-6B9960B4487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57708" y="1200275"/>
            <a:ext cx="444690" cy="444690"/>
          </a:xfrm>
          <a:prstGeom prst="rect">
            <a:avLst/>
          </a:prstGeom>
        </p:spPr>
      </p:pic>
      <p:pic>
        <p:nvPicPr>
          <p:cNvPr id="3" name="Graphic 7">
            <a:extLst>
              <a:ext uri="{FF2B5EF4-FFF2-40B4-BE49-F238E27FC236}">
                <a16:creationId xmlns:a16="http://schemas.microsoft.com/office/drawing/2014/main" id="{07DF8E94-8592-B3A5-7530-ADA4A17E7E18}"/>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40738"/>
          <a:stretch/>
        </p:blipFill>
        <p:spPr>
          <a:xfrm>
            <a:off x="1067428" y="960737"/>
            <a:ext cx="989972" cy="733349"/>
          </a:xfrm>
          <a:prstGeom prst="rect">
            <a:avLst/>
          </a:prstGeom>
        </p:spPr>
      </p:pic>
    </p:spTree>
    <p:extLst>
      <p:ext uri="{BB962C8B-B14F-4D97-AF65-F5344CB8AC3E}">
        <p14:creationId xmlns:p14="http://schemas.microsoft.com/office/powerpoint/2010/main" val="3375759721"/>
      </p:ext>
    </p:extLst>
  </p:cSld>
  <p:clrMapOvr>
    <a:masterClrMapping/>
  </p:clrMapOvr>
  <p:extLst>
    <p:ext uri="{DCECCB84-F9BA-43D5-87BE-67443E8EF086}">
      <p15:sldGuideLst xmlns:p15="http://schemas.microsoft.com/office/powerpoint/2012/main">
        <p15:guide id="1" orient="horz" pos="1212">
          <p15:clr>
            <a:srgbClr val="FBAE40"/>
          </p15:clr>
        </p15:guide>
        <p15:guide id="2" pos="2472">
          <p15:clr>
            <a:srgbClr val="FBAE40"/>
          </p15:clr>
        </p15:guide>
        <p15:guide id="3"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1393031"/>
            <a:ext cx="3181350"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1600" b="1" i="0" u="none" strike="noStrike" cap="none">
                <a:solidFill>
                  <a:srgbClr val="E30613"/>
                </a:solidFill>
                <a:latin typeface="+mn-lt"/>
                <a:ea typeface="DINOT-Bold" panose="020B0504020101020102" pitchFamily="34" charset="77"/>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2" name="Google Shape;62;p78"/>
          <p:cNvSpPr txBox="1">
            <a:spLocks noGrp="1"/>
          </p:cNvSpPr>
          <p:nvPr>
            <p:ph type="body" idx="3"/>
          </p:nvPr>
        </p:nvSpPr>
        <p:spPr>
          <a:xfrm>
            <a:off x="428625" y="3374231"/>
            <a:ext cx="3181350"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1600" b="1" i="0" u="none" strike="noStrike" cap="none">
                <a:solidFill>
                  <a:srgbClr val="E30613"/>
                </a:solidFill>
                <a:latin typeface="+mn-lt"/>
                <a:ea typeface="DINOT-Bold" panose="020B0504020101020102" pitchFamily="34" charset="77"/>
                <a:cs typeface="Arial"/>
                <a:sym typeface="Arial"/>
              </a:defRPr>
            </a:lvl1pPr>
            <a:lvl2pPr marL="914400" marR="0" lvl="1" indent="-317500" algn="l" rtl="0">
              <a:lnSpc>
                <a:spcPct val="90000"/>
              </a:lnSpc>
              <a:spcBef>
                <a:spcPts val="900"/>
              </a:spcBef>
              <a:spcAft>
                <a:spcPts val="0"/>
              </a:spcAft>
              <a:buClr>
                <a:srgbClr val="000000"/>
              </a:buClr>
              <a:buSzPts val="1400"/>
              <a:buFont typeface="Arial"/>
              <a:buChar char="•"/>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63" name="Google Shape;63;p78"/>
          <p:cNvSpPr/>
          <p:nvPr/>
        </p:nvSpPr>
        <p:spPr>
          <a:xfrm>
            <a:off x="5092971" y="1393031"/>
            <a:ext cx="3181350" cy="3181350"/>
          </a:xfrm>
          <a:prstGeom prst="ellipse">
            <a:avLst/>
          </a:prstGeom>
          <a:solidFill>
            <a:srgbClr val="DFE8F0"/>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 name="Google Shape;38;p80">
            <a:extLst>
              <a:ext uri="{FF2B5EF4-FFF2-40B4-BE49-F238E27FC236}">
                <a16:creationId xmlns:a16="http://schemas.microsoft.com/office/drawing/2014/main" id="{5B289B8A-8115-EE41-D191-03446BA03D1B}"/>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67028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0" y="0"/>
            <a:ext cx="9144000" cy="5143500"/>
          </a:xfrm>
          <a:prstGeom prst="rect">
            <a:avLst/>
          </a:prstGeom>
          <a:noFill/>
          <a:ln>
            <a:noFill/>
          </a:ln>
        </p:spPr>
      </p:sp>
      <p:sp>
        <p:nvSpPr>
          <p:cNvPr id="154" name="Google Shape;154;p88"/>
          <p:cNvSpPr txBox="1">
            <a:spLocks noGrp="1"/>
          </p:cNvSpPr>
          <p:nvPr>
            <p:ph type="body" idx="3"/>
          </p:nvPr>
        </p:nvSpPr>
        <p:spPr>
          <a:xfrm>
            <a:off x="428625" y="1995489"/>
            <a:ext cx="3006217"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8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2" name="Google Shape;38;p80">
            <a:extLst>
              <a:ext uri="{FF2B5EF4-FFF2-40B4-BE49-F238E27FC236}">
                <a16:creationId xmlns:a16="http://schemas.microsoft.com/office/drawing/2014/main" id="{FEBC8F0C-D380-D30B-6F9E-E334970FEC12}"/>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478589693"/>
      </p:ext>
    </p:extLst>
  </p:cSld>
  <p:clrMapOvr>
    <a:masterClrMapping/>
  </p:clrMapOvr>
  <p:extLst>
    <p:ext uri="{DCECCB84-F9BA-43D5-87BE-67443E8EF086}">
      <p15:sldGuideLst xmlns:p15="http://schemas.microsoft.com/office/powerpoint/2012/main">
        <p15:guide id="1" orient="horz" pos="12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a:p>
        </p:txBody>
      </p:sp>
      <p:sp>
        <p:nvSpPr>
          <p:cNvPr id="3" name="Text Placeholder 2">
            <a:extLst>
              <a:ext uri="{FF2B5EF4-FFF2-40B4-BE49-F238E27FC236}">
                <a16:creationId xmlns:a16="http://schemas.microsoft.com/office/drawing/2014/main" id="{D5DD1728-B9E7-B7EE-F3B5-ABE5EF678DD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61356741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Startup Beispiel" preserve="1">
  <p:cSld name="5_Startup Beispiel">
    <p:spTree>
      <p:nvGrpSpPr>
        <p:cNvPr id="1" name="Shape 141"/>
        <p:cNvGrpSpPr/>
        <p:nvPr/>
      </p:nvGrpSpPr>
      <p:grpSpPr>
        <a:xfrm>
          <a:off x="0" y="0"/>
          <a:ext cx="0" cy="0"/>
          <a:chOff x="0" y="0"/>
          <a:chExt cx="0" cy="0"/>
        </a:xfrm>
      </p:grpSpPr>
      <p:sp>
        <p:nvSpPr>
          <p:cNvPr id="142" name="Google Shape;142;p87"/>
          <p:cNvSpPr>
            <a:spLocks noGrp="1"/>
          </p:cNvSpPr>
          <p:nvPr>
            <p:ph type="pic" idx="2"/>
          </p:nvPr>
        </p:nvSpPr>
        <p:spPr>
          <a:xfrm>
            <a:off x="0" y="-8769"/>
            <a:ext cx="4572000" cy="5143500"/>
          </a:xfrm>
          <a:prstGeom prst="rect">
            <a:avLst/>
          </a:prstGeom>
          <a:noFill/>
          <a:ln>
            <a:noFill/>
          </a:ln>
        </p:spPr>
      </p:sp>
      <p:sp>
        <p:nvSpPr>
          <p:cNvPr id="143" name="Google Shape;143;p87"/>
          <p:cNvSpPr txBox="1">
            <a:spLocks noGrp="1"/>
          </p:cNvSpPr>
          <p:nvPr>
            <p:ph type="body" idx="1"/>
          </p:nvPr>
        </p:nvSpPr>
        <p:spPr>
          <a:xfrm>
            <a:off x="4899030" y="966708"/>
            <a:ext cx="3635503" cy="54107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3200"/>
              <a:buFont typeface="Arial"/>
              <a:buNone/>
              <a:defRPr sz="32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4" name="Google Shape;144;p87"/>
          <p:cNvSpPr txBox="1"/>
          <p:nvPr/>
        </p:nvSpPr>
        <p:spPr>
          <a:xfrm>
            <a:off x="4899030"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Launched</a:t>
            </a:r>
            <a:endParaRPr b="1" i="0">
              <a:latin typeface="+mn-lt"/>
            </a:endParaRPr>
          </a:p>
        </p:txBody>
      </p:sp>
      <p:sp>
        <p:nvSpPr>
          <p:cNvPr id="145" name="Google Shape;145;p87"/>
          <p:cNvSpPr txBox="1"/>
          <p:nvPr/>
        </p:nvSpPr>
        <p:spPr>
          <a:xfrm>
            <a:off x="6938995" y="1580244"/>
            <a:ext cx="1418095" cy="284663"/>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None/>
            </a:pPr>
            <a:r>
              <a:rPr lang="de-DE" sz="1400" b="1" i="0" u="none" strike="noStrike" cap="none">
                <a:solidFill>
                  <a:srgbClr val="E30613"/>
                </a:solidFill>
                <a:latin typeface="+mn-lt"/>
                <a:ea typeface="Arial"/>
                <a:cs typeface="Arial"/>
                <a:sym typeface="Arial"/>
              </a:rPr>
              <a:t>Founders</a:t>
            </a:r>
            <a:endParaRPr b="1" i="0">
              <a:latin typeface="+mn-lt"/>
            </a:endParaRPr>
          </a:p>
        </p:txBody>
      </p:sp>
      <p:cxnSp>
        <p:nvCxnSpPr>
          <p:cNvPr id="146" name="Google Shape;146;p87"/>
          <p:cNvCxnSpPr>
            <a:cxnSpLocks/>
          </p:cNvCxnSpPr>
          <p:nvPr/>
        </p:nvCxnSpPr>
        <p:spPr>
          <a:xfrm>
            <a:off x="4899030" y="1921520"/>
            <a:ext cx="1418095" cy="0"/>
          </a:xfrm>
          <a:prstGeom prst="straightConnector1">
            <a:avLst/>
          </a:prstGeom>
          <a:noFill/>
          <a:ln w="9525" cap="flat" cmpd="sng">
            <a:solidFill>
              <a:srgbClr val="E30613"/>
            </a:solidFill>
            <a:prstDash val="solid"/>
            <a:miter lim="800000"/>
            <a:headEnd type="none" w="sm" len="sm"/>
            <a:tailEnd type="none" w="sm" len="sm"/>
          </a:ln>
        </p:spPr>
      </p:cxnSp>
      <p:cxnSp>
        <p:nvCxnSpPr>
          <p:cNvPr id="147" name="Google Shape;147;p87"/>
          <p:cNvCxnSpPr>
            <a:cxnSpLocks/>
          </p:cNvCxnSpPr>
          <p:nvPr/>
        </p:nvCxnSpPr>
        <p:spPr>
          <a:xfrm>
            <a:off x="6938995" y="1921520"/>
            <a:ext cx="1418095" cy="0"/>
          </a:xfrm>
          <a:prstGeom prst="straightConnector1">
            <a:avLst/>
          </a:prstGeom>
          <a:noFill/>
          <a:ln w="9525" cap="flat" cmpd="sng">
            <a:solidFill>
              <a:srgbClr val="E30613"/>
            </a:solidFill>
            <a:prstDash val="solid"/>
            <a:miter lim="800000"/>
            <a:headEnd type="none" w="sm" len="sm"/>
            <a:tailEnd type="none" w="sm" len="sm"/>
          </a:ln>
        </p:spPr>
      </p:cxnSp>
      <p:sp>
        <p:nvSpPr>
          <p:cNvPr id="148" name="Google Shape;148;p87"/>
          <p:cNvSpPr txBox="1">
            <a:spLocks noGrp="1"/>
          </p:cNvSpPr>
          <p:nvPr>
            <p:ph type="body" idx="3"/>
          </p:nvPr>
        </p:nvSpPr>
        <p:spPr>
          <a:xfrm>
            <a:off x="4899030"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9" name="Google Shape;149;p87"/>
          <p:cNvSpPr txBox="1">
            <a:spLocks noGrp="1"/>
          </p:cNvSpPr>
          <p:nvPr>
            <p:ph type="body" idx="4"/>
          </p:nvPr>
        </p:nvSpPr>
        <p:spPr>
          <a:xfrm>
            <a:off x="6938995" y="2004751"/>
            <a:ext cx="1422400" cy="236537"/>
          </a:xfrm>
          <a:prstGeom prst="rect">
            <a:avLst/>
          </a:prstGeom>
          <a:noFill/>
          <a:ln>
            <a:noFill/>
          </a:ln>
        </p:spPr>
        <p:txBody>
          <a:bodyPr spcFirstLastPara="1" wrap="square" lIns="0" tIns="0" rIns="0" bIns="0" anchor="t" anchorCtr="0">
            <a:noAutofit/>
          </a:bodyPr>
          <a:lstStyle>
            <a:lvl1pPr marL="0" marR="0" lvl="0" indent="0" algn="l" rtl="0">
              <a:lnSpc>
                <a:spcPct val="127272"/>
              </a:lnSpc>
              <a:spcBef>
                <a:spcPts val="0"/>
              </a:spcBef>
              <a:spcAft>
                <a:spcPts val="0"/>
              </a:spcAft>
              <a:buClr>
                <a:srgbClr val="000000"/>
              </a:buClr>
              <a:buSzPts val="1100"/>
              <a:buFont typeface="Arial"/>
              <a:buNone/>
              <a:defRPr sz="1100" b="0" i="0" u="none" strike="noStrike" cap="none">
                <a:solidFill>
                  <a:srgbClr val="000000"/>
                </a:solidFill>
                <a:latin typeface="+mn-lt"/>
                <a:ea typeface="Noticia Text"/>
                <a:cs typeface="Noticia Text"/>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a:p>
        </p:txBody>
      </p:sp>
      <p:sp>
        <p:nvSpPr>
          <p:cNvPr id="150" name="Google Shape;150;p87"/>
          <p:cNvSpPr txBox="1">
            <a:spLocks noGrp="1"/>
          </p:cNvSpPr>
          <p:nvPr>
            <p:ph type="body" idx="5" hasCustomPrompt="1"/>
          </p:nvPr>
        </p:nvSpPr>
        <p:spPr>
          <a:xfrm>
            <a:off x="4899030" y="2880248"/>
            <a:ext cx="3484664" cy="1847383"/>
          </a:xfrm>
          <a:prstGeom prst="rect">
            <a:avLst/>
          </a:prstGeom>
          <a:noFill/>
          <a:ln>
            <a:noFill/>
          </a:ln>
        </p:spPr>
        <p:txBody>
          <a:bodyPr spcFirstLastPara="1" wrap="square" lIns="0" tIns="0" rIns="0" bIns="0" anchor="t" anchorCtr="0">
            <a:noAutofit/>
          </a:bodyPr>
          <a:lstStyle>
            <a:lvl1pPr marL="228600" marR="0" lvl="0" indent="-228600" algn="l" rtl="0">
              <a:lnSpc>
                <a:spcPct val="127272"/>
              </a:lnSpc>
              <a:spcBef>
                <a:spcPts val="0"/>
              </a:spcBef>
              <a:spcAft>
                <a:spcPts val="0"/>
              </a:spcAft>
              <a:buClr>
                <a:srgbClr val="000000"/>
              </a:buClr>
              <a:buSzPts val="1100"/>
              <a:buFont typeface="Arial" panose="020B0604020202020204" pitchFamily="34" charset="0"/>
              <a:buChar char="•"/>
              <a:defRPr sz="11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Bullet </a:t>
            </a:r>
            <a:r>
              <a:rPr lang="de-DE" dirty="0" err="1"/>
              <a:t>One</a:t>
            </a:r>
            <a:endParaRPr lang="de-DE" dirty="0"/>
          </a:p>
          <a:p>
            <a:r>
              <a:rPr lang="de-DE" dirty="0"/>
              <a:t>Bullet </a:t>
            </a:r>
            <a:r>
              <a:rPr lang="de-DE" dirty="0" err="1"/>
              <a:t>Two</a:t>
            </a:r>
            <a:endParaRPr lang="de-DE" dirty="0"/>
          </a:p>
        </p:txBody>
      </p:sp>
    </p:spTree>
    <p:extLst>
      <p:ext uri="{BB962C8B-B14F-4D97-AF65-F5344CB8AC3E}">
        <p14:creationId xmlns:p14="http://schemas.microsoft.com/office/powerpoint/2010/main" val="1194644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Everybody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make</a:t>
            </a:r>
            <a:r>
              <a:rPr lang="de-DE" sz="1600" b="1" i="0" dirty="0">
                <a:solidFill>
                  <a:schemeClr val="lt1"/>
                </a:solidFill>
                <a:latin typeface="+mn-lt"/>
                <a:ea typeface="Arial"/>
                <a:cs typeface="Arial"/>
                <a:sym typeface="Arial"/>
              </a:rPr>
              <a:t> a </a:t>
            </a:r>
            <a:r>
              <a:rPr lang="de-DE" sz="1600" b="1" i="0" dirty="0" err="1">
                <a:solidFill>
                  <a:schemeClr val="lt1"/>
                </a:solidFill>
                <a:latin typeface="+mn-lt"/>
                <a:ea typeface="Arial"/>
                <a:cs typeface="Arial"/>
                <a:sym typeface="Arial"/>
              </a:rPr>
              <a:t>gesture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how</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are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feeling</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today</a:t>
            </a:r>
            <a:r>
              <a:rPr lang="de-DE" sz="1600" b="1" i="0" dirty="0">
                <a:solidFill>
                  <a:schemeClr val="lt1"/>
                </a:solidFill>
                <a:latin typeface="+mn-lt"/>
                <a:ea typeface="Arial"/>
                <a:cs typeface="Arial"/>
                <a:sym typeface="Arial"/>
              </a:rPr>
              <a:t>! </a:t>
            </a:r>
            <a:endParaRPr b="1" i="0" dirty="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One</a:t>
            </a:r>
            <a:r>
              <a:rPr lang="de-DE" sz="1600" b="1" i="0" dirty="0">
                <a:solidFill>
                  <a:schemeClr val="lt1"/>
                </a:solidFill>
                <a:latin typeface="+mn-lt"/>
                <a:ea typeface="Arial"/>
                <a:cs typeface="Arial"/>
                <a:sym typeface="Arial"/>
              </a:rPr>
              <a:t> after </a:t>
            </a:r>
            <a:r>
              <a:rPr lang="de-DE" sz="1600" b="1" i="0" dirty="0" err="1">
                <a:solidFill>
                  <a:schemeClr val="lt1"/>
                </a:solidFill>
                <a:latin typeface="+mn-lt"/>
                <a:ea typeface="Arial"/>
                <a:cs typeface="Arial"/>
                <a:sym typeface="Arial"/>
              </a:rPr>
              <a:t>another</a:t>
            </a:r>
            <a:r>
              <a:rPr lang="de-DE" sz="1600" b="1" i="0" dirty="0">
                <a:solidFill>
                  <a:schemeClr val="lt1"/>
                </a:solidFill>
                <a:latin typeface="+mn-lt"/>
                <a:ea typeface="Arial"/>
                <a:cs typeface="Arial"/>
                <a:sym typeface="Arial"/>
              </a:rPr>
              <a:t>: </a:t>
            </a:r>
            <a:endParaRPr b="1" i="0" dirty="0">
              <a:latin typeface="+mn-lt"/>
            </a:endParaRPr>
          </a:p>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Introduce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yourself</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with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name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location</a:t>
            </a:r>
            <a:r>
              <a:rPr lang="de-DE" sz="1600" b="1" i="0" dirty="0">
                <a:solidFill>
                  <a:schemeClr val="lt1"/>
                </a:solidFill>
                <a:latin typeface="+mn-lt"/>
                <a:ea typeface="Arial"/>
                <a:cs typeface="Arial"/>
                <a:sym typeface="Arial"/>
              </a:rPr>
              <a:t>, and </a:t>
            </a:r>
            <a:r>
              <a:rPr lang="de-DE" sz="1600" b="1" i="0" dirty="0" err="1">
                <a:solidFill>
                  <a:schemeClr val="lt1"/>
                </a:solidFill>
                <a:latin typeface="+mn-lt"/>
                <a:ea typeface="Arial"/>
                <a:cs typeface="Arial"/>
                <a:sym typeface="Arial"/>
              </a:rPr>
              <a:t>research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topic</a:t>
            </a:r>
            <a:r>
              <a:rPr lang="de-DE" sz="1600" b="1" i="0" dirty="0">
                <a:solidFill>
                  <a:schemeClr val="lt1"/>
                </a:solidFill>
                <a:latin typeface="+mn-lt"/>
                <a:ea typeface="Arial"/>
                <a:cs typeface="Arial"/>
                <a:sym typeface="Arial"/>
              </a:rPr>
              <a:t>. </a:t>
            </a:r>
            <a:br>
              <a:rPr lang="de-DE" sz="1600" b="1" i="0" dirty="0">
                <a:solidFill>
                  <a:schemeClr val="lt1"/>
                </a:solidFill>
                <a:latin typeface="+mn-lt"/>
                <a:ea typeface="Arial"/>
                <a:cs typeface="Arial"/>
                <a:sym typeface="Arial"/>
              </a:rPr>
            </a:br>
            <a:r>
              <a:rPr lang="de-DE" sz="1600" b="1" i="0" dirty="0" err="1">
                <a:solidFill>
                  <a:schemeClr val="lt1"/>
                </a:solidFill>
                <a:latin typeface="+mn-lt"/>
                <a:ea typeface="Arial"/>
                <a:cs typeface="Arial"/>
                <a:sym typeface="Arial"/>
              </a:rPr>
              <a:t>Then</a:t>
            </a:r>
            <a:r>
              <a:rPr lang="de-DE" sz="1600" b="1" i="0" dirty="0">
                <a:solidFill>
                  <a:schemeClr val="lt1"/>
                </a:solidFill>
                <a:latin typeface="+mn-lt"/>
                <a:ea typeface="Arial"/>
                <a:cs typeface="Arial"/>
                <a:sym typeface="Arial"/>
              </a:rPr>
              <a:t>, pass on </a:t>
            </a:r>
            <a:r>
              <a:rPr lang="de-DE" sz="1600" b="1" i="0" dirty="0" err="1">
                <a:solidFill>
                  <a:schemeClr val="lt1"/>
                </a:solidFill>
                <a:latin typeface="+mn-lt"/>
                <a:ea typeface="Arial"/>
                <a:cs typeface="Arial"/>
                <a:sym typeface="Arial"/>
              </a:rPr>
              <a:t>the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speaking</a:t>
            </a:r>
            <a:r>
              <a:rPr lang="de-DE" sz="1600" b="1" i="0" dirty="0">
                <a:solidFill>
                  <a:schemeClr val="lt1"/>
                </a:solidFill>
                <a:latin typeface="+mn-lt"/>
                <a:ea typeface="Arial"/>
                <a:cs typeface="Arial"/>
                <a:sym typeface="Arial"/>
              </a:rPr>
              <a:t> ball </a:t>
            </a:r>
            <a:r>
              <a:rPr lang="de-DE" sz="1600" b="1" i="0" dirty="0" err="1">
                <a:solidFill>
                  <a:schemeClr val="lt1"/>
                </a:solidFill>
                <a:latin typeface="+mn-lt"/>
                <a:ea typeface="Arial"/>
                <a:cs typeface="Arial"/>
                <a:sym typeface="Arial"/>
              </a:rPr>
              <a:t>to</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somebody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else</a:t>
            </a:r>
            <a:r>
              <a:rPr lang="de-DE" sz="1600" b="1" i="0" dirty="0">
                <a:solidFill>
                  <a:schemeClr val="lt1"/>
                </a:solidFill>
                <a:latin typeface="+mn-lt"/>
                <a:ea typeface="Arial"/>
                <a:cs typeface="Arial"/>
                <a:sym typeface="Arial"/>
              </a:rPr>
              <a:t>.</a:t>
            </a:r>
            <a:endParaRPr b="1" i="0" dirty="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1.</a:t>
            </a:r>
            <a:endParaRPr b="1" i="0" dirty="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2.</a:t>
            </a:r>
            <a:endParaRPr b="1" i="0" dirty="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pic>
        <p:nvPicPr>
          <p:cNvPr id="243" name="Google Shape;243;p88"/>
          <p:cNvPicPr preferRelativeResize="0"/>
          <p:nvPr/>
        </p:nvPicPr>
        <p:blipFill rotWithShape="1">
          <a:blip r:embed="rId7">
            <a:alphaModFix/>
          </a:blip>
          <a:srcRect/>
          <a:stretch/>
        </p:blipFill>
        <p:spPr>
          <a:xfrm>
            <a:off x="7532169" y="392706"/>
            <a:ext cx="1387713" cy="384547"/>
          </a:xfrm>
          <a:prstGeom prst="rect">
            <a:avLst/>
          </a:prstGeom>
          <a:noFill/>
          <a:ln>
            <a:noFill/>
          </a:ln>
        </p:spPr>
      </p:pic>
      <p:sp>
        <p:nvSpPr>
          <p:cNvPr id="2" name="Textfeld 15">
            <a:extLst>
              <a:ext uri="{FF2B5EF4-FFF2-40B4-BE49-F238E27FC236}">
                <a16:creationId xmlns:a16="http://schemas.microsoft.com/office/drawing/2014/main" id="{C03BA000-757C-1F7B-9F7B-84B82CCAA5EB}"/>
              </a:ext>
            </a:extLst>
          </p:cNvPr>
          <p:cNvSpPr txBox="1"/>
          <p:nvPr userDrawn="1"/>
        </p:nvSpPr>
        <p:spPr>
          <a:xfrm>
            <a:off x="428625" y="286841"/>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Check-in</a:t>
            </a:r>
          </a:p>
        </p:txBody>
      </p:sp>
    </p:spTree>
    <p:extLst>
      <p:ext uri="{BB962C8B-B14F-4D97-AF65-F5344CB8AC3E}">
        <p14:creationId xmlns:p14="http://schemas.microsoft.com/office/powerpoint/2010/main" val="2578296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13" name="Textfeld 12">
            <a:extLst>
              <a:ext uri="{FF2B5EF4-FFF2-40B4-BE49-F238E27FC236}">
                <a16:creationId xmlns:a16="http://schemas.microsoft.com/office/drawing/2014/main" id="{BAFB1C86-CCAA-4FC4-6131-DF1AC995DDA3}"/>
              </a:ext>
            </a:extLst>
          </p:cNvPr>
          <p:cNvSpPr txBox="1"/>
          <p:nvPr userDrawn="1"/>
        </p:nvSpPr>
        <p:spPr>
          <a:xfrm>
            <a:off x="0" y="2849362"/>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75" b="1" i="0" u="none" strike="noStrike" cap="none" err="1">
                <a:solidFill>
                  <a:schemeClr val="lt1"/>
                </a:solidFill>
                <a:latin typeface="Aptos" panose="020B0004020202020204" pitchFamily="34" charset="0"/>
                <a:ea typeface="Arial"/>
                <a:cs typeface="Arial"/>
                <a:sym typeface="Arial"/>
              </a:rPr>
              <a:t>Let</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us</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know</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if</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you’re</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with</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us</a:t>
            </a:r>
            <a:r>
              <a:rPr lang="de-DE" sz="1875" b="1" i="0" u="none" strike="noStrike" cap="none">
                <a:solidFill>
                  <a:schemeClr val="lt1"/>
                </a:solidFill>
                <a:latin typeface="Aptos" panose="020B0004020202020204" pitchFamily="34" charset="0"/>
                <a:ea typeface="Arial"/>
                <a:cs typeface="Arial"/>
                <a:sym typeface="Arial"/>
              </a:rPr>
              <a:t>:</a:t>
            </a:r>
            <a:endParaRPr lang="de-DE" sz="1875" b="1" i="0">
              <a:latin typeface="Aptos" panose="020B0004020202020204" pitchFamily="34" charset="0"/>
            </a:endParaRPr>
          </a:p>
          <a:p>
            <a:pPr marL="0" marR="0" lvl="0" indent="0" algn="ctr" rtl="0">
              <a:lnSpc>
                <a:spcPct val="100000"/>
              </a:lnSpc>
              <a:spcBef>
                <a:spcPts val="0"/>
              </a:spcBef>
              <a:spcAft>
                <a:spcPts val="0"/>
              </a:spcAft>
              <a:buNone/>
            </a:pPr>
            <a:r>
              <a:rPr lang="de-DE" sz="1875" b="1" i="0" u="none" strike="noStrike" cap="none">
                <a:solidFill>
                  <a:schemeClr val="lt1"/>
                </a:solidFill>
                <a:latin typeface="Aptos" panose="020B0004020202020204" pitchFamily="34" charset="0"/>
                <a:ea typeface="Arial"/>
                <a:cs typeface="Arial"/>
                <a:sym typeface="Arial"/>
              </a:rPr>
              <a:t>Raise </a:t>
            </a:r>
            <a:r>
              <a:rPr lang="de-DE" sz="1875" b="1" i="0" u="none" strike="noStrike" cap="none" err="1">
                <a:solidFill>
                  <a:schemeClr val="lt1"/>
                </a:solidFill>
                <a:latin typeface="Aptos" panose="020B0004020202020204" pitchFamily="34" charset="0"/>
                <a:ea typeface="Arial"/>
                <a:cs typeface="Arial"/>
                <a:sym typeface="Arial"/>
              </a:rPr>
              <a:t>your</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emoji</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thumb</a:t>
            </a:r>
            <a:r>
              <a:rPr lang="de-DE" sz="1875" b="1" i="0" u="none" strike="noStrike" cap="none">
                <a:solidFill>
                  <a:schemeClr val="lt1"/>
                </a:solidFill>
                <a:latin typeface="Aptos" panose="020B0004020202020204" pitchFamily="34" charset="0"/>
                <a:ea typeface="Arial"/>
                <a:cs typeface="Arial"/>
                <a:sym typeface="Arial"/>
              </a:rPr>
              <a:t>!</a:t>
            </a:r>
            <a:endParaRPr lang="de-DE" sz="1875" b="1" i="0">
              <a:latin typeface="Aptos" panose="020B0004020202020204" pitchFamily="34" charset="0"/>
            </a:endParaRPr>
          </a:p>
        </p:txBody>
      </p:sp>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86841"/>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Welcome back</a:t>
            </a:r>
          </a:p>
        </p:txBody>
      </p:sp>
    </p:spTree>
    <p:extLst>
      <p:ext uri="{BB962C8B-B14F-4D97-AF65-F5344CB8AC3E}">
        <p14:creationId xmlns:p14="http://schemas.microsoft.com/office/powerpoint/2010/main" val="179243896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tos_Sharing_Speechbubble">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BAFB1C86-CCAA-4FC4-6131-DF1AC995DDA3}"/>
              </a:ext>
            </a:extLst>
          </p:cNvPr>
          <p:cNvSpPr txBox="1"/>
          <p:nvPr userDrawn="1"/>
        </p:nvSpPr>
        <p:spPr>
          <a:xfrm>
            <a:off x="0" y="2849362"/>
            <a:ext cx="9144000" cy="641201"/>
          </a:xfrm>
          <a:prstGeom prst="rect">
            <a:avLst/>
          </a:prstGeom>
          <a:noFill/>
        </p:spPr>
        <p:txBody>
          <a:bodyPr wrap="square" lIns="0" tIns="0" rIns="0" bIns="0" rtlCol="0">
            <a:spAutoFit/>
          </a:bodyPr>
          <a:lstStyle/>
          <a:p>
            <a:pPr marL="0" marR="0" lvl="0" indent="0" algn="ctr" rtl="0">
              <a:lnSpc>
                <a:spcPct val="100000"/>
              </a:lnSpc>
              <a:spcBef>
                <a:spcPts val="0"/>
              </a:spcBef>
              <a:spcAft>
                <a:spcPts val="450"/>
              </a:spcAft>
              <a:buNone/>
            </a:pPr>
            <a:r>
              <a:rPr lang="de-DE" sz="1875" b="1" i="0" u="none" strike="noStrike" cap="none" err="1">
                <a:solidFill>
                  <a:schemeClr val="lt1"/>
                </a:solidFill>
                <a:latin typeface="Aptos" panose="020B0004020202020204" pitchFamily="34" charset="0"/>
                <a:ea typeface="Arial"/>
                <a:cs typeface="Arial"/>
                <a:sym typeface="Arial"/>
              </a:rPr>
              <a:t>How</a:t>
            </a:r>
            <a:r>
              <a:rPr lang="de-DE" sz="1875" b="1" i="0" u="none" strike="noStrike" cap="none">
                <a:solidFill>
                  <a:schemeClr val="lt1"/>
                </a:solidFill>
                <a:latin typeface="Aptos" panose="020B0004020202020204" pitchFamily="34" charset="0"/>
                <a:ea typeface="Arial"/>
                <a:cs typeface="Arial"/>
                <a:sym typeface="Arial"/>
              </a:rPr>
              <a:t> was </a:t>
            </a:r>
            <a:r>
              <a:rPr lang="de-DE" sz="1875" b="1" i="0" u="none" strike="noStrike" cap="none" err="1">
                <a:solidFill>
                  <a:schemeClr val="lt1"/>
                </a:solidFill>
                <a:latin typeface="Aptos" panose="020B0004020202020204" pitchFamily="34" charset="0"/>
                <a:ea typeface="Arial"/>
                <a:cs typeface="Arial"/>
                <a:sym typeface="Arial"/>
              </a:rPr>
              <a:t>the</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exercise</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for</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you</a:t>
            </a:r>
            <a:r>
              <a:rPr lang="de-DE" sz="1875" b="1" i="0" u="none" strike="noStrike" cap="none">
                <a:solidFill>
                  <a:schemeClr val="lt1"/>
                </a:solidFill>
                <a:latin typeface="Aptos" panose="020B0004020202020204" pitchFamily="34" charset="0"/>
                <a:ea typeface="Arial"/>
                <a:cs typeface="Arial"/>
                <a:sym typeface="Arial"/>
              </a:rPr>
              <a:t>?</a:t>
            </a:r>
          </a:p>
          <a:p>
            <a:pPr marL="0" marR="0" lvl="0" indent="0" algn="ctr" rtl="0">
              <a:lnSpc>
                <a:spcPct val="100000"/>
              </a:lnSpc>
              <a:spcBef>
                <a:spcPts val="0"/>
              </a:spcBef>
              <a:spcAft>
                <a:spcPts val="450"/>
              </a:spcAft>
              <a:buNone/>
            </a:pPr>
            <a:r>
              <a:rPr lang="de-DE" sz="1875" b="1" i="0" u="none" strike="noStrike" cap="none">
                <a:solidFill>
                  <a:schemeClr val="lt1"/>
                </a:solidFill>
                <a:latin typeface="Aptos" panose="020B0004020202020204" pitchFamily="34" charset="0"/>
                <a:ea typeface="Arial"/>
                <a:cs typeface="Arial"/>
                <a:sym typeface="Arial"/>
              </a:rPr>
              <a:t>Any </a:t>
            </a:r>
            <a:r>
              <a:rPr lang="de-DE" sz="1875" b="1" i="0" u="none" strike="noStrike" cap="none" err="1">
                <a:solidFill>
                  <a:schemeClr val="lt1"/>
                </a:solidFill>
                <a:latin typeface="Aptos" panose="020B0004020202020204" pitchFamily="34" charset="0"/>
                <a:ea typeface="Arial"/>
                <a:cs typeface="Arial"/>
                <a:sym typeface="Arial"/>
              </a:rPr>
              <a:t>insights</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questions</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you</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would</a:t>
            </a:r>
            <a:r>
              <a:rPr lang="de-DE" sz="1875" b="1" i="0" u="none" strike="noStrike" cap="none">
                <a:solidFill>
                  <a:schemeClr val="lt1"/>
                </a:solidFill>
                <a:latin typeface="Aptos" panose="020B0004020202020204" pitchFamily="34" charset="0"/>
                <a:ea typeface="Arial"/>
                <a:cs typeface="Arial"/>
                <a:sym typeface="Arial"/>
              </a:rPr>
              <a:t> like </a:t>
            </a:r>
            <a:r>
              <a:rPr lang="de-DE" sz="1875" b="1" i="0" u="none" strike="noStrike" cap="none" err="1">
                <a:solidFill>
                  <a:schemeClr val="lt1"/>
                </a:solidFill>
                <a:latin typeface="Aptos" panose="020B0004020202020204" pitchFamily="34" charset="0"/>
                <a:ea typeface="Arial"/>
                <a:cs typeface="Arial"/>
                <a:sym typeface="Arial"/>
              </a:rPr>
              <a:t>to</a:t>
            </a:r>
            <a:r>
              <a:rPr lang="de-DE" sz="1875" b="1" i="0" u="none" strike="noStrike" cap="none">
                <a:solidFill>
                  <a:schemeClr val="lt1"/>
                </a:solidFill>
                <a:latin typeface="Aptos" panose="020B0004020202020204" pitchFamily="34" charset="0"/>
                <a:ea typeface="Arial"/>
                <a:cs typeface="Arial"/>
                <a:sym typeface="Arial"/>
              </a:rPr>
              <a:t> </a:t>
            </a:r>
            <a:r>
              <a:rPr lang="de-DE" sz="1875" b="1" i="0" u="none" strike="noStrike" cap="none" err="1">
                <a:solidFill>
                  <a:schemeClr val="lt1"/>
                </a:solidFill>
                <a:latin typeface="Aptos" panose="020B0004020202020204" pitchFamily="34" charset="0"/>
                <a:ea typeface="Arial"/>
                <a:cs typeface="Arial"/>
                <a:sym typeface="Arial"/>
              </a:rPr>
              <a:t>share</a:t>
            </a:r>
            <a:r>
              <a:rPr lang="de-DE" sz="1875" b="1" i="0" u="none" strike="noStrike" cap="none">
                <a:solidFill>
                  <a:schemeClr val="lt1"/>
                </a:solidFill>
                <a:latin typeface="Aptos" panose="020B0004020202020204" pitchFamily="34" charset="0"/>
                <a:ea typeface="Arial"/>
                <a:cs typeface="Arial"/>
                <a:sym typeface="Arial"/>
              </a:rPr>
              <a:t>? </a:t>
            </a:r>
          </a:p>
        </p:txBody>
      </p:sp>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Sharing …</a:t>
            </a: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Tree>
    <p:extLst>
      <p:ext uri="{BB962C8B-B14F-4D97-AF65-F5344CB8AC3E}">
        <p14:creationId xmlns:p14="http://schemas.microsoft.com/office/powerpoint/2010/main" val="377002022"/>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r>
              <a:rPr lang="de-DE" sz="3200" b="1" i="0" baseline="0" dirty="0">
                <a:solidFill>
                  <a:schemeClr val="bg1"/>
                </a:solidFill>
                <a:latin typeface="Aptos" panose="020B0004020202020204" pitchFamily="34" charset="0"/>
              </a:rPr>
              <a:t>Sharing …</a:t>
            </a:r>
          </a:p>
        </p:txBody>
      </p:sp>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087508057"/>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est-Folienheadline Open Sans" preserve="1">
  <p:cSld name="3_test-Folienheadline Open Sans">
    <p:spTree>
      <p:nvGrpSpPr>
        <p:cNvPr id="1" name="Shape 14"/>
        <p:cNvGrpSpPr/>
        <p:nvPr/>
      </p:nvGrpSpPr>
      <p:grpSpPr>
        <a:xfrm>
          <a:off x="0" y="0"/>
          <a:ext cx="0" cy="0"/>
          <a:chOff x="0" y="0"/>
          <a:chExt cx="0" cy="0"/>
        </a:xfrm>
      </p:grpSpPr>
      <p:pic>
        <p:nvPicPr>
          <p:cNvPr id="16" name="Google Shape;16;p71"/>
          <p:cNvPicPr preferRelativeResize="0"/>
          <p:nvPr/>
        </p:nvPicPr>
        <p:blipFill rotWithShape="1">
          <a:blip r:embed="rId2">
            <a:alphaModFix/>
          </a:blip>
          <a:srcRect/>
          <a:stretch/>
        </p:blipFill>
        <p:spPr>
          <a:xfrm>
            <a:off x="7532169" y="392706"/>
            <a:ext cx="1387713" cy="384547"/>
          </a:xfrm>
          <a:prstGeom prst="rect">
            <a:avLst/>
          </a:prstGeom>
          <a:noFill/>
          <a:ln>
            <a:noFill/>
          </a:ln>
        </p:spPr>
      </p:pic>
      <p:sp>
        <p:nvSpPr>
          <p:cNvPr id="17" name="Google Shape;17;p71"/>
          <p:cNvSpPr txBox="1">
            <a:spLocks noGrp="1"/>
          </p:cNvSpPr>
          <p:nvPr>
            <p:ph type="body" idx="1"/>
          </p:nvPr>
        </p:nvSpPr>
        <p:spPr>
          <a:xfrm>
            <a:off x="383127"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8" name="Google Shape;18;p71"/>
          <p:cNvSpPr txBox="1">
            <a:spLocks noGrp="1"/>
          </p:cNvSpPr>
          <p:nvPr>
            <p:ph type="body" idx="2"/>
          </p:nvPr>
        </p:nvSpPr>
        <p:spPr>
          <a:xfrm>
            <a:off x="414851" y="40468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5174327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0354A247-9642-8C30-3AF5-DDFF5C55E1DB}"/>
              </a:ext>
            </a:extLst>
          </p:cNvPr>
          <p:cNvSpPr txBox="1">
            <a:spLocks noGrp="1"/>
          </p:cNvSpPr>
          <p:nvPr>
            <p:ph type="body" idx="1" hasCustomPrompt="1"/>
          </p:nvPr>
        </p:nvSpPr>
        <p:spPr>
          <a:xfrm>
            <a:off x="428625" y="294865"/>
            <a:ext cx="419485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baseline="0">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363549099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grpSp>
        <p:nvGrpSpPr>
          <p:cNvPr id="8" name="Gruppieren 7">
            <a:extLst>
              <a:ext uri="{FF2B5EF4-FFF2-40B4-BE49-F238E27FC236}">
                <a16:creationId xmlns:a16="http://schemas.microsoft.com/office/drawing/2014/main" id="{C4E9F7B5-EC29-4096-D277-E2CAC74F072B}"/>
              </a:ext>
            </a:extLst>
          </p:cNvPr>
          <p:cNvGrpSpPr/>
          <p:nvPr userDrawn="1"/>
        </p:nvGrpSpPr>
        <p:grpSpPr>
          <a:xfrm>
            <a:off x="158749" y="3940014"/>
            <a:ext cx="7627098" cy="1085886"/>
            <a:chOff x="211665" y="3771966"/>
            <a:chExt cx="7768882" cy="1106072"/>
          </a:xfrm>
        </p:grpSpPr>
        <p:sp>
          <p:nvSpPr>
            <p:cNvPr id="3" name="Titel 1">
              <a:extLst>
                <a:ext uri="{FF2B5EF4-FFF2-40B4-BE49-F238E27FC236}">
                  <a16:creationId xmlns:a16="http://schemas.microsoft.com/office/drawing/2014/main" id="{B0E6937F-B8D7-586B-55B7-044BB30ABE50}"/>
                </a:ext>
              </a:extLst>
            </p:cNvPr>
            <p:cNvSpPr txBox="1">
              <a:spLocks/>
            </p:cNvSpPr>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5" name="Grafik 4">
              <a:extLst>
                <a:ext uri="{FF2B5EF4-FFF2-40B4-BE49-F238E27FC236}">
                  <a16:creationId xmlns:a16="http://schemas.microsoft.com/office/drawing/2014/main" id="{41678741-0198-CCE7-C8D7-E1B08231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59230" y="4307116"/>
              <a:ext cx="1227036" cy="404923"/>
            </a:xfrm>
            <a:prstGeom prst="rect">
              <a:avLst/>
            </a:prstGeom>
          </p:spPr>
        </p:pic>
        <p:pic>
          <p:nvPicPr>
            <p:cNvPr id="6" name="Grafik 5">
              <a:extLst>
                <a:ext uri="{FF2B5EF4-FFF2-40B4-BE49-F238E27FC236}">
                  <a16:creationId xmlns:a16="http://schemas.microsoft.com/office/drawing/2014/main" id="{2E03791F-B522-91FE-7A34-C086842F1A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4932" y="4276758"/>
              <a:ext cx="1275615" cy="487993"/>
            </a:xfrm>
            <a:prstGeom prst="rect">
              <a:avLst/>
            </a:prstGeom>
          </p:spPr>
        </p:pic>
        <p:pic>
          <p:nvPicPr>
            <p:cNvPr id="7" name="Grafik 6">
              <a:extLst>
                <a:ext uri="{FF2B5EF4-FFF2-40B4-BE49-F238E27FC236}">
                  <a16:creationId xmlns:a16="http://schemas.microsoft.com/office/drawing/2014/main" id="{9C1A14B4-1AC2-50EA-2A98-5091016B3D2A}"/>
                </a:ext>
              </a:extLst>
            </p:cNvPr>
            <p:cNvPicPr>
              <a:picLocks noChangeAspect="1"/>
            </p:cNvPicPr>
            <p:nvPr userDrawn="1"/>
          </p:nvPicPr>
          <p:blipFill>
            <a:blip r:embed="rId4"/>
            <a:stretch>
              <a:fillRect/>
            </a:stretch>
          </p:blipFill>
          <p:spPr>
            <a:xfrm>
              <a:off x="211665" y="3771966"/>
              <a:ext cx="4778230" cy="1106072"/>
            </a:xfrm>
            <a:prstGeom prst="rect">
              <a:avLst/>
            </a:prstGeom>
          </p:spPr>
        </p:pic>
      </p:gr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title</a:t>
            </a:r>
          </a:p>
        </p:txBody>
      </p:sp>
    </p:spTree>
    <p:extLst>
      <p:ext uri="{BB962C8B-B14F-4D97-AF65-F5344CB8AC3E}">
        <p14:creationId xmlns:p14="http://schemas.microsoft.com/office/powerpoint/2010/main" val="111253498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236099495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GENDA 2 MODULE" preserve="1" userDrawn="1">
  <p:cSld name="AGENDA 2 MODULE">
    <p:spTree>
      <p:nvGrpSpPr>
        <p:cNvPr id="1" name="Shape 133"/>
        <p:cNvGrpSpPr/>
        <p:nvPr/>
      </p:nvGrpSpPr>
      <p:grpSpPr>
        <a:xfrm>
          <a:off x="0" y="0"/>
          <a:ext cx="0" cy="0"/>
          <a:chOff x="0" y="0"/>
          <a:chExt cx="0" cy="0"/>
        </a:xfrm>
      </p:grpSpPr>
      <p:sp>
        <p:nvSpPr>
          <p:cNvPr id="138" name="Google Shape;138;p72"/>
          <p:cNvSpPr txBox="1">
            <a:spLocks noGrp="1"/>
          </p:cNvSpPr>
          <p:nvPr>
            <p:ph type="body" idx="1" hasCustomPrompt="1"/>
          </p:nvPr>
        </p:nvSpPr>
        <p:spPr>
          <a:xfrm>
            <a:off x="419100" y="2868582"/>
            <a:ext cx="3707997" cy="1989167"/>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dirty="0"/>
          </a:p>
        </p:txBody>
      </p:sp>
      <p:sp>
        <p:nvSpPr>
          <p:cNvPr id="143" name="Google Shape;143;p72"/>
          <p:cNvSpPr txBox="1"/>
          <p:nvPr/>
        </p:nvSpPr>
        <p:spPr>
          <a:xfrm>
            <a:off x="419100" y="2472691"/>
            <a:ext cx="3707997" cy="369332"/>
          </a:xfrm>
          <a:prstGeom prst="rect">
            <a:avLst/>
          </a:prstGeom>
          <a:noFill/>
          <a:ln>
            <a:noFill/>
          </a:ln>
        </p:spPr>
        <p:txBody>
          <a:bodyPr spcFirstLastPara="1" wrap="square" lIns="0" tIns="0" rIns="0" bIns="0" anchor="t" anchorCtr="0">
            <a:spAutoFit/>
          </a:bodyPr>
          <a:lstStyle/>
          <a:p>
            <a:pPr marL="183600" marR="0" lvl="0" indent="-183600" algn="l" rtl="0">
              <a:lnSpc>
                <a:spcPct val="100000"/>
              </a:lnSpc>
              <a:spcBef>
                <a:spcPts val="0"/>
              </a:spcBef>
              <a:spcAft>
                <a:spcPts val="120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Check-in</a:t>
            </a:r>
            <a:endParaRPr b="1" i="0" dirty="0">
              <a:latin typeface="Aptos" panose="020B0004020202020204" pitchFamily="34" charset="0"/>
            </a:endParaRPr>
          </a:p>
        </p:txBody>
      </p:sp>
      <p:sp>
        <p:nvSpPr>
          <p:cNvPr id="144" name="Google Shape;144;p72"/>
          <p:cNvSpPr txBox="1">
            <a:spLocks noGrp="1"/>
          </p:cNvSpPr>
          <p:nvPr>
            <p:ph type="body" idx="4"/>
          </p:nvPr>
        </p:nvSpPr>
        <p:spPr>
          <a:xfrm>
            <a:off x="5068767" y="2472691"/>
            <a:ext cx="3654416" cy="1638300"/>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5" name="Google Shape;145;p72"/>
          <p:cNvSpPr txBox="1"/>
          <p:nvPr/>
        </p:nvSpPr>
        <p:spPr>
          <a:xfrm>
            <a:off x="5068767" y="4292095"/>
            <a:ext cx="2579635"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Wrap-</a:t>
            </a:r>
            <a:r>
              <a:rPr lang="de-DE" sz="1400" b="1" i="0" u="none" strike="noStrike" cap="none" dirty="0" err="1">
                <a:solidFill>
                  <a:srgbClr val="1E93F5"/>
                </a:solidFill>
                <a:latin typeface="Aptos" panose="020B0004020202020204" pitchFamily="34" charset="0"/>
                <a:ea typeface="Arial"/>
                <a:cs typeface="Arial"/>
                <a:sym typeface="Arial"/>
              </a:rPr>
              <a:t>up</a:t>
            </a:r>
            <a:endParaRPr b="1" i="0" dirty="0">
              <a:latin typeface="Aptos" panose="020B0004020202020204" pitchFamily="34" charset="0"/>
            </a:endParaRPr>
          </a:p>
        </p:txBody>
      </p:sp>
      <p:sp>
        <p:nvSpPr>
          <p:cNvPr id="2" name="Google Shape;92;p69">
            <a:extLst>
              <a:ext uri="{FF2B5EF4-FFF2-40B4-BE49-F238E27FC236}">
                <a16:creationId xmlns:a16="http://schemas.microsoft.com/office/drawing/2014/main" id="{9AE3C66E-662B-3EA4-0C5B-F4F2299AD590}"/>
              </a:ext>
            </a:extLst>
          </p:cNvPr>
          <p:cNvSpPr txBox="1"/>
          <p:nvPr userDrawn="1"/>
        </p:nvSpPr>
        <p:spPr>
          <a:xfrm>
            <a:off x="419100" y="337877"/>
            <a:ext cx="6505204" cy="4431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E30613"/>
              </a:buClr>
              <a:buSzPts val="3800"/>
              <a:buFont typeface="Arial"/>
              <a:buNone/>
            </a:pPr>
            <a:r>
              <a:rPr lang="de-DE" sz="3200" b="1" i="0" u="none" strike="noStrike" cap="none" dirty="0">
                <a:solidFill>
                  <a:srgbClr val="E30613"/>
                </a:solidFill>
                <a:latin typeface="+mn-lt"/>
                <a:ea typeface="Arial"/>
                <a:cs typeface="Arial"/>
                <a:sym typeface="Arial"/>
              </a:rPr>
              <a:t>Agenda</a:t>
            </a:r>
            <a:endParaRPr sz="3200" b="1" i="0" dirty="0">
              <a:latin typeface="+mn-lt"/>
            </a:endParaRPr>
          </a:p>
        </p:txBody>
      </p:sp>
      <p:sp>
        <p:nvSpPr>
          <p:cNvPr id="3" name="Google Shape;89;p69">
            <a:extLst>
              <a:ext uri="{FF2B5EF4-FFF2-40B4-BE49-F238E27FC236}">
                <a16:creationId xmlns:a16="http://schemas.microsoft.com/office/drawing/2014/main" id="{558CC8C3-67F5-8FE7-F771-133C411BD3FD}"/>
              </a:ext>
            </a:extLst>
          </p:cNvPr>
          <p:cNvSpPr txBox="1"/>
          <p:nvPr userDrawn="1"/>
        </p:nvSpPr>
        <p:spPr>
          <a:xfrm>
            <a:off x="5067740" y="1237568"/>
            <a:ext cx="993535" cy="460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II</a:t>
            </a:r>
            <a:endParaRPr sz="2800" b="1" i="0" dirty="0">
              <a:latin typeface="+mn-lt"/>
            </a:endParaRPr>
          </a:p>
        </p:txBody>
      </p:sp>
      <p:sp>
        <p:nvSpPr>
          <p:cNvPr id="4" name="Google Shape;90;p69">
            <a:extLst>
              <a:ext uri="{FF2B5EF4-FFF2-40B4-BE49-F238E27FC236}">
                <a16:creationId xmlns:a16="http://schemas.microsoft.com/office/drawing/2014/main" id="{B59A8D03-B14B-24BE-DB29-0A3AFCDBF885}"/>
              </a:ext>
            </a:extLst>
          </p:cNvPr>
          <p:cNvSpPr txBox="1"/>
          <p:nvPr userDrawn="1"/>
        </p:nvSpPr>
        <p:spPr>
          <a:xfrm>
            <a:off x="420817" y="1237567"/>
            <a:ext cx="963405" cy="53860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a:t>
            </a:r>
            <a:endParaRPr sz="2800" b="1" i="0" dirty="0">
              <a:latin typeface="+mn-lt"/>
            </a:endParaRPr>
          </a:p>
        </p:txBody>
      </p:sp>
      <p:cxnSp>
        <p:nvCxnSpPr>
          <p:cNvPr id="5" name="Google Shape;91;p69">
            <a:extLst>
              <a:ext uri="{FF2B5EF4-FFF2-40B4-BE49-F238E27FC236}">
                <a16:creationId xmlns:a16="http://schemas.microsoft.com/office/drawing/2014/main" id="{67D60A8E-6493-B143-E568-3232AC8141CF}"/>
              </a:ext>
            </a:extLst>
          </p:cNvPr>
          <p:cNvCxnSpPr>
            <a:cxnSpLocks/>
          </p:cNvCxnSpPr>
          <p:nvPr userDrawn="1"/>
        </p:nvCxnSpPr>
        <p:spPr>
          <a:xfrm>
            <a:off x="419100" y="1752983"/>
            <a:ext cx="3656133" cy="0"/>
          </a:xfrm>
          <a:prstGeom prst="straightConnector1">
            <a:avLst/>
          </a:prstGeom>
          <a:noFill/>
          <a:ln w="9525" cap="flat" cmpd="sng">
            <a:solidFill>
              <a:srgbClr val="E30613"/>
            </a:solidFill>
            <a:prstDash val="solid"/>
            <a:miter lim="800000"/>
            <a:headEnd type="none" w="sm" len="sm"/>
            <a:tailEnd type="none" w="sm" len="sm"/>
          </a:ln>
        </p:spPr>
      </p:cxnSp>
      <p:cxnSp>
        <p:nvCxnSpPr>
          <p:cNvPr id="6" name="Google Shape;94;p69">
            <a:extLst>
              <a:ext uri="{FF2B5EF4-FFF2-40B4-BE49-F238E27FC236}">
                <a16:creationId xmlns:a16="http://schemas.microsoft.com/office/drawing/2014/main" id="{D2A004FE-C7EA-1111-A436-96E8D3A45DC2}"/>
              </a:ext>
            </a:extLst>
          </p:cNvPr>
          <p:cNvCxnSpPr>
            <a:cxnSpLocks/>
          </p:cNvCxnSpPr>
          <p:nvPr userDrawn="1"/>
        </p:nvCxnSpPr>
        <p:spPr>
          <a:xfrm>
            <a:off x="5067049" y="1752983"/>
            <a:ext cx="3656134" cy="0"/>
          </a:xfrm>
          <a:prstGeom prst="straightConnector1">
            <a:avLst/>
          </a:prstGeom>
          <a:noFill/>
          <a:ln w="9525" cap="flat" cmpd="sng">
            <a:solidFill>
              <a:srgbClr val="E30613"/>
            </a:solidFill>
            <a:prstDash val="solid"/>
            <a:miter lim="800000"/>
            <a:headEnd type="none" w="sm" len="sm"/>
            <a:tailEnd type="none" w="sm" len="sm"/>
          </a:ln>
        </p:spPr>
      </p:cxnSp>
      <p:sp>
        <p:nvSpPr>
          <p:cNvPr id="7" name="Google Shape;95;p69">
            <a:extLst>
              <a:ext uri="{FF2B5EF4-FFF2-40B4-BE49-F238E27FC236}">
                <a16:creationId xmlns:a16="http://schemas.microsoft.com/office/drawing/2014/main" id="{00F780CE-7348-8C64-3E6E-BC177CD2CE54}"/>
              </a:ext>
            </a:extLst>
          </p:cNvPr>
          <p:cNvSpPr/>
          <p:nvPr userDrawn="1"/>
        </p:nvSpPr>
        <p:spPr>
          <a:xfrm rot="-991687">
            <a:off x="4148549" y="1068369"/>
            <a:ext cx="799196" cy="799196"/>
          </a:xfrm>
          <a:prstGeom prst="ellipse">
            <a:avLst/>
          </a:prstGeom>
          <a:solidFill>
            <a:srgbClr val="E306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de-DE" sz="1400" b="1" i="0" u="none" strike="noStrike" cap="none" dirty="0">
                <a:solidFill>
                  <a:schemeClr val="lt1"/>
                </a:solidFill>
                <a:latin typeface="+mn-lt"/>
                <a:ea typeface="Arial"/>
                <a:cs typeface="Arial"/>
                <a:sym typeface="Arial"/>
              </a:rPr>
              <a:t>Lunch Break</a:t>
            </a:r>
            <a:endParaRPr b="1" i="0" dirty="0">
              <a:latin typeface="+mn-lt"/>
            </a:endParaRPr>
          </a:p>
        </p:txBody>
      </p:sp>
      <p:sp>
        <p:nvSpPr>
          <p:cNvPr id="8" name="Google Shape;96;p69">
            <a:extLst>
              <a:ext uri="{FF2B5EF4-FFF2-40B4-BE49-F238E27FC236}">
                <a16:creationId xmlns:a16="http://schemas.microsoft.com/office/drawing/2014/main" id="{FB7365F9-D8AD-A0F3-C784-FDACF3C43F78}"/>
              </a:ext>
            </a:extLst>
          </p:cNvPr>
          <p:cNvSpPr txBox="1">
            <a:spLocks noGrp="1"/>
          </p:cNvSpPr>
          <p:nvPr>
            <p:ph type="body" idx="2"/>
          </p:nvPr>
        </p:nvSpPr>
        <p:spPr>
          <a:xfrm>
            <a:off x="419100"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9" name="Google Shape;96;p69">
            <a:extLst>
              <a:ext uri="{FF2B5EF4-FFF2-40B4-BE49-F238E27FC236}">
                <a16:creationId xmlns:a16="http://schemas.microsoft.com/office/drawing/2014/main" id="{4B2C0676-7267-500E-A8AC-BB7C32624DC0}"/>
              </a:ext>
            </a:extLst>
          </p:cNvPr>
          <p:cNvSpPr txBox="1">
            <a:spLocks noGrp="1"/>
          </p:cNvSpPr>
          <p:nvPr>
            <p:ph type="body" idx="10"/>
          </p:nvPr>
        </p:nvSpPr>
        <p:spPr>
          <a:xfrm>
            <a:off x="5067049"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414205811"/>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11" name="Google Shape;38;p80">
            <a:extLst>
              <a:ext uri="{FF2B5EF4-FFF2-40B4-BE49-F238E27FC236}">
                <a16:creationId xmlns:a16="http://schemas.microsoft.com/office/drawing/2014/main" id="{D6A853DB-F984-DD36-B772-7950EB9E7275}"/>
              </a:ext>
            </a:extLst>
          </p:cNvPr>
          <p:cNvSpPr txBox="1">
            <a:spLocks noGrp="1"/>
          </p:cNvSpPr>
          <p:nvPr>
            <p:ph type="body" idx="1" hasCustomPrompt="1"/>
          </p:nvPr>
        </p:nvSpPr>
        <p:spPr>
          <a:xfrm>
            <a:off x="428625" y="278110"/>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Morning</a:t>
            </a:r>
            <a:endParaRPr dirty="0"/>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Afternoon</a:t>
            </a:r>
            <a:endParaRPr dirty="0"/>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1704432876"/>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ptos_Todays-Agenda">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0A10BA-7CB2-BBF3-5295-62F0AC403F52}"/>
              </a:ext>
            </a:extLst>
          </p:cNvPr>
          <p:cNvSpPr>
            <a:spLocks noGrp="1"/>
          </p:cNvSpPr>
          <p:nvPr>
            <p:ph type="body" sz="quarter" idx="12"/>
          </p:nvPr>
        </p:nvSpPr>
        <p:spPr>
          <a:xfrm>
            <a:off x="428625" y="1785939"/>
            <a:ext cx="4024027" cy="3096815"/>
          </a:xfrm>
          <a:prstGeom prst="rect">
            <a:avLst/>
          </a:prstGeom>
        </p:spPr>
        <p:txBody>
          <a:bodyPr lIns="0" tIns="0" rIns="0" bIns="0"/>
          <a:lstStyle>
            <a:lvl1pPr marL="0">
              <a:lnSpc>
                <a:spcPct val="100000"/>
              </a:lnSpc>
              <a:spcBef>
                <a:spcPts val="0"/>
              </a:spcBef>
              <a:spcAft>
                <a:spcPts val="120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B60D56A5-F35D-9998-A01E-0CD49131DD84}"/>
              </a:ext>
            </a:extLst>
          </p:cNvPr>
          <p:cNvSpPr>
            <a:spLocks noGrp="1"/>
          </p:cNvSpPr>
          <p:nvPr>
            <p:ph type="body" sz="quarter" idx="13"/>
          </p:nvPr>
        </p:nvSpPr>
        <p:spPr>
          <a:xfrm>
            <a:off x="4697888" y="1785938"/>
            <a:ext cx="4017488" cy="3096816"/>
          </a:xfrm>
          <a:prstGeom prst="rect">
            <a:avLst/>
          </a:prstGeom>
        </p:spPr>
        <p:txBody>
          <a:bodyPr lIns="0" tIns="0" rIns="0" bIns="0"/>
          <a:lstStyle>
            <a:lvl1pPr marL="0">
              <a:lnSpc>
                <a:spcPct val="100000"/>
              </a:lnSpc>
              <a:spcBef>
                <a:spcPts val="0"/>
              </a:spcBef>
              <a:spcAft>
                <a:spcPts val="120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Google Shape;38;p80">
            <a:extLst>
              <a:ext uri="{FF2B5EF4-FFF2-40B4-BE49-F238E27FC236}">
                <a16:creationId xmlns:a16="http://schemas.microsoft.com/office/drawing/2014/main" id="{E09FEC7E-B391-351B-76A2-311256EED013}"/>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Morning</a:t>
            </a:r>
            <a:endParaRPr dirty="0"/>
          </a:p>
        </p:txBody>
      </p:sp>
      <p:sp>
        <p:nvSpPr>
          <p:cNvPr id="9" name="Google Shape;38;p80">
            <a:extLst>
              <a:ext uri="{FF2B5EF4-FFF2-40B4-BE49-F238E27FC236}">
                <a16:creationId xmlns:a16="http://schemas.microsoft.com/office/drawing/2014/main" id="{0B8AD1D7-6EDD-CCCF-7F2F-59463480B92B}"/>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Afternoon</a:t>
            </a:r>
            <a:endParaRPr dirty="0"/>
          </a:p>
        </p:txBody>
      </p:sp>
      <p:cxnSp>
        <p:nvCxnSpPr>
          <p:cNvPr id="10" name="Google Shape;118;p97">
            <a:extLst>
              <a:ext uri="{FF2B5EF4-FFF2-40B4-BE49-F238E27FC236}">
                <a16:creationId xmlns:a16="http://schemas.microsoft.com/office/drawing/2014/main" id="{F938A17F-AA60-D037-3F65-6DB06401FD8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2" name="Google Shape;119;p97">
            <a:extLst>
              <a:ext uri="{FF2B5EF4-FFF2-40B4-BE49-F238E27FC236}">
                <a16:creationId xmlns:a16="http://schemas.microsoft.com/office/drawing/2014/main" id="{71B8A2AA-E227-0793-FBF4-477C3EA5F19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
        <p:nvSpPr>
          <p:cNvPr id="2" name="Google Shape;38;p80">
            <a:extLst>
              <a:ext uri="{FF2B5EF4-FFF2-40B4-BE49-F238E27FC236}">
                <a16:creationId xmlns:a16="http://schemas.microsoft.com/office/drawing/2014/main" id="{F73D9355-8B92-1E1B-26DB-EB4B1252F3EE}"/>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1087028802"/>
      </p:ext>
    </p:extLst>
  </p:cSld>
  <p:clrMapOvr>
    <a:masterClrMapping/>
  </p:clrMapOvr>
  <p:extLst>
    <p:ext uri="{DCECCB84-F9BA-43D5-87BE-67443E8EF086}">
      <p15:sldGuideLst xmlns:p15="http://schemas.microsoft.com/office/powerpoint/2012/main">
        <p15:guide id="4" pos="2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3229687592"/>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31329638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tos_Sharing_whit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pic>
        <p:nvPicPr>
          <p:cNvPr id="2" name="Grafik 4">
            <a:extLst>
              <a:ext uri="{FF2B5EF4-FFF2-40B4-BE49-F238E27FC236}">
                <a16:creationId xmlns:a16="http://schemas.microsoft.com/office/drawing/2014/main" id="{68A5FDB2-5DF0-8D88-4EF5-731FCAD86D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89196" y="1919631"/>
            <a:ext cx="578843" cy="693068"/>
          </a:xfrm>
          <a:prstGeom prst="rect">
            <a:avLst/>
          </a:prstGeom>
        </p:spPr>
      </p:pic>
      <p:sp>
        <p:nvSpPr>
          <p:cNvPr id="4" name="Google Shape;47;p76">
            <a:extLst>
              <a:ext uri="{FF2B5EF4-FFF2-40B4-BE49-F238E27FC236}">
                <a16:creationId xmlns:a16="http://schemas.microsoft.com/office/drawing/2014/main" id="{842E73F7-1929-8A70-53B1-42207772E2ED}"/>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rgbClr val="E30613"/>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628347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ptos_Sharing_whit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Google Shape;47;p76">
            <a:extLst>
              <a:ext uri="{FF2B5EF4-FFF2-40B4-BE49-F238E27FC236}">
                <a16:creationId xmlns:a16="http://schemas.microsoft.com/office/drawing/2014/main" id="{842E73F7-1929-8A70-53B1-42207772E2ED}"/>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rgbClr val="E30613"/>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1" name="Picture Placeholder 10">
            <a:extLst>
              <a:ext uri="{FF2B5EF4-FFF2-40B4-BE49-F238E27FC236}">
                <a16:creationId xmlns:a16="http://schemas.microsoft.com/office/drawing/2014/main" id="{BB42AC61-C186-F69A-8919-2AA9F5F670F2}"/>
              </a:ext>
            </a:extLst>
          </p:cNvPr>
          <p:cNvSpPr>
            <a:spLocks noGrp="1"/>
          </p:cNvSpPr>
          <p:nvPr>
            <p:ph type="pic" sz="quarter" idx="11"/>
          </p:nvPr>
        </p:nvSpPr>
        <p:spPr>
          <a:xfrm>
            <a:off x="4241005" y="1909763"/>
            <a:ext cx="661987" cy="661987"/>
          </a:xfrm>
          <a:prstGeom prst="rect">
            <a:avLst/>
          </a:prstGeom>
        </p:spPr>
        <p:txBody>
          <a:bodyPr/>
          <a:lstStyle/>
          <a:p>
            <a:endParaRPr lang="en-DE"/>
          </a:p>
        </p:txBody>
      </p:sp>
    </p:spTree>
    <p:extLst>
      <p:ext uri="{BB962C8B-B14F-4D97-AF65-F5344CB8AC3E}">
        <p14:creationId xmlns:p14="http://schemas.microsoft.com/office/powerpoint/2010/main" val="407876970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970670425"/>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Text Placeholder 3">
            <a:extLst>
              <a:ext uri="{FF2B5EF4-FFF2-40B4-BE49-F238E27FC236}">
                <a16:creationId xmlns:a16="http://schemas.microsoft.com/office/drawing/2014/main" id="{7EF9BFBB-155E-2123-DDAC-B6C6DE7C4860}"/>
              </a:ext>
            </a:extLst>
          </p:cNvPr>
          <p:cNvSpPr>
            <a:spLocks noGrp="1"/>
          </p:cNvSpPr>
          <p:nvPr>
            <p:ph type="body" sz="quarter" idx="13"/>
          </p:nvPr>
        </p:nvSpPr>
        <p:spPr>
          <a:xfrm>
            <a:off x="1371600" y="1743076"/>
            <a:ext cx="7308056" cy="2687240"/>
          </a:xfrm>
          <a:prstGeom prst="rect">
            <a:avLst/>
          </a:prstGeom>
        </p:spPr>
        <p:txBody>
          <a:bodyPr lIns="0" tIns="0" rIns="0" bIns="0"/>
          <a:lstStyle>
            <a:lvl1pPr marL="183600" indent="-183600">
              <a:lnSpc>
                <a:spcPct val="100000"/>
              </a:lnSpc>
              <a:spcBef>
                <a:spcPts val="0"/>
              </a:spcBef>
              <a:spcAft>
                <a:spcPts val="1200"/>
              </a:spcAft>
              <a:buFont typeface="Arial" panose="020B0604020202020204" pitchFamily="34" charset="0"/>
              <a:buChar char="•"/>
              <a:defRPr sz="1600"/>
            </a:lvl1pPr>
            <a:lvl2pPr marL="183600" indent="-183600">
              <a:lnSpc>
                <a:spcPct val="100000"/>
              </a:lnSpc>
              <a:spcBef>
                <a:spcPts val="0"/>
              </a:spcBef>
              <a:spcAft>
                <a:spcPts val="1200"/>
              </a:spcAft>
              <a:buSzPct val="100000"/>
              <a:buFont typeface="System Font Regular"/>
              <a:buChar char="・"/>
              <a:defRPr sz="16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65086014"/>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p>
        </p:txBody>
      </p:sp>
    </p:spTree>
    <p:extLst>
      <p:ext uri="{BB962C8B-B14F-4D97-AF65-F5344CB8AC3E}">
        <p14:creationId xmlns:p14="http://schemas.microsoft.com/office/powerpoint/2010/main" val="1539712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E30613"/>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1169629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622301158"/>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Parts">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5BA73BAF-F1D1-7C1F-91F7-6B411ADF1133}"/>
              </a:ext>
            </a:extLst>
          </p:cNvPr>
          <p:cNvSpPr txBox="1">
            <a:spLocks noGrp="1"/>
          </p:cNvSpPr>
          <p:nvPr>
            <p:ph type="body" idx="1" hasCustomPrompt="1"/>
          </p:nvPr>
        </p:nvSpPr>
        <p:spPr>
          <a:xfrm>
            <a:off x="428625" y="278110"/>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
        <p:nvSpPr>
          <p:cNvPr id="4" name="Text Placeholder 5">
            <a:extLst>
              <a:ext uri="{FF2B5EF4-FFF2-40B4-BE49-F238E27FC236}">
                <a16:creationId xmlns:a16="http://schemas.microsoft.com/office/drawing/2014/main" id="{3B1DF90C-B73E-472E-C982-71D3C2E3C092}"/>
              </a:ext>
            </a:extLst>
          </p:cNvPr>
          <p:cNvSpPr>
            <a:spLocks noGrp="1"/>
          </p:cNvSpPr>
          <p:nvPr>
            <p:ph type="body" sz="quarter" idx="12"/>
          </p:nvPr>
        </p:nvSpPr>
        <p:spPr>
          <a:xfrm>
            <a:off x="428625" y="1785939"/>
            <a:ext cx="4024027" cy="309681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5" name="Text Placeholder 5">
            <a:extLst>
              <a:ext uri="{FF2B5EF4-FFF2-40B4-BE49-F238E27FC236}">
                <a16:creationId xmlns:a16="http://schemas.microsoft.com/office/drawing/2014/main" id="{EB259111-5BAC-F379-C3D7-0EDBED3F19BF}"/>
              </a:ext>
            </a:extLst>
          </p:cNvPr>
          <p:cNvSpPr>
            <a:spLocks noGrp="1"/>
          </p:cNvSpPr>
          <p:nvPr>
            <p:ph type="body" sz="quarter" idx="13"/>
          </p:nvPr>
        </p:nvSpPr>
        <p:spPr>
          <a:xfrm>
            <a:off x="4697888" y="1785938"/>
            <a:ext cx="4017488" cy="309681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6" name="Google Shape;38;p80">
            <a:extLst>
              <a:ext uri="{FF2B5EF4-FFF2-40B4-BE49-F238E27FC236}">
                <a16:creationId xmlns:a16="http://schemas.microsoft.com/office/drawing/2014/main" id="{1916FF60-8082-553E-43AA-997982AD37A2}"/>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a:t>
            </a:r>
            <a:endParaRPr dirty="0"/>
          </a:p>
        </p:txBody>
      </p:sp>
      <p:sp>
        <p:nvSpPr>
          <p:cNvPr id="7" name="Google Shape;38;p80">
            <a:extLst>
              <a:ext uri="{FF2B5EF4-FFF2-40B4-BE49-F238E27FC236}">
                <a16:creationId xmlns:a16="http://schemas.microsoft.com/office/drawing/2014/main" id="{5B727AB5-FBFD-ECBF-47E6-15C3D54CB507}"/>
              </a:ext>
            </a:extLst>
          </p:cNvPr>
          <p:cNvSpPr txBox="1">
            <a:spLocks noGrp="1"/>
          </p:cNvSpPr>
          <p:nvPr>
            <p:ph type="body" idx="11" hasCustomPrompt="1"/>
          </p:nvPr>
        </p:nvSpPr>
        <p:spPr>
          <a:xfrm>
            <a:off x="4697889"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Part II</a:t>
            </a:r>
            <a:endParaRPr dirty="0"/>
          </a:p>
        </p:txBody>
      </p:sp>
      <p:cxnSp>
        <p:nvCxnSpPr>
          <p:cNvPr id="8" name="Google Shape;118;p97">
            <a:extLst>
              <a:ext uri="{FF2B5EF4-FFF2-40B4-BE49-F238E27FC236}">
                <a16:creationId xmlns:a16="http://schemas.microsoft.com/office/drawing/2014/main" id="{883B836E-8F85-E779-45FC-BB1EE0D1553E}"/>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6" name="Google Shape;119;p97">
            <a:extLst>
              <a:ext uri="{FF2B5EF4-FFF2-40B4-BE49-F238E27FC236}">
                <a16:creationId xmlns:a16="http://schemas.microsoft.com/office/drawing/2014/main" id="{C6539AF5-44B3-E086-05CD-5E48D673389D}"/>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2962309302"/>
      </p:ext>
    </p:extLst>
  </p:cSld>
  <p:clrMapOvr>
    <a:masterClrMapping/>
  </p:clrMapOvr>
  <p:extLst>
    <p:ext uri="{DCECCB84-F9BA-43D5-87BE-67443E8EF086}">
      <p15:sldGuideLst xmlns:p15="http://schemas.microsoft.com/office/powerpoint/2012/main">
        <p15:guide id="1" orient="horz" pos="11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8778"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1455498244"/>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Headline" preserve="1" userDrawn="1">
  <p:cSld name="3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396676077"/>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_Folie mit Template" preserve="1" userDrawn="1">
  <p:cSld name="4_Folie mit Template">
    <p:spTree>
      <p:nvGrpSpPr>
        <p:cNvPr id="1" name="Shape 151"/>
        <p:cNvGrpSpPr/>
        <p:nvPr/>
      </p:nvGrpSpPr>
      <p:grpSpPr>
        <a:xfrm>
          <a:off x="0" y="0"/>
          <a:ext cx="0" cy="0"/>
          <a:chOff x="0" y="0"/>
          <a:chExt cx="0" cy="0"/>
        </a:xfrm>
      </p:grpSpPr>
      <p:sp>
        <p:nvSpPr>
          <p:cNvPr id="152" name="Google Shape;152;p88"/>
          <p:cNvSpPr>
            <a:spLocks noGrp="1"/>
          </p:cNvSpPr>
          <p:nvPr>
            <p:ph type="pic" idx="2"/>
          </p:nvPr>
        </p:nvSpPr>
        <p:spPr>
          <a:xfrm>
            <a:off x="0" y="0"/>
            <a:ext cx="9144000" cy="5143500"/>
          </a:xfrm>
          <a:prstGeom prst="rect">
            <a:avLst/>
          </a:prstGeom>
          <a:noFill/>
          <a:ln>
            <a:noFill/>
          </a:ln>
        </p:spPr>
      </p:sp>
      <p:sp>
        <p:nvSpPr>
          <p:cNvPr id="154" name="Google Shape;154;p88"/>
          <p:cNvSpPr txBox="1">
            <a:spLocks noGrp="1"/>
          </p:cNvSpPr>
          <p:nvPr>
            <p:ph type="body" idx="3"/>
          </p:nvPr>
        </p:nvSpPr>
        <p:spPr>
          <a:xfrm>
            <a:off x="428625" y="1995489"/>
            <a:ext cx="3006217" cy="1723072"/>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800"/>
              <a:buFont typeface="Arial"/>
              <a:buNone/>
              <a:defRPr sz="18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2A6D13CF-BDA2-5F6B-21A0-D2F6CDCC7EF0}"/>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3018733519"/>
      </p:ext>
    </p:extLst>
  </p:cSld>
  <p:clrMapOvr>
    <a:masterClrMapping/>
  </p:clrMapOvr>
  <p:extLst>
    <p:ext uri="{DCECCB84-F9BA-43D5-87BE-67443E8EF086}">
      <p15:sldGuideLst xmlns:p15="http://schemas.microsoft.com/office/powerpoint/2012/main">
        <p15:guide id="1" orient="horz" pos="125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enutzerdefiniertes Layout" preserve="1">
  <p:cSld name="Benutzerdefiniertes Layout">
    <p:spTree>
      <p:nvGrpSpPr>
        <p:cNvPr id="1" name="Shape 228"/>
        <p:cNvGrpSpPr/>
        <p:nvPr/>
      </p:nvGrpSpPr>
      <p:grpSpPr>
        <a:xfrm>
          <a:off x="0" y="0"/>
          <a:ext cx="0" cy="0"/>
          <a:chOff x="0" y="0"/>
          <a:chExt cx="0" cy="0"/>
        </a:xfrm>
      </p:grpSpPr>
      <p:sp>
        <p:nvSpPr>
          <p:cNvPr id="230" name="Google Shape;230;p88"/>
          <p:cNvSpPr txBox="1"/>
          <p:nvPr/>
        </p:nvSpPr>
        <p:spPr>
          <a:xfrm>
            <a:off x="387351" y="3065724"/>
            <a:ext cx="2908524"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Everybody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make</a:t>
            </a:r>
            <a:r>
              <a:rPr lang="de-DE" sz="1600" b="1" i="0" dirty="0">
                <a:solidFill>
                  <a:schemeClr val="lt1"/>
                </a:solidFill>
                <a:latin typeface="+mn-lt"/>
                <a:ea typeface="Arial"/>
                <a:cs typeface="Arial"/>
                <a:sym typeface="Arial"/>
              </a:rPr>
              <a:t> a </a:t>
            </a:r>
            <a:r>
              <a:rPr lang="de-DE" sz="1600" b="1" i="0" dirty="0" err="1">
                <a:solidFill>
                  <a:schemeClr val="lt1"/>
                </a:solidFill>
                <a:latin typeface="+mn-lt"/>
                <a:ea typeface="Arial"/>
                <a:cs typeface="Arial"/>
                <a:sym typeface="Arial"/>
              </a:rPr>
              <a:t>gesture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how</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are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feeling</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today</a:t>
            </a:r>
            <a:r>
              <a:rPr lang="de-DE" sz="1600" b="1" i="0" dirty="0">
                <a:solidFill>
                  <a:schemeClr val="lt1"/>
                </a:solidFill>
                <a:latin typeface="+mn-lt"/>
                <a:ea typeface="Arial"/>
                <a:cs typeface="Arial"/>
                <a:sym typeface="Arial"/>
              </a:rPr>
              <a:t>! </a:t>
            </a:r>
            <a:endParaRPr b="1" i="0" dirty="0">
              <a:latin typeface="+mn-lt"/>
            </a:endParaRPr>
          </a:p>
        </p:txBody>
      </p:sp>
      <p:pic>
        <p:nvPicPr>
          <p:cNvPr id="232" name="Google Shape;232;p88"/>
          <p:cNvPicPr preferRelativeResize="0"/>
          <p:nvPr/>
        </p:nvPicPr>
        <p:blipFill rotWithShape="1">
          <a:blip r:embed="rId2">
            <a:alphaModFix/>
          </a:blip>
          <a:srcRect/>
          <a:stretch/>
        </p:blipFill>
        <p:spPr>
          <a:xfrm>
            <a:off x="814532" y="1737142"/>
            <a:ext cx="512317" cy="639371"/>
          </a:xfrm>
          <a:prstGeom prst="rect">
            <a:avLst/>
          </a:prstGeom>
          <a:noFill/>
          <a:ln>
            <a:noFill/>
          </a:ln>
        </p:spPr>
      </p:pic>
      <p:pic>
        <p:nvPicPr>
          <p:cNvPr id="233" name="Google Shape;233;p88"/>
          <p:cNvPicPr preferRelativeResize="0"/>
          <p:nvPr/>
        </p:nvPicPr>
        <p:blipFill rotWithShape="1">
          <a:blip r:embed="rId3">
            <a:alphaModFix/>
          </a:blip>
          <a:srcRect/>
          <a:stretch/>
        </p:blipFill>
        <p:spPr>
          <a:xfrm>
            <a:off x="1548653" y="1507218"/>
            <a:ext cx="426736" cy="426736"/>
          </a:xfrm>
          <a:prstGeom prst="rect">
            <a:avLst/>
          </a:prstGeom>
          <a:noFill/>
          <a:ln>
            <a:noFill/>
          </a:ln>
        </p:spPr>
      </p:pic>
      <p:pic>
        <p:nvPicPr>
          <p:cNvPr id="234" name="Google Shape;234;p88"/>
          <p:cNvPicPr preferRelativeResize="0"/>
          <p:nvPr/>
        </p:nvPicPr>
        <p:blipFill rotWithShape="1">
          <a:blip r:embed="rId4">
            <a:alphaModFix/>
          </a:blip>
          <a:srcRect/>
          <a:stretch/>
        </p:blipFill>
        <p:spPr>
          <a:xfrm>
            <a:off x="1604411" y="2235701"/>
            <a:ext cx="458874" cy="458874"/>
          </a:xfrm>
          <a:prstGeom prst="rect">
            <a:avLst/>
          </a:prstGeom>
          <a:noFill/>
          <a:ln>
            <a:noFill/>
          </a:ln>
        </p:spPr>
      </p:pic>
      <p:pic>
        <p:nvPicPr>
          <p:cNvPr id="235" name="Google Shape;235;p88"/>
          <p:cNvPicPr preferRelativeResize="0"/>
          <p:nvPr/>
        </p:nvPicPr>
        <p:blipFill rotWithShape="1">
          <a:blip r:embed="rId5">
            <a:alphaModFix/>
          </a:blip>
          <a:srcRect/>
          <a:stretch/>
        </p:blipFill>
        <p:spPr>
          <a:xfrm>
            <a:off x="6498717" y="2022333"/>
            <a:ext cx="426736" cy="426736"/>
          </a:xfrm>
          <a:prstGeom prst="rect">
            <a:avLst/>
          </a:prstGeom>
          <a:noFill/>
          <a:ln>
            <a:noFill/>
          </a:ln>
        </p:spPr>
      </p:pic>
      <p:sp>
        <p:nvSpPr>
          <p:cNvPr id="236" name="Google Shape;236;p88"/>
          <p:cNvSpPr txBox="1"/>
          <p:nvPr/>
        </p:nvSpPr>
        <p:spPr>
          <a:xfrm>
            <a:off x="4938435" y="3065724"/>
            <a:ext cx="384996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One</a:t>
            </a:r>
            <a:r>
              <a:rPr lang="de-DE" sz="1600" b="1" i="0" dirty="0">
                <a:solidFill>
                  <a:schemeClr val="lt1"/>
                </a:solidFill>
                <a:latin typeface="+mn-lt"/>
                <a:ea typeface="Arial"/>
                <a:cs typeface="Arial"/>
                <a:sym typeface="Arial"/>
              </a:rPr>
              <a:t> after </a:t>
            </a:r>
            <a:r>
              <a:rPr lang="de-DE" sz="1600" b="1" i="0" dirty="0" err="1">
                <a:solidFill>
                  <a:schemeClr val="lt1"/>
                </a:solidFill>
                <a:latin typeface="+mn-lt"/>
                <a:ea typeface="Arial"/>
                <a:cs typeface="Arial"/>
                <a:sym typeface="Arial"/>
              </a:rPr>
              <a:t>another</a:t>
            </a:r>
            <a:r>
              <a:rPr lang="de-DE" sz="1600" b="1" i="0" dirty="0">
                <a:solidFill>
                  <a:schemeClr val="lt1"/>
                </a:solidFill>
                <a:latin typeface="+mn-lt"/>
                <a:ea typeface="Arial"/>
                <a:cs typeface="Arial"/>
                <a:sym typeface="Arial"/>
              </a:rPr>
              <a:t>: </a:t>
            </a:r>
            <a:endParaRPr b="1" i="0" dirty="0">
              <a:latin typeface="+mn-lt"/>
            </a:endParaRPr>
          </a:p>
          <a:p>
            <a:pPr marL="0" marR="0" lvl="0" indent="0" algn="l" rtl="0">
              <a:lnSpc>
                <a:spcPct val="120000"/>
              </a:lnSpc>
              <a:spcBef>
                <a:spcPts val="0"/>
              </a:spcBef>
              <a:spcAft>
                <a:spcPts val="0"/>
              </a:spcAft>
              <a:buNone/>
            </a:pPr>
            <a:r>
              <a:rPr lang="de-DE" sz="1600" b="1" i="0" dirty="0" err="1">
                <a:solidFill>
                  <a:schemeClr val="lt1"/>
                </a:solidFill>
                <a:latin typeface="+mn-lt"/>
                <a:ea typeface="Arial"/>
                <a:cs typeface="Arial"/>
                <a:sym typeface="Arial"/>
              </a:rPr>
              <a:t>Introduce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yourself</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with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your</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name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location</a:t>
            </a:r>
            <a:r>
              <a:rPr lang="de-DE" sz="1600" b="1" i="0" dirty="0">
                <a:solidFill>
                  <a:schemeClr val="lt1"/>
                </a:solidFill>
                <a:latin typeface="+mn-lt"/>
                <a:ea typeface="Arial"/>
                <a:cs typeface="Arial"/>
                <a:sym typeface="Arial"/>
              </a:rPr>
              <a:t>, and </a:t>
            </a:r>
            <a:r>
              <a:rPr lang="de-DE" sz="1600" b="1" i="0" dirty="0" err="1">
                <a:solidFill>
                  <a:schemeClr val="lt1"/>
                </a:solidFill>
                <a:latin typeface="+mn-lt"/>
                <a:ea typeface="Arial"/>
                <a:cs typeface="Arial"/>
                <a:sym typeface="Arial"/>
              </a:rPr>
              <a:t>research</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topic</a:t>
            </a:r>
            <a:r>
              <a:rPr lang="de-DE" sz="1600" b="1" i="0" dirty="0">
                <a:solidFill>
                  <a:schemeClr val="lt1"/>
                </a:solidFill>
                <a:latin typeface="+mn-lt"/>
                <a:ea typeface="Arial"/>
                <a:cs typeface="Arial"/>
                <a:sym typeface="Arial"/>
              </a:rPr>
              <a:t>. </a:t>
            </a:r>
            <a:br>
              <a:rPr lang="de-DE" sz="1600" b="1" i="0" dirty="0">
                <a:solidFill>
                  <a:schemeClr val="lt1"/>
                </a:solidFill>
                <a:latin typeface="+mn-lt"/>
                <a:ea typeface="Arial"/>
                <a:cs typeface="Arial"/>
                <a:sym typeface="Arial"/>
              </a:rPr>
            </a:br>
            <a:r>
              <a:rPr lang="de-DE" sz="1600" b="1" i="0" dirty="0" err="1">
                <a:solidFill>
                  <a:schemeClr val="lt1"/>
                </a:solidFill>
                <a:latin typeface="+mn-lt"/>
                <a:ea typeface="Arial"/>
                <a:cs typeface="Arial"/>
                <a:sym typeface="Arial"/>
              </a:rPr>
              <a:t>Then</a:t>
            </a:r>
            <a:r>
              <a:rPr lang="de-DE" sz="1600" b="1" i="0" dirty="0">
                <a:solidFill>
                  <a:schemeClr val="lt1"/>
                </a:solidFill>
                <a:latin typeface="+mn-lt"/>
                <a:ea typeface="Arial"/>
                <a:cs typeface="Arial"/>
                <a:sym typeface="Arial"/>
              </a:rPr>
              <a:t>, pass on </a:t>
            </a:r>
            <a:r>
              <a:rPr lang="de-DE" sz="1600" b="1" i="0" dirty="0" err="1">
                <a:solidFill>
                  <a:schemeClr val="lt1"/>
                </a:solidFill>
                <a:latin typeface="+mn-lt"/>
                <a:ea typeface="Arial"/>
                <a:cs typeface="Arial"/>
                <a:sym typeface="Arial"/>
              </a:rPr>
              <a:t>the</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speaking</a:t>
            </a:r>
            <a:r>
              <a:rPr lang="de-DE" sz="1600" b="1" i="0" dirty="0">
                <a:solidFill>
                  <a:schemeClr val="lt1"/>
                </a:solidFill>
                <a:latin typeface="+mn-lt"/>
                <a:ea typeface="Arial"/>
                <a:cs typeface="Arial"/>
                <a:sym typeface="Arial"/>
              </a:rPr>
              <a:t> ball </a:t>
            </a:r>
            <a:r>
              <a:rPr lang="de-DE" sz="1600" b="1" i="0" dirty="0" err="1">
                <a:solidFill>
                  <a:schemeClr val="lt1"/>
                </a:solidFill>
                <a:latin typeface="+mn-lt"/>
                <a:ea typeface="Arial"/>
                <a:cs typeface="Arial"/>
                <a:sym typeface="Arial"/>
              </a:rPr>
              <a:t>to</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somebody</a:t>
            </a:r>
            <a:r>
              <a:rPr lang="de-DE" sz="1600" b="1" i="0" dirty="0">
                <a:solidFill>
                  <a:schemeClr val="lt1"/>
                </a:solidFill>
                <a:latin typeface="+mn-lt"/>
                <a:ea typeface="Arial"/>
                <a:cs typeface="Arial"/>
                <a:sym typeface="Arial"/>
              </a:rPr>
              <a:t> </a:t>
            </a:r>
            <a:r>
              <a:rPr lang="de-DE" sz="1600" b="1" i="0" dirty="0" err="1">
                <a:solidFill>
                  <a:schemeClr val="lt1"/>
                </a:solidFill>
                <a:latin typeface="+mn-lt"/>
                <a:ea typeface="Arial"/>
                <a:cs typeface="Arial"/>
                <a:sym typeface="Arial"/>
              </a:rPr>
              <a:t>else</a:t>
            </a:r>
            <a:r>
              <a:rPr lang="de-DE" sz="1600" b="1" i="0" dirty="0">
                <a:solidFill>
                  <a:schemeClr val="lt1"/>
                </a:solidFill>
                <a:latin typeface="+mn-lt"/>
                <a:ea typeface="Arial"/>
                <a:cs typeface="Arial"/>
                <a:sym typeface="Arial"/>
              </a:rPr>
              <a:t>.</a:t>
            </a:r>
            <a:endParaRPr b="1" i="0" dirty="0">
              <a:latin typeface="+mn-lt"/>
            </a:endParaRPr>
          </a:p>
        </p:txBody>
      </p:sp>
      <p:sp>
        <p:nvSpPr>
          <p:cNvPr id="237" name="Google Shape;237;p88"/>
          <p:cNvSpPr/>
          <p:nvPr/>
        </p:nvSpPr>
        <p:spPr>
          <a:xfrm>
            <a:off x="5986400" y="1915726"/>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88"/>
          <p:cNvSpPr/>
          <p:nvPr/>
        </p:nvSpPr>
        <p:spPr>
          <a:xfrm rot="-895287">
            <a:off x="5916952" y="2089348"/>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88"/>
          <p:cNvSpPr/>
          <p:nvPr/>
        </p:nvSpPr>
        <p:spPr>
          <a:xfrm rot="-1049304">
            <a:off x="5916951" y="2273631"/>
            <a:ext cx="512317" cy="162045"/>
          </a:xfrm>
          <a:prstGeom prst="arc">
            <a:avLst>
              <a:gd name="adj1" fmla="val 16200000"/>
              <a:gd name="adj2" fmla="val 0"/>
            </a:avLst>
          </a:prstGeom>
          <a:no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88"/>
          <p:cNvSpPr txBox="1"/>
          <p:nvPr/>
        </p:nvSpPr>
        <p:spPr>
          <a:xfrm>
            <a:off x="330129"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1.</a:t>
            </a:r>
            <a:endParaRPr b="1" i="0" dirty="0">
              <a:latin typeface="+mn-lt"/>
            </a:endParaRPr>
          </a:p>
        </p:txBody>
      </p:sp>
      <p:sp>
        <p:nvSpPr>
          <p:cNvPr id="241" name="Google Shape;241;p88"/>
          <p:cNvSpPr txBox="1"/>
          <p:nvPr/>
        </p:nvSpPr>
        <p:spPr>
          <a:xfrm>
            <a:off x="4930618" y="2424496"/>
            <a:ext cx="8720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600" b="1" i="0" dirty="0">
                <a:solidFill>
                  <a:schemeClr val="lt1"/>
                </a:solidFill>
                <a:latin typeface="+mn-lt"/>
                <a:ea typeface="Arial"/>
                <a:cs typeface="Arial"/>
                <a:sym typeface="Arial"/>
              </a:rPr>
              <a:t>2.</a:t>
            </a:r>
            <a:endParaRPr b="1" i="0" dirty="0">
              <a:latin typeface="+mn-lt"/>
            </a:endParaRPr>
          </a:p>
        </p:txBody>
      </p:sp>
      <p:pic>
        <p:nvPicPr>
          <p:cNvPr id="242" name="Google Shape;242;p88"/>
          <p:cNvPicPr preferRelativeResize="0"/>
          <p:nvPr/>
        </p:nvPicPr>
        <p:blipFill rotWithShape="1">
          <a:blip r:embed="rId6">
            <a:alphaModFix/>
          </a:blip>
          <a:srcRect t="27643" b="2815"/>
          <a:stretch/>
        </p:blipFill>
        <p:spPr>
          <a:xfrm flipH="1">
            <a:off x="7024297" y="2424497"/>
            <a:ext cx="610102" cy="426736"/>
          </a:xfrm>
          <a:prstGeom prst="rect">
            <a:avLst/>
          </a:prstGeom>
          <a:noFill/>
          <a:ln>
            <a:noFill/>
          </a:ln>
        </p:spPr>
      </p:pic>
      <p:sp>
        <p:nvSpPr>
          <p:cNvPr id="3" name="Textfeld 15">
            <a:extLst>
              <a:ext uri="{FF2B5EF4-FFF2-40B4-BE49-F238E27FC236}">
                <a16:creationId xmlns:a16="http://schemas.microsoft.com/office/drawing/2014/main" id="{CD506EDE-8C5F-1BDE-3508-360E24D1B791}"/>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Check-in</a:t>
            </a:r>
          </a:p>
        </p:txBody>
      </p:sp>
    </p:spTree>
    <p:extLst>
      <p:ext uri="{BB962C8B-B14F-4D97-AF65-F5344CB8AC3E}">
        <p14:creationId xmlns:p14="http://schemas.microsoft.com/office/powerpoint/2010/main" val="1198317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62433337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Sharing </a:t>
            </a:r>
            <a:r>
              <a:rPr lang="de-DE" sz="3150" b="1" i="0" dirty="0">
                <a:solidFill>
                  <a:schemeClr val="bg1"/>
                </a:solidFill>
                <a:latin typeface="Aptos" panose="020B0004020202020204" pitchFamily="34" charset="0"/>
              </a:rPr>
              <a:t>…</a:t>
            </a:r>
          </a:p>
        </p:txBody>
      </p:sp>
    </p:spTree>
    <p:extLst>
      <p:ext uri="{BB962C8B-B14F-4D97-AF65-F5344CB8AC3E}">
        <p14:creationId xmlns:p14="http://schemas.microsoft.com/office/powerpoint/2010/main" val="158525831"/>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221378398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2" name="Google Shape;38;p80">
            <a:extLst>
              <a:ext uri="{FF2B5EF4-FFF2-40B4-BE49-F238E27FC236}">
                <a16:creationId xmlns:a16="http://schemas.microsoft.com/office/drawing/2014/main" id="{3916227B-A03D-E6BC-5C30-0DC67111E3D0}"/>
              </a:ext>
            </a:extLst>
          </p:cNvPr>
          <p:cNvSpPr txBox="1">
            <a:spLocks noGrp="1"/>
          </p:cNvSpPr>
          <p:nvPr>
            <p:ph type="body" idx="1" hasCustomPrompt="1"/>
          </p:nvPr>
        </p:nvSpPr>
        <p:spPr>
          <a:xfrm>
            <a:off x="428625" y="278110"/>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2686247858"/>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tos_Programme_Days+Parts">
    <p:spTree>
      <p:nvGrpSpPr>
        <p:cNvPr id="1" name=""/>
        <p:cNvGrpSpPr/>
        <p:nvPr/>
      </p:nvGrpSpPr>
      <p:grpSpPr>
        <a:xfrm>
          <a:off x="0" y="0"/>
          <a:ext cx="0" cy="0"/>
          <a:chOff x="0" y="0"/>
          <a:chExt cx="0" cy="0"/>
        </a:xfrm>
      </p:grpSpPr>
      <p:sp>
        <p:nvSpPr>
          <p:cNvPr id="7" name="Textfeld 5">
            <a:extLst>
              <a:ext uri="{FF2B5EF4-FFF2-40B4-BE49-F238E27FC236}">
                <a16:creationId xmlns:a16="http://schemas.microsoft.com/office/drawing/2014/main" id="{8C886AFA-009F-79E5-41E6-594E87923314}"/>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1" name="Textfeld 19">
            <a:extLst>
              <a:ext uri="{FF2B5EF4-FFF2-40B4-BE49-F238E27FC236}">
                <a16:creationId xmlns:a16="http://schemas.microsoft.com/office/drawing/2014/main" id="{0596B8E6-8039-7126-DD81-E3EF7BAE5CB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15" name="Textfeld 23">
            <a:extLst>
              <a:ext uri="{FF2B5EF4-FFF2-40B4-BE49-F238E27FC236}">
                <a16:creationId xmlns:a16="http://schemas.microsoft.com/office/drawing/2014/main" id="{300088D4-3FAC-341F-D146-13D837D261B4}"/>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a:t>
            </a:r>
          </a:p>
        </p:txBody>
      </p:sp>
      <p:sp>
        <p:nvSpPr>
          <p:cNvPr id="17" name="Textfeld 27">
            <a:extLst>
              <a:ext uri="{FF2B5EF4-FFF2-40B4-BE49-F238E27FC236}">
                <a16:creationId xmlns:a16="http://schemas.microsoft.com/office/drawing/2014/main" id="{84C6094D-5B31-CA76-1A61-F6B0196B1919}"/>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Part II</a:t>
            </a:r>
          </a:p>
        </p:txBody>
      </p:sp>
      <p:sp>
        <p:nvSpPr>
          <p:cNvPr id="21" name="Textplatzhalter 33">
            <a:extLst>
              <a:ext uri="{FF2B5EF4-FFF2-40B4-BE49-F238E27FC236}">
                <a16:creationId xmlns:a16="http://schemas.microsoft.com/office/drawing/2014/main" id="{96DAD162-AB35-8C64-3A98-E373A51BD46C}"/>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4" name="Textplatzhalter 33">
            <a:extLst>
              <a:ext uri="{FF2B5EF4-FFF2-40B4-BE49-F238E27FC236}">
                <a16:creationId xmlns:a16="http://schemas.microsoft.com/office/drawing/2014/main" id="{577492E5-D8A1-AFC5-3F3D-BEE03FB05DB8}"/>
              </a:ext>
            </a:extLst>
          </p:cNvPr>
          <p:cNvSpPr>
            <a:spLocks noGrp="1"/>
          </p:cNvSpPr>
          <p:nvPr>
            <p:ph type="body" sz="quarter" idx="16"/>
          </p:nvPr>
        </p:nvSpPr>
        <p:spPr>
          <a:xfrm>
            <a:off x="2593376"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5" name="Textplatzhalter 33">
            <a:extLst>
              <a:ext uri="{FF2B5EF4-FFF2-40B4-BE49-F238E27FC236}">
                <a16:creationId xmlns:a16="http://schemas.microsoft.com/office/drawing/2014/main" id="{94E9A21A-D861-FE8B-6136-76A82A89E268}"/>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8" name="Textplatzhalter 33">
            <a:extLst>
              <a:ext uri="{FF2B5EF4-FFF2-40B4-BE49-F238E27FC236}">
                <a16:creationId xmlns:a16="http://schemas.microsoft.com/office/drawing/2014/main" id="{8C1DA9EA-0C0E-07A1-BCEB-1D25BF5628AC}"/>
              </a:ext>
            </a:extLst>
          </p:cNvPr>
          <p:cNvSpPr>
            <a:spLocks noGrp="1"/>
          </p:cNvSpPr>
          <p:nvPr>
            <p:ph type="body" sz="quarter" idx="20"/>
          </p:nvPr>
        </p:nvSpPr>
        <p:spPr>
          <a:xfrm>
            <a:off x="6858000"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29" name="Text Placeholder 5">
            <a:extLst>
              <a:ext uri="{FF2B5EF4-FFF2-40B4-BE49-F238E27FC236}">
                <a16:creationId xmlns:a16="http://schemas.microsoft.com/office/drawing/2014/main" id="{7D91459C-DE49-F015-ABD3-CB9C294FC4E6}"/>
              </a:ext>
            </a:extLst>
          </p:cNvPr>
          <p:cNvSpPr>
            <a:spLocks noGrp="1"/>
          </p:cNvSpPr>
          <p:nvPr>
            <p:ph type="body" sz="quarter" idx="12" hasCustomPrompt="1"/>
          </p:nvPr>
        </p:nvSpPr>
        <p:spPr>
          <a:xfrm>
            <a:off x="42862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0" name="Text Placeholder 5">
            <a:extLst>
              <a:ext uri="{FF2B5EF4-FFF2-40B4-BE49-F238E27FC236}">
                <a16:creationId xmlns:a16="http://schemas.microsoft.com/office/drawing/2014/main" id="{877A636E-A12B-5977-8C30-965C4903437C}"/>
              </a:ext>
            </a:extLst>
          </p:cNvPr>
          <p:cNvSpPr>
            <a:spLocks noGrp="1"/>
          </p:cNvSpPr>
          <p:nvPr>
            <p:ph type="body" sz="quarter" idx="21" hasCustomPrompt="1"/>
          </p:nvPr>
        </p:nvSpPr>
        <p:spPr>
          <a:xfrm>
            <a:off x="2593376"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1" name="Text Placeholder 5">
            <a:extLst>
              <a:ext uri="{FF2B5EF4-FFF2-40B4-BE49-F238E27FC236}">
                <a16:creationId xmlns:a16="http://schemas.microsoft.com/office/drawing/2014/main" id="{1A377352-F917-90A3-BA68-10161FACD68C}"/>
              </a:ext>
            </a:extLst>
          </p:cNvPr>
          <p:cNvSpPr>
            <a:spLocks noGrp="1"/>
          </p:cNvSpPr>
          <p:nvPr>
            <p:ph type="body" sz="quarter" idx="22" hasCustomPrompt="1"/>
          </p:nvPr>
        </p:nvSpPr>
        <p:spPr>
          <a:xfrm>
            <a:off x="4720565"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2" name="Text Placeholder 5">
            <a:extLst>
              <a:ext uri="{FF2B5EF4-FFF2-40B4-BE49-F238E27FC236}">
                <a16:creationId xmlns:a16="http://schemas.microsoft.com/office/drawing/2014/main" id="{0B645F93-6EF1-6385-32F1-78091996D056}"/>
              </a:ext>
            </a:extLst>
          </p:cNvPr>
          <p:cNvSpPr>
            <a:spLocks noGrp="1"/>
          </p:cNvSpPr>
          <p:nvPr>
            <p:ph type="body" sz="quarter" idx="23" hasCustomPrompt="1"/>
          </p:nvPr>
        </p:nvSpPr>
        <p:spPr>
          <a:xfrm>
            <a:off x="6858000" y="2463327"/>
            <a:ext cx="1934766" cy="2429392"/>
          </a:xfrm>
          <a:prstGeom prst="rect">
            <a:avLst/>
          </a:prstGeom>
        </p:spPr>
        <p:txBody>
          <a:bodyPr/>
          <a:lstStyle>
            <a:lvl1pPr marL="274320" indent="-205740">
              <a:spcBef>
                <a:spcPts val="0"/>
              </a:spcBef>
              <a:spcAft>
                <a:spcPts val="45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3" name="Google Shape;38;p80">
            <a:extLst>
              <a:ext uri="{FF2B5EF4-FFF2-40B4-BE49-F238E27FC236}">
                <a16:creationId xmlns:a16="http://schemas.microsoft.com/office/drawing/2014/main" id="{7A5B4FC5-EBC8-6C86-5DFB-4BD59AB71A40}"/>
              </a:ext>
            </a:extLst>
          </p:cNvPr>
          <p:cNvSpPr txBox="1">
            <a:spLocks noGrp="1"/>
          </p:cNvSpPr>
          <p:nvPr>
            <p:ph type="body" idx="1" hasCustomPrompt="1"/>
          </p:nvPr>
        </p:nvSpPr>
        <p:spPr>
          <a:xfrm>
            <a:off x="428625" y="287728"/>
            <a:ext cx="5099593" cy="492443"/>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Programme</a:t>
            </a:r>
            <a:endParaRPr dirty="0"/>
          </a:p>
        </p:txBody>
      </p:sp>
      <p:sp>
        <p:nvSpPr>
          <p:cNvPr id="34" name="Google Shape;38;p80">
            <a:extLst>
              <a:ext uri="{FF2B5EF4-FFF2-40B4-BE49-F238E27FC236}">
                <a16:creationId xmlns:a16="http://schemas.microsoft.com/office/drawing/2014/main" id="{B4BD74DB-8382-1DE8-BE07-D586CCB1B438}"/>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0" name="Google Shape;38;p80">
            <a:extLst>
              <a:ext uri="{FF2B5EF4-FFF2-40B4-BE49-F238E27FC236}">
                <a16:creationId xmlns:a16="http://schemas.microsoft.com/office/drawing/2014/main" id="{656DE071-2DAC-94B8-46CD-9E75E5073B22}"/>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41" name="Google Shape;118;p97">
            <a:extLst>
              <a:ext uri="{FF2B5EF4-FFF2-40B4-BE49-F238E27FC236}">
                <a16:creationId xmlns:a16="http://schemas.microsoft.com/office/drawing/2014/main" id="{F5AAC24D-1664-C8C0-5C35-FED3952E5762}"/>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42" name="Google Shape;119;p97">
            <a:extLst>
              <a:ext uri="{FF2B5EF4-FFF2-40B4-BE49-F238E27FC236}">
                <a16:creationId xmlns:a16="http://schemas.microsoft.com/office/drawing/2014/main" id="{43686EFA-3DDE-9D46-0DD2-4861CDA0304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 name="Google Shape;118;p97">
            <a:extLst>
              <a:ext uri="{FF2B5EF4-FFF2-40B4-BE49-F238E27FC236}">
                <a16:creationId xmlns:a16="http://schemas.microsoft.com/office/drawing/2014/main" id="{F5B1BA52-E649-D52A-C729-F7207F9C520B}"/>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cxnSp>
        <p:nvCxnSpPr>
          <p:cNvPr id="3" name="Google Shape;118;p97">
            <a:extLst>
              <a:ext uri="{FF2B5EF4-FFF2-40B4-BE49-F238E27FC236}">
                <a16:creationId xmlns:a16="http://schemas.microsoft.com/office/drawing/2014/main" id="{5CB1E624-B3EB-1498-4FCD-35380CB64BED}"/>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cxnSp>
        <p:nvCxnSpPr>
          <p:cNvPr id="4" name="Google Shape;118;p97">
            <a:extLst>
              <a:ext uri="{FF2B5EF4-FFF2-40B4-BE49-F238E27FC236}">
                <a16:creationId xmlns:a16="http://schemas.microsoft.com/office/drawing/2014/main" id="{6CEBB6DC-CEBE-C5CC-CDDD-6AE5291BA9B8}"/>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cxnSp>
        <p:nvCxnSpPr>
          <p:cNvPr id="5" name="Google Shape;118;p97">
            <a:extLst>
              <a:ext uri="{FF2B5EF4-FFF2-40B4-BE49-F238E27FC236}">
                <a16:creationId xmlns:a16="http://schemas.microsoft.com/office/drawing/2014/main" id="{AF83766D-2BE9-6A1C-B3A8-94ACE5FF7CB1}"/>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227983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tos_Agenda_Parts+Modul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84307F98-A24B-CEC0-7C93-95C95B044DAA}"/>
              </a:ext>
            </a:extLst>
          </p:cNvPr>
          <p:cNvSpPr>
            <a:spLocks noGrp="1"/>
          </p:cNvSpPr>
          <p:nvPr>
            <p:ph type="body" sz="quarter" idx="12"/>
          </p:nvPr>
        </p:nvSpPr>
        <p:spPr>
          <a:xfrm>
            <a:off x="428625" y="2138358"/>
            <a:ext cx="4024027" cy="2744395"/>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7" name="Text Placeholder 5">
            <a:extLst>
              <a:ext uri="{FF2B5EF4-FFF2-40B4-BE49-F238E27FC236}">
                <a16:creationId xmlns:a16="http://schemas.microsoft.com/office/drawing/2014/main" id="{60C4F1A6-3B38-F25E-F473-AEEE1C5DC7C3}"/>
              </a:ext>
            </a:extLst>
          </p:cNvPr>
          <p:cNvSpPr>
            <a:spLocks noGrp="1"/>
          </p:cNvSpPr>
          <p:nvPr>
            <p:ph type="body" sz="quarter" idx="13"/>
          </p:nvPr>
        </p:nvSpPr>
        <p:spPr>
          <a:xfrm>
            <a:off x="4697888" y="2138358"/>
            <a:ext cx="4017488" cy="2744396"/>
          </a:xfrm>
          <a:prstGeom prst="rect">
            <a:avLst/>
          </a:prstGeom>
        </p:spPr>
        <p:txBody>
          <a:bodyPr/>
          <a:lstStyle>
            <a:lvl1pPr marL="0">
              <a:spcBef>
                <a:spcPts val="0"/>
              </a:spcBef>
              <a:spcAft>
                <a:spcPts val="450"/>
              </a:spcAft>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Click to edit Master text styles</a:t>
            </a:r>
          </a:p>
          <a:p>
            <a:pPr lvl="0"/>
            <a:r>
              <a:rPr lang="en-US" dirty="0"/>
              <a:t>Second Bullet</a:t>
            </a:r>
          </a:p>
        </p:txBody>
      </p:sp>
      <p:sp>
        <p:nvSpPr>
          <p:cNvPr id="17" name="Google Shape;38;p80">
            <a:extLst>
              <a:ext uri="{FF2B5EF4-FFF2-40B4-BE49-F238E27FC236}">
                <a16:creationId xmlns:a16="http://schemas.microsoft.com/office/drawing/2014/main" id="{CAB1B78E-CCC0-B9CE-505F-F37E033ECB89}"/>
              </a:ext>
            </a:extLst>
          </p:cNvPr>
          <p:cNvSpPr txBox="1">
            <a:spLocks noGrp="1"/>
          </p:cNvSpPr>
          <p:nvPr>
            <p:ph type="body" idx="1" hasCustomPrompt="1"/>
          </p:nvPr>
        </p:nvSpPr>
        <p:spPr>
          <a:xfrm>
            <a:off x="428625" y="278110"/>
            <a:ext cx="5099593" cy="503984"/>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315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Agenda</a:t>
            </a:r>
            <a:endParaRPr dirty="0"/>
          </a:p>
        </p:txBody>
      </p:sp>
      <p:sp>
        <p:nvSpPr>
          <p:cNvPr id="2" name="Textfeld 5">
            <a:extLst>
              <a:ext uri="{FF2B5EF4-FFF2-40B4-BE49-F238E27FC236}">
                <a16:creationId xmlns:a16="http://schemas.microsoft.com/office/drawing/2014/main" id="{C6E45255-CD18-B8DD-A5A9-445433CFB51A}"/>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1</a:t>
            </a:r>
          </a:p>
        </p:txBody>
      </p:sp>
      <p:sp>
        <p:nvSpPr>
          <p:cNvPr id="6" name="Textfeld 27">
            <a:extLst>
              <a:ext uri="{FF2B5EF4-FFF2-40B4-BE49-F238E27FC236}">
                <a16:creationId xmlns:a16="http://schemas.microsoft.com/office/drawing/2014/main" id="{BE7124E2-EFE5-A7FD-43C8-97A5DD826D6A}"/>
              </a:ext>
            </a:extLst>
          </p:cNvPr>
          <p:cNvSpPr txBox="1"/>
          <p:nvPr userDrawn="1"/>
        </p:nvSpPr>
        <p:spPr>
          <a:xfrm>
            <a:off x="4697888"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Modul 2</a:t>
            </a:r>
          </a:p>
        </p:txBody>
      </p:sp>
      <p:sp>
        <p:nvSpPr>
          <p:cNvPr id="13" name="Google Shape;38;p80">
            <a:extLst>
              <a:ext uri="{FF2B5EF4-FFF2-40B4-BE49-F238E27FC236}">
                <a16:creationId xmlns:a16="http://schemas.microsoft.com/office/drawing/2014/main" id="{47CFDC1F-3687-730B-CFA9-21D32CCEE7D4}"/>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14" name="Google Shape;38;p80">
            <a:extLst>
              <a:ext uri="{FF2B5EF4-FFF2-40B4-BE49-F238E27FC236}">
                <a16:creationId xmlns:a16="http://schemas.microsoft.com/office/drawing/2014/main" id="{003CCDC0-F460-F1D5-4490-FAEFCA7FF4C1}"/>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15" name="Google Shape;118;p97">
            <a:extLst>
              <a:ext uri="{FF2B5EF4-FFF2-40B4-BE49-F238E27FC236}">
                <a16:creationId xmlns:a16="http://schemas.microsoft.com/office/drawing/2014/main" id="{E69F50A0-429C-C5A5-D44A-AEDF5D1A9410}"/>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8" name="Google Shape;119;p97">
            <a:extLst>
              <a:ext uri="{FF2B5EF4-FFF2-40B4-BE49-F238E27FC236}">
                <a16:creationId xmlns:a16="http://schemas.microsoft.com/office/drawing/2014/main" id="{8D65D320-7B33-5AE6-F95B-7CB539AA20EA}"/>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346251061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1549671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573558325"/>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3.emf"/><Relationship Id="rId5" Type="http://schemas.openxmlformats.org/officeDocument/2006/relationships/theme" Target="../theme/theme4.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2">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381445638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318767234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18">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01967153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24138028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video" Target="https://www.youtube.com/embed/F1U26PLiXjM?feature=oembed" TargetMode="Externa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07B1A20-47E8-A543-BBBB-ED0FB3F1AB31}"/>
              </a:ext>
            </a:extLst>
          </p:cNvPr>
          <p:cNvPicPr>
            <a:picLocks noChangeAspect="1"/>
          </p:cNvPicPr>
          <p:nvPr/>
        </p:nvPicPr>
        <p:blipFill rotWithShape="1">
          <a:blip r:embed="rId3"/>
          <a:srcRect t="7783" b="8071"/>
          <a:stretch/>
        </p:blipFill>
        <p:spPr>
          <a:xfrm>
            <a:off x="-26518" y="0"/>
            <a:ext cx="9170517" cy="5143500"/>
          </a:xfrm>
          <a:prstGeom prst="rect">
            <a:avLst/>
          </a:prstGeom>
        </p:spPr>
      </p:pic>
      <p:sp>
        <p:nvSpPr>
          <p:cNvPr id="2" name="Textplatzhalter 1">
            <a:extLst>
              <a:ext uri="{FF2B5EF4-FFF2-40B4-BE49-F238E27FC236}">
                <a16:creationId xmlns:a16="http://schemas.microsoft.com/office/drawing/2014/main" id="{62D60DFB-9299-F74A-BD15-1C8F137E1B13}"/>
              </a:ext>
            </a:extLst>
          </p:cNvPr>
          <p:cNvSpPr>
            <a:spLocks noGrp="1"/>
          </p:cNvSpPr>
          <p:nvPr>
            <p:ph type="body" sz="quarter" idx="11"/>
          </p:nvPr>
        </p:nvSpPr>
        <p:spPr>
          <a:xfrm>
            <a:off x="304800" y="285263"/>
            <a:ext cx="6714309" cy="485204"/>
          </a:xfrm>
        </p:spPr>
        <p:txBody>
          <a:bodyPr/>
          <a:lstStyle/>
          <a:p>
            <a:r>
              <a:rPr lang="en-GB" dirty="0"/>
              <a:t>YOUR ENTREPRENEURIAL CAREER</a:t>
            </a:r>
          </a:p>
        </p:txBody>
      </p:sp>
    </p:spTree>
    <p:extLst>
      <p:ext uri="{BB962C8B-B14F-4D97-AF65-F5344CB8AC3E}">
        <p14:creationId xmlns:p14="http://schemas.microsoft.com/office/powerpoint/2010/main" val="413301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a:t>What is intrapreneurship?</a:t>
            </a:r>
          </a:p>
        </p:txBody>
      </p:sp>
      <p:sp>
        <p:nvSpPr>
          <p:cNvPr id="4" name="Text Placeholder 1">
            <a:extLst>
              <a:ext uri="{FF2B5EF4-FFF2-40B4-BE49-F238E27FC236}">
                <a16:creationId xmlns:a16="http://schemas.microsoft.com/office/drawing/2014/main" id="{666D0622-7DA5-FDB7-A1BE-0959BE6FE892}"/>
              </a:ext>
            </a:extLst>
          </p:cNvPr>
          <p:cNvSpPr>
            <a:spLocks noGrp="1"/>
          </p:cNvSpPr>
          <p:nvPr>
            <p:ph type="body" sz="quarter" idx="13"/>
          </p:nvPr>
        </p:nvSpPr>
        <p:spPr>
          <a:xfrm>
            <a:off x="1392187" y="2447726"/>
            <a:ext cx="6282242" cy="2064116"/>
          </a:xfrm>
        </p:spPr>
        <p:txBody>
          <a:bodyPr/>
          <a:lstStyle/>
          <a:p>
            <a:pPr>
              <a:lnSpc>
                <a:spcPct val="100000"/>
              </a:lnSpc>
            </a:pPr>
            <a:r>
              <a:rPr lang="en-GB" dirty="0"/>
              <a:t>The willingness or ability of people within a large company to take direct responsibility for turning ideas </a:t>
            </a:r>
            <a:br>
              <a:rPr lang="en-GB" dirty="0"/>
            </a:br>
            <a:r>
              <a:rPr lang="en-GB" dirty="0"/>
              <a:t>into profitable new products, services, businesses, etc.</a:t>
            </a:r>
          </a:p>
          <a:p>
            <a:pPr>
              <a:lnSpc>
                <a:spcPct val="100000"/>
              </a:lnSpc>
            </a:pPr>
            <a:endParaRPr lang="en-GB" dirty="0"/>
          </a:p>
          <a:p>
            <a:pPr>
              <a:lnSpc>
                <a:spcPct val="100000"/>
              </a:lnSpc>
            </a:pPr>
            <a:r>
              <a:rPr lang="en-GB" b="0" dirty="0"/>
              <a:t>Cambridge Dictionary</a:t>
            </a:r>
          </a:p>
        </p:txBody>
      </p:sp>
    </p:spTree>
    <p:extLst>
      <p:ext uri="{BB962C8B-B14F-4D97-AF65-F5344CB8AC3E}">
        <p14:creationId xmlns:p14="http://schemas.microsoft.com/office/powerpoint/2010/main" val="186268409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E6FA14F-118B-BC42-ADE8-D28148C46CC5}"/>
              </a:ext>
            </a:extLst>
          </p:cNvPr>
          <p:cNvSpPr>
            <a:spLocks noGrp="1"/>
          </p:cNvSpPr>
          <p:nvPr>
            <p:ph type="body" idx="1"/>
          </p:nvPr>
        </p:nvSpPr>
        <p:spPr>
          <a:xfrm>
            <a:off x="428625" y="290099"/>
            <a:ext cx="6007009" cy="503984"/>
          </a:xfrm>
        </p:spPr>
        <p:txBody>
          <a:bodyPr/>
          <a:lstStyle/>
          <a:p>
            <a:r>
              <a:rPr lang="en-GB" dirty="0"/>
              <a:t>Entrepreneur or intrapreneur?</a:t>
            </a:r>
          </a:p>
        </p:txBody>
      </p:sp>
      <p:sp>
        <p:nvSpPr>
          <p:cNvPr id="6" name="Textfeld 2">
            <a:extLst>
              <a:ext uri="{FF2B5EF4-FFF2-40B4-BE49-F238E27FC236}">
                <a16:creationId xmlns:a16="http://schemas.microsoft.com/office/drawing/2014/main" id="{88778DCD-70E5-A9A0-6E47-199AF42C0301}"/>
              </a:ext>
            </a:extLst>
          </p:cNvPr>
          <p:cNvSpPr txBox="1"/>
          <p:nvPr/>
        </p:nvSpPr>
        <p:spPr>
          <a:xfrm>
            <a:off x="381827" y="1022946"/>
            <a:ext cx="2278289" cy="315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 typeface="Arial"/>
              <a:buNone/>
              <a:tabLst/>
              <a:defRPr/>
            </a:pPr>
            <a:r>
              <a:rPr kumimoji="0" lang="de-DE" sz="16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PARAMETER</a:t>
            </a:r>
          </a:p>
        </p:txBody>
      </p:sp>
      <p:cxnSp>
        <p:nvCxnSpPr>
          <p:cNvPr id="7" name="Gerade Verbindung 3">
            <a:extLst>
              <a:ext uri="{FF2B5EF4-FFF2-40B4-BE49-F238E27FC236}">
                <a16:creationId xmlns:a16="http://schemas.microsoft.com/office/drawing/2014/main" id="{77EBB9CC-954C-A11E-94A9-1E4F3545C631}"/>
              </a:ext>
            </a:extLst>
          </p:cNvPr>
          <p:cNvCxnSpPr>
            <a:cxnSpLocks/>
          </p:cNvCxnSpPr>
          <p:nvPr/>
        </p:nvCxnSpPr>
        <p:spPr>
          <a:xfrm>
            <a:off x="381828" y="1346192"/>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9" name="Textfeld 4">
            <a:extLst>
              <a:ext uri="{FF2B5EF4-FFF2-40B4-BE49-F238E27FC236}">
                <a16:creationId xmlns:a16="http://schemas.microsoft.com/office/drawing/2014/main" id="{4CB0BC63-B6ED-907E-E4C9-D6227576F8B0}"/>
              </a:ext>
            </a:extLst>
          </p:cNvPr>
          <p:cNvSpPr txBox="1"/>
          <p:nvPr/>
        </p:nvSpPr>
        <p:spPr>
          <a:xfrm>
            <a:off x="3336649" y="1022946"/>
            <a:ext cx="1641794" cy="315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 typeface="Arial"/>
              <a:buNone/>
              <a:tabLst/>
              <a:defRPr/>
            </a:pPr>
            <a:r>
              <a:rPr kumimoji="0" lang="de-DE" sz="16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ENTREPRENEUR</a:t>
            </a:r>
          </a:p>
        </p:txBody>
      </p:sp>
      <p:sp>
        <p:nvSpPr>
          <p:cNvPr id="10" name="Textfeld 7">
            <a:extLst>
              <a:ext uri="{FF2B5EF4-FFF2-40B4-BE49-F238E27FC236}">
                <a16:creationId xmlns:a16="http://schemas.microsoft.com/office/drawing/2014/main" id="{12AC44BD-7A90-855F-784B-DDAB9458AC6D}"/>
              </a:ext>
            </a:extLst>
          </p:cNvPr>
          <p:cNvSpPr txBox="1"/>
          <p:nvPr/>
        </p:nvSpPr>
        <p:spPr>
          <a:xfrm>
            <a:off x="3336649" y="1426088"/>
            <a:ext cx="2508464" cy="964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A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person</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who</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establishes</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their</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own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company</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and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shoulders</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risks</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and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rewards</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involved</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p>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endPar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endParaRPr>
          </a:p>
        </p:txBody>
      </p:sp>
      <p:sp>
        <p:nvSpPr>
          <p:cNvPr id="11" name="Textfeld 23">
            <a:extLst>
              <a:ext uri="{FF2B5EF4-FFF2-40B4-BE49-F238E27FC236}">
                <a16:creationId xmlns:a16="http://schemas.microsoft.com/office/drawing/2014/main" id="{4FED22AF-5FA5-FF38-E835-DD3DDB3B40CE}"/>
              </a:ext>
            </a:extLst>
          </p:cNvPr>
          <p:cNvSpPr txBox="1"/>
          <p:nvPr/>
        </p:nvSpPr>
        <p:spPr>
          <a:xfrm>
            <a:off x="384538" y="1426088"/>
            <a:ext cx="2508464" cy="310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300" b="1" i="0" u="none" strike="noStrike" kern="0" cap="none" spc="0" normalizeH="0" baseline="0" noProof="0">
                <a:ln>
                  <a:noFill/>
                </a:ln>
                <a:solidFill>
                  <a:srgbClr val="E30613"/>
                </a:solidFill>
                <a:effectLst/>
                <a:uLnTx/>
                <a:uFillTx/>
                <a:latin typeface="Aptos" panose="020B0004020202020204" pitchFamily="34" charset="0"/>
                <a:cs typeface="Arial"/>
                <a:sym typeface="Arial"/>
              </a:rPr>
              <a:t>Definition</a:t>
            </a:r>
          </a:p>
        </p:txBody>
      </p:sp>
      <p:cxnSp>
        <p:nvCxnSpPr>
          <p:cNvPr id="12" name="Gerade Verbindung 32">
            <a:extLst>
              <a:ext uri="{FF2B5EF4-FFF2-40B4-BE49-F238E27FC236}">
                <a16:creationId xmlns:a16="http://schemas.microsoft.com/office/drawing/2014/main" id="{A92B83AE-18A3-D780-E5F1-5F7C3CA97A6E}"/>
              </a:ext>
            </a:extLst>
          </p:cNvPr>
          <p:cNvCxnSpPr>
            <a:cxnSpLocks/>
          </p:cNvCxnSpPr>
          <p:nvPr/>
        </p:nvCxnSpPr>
        <p:spPr>
          <a:xfrm>
            <a:off x="6271341" y="1346192"/>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cxnSp>
        <p:nvCxnSpPr>
          <p:cNvPr id="13" name="Gerade Verbindung 33">
            <a:extLst>
              <a:ext uri="{FF2B5EF4-FFF2-40B4-BE49-F238E27FC236}">
                <a16:creationId xmlns:a16="http://schemas.microsoft.com/office/drawing/2014/main" id="{10B92504-6523-5545-9E24-86AF0FFF93FB}"/>
              </a:ext>
            </a:extLst>
          </p:cNvPr>
          <p:cNvCxnSpPr>
            <a:cxnSpLocks/>
          </p:cNvCxnSpPr>
          <p:nvPr/>
        </p:nvCxnSpPr>
        <p:spPr>
          <a:xfrm>
            <a:off x="3336649" y="1346192"/>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14" name="Textfeld 34">
            <a:extLst>
              <a:ext uri="{FF2B5EF4-FFF2-40B4-BE49-F238E27FC236}">
                <a16:creationId xmlns:a16="http://schemas.microsoft.com/office/drawing/2014/main" id="{6A48C6B7-3400-939B-B024-FBEE2A7BB19F}"/>
              </a:ext>
            </a:extLst>
          </p:cNvPr>
          <p:cNvSpPr txBox="1"/>
          <p:nvPr/>
        </p:nvSpPr>
        <p:spPr>
          <a:xfrm>
            <a:off x="6262288" y="1022946"/>
            <a:ext cx="1588894" cy="315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 typeface="Arial"/>
              <a:buNone/>
              <a:tabLst/>
              <a:defRPr/>
            </a:pPr>
            <a:r>
              <a:rPr kumimoji="0" lang="de-DE" sz="16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INTRAPRENEUR</a:t>
            </a:r>
          </a:p>
        </p:txBody>
      </p:sp>
      <p:cxnSp>
        <p:nvCxnSpPr>
          <p:cNvPr id="15" name="Gerade Verbindung 35">
            <a:extLst>
              <a:ext uri="{FF2B5EF4-FFF2-40B4-BE49-F238E27FC236}">
                <a16:creationId xmlns:a16="http://schemas.microsoft.com/office/drawing/2014/main" id="{669D85D3-51C2-F80F-3EE0-C2C4B1B8C78C}"/>
              </a:ext>
            </a:extLst>
          </p:cNvPr>
          <p:cNvCxnSpPr>
            <a:cxnSpLocks/>
          </p:cNvCxnSpPr>
          <p:nvPr/>
        </p:nvCxnSpPr>
        <p:spPr>
          <a:xfrm>
            <a:off x="381828" y="2450715"/>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16" name="Textfeld 36">
            <a:extLst>
              <a:ext uri="{FF2B5EF4-FFF2-40B4-BE49-F238E27FC236}">
                <a16:creationId xmlns:a16="http://schemas.microsoft.com/office/drawing/2014/main" id="{57054BC7-DA42-20FA-48DC-511494EBFB3C}"/>
              </a:ext>
            </a:extLst>
          </p:cNvPr>
          <p:cNvSpPr txBox="1"/>
          <p:nvPr/>
        </p:nvSpPr>
        <p:spPr>
          <a:xfrm>
            <a:off x="6280395" y="1426088"/>
            <a:ext cx="2508464" cy="964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262626"/>
                </a:solidFill>
                <a:effectLst/>
                <a:uLnTx/>
                <a:uFillTx/>
                <a:latin typeface="Aptos" panose="020B0004020202020204" pitchFamily="34" charset="0"/>
                <a:cs typeface="Arial"/>
                <a:sym typeface="Arial"/>
              </a:rPr>
              <a:t>A person who works in a company and is responsible for carrying out innovations in products, operations and services </a:t>
            </a:r>
          </a:p>
        </p:txBody>
      </p:sp>
      <p:cxnSp>
        <p:nvCxnSpPr>
          <p:cNvPr id="17" name="Gerade Verbindung 37">
            <a:extLst>
              <a:ext uri="{FF2B5EF4-FFF2-40B4-BE49-F238E27FC236}">
                <a16:creationId xmlns:a16="http://schemas.microsoft.com/office/drawing/2014/main" id="{A5BE7FDE-5A16-0C0B-9EE1-8EBA02FF1395}"/>
              </a:ext>
            </a:extLst>
          </p:cNvPr>
          <p:cNvCxnSpPr>
            <a:cxnSpLocks/>
          </p:cNvCxnSpPr>
          <p:nvPr/>
        </p:nvCxnSpPr>
        <p:spPr>
          <a:xfrm>
            <a:off x="3336649" y="2450715"/>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cxnSp>
        <p:nvCxnSpPr>
          <p:cNvPr id="18" name="Gerade Verbindung 39">
            <a:extLst>
              <a:ext uri="{FF2B5EF4-FFF2-40B4-BE49-F238E27FC236}">
                <a16:creationId xmlns:a16="http://schemas.microsoft.com/office/drawing/2014/main" id="{4A9B0E52-39B3-485E-8036-FC182ED3BE51}"/>
              </a:ext>
            </a:extLst>
          </p:cNvPr>
          <p:cNvCxnSpPr>
            <a:cxnSpLocks/>
          </p:cNvCxnSpPr>
          <p:nvPr/>
        </p:nvCxnSpPr>
        <p:spPr>
          <a:xfrm>
            <a:off x="6271341" y="2450715"/>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19" name="Textfeld 40">
            <a:extLst>
              <a:ext uri="{FF2B5EF4-FFF2-40B4-BE49-F238E27FC236}">
                <a16:creationId xmlns:a16="http://schemas.microsoft.com/office/drawing/2014/main" id="{B53F2968-E702-06B7-9E5D-66B99D7B8A06}"/>
              </a:ext>
            </a:extLst>
          </p:cNvPr>
          <p:cNvSpPr txBox="1"/>
          <p:nvPr/>
        </p:nvSpPr>
        <p:spPr>
          <a:xfrm>
            <a:off x="3336649" y="2557771"/>
            <a:ext cx="2508464" cy="5283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262626"/>
                </a:solidFill>
                <a:effectLst/>
                <a:uLnTx/>
                <a:uFillTx/>
                <a:latin typeface="Aptos" panose="020B0004020202020204" pitchFamily="34" charset="0"/>
                <a:cs typeface="Arial"/>
                <a:sym typeface="Arial"/>
              </a:rPr>
              <a:t>To introduce sth. in the market that is new and of socio-economic value</a:t>
            </a:r>
          </a:p>
        </p:txBody>
      </p:sp>
      <p:sp>
        <p:nvSpPr>
          <p:cNvPr id="20" name="Textfeld 41">
            <a:extLst>
              <a:ext uri="{FF2B5EF4-FFF2-40B4-BE49-F238E27FC236}">
                <a16:creationId xmlns:a16="http://schemas.microsoft.com/office/drawing/2014/main" id="{95656037-C2AF-3BBA-499C-7337DFFFC121}"/>
              </a:ext>
            </a:extLst>
          </p:cNvPr>
          <p:cNvSpPr txBox="1"/>
          <p:nvPr/>
        </p:nvSpPr>
        <p:spPr>
          <a:xfrm>
            <a:off x="384538" y="2557771"/>
            <a:ext cx="2508464" cy="310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300" b="1" i="0" u="none" strike="noStrike" kern="0" cap="none" spc="0" normalizeH="0" baseline="0" noProof="0">
                <a:ln>
                  <a:noFill/>
                </a:ln>
                <a:solidFill>
                  <a:srgbClr val="E30613"/>
                </a:solidFill>
                <a:effectLst/>
                <a:uLnTx/>
                <a:uFillTx/>
                <a:latin typeface="Aptos" panose="020B0004020202020204" pitchFamily="34" charset="0"/>
                <a:cs typeface="Arial"/>
                <a:sym typeface="Arial"/>
              </a:rPr>
              <a:t>Objective</a:t>
            </a:r>
          </a:p>
        </p:txBody>
      </p:sp>
      <p:sp>
        <p:nvSpPr>
          <p:cNvPr id="21" name="Textfeld 42">
            <a:extLst>
              <a:ext uri="{FF2B5EF4-FFF2-40B4-BE49-F238E27FC236}">
                <a16:creationId xmlns:a16="http://schemas.microsoft.com/office/drawing/2014/main" id="{8B797C4C-CF19-2329-B234-5DFDF9B559AD}"/>
              </a:ext>
            </a:extLst>
          </p:cNvPr>
          <p:cNvSpPr txBox="1"/>
          <p:nvPr/>
        </p:nvSpPr>
        <p:spPr>
          <a:xfrm>
            <a:off x="6280395" y="2557771"/>
            <a:ext cx="2508464" cy="7463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262626"/>
                </a:solidFill>
                <a:effectLst/>
                <a:uLnTx/>
                <a:uFillTx/>
                <a:latin typeface="Aptos" panose="020B0004020202020204" pitchFamily="34" charset="0"/>
                <a:cs typeface="Arial"/>
                <a:sym typeface="Arial"/>
              </a:rPr>
              <a:t>To improve the performance and market sustainability of an established enterprise</a:t>
            </a:r>
          </a:p>
        </p:txBody>
      </p:sp>
      <p:cxnSp>
        <p:nvCxnSpPr>
          <p:cNvPr id="22" name="Gerade Verbindung 43">
            <a:extLst>
              <a:ext uri="{FF2B5EF4-FFF2-40B4-BE49-F238E27FC236}">
                <a16:creationId xmlns:a16="http://schemas.microsoft.com/office/drawing/2014/main" id="{919CF5A2-C6A8-F6E0-C4C4-EC082C2A905D}"/>
              </a:ext>
            </a:extLst>
          </p:cNvPr>
          <p:cNvCxnSpPr>
            <a:cxnSpLocks/>
          </p:cNvCxnSpPr>
          <p:nvPr/>
        </p:nvCxnSpPr>
        <p:spPr>
          <a:xfrm>
            <a:off x="381828" y="3410382"/>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cxnSp>
        <p:nvCxnSpPr>
          <p:cNvPr id="23" name="Gerade Verbindung 44">
            <a:extLst>
              <a:ext uri="{FF2B5EF4-FFF2-40B4-BE49-F238E27FC236}">
                <a16:creationId xmlns:a16="http://schemas.microsoft.com/office/drawing/2014/main" id="{ABE31818-9DC5-94E6-1FBF-8E45A9780D79}"/>
              </a:ext>
            </a:extLst>
          </p:cNvPr>
          <p:cNvCxnSpPr>
            <a:cxnSpLocks/>
          </p:cNvCxnSpPr>
          <p:nvPr/>
        </p:nvCxnSpPr>
        <p:spPr>
          <a:xfrm>
            <a:off x="3336649" y="3410382"/>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cxnSp>
        <p:nvCxnSpPr>
          <p:cNvPr id="25" name="Gerade Verbindung 45">
            <a:extLst>
              <a:ext uri="{FF2B5EF4-FFF2-40B4-BE49-F238E27FC236}">
                <a16:creationId xmlns:a16="http://schemas.microsoft.com/office/drawing/2014/main" id="{E75D5015-B205-B525-2E7B-A9BBC805E692}"/>
              </a:ext>
            </a:extLst>
          </p:cNvPr>
          <p:cNvCxnSpPr>
            <a:cxnSpLocks/>
          </p:cNvCxnSpPr>
          <p:nvPr/>
        </p:nvCxnSpPr>
        <p:spPr>
          <a:xfrm>
            <a:off x="6271341" y="3410382"/>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26" name="Textfeld 46">
            <a:extLst>
              <a:ext uri="{FF2B5EF4-FFF2-40B4-BE49-F238E27FC236}">
                <a16:creationId xmlns:a16="http://schemas.microsoft.com/office/drawing/2014/main" id="{9C02A970-0053-FF3F-71E5-24FD65909E53}"/>
              </a:ext>
            </a:extLst>
          </p:cNvPr>
          <p:cNvSpPr txBox="1"/>
          <p:nvPr/>
        </p:nvSpPr>
        <p:spPr>
          <a:xfrm>
            <a:off x="3336649" y="3490279"/>
            <a:ext cx="2508464" cy="310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262626"/>
                </a:solidFill>
                <a:effectLst/>
                <a:uLnTx/>
                <a:uFillTx/>
                <a:latin typeface="Aptos" panose="020B0004020202020204" pitchFamily="34" charset="0"/>
                <a:cs typeface="Arial"/>
                <a:sym typeface="Arial"/>
              </a:rPr>
              <a:t>Recently established</a:t>
            </a:r>
          </a:p>
        </p:txBody>
      </p:sp>
      <p:sp>
        <p:nvSpPr>
          <p:cNvPr id="27" name="Textfeld 47">
            <a:extLst>
              <a:ext uri="{FF2B5EF4-FFF2-40B4-BE49-F238E27FC236}">
                <a16:creationId xmlns:a16="http://schemas.microsoft.com/office/drawing/2014/main" id="{D9425326-D47F-2F5B-E919-096393D06DA9}"/>
              </a:ext>
            </a:extLst>
          </p:cNvPr>
          <p:cNvSpPr txBox="1"/>
          <p:nvPr/>
        </p:nvSpPr>
        <p:spPr>
          <a:xfrm>
            <a:off x="384538" y="3490279"/>
            <a:ext cx="2508464" cy="310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300" b="1" i="0" u="none" strike="noStrike" kern="0" cap="none" spc="0" normalizeH="0" baseline="0" noProof="0">
                <a:ln>
                  <a:noFill/>
                </a:ln>
                <a:solidFill>
                  <a:srgbClr val="E30613"/>
                </a:solidFill>
                <a:effectLst/>
                <a:uLnTx/>
                <a:uFillTx/>
                <a:latin typeface="Aptos" panose="020B0004020202020204" pitchFamily="34" charset="0"/>
                <a:cs typeface="Arial"/>
                <a:sym typeface="Arial"/>
              </a:rPr>
              <a:t>Nature of enterprise</a:t>
            </a:r>
          </a:p>
        </p:txBody>
      </p:sp>
      <p:sp>
        <p:nvSpPr>
          <p:cNvPr id="28" name="Textfeld 48">
            <a:extLst>
              <a:ext uri="{FF2B5EF4-FFF2-40B4-BE49-F238E27FC236}">
                <a16:creationId xmlns:a16="http://schemas.microsoft.com/office/drawing/2014/main" id="{3340FB46-2C4F-659C-D259-AE282832E2BE}"/>
              </a:ext>
            </a:extLst>
          </p:cNvPr>
          <p:cNvSpPr txBox="1"/>
          <p:nvPr/>
        </p:nvSpPr>
        <p:spPr>
          <a:xfrm>
            <a:off x="6280395" y="3490279"/>
            <a:ext cx="2508464" cy="310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262626"/>
                </a:solidFill>
                <a:effectLst/>
                <a:uLnTx/>
                <a:uFillTx/>
                <a:latin typeface="Aptos" panose="020B0004020202020204" pitchFamily="34" charset="0"/>
                <a:cs typeface="Arial"/>
                <a:sym typeface="Arial"/>
              </a:rPr>
              <a:t>Well-established</a:t>
            </a:r>
          </a:p>
        </p:txBody>
      </p:sp>
      <p:cxnSp>
        <p:nvCxnSpPr>
          <p:cNvPr id="29" name="Gerade Verbindung 49">
            <a:extLst>
              <a:ext uri="{FF2B5EF4-FFF2-40B4-BE49-F238E27FC236}">
                <a16:creationId xmlns:a16="http://schemas.microsoft.com/office/drawing/2014/main" id="{5B9CD125-B45D-CC1B-978B-89EAE118202C}"/>
              </a:ext>
            </a:extLst>
          </p:cNvPr>
          <p:cNvCxnSpPr>
            <a:cxnSpLocks/>
          </p:cNvCxnSpPr>
          <p:nvPr/>
        </p:nvCxnSpPr>
        <p:spPr>
          <a:xfrm>
            <a:off x="381828" y="3890216"/>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cxnSp>
        <p:nvCxnSpPr>
          <p:cNvPr id="30" name="Gerade Verbindung 50">
            <a:extLst>
              <a:ext uri="{FF2B5EF4-FFF2-40B4-BE49-F238E27FC236}">
                <a16:creationId xmlns:a16="http://schemas.microsoft.com/office/drawing/2014/main" id="{E144A37F-4DBA-66FE-14F4-483BE22A8E46}"/>
              </a:ext>
            </a:extLst>
          </p:cNvPr>
          <p:cNvCxnSpPr>
            <a:cxnSpLocks/>
          </p:cNvCxnSpPr>
          <p:nvPr/>
        </p:nvCxnSpPr>
        <p:spPr>
          <a:xfrm>
            <a:off x="3336649" y="3890216"/>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cxnSp>
        <p:nvCxnSpPr>
          <p:cNvPr id="31" name="Gerade Verbindung 51">
            <a:extLst>
              <a:ext uri="{FF2B5EF4-FFF2-40B4-BE49-F238E27FC236}">
                <a16:creationId xmlns:a16="http://schemas.microsoft.com/office/drawing/2014/main" id="{B2E5519A-75B0-42BF-D273-494D204346F6}"/>
              </a:ext>
            </a:extLst>
          </p:cNvPr>
          <p:cNvCxnSpPr>
            <a:cxnSpLocks/>
          </p:cNvCxnSpPr>
          <p:nvPr/>
        </p:nvCxnSpPr>
        <p:spPr>
          <a:xfrm>
            <a:off x="6271341" y="3890216"/>
            <a:ext cx="2511173" cy="0"/>
          </a:xfrm>
          <a:prstGeom prst="line">
            <a:avLst/>
          </a:prstGeom>
          <a:noFill/>
          <a:ln w="8890"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32" name="Textfeld 52">
            <a:extLst>
              <a:ext uri="{FF2B5EF4-FFF2-40B4-BE49-F238E27FC236}">
                <a16:creationId xmlns:a16="http://schemas.microsoft.com/office/drawing/2014/main" id="{F66AAFDE-593A-875D-494E-917EA505E45F}"/>
              </a:ext>
            </a:extLst>
          </p:cNvPr>
          <p:cNvSpPr txBox="1"/>
          <p:nvPr/>
        </p:nvSpPr>
        <p:spPr>
          <a:xfrm>
            <a:off x="3336649" y="3970113"/>
            <a:ext cx="2508464" cy="5283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Acquired</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by</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the</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p>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entrepreneur</a:t>
            </a:r>
            <a:r>
              <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rPr>
              <a:t> </a:t>
            </a:r>
            <a:r>
              <a:rPr kumimoji="0" lang="de-DE" sz="1200" b="0" i="0" u="none" strike="noStrike" kern="0" cap="none" spc="0" normalizeH="0" baseline="0" noProof="0" dirty="0" err="1">
                <a:ln>
                  <a:noFill/>
                </a:ln>
                <a:solidFill>
                  <a:srgbClr val="262626"/>
                </a:solidFill>
                <a:effectLst/>
                <a:uLnTx/>
                <a:uFillTx/>
                <a:latin typeface="Aptos" panose="020B0004020202020204" pitchFamily="34" charset="0"/>
                <a:cs typeface="Arial"/>
                <a:sym typeface="Arial"/>
              </a:rPr>
              <a:t>themself</a:t>
            </a:r>
            <a:endParaRPr kumimoji="0" lang="de-DE" sz="1200" b="0" i="0" u="none" strike="noStrike" kern="0" cap="none" spc="0" normalizeH="0" baseline="0" noProof="0" dirty="0">
              <a:ln>
                <a:noFill/>
              </a:ln>
              <a:solidFill>
                <a:srgbClr val="262626"/>
              </a:solidFill>
              <a:effectLst/>
              <a:uLnTx/>
              <a:uFillTx/>
              <a:latin typeface="Aptos" panose="020B0004020202020204" pitchFamily="34" charset="0"/>
              <a:cs typeface="Arial"/>
              <a:sym typeface="Arial"/>
            </a:endParaRPr>
          </a:p>
        </p:txBody>
      </p:sp>
      <p:sp>
        <p:nvSpPr>
          <p:cNvPr id="39" name="Textfeld 53">
            <a:extLst>
              <a:ext uri="{FF2B5EF4-FFF2-40B4-BE49-F238E27FC236}">
                <a16:creationId xmlns:a16="http://schemas.microsoft.com/office/drawing/2014/main" id="{DE4ACB50-7EC6-C524-D154-DA29B0505EEF}"/>
              </a:ext>
            </a:extLst>
          </p:cNvPr>
          <p:cNvSpPr txBox="1"/>
          <p:nvPr/>
        </p:nvSpPr>
        <p:spPr>
          <a:xfrm>
            <a:off x="384538" y="3970113"/>
            <a:ext cx="2508464" cy="310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300" b="1" i="0" u="none" strike="noStrike" kern="0" cap="none" spc="0" normalizeH="0" baseline="0" noProof="0">
                <a:ln>
                  <a:noFill/>
                </a:ln>
                <a:solidFill>
                  <a:srgbClr val="E30613"/>
                </a:solidFill>
                <a:effectLst/>
                <a:uLnTx/>
                <a:uFillTx/>
                <a:latin typeface="Aptos" panose="020B0004020202020204" pitchFamily="34" charset="0"/>
                <a:cs typeface="Arial"/>
                <a:sym typeface="Arial"/>
              </a:rPr>
              <a:t>Source of capital</a:t>
            </a:r>
          </a:p>
        </p:txBody>
      </p:sp>
      <p:sp>
        <p:nvSpPr>
          <p:cNvPr id="57" name="Textfeld 54">
            <a:extLst>
              <a:ext uri="{FF2B5EF4-FFF2-40B4-BE49-F238E27FC236}">
                <a16:creationId xmlns:a16="http://schemas.microsoft.com/office/drawing/2014/main" id="{72724429-39EB-BA69-B805-200390826A3C}"/>
              </a:ext>
            </a:extLst>
          </p:cNvPr>
          <p:cNvSpPr txBox="1"/>
          <p:nvPr/>
        </p:nvSpPr>
        <p:spPr>
          <a:xfrm>
            <a:off x="6280395" y="3970113"/>
            <a:ext cx="2508464" cy="310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ts val="1660"/>
              </a:lnSpc>
              <a:spcBef>
                <a:spcPts val="0"/>
              </a:spcBef>
              <a:spcAft>
                <a:spcPts val="0"/>
              </a:spcAft>
              <a:buClr>
                <a:srgbClr val="000000"/>
              </a:buClr>
              <a:buSzTx/>
              <a:buFont typeface="Arial"/>
              <a:buNone/>
              <a:tabLst/>
              <a:defRPr/>
            </a:pPr>
            <a:r>
              <a:rPr kumimoji="0" lang="de-DE" sz="1200" b="0" i="0" u="none" strike="noStrike" kern="0" cap="none" spc="0" normalizeH="0" baseline="0" noProof="0">
                <a:ln>
                  <a:noFill/>
                </a:ln>
                <a:solidFill>
                  <a:srgbClr val="262626"/>
                </a:solidFill>
                <a:effectLst/>
                <a:uLnTx/>
                <a:uFillTx/>
                <a:latin typeface="Aptos" panose="020B0004020202020204" pitchFamily="34" charset="0"/>
                <a:cs typeface="Arial"/>
                <a:sym typeface="Arial"/>
              </a:rPr>
              <a:t>Provided by the company</a:t>
            </a:r>
          </a:p>
        </p:txBody>
      </p:sp>
      <p:sp>
        <p:nvSpPr>
          <p:cNvPr id="58" name="Google Shape;93;p20">
            <a:extLst>
              <a:ext uri="{FF2B5EF4-FFF2-40B4-BE49-F238E27FC236}">
                <a16:creationId xmlns:a16="http://schemas.microsoft.com/office/drawing/2014/main" id="{9933060C-1715-21FB-3112-15BC82EF4F2A}"/>
              </a:ext>
            </a:extLst>
          </p:cNvPr>
          <p:cNvSpPr txBox="1"/>
          <p:nvPr/>
        </p:nvSpPr>
        <p:spPr>
          <a:xfrm>
            <a:off x="338710" y="4660255"/>
            <a:ext cx="5070688" cy="3607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Arial"/>
              <a:buNone/>
              <a:tabLst/>
              <a:defRPr/>
            </a:pPr>
            <a:r>
              <a:rPr kumimoji="0" lang="de-DE" sz="900" b="1" i="0" u="none" strike="noStrike" kern="0" cap="none" spc="0" normalizeH="0" baseline="0" noProof="0" dirty="0">
                <a:ln>
                  <a:noFill/>
                </a:ln>
                <a:solidFill>
                  <a:srgbClr val="AF9F92"/>
                </a:solidFill>
                <a:effectLst/>
                <a:uLnTx/>
                <a:uFillTx/>
                <a:latin typeface="Aptos" panose="020B0004020202020204" pitchFamily="34" charset="0"/>
                <a:cs typeface="Arial"/>
                <a:sym typeface="Arial"/>
              </a:rPr>
              <a:t>https://</a:t>
            </a:r>
            <a:r>
              <a:rPr kumimoji="0" lang="de-DE" sz="900" b="1" i="0" u="none" strike="noStrike" kern="0" cap="none" spc="0" normalizeH="0" baseline="0" noProof="0" dirty="0" err="1">
                <a:ln>
                  <a:noFill/>
                </a:ln>
                <a:solidFill>
                  <a:srgbClr val="AF9F92"/>
                </a:solidFill>
                <a:effectLst/>
                <a:uLnTx/>
                <a:uFillTx/>
                <a:latin typeface="Aptos" panose="020B0004020202020204" pitchFamily="34" charset="0"/>
                <a:cs typeface="Arial"/>
                <a:sym typeface="Arial"/>
              </a:rPr>
              <a:t>askanydifference.com</a:t>
            </a:r>
            <a:r>
              <a:rPr kumimoji="0" lang="de-DE" sz="900" b="1" i="0" u="none" strike="noStrike" kern="0" cap="none" spc="0" normalizeH="0" baseline="0" noProof="0" dirty="0">
                <a:ln>
                  <a:noFill/>
                </a:ln>
                <a:solidFill>
                  <a:srgbClr val="AF9F92"/>
                </a:solidFill>
                <a:effectLst/>
                <a:uLnTx/>
                <a:uFillTx/>
                <a:latin typeface="Aptos" panose="020B0004020202020204" pitchFamily="34" charset="0"/>
                <a:cs typeface="Arial"/>
                <a:sym typeface="Arial"/>
              </a:rPr>
              <a:t>/</a:t>
            </a:r>
            <a:r>
              <a:rPr kumimoji="0" lang="de-DE" sz="900" b="1" i="0" u="none" strike="noStrike" kern="0" cap="none" spc="0" normalizeH="0" baseline="0" noProof="0" dirty="0" err="1">
                <a:ln>
                  <a:noFill/>
                </a:ln>
                <a:solidFill>
                  <a:srgbClr val="AF9F92"/>
                </a:solidFill>
                <a:effectLst/>
                <a:uLnTx/>
                <a:uFillTx/>
                <a:latin typeface="Aptos" panose="020B0004020202020204" pitchFamily="34" charset="0"/>
                <a:cs typeface="Arial"/>
                <a:sym typeface="Arial"/>
              </a:rPr>
              <a:t>difference</a:t>
            </a:r>
            <a:r>
              <a:rPr kumimoji="0" lang="de-DE" sz="900" b="1" i="0" u="none" strike="noStrike" kern="0" cap="none" spc="0" normalizeH="0" baseline="0" noProof="0" dirty="0">
                <a:ln>
                  <a:noFill/>
                </a:ln>
                <a:solidFill>
                  <a:srgbClr val="AF9F92"/>
                </a:solidFill>
                <a:effectLst/>
                <a:uLnTx/>
                <a:uFillTx/>
                <a:latin typeface="Aptos" panose="020B0004020202020204" pitchFamily="34" charset="0"/>
                <a:cs typeface="Arial"/>
                <a:sym typeface="Arial"/>
              </a:rPr>
              <a:t>-</a:t>
            </a:r>
            <a:r>
              <a:rPr kumimoji="0" lang="de-DE" sz="900" b="1" i="0" u="none" strike="noStrike" kern="0" cap="none" spc="0" normalizeH="0" baseline="0" noProof="0" dirty="0" err="1">
                <a:ln>
                  <a:noFill/>
                </a:ln>
                <a:solidFill>
                  <a:srgbClr val="AF9F92"/>
                </a:solidFill>
                <a:effectLst/>
                <a:uLnTx/>
                <a:uFillTx/>
                <a:latin typeface="Aptos" panose="020B0004020202020204" pitchFamily="34" charset="0"/>
                <a:cs typeface="Arial"/>
                <a:sym typeface="Arial"/>
              </a:rPr>
              <a:t>between</a:t>
            </a:r>
            <a:r>
              <a:rPr kumimoji="0" lang="de-DE" sz="900" b="1" i="0" u="none" strike="noStrike" kern="0" cap="none" spc="0" normalizeH="0" baseline="0" noProof="0" dirty="0">
                <a:ln>
                  <a:noFill/>
                </a:ln>
                <a:solidFill>
                  <a:srgbClr val="AF9F92"/>
                </a:solidFill>
                <a:effectLst/>
                <a:uLnTx/>
                <a:uFillTx/>
                <a:latin typeface="Aptos" panose="020B0004020202020204" pitchFamily="34" charset="0"/>
                <a:cs typeface="Arial"/>
                <a:sym typeface="Arial"/>
              </a:rPr>
              <a:t>-entrepreneur-and-</a:t>
            </a:r>
            <a:r>
              <a:rPr kumimoji="0" lang="de-DE" sz="900" b="1" i="0" u="none" strike="noStrike" kern="0" cap="none" spc="0" normalizeH="0" baseline="0" noProof="0" dirty="0" err="1">
                <a:ln>
                  <a:noFill/>
                </a:ln>
                <a:solidFill>
                  <a:srgbClr val="AF9F92"/>
                </a:solidFill>
                <a:effectLst/>
                <a:uLnTx/>
                <a:uFillTx/>
                <a:latin typeface="Aptos" panose="020B0004020202020204" pitchFamily="34" charset="0"/>
                <a:cs typeface="Arial"/>
                <a:sym typeface="Arial"/>
              </a:rPr>
              <a:t>intrapreneur</a:t>
            </a:r>
            <a:r>
              <a:rPr kumimoji="0" lang="de-DE" sz="900" b="1" i="0" u="none" strike="noStrike" kern="0" cap="none" spc="0" normalizeH="0" baseline="0" noProof="0" dirty="0">
                <a:ln>
                  <a:noFill/>
                </a:ln>
                <a:solidFill>
                  <a:srgbClr val="AF9F92"/>
                </a:solidFill>
                <a:effectLst/>
                <a:uLnTx/>
                <a:uFillTx/>
                <a:latin typeface="Aptos" panose="020B0004020202020204" pitchFamily="34" charset="0"/>
                <a:cs typeface="Arial"/>
                <a:sym typeface="Arial"/>
              </a:rPr>
              <a:t>/</a:t>
            </a:r>
          </a:p>
        </p:txBody>
      </p:sp>
    </p:spTree>
    <p:extLst>
      <p:ext uri="{BB962C8B-B14F-4D97-AF65-F5344CB8AC3E}">
        <p14:creationId xmlns:p14="http://schemas.microsoft.com/office/powerpoint/2010/main" val="42519675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F26108E-1F59-D64B-B8D5-8640252BA740}"/>
              </a:ext>
            </a:extLst>
          </p:cNvPr>
          <p:cNvSpPr>
            <a:spLocks noGrp="1"/>
          </p:cNvSpPr>
          <p:nvPr>
            <p:ph type="body" idx="1"/>
          </p:nvPr>
        </p:nvSpPr>
        <p:spPr/>
        <p:txBody>
          <a:bodyPr/>
          <a:lstStyle/>
          <a:p>
            <a:r>
              <a:rPr lang="en-GB"/>
              <a:t>It’s about the mindset</a:t>
            </a:r>
          </a:p>
        </p:txBody>
      </p:sp>
      <p:sp>
        <p:nvSpPr>
          <p:cNvPr id="4" name="Textfeld 2">
            <a:extLst>
              <a:ext uri="{FF2B5EF4-FFF2-40B4-BE49-F238E27FC236}">
                <a16:creationId xmlns:a16="http://schemas.microsoft.com/office/drawing/2014/main" id="{2C40AD3D-7706-4733-F149-C769D6806999}"/>
              </a:ext>
            </a:extLst>
          </p:cNvPr>
          <p:cNvSpPr txBox="1"/>
          <p:nvPr/>
        </p:nvSpPr>
        <p:spPr>
          <a:xfrm>
            <a:off x="1697443" y="2156252"/>
            <a:ext cx="574911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Aptos" panose="020B0004020202020204" pitchFamily="34" charset="0"/>
                <a:cs typeface="Arial"/>
                <a:sym typeface="Calibri"/>
              </a:rPr>
              <a:t>Entrepreneurship &amp; Intrapreneurship:</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Different environments, same mindset</a:t>
            </a:r>
            <a:endParaRPr kumimoji="0" lang="en-GB" sz="2400" b="0" i="0" u="none" strike="noStrike" kern="0" cap="none" spc="0" normalizeH="0" baseline="0" noProof="0" dirty="0">
              <a:ln>
                <a:noFill/>
              </a:ln>
              <a:solidFill>
                <a:prstClr val="black"/>
              </a:solidFill>
              <a:effectLst/>
              <a:uLnTx/>
              <a:uFillTx/>
              <a:latin typeface="Aptos" panose="020B0004020202020204" pitchFamily="34" charset="0"/>
              <a:cs typeface="Arial"/>
              <a:sym typeface="Calibri"/>
            </a:endParaRPr>
          </a:p>
        </p:txBody>
      </p:sp>
    </p:spTree>
    <p:extLst>
      <p:ext uri="{BB962C8B-B14F-4D97-AF65-F5344CB8AC3E}">
        <p14:creationId xmlns:p14="http://schemas.microsoft.com/office/powerpoint/2010/main" val="405122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5" name="Grafik 4" descr="Ein Bild, das Person, drinnen, sitzend, Mann enthält.&#10;&#10;Automatisch generierte Beschreibung">
            <a:extLst>
              <a:ext uri="{FF2B5EF4-FFF2-40B4-BE49-F238E27FC236}">
                <a16:creationId xmlns:a16="http://schemas.microsoft.com/office/drawing/2014/main" id="{630F404B-857E-0D4D-8E7A-310D1021130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9190556" cy="5143500"/>
          </a:xfrm>
          <a:prstGeom prst="rect">
            <a:avLst/>
          </a:prstGeom>
        </p:spPr>
      </p:pic>
      <p:sp>
        <p:nvSpPr>
          <p:cNvPr id="2" name="Textplatzhalter 1">
            <a:extLst>
              <a:ext uri="{FF2B5EF4-FFF2-40B4-BE49-F238E27FC236}">
                <a16:creationId xmlns:a16="http://schemas.microsoft.com/office/drawing/2014/main" id="{33933419-1575-6442-96F9-85B6154E9CA9}"/>
              </a:ext>
            </a:extLst>
          </p:cNvPr>
          <p:cNvSpPr>
            <a:spLocks noGrp="1"/>
          </p:cNvSpPr>
          <p:nvPr>
            <p:ph type="body" sz="quarter" idx="11"/>
          </p:nvPr>
        </p:nvSpPr>
        <p:spPr>
          <a:xfrm>
            <a:off x="304800" y="285263"/>
            <a:ext cx="5834743" cy="485204"/>
          </a:xfrm>
        </p:spPr>
        <p:txBody>
          <a:bodyPr/>
          <a:lstStyle/>
          <a:p>
            <a:r>
              <a:rPr lang="en-GB" dirty="0">
                <a:latin typeface="Aptos" panose="020B0004020202020204" pitchFamily="34" charset="0"/>
                <a:ea typeface="Open Sans"/>
                <a:cs typeface="Open Sans"/>
              </a:rPr>
              <a:t>ENTREPRENEURIAL PROCESS</a:t>
            </a:r>
            <a:endParaRPr lang="en-GB" dirty="0">
              <a:latin typeface="Aptos" panose="020B0004020202020204" pitchFamily="34" charset="0"/>
            </a:endParaRPr>
          </a:p>
        </p:txBody>
      </p:sp>
    </p:spTree>
    <p:extLst>
      <p:ext uri="{BB962C8B-B14F-4D97-AF65-F5344CB8AC3E}">
        <p14:creationId xmlns:p14="http://schemas.microsoft.com/office/powerpoint/2010/main" val="355979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3" name="Textplatzhalter 2">
            <a:extLst>
              <a:ext uri="{FF2B5EF4-FFF2-40B4-BE49-F238E27FC236}">
                <a16:creationId xmlns:a16="http://schemas.microsoft.com/office/drawing/2014/main" id="{51C841CF-0BBC-1D44-9A10-AD0366228886}"/>
              </a:ext>
            </a:extLst>
          </p:cNvPr>
          <p:cNvSpPr>
            <a:spLocks noGrp="1"/>
          </p:cNvSpPr>
          <p:nvPr>
            <p:ph type="body" idx="1"/>
          </p:nvPr>
        </p:nvSpPr>
        <p:spPr/>
        <p:txBody>
          <a:bodyPr lIns="0" tIns="0" rIns="0" bIns="0" anchor="t"/>
          <a:lstStyle/>
          <a:p>
            <a:r>
              <a:rPr lang="en-GB" dirty="0">
                <a:ea typeface="Open Sans"/>
                <a:cs typeface="Open Sans"/>
              </a:rPr>
              <a:t>Desire</a:t>
            </a:r>
            <a:endParaRPr lang="en-GB" dirty="0"/>
          </a:p>
        </p:txBody>
      </p:sp>
      <p:sp>
        <p:nvSpPr>
          <p:cNvPr id="2" name="Textfeld 7">
            <a:extLst>
              <a:ext uri="{FF2B5EF4-FFF2-40B4-BE49-F238E27FC236}">
                <a16:creationId xmlns:a16="http://schemas.microsoft.com/office/drawing/2014/main" id="{F7FD19F8-554A-4A3C-1510-AD09281EB80B}"/>
              </a:ext>
            </a:extLst>
          </p:cNvPr>
          <p:cNvSpPr txBox="1"/>
          <p:nvPr/>
        </p:nvSpPr>
        <p:spPr>
          <a:xfrm>
            <a:off x="6811268" y="2751636"/>
            <a:ext cx="19148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INNOVATION</a:t>
            </a:r>
          </a:p>
        </p:txBody>
      </p:sp>
      <p:cxnSp>
        <p:nvCxnSpPr>
          <p:cNvPr id="5" name="Gerade Verbindung mit Pfeil 10">
            <a:extLst>
              <a:ext uri="{FF2B5EF4-FFF2-40B4-BE49-F238E27FC236}">
                <a16:creationId xmlns:a16="http://schemas.microsoft.com/office/drawing/2014/main" id="{3B10A512-8F61-925A-02BB-BF4C25A379DC}"/>
              </a:ext>
            </a:extLst>
          </p:cNvPr>
          <p:cNvCxnSpPr>
            <a:cxnSpLocks/>
          </p:cNvCxnSpPr>
          <p:nvPr/>
        </p:nvCxnSpPr>
        <p:spPr>
          <a:xfrm>
            <a:off x="3380975" y="2931929"/>
            <a:ext cx="3313739" cy="0"/>
          </a:xfrm>
          <a:prstGeom prst="straightConnector1">
            <a:avLst/>
          </a:prstGeom>
          <a:noFill/>
          <a:ln w="9525" cap="flat">
            <a:solidFill>
              <a:srgbClr val="E30613"/>
            </a:solidFill>
            <a:prstDash val="solid"/>
            <a:miter lim="800000"/>
            <a:headEnd type="oval" w="sm" len="sm"/>
            <a:tailEnd type="triangle"/>
          </a:ln>
          <a:effectLst/>
          <a:sp3d/>
        </p:spPr>
        <p:style>
          <a:lnRef idx="0">
            <a:scrgbClr r="0" g="0" b="0"/>
          </a:lnRef>
          <a:fillRef idx="0">
            <a:scrgbClr r="0" g="0" b="0"/>
          </a:fillRef>
          <a:effectRef idx="0">
            <a:scrgbClr r="0" g="0" b="0"/>
          </a:effectRef>
          <a:fontRef idx="none"/>
        </p:style>
      </p:cxnSp>
      <p:sp>
        <p:nvSpPr>
          <p:cNvPr id="6" name="Textfeld 8">
            <a:extLst>
              <a:ext uri="{FF2B5EF4-FFF2-40B4-BE49-F238E27FC236}">
                <a16:creationId xmlns:a16="http://schemas.microsoft.com/office/drawing/2014/main" id="{4D8FBC2D-C285-4E24-6CDE-E510129087C8}"/>
              </a:ext>
            </a:extLst>
          </p:cNvPr>
          <p:cNvSpPr txBox="1"/>
          <p:nvPr/>
        </p:nvSpPr>
        <p:spPr>
          <a:xfrm>
            <a:off x="1601328" y="2751636"/>
            <a:ext cx="19148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START</a:t>
            </a:r>
          </a:p>
        </p:txBody>
      </p:sp>
    </p:spTree>
    <p:extLst>
      <p:ext uri="{BB962C8B-B14F-4D97-AF65-F5344CB8AC3E}">
        <p14:creationId xmlns:p14="http://schemas.microsoft.com/office/powerpoint/2010/main" val="15461452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3" name="Textplatzhalter 2">
            <a:extLst>
              <a:ext uri="{FF2B5EF4-FFF2-40B4-BE49-F238E27FC236}">
                <a16:creationId xmlns:a16="http://schemas.microsoft.com/office/drawing/2014/main" id="{16F45EF9-6EE5-624D-BEC8-B12B8286625F}"/>
              </a:ext>
            </a:extLst>
          </p:cNvPr>
          <p:cNvSpPr>
            <a:spLocks noGrp="1"/>
          </p:cNvSpPr>
          <p:nvPr>
            <p:ph type="body" idx="1"/>
          </p:nvPr>
        </p:nvSpPr>
        <p:spPr/>
        <p:txBody>
          <a:bodyPr lIns="0" tIns="0" rIns="0" bIns="0" anchor="t"/>
          <a:lstStyle/>
          <a:p>
            <a:r>
              <a:rPr lang="de-DE" dirty="0">
                <a:ea typeface="Open Sans"/>
                <a:cs typeface="Open Sans"/>
              </a:rPr>
              <a:t>Reality</a:t>
            </a:r>
            <a:endParaRPr lang="de-DE" dirty="0"/>
          </a:p>
        </p:txBody>
      </p:sp>
      <p:pic>
        <p:nvPicPr>
          <p:cNvPr id="2" name="Grafik 3">
            <a:extLst>
              <a:ext uri="{FF2B5EF4-FFF2-40B4-BE49-F238E27FC236}">
                <a16:creationId xmlns:a16="http://schemas.microsoft.com/office/drawing/2014/main" id="{7DAD111C-663D-2184-BFF5-D9E41A535112}"/>
              </a:ext>
            </a:extLst>
          </p:cNvPr>
          <p:cNvPicPr>
            <a:picLocks noChangeAspect="1"/>
          </p:cNvPicPr>
          <p:nvPr/>
        </p:nvPicPr>
        <p:blipFill>
          <a:blip r:embed="rId3">
            <a:extLst>
              <a:ext uri="{28A0092B-C50C-407E-A947-70E740481C1C}">
                <a14:useLocalDpi xmlns:a14="http://schemas.microsoft.com/office/drawing/2010/main" val="0"/>
              </a:ext>
            </a:extLst>
          </a:blip>
          <a:srcRect t="19295"/>
          <a:stretch/>
        </p:blipFill>
        <p:spPr>
          <a:xfrm>
            <a:off x="0" y="992458"/>
            <a:ext cx="9144000" cy="4151041"/>
          </a:xfrm>
          <a:prstGeom prst="rect">
            <a:avLst/>
          </a:prstGeom>
        </p:spPr>
      </p:pic>
      <p:sp>
        <p:nvSpPr>
          <p:cNvPr id="5" name="Textfeld 7">
            <a:extLst>
              <a:ext uri="{FF2B5EF4-FFF2-40B4-BE49-F238E27FC236}">
                <a16:creationId xmlns:a16="http://schemas.microsoft.com/office/drawing/2014/main" id="{A8866DF4-0AF8-4413-CEF4-A3F88FC6538F}"/>
              </a:ext>
            </a:extLst>
          </p:cNvPr>
          <p:cNvSpPr txBox="1"/>
          <p:nvPr/>
        </p:nvSpPr>
        <p:spPr>
          <a:xfrm>
            <a:off x="6811268" y="2751636"/>
            <a:ext cx="19148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INNOVATION</a:t>
            </a:r>
          </a:p>
        </p:txBody>
      </p:sp>
      <p:sp>
        <p:nvSpPr>
          <p:cNvPr id="6" name="Textfeld 8">
            <a:extLst>
              <a:ext uri="{FF2B5EF4-FFF2-40B4-BE49-F238E27FC236}">
                <a16:creationId xmlns:a16="http://schemas.microsoft.com/office/drawing/2014/main" id="{630A3B7B-1AF6-618A-1578-E377910AD362}"/>
              </a:ext>
            </a:extLst>
          </p:cNvPr>
          <p:cNvSpPr txBox="1"/>
          <p:nvPr/>
        </p:nvSpPr>
        <p:spPr>
          <a:xfrm>
            <a:off x="1287564" y="2751636"/>
            <a:ext cx="19148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START</a:t>
            </a:r>
          </a:p>
        </p:txBody>
      </p:sp>
    </p:spTree>
    <p:extLst>
      <p:ext uri="{BB962C8B-B14F-4D97-AF65-F5344CB8AC3E}">
        <p14:creationId xmlns:p14="http://schemas.microsoft.com/office/powerpoint/2010/main" val="29154873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4" name="Textplatzhalter 3">
            <a:extLst>
              <a:ext uri="{FF2B5EF4-FFF2-40B4-BE49-F238E27FC236}">
                <a16:creationId xmlns:a16="http://schemas.microsoft.com/office/drawing/2014/main" id="{1D14A891-7B1A-3449-9D4B-E11EA6133715}"/>
              </a:ext>
            </a:extLst>
          </p:cNvPr>
          <p:cNvSpPr>
            <a:spLocks noGrp="1"/>
          </p:cNvSpPr>
          <p:nvPr>
            <p:ph type="body" idx="1"/>
          </p:nvPr>
        </p:nvSpPr>
        <p:spPr/>
        <p:txBody>
          <a:bodyPr/>
          <a:lstStyle/>
          <a:p>
            <a:r>
              <a:rPr lang="en-GB"/>
              <a:t>Iteration</a:t>
            </a:r>
          </a:p>
        </p:txBody>
      </p:sp>
      <p:pic>
        <p:nvPicPr>
          <p:cNvPr id="2" name="Grafik 4">
            <a:extLst>
              <a:ext uri="{FF2B5EF4-FFF2-40B4-BE49-F238E27FC236}">
                <a16:creationId xmlns:a16="http://schemas.microsoft.com/office/drawing/2014/main" id="{8A0FE6D6-29EC-5EEF-E061-946B298489B1}"/>
              </a:ext>
            </a:extLst>
          </p:cNvPr>
          <p:cNvPicPr>
            <a:picLocks noChangeAspect="1"/>
          </p:cNvPicPr>
          <p:nvPr/>
        </p:nvPicPr>
        <p:blipFill>
          <a:blip r:embed="rId3">
            <a:extLst>
              <a:ext uri="{28A0092B-C50C-407E-A947-70E740481C1C}">
                <a14:useLocalDpi xmlns:a14="http://schemas.microsoft.com/office/drawing/2010/main" val="0"/>
              </a:ext>
            </a:extLst>
          </a:blip>
          <a:srcRect t="19512"/>
          <a:stretch/>
        </p:blipFill>
        <p:spPr>
          <a:xfrm>
            <a:off x="0" y="1003610"/>
            <a:ext cx="9144000" cy="4139890"/>
          </a:xfrm>
          <a:prstGeom prst="rect">
            <a:avLst/>
          </a:prstGeom>
        </p:spPr>
      </p:pic>
      <p:sp>
        <p:nvSpPr>
          <p:cNvPr id="3" name="Textfeld 8">
            <a:extLst>
              <a:ext uri="{FF2B5EF4-FFF2-40B4-BE49-F238E27FC236}">
                <a16:creationId xmlns:a16="http://schemas.microsoft.com/office/drawing/2014/main" id="{834E329A-4A93-2931-5BAE-A8994B6635E1}"/>
              </a:ext>
            </a:extLst>
          </p:cNvPr>
          <p:cNvSpPr txBox="1"/>
          <p:nvPr/>
        </p:nvSpPr>
        <p:spPr>
          <a:xfrm>
            <a:off x="5932727" y="3908083"/>
            <a:ext cx="19148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INNOVATION</a:t>
            </a:r>
          </a:p>
        </p:txBody>
      </p:sp>
      <p:sp>
        <p:nvSpPr>
          <p:cNvPr id="6" name="Textfeld 8">
            <a:extLst>
              <a:ext uri="{FF2B5EF4-FFF2-40B4-BE49-F238E27FC236}">
                <a16:creationId xmlns:a16="http://schemas.microsoft.com/office/drawing/2014/main" id="{2BA79BE5-4131-9D6F-B023-D36BD1FCB02B}"/>
              </a:ext>
            </a:extLst>
          </p:cNvPr>
          <p:cNvSpPr txBox="1"/>
          <p:nvPr/>
        </p:nvSpPr>
        <p:spPr>
          <a:xfrm>
            <a:off x="1287564" y="2751636"/>
            <a:ext cx="19148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START</a:t>
            </a:r>
          </a:p>
        </p:txBody>
      </p:sp>
    </p:spTree>
    <p:extLst>
      <p:ext uri="{BB962C8B-B14F-4D97-AF65-F5344CB8AC3E}">
        <p14:creationId xmlns:p14="http://schemas.microsoft.com/office/powerpoint/2010/main" val="1333320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 name="Onlinemedien 1" descr="Uri Alon: Why truly innovative science demands a leap into the unknown">
            <a:hlinkClick r:id="" action="ppaction://media"/>
            <a:extLst>
              <a:ext uri="{FF2B5EF4-FFF2-40B4-BE49-F238E27FC236}">
                <a16:creationId xmlns:a16="http://schemas.microsoft.com/office/drawing/2014/main" id="{05DAE3A0-FD4E-FB41-B6C3-89003C31B4F9}"/>
              </a:ext>
            </a:extLst>
          </p:cNvPr>
          <p:cNvPicPr>
            <a:picLocks noRot="1" noChangeAspect="1"/>
          </p:cNvPicPr>
          <p:nvPr>
            <a:videoFile r:link="rId1"/>
          </p:nvPr>
        </p:nvPicPr>
        <p:blipFill>
          <a:blip r:embed="rId4"/>
          <a:stretch>
            <a:fillRect/>
          </a:stretch>
        </p:blipFill>
        <p:spPr>
          <a:xfrm>
            <a:off x="0" y="-42863"/>
            <a:ext cx="9179404" cy="5186363"/>
          </a:xfrm>
          <a:prstGeom prst="rect">
            <a:avLst/>
          </a:prstGeom>
        </p:spPr>
      </p:pic>
      <p:sp>
        <p:nvSpPr>
          <p:cNvPr id="3" name="Textplatzhalter 2">
            <a:extLst>
              <a:ext uri="{FF2B5EF4-FFF2-40B4-BE49-F238E27FC236}">
                <a16:creationId xmlns:a16="http://schemas.microsoft.com/office/drawing/2014/main" id="{51C841CF-0BBC-1D44-9A10-AD0366228886}"/>
              </a:ext>
            </a:extLst>
          </p:cNvPr>
          <p:cNvSpPr>
            <a:spLocks noGrp="1"/>
          </p:cNvSpPr>
          <p:nvPr>
            <p:ph type="body" sz="quarter" idx="11"/>
          </p:nvPr>
        </p:nvSpPr>
        <p:spPr>
          <a:xfrm>
            <a:off x="304800" y="285263"/>
            <a:ext cx="5750011" cy="485204"/>
          </a:xfrm>
        </p:spPr>
        <p:txBody>
          <a:bodyPr/>
          <a:lstStyle/>
          <a:p>
            <a:r>
              <a:rPr lang="en-GB"/>
              <a:t>ENTREPRENEURIAL PROCESS</a:t>
            </a:r>
          </a:p>
        </p:txBody>
      </p:sp>
    </p:spTree>
    <p:extLst>
      <p:ext uri="{BB962C8B-B14F-4D97-AF65-F5344CB8AC3E}">
        <p14:creationId xmlns:p14="http://schemas.microsoft.com/office/powerpoint/2010/main" val="135346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5" name="Bildplatzhalter 4">
            <a:extLst>
              <a:ext uri="{FF2B5EF4-FFF2-40B4-BE49-F238E27FC236}">
                <a16:creationId xmlns:a16="http://schemas.microsoft.com/office/drawing/2014/main" id="{0ABEDC85-9EDD-3149-8E5B-56334CCAC8F7}"/>
              </a:ext>
            </a:extLst>
          </p:cNvPr>
          <p:cNvPicPr>
            <a:picLocks noGrp="1" noChangeAspect="1"/>
          </p:cNvPicPr>
          <p:nvPr>
            <p:ph type="pic" sz="quarter" idx="10"/>
          </p:nvPr>
        </p:nvPicPr>
        <p:blipFill>
          <a:blip r:embed="rId3"/>
          <a:srcRect l="20374" r="20374"/>
          <a:stretch/>
        </p:blipFill>
        <p:spPr/>
      </p:pic>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p:txBody>
          <a:bodyPr/>
          <a:lstStyle/>
          <a:p>
            <a:r>
              <a:rPr lang="en-GB"/>
              <a:t>My entrepreneurial journey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extplatzhalter 1">
            <a:extLst>
              <a:ext uri="{FF2B5EF4-FFF2-40B4-BE49-F238E27FC236}">
                <a16:creationId xmlns:a16="http://schemas.microsoft.com/office/drawing/2014/main" id="{DCEFC9E7-3690-1B41-B153-653E241AC176}"/>
              </a:ext>
            </a:extLst>
          </p:cNvPr>
          <p:cNvSpPr>
            <a:spLocks noGrp="1"/>
          </p:cNvSpPr>
          <p:nvPr>
            <p:ph type="body" idx="1"/>
          </p:nvPr>
        </p:nvSpPr>
        <p:spPr/>
        <p:txBody>
          <a:bodyPr/>
          <a:lstStyle/>
          <a:p>
            <a:r>
              <a:rPr lang="en-GB"/>
              <a:t>My entrepreneurial journey</a:t>
            </a:r>
          </a:p>
        </p:txBody>
      </p:sp>
      <p:sp>
        <p:nvSpPr>
          <p:cNvPr id="3" name="Google Shape;289;p44">
            <a:extLst>
              <a:ext uri="{FF2B5EF4-FFF2-40B4-BE49-F238E27FC236}">
                <a16:creationId xmlns:a16="http://schemas.microsoft.com/office/drawing/2014/main" id="{027CF7CF-BD34-D9B7-37A8-85D1EDC33E89}"/>
              </a:ext>
            </a:extLst>
          </p:cNvPr>
          <p:cNvSpPr txBox="1"/>
          <p:nvPr/>
        </p:nvSpPr>
        <p:spPr>
          <a:xfrm>
            <a:off x="1317417" y="1935086"/>
            <a:ext cx="5823365" cy="2453609"/>
          </a:xfrm>
          <a:prstGeom prst="rect">
            <a:avLst/>
          </a:prstGeom>
          <a:noFill/>
          <a:ln>
            <a:noFill/>
          </a:ln>
        </p:spPr>
        <p:txBody>
          <a:bodyPr spcFirstLastPara="1" wrap="square" lIns="91425" tIns="91425" rIns="91425" bIns="91425" anchor="t" anchorCtr="0">
            <a:noAutofit/>
          </a:bodyPr>
          <a:lstStyle/>
          <a:p>
            <a:pPr marL="230400" marR="0" lvl="0" indent="-230400" algn="l" defTabSz="914400" rtl="0" eaLnBrk="1" fontAlgn="auto" latinLnBrk="0" hangingPunct="1">
              <a:lnSpc>
                <a:spcPct val="100000"/>
              </a:lnSpc>
              <a:spcBef>
                <a:spcPts val="0"/>
              </a:spcBef>
              <a:spcAft>
                <a:spcPts val="1200"/>
              </a:spcAft>
              <a:buClr>
                <a:srgbClr val="E30613"/>
              </a:buClr>
              <a:buSzTx/>
              <a:buFont typeface="+mj-lt"/>
              <a:buAutoNum type="alphaUcPeriod"/>
              <a:tabLst/>
              <a:defRPr/>
            </a:pP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What</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do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you</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feel</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are</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advantages</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and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challenges</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of</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navigating</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in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the</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two</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contexts</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entrepreneurship</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 / </a:t>
            </a:r>
            <a:r>
              <a:rPr kumimoji="0" lang="de-DE" sz="1600" b="0" i="0" u="none" strike="noStrike" kern="0" cap="none" spc="0" normalizeH="0" baseline="0" noProof="0" dirty="0" err="1">
                <a:ln>
                  <a:noFill/>
                </a:ln>
                <a:solidFill>
                  <a:prstClr val="black"/>
                </a:solidFill>
                <a:effectLst/>
                <a:highlight>
                  <a:srgbClr val="FFFFFF"/>
                </a:highlight>
                <a:uLnTx/>
                <a:uFillTx/>
                <a:latin typeface="Aptos" panose="020B0004020202020204" pitchFamily="34" charset="0"/>
                <a:cs typeface="Arial"/>
                <a:sym typeface="Arial"/>
              </a:rPr>
              <a:t>intrapreneurship</a:t>
            </a:r>
            <a:r>
              <a:rPr kumimoji="0" lang="de-DE"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rPr>
              <a:t>)?</a:t>
            </a:r>
            <a:endParaRPr kumimoji="0" sz="1600" b="0"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endParaRPr>
          </a:p>
          <a:p>
            <a:pPr marL="230400" marR="0" lvl="0" indent="-230400" algn="l" defTabSz="914400" rtl="0" eaLnBrk="1" fontAlgn="auto" latinLnBrk="0" hangingPunct="1">
              <a:lnSpc>
                <a:spcPct val="100000"/>
              </a:lnSpc>
              <a:spcBef>
                <a:spcPts val="0"/>
              </a:spcBef>
              <a:spcAft>
                <a:spcPts val="1200"/>
              </a:spcAft>
              <a:buClr>
                <a:srgbClr val="E30613"/>
              </a:buClr>
              <a:buSzTx/>
              <a:buFont typeface="+mj-lt"/>
              <a:buAutoNum type="alphaUcPeriod"/>
              <a:tabLst/>
              <a:defRPr/>
            </a:pP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What</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feels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more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appealing</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to</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What</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seems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more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frightening</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to</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Why</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p>
          <a:p>
            <a:pPr marL="230400" marR="0" lvl="0" indent="-230400" algn="l" defTabSz="914400" rtl="0" eaLnBrk="1" fontAlgn="auto" latinLnBrk="0" hangingPunct="1">
              <a:lnSpc>
                <a:spcPct val="100000"/>
              </a:lnSpc>
              <a:spcBef>
                <a:spcPts val="0"/>
              </a:spcBef>
              <a:spcAft>
                <a:spcPts val="1200"/>
              </a:spcAft>
              <a:buClr>
                <a:srgbClr val="E30613"/>
              </a:buClr>
              <a:buSzTx/>
              <a:buFont typeface="+mj-lt"/>
              <a:buAutoNum type="alphaUcPeriod"/>
              <a:tabLst/>
              <a:defRPr/>
            </a:pP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Where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do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feel</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are</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your</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blind </a:t>
            </a:r>
            <a:r>
              <a:rPr kumimoji="0" lang="de-DE" sz="16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spots</a:t>
            </a:r>
            <a:r>
              <a:rPr kumimoji="0" lang="de-DE" sz="16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p>
        </p:txBody>
      </p:sp>
      <p:sp>
        <p:nvSpPr>
          <p:cNvPr id="4" name="Google Shape;105;p22">
            <a:extLst>
              <a:ext uri="{FF2B5EF4-FFF2-40B4-BE49-F238E27FC236}">
                <a16:creationId xmlns:a16="http://schemas.microsoft.com/office/drawing/2014/main" id="{2528FE26-0291-CB57-0100-C3482BE774DC}"/>
              </a:ext>
            </a:extLst>
          </p:cNvPr>
          <p:cNvSpPr txBox="1"/>
          <p:nvPr/>
        </p:nvSpPr>
        <p:spPr>
          <a:xfrm>
            <a:off x="331685" y="1149938"/>
            <a:ext cx="7721792" cy="60922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Based</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on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what</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just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heard</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b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Write down in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prepared</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templates</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and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discuss</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with</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your</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group</a:t>
            </a:r>
            <a:r>
              <a:rPr kumimoji="0" lang="de-DE" sz="18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t>
            </a:r>
            <a:endParaRPr kumimoji="0" sz="1800" b="1" i="0" u="none" strike="noStrike" kern="0" cap="none" spc="0" normalizeH="0" baseline="0" noProof="0" dirty="0">
              <a:ln>
                <a:noFill/>
              </a:ln>
              <a:solidFill>
                <a:prstClr val="black"/>
              </a:solidFill>
              <a:effectLst/>
              <a:highlight>
                <a:srgbClr val="FFFFFF"/>
              </a:highlight>
              <a:uLnTx/>
              <a:uFillTx/>
              <a:latin typeface="Aptos" panose="020B0004020202020204" pitchFamily="34" charset="0"/>
              <a:cs typeface="Arial"/>
              <a:sym typeface="Aria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a:t>Learning goals</a:t>
            </a:r>
          </a:p>
        </p:txBody>
      </p:sp>
      <p:sp>
        <p:nvSpPr>
          <p:cNvPr id="3" name="Inhaltsplatzhalter 2">
            <a:extLst>
              <a:ext uri="{FF2B5EF4-FFF2-40B4-BE49-F238E27FC236}">
                <a16:creationId xmlns:a16="http://schemas.microsoft.com/office/drawing/2014/main" id="{4C6F3DE2-968C-D24B-B542-442804DF3AE7}"/>
              </a:ext>
            </a:extLst>
          </p:cNvPr>
          <p:cNvSpPr>
            <a:spLocks noGrp="1"/>
          </p:cNvSpPr>
          <p:nvPr>
            <p:ph type="body" sz="quarter" idx="13"/>
          </p:nvPr>
        </p:nvSpPr>
        <p:spPr/>
        <p:txBody>
          <a:bodyPr/>
          <a:lstStyle/>
          <a:p>
            <a:r>
              <a:rPr lang="en-GB" sz="1600" dirty="0"/>
              <a:t>Getting to know the concept of entre- and intrapreneurship</a:t>
            </a:r>
          </a:p>
          <a:p>
            <a:r>
              <a:rPr lang="en-GB" sz="1600" dirty="0"/>
              <a:t>Reflecting on your own potential entrepreneurial journey</a:t>
            </a:r>
          </a:p>
          <a:p>
            <a:r>
              <a:rPr lang="en-GB" sz="1600" dirty="0"/>
              <a:t>Exchange with and learn from young entrepreneurs</a:t>
            </a:r>
          </a:p>
          <a:p>
            <a:endParaRPr lang="en-GB" sz="1600" dirty="0"/>
          </a:p>
          <a:p>
            <a:endParaRPr lang="en-GB" sz="1600" dirty="0"/>
          </a:p>
        </p:txBody>
      </p:sp>
    </p:spTree>
    <p:extLst>
      <p:ext uri="{BB962C8B-B14F-4D97-AF65-F5344CB8AC3E}">
        <p14:creationId xmlns:p14="http://schemas.microsoft.com/office/powerpoint/2010/main" val="222524574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10" name="Text Placeholder 4">
            <a:extLst>
              <a:ext uri="{FF2B5EF4-FFF2-40B4-BE49-F238E27FC236}">
                <a16:creationId xmlns:a16="http://schemas.microsoft.com/office/drawing/2014/main" id="{D4E4794B-BFE4-D1EE-A5B9-158260E79921}"/>
              </a:ext>
            </a:extLst>
          </p:cNvPr>
          <p:cNvSpPr>
            <a:spLocks noGrp="1"/>
          </p:cNvSpPr>
          <p:nvPr>
            <p:ph type="body" idx="1"/>
          </p:nvPr>
        </p:nvSpPr>
        <p:spPr>
          <a:xfrm>
            <a:off x="395969" y="342335"/>
            <a:ext cx="5099593" cy="443198"/>
          </a:xfrm>
        </p:spPr>
        <p:txBody>
          <a:bodyPr/>
          <a:lstStyle/>
          <a:p>
            <a:pPr>
              <a:lnSpc>
                <a:spcPct val="90000"/>
              </a:lnSpc>
            </a:pPr>
            <a:r>
              <a:rPr lang="en-GB" dirty="0"/>
              <a:t>My entrepreneurial journey </a:t>
            </a:r>
          </a:p>
        </p:txBody>
      </p:sp>
      <p:pic>
        <p:nvPicPr>
          <p:cNvPr id="2" name="Grafik 1">
            <a:extLst>
              <a:ext uri="{FF2B5EF4-FFF2-40B4-BE49-F238E27FC236}">
                <a16:creationId xmlns:a16="http://schemas.microsoft.com/office/drawing/2014/main" id="{2C08C1F4-7659-F1B4-A9C1-A80D13B5F3EC}"/>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5" name="Bildplatzhalter 4">
            <a:extLst>
              <a:ext uri="{FF2B5EF4-FFF2-40B4-BE49-F238E27FC236}">
                <a16:creationId xmlns:a16="http://schemas.microsoft.com/office/drawing/2014/main" id="{0ABEDC85-9EDD-3149-8E5B-56334CCAC8F7}"/>
              </a:ext>
            </a:extLst>
          </p:cNvPr>
          <p:cNvPicPr>
            <a:picLocks noGrp="1" noChangeAspect="1"/>
          </p:cNvPicPr>
          <p:nvPr>
            <p:ph type="pic" sz="quarter" idx="10"/>
          </p:nvPr>
        </p:nvPicPr>
        <p:blipFill>
          <a:blip r:embed="rId3"/>
          <a:srcRect l="20374" r="20374"/>
          <a:stretch/>
        </p:blipFill>
        <p:spPr/>
      </p:pic>
      <p:sp>
        <p:nvSpPr>
          <p:cNvPr id="2" name="Textplatzhalter 1">
            <a:extLst>
              <a:ext uri="{FF2B5EF4-FFF2-40B4-BE49-F238E27FC236}">
                <a16:creationId xmlns:a16="http://schemas.microsoft.com/office/drawing/2014/main" id="{9D3450D2-4387-B243-A4B5-C93C6BAA62B1}"/>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12912671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 name="Textplatzhalter 3">
            <a:extLst>
              <a:ext uri="{FF2B5EF4-FFF2-40B4-BE49-F238E27FC236}">
                <a16:creationId xmlns:a16="http://schemas.microsoft.com/office/drawing/2014/main" id="{B3898A8F-3216-4143-8A8E-0BB0D879B656}"/>
              </a:ext>
            </a:extLst>
          </p:cNvPr>
          <p:cNvSpPr>
            <a:spLocks noGrp="1"/>
          </p:cNvSpPr>
          <p:nvPr>
            <p:ph type="body" idx="1"/>
          </p:nvPr>
        </p:nvSpPr>
        <p:spPr/>
        <p:txBody>
          <a:bodyPr/>
          <a:lstStyle/>
          <a:p>
            <a:r>
              <a:rPr lang="en-GB"/>
              <a:t>Share your insights …</a:t>
            </a:r>
          </a:p>
        </p:txBody>
      </p:sp>
      <p:sp>
        <p:nvSpPr>
          <p:cNvPr id="2" name="Text Placeholder 1">
            <a:extLst>
              <a:ext uri="{FF2B5EF4-FFF2-40B4-BE49-F238E27FC236}">
                <a16:creationId xmlns:a16="http://schemas.microsoft.com/office/drawing/2014/main" id="{1F8257EE-AC4C-6615-152A-9B8D09088214}"/>
              </a:ext>
            </a:extLst>
          </p:cNvPr>
          <p:cNvSpPr>
            <a:spLocks noGrp="1"/>
          </p:cNvSpPr>
          <p:nvPr>
            <p:ph type="body" idx="10"/>
          </p:nvPr>
        </p:nvSpPr>
        <p:spPr>
          <a:xfrm>
            <a:off x="1800226" y="2876550"/>
            <a:ext cx="5543550" cy="965200"/>
          </a:xfrm>
        </p:spPr>
        <p:txBody>
          <a:bodyPr/>
          <a:lstStyle/>
          <a:p>
            <a:pPr>
              <a:lnSpc>
                <a:spcPct val="100000"/>
              </a:lnSpc>
              <a:spcAft>
                <a:spcPts val="1200"/>
              </a:spcAft>
            </a:pPr>
            <a:r>
              <a:rPr lang="en-GB" dirty="0"/>
              <a:t>What are your thoughts or insights?</a:t>
            </a:r>
            <a:br>
              <a:rPr lang="en-GB" dirty="0"/>
            </a:br>
            <a:r>
              <a:rPr lang="en-GB" dirty="0"/>
              <a:t>What would you like to share with the whole group?</a:t>
            </a:r>
          </a:p>
        </p:txBody>
      </p:sp>
      <p:sp>
        <p:nvSpPr>
          <p:cNvPr id="8" name="Google Shape;105;p22">
            <a:extLst>
              <a:ext uri="{FF2B5EF4-FFF2-40B4-BE49-F238E27FC236}">
                <a16:creationId xmlns:a16="http://schemas.microsoft.com/office/drawing/2014/main" id="{DD6F0346-2566-3346-9CDA-4E25BA02555C}"/>
              </a:ext>
            </a:extLst>
          </p:cNvPr>
          <p:cNvSpPr txBox="1"/>
          <p:nvPr/>
        </p:nvSpPr>
        <p:spPr>
          <a:xfrm>
            <a:off x="189002" y="1036696"/>
            <a:ext cx="7846960" cy="60922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800" b="1" i="0" u="none" strike="noStrike" kern="0" cap="none" spc="0" normalizeH="0" baseline="0" noProof="0">
              <a:ln>
                <a:noFill/>
              </a:ln>
              <a:solidFill>
                <a:prstClr val="black"/>
              </a:solidFill>
              <a:effectLst/>
              <a:highlight>
                <a:srgbClr val="FFFFFF"/>
              </a:highlight>
              <a:uLnTx/>
              <a:uFillTx/>
              <a:latin typeface="DINOT-Bold" panose="020B0504020101020102" pitchFamily="34" charset="77"/>
              <a:cs typeface="Arial"/>
              <a:sym typeface="Arial"/>
            </a:endParaRPr>
          </a:p>
        </p:txBody>
      </p:sp>
    </p:spTree>
    <p:extLst>
      <p:ext uri="{BB962C8B-B14F-4D97-AF65-F5344CB8AC3E}">
        <p14:creationId xmlns:p14="http://schemas.microsoft.com/office/powerpoint/2010/main" val="38736302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innen, Person, Decke, Tisch enthält.&#10;&#10;Automatisch generierte Beschreibung">
            <a:extLst>
              <a:ext uri="{FF2B5EF4-FFF2-40B4-BE49-F238E27FC236}">
                <a16:creationId xmlns:a16="http://schemas.microsoft.com/office/drawing/2014/main" id="{DDDD3384-4EF1-ED42-84A4-C7B01B275DA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platzhalter 3">
            <a:extLst>
              <a:ext uri="{FF2B5EF4-FFF2-40B4-BE49-F238E27FC236}">
                <a16:creationId xmlns:a16="http://schemas.microsoft.com/office/drawing/2014/main" id="{8E6A6B55-28DC-8A48-A12E-D8603FB793B1}"/>
              </a:ext>
            </a:extLst>
          </p:cNvPr>
          <p:cNvSpPr>
            <a:spLocks noGrp="1"/>
          </p:cNvSpPr>
          <p:nvPr>
            <p:ph type="body" sz="quarter" idx="11"/>
          </p:nvPr>
        </p:nvSpPr>
        <p:spPr>
          <a:xfrm>
            <a:off x="304800" y="285263"/>
            <a:ext cx="5325035" cy="485204"/>
          </a:xfrm>
        </p:spPr>
        <p:txBody>
          <a:bodyPr/>
          <a:lstStyle/>
          <a:p>
            <a:r>
              <a:rPr lang="en-GB" dirty="0">
                <a:latin typeface="Aptos" panose="020B0004020202020204" pitchFamily="34" charset="0"/>
                <a:ea typeface="Open Sans"/>
                <a:cs typeface="Open Sans"/>
              </a:rPr>
              <a:t>MEET THE ROLE MODELS …</a:t>
            </a:r>
            <a:endParaRPr lang="en-GB" dirty="0">
              <a:latin typeface="Aptos" panose="020B0004020202020204" pitchFamily="34" charset="0"/>
            </a:endParaRPr>
          </a:p>
        </p:txBody>
      </p:sp>
    </p:spTree>
    <p:extLst>
      <p:ext uri="{BB962C8B-B14F-4D97-AF65-F5344CB8AC3E}">
        <p14:creationId xmlns:p14="http://schemas.microsoft.com/office/powerpoint/2010/main" val="2133599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3" name="Textplatzhalter 2">
            <a:extLst>
              <a:ext uri="{FF2B5EF4-FFF2-40B4-BE49-F238E27FC236}">
                <a16:creationId xmlns:a16="http://schemas.microsoft.com/office/drawing/2014/main" id="{8194EF87-6E22-5541-BB7D-D558AF26DFA6}"/>
              </a:ext>
            </a:extLst>
          </p:cNvPr>
          <p:cNvSpPr>
            <a:spLocks noGrp="1"/>
          </p:cNvSpPr>
          <p:nvPr>
            <p:ph type="body" idx="1"/>
          </p:nvPr>
        </p:nvSpPr>
        <p:spPr>
          <a:prstGeom prst="rect">
            <a:avLst/>
          </a:prstGeom>
        </p:spPr>
        <p:txBody>
          <a:bodyPr/>
          <a:lstStyle/>
          <a:p>
            <a:r>
              <a:rPr lang="en-GB"/>
              <a:t>Meet the role models</a:t>
            </a:r>
          </a:p>
        </p:txBody>
      </p:sp>
      <p:sp>
        <p:nvSpPr>
          <p:cNvPr id="6" name="Textfeld 5">
            <a:extLst>
              <a:ext uri="{FF2B5EF4-FFF2-40B4-BE49-F238E27FC236}">
                <a16:creationId xmlns:a16="http://schemas.microsoft.com/office/drawing/2014/main" id="{2BD4B828-7CD5-C942-8D7B-064A6646A640}"/>
              </a:ext>
            </a:extLst>
          </p:cNvPr>
          <p:cNvSpPr txBox="1"/>
          <p:nvPr/>
        </p:nvSpPr>
        <p:spPr>
          <a:xfrm>
            <a:off x="1527586" y="2876550"/>
            <a:ext cx="6088828" cy="1054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ts val="2500"/>
              </a:lnSpc>
              <a:spcBef>
                <a:spcPts val="0"/>
              </a:spcBef>
              <a:spcAft>
                <a:spcPts val="0"/>
              </a:spcAft>
              <a:buClrTx/>
              <a:buSzTx/>
              <a:buFont typeface="Arial"/>
              <a:buNone/>
              <a:tabLst/>
              <a:defRPr/>
            </a:pP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What</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would</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you</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like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to</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ask</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the</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role</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models</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b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b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Everyone</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on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your</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own: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Reflect</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and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decide</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what</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questions</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you</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want</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to</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bring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to</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a:t>
            </a:r>
            <a:r>
              <a:rPr kumimoji="0" lang="de-DE" sz="1800" b="1" i="0" u="none" strike="noStrike" kern="0" cap="none" spc="0" normalizeH="0" baseline="0" noProof="0" dirty="0" err="1">
                <a:ln>
                  <a:noFill/>
                </a:ln>
                <a:solidFill>
                  <a:prstClr val="white"/>
                </a:solidFill>
                <a:effectLst/>
                <a:uLnTx/>
                <a:uFillTx/>
                <a:latin typeface="Aptos" panose="020B0004020202020204" pitchFamily="34" charset="0"/>
                <a:cs typeface="Arial"/>
                <a:sym typeface="Arial"/>
              </a:rPr>
              <a:t>the</a:t>
            </a:r>
            <a:r>
              <a:rPr kumimoji="0" lang="de-DE" sz="1800" b="1" i="0" u="none" strike="noStrike" kern="0" cap="none" spc="0" normalizeH="0" baseline="0" noProof="0" dirty="0">
                <a:ln>
                  <a:noFill/>
                </a:ln>
                <a:solidFill>
                  <a:prstClr val="white"/>
                </a:solidFill>
                <a:effectLst/>
                <a:uLnTx/>
                <a:uFillTx/>
                <a:latin typeface="Aptos" panose="020B0004020202020204" pitchFamily="34" charset="0"/>
                <a:cs typeface="Arial"/>
                <a:sym typeface="Arial"/>
              </a:rPr>
              <a:t> Q&amp;As.</a:t>
            </a:r>
            <a:endParaRPr kumimoji="0" lang="en-US" sz="1400" b="0" i="0" u="none" strike="noStrike" kern="0" cap="none" spc="0" normalizeH="0" baseline="0" noProof="0" dirty="0">
              <a:ln>
                <a:noFill/>
              </a:ln>
              <a:solidFill>
                <a:prstClr val="white"/>
              </a:solidFill>
              <a:effectLst/>
              <a:uLnTx/>
              <a:uFillTx/>
              <a:latin typeface="Aptos" panose="020B0004020202020204" pitchFamily="34" charset="0"/>
              <a:cs typeface="Arial"/>
              <a:sym typeface="Arial"/>
            </a:endParaRPr>
          </a:p>
        </p:txBody>
      </p:sp>
      <p:pic>
        <p:nvPicPr>
          <p:cNvPr id="12" name="Grafik 11">
            <a:extLst>
              <a:ext uri="{FF2B5EF4-FFF2-40B4-BE49-F238E27FC236}">
                <a16:creationId xmlns:a16="http://schemas.microsoft.com/office/drawing/2014/main" id="{57C25A63-3622-F645-B537-FE814DEF4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5910" y="1947350"/>
            <a:ext cx="512179" cy="639199"/>
          </a:xfrm>
          <a:prstGeom prst="rect">
            <a:avLst/>
          </a:prstGeom>
        </p:spPr>
      </p:pic>
    </p:spTree>
    <p:extLst>
      <p:ext uri="{BB962C8B-B14F-4D97-AF65-F5344CB8AC3E}">
        <p14:creationId xmlns:p14="http://schemas.microsoft.com/office/powerpoint/2010/main" val="369654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CCC02FE-7CFF-4849-8DFC-0369C01B793B}"/>
              </a:ext>
            </a:extLst>
          </p:cNvPr>
          <p:cNvSpPr>
            <a:spLocks noGrp="1"/>
          </p:cNvSpPr>
          <p:nvPr>
            <p:ph type="body" idx="1"/>
          </p:nvPr>
        </p:nvSpPr>
        <p:spPr>
          <a:xfrm>
            <a:off x="428626" y="336593"/>
            <a:ext cx="3897965" cy="886397"/>
          </a:xfrm>
        </p:spPr>
        <p:txBody>
          <a:bodyPr/>
          <a:lstStyle/>
          <a:p>
            <a:pPr marL="0" indent="0">
              <a:spcBef>
                <a:spcPts val="0"/>
              </a:spcBef>
            </a:pPr>
            <a:r>
              <a:rPr lang="de-DE" dirty="0" err="1"/>
              <a:t>It’s</a:t>
            </a:r>
            <a:r>
              <a:rPr lang="de-DE" dirty="0"/>
              <a:t> </a:t>
            </a:r>
            <a:r>
              <a:rPr lang="de-DE" dirty="0" err="1"/>
              <a:t>coffee</a:t>
            </a:r>
            <a:br>
              <a:rPr lang="de-DE" dirty="0"/>
            </a:br>
            <a:r>
              <a:rPr lang="de-DE" dirty="0" err="1"/>
              <a:t>o’</a:t>
            </a:r>
            <a:r>
              <a:rPr lang="de-DE" dirty="0"/>
              <a:t> </a:t>
            </a:r>
            <a:r>
              <a:rPr lang="de-DE" dirty="0" err="1"/>
              <a:t>clock</a:t>
            </a:r>
            <a:r>
              <a:rPr lang="de-DE" dirty="0"/>
              <a:t>!</a:t>
            </a:r>
          </a:p>
        </p:txBody>
      </p:sp>
      <p:pic>
        <p:nvPicPr>
          <p:cNvPr id="3" name="Bildplatzhalter 8" descr="Ein Bild, das Tasse, Kaffee, Essen, Drink enthält.&#10;&#10;KI-generierte Inhalte können fehlerhaft sein.">
            <a:extLst>
              <a:ext uri="{FF2B5EF4-FFF2-40B4-BE49-F238E27FC236}">
                <a16:creationId xmlns:a16="http://schemas.microsoft.com/office/drawing/2014/main" id="{87F02D93-A1C1-5E08-AE7A-1B6B388BA7C3}"/>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287174172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innen, Person, Decke, Tisch enthält.&#10;&#10;Automatisch generierte Beschreibung">
            <a:extLst>
              <a:ext uri="{FF2B5EF4-FFF2-40B4-BE49-F238E27FC236}">
                <a16:creationId xmlns:a16="http://schemas.microsoft.com/office/drawing/2014/main" id="{DDDD3384-4EF1-ED42-84A4-C7B01B275DA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platzhalter 3">
            <a:extLst>
              <a:ext uri="{FF2B5EF4-FFF2-40B4-BE49-F238E27FC236}">
                <a16:creationId xmlns:a16="http://schemas.microsoft.com/office/drawing/2014/main" id="{8E6A6B55-28DC-8A48-A12E-D8603FB793B1}"/>
              </a:ext>
            </a:extLst>
          </p:cNvPr>
          <p:cNvSpPr>
            <a:spLocks noGrp="1"/>
          </p:cNvSpPr>
          <p:nvPr>
            <p:ph type="body" sz="quarter" idx="11"/>
          </p:nvPr>
        </p:nvSpPr>
        <p:spPr>
          <a:xfrm>
            <a:off x="304800" y="285263"/>
            <a:ext cx="5289176" cy="485204"/>
          </a:xfrm>
        </p:spPr>
        <p:txBody>
          <a:bodyPr/>
          <a:lstStyle/>
          <a:p>
            <a:r>
              <a:rPr lang="en-GB" dirty="0">
                <a:latin typeface="Aptos" panose="020B0004020202020204" pitchFamily="34" charset="0"/>
                <a:ea typeface="Open Sans"/>
                <a:cs typeface="Open Sans"/>
              </a:rPr>
              <a:t>MEET THE ROLE MODELS …</a:t>
            </a:r>
            <a:endParaRPr lang="en-GB" dirty="0">
              <a:latin typeface="Aptos" panose="020B0004020202020204" pitchFamily="34" charset="0"/>
            </a:endParaRPr>
          </a:p>
        </p:txBody>
      </p:sp>
    </p:spTree>
    <p:extLst>
      <p:ext uri="{BB962C8B-B14F-4D97-AF65-F5344CB8AC3E}">
        <p14:creationId xmlns:p14="http://schemas.microsoft.com/office/powerpoint/2010/main" val="2293314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Meet the role models</a:t>
            </a:r>
          </a:p>
        </p:txBody>
      </p:sp>
      <p:sp>
        <p:nvSpPr>
          <p:cNvPr id="5" name="Inhaltsplatzhalter 4">
            <a:extLst>
              <a:ext uri="{FF2B5EF4-FFF2-40B4-BE49-F238E27FC236}">
                <a16:creationId xmlns:a16="http://schemas.microsoft.com/office/drawing/2014/main" id="{7041F300-245D-3F40-BC88-2274FF6DFDB5}"/>
              </a:ext>
            </a:extLst>
          </p:cNvPr>
          <p:cNvSpPr>
            <a:spLocks noGrp="1"/>
          </p:cNvSpPr>
          <p:nvPr>
            <p:ph type="body" sz="quarter" idx="13"/>
          </p:nvPr>
        </p:nvSpPr>
        <p:spPr/>
        <p:txBody>
          <a:bodyPr/>
          <a:lstStyle/>
          <a:p>
            <a:pPr marL="0" indent="0">
              <a:buNone/>
            </a:pPr>
            <a:r>
              <a:rPr lang="en-GB" sz="1600" b="1" dirty="0">
                <a:solidFill>
                  <a:srgbClr val="E30613"/>
                </a:solidFill>
                <a:latin typeface="Aptos" panose="020B0004020202020204" pitchFamily="34" charset="0"/>
              </a:rPr>
              <a:t>PART I</a:t>
            </a:r>
            <a:br>
              <a:rPr lang="en-GB" sz="1600" b="1" dirty="0">
                <a:solidFill>
                  <a:srgbClr val="E30613"/>
                </a:solidFill>
                <a:latin typeface="Aptos" panose="020B0004020202020204" pitchFamily="34" charset="0"/>
              </a:rPr>
            </a:br>
            <a:r>
              <a:rPr lang="en-GB" sz="1600" dirty="0">
                <a:latin typeface="Aptos" panose="020B0004020202020204" pitchFamily="34" charset="0"/>
              </a:rPr>
              <a:t>Introduction of the role models</a:t>
            </a:r>
          </a:p>
          <a:p>
            <a:pPr marL="0" indent="0">
              <a:buNone/>
            </a:pPr>
            <a:r>
              <a:rPr lang="en-GB" sz="1600" b="1" dirty="0">
                <a:solidFill>
                  <a:srgbClr val="E30613"/>
                </a:solidFill>
                <a:latin typeface="Aptos" panose="020B0004020202020204" pitchFamily="34" charset="0"/>
              </a:rPr>
              <a:t>PART II</a:t>
            </a:r>
            <a:br>
              <a:rPr lang="en-GB" sz="1600" b="1" dirty="0">
                <a:solidFill>
                  <a:srgbClr val="E30613"/>
                </a:solidFill>
                <a:latin typeface="Aptos" panose="020B0004020202020204" pitchFamily="34" charset="0"/>
              </a:rPr>
            </a:br>
            <a:r>
              <a:rPr lang="en-GB" sz="1600" dirty="0">
                <a:latin typeface="Aptos" panose="020B0004020202020204" pitchFamily="34" charset="0"/>
              </a:rPr>
              <a:t>Breakout sessions Q&amp;A</a:t>
            </a:r>
          </a:p>
        </p:txBody>
      </p:sp>
    </p:spTree>
    <p:extLst>
      <p:ext uri="{BB962C8B-B14F-4D97-AF65-F5344CB8AC3E}">
        <p14:creationId xmlns:p14="http://schemas.microsoft.com/office/powerpoint/2010/main" val="339578546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8" name="Grafik 7" descr="Ein Bild, das drinnen, Person, Decke, Tisch enthält.&#10;&#10;Automatisch generierte Beschreibung">
            <a:extLst>
              <a:ext uri="{FF2B5EF4-FFF2-40B4-BE49-F238E27FC236}">
                <a16:creationId xmlns:a16="http://schemas.microsoft.com/office/drawing/2014/main" id="{0733A9A1-43D7-154E-A0B3-02F548AC005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1" cy="5143500"/>
          </a:xfrm>
          <a:prstGeom prst="rect">
            <a:avLst/>
          </a:prstGeom>
        </p:spPr>
      </p:pic>
      <p:sp>
        <p:nvSpPr>
          <p:cNvPr id="2" name="Textplatzhalter 1">
            <a:extLst>
              <a:ext uri="{FF2B5EF4-FFF2-40B4-BE49-F238E27FC236}">
                <a16:creationId xmlns:a16="http://schemas.microsoft.com/office/drawing/2014/main" id="{84029DA2-1B7D-514F-B92E-508BBC07E005}"/>
              </a:ext>
            </a:extLst>
          </p:cNvPr>
          <p:cNvSpPr>
            <a:spLocks noGrp="1"/>
          </p:cNvSpPr>
          <p:nvPr>
            <p:ph type="body" sz="quarter" idx="11"/>
          </p:nvPr>
        </p:nvSpPr>
        <p:spPr>
          <a:xfrm>
            <a:off x="304800" y="285263"/>
            <a:ext cx="4150659" cy="485204"/>
          </a:xfrm>
        </p:spPr>
        <p:txBody>
          <a:bodyPr/>
          <a:lstStyle/>
          <a:p>
            <a:r>
              <a:rPr lang="en-GB"/>
              <a:t>PLEASE WELCOME …</a:t>
            </a:r>
          </a:p>
        </p:txBody>
      </p:sp>
    </p:spTree>
    <p:extLst>
      <p:ext uri="{BB962C8B-B14F-4D97-AF65-F5344CB8AC3E}">
        <p14:creationId xmlns:p14="http://schemas.microsoft.com/office/powerpoint/2010/main" val="889165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4" name="Grafik 3" descr="Ein Bild, das Zaun, drinnen, Bank, Gebäude enthält.&#10;&#10;Automatisch generierte Beschreibung">
            <a:extLst>
              <a:ext uri="{FF2B5EF4-FFF2-40B4-BE49-F238E27FC236}">
                <a16:creationId xmlns:a16="http://schemas.microsoft.com/office/drawing/2014/main" id="{F962D58F-F916-E749-9C23-05A7E742EC7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F8DA21D0-5C83-E54E-97FA-910FD498302F}"/>
              </a:ext>
            </a:extLst>
          </p:cNvPr>
          <p:cNvSpPr>
            <a:spLocks noGrp="1"/>
          </p:cNvSpPr>
          <p:nvPr>
            <p:ph type="body" sz="quarter" idx="11"/>
          </p:nvPr>
        </p:nvSpPr>
        <p:spPr>
          <a:xfrm>
            <a:off x="304800" y="285263"/>
            <a:ext cx="4197531" cy="485204"/>
          </a:xfrm>
        </p:spPr>
        <p:txBody>
          <a:bodyPr/>
          <a:lstStyle/>
          <a:p>
            <a:r>
              <a:rPr lang="en-GB"/>
              <a:t>ENTREPRENEURSHIP</a:t>
            </a:r>
          </a:p>
        </p:txBody>
      </p:sp>
    </p:spTree>
    <p:extLst>
      <p:ext uri="{BB962C8B-B14F-4D97-AF65-F5344CB8AC3E}">
        <p14:creationId xmlns:p14="http://schemas.microsoft.com/office/powerpoint/2010/main" val="1014691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 name="Textplatzhalter 4">
            <a:extLst>
              <a:ext uri="{FF2B5EF4-FFF2-40B4-BE49-F238E27FC236}">
                <a16:creationId xmlns:a16="http://schemas.microsoft.com/office/drawing/2014/main" id="{10128833-FBC3-6947-A8DB-69F3D1722A71}"/>
              </a:ext>
            </a:extLst>
          </p:cNvPr>
          <p:cNvSpPr>
            <a:spLocks noGrp="1"/>
          </p:cNvSpPr>
          <p:nvPr>
            <p:ph type="body" sz="quarter" idx="14"/>
          </p:nvPr>
        </p:nvSpPr>
        <p:spPr/>
        <p:txBody>
          <a:bodyPr/>
          <a:lstStyle/>
          <a:p>
            <a:r>
              <a:rPr lang="en-GB"/>
              <a:t>How it works …</a:t>
            </a:r>
          </a:p>
        </p:txBody>
      </p:sp>
      <p:sp>
        <p:nvSpPr>
          <p:cNvPr id="2" name="Textplatzhalter 1">
            <a:extLst>
              <a:ext uri="{FF2B5EF4-FFF2-40B4-BE49-F238E27FC236}">
                <a16:creationId xmlns:a16="http://schemas.microsoft.com/office/drawing/2014/main" id="{92E0968C-FDD8-C145-9BF5-A4DFB5A1DB64}"/>
              </a:ext>
            </a:extLst>
          </p:cNvPr>
          <p:cNvSpPr>
            <a:spLocks noGrp="1"/>
          </p:cNvSpPr>
          <p:nvPr>
            <p:ph type="body" sz="quarter" idx="15"/>
          </p:nvPr>
        </p:nvSpPr>
        <p:spPr/>
        <p:txBody>
          <a:bodyPr/>
          <a:lstStyle/>
          <a:p>
            <a:r>
              <a:rPr lang="en-GB"/>
              <a:t>Q&amp;A</a:t>
            </a:r>
          </a:p>
        </p:txBody>
      </p:sp>
      <p:sp>
        <p:nvSpPr>
          <p:cNvPr id="4" name="Textplatzhalter 3">
            <a:extLst>
              <a:ext uri="{FF2B5EF4-FFF2-40B4-BE49-F238E27FC236}">
                <a16:creationId xmlns:a16="http://schemas.microsoft.com/office/drawing/2014/main" id="{10E7193B-590B-1644-B93D-4807D1A70850}"/>
              </a:ext>
            </a:extLst>
          </p:cNvPr>
          <p:cNvSpPr>
            <a:spLocks noGrp="1"/>
          </p:cNvSpPr>
          <p:nvPr>
            <p:ph type="body" sz="quarter" idx="17"/>
          </p:nvPr>
        </p:nvSpPr>
        <p:spPr/>
        <p:txBody>
          <a:bodyPr/>
          <a:lstStyle/>
          <a:p>
            <a:r>
              <a:rPr lang="en-GB"/>
              <a:t>40 minutes</a:t>
            </a:r>
          </a:p>
        </p:txBody>
      </p:sp>
      <p:sp>
        <p:nvSpPr>
          <p:cNvPr id="7" name="Textplatzhalter 6">
            <a:extLst>
              <a:ext uri="{FF2B5EF4-FFF2-40B4-BE49-F238E27FC236}">
                <a16:creationId xmlns:a16="http://schemas.microsoft.com/office/drawing/2014/main" id="{CAB99A5A-6429-6240-B1EC-8D33949DCF99}"/>
              </a:ext>
            </a:extLst>
          </p:cNvPr>
          <p:cNvSpPr>
            <a:spLocks noGrp="1"/>
          </p:cNvSpPr>
          <p:nvPr>
            <p:ph type="body" sz="quarter" idx="19"/>
          </p:nvPr>
        </p:nvSpPr>
        <p:spPr>
          <a:xfrm>
            <a:off x="1158197" y="2286000"/>
            <a:ext cx="2194603" cy="2103835"/>
          </a:xfrm>
        </p:spPr>
        <p:txBody>
          <a:bodyPr/>
          <a:lstStyle/>
          <a:p>
            <a:r>
              <a:rPr lang="en-GB" b="1" dirty="0"/>
              <a:t>Two groups </a:t>
            </a:r>
            <a:br>
              <a:rPr lang="en-GB" dirty="0"/>
            </a:br>
            <a:br>
              <a:rPr lang="en-GB" dirty="0"/>
            </a:br>
            <a:r>
              <a:rPr lang="en-GB" dirty="0"/>
              <a:t>Two separate breakout rooms</a:t>
            </a:r>
          </a:p>
        </p:txBody>
      </p:sp>
      <p:sp>
        <p:nvSpPr>
          <p:cNvPr id="12" name="Textplatzhalter 11">
            <a:extLst>
              <a:ext uri="{FF2B5EF4-FFF2-40B4-BE49-F238E27FC236}">
                <a16:creationId xmlns:a16="http://schemas.microsoft.com/office/drawing/2014/main" id="{D2ABD848-26C3-1A42-8397-6282DC20044F}"/>
              </a:ext>
            </a:extLst>
          </p:cNvPr>
          <p:cNvSpPr>
            <a:spLocks noGrp="1"/>
          </p:cNvSpPr>
          <p:nvPr>
            <p:ph type="body" sz="quarter" idx="20"/>
          </p:nvPr>
        </p:nvSpPr>
        <p:spPr>
          <a:xfrm>
            <a:off x="3742919" y="2286000"/>
            <a:ext cx="2194603" cy="2103835"/>
          </a:xfrm>
        </p:spPr>
        <p:txBody>
          <a:bodyPr/>
          <a:lstStyle/>
          <a:p>
            <a:r>
              <a:rPr lang="en-GB" dirty="0"/>
              <a:t>One role model in each breakout room</a:t>
            </a:r>
          </a:p>
          <a:p>
            <a:r>
              <a:rPr lang="en-GB" b="1" dirty="0"/>
              <a:t>Please have your </a:t>
            </a:r>
            <a:br>
              <a:rPr lang="en-GB" b="1" dirty="0"/>
            </a:br>
            <a:r>
              <a:rPr lang="en-GB" b="1" dirty="0"/>
              <a:t>questions ready! </a:t>
            </a:r>
          </a:p>
          <a:p>
            <a:r>
              <a:rPr lang="en-GB" dirty="0"/>
              <a:t>Only unmute your microphone when it’s your turn to ask a question</a:t>
            </a:r>
          </a:p>
          <a:p>
            <a:endParaRPr lang="en-GB" dirty="0"/>
          </a:p>
          <a:p>
            <a:endParaRPr lang="en-GB" dirty="0"/>
          </a:p>
        </p:txBody>
      </p:sp>
      <p:sp>
        <p:nvSpPr>
          <p:cNvPr id="13" name="Textplatzhalter 12">
            <a:extLst>
              <a:ext uri="{FF2B5EF4-FFF2-40B4-BE49-F238E27FC236}">
                <a16:creationId xmlns:a16="http://schemas.microsoft.com/office/drawing/2014/main" id="{C8D9DF2E-8A28-1341-A1C1-9A3896387B90}"/>
              </a:ext>
            </a:extLst>
          </p:cNvPr>
          <p:cNvSpPr>
            <a:spLocks noGrp="1"/>
          </p:cNvSpPr>
          <p:nvPr>
            <p:ph type="body" sz="quarter" idx="21"/>
          </p:nvPr>
        </p:nvSpPr>
        <p:spPr>
          <a:xfrm>
            <a:off x="6336108" y="2286000"/>
            <a:ext cx="2341727" cy="2103835"/>
          </a:xfrm>
        </p:spPr>
        <p:txBody>
          <a:bodyPr/>
          <a:lstStyle/>
          <a:p>
            <a:r>
              <a:rPr lang="en-GB" b="1" dirty="0"/>
              <a:t>20 min </a:t>
            </a:r>
            <a:br>
              <a:rPr lang="en-GB" dirty="0"/>
            </a:br>
            <a:r>
              <a:rPr lang="en-GB" dirty="0"/>
              <a:t>per role model to ask your questions.</a:t>
            </a:r>
          </a:p>
          <a:p>
            <a:r>
              <a:rPr lang="en-GB" dirty="0"/>
              <a:t>After 20 min the </a:t>
            </a:r>
            <a:r>
              <a:rPr lang="en-GB" dirty="0" err="1"/>
              <a:t>rolemodels</a:t>
            </a:r>
            <a:r>
              <a:rPr lang="en-GB" dirty="0"/>
              <a:t> will switch the room</a:t>
            </a:r>
          </a:p>
          <a:p>
            <a:r>
              <a:rPr lang="en-GB" dirty="0"/>
              <a:t>Countdown for the last minute</a:t>
            </a:r>
          </a:p>
          <a:p>
            <a:r>
              <a:rPr lang="en-GB" dirty="0"/>
              <a:t>Automatic transfer back to main room after 40 min</a:t>
            </a:r>
          </a:p>
        </p:txBody>
      </p:sp>
    </p:spTree>
    <p:extLst>
      <p:ext uri="{BB962C8B-B14F-4D97-AF65-F5344CB8AC3E}">
        <p14:creationId xmlns:p14="http://schemas.microsoft.com/office/powerpoint/2010/main" val="279243282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CF02A614-0AD7-424E-ACE0-82E450C0FC62}"/>
              </a:ext>
            </a:extLst>
          </p:cNvPr>
          <p:cNvPicPr>
            <a:picLocks noGrp="1" noChangeAspect="1"/>
          </p:cNvPicPr>
          <p:nvPr>
            <p:ph type="pic" sz="quarter" idx="10"/>
          </p:nvPr>
        </p:nvPicPr>
        <p:blipFill>
          <a:blip r:embed="rId3"/>
          <a:srcRect l="20364" r="20364"/>
          <a:stretch/>
        </p:blipFill>
        <p:spPr/>
      </p:pic>
      <p:sp>
        <p:nvSpPr>
          <p:cNvPr id="4" name="Textplatzhalter 3">
            <a:extLst>
              <a:ext uri="{FF2B5EF4-FFF2-40B4-BE49-F238E27FC236}">
                <a16:creationId xmlns:a16="http://schemas.microsoft.com/office/drawing/2014/main" id="{8E6A6B55-28DC-8A48-A12E-D8603FB793B1}"/>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243896172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 name="Textplatzhalter 3">
            <a:extLst>
              <a:ext uri="{FF2B5EF4-FFF2-40B4-BE49-F238E27FC236}">
                <a16:creationId xmlns:a16="http://schemas.microsoft.com/office/drawing/2014/main" id="{B3898A8F-3216-4143-8A8E-0BB0D879B656}"/>
              </a:ext>
            </a:extLst>
          </p:cNvPr>
          <p:cNvSpPr>
            <a:spLocks noGrp="1"/>
          </p:cNvSpPr>
          <p:nvPr>
            <p:ph type="body" idx="1"/>
          </p:nvPr>
        </p:nvSpPr>
        <p:spPr/>
        <p:txBody>
          <a:bodyPr/>
          <a:lstStyle/>
          <a:p>
            <a:r>
              <a:rPr lang="en-GB"/>
              <a:t>Wrapping up …</a:t>
            </a:r>
          </a:p>
        </p:txBody>
      </p:sp>
      <p:sp>
        <p:nvSpPr>
          <p:cNvPr id="2" name="Text Placeholder 1">
            <a:extLst>
              <a:ext uri="{FF2B5EF4-FFF2-40B4-BE49-F238E27FC236}">
                <a16:creationId xmlns:a16="http://schemas.microsoft.com/office/drawing/2014/main" id="{598C85A8-27DA-FD05-9EA9-D41028B6CF86}"/>
              </a:ext>
            </a:extLst>
          </p:cNvPr>
          <p:cNvSpPr>
            <a:spLocks noGrp="1"/>
          </p:cNvSpPr>
          <p:nvPr>
            <p:ph type="body" idx="10"/>
          </p:nvPr>
        </p:nvSpPr>
        <p:spPr/>
        <p:txBody>
          <a:bodyPr/>
          <a:lstStyle/>
          <a:p>
            <a:r>
              <a:rPr lang="en-GB" dirty="0"/>
              <a:t>Dear role models,</a:t>
            </a:r>
          </a:p>
          <a:p>
            <a:r>
              <a:rPr lang="en-GB" dirty="0"/>
              <a:t>What advice/learning from your journey </a:t>
            </a:r>
            <a:br>
              <a:rPr lang="en-GB" dirty="0"/>
            </a:br>
            <a:r>
              <a:rPr lang="en-GB" dirty="0"/>
              <a:t>would you like to pass on to everyone?</a:t>
            </a:r>
          </a:p>
        </p:txBody>
      </p:sp>
      <p:pic>
        <p:nvPicPr>
          <p:cNvPr id="7" name="Grafik 2">
            <a:extLst>
              <a:ext uri="{FF2B5EF4-FFF2-40B4-BE49-F238E27FC236}">
                <a16:creationId xmlns:a16="http://schemas.microsoft.com/office/drawing/2014/main" id="{DF6A55C5-ED87-7757-9ACD-A61E1B7644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882" y="1921182"/>
            <a:ext cx="684236" cy="691535"/>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a:t>What is entrepreneurship?</a:t>
            </a:r>
          </a:p>
        </p:txBody>
      </p:sp>
      <p:sp>
        <p:nvSpPr>
          <p:cNvPr id="4" name="Text Placeholder 1">
            <a:extLst>
              <a:ext uri="{FF2B5EF4-FFF2-40B4-BE49-F238E27FC236}">
                <a16:creationId xmlns:a16="http://schemas.microsoft.com/office/drawing/2014/main" id="{BB0A406E-B1B9-E325-08A2-18977FA8175D}"/>
              </a:ext>
            </a:extLst>
          </p:cNvPr>
          <p:cNvSpPr>
            <a:spLocks noGrp="1"/>
          </p:cNvSpPr>
          <p:nvPr>
            <p:ph type="body" sz="quarter" idx="13"/>
          </p:nvPr>
        </p:nvSpPr>
        <p:spPr>
          <a:xfrm>
            <a:off x="1392187" y="2447725"/>
            <a:ext cx="6359626" cy="1716061"/>
          </a:xfrm>
        </p:spPr>
        <p:txBody>
          <a:bodyPr/>
          <a:lstStyle/>
          <a:p>
            <a:pPr>
              <a:lnSpc>
                <a:spcPct val="100000"/>
              </a:lnSpc>
            </a:pPr>
            <a:r>
              <a:rPr lang="en-GB"/>
              <a:t>Skill in starting new businesses, especially when this involves seeing new opportunities.</a:t>
            </a:r>
          </a:p>
          <a:p>
            <a:pPr>
              <a:lnSpc>
                <a:spcPct val="100000"/>
              </a:lnSpc>
            </a:pPr>
            <a:endParaRPr lang="en-GB"/>
          </a:p>
          <a:p>
            <a:pPr>
              <a:lnSpc>
                <a:spcPct val="100000"/>
              </a:lnSpc>
            </a:pPr>
            <a:r>
              <a:rPr lang="en-GB" b="0"/>
              <a:t>Cambridge Dictionary</a:t>
            </a:r>
            <a:endParaRPr lang="en-DE"/>
          </a:p>
        </p:txBody>
      </p:sp>
    </p:spTree>
    <p:extLst>
      <p:ext uri="{BB962C8B-B14F-4D97-AF65-F5344CB8AC3E}">
        <p14:creationId xmlns:p14="http://schemas.microsoft.com/office/powerpoint/2010/main" val="8354689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099441D9-8A1C-F74A-CCB1-C4A0497F133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62F2113-E09D-E8A1-E966-EE094226D1FD}"/>
              </a:ext>
            </a:extLst>
          </p:cNvPr>
          <p:cNvSpPr>
            <a:spLocks noGrp="1"/>
          </p:cNvSpPr>
          <p:nvPr>
            <p:ph type="body" idx="1"/>
          </p:nvPr>
        </p:nvSpPr>
        <p:spPr/>
        <p:txBody>
          <a:bodyPr/>
          <a:lstStyle/>
          <a:p>
            <a:r>
              <a:rPr lang="en-GB"/>
              <a:t>Types of entrepreneurship</a:t>
            </a:r>
          </a:p>
        </p:txBody>
      </p:sp>
      <p:sp>
        <p:nvSpPr>
          <p:cNvPr id="12" name="Textfeld 11">
            <a:extLst>
              <a:ext uri="{FF2B5EF4-FFF2-40B4-BE49-F238E27FC236}">
                <a16:creationId xmlns:a16="http://schemas.microsoft.com/office/drawing/2014/main" id="{AD950A72-3533-82C3-1FEA-537BE74462CE}"/>
              </a:ext>
            </a:extLst>
          </p:cNvPr>
          <p:cNvSpPr txBox="1"/>
          <p:nvPr/>
        </p:nvSpPr>
        <p:spPr>
          <a:xfrm>
            <a:off x="2652749" y="3400595"/>
            <a:ext cx="1769799" cy="784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Oprah Winfrey</a:t>
            </a:r>
          </a:p>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Harpo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Productions</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OWN, O Magazine</a:t>
            </a:r>
          </a:p>
        </p:txBody>
      </p:sp>
      <p:sp>
        <p:nvSpPr>
          <p:cNvPr id="16" name="Textfeld 15">
            <a:extLst>
              <a:ext uri="{FF2B5EF4-FFF2-40B4-BE49-F238E27FC236}">
                <a16:creationId xmlns:a16="http://schemas.microsoft.com/office/drawing/2014/main" id="{54B900D2-EDB2-B786-80B8-9234C3544952}"/>
              </a:ext>
            </a:extLst>
          </p:cNvPr>
          <p:cNvSpPr txBox="1"/>
          <p:nvPr/>
        </p:nvSpPr>
        <p:spPr>
          <a:xfrm>
            <a:off x="4586046" y="3427078"/>
            <a:ext cx="1543089" cy="784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Dr. Anja Bittner</a:t>
            </a:r>
          </a:p>
          <a:p>
            <a:pPr marL="0" marR="0" lvl="0" indent="0" algn="ctr" defTabSz="914400" rtl="0" eaLnBrk="1" fontAlgn="auto" latinLnBrk="0" hangingPunct="0">
              <a:lnSpc>
                <a:spcPct val="100000"/>
              </a:lnSpc>
              <a:spcBef>
                <a:spcPts val="0"/>
              </a:spcBef>
              <a:spcAft>
                <a:spcPts val="0"/>
              </a:spcAft>
              <a:buClrTx/>
              <a:buSzTx/>
              <a:buFont typeface="Arial"/>
              <a:buNone/>
              <a:tabLst/>
              <a:defRPr/>
            </a:pPr>
            <a:b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„Was hab ich?“</a:t>
            </a:r>
            <a:endParaRPr kumimoji="0" lang="en-GB"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29" name="Textfeld 28">
            <a:extLst>
              <a:ext uri="{FF2B5EF4-FFF2-40B4-BE49-F238E27FC236}">
                <a16:creationId xmlns:a16="http://schemas.microsoft.com/office/drawing/2014/main" id="{87A6D1D8-A906-1BDA-D614-E2A7F770AE96}"/>
              </a:ext>
            </a:extLst>
          </p:cNvPr>
          <p:cNvSpPr txBox="1"/>
          <p:nvPr/>
        </p:nvSpPr>
        <p:spPr>
          <a:xfrm>
            <a:off x="6314456" y="3427078"/>
            <a:ext cx="221017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August, Franz, Theo </a:t>
            </a:r>
            <a:b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b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&amp; Bernhard Claas</a:t>
            </a:r>
          </a:p>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CLAAS</a:t>
            </a: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 </a:t>
            </a:r>
          </a:p>
        </p:txBody>
      </p:sp>
      <p:pic>
        <p:nvPicPr>
          <p:cNvPr id="5" name="Grafik 4" descr="Ein Bild, das Person, drinnen, haltend, lächelnd enthält.&#10;&#10;Automatisch generierte Beschreibung">
            <a:extLst>
              <a:ext uri="{FF2B5EF4-FFF2-40B4-BE49-F238E27FC236}">
                <a16:creationId xmlns:a16="http://schemas.microsoft.com/office/drawing/2014/main" id="{39EADA92-EBE5-7A75-DA90-1CB43353728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78431" y="1723966"/>
            <a:ext cx="1543089" cy="1531573"/>
          </a:xfrm>
          <a:prstGeom prst="rect">
            <a:avLst/>
          </a:prstGeom>
        </p:spPr>
      </p:pic>
      <p:pic>
        <p:nvPicPr>
          <p:cNvPr id="7" name="Grafik 6" descr="Ein Bild, das Person, Foto, draußen, stehend enthält.&#10;&#10;Automatisch generierte Beschreibung">
            <a:extLst>
              <a:ext uri="{FF2B5EF4-FFF2-40B4-BE49-F238E27FC236}">
                <a16:creationId xmlns:a16="http://schemas.microsoft.com/office/drawing/2014/main" id="{422C20F1-5442-2891-3CB5-02A5C46AACC1}"/>
              </a:ext>
            </a:extLst>
          </p:cNvPr>
          <p:cNvPicPr>
            <a:picLocks noChangeAspect="1"/>
          </p:cNvPicPr>
          <p:nvPr/>
        </p:nvPicPr>
        <p:blipFill>
          <a:blip r:embed="rId4"/>
          <a:srcRect l="7379" r="8445"/>
          <a:stretch/>
        </p:blipFill>
        <p:spPr>
          <a:xfrm>
            <a:off x="6374554" y="1723966"/>
            <a:ext cx="2297152" cy="1531573"/>
          </a:xfrm>
          <a:prstGeom prst="rect">
            <a:avLst/>
          </a:prstGeom>
        </p:spPr>
      </p:pic>
      <p:sp>
        <p:nvSpPr>
          <p:cNvPr id="11" name="Rechteck 10">
            <a:extLst>
              <a:ext uri="{FF2B5EF4-FFF2-40B4-BE49-F238E27FC236}">
                <a16:creationId xmlns:a16="http://schemas.microsoft.com/office/drawing/2014/main" id="{B246A4BF-F251-D6B5-4F47-B3AC7EB9666E}"/>
              </a:ext>
            </a:extLst>
          </p:cNvPr>
          <p:cNvSpPr/>
          <p:nvPr/>
        </p:nvSpPr>
        <p:spPr>
          <a:xfrm>
            <a:off x="6374554" y="1032709"/>
            <a:ext cx="2185214" cy="8463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de-DE" sz="11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Example</a:t>
            </a:r>
            <a:r>
              <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4</a:t>
            </a:r>
            <a:br>
              <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1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SME’s</a:t>
            </a:r>
            <a:r>
              <a:rPr kumimoji="0" lang="de-DE" sz="11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Hidden Champions</a:t>
            </a:r>
            <a:br>
              <a:rPr kumimoji="0" lang="de-DE" sz="11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1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Mittelstand, Family </a:t>
            </a:r>
            <a:r>
              <a:rPr kumimoji="0" lang="de-DE" sz="11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Businesses</a:t>
            </a:r>
            <a:endParaRPr kumimoji="0" lang="de-DE" sz="110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endPar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21" name="Rechteck 20">
            <a:extLst>
              <a:ext uri="{FF2B5EF4-FFF2-40B4-BE49-F238E27FC236}">
                <a16:creationId xmlns:a16="http://schemas.microsoft.com/office/drawing/2014/main" id="{8620DCB5-5569-3323-B2CF-06C03FFCE1F9}"/>
              </a:ext>
            </a:extLst>
          </p:cNvPr>
          <p:cNvSpPr/>
          <p:nvPr/>
        </p:nvSpPr>
        <p:spPr>
          <a:xfrm>
            <a:off x="4521055" y="1028940"/>
            <a:ext cx="153439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de-DE" sz="11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Example</a:t>
            </a:r>
            <a:r>
              <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3</a:t>
            </a:r>
            <a:br>
              <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1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Social</a:t>
            </a:r>
            <a:r>
              <a:rPr kumimoji="0" lang="de-DE" sz="11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Entrepreneurs</a:t>
            </a:r>
          </a:p>
        </p:txBody>
      </p:sp>
      <p:sp>
        <p:nvSpPr>
          <p:cNvPr id="22" name="Rechteck 21">
            <a:extLst>
              <a:ext uri="{FF2B5EF4-FFF2-40B4-BE49-F238E27FC236}">
                <a16:creationId xmlns:a16="http://schemas.microsoft.com/office/drawing/2014/main" id="{AD6BA525-77C7-A93F-E4B4-515F855A3157}"/>
              </a:ext>
            </a:extLst>
          </p:cNvPr>
          <p:cNvSpPr/>
          <p:nvPr/>
        </p:nvSpPr>
        <p:spPr>
          <a:xfrm>
            <a:off x="2619748" y="1009559"/>
            <a:ext cx="16444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1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Example</a:t>
            </a:r>
            <a:r>
              <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2</a:t>
            </a:r>
            <a:br>
              <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050" b="1" i="0" u="none" strike="noStrike" kern="0" cap="none" spc="0" normalizeH="0" baseline="0" noProof="0" dirty="0">
                <a:ln>
                  <a:noFill/>
                </a:ln>
                <a:solidFill>
                  <a:srgbClr val="212121"/>
                </a:solidFill>
                <a:effectLst/>
                <a:uLnTx/>
                <a:uFillTx/>
                <a:latin typeface="Aptos" panose="020B0004020202020204" pitchFamily="34" charset="0"/>
                <a:cs typeface="Arial"/>
                <a:sym typeface="Arial"/>
              </a:rPr>
              <a:t>Founder and Serial Entrepreneur</a:t>
            </a:r>
            <a:endParaRPr kumimoji="0" lang="de-DE" sz="105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4" name="Grafik 3" descr="Ein Bild, das Menschliches Gesicht, Person, Lächeln, Kleidung enthält.&#10;&#10;Automatisch generierte Beschreibung">
            <a:extLst>
              <a:ext uri="{FF2B5EF4-FFF2-40B4-BE49-F238E27FC236}">
                <a16:creationId xmlns:a16="http://schemas.microsoft.com/office/drawing/2014/main" id="{BB3A85FF-E4D2-D62F-EAB2-958B1C2BB480}"/>
              </a:ext>
            </a:extLst>
          </p:cNvPr>
          <p:cNvPicPr>
            <a:picLocks noChangeAspect="1"/>
          </p:cNvPicPr>
          <p:nvPr/>
        </p:nvPicPr>
        <p:blipFill>
          <a:blip r:embed="rId5"/>
          <a:srcRect l="7164" t="17302" r="-7164" b="21178"/>
          <a:stretch/>
        </p:blipFill>
        <p:spPr>
          <a:xfrm>
            <a:off x="2710106" y="1723967"/>
            <a:ext cx="1655086" cy="1531572"/>
          </a:xfrm>
          <a:prstGeom prst="rect">
            <a:avLst/>
          </a:prstGeom>
        </p:spPr>
      </p:pic>
      <p:sp>
        <p:nvSpPr>
          <p:cNvPr id="6" name="Textfeld 5">
            <a:extLst>
              <a:ext uri="{FF2B5EF4-FFF2-40B4-BE49-F238E27FC236}">
                <a16:creationId xmlns:a16="http://schemas.microsoft.com/office/drawing/2014/main" id="{3E462D82-1236-4F89-4121-F3B2E7DF3A30}"/>
              </a:ext>
            </a:extLst>
          </p:cNvPr>
          <p:cNvSpPr txBox="1"/>
          <p:nvPr/>
        </p:nvSpPr>
        <p:spPr>
          <a:xfrm>
            <a:off x="385807" y="3429719"/>
            <a:ext cx="1769799"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de-DE" sz="16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Steve Jobs</a:t>
            </a:r>
          </a:p>
          <a:p>
            <a:pPr marL="0" marR="0" lvl="0" indent="0" algn="ctr" defTabSz="914400" rtl="0" eaLnBrk="1" fontAlgn="auto" latinLnBrk="0" hangingPunct="0">
              <a:lnSpc>
                <a:spcPct val="100000"/>
              </a:lnSpc>
              <a:spcBef>
                <a:spcPts val="0"/>
              </a:spcBef>
              <a:spcAft>
                <a:spcPts val="0"/>
              </a:spcAft>
              <a:buClrTx/>
              <a:buSzTx/>
              <a:buFont typeface="Arial"/>
              <a:buNone/>
              <a:tabLst/>
              <a:defRPr/>
            </a:pP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Apple, </a:t>
            </a:r>
            <a:r>
              <a:rPr kumimoji="0" lang="de-DE" sz="1200" b="1"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NeXT</a:t>
            </a:r>
            <a:r>
              <a:rPr kumimoji="0" lang="de-DE" sz="1200" b="1"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Pixar</a:t>
            </a:r>
          </a:p>
        </p:txBody>
      </p:sp>
      <p:sp>
        <p:nvSpPr>
          <p:cNvPr id="8" name="Rechteck 7">
            <a:extLst>
              <a:ext uri="{FF2B5EF4-FFF2-40B4-BE49-F238E27FC236}">
                <a16:creationId xmlns:a16="http://schemas.microsoft.com/office/drawing/2014/main" id="{C547B9AF-B23B-9B24-91B5-EADE8385B356}"/>
              </a:ext>
            </a:extLst>
          </p:cNvPr>
          <p:cNvSpPr/>
          <p:nvPr/>
        </p:nvSpPr>
        <p:spPr>
          <a:xfrm>
            <a:off x="224306" y="1002491"/>
            <a:ext cx="16444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1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Example</a:t>
            </a:r>
            <a:r>
              <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1</a:t>
            </a:r>
            <a:br>
              <a:rPr kumimoji="0" lang="de-DE" sz="11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br>
            <a:r>
              <a:rPr kumimoji="0" lang="de-DE" sz="1050" b="1" i="0" u="none" strike="noStrike" kern="0" cap="none" spc="0" normalizeH="0" baseline="0" noProof="0" dirty="0">
                <a:ln>
                  <a:noFill/>
                </a:ln>
                <a:solidFill>
                  <a:srgbClr val="212121"/>
                </a:solidFill>
                <a:effectLst/>
                <a:uLnTx/>
                <a:uFillTx/>
                <a:latin typeface="Aptos" panose="020B0004020202020204" pitchFamily="34" charset="0"/>
                <a:cs typeface="Arial"/>
                <a:sym typeface="Arial"/>
              </a:rPr>
              <a:t>Start-up </a:t>
            </a:r>
            <a:r>
              <a:rPr kumimoji="0" lang="de-DE" sz="1050" b="1" i="0" u="none" strike="noStrike" kern="0" cap="none" spc="0" normalizeH="0" baseline="0" noProof="0" dirty="0" err="1">
                <a:ln>
                  <a:noFill/>
                </a:ln>
                <a:solidFill>
                  <a:srgbClr val="212121"/>
                </a:solidFill>
                <a:effectLst/>
                <a:uLnTx/>
                <a:uFillTx/>
                <a:latin typeface="Aptos" panose="020B0004020202020204" pitchFamily="34" charset="0"/>
                <a:cs typeface="Arial"/>
                <a:sym typeface="Arial"/>
              </a:rPr>
              <a:t>founder</a:t>
            </a:r>
            <a:r>
              <a:rPr kumimoji="0" lang="de-DE" sz="1050" b="1" i="0" u="none" strike="noStrike" kern="0" cap="none" spc="0" normalizeH="0" baseline="0" noProof="0" dirty="0">
                <a:ln>
                  <a:noFill/>
                </a:ln>
                <a:solidFill>
                  <a:srgbClr val="212121"/>
                </a:solidFill>
                <a:effectLst/>
                <a:uLnTx/>
                <a:uFillTx/>
                <a:latin typeface="Aptos" panose="020B0004020202020204" pitchFamily="34" charset="0"/>
                <a:cs typeface="Arial"/>
                <a:sym typeface="Arial"/>
              </a:rPr>
              <a:t>, Serial Entrepreneur</a:t>
            </a:r>
            <a:endParaRPr kumimoji="0" lang="de-DE" sz="1050" b="1"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pic>
        <p:nvPicPr>
          <p:cNvPr id="14" name="Grafik 13" descr="Ein Bild, das Menschliches Gesicht, Schwarzweiß, Porträt, Bart enthält.&#10;&#10;Automatisch generierte Beschreibung">
            <a:extLst>
              <a:ext uri="{FF2B5EF4-FFF2-40B4-BE49-F238E27FC236}">
                <a16:creationId xmlns:a16="http://schemas.microsoft.com/office/drawing/2014/main" id="{D36AF8F1-E8BB-DD2A-5AC3-ABA190912ADF}"/>
              </a:ext>
            </a:extLst>
          </p:cNvPr>
          <p:cNvPicPr>
            <a:picLocks noChangeAspect="1"/>
          </p:cNvPicPr>
          <p:nvPr/>
        </p:nvPicPr>
        <p:blipFill>
          <a:blip r:embed="rId6"/>
          <a:srcRect l="7082"/>
          <a:stretch/>
        </p:blipFill>
        <p:spPr>
          <a:xfrm>
            <a:off x="224306" y="1723966"/>
            <a:ext cx="2092802" cy="1531572"/>
          </a:xfrm>
          <a:prstGeom prst="rect">
            <a:avLst/>
          </a:prstGeom>
        </p:spPr>
      </p:pic>
    </p:spTree>
    <p:extLst>
      <p:ext uri="{BB962C8B-B14F-4D97-AF65-F5344CB8AC3E}">
        <p14:creationId xmlns:p14="http://schemas.microsoft.com/office/powerpoint/2010/main" val="30811209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extplatzhalter 1">
            <a:extLst>
              <a:ext uri="{FF2B5EF4-FFF2-40B4-BE49-F238E27FC236}">
                <a16:creationId xmlns:a16="http://schemas.microsoft.com/office/drawing/2014/main" id="{327CEC42-DF79-9D41-9BD2-1B87E3D27366}"/>
              </a:ext>
            </a:extLst>
          </p:cNvPr>
          <p:cNvSpPr>
            <a:spLocks noGrp="1"/>
          </p:cNvSpPr>
          <p:nvPr>
            <p:ph type="body" idx="1"/>
          </p:nvPr>
        </p:nvSpPr>
        <p:spPr/>
        <p:txBody>
          <a:bodyPr/>
          <a:lstStyle/>
          <a:p>
            <a:r>
              <a:rPr lang="en-GB"/>
              <a:t>History of entrepreneurship theory</a:t>
            </a:r>
          </a:p>
        </p:txBody>
      </p:sp>
      <p:sp>
        <p:nvSpPr>
          <p:cNvPr id="3" name="Textfeld 13">
            <a:extLst>
              <a:ext uri="{FF2B5EF4-FFF2-40B4-BE49-F238E27FC236}">
                <a16:creationId xmlns:a16="http://schemas.microsoft.com/office/drawing/2014/main" id="{12A5D946-5572-1D39-A14D-8F583659A9F0}"/>
              </a:ext>
            </a:extLst>
          </p:cNvPr>
          <p:cNvSpPr txBox="1"/>
          <p:nvPr/>
        </p:nvSpPr>
        <p:spPr>
          <a:xfrm>
            <a:off x="2323651" y="3002065"/>
            <a:ext cx="6884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1800</a:t>
            </a:r>
          </a:p>
        </p:txBody>
      </p:sp>
      <p:cxnSp>
        <p:nvCxnSpPr>
          <p:cNvPr id="4" name="Gerade Verbindung mit Pfeil 5">
            <a:extLst>
              <a:ext uri="{FF2B5EF4-FFF2-40B4-BE49-F238E27FC236}">
                <a16:creationId xmlns:a16="http://schemas.microsoft.com/office/drawing/2014/main" id="{4AE20B6E-9E5F-C0A0-854B-D267A3963514}"/>
              </a:ext>
            </a:extLst>
          </p:cNvPr>
          <p:cNvCxnSpPr>
            <a:cxnSpLocks/>
          </p:cNvCxnSpPr>
          <p:nvPr/>
        </p:nvCxnSpPr>
        <p:spPr>
          <a:xfrm>
            <a:off x="268941" y="3457946"/>
            <a:ext cx="8659906" cy="0"/>
          </a:xfrm>
          <a:prstGeom prst="straightConnector1">
            <a:avLst/>
          </a:prstGeom>
          <a:noFill/>
          <a:ln w="9525" cap="flat">
            <a:solidFill>
              <a:srgbClr val="E30613"/>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 name="Textfeld 6">
            <a:extLst>
              <a:ext uri="{FF2B5EF4-FFF2-40B4-BE49-F238E27FC236}">
                <a16:creationId xmlns:a16="http://schemas.microsoft.com/office/drawing/2014/main" id="{A751391E-1E8B-9DAE-2EB1-44E6F5CB9D66}"/>
              </a:ext>
            </a:extLst>
          </p:cNvPr>
          <p:cNvSpPr txBox="1"/>
          <p:nvPr/>
        </p:nvSpPr>
        <p:spPr>
          <a:xfrm>
            <a:off x="215152" y="3002065"/>
            <a:ext cx="6884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1734</a:t>
            </a:r>
          </a:p>
        </p:txBody>
      </p:sp>
      <p:sp>
        <p:nvSpPr>
          <p:cNvPr id="10" name="Oval 9">
            <a:extLst>
              <a:ext uri="{FF2B5EF4-FFF2-40B4-BE49-F238E27FC236}">
                <a16:creationId xmlns:a16="http://schemas.microsoft.com/office/drawing/2014/main" id="{51573DB7-3EE9-F8A7-7A09-43DA4B36E962}"/>
              </a:ext>
            </a:extLst>
          </p:cNvPr>
          <p:cNvSpPr/>
          <p:nvPr/>
        </p:nvSpPr>
        <p:spPr>
          <a:xfrm>
            <a:off x="263898" y="3396578"/>
            <a:ext cx="117662" cy="118800"/>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22" name="Rechteck 8">
            <a:extLst>
              <a:ext uri="{FF2B5EF4-FFF2-40B4-BE49-F238E27FC236}">
                <a16:creationId xmlns:a16="http://schemas.microsoft.com/office/drawing/2014/main" id="{E7E9D15C-FCC6-0C7E-FA69-DF675EEFC167}"/>
              </a:ext>
            </a:extLst>
          </p:cNvPr>
          <p:cNvSpPr/>
          <p:nvPr/>
        </p:nvSpPr>
        <p:spPr>
          <a:xfrm>
            <a:off x="313938" y="4265752"/>
            <a:ext cx="190410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t>Richard Cantillon</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cs typeface="Arial"/>
                <a:sym typeface="Arial"/>
              </a:rPr>
              <a:t>First Introduction of the term “Entrepreneur”</a:t>
            </a:r>
            <a:endParaRPr kumimoji="0" lang="en-GB" sz="1000" b="0"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sp>
        <p:nvSpPr>
          <p:cNvPr id="25" name="Oval 24">
            <a:extLst>
              <a:ext uri="{FF2B5EF4-FFF2-40B4-BE49-F238E27FC236}">
                <a16:creationId xmlns:a16="http://schemas.microsoft.com/office/drawing/2014/main" id="{7B3DCEF6-B641-C1A1-788E-D71DCC350FE7}"/>
              </a:ext>
            </a:extLst>
          </p:cNvPr>
          <p:cNvSpPr/>
          <p:nvPr/>
        </p:nvSpPr>
        <p:spPr>
          <a:xfrm>
            <a:off x="2370492" y="3396578"/>
            <a:ext cx="117662" cy="118800"/>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26" name="Oval 25">
            <a:extLst>
              <a:ext uri="{FF2B5EF4-FFF2-40B4-BE49-F238E27FC236}">
                <a16:creationId xmlns:a16="http://schemas.microsoft.com/office/drawing/2014/main" id="{E6A9A7A3-29BB-B67A-A951-E80875CEBE35}"/>
              </a:ext>
            </a:extLst>
          </p:cNvPr>
          <p:cNvSpPr/>
          <p:nvPr/>
        </p:nvSpPr>
        <p:spPr>
          <a:xfrm>
            <a:off x="6583680" y="3396578"/>
            <a:ext cx="117662" cy="118800"/>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29" name="Oval 28">
            <a:extLst>
              <a:ext uri="{FF2B5EF4-FFF2-40B4-BE49-F238E27FC236}">
                <a16:creationId xmlns:a16="http://schemas.microsoft.com/office/drawing/2014/main" id="{72FD305A-B25A-DC76-5F6A-E868512B8229}"/>
              </a:ext>
            </a:extLst>
          </p:cNvPr>
          <p:cNvSpPr/>
          <p:nvPr/>
        </p:nvSpPr>
        <p:spPr>
          <a:xfrm>
            <a:off x="4391022" y="3396578"/>
            <a:ext cx="117662" cy="118800"/>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33" name="Textfeld 14">
            <a:extLst>
              <a:ext uri="{FF2B5EF4-FFF2-40B4-BE49-F238E27FC236}">
                <a16:creationId xmlns:a16="http://schemas.microsoft.com/office/drawing/2014/main" id="{014C1AEF-C54F-313C-DE69-940D7C15D6B7}"/>
              </a:ext>
            </a:extLst>
          </p:cNvPr>
          <p:cNvSpPr txBox="1"/>
          <p:nvPr/>
        </p:nvSpPr>
        <p:spPr>
          <a:xfrm>
            <a:off x="4346086" y="3002065"/>
            <a:ext cx="6884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1921</a:t>
            </a:r>
          </a:p>
        </p:txBody>
      </p:sp>
      <p:sp>
        <p:nvSpPr>
          <p:cNvPr id="34" name="Textfeld 15">
            <a:extLst>
              <a:ext uri="{FF2B5EF4-FFF2-40B4-BE49-F238E27FC236}">
                <a16:creationId xmlns:a16="http://schemas.microsoft.com/office/drawing/2014/main" id="{B79F2213-4C71-543B-C997-C18BEFB1230B}"/>
              </a:ext>
            </a:extLst>
          </p:cNvPr>
          <p:cNvSpPr txBox="1"/>
          <p:nvPr/>
        </p:nvSpPr>
        <p:spPr>
          <a:xfrm>
            <a:off x="6529894" y="3002065"/>
            <a:ext cx="6884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2000</a:t>
            </a:r>
          </a:p>
        </p:txBody>
      </p:sp>
      <p:sp>
        <p:nvSpPr>
          <p:cNvPr id="35" name="Oval 34">
            <a:extLst>
              <a:ext uri="{FF2B5EF4-FFF2-40B4-BE49-F238E27FC236}">
                <a16:creationId xmlns:a16="http://schemas.microsoft.com/office/drawing/2014/main" id="{E3E911BE-5AEE-54F9-4325-76D41845A706}"/>
              </a:ext>
            </a:extLst>
          </p:cNvPr>
          <p:cNvSpPr/>
          <p:nvPr/>
        </p:nvSpPr>
        <p:spPr>
          <a:xfrm>
            <a:off x="4864354" y="3396578"/>
            <a:ext cx="117662" cy="118800"/>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36" name="Textfeld 17">
            <a:extLst>
              <a:ext uri="{FF2B5EF4-FFF2-40B4-BE49-F238E27FC236}">
                <a16:creationId xmlns:a16="http://schemas.microsoft.com/office/drawing/2014/main" id="{2110B129-E651-472B-3FF0-7CDD211F11EE}"/>
              </a:ext>
            </a:extLst>
          </p:cNvPr>
          <p:cNvSpPr txBox="1"/>
          <p:nvPr/>
        </p:nvSpPr>
        <p:spPr>
          <a:xfrm>
            <a:off x="4819420" y="3517083"/>
            <a:ext cx="6884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1934</a:t>
            </a:r>
          </a:p>
        </p:txBody>
      </p:sp>
      <p:sp>
        <p:nvSpPr>
          <p:cNvPr id="37" name="Oval 36">
            <a:extLst>
              <a:ext uri="{FF2B5EF4-FFF2-40B4-BE49-F238E27FC236}">
                <a16:creationId xmlns:a16="http://schemas.microsoft.com/office/drawing/2014/main" id="{5DC42D9E-AE5C-CC17-0748-B3E5F1F4E176}"/>
              </a:ext>
            </a:extLst>
          </p:cNvPr>
          <p:cNvSpPr/>
          <p:nvPr/>
        </p:nvSpPr>
        <p:spPr>
          <a:xfrm>
            <a:off x="5972398" y="3396578"/>
            <a:ext cx="117662" cy="118800"/>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feld 19">
            <a:extLst>
              <a:ext uri="{FF2B5EF4-FFF2-40B4-BE49-F238E27FC236}">
                <a16:creationId xmlns:a16="http://schemas.microsoft.com/office/drawing/2014/main" id="{FB6A3352-9547-6E90-ADD3-0F14276706E9}"/>
              </a:ext>
            </a:extLst>
          </p:cNvPr>
          <p:cNvSpPr txBox="1"/>
          <p:nvPr/>
        </p:nvSpPr>
        <p:spPr>
          <a:xfrm>
            <a:off x="5927464" y="3002065"/>
            <a:ext cx="6884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1973</a:t>
            </a:r>
          </a:p>
        </p:txBody>
      </p:sp>
      <p:sp>
        <p:nvSpPr>
          <p:cNvPr id="39" name="Oval 38">
            <a:extLst>
              <a:ext uri="{FF2B5EF4-FFF2-40B4-BE49-F238E27FC236}">
                <a16:creationId xmlns:a16="http://schemas.microsoft.com/office/drawing/2014/main" id="{BB1E6B81-0188-4CDC-D9C5-7FB59D622FB8}"/>
              </a:ext>
            </a:extLst>
          </p:cNvPr>
          <p:cNvSpPr/>
          <p:nvPr/>
        </p:nvSpPr>
        <p:spPr>
          <a:xfrm>
            <a:off x="6241339" y="3396578"/>
            <a:ext cx="117662" cy="118800"/>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40" name="Textfeld 22">
            <a:extLst>
              <a:ext uri="{FF2B5EF4-FFF2-40B4-BE49-F238E27FC236}">
                <a16:creationId xmlns:a16="http://schemas.microsoft.com/office/drawing/2014/main" id="{75F6F85B-EEDC-F3A7-8CD1-B34E19CE41B2}"/>
              </a:ext>
            </a:extLst>
          </p:cNvPr>
          <p:cNvSpPr txBox="1"/>
          <p:nvPr/>
        </p:nvSpPr>
        <p:spPr>
          <a:xfrm>
            <a:off x="6196398" y="3517083"/>
            <a:ext cx="6884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1985</a:t>
            </a:r>
          </a:p>
        </p:txBody>
      </p:sp>
      <p:cxnSp>
        <p:nvCxnSpPr>
          <p:cNvPr id="44" name="Gerade Verbindung 23">
            <a:extLst>
              <a:ext uri="{FF2B5EF4-FFF2-40B4-BE49-F238E27FC236}">
                <a16:creationId xmlns:a16="http://schemas.microsoft.com/office/drawing/2014/main" id="{0DC4D0A8-A321-0B6F-F8B3-B791E373163D}"/>
              </a:ext>
            </a:extLst>
          </p:cNvPr>
          <p:cNvCxnSpPr>
            <a:cxnSpLocks/>
          </p:cNvCxnSpPr>
          <p:nvPr/>
        </p:nvCxnSpPr>
        <p:spPr>
          <a:xfrm>
            <a:off x="313936" y="3586154"/>
            <a:ext cx="0" cy="1262473"/>
          </a:xfrm>
          <a:prstGeom prst="lin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49" name="Rechteck 26">
            <a:extLst>
              <a:ext uri="{FF2B5EF4-FFF2-40B4-BE49-F238E27FC236}">
                <a16:creationId xmlns:a16="http://schemas.microsoft.com/office/drawing/2014/main" id="{C03E8721-B550-631B-D16B-FD8F04074C85}"/>
              </a:ext>
            </a:extLst>
          </p:cNvPr>
          <p:cNvSpPr/>
          <p:nvPr/>
        </p:nvSpPr>
        <p:spPr>
          <a:xfrm>
            <a:off x="6303981" y="4427560"/>
            <a:ext cx="190410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t>Peter Drucker</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cs typeface="Arial"/>
                <a:sym typeface="Arial"/>
              </a:rPr>
              <a:t>It’s a discipline</a:t>
            </a:r>
            <a:endParaRPr kumimoji="0" lang="en-GB" sz="1000" b="0"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cxnSp>
        <p:nvCxnSpPr>
          <p:cNvPr id="54" name="Gerade Verbindung 27">
            <a:extLst>
              <a:ext uri="{FF2B5EF4-FFF2-40B4-BE49-F238E27FC236}">
                <a16:creationId xmlns:a16="http://schemas.microsoft.com/office/drawing/2014/main" id="{9E2898CD-4DF5-8763-11E8-8CC26294C4ED}"/>
              </a:ext>
            </a:extLst>
          </p:cNvPr>
          <p:cNvCxnSpPr>
            <a:cxnSpLocks/>
          </p:cNvCxnSpPr>
          <p:nvPr/>
        </p:nvCxnSpPr>
        <p:spPr>
          <a:xfrm>
            <a:off x="6303980" y="3886413"/>
            <a:ext cx="1" cy="971337"/>
          </a:xfrm>
          <a:prstGeom prst="lin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cxnSp>
      <p:cxnSp>
        <p:nvCxnSpPr>
          <p:cNvPr id="55" name="Gerade Verbindung 29">
            <a:extLst>
              <a:ext uri="{FF2B5EF4-FFF2-40B4-BE49-F238E27FC236}">
                <a16:creationId xmlns:a16="http://schemas.microsoft.com/office/drawing/2014/main" id="{B0581FA8-BDD9-8173-182A-1BFFC63B2109}"/>
              </a:ext>
            </a:extLst>
          </p:cNvPr>
          <p:cNvCxnSpPr>
            <a:cxnSpLocks/>
          </p:cNvCxnSpPr>
          <p:nvPr/>
        </p:nvCxnSpPr>
        <p:spPr>
          <a:xfrm>
            <a:off x="6626709" y="2291385"/>
            <a:ext cx="0" cy="710680"/>
          </a:xfrm>
          <a:prstGeom prst="lin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56" name="Rechteck 30">
            <a:extLst>
              <a:ext uri="{FF2B5EF4-FFF2-40B4-BE49-F238E27FC236}">
                <a16:creationId xmlns:a16="http://schemas.microsoft.com/office/drawing/2014/main" id="{6656CB28-4BC2-1002-C98F-5532CFE634D8}"/>
              </a:ext>
            </a:extLst>
          </p:cNvPr>
          <p:cNvSpPr/>
          <p:nvPr/>
        </p:nvSpPr>
        <p:spPr>
          <a:xfrm>
            <a:off x="6626709" y="2226183"/>
            <a:ext cx="1904104" cy="661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t>Scott Shane &amp; </a:t>
            </a:r>
            <a:b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br>
            <a: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t>Sankaran Venkataraman</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cs typeface="Arial"/>
                <a:sym typeface="Arial"/>
              </a:rPr>
              <a:t>Opportunities</a:t>
            </a:r>
            <a:endParaRPr kumimoji="0" lang="en-GB" sz="1000" b="0"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cxnSp>
        <p:nvCxnSpPr>
          <p:cNvPr id="57" name="Gerade Verbindung 31">
            <a:extLst>
              <a:ext uri="{FF2B5EF4-FFF2-40B4-BE49-F238E27FC236}">
                <a16:creationId xmlns:a16="http://schemas.microsoft.com/office/drawing/2014/main" id="{8687A787-53C3-8609-AA95-0B28D030DD2F}"/>
              </a:ext>
            </a:extLst>
          </p:cNvPr>
          <p:cNvCxnSpPr>
            <a:cxnSpLocks/>
          </p:cNvCxnSpPr>
          <p:nvPr/>
        </p:nvCxnSpPr>
        <p:spPr>
          <a:xfrm>
            <a:off x="6013523" y="1452286"/>
            <a:ext cx="0" cy="1549779"/>
          </a:xfrm>
          <a:prstGeom prst="lin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58" name="Rechteck 40">
            <a:extLst>
              <a:ext uri="{FF2B5EF4-FFF2-40B4-BE49-F238E27FC236}">
                <a16:creationId xmlns:a16="http://schemas.microsoft.com/office/drawing/2014/main" id="{3D096423-8C23-A66D-DC86-7B9FE5CE7D5B}"/>
              </a:ext>
            </a:extLst>
          </p:cNvPr>
          <p:cNvSpPr/>
          <p:nvPr/>
        </p:nvSpPr>
        <p:spPr>
          <a:xfrm>
            <a:off x="6013523" y="1376332"/>
            <a:ext cx="219454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t>Israel </a:t>
            </a:r>
            <a:r>
              <a:rPr kumimoji="0" lang="en-US" sz="1100" b="1" i="0" u="none" strike="noStrike" kern="0" cap="none" spc="0" normalizeH="0" baseline="0" noProof="0" err="1">
                <a:ln>
                  <a:noFill/>
                </a:ln>
                <a:solidFill>
                  <a:srgbClr val="E30613"/>
                </a:solidFill>
                <a:effectLst/>
                <a:uLnTx/>
                <a:uFillTx/>
                <a:latin typeface="Aptos" panose="020B0004020202020204" pitchFamily="34" charset="0"/>
                <a:cs typeface="Arial"/>
                <a:sym typeface="Arial"/>
              </a:rPr>
              <a:t>Kirzner</a:t>
            </a:r>
            <a:endPar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cs typeface="Arial"/>
                <a:sym typeface="Arial"/>
              </a:rPr>
              <a:t>Entrepreneur as arbitrageur and discoverer of opportunities</a:t>
            </a:r>
            <a:endParaRPr kumimoji="0" lang="en-GB" sz="1000" b="0"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sp>
        <p:nvSpPr>
          <p:cNvPr id="59" name="Rechteck 41">
            <a:extLst>
              <a:ext uri="{FF2B5EF4-FFF2-40B4-BE49-F238E27FC236}">
                <a16:creationId xmlns:a16="http://schemas.microsoft.com/office/drawing/2014/main" id="{54B1038D-B2A2-C9E0-48E2-6B4E07616AB3}"/>
              </a:ext>
            </a:extLst>
          </p:cNvPr>
          <p:cNvSpPr/>
          <p:nvPr/>
        </p:nvSpPr>
        <p:spPr>
          <a:xfrm>
            <a:off x="4927002" y="4104690"/>
            <a:ext cx="1210542" cy="8156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t>Joseph Schumpeter</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cs typeface="Arial"/>
                <a:sym typeface="Arial"/>
              </a:rPr>
              <a:t>Creative Destruction</a:t>
            </a:r>
            <a:endParaRPr kumimoji="0" lang="en-GB" sz="1000" b="0"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cxnSp>
        <p:nvCxnSpPr>
          <p:cNvPr id="60" name="Gerade Verbindung 42">
            <a:extLst>
              <a:ext uri="{FF2B5EF4-FFF2-40B4-BE49-F238E27FC236}">
                <a16:creationId xmlns:a16="http://schemas.microsoft.com/office/drawing/2014/main" id="{E1405C24-B20F-341F-D66B-0672133DFC92}"/>
              </a:ext>
            </a:extLst>
          </p:cNvPr>
          <p:cNvCxnSpPr>
            <a:cxnSpLocks/>
          </p:cNvCxnSpPr>
          <p:nvPr/>
        </p:nvCxnSpPr>
        <p:spPr>
          <a:xfrm>
            <a:off x="4927001" y="3886413"/>
            <a:ext cx="0" cy="954530"/>
          </a:xfrm>
          <a:prstGeom prst="lin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cxnSp>
      <p:cxnSp>
        <p:nvCxnSpPr>
          <p:cNvPr id="61" name="Gerade Verbindung 44">
            <a:extLst>
              <a:ext uri="{FF2B5EF4-FFF2-40B4-BE49-F238E27FC236}">
                <a16:creationId xmlns:a16="http://schemas.microsoft.com/office/drawing/2014/main" id="{AA3C6BC4-15DE-0080-C6D0-890FF712C8D0}"/>
              </a:ext>
            </a:extLst>
          </p:cNvPr>
          <p:cNvCxnSpPr>
            <a:cxnSpLocks/>
          </p:cNvCxnSpPr>
          <p:nvPr/>
        </p:nvCxnSpPr>
        <p:spPr>
          <a:xfrm>
            <a:off x="4440938" y="2226184"/>
            <a:ext cx="0" cy="775881"/>
          </a:xfrm>
          <a:prstGeom prst="lin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62" name="Rechteck 45">
            <a:extLst>
              <a:ext uri="{FF2B5EF4-FFF2-40B4-BE49-F238E27FC236}">
                <a16:creationId xmlns:a16="http://schemas.microsoft.com/office/drawing/2014/main" id="{84A09BE5-91AF-D381-8D5E-912DF4E96667}"/>
              </a:ext>
            </a:extLst>
          </p:cNvPr>
          <p:cNvSpPr/>
          <p:nvPr/>
        </p:nvSpPr>
        <p:spPr>
          <a:xfrm>
            <a:off x="4440939" y="2152814"/>
            <a:ext cx="131241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t>Frank Knight</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cs typeface="Arial"/>
                <a:sym typeface="Arial"/>
              </a:rPr>
              <a:t>Risk &amp; uncertainty</a:t>
            </a:r>
            <a:endParaRPr kumimoji="0" lang="en-GB" sz="1000" b="0"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cxnSp>
        <p:nvCxnSpPr>
          <p:cNvPr id="63" name="Gerade Verbindung 46">
            <a:extLst>
              <a:ext uri="{FF2B5EF4-FFF2-40B4-BE49-F238E27FC236}">
                <a16:creationId xmlns:a16="http://schemas.microsoft.com/office/drawing/2014/main" id="{D6BA96CE-51CF-8776-823F-5079F2F93F14}"/>
              </a:ext>
            </a:extLst>
          </p:cNvPr>
          <p:cNvCxnSpPr>
            <a:cxnSpLocks/>
          </p:cNvCxnSpPr>
          <p:nvPr/>
        </p:nvCxnSpPr>
        <p:spPr>
          <a:xfrm>
            <a:off x="2409708" y="1452286"/>
            <a:ext cx="0" cy="1549779"/>
          </a:xfrm>
          <a:prstGeom prst="lin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64" name="Rechteck 47">
            <a:extLst>
              <a:ext uri="{FF2B5EF4-FFF2-40B4-BE49-F238E27FC236}">
                <a16:creationId xmlns:a16="http://schemas.microsoft.com/office/drawing/2014/main" id="{0AF8CDC8-D921-5995-A553-7D13BB029A50}"/>
              </a:ext>
            </a:extLst>
          </p:cNvPr>
          <p:cNvSpPr/>
          <p:nvPr/>
        </p:nvSpPr>
        <p:spPr>
          <a:xfrm>
            <a:off x="2409707" y="1376332"/>
            <a:ext cx="1753473"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1" i="0" u="none" strike="noStrike" kern="0" cap="none" spc="0" normalizeH="0" baseline="0" noProof="0" dirty="0">
                <a:ln>
                  <a:noFill/>
                </a:ln>
                <a:solidFill>
                  <a:srgbClr val="E30613"/>
                </a:solidFill>
                <a:effectLst/>
                <a:uLnTx/>
                <a:uFillTx/>
                <a:latin typeface="Aptos" panose="020B0004020202020204" pitchFamily="34" charset="0"/>
                <a:cs typeface="Arial"/>
                <a:sym typeface="Arial"/>
              </a:rPr>
              <a:t>Sean Baptiste Say</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0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Conceptualisation</a:t>
            </a:r>
            <a:r>
              <a:rPr kumimoji="0" lang="en-US" sz="10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of  entrepreneurs as </a:t>
            </a:r>
            <a:r>
              <a:rPr kumimoji="0" lang="en-US" sz="1000" b="0" i="0" u="none" strike="noStrike" kern="0" cap="none" spc="0" normalizeH="0" baseline="0" noProof="0" dirty="0" err="1">
                <a:ln>
                  <a:noFill/>
                </a:ln>
                <a:solidFill>
                  <a:prstClr val="black"/>
                </a:solidFill>
                <a:effectLst/>
                <a:uLnTx/>
                <a:uFillTx/>
                <a:latin typeface="Aptos" panose="020B0004020202020204" pitchFamily="34" charset="0"/>
                <a:cs typeface="Arial"/>
                <a:sym typeface="Arial"/>
              </a:rPr>
              <a:t>organisers</a:t>
            </a:r>
            <a:r>
              <a:rPr kumimoji="0" lang="en-US" sz="1000" b="0" i="0" u="none" strike="noStrike" kern="0" cap="none" spc="0" normalizeH="0" baseline="0" noProof="0" dirty="0">
                <a:ln>
                  <a:noFill/>
                </a:ln>
                <a:solidFill>
                  <a:prstClr val="black"/>
                </a:solidFill>
                <a:effectLst/>
                <a:uLnTx/>
                <a:uFillTx/>
                <a:latin typeface="Aptos" panose="020B0004020202020204" pitchFamily="34" charset="0"/>
                <a:cs typeface="Arial"/>
                <a:sym typeface="Arial"/>
              </a:rPr>
              <a:t> and leaders in the economy</a:t>
            </a:r>
            <a:endParaRPr kumimoji="0" lang="en-GB" sz="1000" b="0" i="0" u="none" strike="noStrike" kern="0" cap="none" spc="0" normalizeH="0" baseline="0" noProof="0" dirty="0">
              <a:ln>
                <a:noFill/>
              </a:ln>
              <a:solidFill>
                <a:prstClr val="black"/>
              </a:solidFill>
              <a:effectLst/>
              <a:uLnTx/>
              <a:uFillTx/>
              <a:latin typeface="Aptos" panose="020B0004020202020204" pitchFamily="34" charset="0"/>
              <a:cs typeface="Arial"/>
              <a:sym typeface="Arial"/>
            </a:endParaRPr>
          </a:p>
        </p:txBody>
      </p:sp>
      <p:sp>
        <p:nvSpPr>
          <p:cNvPr id="65" name="Rechteck 49">
            <a:extLst>
              <a:ext uri="{FF2B5EF4-FFF2-40B4-BE49-F238E27FC236}">
                <a16:creationId xmlns:a16="http://schemas.microsoft.com/office/drawing/2014/main" id="{009681FF-760E-88F8-F02B-1E262859AA64}"/>
              </a:ext>
            </a:extLst>
          </p:cNvPr>
          <p:cNvSpPr/>
          <p:nvPr/>
        </p:nvSpPr>
        <p:spPr>
          <a:xfrm>
            <a:off x="6895650" y="3930336"/>
            <a:ext cx="190410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100" b="1" i="0" u="none" strike="noStrike" kern="0" cap="none" spc="0" normalizeH="0" baseline="0" noProof="0" err="1">
                <a:ln>
                  <a:noFill/>
                </a:ln>
                <a:solidFill>
                  <a:srgbClr val="E30613"/>
                </a:solidFill>
                <a:effectLst/>
                <a:uLnTx/>
                <a:uFillTx/>
                <a:latin typeface="Aptos" panose="020B0004020202020204" pitchFamily="34" charset="0"/>
                <a:cs typeface="Arial"/>
                <a:sym typeface="Arial"/>
              </a:rPr>
              <a:t>Saras</a:t>
            </a:r>
            <a:r>
              <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rPr>
              <a:t> D. </a:t>
            </a:r>
            <a:r>
              <a:rPr kumimoji="0" lang="en-US" sz="1100" b="1" i="0" u="none" strike="noStrike" kern="0" cap="none" spc="0" normalizeH="0" baseline="0" noProof="0" err="1">
                <a:ln>
                  <a:noFill/>
                </a:ln>
                <a:solidFill>
                  <a:srgbClr val="E30613"/>
                </a:solidFill>
                <a:effectLst/>
                <a:uLnTx/>
                <a:uFillTx/>
                <a:latin typeface="Aptos" panose="020B0004020202020204" pitchFamily="34" charset="0"/>
                <a:cs typeface="Arial"/>
                <a:sym typeface="Arial"/>
              </a:rPr>
              <a:t>Sarasvathy</a:t>
            </a:r>
            <a:endParaRPr kumimoji="0" lang="en-US" sz="1100" b="1" i="0" u="none" strike="noStrike" kern="0" cap="none" spc="0" normalizeH="0" baseline="0" noProof="0">
              <a:ln>
                <a:noFill/>
              </a:ln>
              <a:solidFill>
                <a:srgbClr val="E30613"/>
              </a:solidFill>
              <a:effectLst/>
              <a:uLnTx/>
              <a:uFillTx/>
              <a:latin typeface="Aptos" panose="020B0004020202020204" pitchFamily="34" charset="0"/>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000" b="0" i="0" u="none" strike="noStrike" kern="0" cap="none" spc="0" normalizeH="0" baseline="0" noProof="0">
                <a:ln>
                  <a:noFill/>
                </a:ln>
                <a:solidFill>
                  <a:prstClr val="black"/>
                </a:solidFill>
                <a:effectLst/>
                <a:uLnTx/>
                <a:uFillTx/>
                <a:latin typeface="Aptos" panose="020B0004020202020204" pitchFamily="34" charset="0"/>
                <a:cs typeface="Arial"/>
                <a:sym typeface="Arial"/>
              </a:rPr>
              <a:t>Causation &amp; Effectuation</a:t>
            </a:r>
            <a:endParaRPr kumimoji="0" lang="en-GB" sz="1000" b="0" i="0" u="none" strike="noStrike" kern="0" cap="none" spc="0" normalizeH="0" baseline="0" noProof="0">
              <a:ln>
                <a:noFill/>
              </a:ln>
              <a:solidFill>
                <a:prstClr val="black"/>
              </a:solidFill>
              <a:effectLst/>
              <a:uLnTx/>
              <a:uFillTx/>
              <a:latin typeface="Aptos" panose="020B0004020202020204" pitchFamily="34" charset="0"/>
              <a:cs typeface="Arial"/>
              <a:sym typeface="Arial"/>
            </a:endParaRPr>
          </a:p>
        </p:txBody>
      </p:sp>
      <p:cxnSp>
        <p:nvCxnSpPr>
          <p:cNvPr id="66" name="Gerade Verbindung 50">
            <a:extLst>
              <a:ext uri="{FF2B5EF4-FFF2-40B4-BE49-F238E27FC236}">
                <a16:creationId xmlns:a16="http://schemas.microsoft.com/office/drawing/2014/main" id="{3B83FC8D-C274-14D2-A0B2-1BAB17A4BE5D}"/>
              </a:ext>
            </a:extLst>
          </p:cNvPr>
          <p:cNvCxnSpPr>
            <a:cxnSpLocks/>
          </p:cNvCxnSpPr>
          <p:nvPr/>
        </p:nvCxnSpPr>
        <p:spPr>
          <a:xfrm>
            <a:off x="6895649" y="3886413"/>
            <a:ext cx="0" cy="477265"/>
          </a:xfrm>
          <a:prstGeom prst="lin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cxnSp>
      <p:sp>
        <p:nvSpPr>
          <p:cNvPr id="67" name="Oval 66">
            <a:extLst>
              <a:ext uri="{FF2B5EF4-FFF2-40B4-BE49-F238E27FC236}">
                <a16:creationId xmlns:a16="http://schemas.microsoft.com/office/drawing/2014/main" id="{5967F979-F970-77F9-153A-339359973FA9}"/>
              </a:ext>
            </a:extLst>
          </p:cNvPr>
          <p:cNvSpPr/>
          <p:nvPr/>
        </p:nvSpPr>
        <p:spPr>
          <a:xfrm>
            <a:off x="6833010" y="3396578"/>
            <a:ext cx="117662" cy="118800"/>
          </a:xfrm>
          <a:prstGeom prst="ellipse">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68" name="Textfeld 52">
            <a:extLst>
              <a:ext uri="{FF2B5EF4-FFF2-40B4-BE49-F238E27FC236}">
                <a16:creationId xmlns:a16="http://schemas.microsoft.com/office/drawing/2014/main" id="{A9D74C70-3EE9-E7A3-224F-FC0C3D5B5D5A}"/>
              </a:ext>
            </a:extLst>
          </p:cNvPr>
          <p:cNvSpPr txBox="1"/>
          <p:nvPr/>
        </p:nvSpPr>
        <p:spPr>
          <a:xfrm>
            <a:off x="6788068" y="3517083"/>
            <a:ext cx="6884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Arial"/>
              </a:rPr>
              <a:t>2001</a:t>
            </a:r>
          </a:p>
        </p:txBody>
      </p:sp>
    </p:spTree>
    <p:extLst>
      <p:ext uri="{BB962C8B-B14F-4D97-AF65-F5344CB8AC3E}">
        <p14:creationId xmlns:p14="http://schemas.microsoft.com/office/powerpoint/2010/main" val="23409918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extplatzhalter 1">
            <a:extLst>
              <a:ext uri="{FF2B5EF4-FFF2-40B4-BE49-F238E27FC236}">
                <a16:creationId xmlns:a16="http://schemas.microsoft.com/office/drawing/2014/main" id="{CFD906A5-A0E1-C741-AA70-38740760C854}"/>
              </a:ext>
            </a:extLst>
          </p:cNvPr>
          <p:cNvSpPr>
            <a:spLocks noGrp="1"/>
          </p:cNvSpPr>
          <p:nvPr>
            <p:ph type="body" idx="1"/>
          </p:nvPr>
        </p:nvSpPr>
        <p:spPr/>
        <p:txBody>
          <a:bodyPr/>
          <a:lstStyle/>
          <a:p>
            <a:r>
              <a:rPr lang="en-GB"/>
              <a:t>Components of entrepreneurship</a:t>
            </a:r>
          </a:p>
        </p:txBody>
      </p:sp>
      <p:sp>
        <p:nvSpPr>
          <p:cNvPr id="5" name="Dreieck 2">
            <a:extLst>
              <a:ext uri="{FF2B5EF4-FFF2-40B4-BE49-F238E27FC236}">
                <a16:creationId xmlns:a16="http://schemas.microsoft.com/office/drawing/2014/main" id="{16797EF9-38B1-EAE3-9829-ACDB3476E02C}"/>
              </a:ext>
            </a:extLst>
          </p:cNvPr>
          <p:cNvSpPr/>
          <p:nvPr/>
        </p:nvSpPr>
        <p:spPr>
          <a:xfrm>
            <a:off x="3019646" y="1620357"/>
            <a:ext cx="3104707" cy="2676472"/>
          </a:xfrm>
          <a:prstGeom prst="triangl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6" name="Textfeld 3">
            <a:extLst>
              <a:ext uri="{FF2B5EF4-FFF2-40B4-BE49-F238E27FC236}">
                <a16:creationId xmlns:a16="http://schemas.microsoft.com/office/drawing/2014/main" id="{16CD7D71-E8CE-1D32-8E7A-C3F9B3E028E5}"/>
              </a:ext>
            </a:extLst>
          </p:cNvPr>
          <p:cNvSpPr txBox="1"/>
          <p:nvPr/>
        </p:nvSpPr>
        <p:spPr>
          <a:xfrm rot="3581366">
            <a:off x="4555331" y="2680012"/>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Opportunity</a:t>
            </a:r>
          </a:p>
        </p:txBody>
      </p:sp>
      <p:sp>
        <p:nvSpPr>
          <p:cNvPr id="10" name="Textfeld 6">
            <a:extLst>
              <a:ext uri="{FF2B5EF4-FFF2-40B4-BE49-F238E27FC236}">
                <a16:creationId xmlns:a16="http://schemas.microsoft.com/office/drawing/2014/main" id="{F852B6F5-B411-C3AB-8A30-D1185A9D61B3}"/>
              </a:ext>
            </a:extLst>
          </p:cNvPr>
          <p:cNvSpPr txBox="1"/>
          <p:nvPr/>
        </p:nvSpPr>
        <p:spPr>
          <a:xfrm rot="17979789">
            <a:off x="2524425" y="2680012"/>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E30613"/>
                </a:solidFill>
                <a:effectLst/>
                <a:uLnTx/>
                <a:uFillTx/>
                <a:latin typeface="Aptos" panose="020B0004020202020204" pitchFamily="34" charset="0"/>
                <a:cs typeface="Arial"/>
                <a:sym typeface="Calibri"/>
              </a:rPr>
              <a:t>Innovation</a:t>
            </a:r>
          </a:p>
        </p:txBody>
      </p:sp>
      <p:sp>
        <p:nvSpPr>
          <p:cNvPr id="11" name="Textfeld 7">
            <a:extLst>
              <a:ext uri="{FF2B5EF4-FFF2-40B4-BE49-F238E27FC236}">
                <a16:creationId xmlns:a16="http://schemas.microsoft.com/office/drawing/2014/main" id="{EA6C2EB0-3425-7B00-ED64-171E190CB556}"/>
              </a:ext>
            </a:extLst>
          </p:cNvPr>
          <p:cNvSpPr txBox="1"/>
          <p:nvPr/>
        </p:nvSpPr>
        <p:spPr>
          <a:xfrm>
            <a:off x="3535325" y="4366367"/>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Resources</a:t>
            </a:r>
          </a:p>
        </p:txBody>
      </p:sp>
      <p:sp>
        <p:nvSpPr>
          <p:cNvPr id="12" name="Textfeld 8">
            <a:extLst>
              <a:ext uri="{FF2B5EF4-FFF2-40B4-BE49-F238E27FC236}">
                <a16:creationId xmlns:a16="http://schemas.microsoft.com/office/drawing/2014/main" id="{AE6CCC09-CD2F-BDF4-B8D6-8066176454AE}"/>
              </a:ext>
            </a:extLst>
          </p:cNvPr>
          <p:cNvSpPr txBox="1"/>
          <p:nvPr/>
        </p:nvSpPr>
        <p:spPr>
          <a:xfrm>
            <a:off x="3535325" y="3483509"/>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E30613"/>
                </a:solidFill>
                <a:effectLst/>
                <a:uLnTx/>
                <a:uFillTx/>
                <a:latin typeface="Aptos" panose="020B0004020202020204" pitchFamily="34" charset="0"/>
                <a:cs typeface="Arial"/>
                <a:sym typeface="Calibri"/>
              </a:rPr>
              <a:t>Entrepreneurship</a:t>
            </a:r>
          </a:p>
        </p:txBody>
      </p:sp>
    </p:spTree>
    <p:extLst>
      <p:ext uri="{BB962C8B-B14F-4D97-AF65-F5344CB8AC3E}">
        <p14:creationId xmlns:p14="http://schemas.microsoft.com/office/powerpoint/2010/main" val="11440241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extplatzhalter 1">
            <a:extLst>
              <a:ext uri="{FF2B5EF4-FFF2-40B4-BE49-F238E27FC236}">
                <a16:creationId xmlns:a16="http://schemas.microsoft.com/office/drawing/2014/main" id="{CFD906A5-A0E1-C741-AA70-38740760C854}"/>
              </a:ext>
            </a:extLst>
          </p:cNvPr>
          <p:cNvSpPr>
            <a:spLocks noGrp="1"/>
          </p:cNvSpPr>
          <p:nvPr>
            <p:ph type="body" idx="1"/>
          </p:nvPr>
        </p:nvSpPr>
        <p:spPr/>
        <p:txBody>
          <a:bodyPr/>
          <a:lstStyle/>
          <a:p>
            <a:r>
              <a:rPr lang="en-GB"/>
              <a:t>Components of entrepreneurship</a:t>
            </a:r>
          </a:p>
        </p:txBody>
      </p:sp>
      <p:sp>
        <p:nvSpPr>
          <p:cNvPr id="10" name="Rechteck 4">
            <a:extLst>
              <a:ext uri="{FF2B5EF4-FFF2-40B4-BE49-F238E27FC236}">
                <a16:creationId xmlns:a16="http://schemas.microsoft.com/office/drawing/2014/main" id="{4F599AF9-0F69-E50D-5C83-C756FE247ECF}"/>
              </a:ext>
            </a:extLst>
          </p:cNvPr>
          <p:cNvSpPr/>
          <p:nvPr/>
        </p:nvSpPr>
        <p:spPr>
          <a:xfrm>
            <a:off x="1863544" y="1366095"/>
            <a:ext cx="5433237" cy="3492000"/>
          </a:xfrm>
          <a:prstGeom prst="rect">
            <a:avLst/>
          </a:prstGeom>
          <a:noFill/>
          <a:ln w="19050" cap="flat">
            <a:solidFill>
              <a:srgbClr val="45B8A9"/>
            </a:solidFill>
            <a:prstDash val="dash"/>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1" name="Textfeld 5">
            <a:extLst>
              <a:ext uri="{FF2B5EF4-FFF2-40B4-BE49-F238E27FC236}">
                <a16:creationId xmlns:a16="http://schemas.microsoft.com/office/drawing/2014/main" id="{B1089C1F-DD9F-F7DD-7CF6-1B0E163B83EC}"/>
              </a:ext>
            </a:extLst>
          </p:cNvPr>
          <p:cNvSpPr txBox="1"/>
          <p:nvPr/>
        </p:nvSpPr>
        <p:spPr>
          <a:xfrm>
            <a:off x="1969870" y="1380658"/>
            <a:ext cx="2115879"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45B8A9"/>
                </a:solidFill>
                <a:effectLst/>
                <a:uLnTx/>
                <a:uFillTx/>
                <a:latin typeface="Aptos" panose="020B0004020202020204" pitchFamily="34" charset="0"/>
                <a:cs typeface="Arial"/>
                <a:sym typeface="Calibri"/>
              </a:rPr>
              <a:t>uncertain, </a:t>
            </a:r>
            <a:br>
              <a:rPr kumimoji="0" lang="en-GB" sz="1600" b="1" i="0" u="none" strike="noStrike" kern="0" cap="none" spc="0" normalizeH="0" baseline="0" noProof="0">
                <a:ln>
                  <a:noFill/>
                </a:ln>
                <a:solidFill>
                  <a:srgbClr val="45B8A9"/>
                </a:solidFill>
                <a:effectLst/>
                <a:uLnTx/>
                <a:uFillTx/>
                <a:latin typeface="Aptos" panose="020B0004020202020204" pitchFamily="34" charset="0"/>
                <a:cs typeface="Arial"/>
                <a:sym typeface="Calibri"/>
              </a:rPr>
            </a:br>
            <a:r>
              <a:rPr kumimoji="0" lang="en-GB" sz="1600" b="1" i="0" u="none" strike="noStrike" kern="0" cap="none" spc="0" normalizeH="0" baseline="0" noProof="0">
                <a:ln>
                  <a:noFill/>
                </a:ln>
                <a:solidFill>
                  <a:srgbClr val="45B8A9"/>
                </a:solidFill>
                <a:effectLst/>
                <a:uLnTx/>
                <a:uFillTx/>
                <a:latin typeface="Aptos" panose="020B0004020202020204" pitchFamily="34" charset="0"/>
                <a:cs typeface="Arial"/>
                <a:sym typeface="Calibri"/>
              </a:rPr>
              <a:t>changing environment</a:t>
            </a:r>
          </a:p>
        </p:txBody>
      </p:sp>
      <p:sp>
        <p:nvSpPr>
          <p:cNvPr id="12" name="Dreieck 2">
            <a:extLst>
              <a:ext uri="{FF2B5EF4-FFF2-40B4-BE49-F238E27FC236}">
                <a16:creationId xmlns:a16="http://schemas.microsoft.com/office/drawing/2014/main" id="{3D76FA67-22DD-508B-9177-7A6F8F704B26}"/>
              </a:ext>
            </a:extLst>
          </p:cNvPr>
          <p:cNvSpPr/>
          <p:nvPr/>
        </p:nvSpPr>
        <p:spPr>
          <a:xfrm>
            <a:off x="3019646" y="1620357"/>
            <a:ext cx="3104707" cy="2676472"/>
          </a:xfrm>
          <a:prstGeom prst="triangl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3" name="Textfeld 3">
            <a:extLst>
              <a:ext uri="{FF2B5EF4-FFF2-40B4-BE49-F238E27FC236}">
                <a16:creationId xmlns:a16="http://schemas.microsoft.com/office/drawing/2014/main" id="{F43FCD09-41AD-DEAD-A6B5-6AA86F47C14E}"/>
              </a:ext>
            </a:extLst>
          </p:cNvPr>
          <p:cNvSpPr txBox="1"/>
          <p:nvPr/>
        </p:nvSpPr>
        <p:spPr>
          <a:xfrm rot="3581366">
            <a:off x="4555331" y="2680012"/>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Opportunity</a:t>
            </a:r>
          </a:p>
        </p:txBody>
      </p:sp>
      <p:sp>
        <p:nvSpPr>
          <p:cNvPr id="14" name="Textfeld 6">
            <a:extLst>
              <a:ext uri="{FF2B5EF4-FFF2-40B4-BE49-F238E27FC236}">
                <a16:creationId xmlns:a16="http://schemas.microsoft.com/office/drawing/2014/main" id="{7B6FC597-1085-96F3-5B7A-7DD54F12BFBD}"/>
              </a:ext>
            </a:extLst>
          </p:cNvPr>
          <p:cNvSpPr txBox="1"/>
          <p:nvPr/>
        </p:nvSpPr>
        <p:spPr>
          <a:xfrm rot="17979789">
            <a:off x="2524425" y="2680012"/>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Innovation</a:t>
            </a:r>
          </a:p>
        </p:txBody>
      </p:sp>
      <p:sp>
        <p:nvSpPr>
          <p:cNvPr id="15" name="Textfeld 7">
            <a:extLst>
              <a:ext uri="{FF2B5EF4-FFF2-40B4-BE49-F238E27FC236}">
                <a16:creationId xmlns:a16="http://schemas.microsoft.com/office/drawing/2014/main" id="{D71662EE-7507-D950-3D58-727CCC648EFD}"/>
              </a:ext>
            </a:extLst>
          </p:cNvPr>
          <p:cNvSpPr txBox="1"/>
          <p:nvPr/>
        </p:nvSpPr>
        <p:spPr>
          <a:xfrm>
            <a:off x="3535325" y="4366367"/>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Resources</a:t>
            </a:r>
          </a:p>
        </p:txBody>
      </p:sp>
      <p:sp>
        <p:nvSpPr>
          <p:cNvPr id="16" name="Textfeld 8">
            <a:extLst>
              <a:ext uri="{FF2B5EF4-FFF2-40B4-BE49-F238E27FC236}">
                <a16:creationId xmlns:a16="http://schemas.microsoft.com/office/drawing/2014/main" id="{11248D34-EACD-4E90-8154-C15210775B00}"/>
              </a:ext>
            </a:extLst>
          </p:cNvPr>
          <p:cNvSpPr txBox="1"/>
          <p:nvPr/>
        </p:nvSpPr>
        <p:spPr>
          <a:xfrm>
            <a:off x="3535325" y="3483509"/>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Entrepreneurship</a:t>
            </a:r>
          </a:p>
        </p:txBody>
      </p:sp>
    </p:spTree>
    <p:extLst>
      <p:ext uri="{BB962C8B-B14F-4D97-AF65-F5344CB8AC3E}">
        <p14:creationId xmlns:p14="http://schemas.microsoft.com/office/powerpoint/2010/main" val="14614859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3DB362E-D3F9-5F4E-8737-76C3E86A0486}"/>
              </a:ext>
            </a:extLst>
          </p:cNvPr>
          <p:cNvSpPr>
            <a:spLocks noGrp="1"/>
          </p:cNvSpPr>
          <p:nvPr>
            <p:ph type="body" idx="1"/>
          </p:nvPr>
        </p:nvSpPr>
        <p:spPr/>
        <p:txBody>
          <a:bodyPr/>
          <a:lstStyle/>
          <a:p>
            <a:r>
              <a:rPr lang="en-GB"/>
              <a:t>Components of entrepreneurship</a:t>
            </a:r>
          </a:p>
        </p:txBody>
      </p:sp>
      <p:cxnSp>
        <p:nvCxnSpPr>
          <p:cNvPr id="3" name="Gerade Verbindung mit Pfeil 10">
            <a:extLst>
              <a:ext uri="{FF2B5EF4-FFF2-40B4-BE49-F238E27FC236}">
                <a16:creationId xmlns:a16="http://schemas.microsoft.com/office/drawing/2014/main" id="{951E067A-8C58-5E39-3F50-9237849ABC53}"/>
              </a:ext>
            </a:extLst>
          </p:cNvPr>
          <p:cNvCxnSpPr/>
          <p:nvPr/>
        </p:nvCxnSpPr>
        <p:spPr>
          <a:xfrm>
            <a:off x="6124353" y="2817628"/>
            <a:ext cx="839972" cy="0"/>
          </a:xfrm>
          <a:prstGeom prst="straightConnector1">
            <a:avLst/>
          </a:prstGeom>
          <a:noFill/>
          <a:ln w="9525" cap="flat">
            <a:solidFill>
              <a:srgbClr val="E30613"/>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 name="Oval 4">
            <a:extLst>
              <a:ext uri="{FF2B5EF4-FFF2-40B4-BE49-F238E27FC236}">
                <a16:creationId xmlns:a16="http://schemas.microsoft.com/office/drawing/2014/main" id="{BCF76680-24A8-F24F-F625-66146F58F361}"/>
              </a:ext>
            </a:extLst>
          </p:cNvPr>
          <p:cNvSpPr/>
          <p:nvPr/>
        </p:nvSpPr>
        <p:spPr>
          <a:xfrm>
            <a:off x="7129994" y="2147777"/>
            <a:ext cx="1290161" cy="1290161"/>
          </a:xfrm>
          <a:prstGeom prst="ellipse">
            <a:avLst/>
          </a:prstGeom>
          <a:solidFill>
            <a:srgbClr val="45B8A9"/>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latin typeface="Aptos" panose="020B0004020202020204" pitchFamily="34" charset="0"/>
                <a:cs typeface="Arial"/>
                <a:sym typeface="Calibri"/>
              </a:rPr>
              <a:t>Intra-</a:t>
            </a:r>
            <a:br>
              <a:rPr kumimoji="0" lang="en-GB" sz="1600" b="1" i="0" u="none" strike="noStrike" kern="0" cap="none" spc="0" normalizeH="0" baseline="0" noProof="0">
                <a:ln>
                  <a:noFill/>
                </a:ln>
                <a:solidFill>
                  <a:prstClr val="white"/>
                </a:solidFill>
                <a:effectLst/>
                <a:uLnTx/>
                <a:uFillTx/>
                <a:latin typeface="Aptos" panose="020B0004020202020204" pitchFamily="34" charset="0"/>
                <a:cs typeface="Arial"/>
                <a:sym typeface="Calibri"/>
              </a:rPr>
            </a:br>
            <a:r>
              <a:rPr kumimoji="0" lang="en-GB" sz="1600" b="1" i="0" u="none" strike="noStrike" kern="0" cap="none" spc="0" normalizeH="0" baseline="0" noProof="0">
                <a:ln>
                  <a:noFill/>
                </a:ln>
                <a:solidFill>
                  <a:prstClr val="white"/>
                </a:solidFill>
                <a:effectLst/>
                <a:uLnTx/>
                <a:uFillTx/>
                <a:latin typeface="Aptos" panose="020B0004020202020204" pitchFamily="34" charset="0"/>
                <a:cs typeface="Arial"/>
                <a:sym typeface="Calibri"/>
              </a:rPr>
              <a:t>preneur</a:t>
            </a:r>
          </a:p>
        </p:txBody>
      </p:sp>
      <p:cxnSp>
        <p:nvCxnSpPr>
          <p:cNvPr id="10" name="Gerade Verbindung mit Pfeil 13">
            <a:extLst>
              <a:ext uri="{FF2B5EF4-FFF2-40B4-BE49-F238E27FC236}">
                <a16:creationId xmlns:a16="http://schemas.microsoft.com/office/drawing/2014/main" id="{B10BD5D8-65AD-AEDF-FFCA-C59DF9B4FF87}"/>
              </a:ext>
            </a:extLst>
          </p:cNvPr>
          <p:cNvCxnSpPr/>
          <p:nvPr/>
        </p:nvCxnSpPr>
        <p:spPr>
          <a:xfrm>
            <a:off x="2094614" y="2817628"/>
            <a:ext cx="839972" cy="0"/>
          </a:xfrm>
          <a:prstGeom prst="straightConnector1">
            <a:avLst/>
          </a:prstGeom>
          <a:noFill/>
          <a:ln w="9525" cap="flat">
            <a:solidFill>
              <a:srgbClr val="E30613"/>
            </a:solidFill>
            <a:prstDash val="solid"/>
            <a:miter lim="800000"/>
            <a:headEnd type="triangle"/>
            <a:tailEnd type="none"/>
          </a:ln>
          <a:effectLst/>
          <a:sp3d/>
        </p:spPr>
        <p:style>
          <a:lnRef idx="0">
            <a:scrgbClr r="0" g="0" b="0"/>
          </a:lnRef>
          <a:fillRef idx="0">
            <a:scrgbClr r="0" g="0" b="0"/>
          </a:fillRef>
          <a:effectRef idx="0">
            <a:scrgbClr r="0" g="0" b="0"/>
          </a:effectRef>
          <a:fontRef idx="none"/>
        </p:style>
      </p:cxnSp>
      <p:sp>
        <p:nvSpPr>
          <p:cNvPr id="12" name="Oval 11">
            <a:extLst>
              <a:ext uri="{FF2B5EF4-FFF2-40B4-BE49-F238E27FC236}">
                <a16:creationId xmlns:a16="http://schemas.microsoft.com/office/drawing/2014/main" id="{1219344D-FE12-8525-ECA2-56055E053CDF}"/>
              </a:ext>
            </a:extLst>
          </p:cNvPr>
          <p:cNvSpPr/>
          <p:nvPr/>
        </p:nvSpPr>
        <p:spPr>
          <a:xfrm>
            <a:off x="614957" y="2147777"/>
            <a:ext cx="1290161" cy="1290161"/>
          </a:xfrm>
          <a:prstGeom prst="ellipse">
            <a:avLst/>
          </a:prstGeom>
          <a:solidFill>
            <a:srgbClr val="9F6DD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Aptos" panose="020B0004020202020204" pitchFamily="34" charset="0"/>
                <a:cs typeface="Arial"/>
                <a:sym typeface="Calibri"/>
              </a:rPr>
              <a:t>Entre-</a:t>
            </a:r>
            <a:br>
              <a:rPr kumimoji="0" lang="en-GB" sz="1600" b="1" i="0" u="none" strike="noStrike" kern="0" cap="none" spc="0" normalizeH="0" baseline="0" noProof="0" dirty="0">
                <a:ln>
                  <a:noFill/>
                </a:ln>
                <a:solidFill>
                  <a:prstClr val="white"/>
                </a:solidFill>
                <a:effectLst/>
                <a:uLnTx/>
                <a:uFillTx/>
                <a:latin typeface="Aptos" panose="020B0004020202020204" pitchFamily="34" charset="0"/>
                <a:cs typeface="Arial"/>
                <a:sym typeface="Calibri"/>
              </a:rPr>
            </a:br>
            <a:r>
              <a:rPr kumimoji="0" lang="en-GB" sz="1600" b="1" i="0" u="none" strike="noStrike" kern="0" cap="none" spc="0" normalizeH="0" baseline="0" noProof="0" dirty="0" err="1">
                <a:ln>
                  <a:noFill/>
                </a:ln>
                <a:solidFill>
                  <a:prstClr val="white"/>
                </a:solidFill>
                <a:effectLst/>
                <a:uLnTx/>
                <a:uFillTx/>
                <a:latin typeface="Aptos" panose="020B0004020202020204" pitchFamily="34" charset="0"/>
                <a:cs typeface="Arial"/>
                <a:sym typeface="Calibri"/>
              </a:rPr>
              <a:t>preneur</a:t>
            </a:r>
            <a:endParaRPr kumimoji="0" lang="en-GB" sz="1600" b="1" i="0" u="none" strike="noStrike" kern="0" cap="none" spc="0" normalizeH="0" baseline="0" noProof="0" dirty="0">
              <a:ln>
                <a:noFill/>
              </a:ln>
              <a:solidFill>
                <a:prstClr val="white"/>
              </a:solidFill>
              <a:effectLst/>
              <a:uLnTx/>
              <a:uFillTx/>
              <a:latin typeface="Aptos" panose="020B0004020202020204" pitchFamily="34" charset="0"/>
              <a:cs typeface="Arial"/>
              <a:sym typeface="Calibri"/>
            </a:endParaRPr>
          </a:p>
        </p:txBody>
      </p:sp>
      <p:sp>
        <p:nvSpPr>
          <p:cNvPr id="16" name="Dreieck 2">
            <a:extLst>
              <a:ext uri="{FF2B5EF4-FFF2-40B4-BE49-F238E27FC236}">
                <a16:creationId xmlns:a16="http://schemas.microsoft.com/office/drawing/2014/main" id="{636B4CC5-42EE-49F8-8547-23A2B6548D34}"/>
              </a:ext>
            </a:extLst>
          </p:cNvPr>
          <p:cNvSpPr/>
          <p:nvPr/>
        </p:nvSpPr>
        <p:spPr>
          <a:xfrm>
            <a:off x="3019646" y="1620357"/>
            <a:ext cx="3104707" cy="2676472"/>
          </a:xfrm>
          <a:prstGeom prst="triangle">
            <a:avLst/>
          </a:prstGeom>
          <a:noFill/>
          <a:ln w="9525" cap="flat">
            <a:solidFill>
              <a:srgbClr val="E3061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ptos" panose="02110004020202020204"/>
              <a:ea typeface="+mn-ea"/>
              <a:cs typeface="Arial"/>
              <a:sym typeface="Calibri"/>
            </a:endParaRPr>
          </a:p>
        </p:txBody>
      </p:sp>
      <p:sp>
        <p:nvSpPr>
          <p:cNvPr id="17" name="Textfeld 3">
            <a:extLst>
              <a:ext uri="{FF2B5EF4-FFF2-40B4-BE49-F238E27FC236}">
                <a16:creationId xmlns:a16="http://schemas.microsoft.com/office/drawing/2014/main" id="{FEC5B4E5-2280-134D-3BF4-B5102E86BC8E}"/>
              </a:ext>
            </a:extLst>
          </p:cNvPr>
          <p:cNvSpPr txBox="1"/>
          <p:nvPr/>
        </p:nvSpPr>
        <p:spPr>
          <a:xfrm rot="3581366">
            <a:off x="4555331" y="2680012"/>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Opportunity</a:t>
            </a:r>
          </a:p>
        </p:txBody>
      </p:sp>
      <p:sp>
        <p:nvSpPr>
          <p:cNvPr id="18" name="Textfeld 6">
            <a:extLst>
              <a:ext uri="{FF2B5EF4-FFF2-40B4-BE49-F238E27FC236}">
                <a16:creationId xmlns:a16="http://schemas.microsoft.com/office/drawing/2014/main" id="{B6EED34C-DFCC-A195-55B9-51FF807688AC}"/>
              </a:ext>
            </a:extLst>
          </p:cNvPr>
          <p:cNvSpPr txBox="1"/>
          <p:nvPr/>
        </p:nvSpPr>
        <p:spPr>
          <a:xfrm rot="17979789">
            <a:off x="2524425" y="2680012"/>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Innovation</a:t>
            </a:r>
          </a:p>
        </p:txBody>
      </p:sp>
      <p:sp>
        <p:nvSpPr>
          <p:cNvPr id="19" name="Textfeld 7">
            <a:extLst>
              <a:ext uri="{FF2B5EF4-FFF2-40B4-BE49-F238E27FC236}">
                <a16:creationId xmlns:a16="http://schemas.microsoft.com/office/drawing/2014/main" id="{90D0F2C9-57A2-9B1B-BB32-884A845FDAF9}"/>
              </a:ext>
            </a:extLst>
          </p:cNvPr>
          <p:cNvSpPr txBox="1"/>
          <p:nvPr/>
        </p:nvSpPr>
        <p:spPr>
          <a:xfrm>
            <a:off x="3535325" y="4366367"/>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Resources</a:t>
            </a:r>
          </a:p>
        </p:txBody>
      </p:sp>
      <p:sp>
        <p:nvSpPr>
          <p:cNvPr id="20" name="Textfeld 8">
            <a:extLst>
              <a:ext uri="{FF2B5EF4-FFF2-40B4-BE49-F238E27FC236}">
                <a16:creationId xmlns:a16="http://schemas.microsoft.com/office/drawing/2014/main" id="{526288C8-80EA-0D40-CA70-53EF801E324D}"/>
              </a:ext>
            </a:extLst>
          </p:cNvPr>
          <p:cNvSpPr txBox="1"/>
          <p:nvPr/>
        </p:nvSpPr>
        <p:spPr>
          <a:xfrm>
            <a:off x="3535325" y="3483509"/>
            <a:ext cx="20733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30613"/>
                </a:solidFill>
                <a:effectLst/>
                <a:uLnTx/>
                <a:uFillTx/>
                <a:latin typeface="Aptos" panose="020B0004020202020204" pitchFamily="34" charset="0"/>
                <a:cs typeface="Arial"/>
                <a:sym typeface="Calibri"/>
              </a:rPr>
              <a:t>Entrepreneurship</a:t>
            </a:r>
          </a:p>
        </p:txBody>
      </p:sp>
    </p:spTree>
    <p:extLst>
      <p:ext uri="{BB962C8B-B14F-4D97-AF65-F5344CB8AC3E}">
        <p14:creationId xmlns:p14="http://schemas.microsoft.com/office/powerpoint/2010/main" val="3831997646"/>
      </p:ext>
    </p:extLst>
  </p:cSld>
  <p:clrMapOvr>
    <a:masterClrMapping/>
  </p:clrMapOvr>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5" ma:contentTypeDescription="Ein neues Dokument erstellen." ma:contentTypeScope="" ma:versionID="35c925b23570a96567dd814617ac044c">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e07cfc1c37ebd136942a4b973ed0f044"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7F1019-51AD-4726-B1E2-ABC2E22BBB42}">
  <ds:schemaRefs>
    <ds:schemaRef ds:uri="http://schemas.microsoft.com/sharepoint/v3/contenttype/forms"/>
  </ds:schemaRefs>
</ds:datastoreItem>
</file>

<file path=customXml/itemProps2.xml><?xml version="1.0" encoding="utf-8"?>
<ds:datastoreItem xmlns:ds="http://schemas.openxmlformats.org/officeDocument/2006/customXml" ds:itemID="{F3D3CC04-1F0D-46CD-B1AD-602AACE355BF}">
  <ds:schemaRefs>
    <ds:schemaRef ds:uri="http://www.w3.org/XML/1998/namespace"/>
    <ds:schemaRef ds:uri="http://purl.org/dc/elements/1.1/"/>
    <ds:schemaRef ds:uri="http://purl.org/dc/dcmitype/"/>
    <ds:schemaRef ds:uri="http://schemas.microsoft.com/office/2006/documentManagement/types"/>
    <ds:schemaRef ds:uri="http://schemas.microsoft.com/office/2006/metadata/properties"/>
    <ds:schemaRef ds:uri="718eccf6-9302-4b3b-a990-755a28e5b6e4"/>
    <ds:schemaRef ds:uri="http://purl.org/dc/terms/"/>
    <ds:schemaRef ds:uri="http://schemas.microsoft.com/office/infopath/2007/PartnerControls"/>
    <ds:schemaRef ds:uri="http://schemas.openxmlformats.org/package/2006/metadata/core-properties"/>
    <ds:schemaRef ds:uri="9437ee95-51b8-4ec7-a9f8-f4a223d0b6cb"/>
  </ds:schemaRefs>
</ds:datastoreItem>
</file>

<file path=customXml/itemProps3.xml><?xml version="1.0" encoding="utf-8"?>
<ds:datastoreItem xmlns:ds="http://schemas.openxmlformats.org/officeDocument/2006/customXml" ds:itemID="{F2593488-9B90-4630-913B-5CE3B87B51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37ee95-51b8-4ec7-a9f8-f4a223d0b6cb"/>
    <ds:schemaRef ds:uri="718eccf6-9302-4b3b-a990-755a28e5b6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3786</Words>
  <Application>Microsoft Macintosh PowerPoint</Application>
  <PresentationFormat>Bildschirmpräsentation (16:9)</PresentationFormat>
  <Paragraphs>372</Paragraphs>
  <Slides>33</Slides>
  <Notes>33</Notes>
  <HiddenSlides>0</HiddenSlides>
  <MMClips>1</MMClips>
  <ScaleCrop>false</ScaleCrop>
  <HeadingPairs>
    <vt:vector size="6" baseType="variant">
      <vt:variant>
        <vt:lpstr>Verwendete Schriftarten</vt:lpstr>
      </vt:variant>
      <vt:variant>
        <vt:i4>10</vt:i4>
      </vt:variant>
      <vt:variant>
        <vt:lpstr>Design</vt:lpstr>
      </vt:variant>
      <vt:variant>
        <vt:i4>4</vt:i4>
      </vt:variant>
      <vt:variant>
        <vt:lpstr>Folientitel</vt:lpstr>
      </vt:variant>
      <vt:variant>
        <vt:i4>33</vt:i4>
      </vt:variant>
    </vt:vector>
  </HeadingPairs>
  <TitlesOfParts>
    <vt:vector size="47" baseType="lpstr">
      <vt:lpstr>-webkit-standard</vt:lpstr>
      <vt:lpstr>Aptos</vt:lpstr>
      <vt:lpstr>Arial</vt:lpstr>
      <vt:lpstr>Calibri</vt:lpstr>
      <vt:lpstr>DINOT-Bold</vt:lpstr>
      <vt:lpstr>Helvetica Neue</vt:lpstr>
      <vt:lpstr>Noticia Text</vt:lpstr>
      <vt:lpstr>Open Sans</vt:lpstr>
      <vt:lpstr>Segoe UI</vt:lpstr>
      <vt:lpstr>System Font Regular</vt:lpstr>
      <vt:lpstr>Aptos White</vt:lpstr>
      <vt:lpstr>Aptos Red</vt:lpstr>
      <vt:lpstr>1_Aptos White</vt:lpstr>
      <vt:lpstr>1_Aptos Red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
  <cp:keywords/>
  <dc:description/>
  <cp:lastModifiedBy>Bianca Cramer</cp:lastModifiedBy>
  <cp:revision>13</cp:revision>
  <cp:lastPrinted>2020-04-08T10:39:55Z</cp:lastPrinted>
  <dcterms:modified xsi:type="dcterms:W3CDTF">2025-02-25T10:22:49Z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