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4"/>
    <p:sldMasterId id="2147483787" r:id="rId5"/>
  </p:sldMasterIdLst>
  <p:notesMasterIdLst>
    <p:notesMasterId r:id="rId29"/>
  </p:notesMasterIdLst>
  <p:sldIdLst>
    <p:sldId id="752" r:id="rId6"/>
    <p:sldId id="3630" r:id="rId7"/>
    <p:sldId id="3527" r:id="rId8"/>
    <p:sldId id="259" r:id="rId9"/>
    <p:sldId id="260" r:id="rId10"/>
    <p:sldId id="3648" r:id="rId11"/>
    <p:sldId id="3672" r:id="rId12"/>
    <p:sldId id="3673" r:id="rId13"/>
    <p:sldId id="3522" r:id="rId14"/>
    <p:sldId id="3752" r:id="rId15"/>
    <p:sldId id="3753" r:id="rId16"/>
    <p:sldId id="3677" r:id="rId17"/>
    <p:sldId id="3678" r:id="rId18"/>
    <p:sldId id="3868" r:id="rId19"/>
    <p:sldId id="662" r:id="rId20"/>
    <p:sldId id="3855" r:id="rId21"/>
    <p:sldId id="3680" r:id="rId22"/>
    <p:sldId id="327" r:id="rId23"/>
    <p:sldId id="3681" r:id="rId24"/>
    <p:sldId id="3591" r:id="rId25"/>
    <p:sldId id="3645" r:id="rId26"/>
    <p:sldId id="3646" r:id="rId27"/>
    <p:sldId id="364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B820AF-88F4-300D-4F86-70DFD9CA11E6}" name="Sarah Scheck" initials="SS" userId="S::sarah.scheck@falling-walls.com::89d4ec81-3c53-4ac1-a83d-43cb664f5370" providerId="AD"/>
  <p188:author id="{EB1144DB-5C0F-2E65-63D1-C8A6F3A9806F}" name="Svenja Prigge" initials="SP" userId="S::svenja.prigge@falling-walls.com::c464b860-f15c-4e6b-a720-a4c326f055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818"/>
    <a:srgbClr val="E30613"/>
    <a:srgbClr val="94B3D7"/>
    <a:srgbClr val="FF5120"/>
    <a:srgbClr val="FFC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20D23-22D5-D042-847B-6BC0D04B7F0C}" v="3" dt="2025-02-27T15:17:14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3"/>
    <p:restoredTop sz="85915"/>
  </p:normalViewPr>
  <p:slideViewPr>
    <p:cSldViewPr snapToGrid="0" snapToObjects="1" showGuides="1">
      <p:cViewPr>
        <p:scale>
          <a:sx n="108" d="100"/>
          <a:sy n="108" d="100"/>
        </p:scale>
        <p:origin x="142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ca Cramer" userId="debe6bd4-c469-41be-bc0e-af9d1a28e1c3" providerId="ADAL" clId="{05F20D23-22D5-D042-847B-6BC0D04B7F0C}"/>
    <pc:docChg chg="custSel addSld delSld modSld">
      <pc:chgData name="Bianca Cramer" userId="debe6bd4-c469-41be-bc0e-af9d1a28e1c3" providerId="ADAL" clId="{05F20D23-22D5-D042-847B-6BC0D04B7F0C}" dt="2025-02-27T15:17:40.634" v="39" actId="2696"/>
      <pc:docMkLst>
        <pc:docMk/>
      </pc:docMkLst>
      <pc:sldChg chg="addSp delSp modSp mod">
        <pc:chgData name="Bianca Cramer" userId="debe6bd4-c469-41be-bc0e-af9d1a28e1c3" providerId="ADAL" clId="{05F20D23-22D5-D042-847B-6BC0D04B7F0C}" dt="2025-02-12T16:44:51.686" v="3"/>
        <pc:sldMkLst>
          <pc:docMk/>
          <pc:sldMk cId="3789954499" sldId="327"/>
        </pc:sldMkLst>
        <pc:spChg chg="mod">
          <ac:chgData name="Bianca Cramer" userId="debe6bd4-c469-41be-bc0e-af9d1a28e1c3" providerId="ADAL" clId="{05F20D23-22D5-D042-847B-6BC0D04B7F0C}" dt="2025-02-12T16:44:51.686" v="3"/>
          <ac:spMkLst>
            <pc:docMk/>
            <pc:sldMk cId="3789954499" sldId="327"/>
            <ac:spMk id="5" creationId="{00000000-0000-0000-0000-000000000000}"/>
          </ac:spMkLst>
        </pc:spChg>
        <pc:picChg chg="add mod">
          <ac:chgData name="Bianca Cramer" userId="debe6bd4-c469-41be-bc0e-af9d1a28e1c3" providerId="ADAL" clId="{05F20D23-22D5-D042-847B-6BC0D04B7F0C}" dt="2025-02-12T16:44:47.132" v="2"/>
          <ac:picMkLst>
            <pc:docMk/>
            <pc:sldMk cId="3789954499" sldId="327"/>
            <ac:picMk id="8" creationId="{1BEF7D14-4028-B939-7039-0396520C63FA}"/>
          </ac:picMkLst>
        </pc:picChg>
      </pc:sldChg>
      <pc:sldChg chg="del">
        <pc:chgData name="Bianca Cramer" userId="debe6bd4-c469-41be-bc0e-af9d1a28e1c3" providerId="ADAL" clId="{05F20D23-22D5-D042-847B-6BC0D04B7F0C}" dt="2025-02-27T15:17:40.634" v="39" actId="2696"/>
        <pc:sldMkLst>
          <pc:docMk/>
          <pc:sldMk cId="3957385507" sldId="3629"/>
        </pc:sldMkLst>
      </pc:sldChg>
      <pc:sldChg chg="del">
        <pc:chgData name="Bianca Cramer" userId="debe6bd4-c469-41be-bc0e-af9d1a28e1c3" providerId="ADAL" clId="{05F20D23-22D5-D042-847B-6BC0D04B7F0C}" dt="2025-02-27T15:16:12.795" v="5" actId="2696"/>
        <pc:sldMkLst>
          <pc:docMk/>
          <pc:sldMk cId="1464624730" sldId="3679"/>
        </pc:sldMkLst>
      </pc:sldChg>
      <pc:sldChg chg="modSp add mod">
        <pc:chgData name="Bianca Cramer" userId="debe6bd4-c469-41be-bc0e-af9d1a28e1c3" providerId="ADAL" clId="{05F20D23-22D5-D042-847B-6BC0D04B7F0C}" dt="2025-02-27T15:17:38.566" v="38" actId="20577"/>
        <pc:sldMkLst>
          <pc:docMk/>
          <pc:sldMk cId="3171257556" sldId="3855"/>
        </pc:sldMkLst>
        <pc:spChg chg="mod">
          <ac:chgData name="Bianca Cramer" userId="debe6bd4-c469-41be-bc0e-af9d1a28e1c3" providerId="ADAL" clId="{05F20D23-22D5-D042-847B-6BC0D04B7F0C}" dt="2025-02-27T15:17:19.013" v="16" actId="20577"/>
          <ac:spMkLst>
            <pc:docMk/>
            <pc:sldMk cId="3171257556" sldId="3855"/>
            <ac:spMk id="2" creationId="{1400DB17-A2C9-41E6-1B44-FB38520D4AE6}"/>
          </ac:spMkLst>
        </pc:spChg>
        <pc:spChg chg="mod">
          <ac:chgData name="Bianca Cramer" userId="debe6bd4-c469-41be-bc0e-af9d1a28e1c3" providerId="ADAL" clId="{05F20D23-22D5-D042-847B-6BC0D04B7F0C}" dt="2025-02-27T15:17:30.960" v="34" actId="20577"/>
          <ac:spMkLst>
            <pc:docMk/>
            <pc:sldMk cId="3171257556" sldId="3855"/>
            <ac:spMk id="3" creationId="{C2B0FEFE-D7E2-DEAC-4D57-D42819BB998F}"/>
          </ac:spMkLst>
        </pc:spChg>
        <pc:spChg chg="mod">
          <ac:chgData name="Bianca Cramer" userId="debe6bd4-c469-41be-bc0e-af9d1a28e1c3" providerId="ADAL" clId="{05F20D23-22D5-D042-847B-6BC0D04B7F0C}" dt="2025-02-27T15:17:23.008" v="17" actId="20577"/>
          <ac:spMkLst>
            <pc:docMk/>
            <pc:sldMk cId="3171257556" sldId="3855"/>
            <ac:spMk id="7" creationId="{BAF3011C-3670-BFE6-2644-98646B5D7628}"/>
          </ac:spMkLst>
        </pc:spChg>
        <pc:spChg chg="mod">
          <ac:chgData name="Bianca Cramer" userId="debe6bd4-c469-41be-bc0e-af9d1a28e1c3" providerId="ADAL" clId="{05F20D23-22D5-D042-847B-6BC0D04B7F0C}" dt="2025-02-27T15:17:32.457" v="35" actId="20577"/>
          <ac:spMkLst>
            <pc:docMk/>
            <pc:sldMk cId="3171257556" sldId="3855"/>
            <ac:spMk id="16" creationId="{851BBE73-CE90-46BA-3FFD-381E334EE047}"/>
          </ac:spMkLst>
        </pc:spChg>
        <pc:spChg chg="mod">
          <ac:chgData name="Bianca Cramer" userId="debe6bd4-c469-41be-bc0e-af9d1a28e1c3" providerId="ADAL" clId="{05F20D23-22D5-D042-847B-6BC0D04B7F0C}" dt="2025-02-27T15:17:38.566" v="38" actId="20577"/>
          <ac:spMkLst>
            <pc:docMk/>
            <pc:sldMk cId="3171257556" sldId="3855"/>
            <ac:spMk id="17" creationId="{F985F2AC-8893-82AE-E8A6-763ED74F8185}"/>
          </ac:spMkLst>
        </pc:spChg>
      </pc:sldChg>
      <pc:sldChg chg="add">
        <pc:chgData name="Bianca Cramer" userId="debe6bd4-c469-41be-bc0e-af9d1a28e1c3" providerId="ADAL" clId="{05F20D23-22D5-D042-847B-6BC0D04B7F0C}" dt="2025-02-27T15:16:11.230" v="4"/>
        <pc:sldMkLst>
          <pc:docMk/>
          <pc:sldMk cId="3730719090" sldId="3868"/>
        </pc:sldMkLst>
      </pc:sldChg>
    </pc:docChg>
  </pc:docChgLst>
  <pc:docChgLst>
    <pc:chgData name="Kathrin Mengis" userId="e29f026a-4b9c-4ccc-be73-62a4c5397fb2" providerId="ADAL" clId="{97D5F5F3-F445-8F4E-9171-E2793F6E8705}"/>
    <pc:docChg chg="undo addSld delSld modSld sldOrd">
      <pc:chgData name="Kathrin Mengis" userId="e29f026a-4b9c-4ccc-be73-62a4c5397fb2" providerId="ADAL" clId="{97D5F5F3-F445-8F4E-9171-E2793F6E8705}" dt="2025-01-13T16:02:29.889" v="26" actId="20578"/>
      <pc:docMkLst>
        <pc:docMk/>
      </pc:docMkLst>
      <pc:sldChg chg="del">
        <pc:chgData name="Kathrin Mengis" userId="e29f026a-4b9c-4ccc-be73-62a4c5397fb2" providerId="ADAL" clId="{97D5F5F3-F445-8F4E-9171-E2793F6E8705}" dt="2025-01-13T15:56:11.633" v="6" actId="2696"/>
        <pc:sldMkLst>
          <pc:docMk/>
          <pc:sldMk cId="0" sldId="284"/>
        </pc:sldMkLst>
      </pc:sldChg>
      <pc:sldChg chg="del">
        <pc:chgData name="Kathrin Mengis" userId="e29f026a-4b9c-4ccc-be73-62a4c5397fb2" providerId="ADAL" clId="{97D5F5F3-F445-8F4E-9171-E2793F6E8705}" dt="2025-01-13T16:01:00.832" v="23" actId="2696"/>
        <pc:sldMkLst>
          <pc:docMk/>
          <pc:sldMk cId="316456855" sldId="312"/>
        </pc:sldMkLst>
      </pc:sldChg>
      <pc:sldChg chg="ord">
        <pc:chgData name="Kathrin Mengis" userId="e29f026a-4b9c-4ccc-be73-62a4c5397fb2" providerId="ADAL" clId="{97D5F5F3-F445-8F4E-9171-E2793F6E8705}" dt="2025-01-13T16:02:29.889" v="26" actId="20578"/>
        <pc:sldMkLst>
          <pc:docMk/>
          <pc:sldMk cId="3789954499" sldId="327"/>
        </pc:sldMkLst>
      </pc:sldChg>
      <pc:sldChg chg="del">
        <pc:chgData name="Kathrin Mengis" userId="e29f026a-4b9c-4ccc-be73-62a4c5397fb2" providerId="ADAL" clId="{97D5F5F3-F445-8F4E-9171-E2793F6E8705}" dt="2025-01-13T16:01:09.866" v="24" actId="2696"/>
        <pc:sldMkLst>
          <pc:docMk/>
          <pc:sldMk cId="3714227554" sldId="359"/>
        </pc:sldMkLst>
      </pc:sldChg>
      <pc:sldChg chg="ord">
        <pc:chgData name="Kathrin Mengis" userId="e29f026a-4b9c-4ccc-be73-62a4c5397fb2" providerId="ADAL" clId="{97D5F5F3-F445-8F4E-9171-E2793F6E8705}" dt="2025-01-13T16:00:48.620" v="21" actId="20578"/>
        <pc:sldMkLst>
          <pc:docMk/>
          <pc:sldMk cId="611629105" sldId="662"/>
        </pc:sldMkLst>
      </pc:sldChg>
      <pc:sldChg chg="del">
        <pc:chgData name="Kathrin Mengis" userId="e29f026a-4b9c-4ccc-be73-62a4c5397fb2" providerId="ADAL" clId="{97D5F5F3-F445-8F4E-9171-E2793F6E8705}" dt="2025-01-13T15:56:09.732" v="5" actId="2696"/>
        <pc:sldMkLst>
          <pc:docMk/>
          <pc:sldMk cId="732178830" sldId="835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55841138" sldId="3522"/>
        </pc:sldMkLst>
      </pc:sldChg>
      <pc:sldChg chg="del">
        <pc:chgData name="Kathrin Mengis" userId="e29f026a-4b9c-4ccc-be73-62a4c5397fb2" providerId="ADAL" clId="{97D5F5F3-F445-8F4E-9171-E2793F6E8705}" dt="2025-01-13T15:56:09.728" v="0" actId="2696"/>
        <pc:sldMkLst>
          <pc:docMk/>
          <pc:sldMk cId="1095330268" sldId="3522"/>
        </pc:sldMkLst>
      </pc:sldChg>
      <pc:sldChg chg="del">
        <pc:chgData name="Kathrin Mengis" userId="e29f026a-4b9c-4ccc-be73-62a4c5397fb2" providerId="ADAL" clId="{97D5F5F3-F445-8F4E-9171-E2793F6E8705}" dt="2025-01-13T15:56:09.730" v="2" actId="2696"/>
        <pc:sldMkLst>
          <pc:docMk/>
          <pc:sldMk cId="2434973319" sldId="3587"/>
        </pc:sldMkLst>
      </pc:sldChg>
      <pc:sldChg chg="del">
        <pc:chgData name="Kathrin Mengis" userId="e29f026a-4b9c-4ccc-be73-62a4c5397fb2" providerId="ADAL" clId="{97D5F5F3-F445-8F4E-9171-E2793F6E8705}" dt="2025-01-13T15:56:09.732" v="4" actId="2696"/>
        <pc:sldMkLst>
          <pc:docMk/>
          <pc:sldMk cId="1477599687" sldId="3588"/>
        </pc:sldMkLst>
      </pc:sldChg>
      <pc:sldChg chg="ord">
        <pc:chgData name="Kathrin Mengis" userId="e29f026a-4b9c-4ccc-be73-62a4c5397fb2" providerId="ADAL" clId="{97D5F5F3-F445-8F4E-9171-E2793F6E8705}" dt="2025-01-13T16:01:13.521" v="25" actId="20578"/>
        <pc:sldMkLst>
          <pc:docMk/>
          <pc:sldMk cId="2150106512" sldId="3591"/>
        </pc:sldMkLst>
      </pc:sldChg>
      <pc:sldChg chg="del">
        <pc:chgData name="Kathrin Mengis" userId="e29f026a-4b9c-4ccc-be73-62a4c5397fb2" providerId="ADAL" clId="{97D5F5F3-F445-8F4E-9171-E2793F6E8705}" dt="2025-01-13T15:56:09.731" v="3" actId="2696"/>
        <pc:sldMkLst>
          <pc:docMk/>
          <pc:sldMk cId="1247392153" sldId="3596"/>
        </pc:sldMkLst>
      </pc:sldChg>
      <pc:sldChg chg="ord">
        <pc:chgData name="Kathrin Mengis" userId="e29f026a-4b9c-4ccc-be73-62a4c5397fb2" providerId="ADAL" clId="{97D5F5F3-F445-8F4E-9171-E2793F6E8705}" dt="2025-01-13T16:00:53.954" v="22" actId="20578"/>
        <pc:sldMkLst>
          <pc:docMk/>
          <pc:sldMk cId="3957385507" sldId="3629"/>
        </pc:sldMkLst>
      </pc:sldChg>
      <pc:sldChg chg="add del">
        <pc:chgData name="Kathrin Mengis" userId="e29f026a-4b9c-4ccc-be73-62a4c5397fb2" providerId="ADAL" clId="{97D5F5F3-F445-8F4E-9171-E2793F6E8705}" dt="2025-01-13T15:59:54.321" v="20" actId="2696"/>
        <pc:sldMkLst>
          <pc:docMk/>
          <pc:sldMk cId="3943252201" sldId="3644"/>
        </pc:sldMkLst>
      </pc:sldChg>
      <pc:sldChg chg="del">
        <pc:chgData name="Kathrin Mengis" userId="e29f026a-4b9c-4ccc-be73-62a4c5397fb2" providerId="ADAL" clId="{97D5F5F3-F445-8F4E-9171-E2793F6E8705}" dt="2025-01-13T15:56:09.729" v="1" actId="2696"/>
        <pc:sldMkLst>
          <pc:docMk/>
          <pc:sldMk cId="3889142846" sldId="3665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2195135117" sldId="3672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2646606723" sldId="3673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4099670945" sldId="3677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0" sldId="3678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1464624730" sldId="3679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247895509" sldId="3680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525830014" sldId="3681"/>
        </pc:sldMkLst>
      </pc:sldChg>
      <pc:sldChg chg="add del">
        <pc:chgData name="Kathrin Mengis" userId="e29f026a-4b9c-4ccc-be73-62a4c5397fb2" providerId="ADAL" clId="{97D5F5F3-F445-8F4E-9171-E2793F6E8705}" dt="2025-01-13T15:58:51.275" v="18" actId="2696"/>
        <pc:sldMkLst>
          <pc:docMk/>
          <pc:sldMk cId="322244042" sldId="3682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1616865151" sldId="3752"/>
        </pc:sldMkLst>
      </pc:sldChg>
      <pc:sldChg chg="add del">
        <pc:chgData name="Kathrin Mengis" userId="e29f026a-4b9c-4ccc-be73-62a4c5397fb2" providerId="ADAL" clId="{97D5F5F3-F445-8F4E-9171-E2793F6E8705}" dt="2025-01-13T15:57:38.427" v="17"/>
        <pc:sldMkLst>
          <pc:docMk/>
          <pc:sldMk cId="1247392153" sldId="3753"/>
        </pc:sldMkLst>
      </pc:sldChg>
      <pc:sldChg chg="add del">
        <pc:chgData name="Kathrin Mengis" userId="e29f026a-4b9c-4ccc-be73-62a4c5397fb2" providerId="ADAL" clId="{97D5F5F3-F445-8F4E-9171-E2793F6E8705}" dt="2025-01-13T15:57:31.170" v="16"/>
        <pc:sldMkLst>
          <pc:docMk/>
          <pc:sldMk cId="2234453697" sldId="3754"/>
        </pc:sldMkLst>
      </pc:sldChg>
      <pc:sldChg chg="add del">
        <pc:chgData name="Kathrin Mengis" userId="e29f026a-4b9c-4ccc-be73-62a4c5397fb2" providerId="ADAL" clId="{97D5F5F3-F445-8F4E-9171-E2793F6E8705}" dt="2025-01-13T15:58:52.608" v="19" actId="2696"/>
        <pc:sldMkLst>
          <pc:docMk/>
          <pc:sldMk cId="3862575652" sldId="3754"/>
        </pc:sldMkLst>
      </pc:sldChg>
      <pc:sldChg chg="add del">
        <pc:chgData name="Kathrin Mengis" userId="e29f026a-4b9c-4ccc-be73-62a4c5397fb2" providerId="ADAL" clId="{97D5F5F3-F445-8F4E-9171-E2793F6E8705}" dt="2025-01-13T15:56:43.433" v="8"/>
        <pc:sldMkLst>
          <pc:docMk/>
          <pc:sldMk cId="4260505716" sldId="37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21BBD-B795-844F-9BD3-DB3DC7F2C14F}" type="datetimeFigureOut">
              <a:t>27.02.25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0C1D1-7AD6-9141-813A-8841F3513205}" type="slidenum"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58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073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GB" dirty="0"/>
              <a:t>[don’t read the whole slide but set a focus that works for you]</a:t>
            </a:r>
          </a:p>
          <a:p>
            <a:pPr marL="158750" indent="0">
              <a:buFontTx/>
              <a:buNone/>
            </a:pPr>
            <a:endParaRPr lang="en-GB" dirty="0"/>
          </a:p>
          <a:p>
            <a:pPr marL="158750" indent="0">
              <a:buFontTx/>
              <a:buNone/>
            </a:pPr>
            <a:r>
              <a:rPr lang="en-GB" dirty="0"/>
              <a:t>Let’s have a look. So far we have learned that both, the entrepreneur and the intrapreneur work in </a:t>
            </a:r>
            <a:r>
              <a:rPr lang="en-GB" b="1" dirty="0"/>
              <a:t>a field of exploring new opportunities</a:t>
            </a:r>
            <a:r>
              <a:rPr lang="en-GB" b="0" dirty="0"/>
              <a:t>.</a:t>
            </a:r>
            <a:endParaRPr lang="en-GB" b="1" dirty="0"/>
          </a:p>
          <a:p>
            <a:pPr marL="457200" indent="-298450">
              <a:buFont typeface="Arial" panose="020B0604020202020204" pitchFamily="34" charset="0"/>
              <a:buChar char="•"/>
            </a:pPr>
            <a:r>
              <a:rPr lang="en-GB" dirty="0"/>
              <a:t>The Entrepreneur does that by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establishing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an own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business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while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an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Intrapreneur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an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employee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and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helps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an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established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organisation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to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innovate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  <a:p>
            <a:pPr marL="457200" indent="-298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Also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objective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differentiates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en-GB" dirty="0"/>
              <a:t>Entrepreneur mostly </a:t>
            </a:r>
            <a:r>
              <a:rPr lang="en-GB" b="1" dirty="0"/>
              <a:t>introducing something into a market that is new </a:t>
            </a:r>
            <a:r>
              <a:rPr lang="en-GB" dirty="0"/>
              <a:t>and the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Intrapreneur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mostly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improving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something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in an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exsiting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market</a:t>
            </a:r>
            <a:endParaRPr lang="de-DE" sz="1100" b="1" dirty="0">
              <a:solidFill>
                <a:srgbClr val="262626"/>
              </a:solidFill>
              <a:latin typeface="Aptos" panose="020B0004020202020204" pitchFamily="34" charset="0"/>
            </a:endParaRPr>
          </a:p>
          <a:p>
            <a:pPr marL="457200" indent="-298450">
              <a:buFont typeface="Arial" panose="020B0604020202020204" pitchFamily="34" charset="0"/>
              <a:buChar char="•"/>
            </a:pP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Further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differences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are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nature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of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enterprise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: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one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is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recently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established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,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other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one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well-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established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and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of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0" dirty="0" err="1">
                <a:solidFill>
                  <a:srgbClr val="262626"/>
                </a:solidFill>
                <a:latin typeface="Aptos" panose="020B0004020202020204" pitchFamily="34" charset="0"/>
              </a:rPr>
              <a:t>course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source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of</a:t>
            </a:r>
            <a:r>
              <a:rPr lang="de-DE" sz="1100" b="1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rgbClr val="262626"/>
                </a:solidFill>
                <a:latin typeface="Aptos" panose="020B0004020202020204" pitchFamily="34" charset="0"/>
              </a:rPr>
              <a:t>capital</a:t>
            </a:r>
            <a:r>
              <a:rPr lang="de-DE" sz="1100" b="0" dirty="0">
                <a:solidFill>
                  <a:srgbClr val="262626"/>
                </a:solidFill>
                <a:latin typeface="Aptos" panose="020B0004020202020204" pitchFamily="34" charset="0"/>
              </a:rPr>
              <a:t>. Entrepreneurs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acquire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their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capital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themselves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,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intrapreneurs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are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provided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resources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by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company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. But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of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course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– all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development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they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do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is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therefore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for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a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third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100" dirty="0" err="1">
                <a:solidFill>
                  <a:srgbClr val="262626"/>
                </a:solidFill>
                <a:latin typeface="Aptos" panose="020B0004020202020204" pitchFamily="34" charset="0"/>
              </a:rPr>
              <a:t>party</a:t>
            </a:r>
            <a:r>
              <a:rPr lang="de-DE" sz="1100" dirty="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  <a:p>
            <a:pPr marL="457200" indent="-298450">
              <a:buFont typeface="Arial" panose="020B0604020202020204" pitchFamily="34" charset="0"/>
              <a:buChar char="•"/>
            </a:pPr>
            <a:endParaRPr lang="de-DE" sz="1100" b="0" dirty="0">
              <a:solidFill>
                <a:srgbClr val="262626"/>
              </a:solidFill>
              <a:latin typeface="Aptos" panose="020B0004020202020204" pitchFamily="34" charset="0"/>
            </a:endParaRPr>
          </a:p>
          <a:p>
            <a:pPr marL="457200" indent="-298450">
              <a:buFont typeface="Arial" panose="020B0604020202020204" pitchFamily="34" charset="0"/>
              <a:buChar char="•"/>
            </a:pPr>
            <a:r>
              <a:rPr lang="en-GB" b="0" dirty="0"/>
              <a:t>So maybe have a little reflection after the two days: How do you feel about both career paths?</a:t>
            </a:r>
          </a:p>
          <a:p>
            <a:pPr marL="457200" indent="-298450">
              <a:buFont typeface="Arial" panose="020B0604020202020204" pitchFamily="34" charset="0"/>
              <a:buChar char="•"/>
            </a:pPr>
            <a:endParaRPr lang="en-GB" b="0" dirty="0"/>
          </a:p>
          <a:p>
            <a:pPr marL="158750" indent="0">
              <a:buFont typeface="Arial" panose="020B0604020202020204" pitchFamily="34" charset="0"/>
              <a:buNone/>
            </a:pPr>
            <a:r>
              <a:rPr lang="en-GB" b="0" dirty="0"/>
              <a:t>Now I’ve talked quite a bit about differences but there is something that is really much the same in both fields…</a:t>
            </a:r>
          </a:p>
        </p:txBody>
      </p:sp>
    </p:spTree>
    <p:extLst>
      <p:ext uri="{BB962C8B-B14F-4D97-AF65-F5344CB8AC3E}">
        <p14:creationId xmlns:p14="http://schemas.microsoft.com/office/powerpoint/2010/main" val="363550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So </a:t>
            </a:r>
            <a:r>
              <a:rPr lang="de-DE" dirty="0" err="1"/>
              <a:t>no</a:t>
            </a:r>
            <a:r>
              <a:rPr lang="de-DE" dirty="0"/>
              <a:t> matter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you‘re</a:t>
            </a:r>
            <a:r>
              <a:rPr lang="de-DE" dirty="0"/>
              <a:t> an </a:t>
            </a:r>
            <a:r>
              <a:rPr lang="de-DE" dirty="0" err="1"/>
              <a:t>entrepreneur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an </a:t>
            </a:r>
            <a:r>
              <a:rPr lang="de-DE" dirty="0" err="1"/>
              <a:t>intrapreneur</a:t>
            </a:r>
            <a:r>
              <a:rPr lang="de-DE" dirty="0"/>
              <a:t> </a:t>
            </a:r>
            <a:r>
              <a:rPr lang="de-DE" b="1" dirty="0" err="1"/>
              <a:t>it‘s</a:t>
            </a:r>
            <a:r>
              <a:rPr lang="de-DE" b="1" dirty="0"/>
              <a:t> not all just </a:t>
            </a:r>
            <a:r>
              <a:rPr lang="de-DE" b="1" dirty="0" err="1"/>
              <a:t>about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environment</a:t>
            </a:r>
            <a:r>
              <a:rPr lang="de-DE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/>
              <a:t>What connects </a:t>
            </a:r>
            <a:r>
              <a:rPr lang="en" b="0" dirty="0"/>
              <a:t>the different fields of entrepreneurship and intrapreneurship </a:t>
            </a:r>
            <a:r>
              <a:rPr lang="en" dirty="0"/>
              <a:t>is one </a:t>
            </a:r>
            <a:r>
              <a:rPr lang="en" b="1" dirty="0"/>
              <a:t>shared mindset </a:t>
            </a:r>
            <a:r>
              <a:rPr lang="en" dirty="0"/>
              <a:t>– the entrepreneurial mindset.</a:t>
            </a:r>
            <a:br>
              <a:rPr lang="en" dirty="0"/>
            </a:br>
            <a:endParaRPr lang="en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0" dirty="0"/>
              <a:t>What </a:t>
            </a:r>
            <a:r>
              <a:rPr lang="en" b="1" dirty="0"/>
              <a:t>defines an entrepreneur</a:t>
            </a:r>
            <a:r>
              <a:rPr lang="de-DE" b="1" dirty="0" err="1"/>
              <a:t>ia</a:t>
            </a:r>
            <a:r>
              <a:rPr lang="en" b="1" dirty="0"/>
              <a:t>l mindset </a:t>
            </a:r>
            <a:r>
              <a:rPr lang="en" b="0" dirty="0"/>
              <a:t>and </a:t>
            </a:r>
            <a:r>
              <a:rPr lang="en" b="1" dirty="0"/>
              <a:t>why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that</a:t>
            </a:r>
            <a:r>
              <a:rPr lang="de-DE" b="1" dirty="0"/>
              <a:t> </a:t>
            </a:r>
            <a:r>
              <a:rPr lang="de-DE" b="1" dirty="0" err="1"/>
              <a:t>mindset</a:t>
            </a:r>
            <a:r>
              <a:rPr lang="de-DE" b="1" dirty="0"/>
              <a:t> so </a:t>
            </a:r>
            <a:r>
              <a:rPr lang="de-DE" b="1" dirty="0" err="1"/>
              <a:t>crucial</a:t>
            </a:r>
            <a:r>
              <a:rPr lang="de-DE" b="0" dirty="0"/>
              <a:t>?</a:t>
            </a:r>
            <a:endParaRPr lang="en" b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b="0" dirty="0" err="1"/>
              <a:t>Because</a:t>
            </a:r>
            <a:r>
              <a:rPr lang="de-DE" b="0" dirty="0"/>
              <a:t> </a:t>
            </a:r>
            <a:r>
              <a:rPr lang="de-DE" b="0" dirty="0" err="1"/>
              <a:t>it</a:t>
            </a:r>
            <a:r>
              <a:rPr lang="de-DE" b="0" dirty="0"/>
              <a:t> </a:t>
            </a:r>
            <a:r>
              <a:rPr lang="de-DE" b="0" dirty="0" err="1"/>
              <a:t>helps</a:t>
            </a:r>
            <a:r>
              <a:rPr lang="de-DE" b="0" dirty="0"/>
              <a:t> </a:t>
            </a:r>
            <a:r>
              <a:rPr lang="de-DE" b="0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dealing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dirty="0"/>
              <a:t> </a:t>
            </a:r>
            <a:r>
              <a:rPr lang="de-DE" b="1" dirty="0"/>
              <a:t>emotional </a:t>
            </a:r>
            <a:r>
              <a:rPr lang="de-DE" b="1" dirty="0" err="1"/>
              <a:t>challenge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set</a:t>
            </a:r>
            <a:r>
              <a:rPr lang="de-DE" b="1" dirty="0"/>
              <a:t>-backs </a:t>
            </a:r>
            <a:r>
              <a:rPr lang="de-DE" dirty="0"/>
              <a:t>and </a:t>
            </a:r>
            <a:r>
              <a:rPr lang="de-DE" b="1" dirty="0" err="1"/>
              <a:t>stepping</a:t>
            </a:r>
            <a:r>
              <a:rPr lang="de-DE" b="1" dirty="0"/>
              <a:t> </a:t>
            </a:r>
            <a:r>
              <a:rPr lang="de-DE" b="1" dirty="0" err="1"/>
              <a:t>into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unknown</a:t>
            </a:r>
            <a:r>
              <a:rPr lang="de-DE" b="1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comes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innovation</a:t>
            </a:r>
            <a:r>
              <a:rPr lang="de-DE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44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26831288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7268312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27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26494fd45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26494fd45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Part 1: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we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have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some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time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to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get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to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know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our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guest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/s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Please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write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down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for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yourself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any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questions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you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have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for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them</a:t>
            </a:r>
            <a:endParaRPr lang="de-DE"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Part 2: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it‘s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your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turn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to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ask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them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all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the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questions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around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entre-&amp;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intrapreneruship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you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de-DE" sz="1000" err="1">
                <a:solidFill>
                  <a:schemeClr val="dk1"/>
                </a:solidFill>
                <a:highlight>
                  <a:schemeClr val="lt1"/>
                </a:highlight>
              </a:rPr>
              <a:t>got</a:t>
            </a:r>
            <a:r>
              <a:rPr lang="de-DE" sz="1000">
                <a:solidFill>
                  <a:schemeClr val="dk1"/>
                </a:solidFill>
                <a:highlight>
                  <a:schemeClr val="lt1"/>
                </a:highlight>
              </a:rPr>
              <a:t>.</a:t>
            </a:r>
            <a:endParaRPr sz="10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9154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70EC9-9332-F443-A447-1F4D5A8CBDA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77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Vorstellung</a:t>
            </a:r>
          </a:p>
          <a:p>
            <a:r>
              <a:rPr lang="de-DE" b="0" dirty="0"/>
              <a:t>Q&amp;A</a:t>
            </a:r>
          </a:p>
          <a:p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wish</a:t>
            </a:r>
            <a:endParaRPr lang="de-DE" b="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27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Gründungszentren</a:t>
            </a:r>
            <a:r>
              <a:rPr lang="en-GB" dirty="0"/>
              <a:t>-Slot</a:t>
            </a:r>
          </a:p>
        </p:txBody>
      </p:sp>
    </p:spTree>
    <p:extLst>
      <p:ext uri="{BB962C8B-B14F-4D97-AF65-F5344CB8AC3E}">
        <p14:creationId xmlns:p14="http://schemas.microsoft.com/office/powerpoint/2010/main" val="1218569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Falls </a:t>
            </a:r>
            <a:r>
              <a:rPr lang="en-GB" dirty="0" err="1"/>
              <a:t>nichts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Exist </a:t>
            </a:r>
            <a:r>
              <a:rPr lang="en-GB" dirty="0" err="1"/>
              <a:t>gesagt</a:t>
            </a:r>
            <a:r>
              <a:rPr lang="en-GB" dirty="0"/>
              <a:t> </a:t>
            </a:r>
            <a:r>
              <a:rPr lang="en-GB" dirty="0" err="1"/>
              <a:t>wird</a:t>
            </a:r>
            <a:r>
              <a:rPr lang="en-GB" dirty="0"/>
              <a:t>, </a:t>
            </a:r>
            <a:r>
              <a:rPr lang="en-GB" dirty="0" err="1"/>
              <a:t>können</a:t>
            </a:r>
            <a:r>
              <a:rPr lang="en-GB" dirty="0"/>
              <a:t> </a:t>
            </a:r>
            <a:r>
              <a:rPr lang="en-GB" dirty="0" err="1"/>
              <a:t>diese</a:t>
            </a:r>
            <a:r>
              <a:rPr lang="en-GB" dirty="0"/>
              <a:t> </a:t>
            </a:r>
            <a:r>
              <a:rPr lang="en-GB" dirty="0" err="1"/>
              <a:t>beiden</a:t>
            </a:r>
            <a:r>
              <a:rPr lang="en-GB" dirty="0"/>
              <a:t> </a:t>
            </a:r>
            <a:r>
              <a:rPr lang="en-GB" dirty="0" err="1"/>
              <a:t>Folien</a:t>
            </a:r>
            <a:r>
              <a:rPr lang="en-GB" dirty="0"/>
              <a:t> </a:t>
            </a:r>
            <a:r>
              <a:rPr lang="en-GB" dirty="0" err="1"/>
              <a:t>gezeigt</a:t>
            </a:r>
            <a:r>
              <a:rPr lang="en-GB" dirty="0"/>
              <a:t> warden.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</a:t>
            </a:r>
            <a:r>
              <a:rPr lang="de-DE" dirty="0" err="1"/>
              <a:t>www.exist.de</a:t>
            </a:r>
            <a:r>
              <a:rPr lang="de-DE" dirty="0"/>
              <a:t>/EXIST/Navigation/EN/Start-</a:t>
            </a:r>
            <a:r>
              <a:rPr lang="de-DE" dirty="0" err="1"/>
              <a:t>upFunding</a:t>
            </a:r>
            <a:r>
              <a:rPr lang="de-DE" dirty="0"/>
              <a:t>/EXIST-Business-Start-up-Grant/</a:t>
            </a:r>
            <a:r>
              <a:rPr lang="de-DE" dirty="0" err="1"/>
              <a:t>exist</a:t>
            </a:r>
            <a:r>
              <a:rPr lang="de-DE" dirty="0"/>
              <a:t>-business-</a:t>
            </a:r>
            <a:r>
              <a:rPr lang="de-DE" dirty="0" err="1"/>
              <a:t>start-up</a:t>
            </a:r>
            <a:r>
              <a:rPr lang="de-DE" dirty="0"/>
              <a:t>-</a:t>
            </a:r>
            <a:r>
              <a:rPr lang="de-DE" dirty="0" err="1"/>
              <a:t>grant.html</a:t>
            </a:r>
            <a:endParaRPr lang="de-D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229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www.exist.de</a:t>
            </a:r>
            <a:r>
              <a:rPr lang="en-GB" dirty="0"/>
              <a:t>/EXIST/Navigation/EN/Start-</a:t>
            </a:r>
            <a:r>
              <a:rPr lang="en-GB" dirty="0" err="1"/>
              <a:t>upFunding</a:t>
            </a:r>
            <a:r>
              <a:rPr lang="en-GB" dirty="0"/>
              <a:t>/EXIST-</a:t>
            </a:r>
            <a:r>
              <a:rPr lang="en-GB" dirty="0" err="1"/>
              <a:t>TransferOfResearch</a:t>
            </a:r>
            <a:r>
              <a:rPr lang="en-GB" dirty="0"/>
              <a:t>/exist-transfer-of-</a:t>
            </a:r>
            <a:r>
              <a:rPr lang="en-GB" dirty="0" err="1"/>
              <a:t>research.html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42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263be4a94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</a:rPr>
              <a:t>Interactive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dk1"/>
                </a:solidFill>
              </a:rPr>
              <a:t>Hier geht es um die Person „</a:t>
            </a:r>
            <a:r>
              <a:rPr lang="de-DE" sz="1200" dirty="0" err="1">
                <a:solidFill>
                  <a:schemeClr val="dk1"/>
                </a:solidFill>
              </a:rPr>
              <a:t>Entrepreneur</a:t>
            </a:r>
            <a:r>
              <a:rPr lang="de-DE" sz="1200" dirty="0">
                <a:solidFill>
                  <a:schemeClr val="dk1"/>
                </a:solidFill>
              </a:rPr>
              <a:t>“</a:t>
            </a:r>
          </a:p>
        </p:txBody>
      </p:sp>
      <p:sp>
        <p:nvSpPr>
          <p:cNvPr id="114" name="Google Shape;114;g7263be4a94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94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b="1" dirty="0" err="1">
                <a:latin typeface="DINOT-Bold" panose="020B0504020101020102" pitchFamily="34" charset="77"/>
                <a:sym typeface="Arial"/>
              </a:rPr>
              <a:t>What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happens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most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of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time,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when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think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about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entrepreneurs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,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immediately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a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picture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like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one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in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our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head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: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Because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ist still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very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prominent in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media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:</a:t>
            </a: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b="1" dirty="0">
                <a:latin typeface="DINOT-Bold" panose="020B0504020101020102" pitchFamily="34" charset="77"/>
                <a:sym typeface="Arial"/>
              </a:rPr>
              <a:t>Male,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energetic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 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driven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,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superhero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endParaRPr b="1" dirty="0">
              <a:latin typeface="DINOT-Bold" panose="020B0504020101020102" pitchFamily="34" charset="77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DINOT-Bold" panose="020B0504020101020102" pitchFamily="34" charset="77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DINOT-Bold" panose="020B0504020101020102" pitchFamily="34" charset="77"/>
              <a:sym typeface="Arial"/>
            </a:endParaRPr>
          </a:p>
        </p:txBody>
      </p:sp>
      <p:sp>
        <p:nvSpPr>
          <p:cNvPr id="237" name="Google Shape;2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b="1" dirty="0">
                <a:latin typeface="DINOT-Bold" panose="020B0504020101020102" pitchFamily="34" charset="77"/>
                <a:sym typeface="Arial"/>
              </a:rPr>
              <a:t>And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when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think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about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someone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like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,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often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connect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this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idea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personality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traits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 like …</a:t>
            </a: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b="1" dirty="0" err="1">
                <a:latin typeface="DINOT-Bold" panose="020B0504020101020102" pitchFamily="34" charset="77"/>
                <a:sym typeface="Arial"/>
              </a:rPr>
              <a:t>www.indeed.com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/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career-advice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/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finding</a:t>
            </a:r>
            <a:r>
              <a:rPr lang="de-DE" b="1" dirty="0">
                <a:latin typeface="DINOT-Bold" panose="020B0504020101020102" pitchFamily="34" charset="77"/>
                <a:sym typeface="Arial"/>
              </a:rPr>
              <a:t>-a-job/</a:t>
            </a:r>
            <a:r>
              <a:rPr lang="de-DE" b="1" dirty="0" err="1">
                <a:latin typeface="DINOT-Bold" panose="020B0504020101020102" pitchFamily="34" charset="77"/>
                <a:sym typeface="Arial"/>
              </a:rPr>
              <a:t>entrepreneur-characteristics</a:t>
            </a: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>
              <a:latin typeface="DINOT-Bold" panose="020B0504020101020102" pitchFamily="34" charset="77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b="1" dirty="0">
              <a:solidFill>
                <a:schemeClr val="dk1"/>
              </a:solidFill>
              <a:latin typeface="DINOT-Bold" panose="020B0504020101020102" pitchFamily="34" charset="77"/>
              <a:sym typeface="Arial"/>
            </a:endParaRPr>
          </a:p>
        </p:txBody>
      </p:sp>
      <p:sp>
        <p:nvSpPr>
          <p:cNvPr id="246" name="Google Shape;2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263be4a94_1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: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&gt;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glamorous</a:t>
            </a:r>
            <a:r>
              <a:rPr lang="de-DE" dirty="0"/>
              <a:t> super </a:t>
            </a:r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stories</a:t>
            </a:r>
            <a:endParaRPr lang="de-DE" dirty="0"/>
          </a:p>
          <a:p>
            <a:pPr>
              <a:buNone/>
            </a:pPr>
            <a:r>
              <a:rPr lang="de-DE" dirty="0"/>
              <a:t>&gt;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don’t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</a:t>
            </a:r>
            <a:r>
              <a:rPr lang="de-DE" dirty="0" err="1"/>
              <a:t>happening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scenes</a:t>
            </a:r>
            <a:endParaRPr lang="de-DE" dirty="0"/>
          </a:p>
          <a:p>
            <a:pPr>
              <a:buNone/>
            </a:pPr>
            <a:r>
              <a:rPr lang="de-DE" dirty="0"/>
              <a:t>&gt; Nobody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born</a:t>
            </a:r>
            <a:r>
              <a:rPr lang="de-DE" dirty="0"/>
              <a:t> 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startup</a:t>
            </a:r>
            <a:r>
              <a:rPr lang="de-DE" dirty="0"/>
              <a:t> </a:t>
            </a:r>
            <a:r>
              <a:rPr lang="de-DE" dirty="0" err="1"/>
              <a:t>superhero</a:t>
            </a:r>
            <a:r>
              <a:rPr lang="de-DE" dirty="0"/>
              <a:t> but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on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>
              <a:buNone/>
            </a:pPr>
            <a:r>
              <a:rPr lang="de-DE" dirty="0"/>
              <a:t>&gt; not </a:t>
            </a:r>
            <a:r>
              <a:rPr lang="de-DE" dirty="0" err="1"/>
              <a:t>one</a:t>
            </a:r>
            <a:r>
              <a:rPr lang="de-DE" dirty="0"/>
              <a:t> linear </a:t>
            </a:r>
            <a:r>
              <a:rPr lang="de-DE" dirty="0" err="1"/>
              <a:t>journey</a:t>
            </a:r>
            <a:r>
              <a:rPr lang="de-DE" dirty="0"/>
              <a:t> but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back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foreward</a:t>
            </a:r>
            <a:r>
              <a:rPr lang="de-DE" dirty="0"/>
              <a:t>.</a:t>
            </a:r>
          </a:p>
          <a:p>
            <a:pPr>
              <a:buNone/>
            </a:pPr>
            <a:r>
              <a:rPr lang="de-DE" dirty="0"/>
              <a:t>&gt;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an </a:t>
            </a:r>
            <a:r>
              <a:rPr lang="de-DE" dirty="0" err="1"/>
              <a:t>entrepreneur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individually</a:t>
            </a:r>
            <a:r>
              <a:rPr lang="de-DE" dirty="0"/>
              <a:t> </a:t>
            </a:r>
            <a:r>
              <a:rPr lang="de-DE" dirty="0" err="1"/>
              <a:t>journey</a:t>
            </a:r>
            <a:r>
              <a:rPr lang="de-DE" dirty="0"/>
              <a:t> on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you’ll</a:t>
            </a:r>
            <a:r>
              <a:rPr lang="de-DE" dirty="0"/>
              <a:t> find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on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live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entrepreneurial</a:t>
            </a:r>
            <a:r>
              <a:rPr lang="de-DE" dirty="0"/>
              <a:t> </a:t>
            </a:r>
            <a:r>
              <a:rPr lang="de-DE" dirty="0" err="1"/>
              <a:t>mind</a:t>
            </a:r>
            <a:r>
              <a:rPr lang="de-DE" dirty="0"/>
              <a:t>-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skillset</a:t>
            </a:r>
            <a:r>
              <a:rPr lang="de-DE" dirty="0"/>
              <a:t>.</a:t>
            </a:r>
            <a:br>
              <a:rPr lang="de-DE" dirty="0"/>
            </a:br>
            <a:endParaRPr lang="de-DE" b="1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dk1"/>
              </a:solidFill>
            </a:endParaRPr>
          </a:p>
        </p:txBody>
      </p:sp>
      <p:sp>
        <p:nvSpPr>
          <p:cNvPr id="114" name="Google Shape;114;g7263be4a94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11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263be4a94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7263be4a94_1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… and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: </a:t>
            </a:r>
            <a:r>
              <a:rPr lang="de-DE" b="1" dirty="0"/>
              <a:t>Innovation, </a:t>
            </a:r>
            <a:r>
              <a:rPr lang="de-DE" b="1" dirty="0" err="1"/>
              <a:t>Opportunity</a:t>
            </a:r>
            <a:r>
              <a:rPr lang="de-DE" b="1" dirty="0"/>
              <a:t> and Resources</a:t>
            </a:r>
            <a:r>
              <a:rPr lang="de-DE" dirty="0"/>
              <a:t>. </a:t>
            </a:r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closer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them</a:t>
            </a:r>
            <a:r>
              <a:rPr lang="de-DE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Innovation </a:t>
            </a:r>
            <a:r>
              <a:rPr lang="de-DE" dirty="0" err="1"/>
              <a:t>refers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ideas</a:t>
            </a:r>
            <a:r>
              <a:rPr lang="de-DE" b="1" dirty="0"/>
              <a:t>, </a:t>
            </a:r>
            <a:r>
              <a:rPr lang="de-DE" b="1" dirty="0" err="1"/>
              <a:t>processes</a:t>
            </a:r>
            <a:r>
              <a:rPr lang="de-DE" b="1" dirty="0"/>
              <a:t>,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products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and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competitive</a:t>
            </a:r>
            <a:r>
              <a:rPr lang="de-DE" dirty="0"/>
              <a:t> </a:t>
            </a:r>
            <a:r>
              <a:rPr lang="de-DE" dirty="0" err="1"/>
              <a:t>advantage</a:t>
            </a:r>
            <a:r>
              <a:rPr lang="de-DE" dirty="0"/>
              <a:t> in </a:t>
            </a:r>
            <a:r>
              <a:rPr lang="de-DE" dirty="0" err="1"/>
              <a:t>entrepreneurial</a:t>
            </a:r>
            <a:r>
              <a:rPr lang="de-DE" dirty="0"/>
              <a:t> </a:t>
            </a:r>
            <a:r>
              <a:rPr lang="de-DE" dirty="0" err="1"/>
              <a:t>ventures</a:t>
            </a:r>
            <a:r>
              <a:rPr lang="de-DE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Opportunity</a:t>
            </a:r>
            <a:r>
              <a:rPr lang="de-DE" dirty="0"/>
              <a:t> </a:t>
            </a:r>
            <a:r>
              <a:rPr lang="de-DE" dirty="0" err="1"/>
              <a:t>describes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r>
              <a:rPr lang="de-DE" dirty="0"/>
              <a:t> and </a:t>
            </a:r>
            <a:r>
              <a:rPr lang="de-DE" dirty="0" err="1"/>
              <a:t>exploitation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unmet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transformed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viable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. [Add </a:t>
            </a:r>
            <a:r>
              <a:rPr lang="de-DE" dirty="0" err="1"/>
              <a:t>your</a:t>
            </a:r>
            <a:r>
              <a:rPr lang="de-DE" dirty="0"/>
              <a:t> own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]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Resources: </a:t>
            </a:r>
            <a:r>
              <a:rPr lang="de-DE" dirty="0" err="1"/>
              <a:t>includes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assets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support and </a:t>
            </a:r>
            <a:r>
              <a:rPr lang="de-DE" dirty="0" err="1"/>
              <a:t>sustain</a:t>
            </a:r>
            <a:r>
              <a:rPr lang="de-DE" dirty="0"/>
              <a:t> </a:t>
            </a:r>
            <a:r>
              <a:rPr lang="de-DE" dirty="0" err="1"/>
              <a:t>entrepreneurial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.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: cash, a </a:t>
            </a:r>
            <a:r>
              <a:rPr lang="de-DE" dirty="0" err="1"/>
              <a:t>team</a:t>
            </a:r>
            <a:r>
              <a:rPr lang="de-DE" dirty="0"/>
              <a:t>,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intellectual</a:t>
            </a:r>
            <a:r>
              <a:rPr lang="de-DE" dirty="0"/>
              <a:t> </a:t>
            </a:r>
            <a:r>
              <a:rPr lang="de-DE" dirty="0" err="1"/>
              <a:t>property</a:t>
            </a:r>
            <a:r>
              <a:rPr lang="de-DE" dirty="0"/>
              <a:t>, </a:t>
            </a:r>
            <a:r>
              <a:rPr lang="de-DE" dirty="0" err="1"/>
              <a:t>your</a:t>
            </a:r>
            <a:r>
              <a:rPr lang="de-DE" dirty="0"/>
              <a:t> network and so 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</a:br>
            <a:endParaRPr dirty="0"/>
          </a:p>
        </p:txBody>
      </p:sp>
      <p:sp>
        <p:nvSpPr>
          <p:cNvPr id="153" name="Google Shape;153;g7263be4a94_1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2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And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these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three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components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are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located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in an </a:t>
            </a:r>
            <a:r>
              <a:rPr lang="de-DE" sz="1200" b="1" dirty="0" err="1">
                <a:effectLst/>
                <a:latin typeface="+mn-lt"/>
                <a:ea typeface="+mn-ea"/>
                <a:cs typeface="+mn-cs"/>
                <a:sym typeface="Calibri"/>
              </a:rPr>
              <a:t>uncertain</a:t>
            </a:r>
            <a:r>
              <a:rPr lang="de-DE" sz="1200" b="1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de-DE" sz="1200" b="1" dirty="0" err="1">
                <a:effectLst/>
                <a:latin typeface="+mn-lt"/>
                <a:ea typeface="+mn-ea"/>
                <a:cs typeface="+mn-cs"/>
                <a:sym typeface="Calibri"/>
              </a:rPr>
              <a:t>changing</a:t>
            </a:r>
            <a:r>
              <a:rPr lang="de-DE" sz="1200" b="1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b="1" dirty="0" err="1">
                <a:effectLst/>
                <a:latin typeface="+mn-lt"/>
                <a:ea typeface="+mn-ea"/>
                <a:cs typeface="+mn-cs"/>
                <a:sym typeface="Calibri"/>
              </a:rPr>
              <a:t>environment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Because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course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future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is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uncertain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this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is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also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why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sometimes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people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regard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entrepreneurship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as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something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very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unsafe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In Germany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there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are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really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good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funding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options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though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so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we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would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strongly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recommend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If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you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want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to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give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it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try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–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let‘s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1200" dirty="0" err="1">
                <a:effectLst/>
                <a:latin typeface="+mn-lt"/>
                <a:ea typeface="+mn-ea"/>
                <a:cs typeface="+mn-cs"/>
                <a:sym typeface="Calibri"/>
              </a:rPr>
              <a:t>go</a:t>
            </a:r>
            <a:r>
              <a:rPr lang="de-DE" sz="1200" dirty="0">
                <a:effectLst/>
                <a:latin typeface="+mn-lt"/>
                <a:ea typeface="+mn-ea"/>
                <a:cs typeface="+mn-cs"/>
                <a:sym typeface="Calibri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0C1D1-7AD6-9141-813A-8841F35132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16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263be4a94_1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… By </a:t>
            </a:r>
            <a:r>
              <a:rPr lang="de-DE" dirty="0" err="1"/>
              <a:t>definition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entrepreneurship</a:t>
            </a:r>
            <a:r>
              <a:rPr lang="de-DE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The Cambridge Dictionary </a:t>
            </a:r>
            <a:r>
              <a:rPr lang="de-DE" dirty="0" err="1"/>
              <a:t>says</a:t>
            </a:r>
            <a:r>
              <a:rPr lang="de-DE" dirty="0"/>
              <a:t>: </a:t>
            </a:r>
            <a:r>
              <a:rPr lang="de-DE" dirty="0" err="1"/>
              <a:t>It‘s</a:t>
            </a:r>
            <a:r>
              <a:rPr lang="de-DE" dirty="0"/>
              <a:t> a </a:t>
            </a:r>
            <a:r>
              <a:rPr lang="de-DE" b="1" dirty="0" err="1"/>
              <a:t>skill</a:t>
            </a:r>
            <a:r>
              <a:rPr lang="de-DE" dirty="0"/>
              <a:t> in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involves</a:t>
            </a:r>
            <a:r>
              <a:rPr lang="de-DE" dirty="0"/>
              <a:t> </a:t>
            </a:r>
            <a:r>
              <a:rPr lang="de-DE" b="1" dirty="0" err="1"/>
              <a:t>seeing</a:t>
            </a:r>
            <a:r>
              <a:rPr lang="de-DE" b="1" dirty="0"/>
              <a:t>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opportunities</a:t>
            </a:r>
            <a:r>
              <a:rPr lang="de-DE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/>
              <a:t>And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I like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. </a:t>
            </a:r>
            <a:r>
              <a:rPr lang="de-DE" b="1" dirty="0" err="1"/>
              <a:t>It‘s</a:t>
            </a:r>
            <a:r>
              <a:rPr lang="de-DE" b="1" dirty="0"/>
              <a:t> a </a:t>
            </a:r>
            <a:r>
              <a:rPr lang="de-DE" b="1" dirty="0" err="1"/>
              <a:t>skill</a:t>
            </a:r>
            <a:r>
              <a:rPr lang="de-DE" dirty="0"/>
              <a:t>. </a:t>
            </a:r>
            <a:r>
              <a:rPr lang="de-DE" b="1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can</a:t>
            </a:r>
            <a:r>
              <a:rPr lang="de-DE" b="1" dirty="0"/>
              <a:t> </a:t>
            </a:r>
            <a:r>
              <a:rPr lang="de-DE" b="1" dirty="0" err="1"/>
              <a:t>learn</a:t>
            </a:r>
            <a:r>
              <a:rPr lang="de-DE" b="1" dirty="0"/>
              <a:t> it</a:t>
            </a:r>
            <a:r>
              <a:rPr lang="de-DE" dirty="0"/>
              <a:t>. - I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: I </a:t>
            </a:r>
            <a:r>
              <a:rPr lang="de-DE" dirty="0" err="1"/>
              <a:t>know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didn‘t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anything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b="1" dirty="0" err="1"/>
              <a:t>how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start</a:t>
            </a:r>
            <a:r>
              <a:rPr lang="de-DE" b="0" dirty="0"/>
              <a:t> </a:t>
            </a:r>
            <a:r>
              <a:rPr lang="de-DE" b="0" dirty="0" err="1"/>
              <a:t>their</a:t>
            </a:r>
            <a:r>
              <a:rPr lang="de-DE" b="0" dirty="0"/>
              <a:t> </a:t>
            </a:r>
            <a:r>
              <a:rPr lang="de-DE" b="0" dirty="0" err="1"/>
              <a:t>start-up</a:t>
            </a:r>
            <a:r>
              <a:rPr lang="de-DE" b="0" dirty="0"/>
              <a:t> but </a:t>
            </a:r>
            <a:r>
              <a:rPr lang="de-DE" b="1" dirty="0" err="1"/>
              <a:t>developed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necessary</a:t>
            </a:r>
            <a:r>
              <a:rPr lang="de-DE" b="0" dirty="0"/>
              <a:t> </a:t>
            </a:r>
            <a:r>
              <a:rPr lang="de-DE" b="0" dirty="0" err="1"/>
              <a:t>skills</a:t>
            </a:r>
            <a:r>
              <a:rPr lang="de-DE" b="0" dirty="0"/>
              <a:t> on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way</a:t>
            </a:r>
            <a:r>
              <a:rPr lang="de-DE" dirty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b="0" dirty="0" err="1"/>
              <a:t>entrepreneurship</a:t>
            </a:r>
            <a:r>
              <a:rPr lang="de-DE" b="0" dirty="0"/>
              <a:t> </a:t>
            </a:r>
            <a:r>
              <a:rPr lang="de-DE" b="0" dirty="0" err="1"/>
              <a:t>it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also </a:t>
            </a:r>
            <a:r>
              <a:rPr lang="de-DE" b="0" dirty="0" err="1"/>
              <a:t>interesting</a:t>
            </a:r>
            <a:r>
              <a:rPr lang="de-DE" b="0" dirty="0"/>
              <a:t>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take</a:t>
            </a:r>
            <a:r>
              <a:rPr lang="de-DE" b="0" dirty="0"/>
              <a:t> a </a:t>
            </a:r>
            <a:r>
              <a:rPr lang="de-DE" b="0" dirty="0" err="1"/>
              <a:t>moment</a:t>
            </a:r>
            <a:r>
              <a:rPr lang="de-DE" b="0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look</a:t>
            </a:r>
            <a:r>
              <a:rPr lang="de-DE" b="1" dirty="0"/>
              <a:t> at different </a:t>
            </a:r>
            <a:r>
              <a:rPr lang="de-DE" b="1" dirty="0" err="1"/>
              <a:t>contexts</a:t>
            </a:r>
            <a:r>
              <a:rPr lang="de-DE" b="1" dirty="0"/>
              <a:t> </a:t>
            </a:r>
            <a:r>
              <a:rPr lang="de-DE" b="0" dirty="0"/>
              <a:t>in </a:t>
            </a:r>
            <a:r>
              <a:rPr lang="de-DE" b="0" dirty="0" err="1"/>
              <a:t>which</a:t>
            </a:r>
            <a:r>
              <a:rPr lang="de-DE" b="0" dirty="0"/>
              <a:t> </a:t>
            </a:r>
            <a:r>
              <a:rPr lang="de-DE" b="0" dirty="0" err="1"/>
              <a:t>entrepreneuship</a:t>
            </a:r>
            <a:r>
              <a:rPr lang="de-DE" b="0" dirty="0"/>
              <a:t> </a:t>
            </a:r>
            <a:r>
              <a:rPr lang="de-DE" b="0" dirty="0" err="1"/>
              <a:t>occurs</a:t>
            </a:r>
            <a:r>
              <a:rPr lang="de-DE" b="0" dirty="0"/>
              <a:t>…</a:t>
            </a:r>
            <a:endParaRPr lang="de-DE" dirty="0"/>
          </a:p>
        </p:txBody>
      </p:sp>
      <p:sp>
        <p:nvSpPr>
          <p:cNvPr id="182" name="Google Shape;182;g7263be4a94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581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263be4a94_1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intrapreneurship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definition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Intrapreneurship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willingness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ability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ppl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within</a:t>
            </a:r>
            <a:r>
              <a:rPr lang="de-D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large </a:t>
            </a:r>
            <a:r>
              <a:rPr lang="de-D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company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turn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profitable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Really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mindset</a:t>
            </a:r>
            <a:r>
              <a:rPr lang="de-D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exploration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trying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contrast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exploiting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 so,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companies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again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mentiones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opportunity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difference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entrepreneur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an </a:t>
            </a:r>
            <a:r>
              <a:rPr lang="de-DE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intrapreneur</a:t>
            </a:r>
            <a:r>
              <a:rPr lang="de-DE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7263be4a94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071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D1728-B9E7-B7EE-F3B5-ABE5EF678D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931721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346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B709D45-29D6-8FC8-BC85-C743BBC420B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639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51732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System Font Regular"/>
              <a:buChar char="・"/>
              <a:defRPr sz="16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6A05639-A4FD-58C8-CC23-1730BD52D76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9337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AB2FE6A8-4A11-DAB1-FE1F-C1CC4C6E5E6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291946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DINOT-Bold" panose="020B0504020101020102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7D0A45BF-1A61-1903-E86C-036CE82BCB3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2272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1" preserve="1" userDrawn="1">
  <p:cSld name="BMC _ How it works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3" y="1522039"/>
            <a:ext cx="438783" cy="43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74E495EA-8638-0010-B1AA-1756735B96E0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84A0A630-E9C1-A8A0-BBCD-588F5F5EE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+mn-lt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+mn-lt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E3CFC5FC-5249-06E5-EAD3-672D0A96A0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+mn-lt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3" preserve="1" userDrawn="1">
  <p:cSld name="BMC _ How it works 3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415" y="1418813"/>
            <a:ext cx="498107" cy="4981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5C59842-8DA0-8319-8A64-37FDA21DB5C4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1E07DD81-CBB3-91EA-C7F2-0CB731E6EB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+mn-lt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+mn-lt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83F0884-3675-64FA-3F1C-8EFE1A32BF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+mn-lt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58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78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49E97E-E68D-2D59-FD95-DFD0820721FB}"/>
              </a:ext>
            </a:extLst>
          </p:cNvPr>
          <p:cNvSpPr txBox="1"/>
          <p:nvPr userDrawn="1"/>
        </p:nvSpPr>
        <p:spPr>
          <a:xfrm>
            <a:off x="406795" y="291062"/>
            <a:ext cx="45989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14751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 i="0"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1D585D73-8F88-45BC-3922-2E6B36469260}"/>
              </a:ext>
            </a:extLst>
          </p:cNvPr>
          <p:cNvSpPr txBox="1"/>
          <p:nvPr userDrawn="1"/>
        </p:nvSpPr>
        <p:spPr>
          <a:xfrm>
            <a:off x="406795" y="291062"/>
            <a:ext cx="45989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15522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42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6" r:id="rId2"/>
    <p:sldLayoutId id="2147483769" r:id="rId3"/>
    <p:sldLayoutId id="2147483770" r:id="rId4"/>
    <p:sldLayoutId id="2147483772" r:id="rId5"/>
    <p:sldLayoutId id="2147483777" r:id="rId6"/>
    <p:sldLayoutId id="2147483779" r:id="rId7"/>
    <p:sldLayoutId id="2147483794" r:id="rId8"/>
    <p:sldLayoutId id="2147483795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0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3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7B1A20-47E8-A543-BBBB-ED0FB3F1A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3" b="8071"/>
          <a:stretch/>
        </p:blipFill>
        <p:spPr>
          <a:xfrm>
            <a:off x="-26518" y="0"/>
            <a:ext cx="9170517" cy="51435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D60DFB-9299-F74A-BD15-1C8F137E1B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6635827" cy="485204"/>
          </a:xfrm>
        </p:spPr>
        <p:txBody>
          <a:bodyPr/>
          <a:lstStyle/>
          <a:p>
            <a:r>
              <a:rPr lang="en-GB" dirty="0"/>
              <a:t>YOUR ENTREPRENEURIAL CAREER</a:t>
            </a:r>
          </a:p>
        </p:txBody>
      </p:sp>
    </p:spTree>
    <p:extLst>
      <p:ext uri="{BB962C8B-B14F-4D97-AF65-F5344CB8AC3E}">
        <p14:creationId xmlns:p14="http://schemas.microsoft.com/office/powerpoint/2010/main" val="372802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3EA5F3-7028-4045-BE91-477EF18F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is intrapreneurship?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66D0622-7DA5-FDB7-A1BE-0959BE6FE8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2187" y="2447726"/>
            <a:ext cx="6282242" cy="20641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The willingness or ability of people within a large company to take direct responsibility for turning ideas </a:t>
            </a:r>
            <a:br>
              <a:rPr lang="en-GB" dirty="0"/>
            </a:br>
            <a:r>
              <a:rPr lang="en-GB" dirty="0"/>
              <a:t>into profitable new products, services, businesses, etc.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b="0" dirty="0"/>
              <a:t>Cambridge Dictionary</a:t>
            </a:r>
          </a:p>
        </p:txBody>
      </p:sp>
    </p:spTree>
    <p:extLst>
      <p:ext uri="{BB962C8B-B14F-4D97-AF65-F5344CB8AC3E}">
        <p14:creationId xmlns:p14="http://schemas.microsoft.com/office/powerpoint/2010/main" val="16168651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6FA14F-118B-BC42-ADE8-D28148C46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007009" cy="503984"/>
          </a:xfrm>
        </p:spPr>
        <p:txBody>
          <a:bodyPr/>
          <a:lstStyle/>
          <a:p>
            <a:r>
              <a:rPr lang="en-GB" dirty="0"/>
              <a:t>Entrepreneur or intrapreneur?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88778DCD-70E5-A9A0-6E47-199AF42C0301}"/>
              </a:ext>
            </a:extLst>
          </p:cNvPr>
          <p:cNvSpPr txBox="1"/>
          <p:nvPr/>
        </p:nvSpPr>
        <p:spPr>
          <a:xfrm>
            <a:off x="381827" y="1022946"/>
            <a:ext cx="2278289" cy="315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PARAMETER</a:t>
            </a:r>
          </a:p>
        </p:txBody>
      </p:sp>
      <p:cxnSp>
        <p:nvCxnSpPr>
          <p:cNvPr id="7" name="Gerade Verbindung 3">
            <a:extLst>
              <a:ext uri="{FF2B5EF4-FFF2-40B4-BE49-F238E27FC236}">
                <a16:creationId xmlns:a16="http://schemas.microsoft.com/office/drawing/2014/main" id="{77EBB9CC-954C-A11E-94A9-1E4F3545C631}"/>
              </a:ext>
            </a:extLst>
          </p:cNvPr>
          <p:cNvCxnSpPr>
            <a:cxnSpLocks/>
          </p:cNvCxnSpPr>
          <p:nvPr/>
        </p:nvCxnSpPr>
        <p:spPr>
          <a:xfrm>
            <a:off x="381828" y="134619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feld 4">
            <a:extLst>
              <a:ext uri="{FF2B5EF4-FFF2-40B4-BE49-F238E27FC236}">
                <a16:creationId xmlns:a16="http://schemas.microsoft.com/office/drawing/2014/main" id="{4CB0BC63-B6ED-907E-E4C9-D6227576F8B0}"/>
              </a:ext>
            </a:extLst>
          </p:cNvPr>
          <p:cNvSpPr txBox="1"/>
          <p:nvPr/>
        </p:nvSpPr>
        <p:spPr>
          <a:xfrm>
            <a:off x="3336649" y="1022946"/>
            <a:ext cx="1641794" cy="315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ENTREPRENEUR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12AC44BD-7A90-855F-784B-DDAB9458AC6D}"/>
              </a:ext>
            </a:extLst>
          </p:cNvPr>
          <p:cNvSpPr txBox="1"/>
          <p:nvPr/>
        </p:nvSpPr>
        <p:spPr>
          <a:xfrm>
            <a:off x="3336649" y="1426088"/>
            <a:ext cx="2508464" cy="964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person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who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establishes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their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own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company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and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shoulders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risks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and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rewards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involved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1" name="Textfeld 23">
            <a:extLst>
              <a:ext uri="{FF2B5EF4-FFF2-40B4-BE49-F238E27FC236}">
                <a16:creationId xmlns:a16="http://schemas.microsoft.com/office/drawing/2014/main" id="{4FED22AF-5FA5-FF38-E835-DD3DDB3B40CE}"/>
              </a:ext>
            </a:extLst>
          </p:cNvPr>
          <p:cNvSpPr txBox="1"/>
          <p:nvPr/>
        </p:nvSpPr>
        <p:spPr>
          <a:xfrm>
            <a:off x="384538" y="1426088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Definition</a:t>
            </a:r>
          </a:p>
        </p:txBody>
      </p:sp>
      <p:cxnSp>
        <p:nvCxnSpPr>
          <p:cNvPr id="12" name="Gerade Verbindung 32">
            <a:extLst>
              <a:ext uri="{FF2B5EF4-FFF2-40B4-BE49-F238E27FC236}">
                <a16:creationId xmlns:a16="http://schemas.microsoft.com/office/drawing/2014/main" id="{A92B83AE-18A3-D780-E5F1-5F7C3CA97A6E}"/>
              </a:ext>
            </a:extLst>
          </p:cNvPr>
          <p:cNvCxnSpPr>
            <a:cxnSpLocks/>
          </p:cNvCxnSpPr>
          <p:nvPr/>
        </p:nvCxnSpPr>
        <p:spPr>
          <a:xfrm>
            <a:off x="6271341" y="134619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Gerade Verbindung 33">
            <a:extLst>
              <a:ext uri="{FF2B5EF4-FFF2-40B4-BE49-F238E27FC236}">
                <a16:creationId xmlns:a16="http://schemas.microsoft.com/office/drawing/2014/main" id="{10B92504-6523-5545-9E24-86AF0FFF93FB}"/>
              </a:ext>
            </a:extLst>
          </p:cNvPr>
          <p:cNvCxnSpPr>
            <a:cxnSpLocks/>
          </p:cNvCxnSpPr>
          <p:nvPr/>
        </p:nvCxnSpPr>
        <p:spPr>
          <a:xfrm>
            <a:off x="3336649" y="134619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feld 34">
            <a:extLst>
              <a:ext uri="{FF2B5EF4-FFF2-40B4-BE49-F238E27FC236}">
                <a16:creationId xmlns:a16="http://schemas.microsoft.com/office/drawing/2014/main" id="{6A48C6B7-3400-939B-B024-FBEE2A7BB19F}"/>
              </a:ext>
            </a:extLst>
          </p:cNvPr>
          <p:cNvSpPr txBox="1"/>
          <p:nvPr/>
        </p:nvSpPr>
        <p:spPr>
          <a:xfrm>
            <a:off x="6262288" y="1022946"/>
            <a:ext cx="1588894" cy="315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INTRAPRENEUR</a:t>
            </a:r>
          </a:p>
        </p:txBody>
      </p:sp>
      <p:cxnSp>
        <p:nvCxnSpPr>
          <p:cNvPr id="15" name="Gerade Verbindung 35">
            <a:extLst>
              <a:ext uri="{FF2B5EF4-FFF2-40B4-BE49-F238E27FC236}">
                <a16:creationId xmlns:a16="http://schemas.microsoft.com/office/drawing/2014/main" id="{669D85D3-51C2-F80F-3EE0-C2C4B1B8C78C}"/>
              </a:ext>
            </a:extLst>
          </p:cNvPr>
          <p:cNvCxnSpPr>
            <a:cxnSpLocks/>
          </p:cNvCxnSpPr>
          <p:nvPr/>
        </p:nvCxnSpPr>
        <p:spPr>
          <a:xfrm>
            <a:off x="381828" y="2450715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feld 36">
            <a:extLst>
              <a:ext uri="{FF2B5EF4-FFF2-40B4-BE49-F238E27FC236}">
                <a16:creationId xmlns:a16="http://schemas.microsoft.com/office/drawing/2014/main" id="{57054BC7-DA42-20FA-48DC-511494EBFB3C}"/>
              </a:ext>
            </a:extLst>
          </p:cNvPr>
          <p:cNvSpPr txBox="1"/>
          <p:nvPr/>
        </p:nvSpPr>
        <p:spPr>
          <a:xfrm>
            <a:off x="6280395" y="1426088"/>
            <a:ext cx="2508464" cy="964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 person who works in a company and is responsible for carrying out innovations in products, operations and services </a:t>
            </a:r>
          </a:p>
        </p:txBody>
      </p:sp>
      <p:cxnSp>
        <p:nvCxnSpPr>
          <p:cNvPr id="17" name="Gerade Verbindung 37">
            <a:extLst>
              <a:ext uri="{FF2B5EF4-FFF2-40B4-BE49-F238E27FC236}">
                <a16:creationId xmlns:a16="http://schemas.microsoft.com/office/drawing/2014/main" id="{A5BE7FDE-5A16-0C0B-9EE1-8EBA02FF1395}"/>
              </a:ext>
            </a:extLst>
          </p:cNvPr>
          <p:cNvCxnSpPr>
            <a:cxnSpLocks/>
          </p:cNvCxnSpPr>
          <p:nvPr/>
        </p:nvCxnSpPr>
        <p:spPr>
          <a:xfrm>
            <a:off x="3336649" y="2450715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Gerade Verbindung 39">
            <a:extLst>
              <a:ext uri="{FF2B5EF4-FFF2-40B4-BE49-F238E27FC236}">
                <a16:creationId xmlns:a16="http://schemas.microsoft.com/office/drawing/2014/main" id="{4A9B0E52-39B3-485E-8036-FC182ED3BE51}"/>
              </a:ext>
            </a:extLst>
          </p:cNvPr>
          <p:cNvCxnSpPr>
            <a:cxnSpLocks/>
          </p:cNvCxnSpPr>
          <p:nvPr/>
        </p:nvCxnSpPr>
        <p:spPr>
          <a:xfrm>
            <a:off x="6271341" y="2450715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feld 40">
            <a:extLst>
              <a:ext uri="{FF2B5EF4-FFF2-40B4-BE49-F238E27FC236}">
                <a16:creationId xmlns:a16="http://schemas.microsoft.com/office/drawing/2014/main" id="{B53F2968-E702-06B7-9E5D-66B99D7B8A06}"/>
              </a:ext>
            </a:extLst>
          </p:cNvPr>
          <p:cNvSpPr txBox="1"/>
          <p:nvPr/>
        </p:nvSpPr>
        <p:spPr>
          <a:xfrm>
            <a:off x="3336649" y="2557771"/>
            <a:ext cx="2508464" cy="528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 introduce sth. in the market that is new and of socio-economic value</a:t>
            </a:r>
          </a:p>
        </p:txBody>
      </p:sp>
      <p:sp>
        <p:nvSpPr>
          <p:cNvPr id="20" name="Textfeld 41">
            <a:extLst>
              <a:ext uri="{FF2B5EF4-FFF2-40B4-BE49-F238E27FC236}">
                <a16:creationId xmlns:a16="http://schemas.microsoft.com/office/drawing/2014/main" id="{95656037-C2AF-3BBA-499C-7337DFFFC121}"/>
              </a:ext>
            </a:extLst>
          </p:cNvPr>
          <p:cNvSpPr txBox="1"/>
          <p:nvPr/>
        </p:nvSpPr>
        <p:spPr>
          <a:xfrm>
            <a:off x="384538" y="2557771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Objective</a:t>
            </a:r>
          </a:p>
        </p:txBody>
      </p:sp>
      <p:sp>
        <p:nvSpPr>
          <p:cNvPr id="21" name="Textfeld 42">
            <a:extLst>
              <a:ext uri="{FF2B5EF4-FFF2-40B4-BE49-F238E27FC236}">
                <a16:creationId xmlns:a16="http://schemas.microsoft.com/office/drawing/2014/main" id="{8B797C4C-CF19-2329-B234-5DFDF9B559AD}"/>
              </a:ext>
            </a:extLst>
          </p:cNvPr>
          <p:cNvSpPr txBox="1"/>
          <p:nvPr/>
        </p:nvSpPr>
        <p:spPr>
          <a:xfrm>
            <a:off x="6280395" y="2557771"/>
            <a:ext cx="2508464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 improve the performance and market sustainability of an established enterprise</a:t>
            </a:r>
          </a:p>
        </p:txBody>
      </p:sp>
      <p:cxnSp>
        <p:nvCxnSpPr>
          <p:cNvPr id="22" name="Gerade Verbindung 43">
            <a:extLst>
              <a:ext uri="{FF2B5EF4-FFF2-40B4-BE49-F238E27FC236}">
                <a16:creationId xmlns:a16="http://schemas.microsoft.com/office/drawing/2014/main" id="{919CF5A2-C6A8-F6E0-C4C4-EC082C2A905D}"/>
              </a:ext>
            </a:extLst>
          </p:cNvPr>
          <p:cNvCxnSpPr>
            <a:cxnSpLocks/>
          </p:cNvCxnSpPr>
          <p:nvPr/>
        </p:nvCxnSpPr>
        <p:spPr>
          <a:xfrm>
            <a:off x="381828" y="341038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Gerade Verbindung 44">
            <a:extLst>
              <a:ext uri="{FF2B5EF4-FFF2-40B4-BE49-F238E27FC236}">
                <a16:creationId xmlns:a16="http://schemas.microsoft.com/office/drawing/2014/main" id="{ABE31818-9DC5-94E6-1FBF-8E45A9780D79}"/>
              </a:ext>
            </a:extLst>
          </p:cNvPr>
          <p:cNvCxnSpPr>
            <a:cxnSpLocks/>
          </p:cNvCxnSpPr>
          <p:nvPr/>
        </p:nvCxnSpPr>
        <p:spPr>
          <a:xfrm>
            <a:off x="3336649" y="341038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Gerade Verbindung 45">
            <a:extLst>
              <a:ext uri="{FF2B5EF4-FFF2-40B4-BE49-F238E27FC236}">
                <a16:creationId xmlns:a16="http://schemas.microsoft.com/office/drawing/2014/main" id="{E75D5015-B205-B525-2E7B-A9BBC805E692}"/>
              </a:ext>
            </a:extLst>
          </p:cNvPr>
          <p:cNvCxnSpPr>
            <a:cxnSpLocks/>
          </p:cNvCxnSpPr>
          <p:nvPr/>
        </p:nvCxnSpPr>
        <p:spPr>
          <a:xfrm>
            <a:off x="6271341" y="3410382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feld 46">
            <a:extLst>
              <a:ext uri="{FF2B5EF4-FFF2-40B4-BE49-F238E27FC236}">
                <a16:creationId xmlns:a16="http://schemas.microsoft.com/office/drawing/2014/main" id="{9C02A970-0053-FF3F-71E5-24FD65909E53}"/>
              </a:ext>
            </a:extLst>
          </p:cNvPr>
          <p:cNvSpPr txBox="1"/>
          <p:nvPr/>
        </p:nvSpPr>
        <p:spPr>
          <a:xfrm>
            <a:off x="3336649" y="3490279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Recently established</a:t>
            </a:r>
          </a:p>
        </p:txBody>
      </p:sp>
      <p:sp>
        <p:nvSpPr>
          <p:cNvPr id="27" name="Textfeld 47">
            <a:extLst>
              <a:ext uri="{FF2B5EF4-FFF2-40B4-BE49-F238E27FC236}">
                <a16:creationId xmlns:a16="http://schemas.microsoft.com/office/drawing/2014/main" id="{D9425326-D47F-2F5B-E919-096393D06DA9}"/>
              </a:ext>
            </a:extLst>
          </p:cNvPr>
          <p:cNvSpPr txBox="1"/>
          <p:nvPr/>
        </p:nvSpPr>
        <p:spPr>
          <a:xfrm>
            <a:off x="384538" y="3490279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Nature of enterprise</a:t>
            </a:r>
          </a:p>
        </p:txBody>
      </p:sp>
      <p:sp>
        <p:nvSpPr>
          <p:cNvPr id="28" name="Textfeld 48">
            <a:extLst>
              <a:ext uri="{FF2B5EF4-FFF2-40B4-BE49-F238E27FC236}">
                <a16:creationId xmlns:a16="http://schemas.microsoft.com/office/drawing/2014/main" id="{3340FB46-2C4F-659C-D259-AE282832E2BE}"/>
              </a:ext>
            </a:extLst>
          </p:cNvPr>
          <p:cNvSpPr txBox="1"/>
          <p:nvPr/>
        </p:nvSpPr>
        <p:spPr>
          <a:xfrm>
            <a:off x="6280395" y="3490279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Well-established</a:t>
            </a:r>
          </a:p>
        </p:txBody>
      </p:sp>
      <p:cxnSp>
        <p:nvCxnSpPr>
          <p:cNvPr id="29" name="Gerade Verbindung 49">
            <a:extLst>
              <a:ext uri="{FF2B5EF4-FFF2-40B4-BE49-F238E27FC236}">
                <a16:creationId xmlns:a16="http://schemas.microsoft.com/office/drawing/2014/main" id="{5B9CD125-B45D-CC1B-978B-89EAE118202C}"/>
              </a:ext>
            </a:extLst>
          </p:cNvPr>
          <p:cNvCxnSpPr>
            <a:cxnSpLocks/>
          </p:cNvCxnSpPr>
          <p:nvPr/>
        </p:nvCxnSpPr>
        <p:spPr>
          <a:xfrm>
            <a:off x="381828" y="3890216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Gerade Verbindung 50">
            <a:extLst>
              <a:ext uri="{FF2B5EF4-FFF2-40B4-BE49-F238E27FC236}">
                <a16:creationId xmlns:a16="http://schemas.microsoft.com/office/drawing/2014/main" id="{E144A37F-4DBA-66FE-14F4-483BE22A8E46}"/>
              </a:ext>
            </a:extLst>
          </p:cNvPr>
          <p:cNvCxnSpPr>
            <a:cxnSpLocks/>
          </p:cNvCxnSpPr>
          <p:nvPr/>
        </p:nvCxnSpPr>
        <p:spPr>
          <a:xfrm>
            <a:off x="3336649" y="3890216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Gerade Verbindung 51">
            <a:extLst>
              <a:ext uri="{FF2B5EF4-FFF2-40B4-BE49-F238E27FC236}">
                <a16:creationId xmlns:a16="http://schemas.microsoft.com/office/drawing/2014/main" id="{B2E5519A-75B0-42BF-D273-494D204346F6}"/>
              </a:ext>
            </a:extLst>
          </p:cNvPr>
          <p:cNvCxnSpPr>
            <a:cxnSpLocks/>
          </p:cNvCxnSpPr>
          <p:nvPr/>
        </p:nvCxnSpPr>
        <p:spPr>
          <a:xfrm>
            <a:off x="6271341" y="3890216"/>
            <a:ext cx="2511173" cy="0"/>
          </a:xfrm>
          <a:prstGeom prst="line">
            <a:avLst/>
          </a:prstGeom>
          <a:noFill/>
          <a:ln w="8890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feld 52">
            <a:extLst>
              <a:ext uri="{FF2B5EF4-FFF2-40B4-BE49-F238E27FC236}">
                <a16:creationId xmlns:a16="http://schemas.microsoft.com/office/drawing/2014/main" id="{F66AAFDE-593A-875D-494E-917EA505E45F}"/>
              </a:ext>
            </a:extLst>
          </p:cNvPr>
          <p:cNvSpPr txBox="1"/>
          <p:nvPr/>
        </p:nvSpPr>
        <p:spPr>
          <a:xfrm>
            <a:off x="3336649" y="3970113"/>
            <a:ext cx="2508464" cy="5283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Acquired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by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entrepreneur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themself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39" name="Textfeld 53">
            <a:extLst>
              <a:ext uri="{FF2B5EF4-FFF2-40B4-BE49-F238E27FC236}">
                <a16:creationId xmlns:a16="http://schemas.microsoft.com/office/drawing/2014/main" id="{DE4ACB50-7EC6-C524-D154-DA29B0505EEF}"/>
              </a:ext>
            </a:extLst>
          </p:cNvPr>
          <p:cNvSpPr txBox="1"/>
          <p:nvPr/>
        </p:nvSpPr>
        <p:spPr>
          <a:xfrm>
            <a:off x="384538" y="3970113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 of capital</a:t>
            </a:r>
          </a:p>
        </p:txBody>
      </p:sp>
      <p:sp>
        <p:nvSpPr>
          <p:cNvPr id="57" name="Textfeld 54">
            <a:extLst>
              <a:ext uri="{FF2B5EF4-FFF2-40B4-BE49-F238E27FC236}">
                <a16:creationId xmlns:a16="http://schemas.microsoft.com/office/drawing/2014/main" id="{72724429-39EB-BA69-B805-200390826A3C}"/>
              </a:ext>
            </a:extLst>
          </p:cNvPr>
          <p:cNvSpPr txBox="1"/>
          <p:nvPr/>
        </p:nvSpPr>
        <p:spPr>
          <a:xfrm>
            <a:off x="6280395" y="3970113"/>
            <a:ext cx="2508464" cy="310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Provided by the company</a:t>
            </a:r>
          </a:p>
        </p:txBody>
      </p:sp>
      <p:sp>
        <p:nvSpPr>
          <p:cNvPr id="58" name="Google Shape;93;p20">
            <a:extLst>
              <a:ext uri="{FF2B5EF4-FFF2-40B4-BE49-F238E27FC236}">
                <a16:creationId xmlns:a16="http://schemas.microsoft.com/office/drawing/2014/main" id="{9933060C-1715-21FB-3112-15BC82EF4F2A}"/>
              </a:ext>
            </a:extLst>
          </p:cNvPr>
          <p:cNvSpPr txBox="1"/>
          <p:nvPr/>
        </p:nvSpPr>
        <p:spPr>
          <a:xfrm>
            <a:off x="338710" y="4660255"/>
            <a:ext cx="5070688" cy="360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80000"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https://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askanydifference.com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difference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between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-entrepreneur-and-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intrapreneur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473921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F26108E-1F59-D64B-B8D5-8640252BA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It’s about the mindset</a:t>
            </a:r>
          </a:p>
        </p:txBody>
      </p:sp>
      <p:sp>
        <p:nvSpPr>
          <p:cNvPr id="60" name="Textfeld 2">
            <a:extLst>
              <a:ext uri="{FF2B5EF4-FFF2-40B4-BE49-F238E27FC236}">
                <a16:creationId xmlns:a16="http://schemas.microsoft.com/office/drawing/2014/main" id="{E7A3605D-C48F-EB27-C568-8F40E77237DF}"/>
              </a:ext>
            </a:extLst>
          </p:cNvPr>
          <p:cNvSpPr txBox="1"/>
          <p:nvPr/>
        </p:nvSpPr>
        <p:spPr>
          <a:xfrm>
            <a:off x="1697443" y="2156252"/>
            <a:ext cx="574911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Entrepreneurship &amp; Intrapreneurship: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>
                <a:solidFill>
                  <a:schemeClr val="tx1"/>
                </a:solidFill>
                <a:latin typeface="Aptos" panose="020B0004020202020204" pitchFamily="34" charset="0"/>
              </a:rPr>
              <a:t>Different environments, same mindset</a:t>
            </a:r>
            <a:endParaRPr kumimoji="0" lang="en-GB" sz="240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670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ABEDC85-9EDD-3149-8E5B-56334CCAC8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374" r="20374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My entrepreneurial journey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751B31B-72D3-3CF2-3D80-C36A7DA2F6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Teamwork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06286F-F67D-CEFF-0BF1-D4D16A462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My entrepreneurial journey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27B67F-7B68-FFE3-9917-770C5A5F5E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b="0" dirty="0"/>
              <a:t>In teams of 4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9C72302-D4D9-81E7-F588-F2E2FFAB4B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42919" y="2286000"/>
            <a:ext cx="2353866" cy="2286000"/>
          </a:xfrm>
        </p:spPr>
        <p:txBody>
          <a:bodyPr/>
          <a:lstStyle/>
          <a:p>
            <a:r>
              <a:rPr lang="en-GB" dirty="0"/>
              <a:t>Discuss and write down: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Which questions come to your mind when you think of starting your own business or working as an intrapreneur?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/>
              <a:t>What feels more appealing to you? </a:t>
            </a:r>
            <a:br>
              <a:rPr lang="en-GB" b="0" dirty="0"/>
            </a:br>
            <a:r>
              <a:rPr lang="en-GB" b="0" dirty="0"/>
              <a:t>What seems more frightening? Why?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25D7BE3-21C0-CAF3-5806-A83762F604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20 min</a:t>
            </a:r>
          </a:p>
        </p:txBody>
      </p:sp>
    </p:spTree>
    <p:extLst>
      <p:ext uri="{BB962C8B-B14F-4D97-AF65-F5344CB8AC3E}">
        <p14:creationId xmlns:p14="http://schemas.microsoft.com/office/powerpoint/2010/main" val="373071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898A8F-3216-4143-8A8E-0BB0D879B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8517" y="2876550"/>
            <a:ext cx="5489921" cy="965200"/>
          </a:xfrm>
        </p:spPr>
        <p:txBody>
          <a:bodyPr/>
          <a:lstStyle/>
          <a:p>
            <a:r>
              <a:rPr lang="en-GB" dirty="0"/>
              <a:t>What are your thoughts or insights?</a:t>
            </a:r>
          </a:p>
          <a:p>
            <a:r>
              <a:rPr lang="en-GB" dirty="0"/>
              <a:t>What would you like to share with the whole group?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C8D58-0B66-36CB-0D18-CCC6288B19E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DE" dirty="0"/>
              <a:t>Share your insights …</a:t>
            </a:r>
          </a:p>
        </p:txBody>
      </p:sp>
    </p:spTree>
    <p:extLst>
      <p:ext uri="{BB962C8B-B14F-4D97-AF65-F5344CB8AC3E}">
        <p14:creationId xmlns:p14="http://schemas.microsoft.com/office/powerpoint/2010/main" val="6116291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00DB17-A2C9-41E6-1B44-FB38520D4A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Solowork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B0FEFE-D7E2-DEAC-4D57-D42819BB99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AF3011C-3670-BFE6-2644-98646B5D76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5 min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851BBE73-CE90-46BA-3FFD-381E334EE0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985F2AC-8893-82AE-E8A6-763ED74F81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42919" y="2286000"/>
            <a:ext cx="2581681" cy="2103835"/>
          </a:xfrm>
        </p:spPr>
        <p:txBody>
          <a:bodyPr/>
          <a:lstStyle/>
          <a:p>
            <a:pPr marL="0"/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Based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on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the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teamwork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: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What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questions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do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you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want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to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bring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to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the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Q&amp;A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with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the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role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de-DE" sz="1400" b="0" dirty="0" err="1">
                <a:solidFill>
                  <a:schemeClr val="tx1"/>
                </a:solidFill>
                <a:latin typeface="Aptos" panose="020B0004020202020204" pitchFamily="34" charset="0"/>
              </a:rPr>
              <a:t>models</a:t>
            </a:r>
            <a:r>
              <a:rPr lang="de-DE" sz="1400" b="0" dirty="0">
                <a:solidFill>
                  <a:schemeClr val="tx1"/>
                </a:solidFill>
                <a:latin typeface="Aptos" panose="020B0004020202020204" pitchFamily="34" charset="0"/>
              </a:rPr>
              <a:t>?</a:t>
            </a:r>
          </a:p>
          <a:p>
            <a:pPr>
              <a:lnSpc>
                <a:spcPct val="100000"/>
              </a:lnSpc>
            </a:pP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17125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041F300-245D-3F40-BC88-2274FF6DF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  <a:br>
              <a:rPr lang="en-GB" b="1" dirty="0">
                <a:solidFill>
                  <a:srgbClr val="E30613"/>
                </a:solidFill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Introduction of the role models</a:t>
            </a:r>
            <a:br>
              <a:rPr lang="en-GB" dirty="0">
                <a:latin typeface="Aptos" panose="020B0004020202020204" pitchFamily="34" charset="0"/>
              </a:rPr>
            </a:br>
            <a:endParaRPr lang="en-GB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  <a:br>
              <a:rPr lang="en-GB" b="1" dirty="0">
                <a:solidFill>
                  <a:srgbClr val="E30613"/>
                </a:solidFill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Q&amp;A Session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50C48A8-0C32-DD4E-B943-FF7CC1F4A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362176"/>
            <a:ext cx="6161018" cy="443198"/>
          </a:xfrm>
        </p:spPr>
        <p:txBody>
          <a:bodyPr/>
          <a:lstStyle/>
          <a:p>
            <a:r>
              <a:rPr lang="en-GB" dirty="0"/>
              <a:t>Up next … Meet the role models!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789550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coffee</a:t>
            </a:r>
            <a:br>
              <a:rPr lang="de-DE" dirty="0"/>
            </a:br>
            <a:r>
              <a:rPr lang="de-DE" dirty="0" err="1"/>
              <a:t>o’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41396" y="229157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013"/>
          </a:p>
        </p:txBody>
      </p:sp>
      <p:sp>
        <p:nvSpPr>
          <p:cNvPr id="6" name="Textfeld 5"/>
          <p:cNvSpPr txBox="1"/>
          <p:nvPr/>
        </p:nvSpPr>
        <p:spPr>
          <a:xfrm>
            <a:off x="1204332" y="1629886"/>
            <a:ext cx="282683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13"/>
          </a:p>
        </p:txBody>
      </p:sp>
      <p:pic>
        <p:nvPicPr>
          <p:cNvPr id="8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1BEF7D14-4028-B939-7039-0396520C63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37899544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Person, Decke, Tisch enthält.&#10;&#10;Automatisch generierte Beschreibung">
            <a:extLst>
              <a:ext uri="{FF2B5EF4-FFF2-40B4-BE49-F238E27FC236}">
                <a16:creationId xmlns:a16="http://schemas.microsoft.com/office/drawing/2014/main" id="{DDDD3384-4EF1-ED42-84A4-C7B01B275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A6B55-28DC-8A48-A12E-D8603FB79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4873487" cy="485204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  <a:ea typeface="Open Sans"/>
                <a:cs typeface="Open Sans"/>
              </a:rPr>
              <a:t>MEET THE ROLE MODELS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3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6F3DE2-968C-D24B-B542-442804DF3A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GB" dirty="0">
                <a:latin typeface="Aptos" panose="020B0004020202020204" pitchFamily="34" charset="0"/>
              </a:rPr>
              <a:t>Breaking the entrepreneurial stereotype</a:t>
            </a:r>
          </a:p>
          <a:p>
            <a:r>
              <a:rPr lang="en-GB" dirty="0">
                <a:latin typeface="Aptos" panose="020B0004020202020204" pitchFamily="34" charset="0"/>
              </a:rPr>
              <a:t>Reflecting on your own potential entrepreneurial journey</a:t>
            </a:r>
          </a:p>
          <a:p>
            <a:r>
              <a:rPr lang="en-GB" dirty="0">
                <a:latin typeface="Aptos" panose="020B0004020202020204" pitchFamily="34" charset="0"/>
              </a:rPr>
              <a:t>Exchange with and learn from entrepreneurs</a:t>
            </a:r>
          </a:p>
          <a:p>
            <a:r>
              <a:rPr lang="en-GB" dirty="0">
                <a:latin typeface="Aptos" panose="020B0004020202020204" pitchFamily="34" charset="0"/>
              </a:rPr>
              <a:t>Learn about </a:t>
            </a:r>
            <a:r>
              <a:rPr lang="en-GB" dirty="0" err="1">
                <a:latin typeface="Aptos" panose="020B0004020202020204" pitchFamily="34" charset="0"/>
              </a:rPr>
              <a:t>startup</a:t>
            </a:r>
            <a:r>
              <a:rPr lang="en-GB" dirty="0">
                <a:latin typeface="Aptos" panose="020B0004020202020204" pitchFamily="34" charset="0"/>
              </a:rPr>
              <a:t>-services and their support programs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Learning goals</a:t>
            </a:r>
          </a:p>
        </p:txBody>
      </p:sp>
    </p:spTree>
    <p:extLst>
      <p:ext uri="{BB962C8B-B14F-4D97-AF65-F5344CB8AC3E}">
        <p14:creationId xmlns:p14="http://schemas.microsoft.com/office/powerpoint/2010/main" val="24463437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Person, Decke, Tisch enthält.&#10;&#10;Automatisch generierte Beschreibung">
            <a:extLst>
              <a:ext uri="{FF2B5EF4-FFF2-40B4-BE49-F238E27FC236}">
                <a16:creationId xmlns:a16="http://schemas.microsoft.com/office/drawing/2014/main" id="{DDDD3384-4EF1-ED42-84A4-C7B01B275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A6B55-28DC-8A48-A12E-D8603FB79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5599043" cy="485204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  <a:ea typeface="Open Sans"/>
                <a:cs typeface="Open Sans"/>
              </a:rPr>
              <a:t>MEET THE STARTUP SERVICE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0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A25ECF-9DE4-A6D8-A60C-F6D18E40B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6510130" cy="268724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E50818"/>
                </a:solidFill>
              </a:rPr>
              <a:t>THE EXIST BUSINESS START-UP GRANT</a:t>
            </a:r>
          </a:p>
          <a:p>
            <a:pPr marL="0" lvl="1" indent="0">
              <a:buNone/>
            </a:pPr>
            <a:r>
              <a:rPr lang="en-GB" dirty="0"/>
              <a:t>The exist business start-up grant supports students, graduates and scientists from universities and research institutes who want to turn their business idea into a business plan.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A6B55-28DC-8A48-A12E-D8603FB79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866697" cy="886397"/>
          </a:xfrm>
        </p:spPr>
        <p:txBody>
          <a:bodyPr/>
          <a:lstStyle/>
          <a:p>
            <a:r>
              <a:rPr lang="en-GB" dirty="0">
                <a:ea typeface="Open Sans"/>
                <a:cs typeface="Open Sans"/>
              </a:rPr>
              <a:t>Entrepreneurship programmes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98C0BA-2DD4-6045-912C-B3552F31B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498798"/>
            <a:ext cx="1944587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054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E78A4AC-8E33-047F-798F-CBB42B73A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6389618" cy="268724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E50818"/>
                </a:solidFill>
              </a:rPr>
              <a:t>EXIST TRANSFER OF RESEARCH</a:t>
            </a:r>
          </a:p>
          <a:p>
            <a:pPr marL="0" lvl="1" indent="0">
              <a:buNone/>
            </a:pPr>
            <a:r>
              <a:rPr lang="en-GB" dirty="0"/>
              <a:t>Exist transfer of research supports outstanding research oriented projects that involve expensive and high-risk resource development.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6A6B55-28DC-8A48-A12E-D8603FB79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89618" cy="886397"/>
          </a:xfrm>
        </p:spPr>
        <p:txBody>
          <a:bodyPr/>
          <a:lstStyle/>
          <a:p>
            <a:r>
              <a:rPr lang="en-GB" dirty="0">
                <a:ea typeface="Open Sans"/>
                <a:cs typeface="Open Sans"/>
              </a:rPr>
              <a:t>Entrepreneurship programmes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B647BC-013A-44D8-8A46-9FD24E027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3498798"/>
            <a:ext cx="1944587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3210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AB41E62-FC3F-DAFE-2D54-221CEB0F7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Any open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insights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221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C93886-87D5-2140-8FBB-C76212A58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entrepreneur</a:t>
            </a:r>
          </a:p>
        </p:txBody>
      </p:sp>
      <p:sp>
        <p:nvSpPr>
          <p:cNvPr id="6" name="Google Shape;234;p3">
            <a:extLst>
              <a:ext uri="{FF2B5EF4-FFF2-40B4-BE49-F238E27FC236}">
                <a16:creationId xmlns:a16="http://schemas.microsoft.com/office/drawing/2014/main" id="{DEF6DA54-6011-7012-AF3C-41F4292805D4}"/>
              </a:ext>
            </a:extLst>
          </p:cNvPr>
          <p:cNvSpPr txBox="1"/>
          <p:nvPr/>
        </p:nvSpPr>
        <p:spPr>
          <a:xfrm>
            <a:off x="420462" y="666750"/>
            <a:ext cx="8304438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What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comes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mind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when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b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</a:b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think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about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an </a:t>
            </a:r>
            <a:r>
              <a:rPr lang="de-DE" sz="2400" b="1" u="none" strike="noStrike" cap="none" dirty="0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entrepreneur</a:t>
            </a:r>
            <a:r>
              <a:rPr lang="de-DE" sz="2400" b="1" u="none" strike="noStrike" cap="none" dirty="0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?</a:t>
            </a:r>
            <a:endParaRPr sz="1400" b="1" u="none" strike="noStrike" cap="none" dirty="0">
              <a:solidFill>
                <a:schemeClr val="tx1"/>
              </a:solidFill>
              <a:latin typeface="Aptos" panose="020B00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8519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 txBox="1">
            <a:spLocks noGrp="1"/>
          </p:cNvSpPr>
          <p:nvPr>
            <p:ph type="body" idx="1"/>
          </p:nvPr>
        </p:nvSpPr>
        <p:spPr>
          <a:xfrm>
            <a:off x="428625" y="336593"/>
            <a:ext cx="615085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dirty="0"/>
              <a:t>The </a:t>
            </a:r>
            <a:r>
              <a:rPr lang="de-DE" dirty="0" err="1"/>
              <a:t>entrepreneur</a:t>
            </a:r>
            <a:r>
              <a:rPr lang="de-DE" dirty="0"/>
              <a:t> stereotype</a:t>
            </a:r>
            <a:endParaRPr dirty="0"/>
          </a:p>
        </p:txBody>
      </p:sp>
      <p:pic>
        <p:nvPicPr>
          <p:cNvPr id="2" name="Google Shape;243;p4">
            <a:extLst>
              <a:ext uri="{FF2B5EF4-FFF2-40B4-BE49-F238E27FC236}">
                <a16:creationId xmlns:a16="http://schemas.microsoft.com/office/drawing/2014/main" id="{92E061C8-F3B3-805F-6B05-494D84DF9D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432"/>
          <a:stretch/>
        </p:blipFill>
        <p:spPr>
          <a:xfrm>
            <a:off x="4663440" y="1158171"/>
            <a:ext cx="4480560" cy="40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42;p4">
            <a:extLst>
              <a:ext uri="{FF2B5EF4-FFF2-40B4-BE49-F238E27FC236}">
                <a16:creationId xmlns:a16="http://schemas.microsoft.com/office/drawing/2014/main" id="{7F039A5F-7A69-E32A-B8E2-1E733338F5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067" t="24772" r="16780"/>
          <a:stretch/>
        </p:blipFill>
        <p:spPr>
          <a:xfrm>
            <a:off x="0" y="1158171"/>
            <a:ext cx="4663440" cy="398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B4146B3-5F53-F38C-B7C4-BB35BA21C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1704" y="1614192"/>
            <a:ext cx="3291686" cy="32916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B026CC-2EF0-4D18-E711-7E02B64A0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6898" y="1414914"/>
            <a:ext cx="3490964" cy="3490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 txBox="1">
            <a:spLocks noGrp="1"/>
          </p:cNvSpPr>
          <p:nvPr>
            <p:ph type="body" idx="1"/>
          </p:nvPr>
        </p:nvSpPr>
        <p:spPr>
          <a:xfrm>
            <a:off x="428625" y="336593"/>
            <a:ext cx="3795032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says</a:t>
            </a:r>
            <a:r>
              <a:rPr lang="de-DE" dirty="0"/>
              <a:t> …</a:t>
            </a:r>
            <a:endParaRPr dirty="0"/>
          </a:p>
        </p:txBody>
      </p:sp>
      <p:sp>
        <p:nvSpPr>
          <p:cNvPr id="2" name="Google Shape;249;p5">
            <a:extLst>
              <a:ext uri="{FF2B5EF4-FFF2-40B4-BE49-F238E27FC236}">
                <a16:creationId xmlns:a16="http://schemas.microsoft.com/office/drawing/2014/main" id="{CA305D80-91D6-BD6A-B80A-3CE2BCC27D14}"/>
              </a:ext>
            </a:extLst>
          </p:cNvPr>
          <p:cNvSpPr txBox="1">
            <a:spLocks/>
          </p:cNvSpPr>
          <p:nvPr/>
        </p:nvSpPr>
        <p:spPr>
          <a:xfrm>
            <a:off x="428625" y="1557868"/>
            <a:ext cx="4576511" cy="83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Here 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are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15 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characteristics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b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must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improve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become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 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successful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entrepreneur</a:t>
            </a:r>
            <a:r>
              <a:rPr lang="de-DE" sz="1800" b="1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!</a:t>
            </a:r>
            <a:endParaRPr lang="de-DE" sz="1800" dirty="0">
              <a:latin typeface="Aptos" panose="020B0004020202020204" pitchFamily="34" charset="0"/>
            </a:endParaRPr>
          </a:p>
        </p:txBody>
      </p:sp>
      <p:sp>
        <p:nvSpPr>
          <p:cNvPr id="3" name="Google Shape;250;p5">
            <a:extLst>
              <a:ext uri="{FF2B5EF4-FFF2-40B4-BE49-F238E27FC236}">
                <a16:creationId xmlns:a16="http://schemas.microsoft.com/office/drawing/2014/main" id="{F9015A2E-582E-A1D1-7738-18F0294F73ED}"/>
              </a:ext>
            </a:extLst>
          </p:cNvPr>
          <p:cNvSpPr txBox="1">
            <a:spLocks/>
          </p:cNvSpPr>
          <p:nvPr/>
        </p:nvSpPr>
        <p:spPr>
          <a:xfrm>
            <a:off x="428626" y="2795766"/>
            <a:ext cx="4234814" cy="201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3600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Creativity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Passion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Motivation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Product</a:t>
            </a: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or</a:t>
            </a: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service</a:t>
            </a: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knowledge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Ability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network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Self-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confidence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Optimism</a:t>
            </a:r>
            <a:endParaRPr lang="de-DE" sz="1400" dirty="0"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Vision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Goal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mindset</a:t>
            </a:r>
            <a:endParaRPr lang="de-DE" sz="1400" dirty="0"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Risk-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taking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Persuasiveness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Decision-making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Tenacity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Money </a:t>
            </a: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management</a:t>
            </a:r>
            <a:endParaRPr lang="de-DE" sz="1400" dirty="0">
              <a:latin typeface="Aptos" panose="020B0004020202020204" pitchFamily="34" charset="0"/>
            </a:endParaRPr>
          </a:p>
          <a:p>
            <a:pPr marL="360000" lvl="1" indent="-360000">
              <a:lnSpc>
                <a:spcPct val="100000"/>
              </a:lnSpc>
              <a:spcBef>
                <a:spcPts val="20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AutoNum type="arabicPeriod"/>
            </a:pPr>
            <a:r>
              <a:rPr lang="de-DE" sz="1400" dirty="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Adaptability</a:t>
            </a:r>
            <a:endParaRPr lang="de-DE" sz="1400" dirty="0">
              <a:solidFill>
                <a:schemeClr val="dk1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pic>
        <p:nvPicPr>
          <p:cNvPr id="4" name="Google Shape;243;p4">
            <a:extLst>
              <a:ext uri="{FF2B5EF4-FFF2-40B4-BE49-F238E27FC236}">
                <a16:creationId xmlns:a16="http://schemas.microsoft.com/office/drawing/2014/main" id="{816CDC5D-B9C3-3A1E-1CED-DB16C9AA74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432"/>
          <a:stretch/>
        </p:blipFill>
        <p:spPr>
          <a:xfrm>
            <a:off x="4663440" y="1158171"/>
            <a:ext cx="4480560" cy="401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3C93886-87D5-2140-8FBB-C76212A58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527346" cy="443198"/>
          </a:xfrm>
        </p:spPr>
        <p:txBody>
          <a:bodyPr/>
          <a:lstStyle/>
          <a:p>
            <a:r>
              <a:rPr lang="en-GB" dirty="0"/>
              <a:t>Your entrepreneurial journey</a:t>
            </a:r>
          </a:p>
        </p:txBody>
      </p:sp>
      <p:sp>
        <p:nvSpPr>
          <p:cNvPr id="3" name="Google Shape;257;p6">
            <a:extLst>
              <a:ext uri="{FF2B5EF4-FFF2-40B4-BE49-F238E27FC236}">
                <a16:creationId xmlns:a16="http://schemas.microsoft.com/office/drawing/2014/main" id="{A7EBD239-2F36-0365-A53A-0371EB8E1EF2}"/>
              </a:ext>
            </a:extLst>
          </p:cNvPr>
          <p:cNvSpPr txBox="1"/>
          <p:nvPr/>
        </p:nvSpPr>
        <p:spPr>
          <a:xfrm>
            <a:off x="428625" y="3985329"/>
            <a:ext cx="3650466" cy="37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sz="1800" b="1" u="none" strike="noStrike" cap="none" dirty="0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unrealistic</a:t>
            </a:r>
            <a:endParaRPr sz="1400" b="1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" name="Google Shape;258;p6">
            <a:extLst>
              <a:ext uri="{FF2B5EF4-FFF2-40B4-BE49-F238E27FC236}">
                <a16:creationId xmlns:a16="http://schemas.microsoft.com/office/drawing/2014/main" id="{7CBD9E24-9B46-C5BF-F4B3-3F70235F8DA8}"/>
              </a:ext>
            </a:extLst>
          </p:cNvPr>
          <p:cNvSpPr txBox="1"/>
          <p:nvPr/>
        </p:nvSpPr>
        <p:spPr>
          <a:xfrm>
            <a:off x="4954978" y="3985329"/>
            <a:ext cx="3760395" cy="37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sz="1800" b="1" u="none" strike="noStrike" cap="none" dirty="0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rather</a:t>
            </a:r>
            <a:r>
              <a:rPr lang="de-DE" sz="1800" b="1" u="none" strike="noStrike" cap="none" dirty="0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dirty="0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realistic</a:t>
            </a:r>
            <a:endParaRPr sz="1400" b="1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6" name="Google Shape;259;p6">
            <a:extLst>
              <a:ext uri="{FF2B5EF4-FFF2-40B4-BE49-F238E27FC236}">
                <a16:creationId xmlns:a16="http://schemas.microsoft.com/office/drawing/2014/main" id="{3B16230D-DBC1-7CE2-33D1-35B199F321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5" y="1158170"/>
            <a:ext cx="3650466" cy="243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0;p6">
            <a:extLst>
              <a:ext uri="{FF2B5EF4-FFF2-40B4-BE49-F238E27FC236}">
                <a16:creationId xmlns:a16="http://schemas.microsoft.com/office/drawing/2014/main" id="{C60BB3AF-91FB-FD54-A9DD-35D6E3F1E1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4979" y="1158171"/>
            <a:ext cx="3760396" cy="2433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8549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lke 10">
            <a:extLst>
              <a:ext uri="{FF2B5EF4-FFF2-40B4-BE49-F238E27FC236}">
                <a16:creationId xmlns:a16="http://schemas.microsoft.com/office/drawing/2014/main" id="{B44BAC3F-12B2-C853-6B29-A6A26A9B1B8B}"/>
              </a:ext>
            </a:extLst>
          </p:cNvPr>
          <p:cNvSpPr/>
          <p:nvPr/>
        </p:nvSpPr>
        <p:spPr>
          <a:xfrm>
            <a:off x="1672330" y="1025932"/>
            <a:ext cx="5765963" cy="3997462"/>
          </a:xfrm>
          <a:prstGeom prst="cloud">
            <a:avLst/>
          </a:prstGeom>
          <a:solidFill>
            <a:srgbClr val="FFFFFF"/>
          </a:solidFill>
          <a:ln w="12700" cap="flat">
            <a:solidFill>
              <a:srgbClr val="94B3D7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FD906A5-A0E1-C741-AA70-38740760C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Components of entrepreneurship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1968A94-CF73-104A-A85C-A001F369B34A}"/>
              </a:ext>
            </a:extLst>
          </p:cNvPr>
          <p:cNvSpPr txBox="1"/>
          <p:nvPr/>
        </p:nvSpPr>
        <p:spPr>
          <a:xfrm>
            <a:off x="4555312" y="1358685"/>
            <a:ext cx="23200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u="none" strike="noStrike" cap="none" spc="0" normalizeH="0" baseline="0" dirty="0">
                <a:ln>
                  <a:noFill/>
                </a:ln>
                <a:solidFill>
                  <a:srgbClr val="94B3D7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uncertain, changing environment</a:t>
            </a:r>
          </a:p>
        </p:txBody>
      </p:sp>
      <p:sp>
        <p:nvSpPr>
          <p:cNvPr id="5" name="Dreieck 2">
            <a:extLst>
              <a:ext uri="{FF2B5EF4-FFF2-40B4-BE49-F238E27FC236}">
                <a16:creationId xmlns:a16="http://schemas.microsoft.com/office/drawing/2014/main" id="{2987E8D2-D6FA-84B2-BEE7-7416E26DF950}"/>
              </a:ext>
            </a:extLst>
          </p:cNvPr>
          <p:cNvSpPr/>
          <p:nvPr/>
        </p:nvSpPr>
        <p:spPr>
          <a:xfrm>
            <a:off x="3019646" y="1620357"/>
            <a:ext cx="3104707" cy="2676472"/>
          </a:xfrm>
          <a:prstGeom prst="triangle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166BB6CE-1BFF-AD47-AE13-D063F76E647C}"/>
              </a:ext>
            </a:extLst>
          </p:cNvPr>
          <p:cNvSpPr txBox="1"/>
          <p:nvPr/>
        </p:nvSpPr>
        <p:spPr>
          <a:xfrm rot="3581366">
            <a:off x="4555331" y="2680012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Opportunity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228D87C1-572A-1334-FEA9-4D6EBE160AAF}"/>
              </a:ext>
            </a:extLst>
          </p:cNvPr>
          <p:cNvSpPr txBox="1"/>
          <p:nvPr/>
        </p:nvSpPr>
        <p:spPr>
          <a:xfrm rot="17979789">
            <a:off x="2524425" y="2680012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Innovation</a:t>
            </a: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259E97C9-BEC8-7E7C-D3F1-E2DE6A45BC15}"/>
              </a:ext>
            </a:extLst>
          </p:cNvPr>
          <p:cNvSpPr txBox="1"/>
          <p:nvPr/>
        </p:nvSpPr>
        <p:spPr>
          <a:xfrm>
            <a:off x="3535325" y="4366367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 dirty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Resources</a:t>
            </a:r>
          </a:p>
        </p:txBody>
      </p:sp>
      <p:sp>
        <p:nvSpPr>
          <p:cNvPr id="14" name="Textfeld 8">
            <a:extLst>
              <a:ext uri="{FF2B5EF4-FFF2-40B4-BE49-F238E27FC236}">
                <a16:creationId xmlns:a16="http://schemas.microsoft.com/office/drawing/2014/main" id="{F4235AFE-45CF-2E81-8516-76724C4AB533}"/>
              </a:ext>
            </a:extLst>
          </p:cNvPr>
          <p:cNvSpPr txBox="1"/>
          <p:nvPr/>
        </p:nvSpPr>
        <p:spPr>
          <a:xfrm>
            <a:off x="3535325" y="3483509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21951351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DB362E-D3F9-5F4E-8737-76C3E86A0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Components of entrepreneurship</a:t>
            </a:r>
          </a:p>
        </p:txBody>
      </p:sp>
      <p:cxnSp>
        <p:nvCxnSpPr>
          <p:cNvPr id="4" name="Gerade Verbindung mit Pfeil 10">
            <a:extLst>
              <a:ext uri="{FF2B5EF4-FFF2-40B4-BE49-F238E27FC236}">
                <a16:creationId xmlns:a16="http://schemas.microsoft.com/office/drawing/2014/main" id="{1085807E-D8CF-76CE-E4E3-8A7A9F9C8770}"/>
              </a:ext>
            </a:extLst>
          </p:cNvPr>
          <p:cNvCxnSpPr/>
          <p:nvPr/>
        </p:nvCxnSpPr>
        <p:spPr>
          <a:xfrm>
            <a:off x="6124353" y="2817628"/>
            <a:ext cx="839972" cy="0"/>
          </a:xfrm>
          <a:prstGeom prst="straightConnector1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7022CC6-555E-12DA-7BE5-1BF5669D35B0}"/>
              </a:ext>
            </a:extLst>
          </p:cNvPr>
          <p:cNvSpPr/>
          <p:nvPr/>
        </p:nvSpPr>
        <p:spPr>
          <a:xfrm>
            <a:off x="7129994" y="2147777"/>
            <a:ext cx="1290161" cy="1290161"/>
          </a:xfrm>
          <a:prstGeom prst="ellipse">
            <a:avLst/>
          </a:prstGeom>
          <a:solidFill>
            <a:srgbClr val="45B8A9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Intra-</a:t>
            </a:r>
            <a:br>
              <a:rPr kumimoji="0" lang="en-GB" sz="16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</a:br>
            <a:r>
              <a:rPr kumimoji="0" lang="en-GB" sz="1600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preneur</a:t>
            </a:r>
          </a:p>
        </p:txBody>
      </p:sp>
      <p:cxnSp>
        <p:nvCxnSpPr>
          <p:cNvPr id="7" name="Gerade Verbindung mit Pfeil 13">
            <a:extLst>
              <a:ext uri="{FF2B5EF4-FFF2-40B4-BE49-F238E27FC236}">
                <a16:creationId xmlns:a16="http://schemas.microsoft.com/office/drawing/2014/main" id="{4194C133-BCFE-866C-CED1-08CFD7BB17FE}"/>
              </a:ext>
            </a:extLst>
          </p:cNvPr>
          <p:cNvCxnSpPr/>
          <p:nvPr/>
        </p:nvCxnSpPr>
        <p:spPr>
          <a:xfrm>
            <a:off x="2094614" y="2817628"/>
            <a:ext cx="839972" cy="0"/>
          </a:xfrm>
          <a:prstGeom prst="straightConnector1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  <a:headEnd type="triangl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90BF77D-D964-4CBD-1160-E399B7F60C92}"/>
              </a:ext>
            </a:extLst>
          </p:cNvPr>
          <p:cNvSpPr/>
          <p:nvPr/>
        </p:nvSpPr>
        <p:spPr>
          <a:xfrm>
            <a:off x="614957" y="2147777"/>
            <a:ext cx="1290161" cy="1290161"/>
          </a:xfrm>
          <a:prstGeom prst="ellipse">
            <a:avLst/>
          </a:prstGeom>
          <a:solidFill>
            <a:srgbClr val="9F6DD6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Entre-</a:t>
            </a:r>
            <a:br>
              <a:rPr kumimoji="0" lang="en-GB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</a:br>
            <a:r>
              <a:rPr kumimoji="0" lang="en-GB" sz="1600" b="1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preneur</a:t>
            </a:r>
            <a:endParaRPr kumimoji="0" lang="en-GB" sz="1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ptos" panose="020B0004020202020204" pitchFamily="34" charset="0"/>
              <a:sym typeface="Calibri"/>
            </a:endParaRPr>
          </a:p>
        </p:txBody>
      </p:sp>
      <p:sp>
        <p:nvSpPr>
          <p:cNvPr id="9" name="Dreieck 2">
            <a:extLst>
              <a:ext uri="{FF2B5EF4-FFF2-40B4-BE49-F238E27FC236}">
                <a16:creationId xmlns:a16="http://schemas.microsoft.com/office/drawing/2014/main" id="{C2837872-09CA-1BCF-AE95-0BA6B1EA1CE7}"/>
              </a:ext>
            </a:extLst>
          </p:cNvPr>
          <p:cNvSpPr/>
          <p:nvPr/>
        </p:nvSpPr>
        <p:spPr>
          <a:xfrm>
            <a:off x="3019646" y="1620357"/>
            <a:ext cx="3104707" cy="2676472"/>
          </a:xfrm>
          <a:prstGeom prst="triangle">
            <a:avLst/>
          </a:prstGeom>
          <a:noFill/>
          <a:ln w="9525" cap="flat">
            <a:solidFill>
              <a:srgbClr val="E3061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Textfeld 3">
            <a:extLst>
              <a:ext uri="{FF2B5EF4-FFF2-40B4-BE49-F238E27FC236}">
                <a16:creationId xmlns:a16="http://schemas.microsoft.com/office/drawing/2014/main" id="{87EABF7C-B748-30B4-EAC4-28D86E4EE0FF}"/>
              </a:ext>
            </a:extLst>
          </p:cNvPr>
          <p:cNvSpPr txBox="1"/>
          <p:nvPr/>
        </p:nvSpPr>
        <p:spPr>
          <a:xfrm rot="3581366">
            <a:off x="4555331" y="2680012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Opportunity</a:t>
            </a:r>
          </a:p>
        </p:txBody>
      </p:sp>
      <p:sp>
        <p:nvSpPr>
          <p:cNvPr id="18" name="Textfeld 6">
            <a:extLst>
              <a:ext uri="{FF2B5EF4-FFF2-40B4-BE49-F238E27FC236}">
                <a16:creationId xmlns:a16="http://schemas.microsoft.com/office/drawing/2014/main" id="{06F60501-8122-BCF4-FD0E-875446D665E8}"/>
              </a:ext>
            </a:extLst>
          </p:cNvPr>
          <p:cNvSpPr txBox="1"/>
          <p:nvPr/>
        </p:nvSpPr>
        <p:spPr>
          <a:xfrm rot="17979789">
            <a:off x="2524425" y="2680012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Innovation</a:t>
            </a: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6B89F3BB-624F-8677-6E03-4DB2ACC2A70D}"/>
              </a:ext>
            </a:extLst>
          </p:cNvPr>
          <p:cNvSpPr txBox="1"/>
          <p:nvPr/>
        </p:nvSpPr>
        <p:spPr>
          <a:xfrm>
            <a:off x="3535325" y="4366367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Resources</a:t>
            </a:r>
          </a:p>
        </p:txBody>
      </p:sp>
      <p:sp>
        <p:nvSpPr>
          <p:cNvPr id="20" name="Textfeld 8">
            <a:extLst>
              <a:ext uri="{FF2B5EF4-FFF2-40B4-BE49-F238E27FC236}">
                <a16:creationId xmlns:a16="http://schemas.microsoft.com/office/drawing/2014/main" id="{DC4196F1-1A6A-091D-CC03-8916FF17A517}"/>
              </a:ext>
            </a:extLst>
          </p:cNvPr>
          <p:cNvSpPr txBox="1"/>
          <p:nvPr/>
        </p:nvSpPr>
        <p:spPr>
          <a:xfrm>
            <a:off x="3535325" y="3483509"/>
            <a:ext cx="20733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u="none" strike="noStrike" cap="none" spc="0" normalizeH="0" baseline="0">
                <a:ln>
                  <a:noFill/>
                </a:ln>
                <a:solidFill>
                  <a:srgbClr val="E30613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264660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3EA5F3-7028-4045-BE91-477EF18F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is entrepreneurship?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B0A406E-B1B9-E325-08A2-18977FA817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92187" y="2447725"/>
            <a:ext cx="6359626" cy="17160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Skill in starting new businesses, especially when this involves seeing new opportunities.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b="0" dirty="0"/>
              <a:t>Cambridge Dictionary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8411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5" ma:contentTypeDescription="Ein neues Dokument erstellen." ma:contentTypeScope="" ma:versionID="35c925b23570a96567dd814617ac044c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e07cfc1c37ebd136942a4b973ed0f044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Props1.xml><?xml version="1.0" encoding="utf-8"?>
<ds:datastoreItem xmlns:ds="http://schemas.openxmlformats.org/officeDocument/2006/customXml" ds:itemID="{360A478B-CC17-4856-AE1F-64DC4BDC2F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7ee95-51b8-4ec7-a9f8-f4a223d0b6cb"/>
    <ds:schemaRef ds:uri="718eccf6-9302-4b3b-a990-755a28e5b6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0DDBB0-9CE2-44D3-8B81-4A88E0C0FE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7AD477-74B9-4A5B-9C38-FB6A7BC3EF6C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718eccf6-9302-4b3b-a990-755a28e5b6e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437ee95-51b8-4ec7-a9f8-f4a223d0b6c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1443</Words>
  <Application>Microsoft Macintosh PowerPoint</Application>
  <PresentationFormat>Bildschirmpräsentation (16:9)</PresentationFormat>
  <Paragraphs>176</Paragraphs>
  <Slides>23</Slides>
  <Notes>19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DINOT-Bold</vt:lpstr>
      <vt:lpstr>Noticia Text</vt:lpstr>
      <vt:lpstr>Open Sans</vt:lpstr>
      <vt:lpstr>System Font Regular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Svenja Prigge</dc:creator>
  <cp:lastModifiedBy>Bianca Cramer</cp:lastModifiedBy>
  <cp:revision>35</cp:revision>
  <dcterms:created xsi:type="dcterms:W3CDTF">2022-01-25T17:04:06Z</dcterms:created>
  <dcterms:modified xsi:type="dcterms:W3CDTF">2025-02-27T15:17:43Z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