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E43_CE6107B8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9D_D0F0E274.xml" ContentType="application/vnd.ms-powerpoint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4"/>
    <p:sldMasterId id="2147483752" r:id="rId5"/>
  </p:sldMasterIdLst>
  <p:notesMasterIdLst>
    <p:notesMasterId r:id="rId44"/>
  </p:notesMasterIdLst>
  <p:sldIdLst>
    <p:sldId id="3652" r:id="rId6"/>
    <p:sldId id="3653" r:id="rId7"/>
    <p:sldId id="3578" r:id="rId8"/>
    <p:sldId id="3640" r:id="rId9"/>
    <p:sldId id="695" r:id="rId10"/>
    <p:sldId id="333" r:id="rId11"/>
    <p:sldId id="351" r:id="rId12"/>
    <p:sldId id="537" r:id="rId13"/>
    <p:sldId id="813" r:id="rId14"/>
    <p:sldId id="3716" r:id="rId15"/>
    <p:sldId id="3717" r:id="rId16"/>
    <p:sldId id="3718" r:id="rId17"/>
    <p:sldId id="820" r:id="rId18"/>
    <p:sldId id="3719" r:id="rId19"/>
    <p:sldId id="3720" r:id="rId20"/>
    <p:sldId id="3651" r:id="rId21"/>
    <p:sldId id="3721" r:id="rId22"/>
    <p:sldId id="3624" r:id="rId23"/>
    <p:sldId id="3645" r:id="rId24"/>
    <p:sldId id="352" r:id="rId25"/>
    <p:sldId id="413" r:id="rId26"/>
    <p:sldId id="3722" r:id="rId27"/>
    <p:sldId id="3723" r:id="rId28"/>
    <p:sldId id="3649" r:id="rId29"/>
    <p:sldId id="3648" r:id="rId30"/>
    <p:sldId id="3650" r:id="rId31"/>
    <p:sldId id="3647" r:id="rId32"/>
    <p:sldId id="3585" r:id="rId33"/>
    <p:sldId id="3646" r:id="rId34"/>
    <p:sldId id="3588" r:id="rId35"/>
    <p:sldId id="3724" r:id="rId36"/>
    <p:sldId id="3591" r:id="rId37"/>
    <p:sldId id="3597" r:id="rId38"/>
    <p:sldId id="3605" r:id="rId39"/>
    <p:sldId id="3602" r:id="rId40"/>
    <p:sldId id="3608" r:id="rId41"/>
    <p:sldId id="740" r:id="rId42"/>
    <p:sldId id="3631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F6251F-3812-B597-2A6A-E31FD22E9D1A}" name="Katharina Rosin" initials="KR" userId="S::katharina.rosin@falling-walls.com::c61c3d5a-03c4-44db-b0eb-fc065e61562a" providerId="AD"/>
  <p188:author id="{6104BF5E-9BE9-8500-76E9-5D6BCFE367EB}" name="Valeriia Shved" initials="" userId="S::valeriia.shved@falling-walls.com::ec86fc53-7502-4b32-89b5-85006851907f" providerId="AD"/>
  <p188:author id="{A2DA6573-A4E3-28F3-71D4-51EFB91E077F}" name="Katrin Katrin" initials="KK" userId="fb84a2ce12086cee" providerId="Windows Live"/>
  <p188:author id="{6EE6249F-6B89-7BF2-1589-354ACB216AC2}" name="Bianca Cramer" initials="BC" userId="S::bianca.cramer@falling-walls.com::debe6bd4-c469-41be-bc0e-af9d1a28e1c3" providerId="AD"/>
  <p188:author id="{0EB820AF-88F4-300D-4F86-70DFD9CA11E6}" name="Sarah Scheck" initials="SS" userId="S::sarah.scheck@falling-walls.com::89d4ec81-3c53-4ac1-a83d-43cb664f5370" providerId="AD"/>
  <p188:author id="{2AB0E7B8-D516-78C2-C0DE-97A8C8A789A2}" name="Svenja Prigge" initials="" userId="S::svprigge@stud.mediadesign.de::96e4d488-6c46-4fb2-a05a-458241fc480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Ingrid Schalke" initials="IS" lastIdx="40" clrIdx="6">
    <p:extLst>
      <p:ext uri="{19B8F6BF-5375-455C-9EA6-DF929625EA0E}">
        <p15:presenceInfo xmlns:p15="http://schemas.microsoft.com/office/powerpoint/2012/main" userId="S::ingrid.schalke@falling-walls.com::5e1c42bc-bb4e-46df-aec4-6d42f3d696bd" providerId="AD"/>
      </p:ext>
    </p:extLst>
  </p:cmAuthor>
  <p:cmAuthor id="1" name="Sarah Scheck" initials="SS" lastIdx="224" clrIdx="0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  <p:cmAuthor id="8" name="Gastbenutzer" initials="Ga [2]" lastIdx="1" clrIdx="7">
    <p:extLst>
      <p:ext uri="{19B8F6BF-5375-455C-9EA6-DF929625EA0E}">
        <p15:presenceInfo xmlns:p15="http://schemas.microsoft.com/office/powerpoint/2012/main" userId="S::urn:spo:anon#ebf098746019219b16880b4667b1b93ca18b931375b1bee537feef92f23666cf::" providerId="AD"/>
      </p:ext>
    </p:extLst>
  </p:cmAuthor>
  <p:cmAuthor id="2" name="Svenja Prigge" initials="SP" lastIdx="192" clrIdx="1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9" name="Roman" initials="RR" lastIdx="6" clrIdx="8">
    <p:extLst>
      <p:ext uri="{19B8F6BF-5375-455C-9EA6-DF929625EA0E}">
        <p15:presenceInfo xmlns:p15="http://schemas.microsoft.com/office/powerpoint/2012/main" userId="Roman" providerId="None"/>
      </p:ext>
    </p:extLst>
  </p:cmAuthor>
  <p:cmAuthor id="3" name="Nina Spiri" initials="NS" lastIdx="85" clrIdx="2">
    <p:extLst>
      <p:ext uri="{19B8F6BF-5375-455C-9EA6-DF929625EA0E}">
        <p15:presenceInfo xmlns:p15="http://schemas.microsoft.com/office/powerpoint/2012/main" userId="S::nina.spiri@falling-walls.com::65e30eb2-cc9b-48c9-bc0b-ec07d3833619" providerId="AD"/>
      </p:ext>
    </p:extLst>
  </p:cmAuthor>
  <p:cmAuthor id="10" name="Gastbenutzer" initials="Ga [3]" lastIdx="15" clrIdx="9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4" name="Johanna Ebeling" initials="JE" lastIdx="28" clrIdx="3">
    <p:extLst>
      <p:ext uri="{19B8F6BF-5375-455C-9EA6-DF929625EA0E}">
        <p15:presenceInfo xmlns:p15="http://schemas.microsoft.com/office/powerpoint/2012/main" userId="024f99cf592dd08a" providerId="Windows Live"/>
      </p:ext>
    </p:extLst>
  </p:cmAuthor>
  <p:cmAuthor id="5" name="Gastbenutzer" initials="Ga" lastIdx="7" clrIdx="4">
    <p:extLst>
      <p:ext uri="{19B8F6BF-5375-455C-9EA6-DF929625EA0E}">
        <p15:presenceInfo xmlns:p15="http://schemas.microsoft.com/office/powerpoint/2012/main" userId="S::urn:spo:anon#a3ccc6b1c7134e3f7fd5ddba9de10b9b707da161a5de6471209ac9bba9290918::" providerId="AD"/>
      </p:ext>
    </p:extLst>
  </p:cmAuthor>
  <p:cmAuthor id="6" name="Sarah Scheck" initials="" lastIdx="5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2"/>
    <a:srgbClr val="E30613"/>
    <a:srgbClr val="AF9F92"/>
    <a:srgbClr val="000000"/>
    <a:srgbClr val="262626"/>
    <a:srgbClr val="FF0000"/>
    <a:srgbClr val="45B8A9"/>
    <a:srgbClr val="FFCF4F"/>
    <a:srgbClr val="FF5120"/>
    <a:srgbClr val="344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885EB7-2B07-2D4B-83E3-E91067ACF4E8}" v="27" dt="2025-02-19T14:07:15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/>
    <p:restoredTop sz="70845"/>
  </p:normalViewPr>
  <p:slideViewPr>
    <p:cSldViewPr snapToGrid="0">
      <p:cViewPr>
        <p:scale>
          <a:sx n="86" d="100"/>
          <a:sy n="86" d="100"/>
        </p:scale>
        <p:origin x="220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check" userId="89d4ec81-3c53-4ac1-a83d-43cb664f5370" providerId="ADAL" clId="{A4D9E191-6208-E143-BD3F-5BB931505F52}"/>
    <pc:docChg chg="custSel addSld modSld">
      <pc:chgData name="Sarah Scheck" userId="89d4ec81-3c53-4ac1-a83d-43cb664f5370" providerId="ADAL" clId="{A4D9E191-6208-E143-BD3F-5BB931505F52}" dt="2023-11-13T10:51:58.761" v="487" actId="20577"/>
      <pc:docMkLst>
        <pc:docMk/>
      </pc:docMkLst>
      <pc:sldChg chg="delCm">
        <pc:chgData name="Sarah Scheck" userId="89d4ec81-3c53-4ac1-a83d-43cb664f5370" providerId="ADAL" clId="{A4D9E191-6208-E143-BD3F-5BB931505F52}" dt="2023-10-25T08:18:55.574" v="156" actId="1592"/>
        <pc:sldMkLst>
          <pc:docMk/>
          <pc:sldMk cId="3875760092" sldId="3642"/>
        </pc:sldMkLst>
      </pc:sldChg>
      <pc:sldChg chg="modNotesTx">
        <pc:chgData name="Sarah Scheck" userId="89d4ec81-3c53-4ac1-a83d-43cb664f5370" providerId="ADAL" clId="{A4D9E191-6208-E143-BD3F-5BB931505F52}" dt="2023-10-25T08:21:54.523" v="481" actId="20577"/>
        <pc:sldMkLst>
          <pc:docMk/>
          <pc:sldMk cId="3867740301" sldId="3647"/>
        </pc:sldMkLst>
      </pc:sldChg>
      <pc:sldChg chg="modSp add mod modNotesTx">
        <pc:chgData name="Sarah Scheck" userId="89d4ec81-3c53-4ac1-a83d-43cb664f5370" providerId="ADAL" clId="{A4D9E191-6208-E143-BD3F-5BB931505F52}" dt="2023-11-13T10:51:58.761" v="487" actId="20577"/>
        <pc:sldMkLst>
          <pc:docMk/>
          <pc:sldMk cId="2262143367" sldId="3648"/>
        </pc:sldMkLst>
      </pc:sldChg>
      <pc:sldChg chg="modSp add mod modNotesTx">
        <pc:chgData name="Sarah Scheck" userId="89d4ec81-3c53-4ac1-a83d-43cb664f5370" providerId="ADAL" clId="{A4D9E191-6208-E143-BD3F-5BB931505F52}" dt="2023-10-25T08:19:56.823" v="316" actId="20577"/>
        <pc:sldMkLst>
          <pc:docMk/>
          <pc:sldMk cId="3190032013" sldId="3649"/>
        </pc:sldMkLst>
      </pc:sldChg>
      <pc:sldChg chg="add modNotesTx">
        <pc:chgData name="Sarah Scheck" userId="89d4ec81-3c53-4ac1-a83d-43cb664f5370" providerId="ADAL" clId="{A4D9E191-6208-E143-BD3F-5BB931505F52}" dt="2023-10-25T08:21:22.877" v="385" actId="20577"/>
        <pc:sldMkLst>
          <pc:docMk/>
          <pc:sldMk cId="1935449107" sldId="3650"/>
        </pc:sldMkLst>
      </pc:sldChg>
    </pc:docChg>
  </pc:docChgLst>
  <pc:docChgLst>
    <pc:chgData name="Sarah Scheck" userId="S::sarah.scheck@falling-walls.com::89d4ec81-3c53-4ac1-a83d-43cb664f5370" providerId="AD" clId="Web-{B4614AA5-2787-BE75-3B37-340BDFDD38B5}"/>
    <pc:docChg chg="mod">
      <pc:chgData name="Sarah Scheck" userId="S::sarah.scheck@falling-walls.com::89d4ec81-3c53-4ac1-a83d-43cb664f5370" providerId="AD" clId="Web-{B4614AA5-2787-BE75-3B37-340BDFDD38B5}" dt="2024-02-02T17:03:53.051" v="1"/>
      <pc:docMkLst>
        <pc:docMk/>
      </pc:docMkLst>
      <pc:sldChg chg="modCm">
        <pc:chgData name="Sarah Scheck" userId="S::sarah.scheck@falling-walls.com::89d4ec81-3c53-4ac1-a83d-43cb664f5370" providerId="AD" clId="Web-{B4614AA5-2787-BE75-3B37-340BDFDD38B5}" dt="2024-02-02T17:03:53.051" v="1"/>
        <pc:sldMkLst>
          <pc:docMk/>
          <pc:sldMk cId="855021565" sldId="35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Sarah Scheck" userId="S::sarah.scheck@falling-walls.com::89d4ec81-3c53-4ac1-a83d-43cb664f5370" providerId="AD" clId="Web-{B4614AA5-2787-BE75-3B37-340BDFDD38B5}" dt="2024-02-02T17:03:53.051" v="1"/>
              <pc2:cmMkLst xmlns:pc2="http://schemas.microsoft.com/office/powerpoint/2019/9/main/command">
                <pc:docMk/>
                <pc:sldMk cId="855021565" sldId="3578"/>
                <pc2:cmMk id="{BA0D1150-65B9-9345-8C94-ACBE2395EEF6}"/>
              </pc2:cmMkLst>
            </pc226:cmChg>
          </p:ext>
        </pc:extLst>
      </pc:sldChg>
    </pc:docChg>
  </pc:docChgLst>
  <pc:docChgLst>
    <pc:chgData name="Sarah Scheck" userId="89d4ec81-3c53-4ac1-a83d-43cb664f5370" providerId="ADAL" clId="{7990CC53-D279-D742-91C7-E6103364153F}"/>
    <pc:docChg chg="undo custSel modSld">
      <pc:chgData name="Sarah Scheck" userId="89d4ec81-3c53-4ac1-a83d-43cb664f5370" providerId="ADAL" clId="{7990CC53-D279-D742-91C7-E6103364153F}" dt="2023-12-11T10:57:38.796" v="62" actId="14100"/>
      <pc:docMkLst>
        <pc:docMk/>
      </pc:docMkLst>
      <pc:sldChg chg="addSp modSp mod">
        <pc:chgData name="Sarah Scheck" userId="89d4ec81-3c53-4ac1-a83d-43cb664f5370" providerId="ADAL" clId="{7990CC53-D279-D742-91C7-E6103364153F}" dt="2023-12-11T10:57:38.796" v="62" actId="14100"/>
        <pc:sldMkLst>
          <pc:docMk/>
          <pc:sldMk cId="1597320035" sldId="3614"/>
        </pc:sldMkLst>
      </pc:sldChg>
    </pc:docChg>
  </pc:docChgLst>
  <pc:docChgLst>
    <pc:chgData name="Katharina Rosin" userId="c61c3d5a-03c4-44db-b0eb-fc065e61562a" providerId="ADAL" clId="{0B4D1ABF-224B-1C4E-9D0F-AE8060A0D8E1}"/>
    <pc:docChg chg="modSld">
      <pc:chgData name="Katharina Rosin" userId="c61c3d5a-03c4-44db-b0eb-fc065e61562a" providerId="ADAL" clId="{0B4D1ABF-224B-1C4E-9D0F-AE8060A0D8E1}" dt="2024-02-26T13:06:31.584" v="258" actId="20577"/>
      <pc:docMkLst>
        <pc:docMk/>
      </pc:docMkLst>
      <pc:sldChg chg="modNotesTx">
        <pc:chgData name="Katharina Rosin" userId="c61c3d5a-03c4-44db-b0eb-fc065e61562a" providerId="ADAL" clId="{0B4D1ABF-224B-1C4E-9D0F-AE8060A0D8E1}" dt="2024-02-05T07:12:34.970" v="191" actId="20577"/>
        <pc:sldMkLst>
          <pc:docMk/>
          <pc:sldMk cId="780690445" sldId="352"/>
        </pc:sldMkLst>
      </pc:sldChg>
      <pc:sldChg chg="addCm">
        <pc:chgData name="Katharina Rosin" userId="c61c3d5a-03c4-44db-b0eb-fc065e61562a" providerId="ADAL" clId="{0B4D1ABF-224B-1C4E-9D0F-AE8060A0D8E1}" dt="2024-02-02T11:27:30.538" v="168"/>
        <pc:sldMkLst>
          <pc:docMk/>
          <pc:sldMk cId="3505447540" sldId="4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harina Rosin" userId="c61c3d5a-03c4-44db-b0eb-fc065e61562a" providerId="ADAL" clId="{0B4D1ABF-224B-1C4E-9D0F-AE8060A0D8E1}" dt="2024-02-02T11:27:30.538" v="168"/>
              <pc2:cmMkLst xmlns:pc2="http://schemas.microsoft.com/office/powerpoint/2019/9/main/command">
                <pc:docMk/>
                <pc:sldMk cId="3505447540" sldId="413"/>
                <pc2:cmMk id="{947AA0F4-E254-7145-A717-7A8615FE03DB}"/>
              </pc2:cmMkLst>
            </pc226:cmChg>
          </p:ext>
        </pc:extLst>
      </pc:sldChg>
      <pc:sldChg chg="modNotesTx">
        <pc:chgData name="Katharina Rosin" userId="c61c3d5a-03c4-44db-b0eb-fc065e61562a" providerId="ADAL" clId="{0B4D1ABF-224B-1C4E-9D0F-AE8060A0D8E1}" dt="2024-02-05T07:10:04.077" v="189" actId="20577"/>
        <pc:sldMkLst>
          <pc:docMk/>
          <pc:sldMk cId="1015132220" sldId="3547"/>
        </pc:sldMkLst>
      </pc:sldChg>
      <pc:sldChg chg="addCm modCm">
        <pc:chgData name="Katharina Rosin" userId="c61c3d5a-03c4-44db-b0eb-fc065e61562a" providerId="ADAL" clId="{0B4D1ABF-224B-1C4E-9D0F-AE8060A0D8E1}" dt="2024-02-05T07:11:53.692" v="190"/>
        <pc:sldMkLst>
          <pc:docMk/>
          <pc:sldMk cId="3079898605" sldId="35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atharina Rosin" userId="c61c3d5a-03c4-44db-b0eb-fc065e61562a" providerId="ADAL" clId="{0B4D1ABF-224B-1C4E-9D0F-AE8060A0D8E1}" dt="2024-02-05T07:11:53.692" v="190"/>
              <pc2:cmMkLst xmlns:pc2="http://schemas.microsoft.com/office/powerpoint/2019/9/main/command">
                <pc:docMk/>
                <pc:sldMk cId="3079898605" sldId="3577"/>
                <pc2:cmMk id="{6DAA3EE4-A276-CD4B-AF9F-7FA688F6CF16}"/>
              </pc2:cmMkLst>
              <pc226:cmRplyChg chg="add">
                <pc226:chgData name="Katharina Rosin" userId="c61c3d5a-03c4-44db-b0eb-fc065e61562a" providerId="ADAL" clId="{0B4D1ABF-224B-1C4E-9D0F-AE8060A0D8E1}" dt="2024-02-02T11:25:00.078" v="161"/>
                <pc2:cmRplyMkLst xmlns:pc2="http://schemas.microsoft.com/office/powerpoint/2019/9/main/command">
                  <pc:docMk/>
                  <pc:sldMk cId="3079898605" sldId="3577"/>
                  <pc2:cmMk id="{6DAA3EE4-A276-CD4B-AF9F-7FA688F6CF16}"/>
                  <pc2:cmRplyMk id="{F3656834-2D8A-3840-B3E1-9BEEEA0221B8}"/>
                </pc2:cmRplyMkLst>
              </pc226:cmRplyChg>
            </pc226:cmChg>
          </p:ext>
        </pc:extLst>
      </pc:sldChg>
      <pc:sldChg chg="modSp mod addCm">
        <pc:chgData name="Katharina Rosin" userId="c61c3d5a-03c4-44db-b0eb-fc065e61562a" providerId="ADAL" clId="{0B4D1ABF-224B-1C4E-9D0F-AE8060A0D8E1}" dt="2024-02-02T11:18:36.330" v="9"/>
        <pc:sldMkLst>
          <pc:docMk/>
          <pc:sldMk cId="855021565" sldId="35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harina Rosin" userId="c61c3d5a-03c4-44db-b0eb-fc065e61562a" providerId="ADAL" clId="{0B4D1ABF-224B-1C4E-9D0F-AE8060A0D8E1}" dt="2024-02-02T11:18:36.330" v="9"/>
              <pc2:cmMkLst xmlns:pc2="http://schemas.microsoft.com/office/powerpoint/2019/9/main/command">
                <pc:docMk/>
                <pc:sldMk cId="855021565" sldId="3578"/>
                <pc2:cmMk id="{BA0D1150-65B9-9345-8C94-ACBE2395EEF6}"/>
              </pc2:cmMkLst>
            </pc226:cmChg>
          </p:ext>
        </pc:extLst>
      </pc:sldChg>
      <pc:sldChg chg="modNotesTx">
        <pc:chgData name="Katharina Rosin" userId="c61c3d5a-03c4-44db-b0eb-fc065e61562a" providerId="ADAL" clId="{0B4D1ABF-224B-1C4E-9D0F-AE8060A0D8E1}" dt="2024-02-26T13:06:31.584" v="258" actId="20577"/>
        <pc:sldMkLst>
          <pc:docMk/>
          <pc:sldMk cId="3462465464" sldId="3651"/>
        </pc:sldMkLst>
      </pc:sldChg>
    </pc:docChg>
  </pc:docChgLst>
  <pc:docChgLst>
    <pc:chgData name="Bianca Cramer" userId="debe6bd4-c469-41be-bc0e-af9d1a28e1c3" providerId="ADAL" clId="{79885EB7-2B07-2D4B-83E3-E91067ACF4E8}"/>
    <pc:docChg chg="undo custSel addSld delSld modSld">
      <pc:chgData name="Bianca Cramer" userId="debe6bd4-c469-41be-bc0e-af9d1a28e1c3" providerId="ADAL" clId="{79885EB7-2B07-2D4B-83E3-E91067ACF4E8}" dt="2025-02-19T14:07:15.439" v="259" actId="14826"/>
      <pc:docMkLst>
        <pc:docMk/>
      </pc:docMkLst>
      <pc:sldChg chg="addSp delSp modSp del mod">
        <pc:chgData name="Bianca Cramer" userId="debe6bd4-c469-41be-bc0e-af9d1a28e1c3" providerId="ADAL" clId="{79885EB7-2B07-2D4B-83E3-E91067ACF4E8}" dt="2025-02-17T16:04:41.775" v="227" actId="2696"/>
        <pc:sldMkLst>
          <pc:docMk/>
          <pc:sldMk cId="1792886160" sldId="844"/>
        </pc:sldMkLst>
      </pc:sldChg>
      <pc:sldChg chg="addSp delSp modSp mod">
        <pc:chgData name="Bianca Cramer" userId="debe6bd4-c469-41be-bc0e-af9d1a28e1c3" providerId="ADAL" clId="{79885EB7-2B07-2D4B-83E3-E91067ACF4E8}" dt="2025-02-12T16:33:50.170" v="3"/>
        <pc:sldMkLst>
          <pc:docMk/>
          <pc:sldMk cId="1044981027" sldId="3585"/>
        </pc:sldMkLst>
        <pc:spChg chg="mod">
          <ac:chgData name="Bianca Cramer" userId="debe6bd4-c469-41be-bc0e-af9d1a28e1c3" providerId="ADAL" clId="{79885EB7-2B07-2D4B-83E3-E91067ACF4E8}" dt="2025-02-12T16:33:50.170" v="3"/>
          <ac:spMkLst>
            <pc:docMk/>
            <pc:sldMk cId="1044981027" sldId="3585"/>
            <ac:spMk id="4" creationId="{AAD551EA-8E05-2142-9C2F-646FCDDCEBE3}"/>
          </ac:spMkLst>
        </pc:spChg>
        <pc:picChg chg="add mod">
          <ac:chgData name="Bianca Cramer" userId="debe6bd4-c469-41be-bc0e-af9d1a28e1c3" providerId="ADAL" clId="{79885EB7-2B07-2D4B-83E3-E91067ACF4E8}" dt="2025-02-12T16:33:46.068" v="2"/>
          <ac:picMkLst>
            <pc:docMk/>
            <pc:sldMk cId="1044981027" sldId="3585"/>
            <ac:picMk id="6" creationId="{702C918D-C047-60BE-494D-27A297618AA9}"/>
          </ac:picMkLst>
        </pc:picChg>
      </pc:sldChg>
      <pc:sldChg chg="modSp mod">
        <pc:chgData name="Bianca Cramer" userId="debe6bd4-c469-41be-bc0e-af9d1a28e1c3" providerId="ADAL" clId="{79885EB7-2B07-2D4B-83E3-E91067ACF4E8}" dt="2025-02-17T14:55:41.615" v="158" actId="20577"/>
        <pc:sldMkLst>
          <pc:docMk/>
          <pc:sldMk cId="989216293" sldId="3591"/>
        </pc:sldMkLst>
        <pc:spChg chg="mod">
          <ac:chgData name="Bianca Cramer" userId="debe6bd4-c469-41be-bc0e-af9d1a28e1c3" providerId="ADAL" clId="{79885EB7-2B07-2D4B-83E3-E91067ACF4E8}" dt="2025-02-17T14:55:41.615" v="158" actId="20577"/>
          <ac:spMkLst>
            <pc:docMk/>
            <pc:sldMk cId="989216293" sldId="3591"/>
            <ac:spMk id="16" creationId="{9CAB4ACE-D549-1147-B8B6-255A8F14E7BF}"/>
          </ac:spMkLst>
        </pc:spChg>
      </pc:sldChg>
      <pc:sldChg chg="addSp delSp modSp mod">
        <pc:chgData name="Bianca Cramer" userId="debe6bd4-c469-41be-bc0e-af9d1a28e1c3" providerId="ADAL" clId="{79885EB7-2B07-2D4B-83E3-E91067ACF4E8}" dt="2025-02-17T14:56:38.808" v="163" actId="207"/>
        <pc:sldMkLst>
          <pc:docMk/>
          <pc:sldMk cId="2154877630" sldId="3608"/>
        </pc:sldMkLst>
        <pc:spChg chg="mod">
          <ac:chgData name="Bianca Cramer" userId="debe6bd4-c469-41be-bc0e-af9d1a28e1c3" providerId="ADAL" clId="{79885EB7-2B07-2D4B-83E3-E91067ACF4E8}" dt="2025-02-17T14:56:31.608" v="160" actId="207"/>
          <ac:spMkLst>
            <pc:docMk/>
            <pc:sldMk cId="2154877630" sldId="3608"/>
            <ac:spMk id="13" creationId="{9144669E-6B11-578F-456E-203F29037867}"/>
          </ac:spMkLst>
        </pc:spChg>
        <pc:spChg chg="mod">
          <ac:chgData name="Bianca Cramer" userId="debe6bd4-c469-41be-bc0e-af9d1a28e1c3" providerId="ADAL" clId="{79885EB7-2B07-2D4B-83E3-E91067ACF4E8}" dt="2025-02-17T14:56:36.160" v="162" actId="207"/>
          <ac:spMkLst>
            <pc:docMk/>
            <pc:sldMk cId="2154877630" sldId="3608"/>
            <ac:spMk id="14" creationId="{239E1BFC-5538-A97C-C6CC-3D9F46C7DAEF}"/>
          </ac:spMkLst>
        </pc:spChg>
        <pc:spChg chg="mod">
          <ac:chgData name="Bianca Cramer" userId="debe6bd4-c469-41be-bc0e-af9d1a28e1c3" providerId="ADAL" clId="{79885EB7-2B07-2D4B-83E3-E91067ACF4E8}" dt="2025-02-17T14:56:38.808" v="163" actId="207"/>
          <ac:spMkLst>
            <pc:docMk/>
            <pc:sldMk cId="2154877630" sldId="3608"/>
            <ac:spMk id="18" creationId="{081BDDFE-D96C-3C79-778A-3B3C1889C9E5}"/>
          </ac:spMkLst>
        </pc:spChg>
      </pc:sldChg>
      <pc:sldChg chg="add del">
        <pc:chgData name="Bianca Cramer" userId="debe6bd4-c469-41be-bc0e-af9d1a28e1c3" providerId="ADAL" clId="{79885EB7-2B07-2D4B-83E3-E91067ACF4E8}" dt="2025-02-17T16:03:10.191" v="195"/>
        <pc:sldMkLst>
          <pc:docMk/>
          <pc:sldMk cId="1110720701" sldId="3724"/>
        </pc:sldMkLst>
      </pc:sldChg>
      <pc:sldChg chg="addSp delSp modSp add mod">
        <pc:chgData name="Bianca Cramer" userId="debe6bd4-c469-41be-bc0e-af9d1a28e1c3" providerId="ADAL" clId="{79885EB7-2B07-2D4B-83E3-E91067ACF4E8}" dt="2025-02-19T14:07:15.439" v="259" actId="14826"/>
        <pc:sldMkLst>
          <pc:docMk/>
          <pc:sldMk cId="2112134640" sldId="3724"/>
        </pc:sldMkLst>
        <pc:spChg chg="add del mod">
          <ac:chgData name="Bianca Cramer" userId="debe6bd4-c469-41be-bc0e-af9d1a28e1c3" providerId="ADAL" clId="{79885EB7-2B07-2D4B-83E3-E91067ACF4E8}" dt="2025-02-19T14:06:57.420" v="256" actId="478"/>
          <ac:spMkLst>
            <pc:docMk/>
            <pc:sldMk cId="2112134640" sldId="3724"/>
            <ac:spMk id="12" creationId="{0368D694-9CE3-4030-A8E0-F2990B16607D}"/>
          </ac:spMkLst>
        </pc:spChg>
        <pc:spChg chg="add del mod">
          <ac:chgData name="Bianca Cramer" userId="debe6bd4-c469-41be-bc0e-af9d1a28e1c3" providerId="ADAL" clId="{79885EB7-2B07-2D4B-83E3-E91067ACF4E8}" dt="2025-02-19T14:06:57.420" v="256" actId="478"/>
          <ac:spMkLst>
            <pc:docMk/>
            <pc:sldMk cId="2112134640" sldId="3724"/>
            <ac:spMk id="16" creationId="{23906EAD-2C7D-C9B3-2E13-A3012E3C8459}"/>
          </ac:spMkLst>
        </pc:spChg>
        <pc:spChg chg="add del mod">
          <ac:chgData name="Bianca Cramer" userId="debe6bd4-c469-41be-bc0e-af9d1a28e1c3" providerId="ADAL" clId="{79885EB7-2B07-2D4B-83E3-E91067ACF4E8}" dt="2025-02-19T14:06:57.420" v="256" actId="478"/>
          <ac:spMkLst>
            <pc:docMk/>
            <pc:sldMk cId="2112134640" sldId="3724"/>
            <ac:spMk id="24" creationId="{4C34F61D-269E-0ED3-6364-7D54DE165CBB}"/>
          </ac:spMkLst>
        </pc:spChg>
        <pc:picChg chg="add mod">
          <ac:chgData name="Bianca Cramer" userId="debe6bd4-c469-41be-bc0e-af9d1a28e1c3" providerId="ADAL" clId="{79885EB7-2B07-2D4B-83E3-E91067ACF4E8}" dt="2025-02-19T14:07:15.439" v="259" actId="14826"/>
          <ac:picMkLst>
            <pc:docMk/>
            <pc:sldMk cId="2112134640" sldId="3724"/>
            <ac:picMk id="2" creationId="{DECCD6E4-4E05-5436-F5A7-A18AD917A86F}"/>
          </ac:picMkLst>
        </pc:picChg>
        <pc:picChg chg="add del mod modCrop">
          <ac:chgData name="Bianca Cramer" userId="debe6bd4-c469-41be-bc0e-af9d1a28e1c3" providerId="ADAL" clId="{79885EB7-2B07-2D4B-83E3-E91067ACF4E8}" dt="2025-02-19T14:06:58.404" v="257" actId="478"/>
          <ac:picMkLst>
            <pc:docMk/>
            <pc:sldMk cId="2112134640" sldId="3724"/>
            <ac:picMk id="6" creationId="{A9B79CAD-A9FE-6E63-9218-B558641FE08A}"/>
          </ac:picMkLst>
        </pc:picChg>
        <pc:picChg chg="add del mod">
          <ac:chgData name="Bianca Cramer" userId="debe6bd4-c469-41be-bc0e-af9d1a28e1c3" providerId="ADAL" clId="{79885EB7-2B07-2D4B-83E3-E91067ACF4E8}" dt="2025-02-19T14:06:57.420" v="256" actId="478"/>
          <ac:picMkLst>
            <pc:docMk/>
            <pc:sldMk cId="2112134640" sldId="3724"/>
            <ac:picMk id="13" creationId="{4A347469-AC17-5353-71D3-4215C53197E9}"/>
          </ac:picMkLst>
        </pc:picChg>
        <pc:picChg chg="add del mod">
          <ac:chgData name="Bianca Cramer" userId="debe6bd4-c469-41be-bc0e-af9d1a28e1c3" providerId="ADAL" clId="{79885EB7-2B07-2D4B-83E3-E91067ACF4E8}" dt="2025-02-19T14:06:57.420" v="256" actId="478"/>
          <ac:picMkLst>
            <pc:docMk/>
            <pc:sldMk cId="2112134640" sldId="3724"/>
            <ac:picMk id="23" creationId="{5117B97E-DB5D-7BE2-64FC-0A564F48E6DD}"/>
          </ac:picMkLst>
        </pc:picChg>
        <pc:picChg chg="add del mod">
          <ac:chgData name="Bianca Cramer" userId="debe6bd4-c469-41be-bc0e-af9d1a28e1c3" providerId="ADAL" clId="{79885EB7-2B07-2D4B-83E3-E91067ACF4E8}" dt="2025-02-19T14:06:57.420" v="256" actId="478"/>
          <ac:picMkLst>
            <pc:docMk/>
            <pc:sldMk cId="2112134640" sldId="3724"/>
            <ac:picMk id="25" creationId="{FF4CB59A-67AE-C9A5-2489-66379ADAD59E}"/>
          </ac:picMkLst>
        </pc:picChg>
      </pc:sldChg>
      <pc:sldChg chg="add del">
        <pc:chgData name="Bianca Cramer" userId="debe6bd4-c469-41be-bc0e-af9d1a28e1c3" providerId="ADAL" clId="{79885EB7-2B07-2D4B-83E3-E91067ACF4E8}" dt="2025-02-17T16:03:09.663" v="194"/>
        <pc:sldMkLst>
          <pc:docMk/>
          <pc:sldMk cId="283250994" sldId="3725"/>
        </pc:sldMkLst>
      </pc:sldChg>
    </pc:docChg>
  </pc:docChgLst>
  <pc:docChgLst>
    <pc:chgData name="Sarah Scheck" userId="89d4ec81-3c53-4ac1-a83d-43cb664f5370" providerId="ADAL" clId="{F4D87B16-9EC6-7745-B4E8-5B627F571909}"/>
    <pc:docChg chg="custSel addSld delSld modSld">
      <pc:chgData name="Sarah Scheck" userId="89d4ec81-3c53-4ac1-a83d-43cb664f5370" providerId="ADAL" clId="{F4D87B16-9EC6-7745-B4E8-5B627F571909}" dt="2023-08-30T09:01:38.698" v="133" actId="1036"/>
      <pc:docMkLst>
        <pc:docMk/>
      </pc:docMkLst>
      <pc:sldChg chg="addSp delSp modSp mod">
        <pc:chgData name="Sarah Scheck" userId="89d4ec81-3c53-4ac1-a83d-43cb664f5370" providerId="ADAL" clId="{F4D87B16-9EC6-7745-B4E8-5B627F571909}" dt="2023-08-30T09:01:38.698" v="133" actId="1036"/>
        <pc:sldMkLst>
          <pc:docMk/>
          <pc:sldMk cId="855021565" sldId="3578"/>
        </pc:sldMkLst>
      </pc:sldChg>
      <pc:sldChg chg="addSp modSp add del">
        <pc:chgData name="Sarah Scheck" userId="89d4ec81-3c53-4ac1-a83d-43cb664f5370" providerId="ADAL" clId="{F4D87B16-9EC6-7745-B4E8-5B627F571909}" dt="2023-08-30T08:54:14.353" v="2" actId="2696"/>
        <pc:sldMkLst>
          <pc:docMk/>
          <pc:sldMk cId="2485605696" sldId="3648"/>
        </pc:sldMkLst>
      </pc:sldChg>
    </pc:docChg>
  </pc:docChgLst>
  <pc:docChgLst>
    <pc:chgData name="Bianca Cramer" userId="debe6bd4-c469-41be-bc0e-af9d1a28e1c3" providerId="ADAL" clId="{6D274E6D-9282-9646-B54C-4DD3AEAD3841}"/>
    <pc:docChg chg="custSel addSld delSld modSld">
      <pc:chgData name="Bianca Cramer" userId="debe6bd4-c469-41be-bc0e-af9d1a28e1c3" providerId="ADAL" clId="{6D274E6D-9282-9646-B54C-4DD3AEAD3841}" dt="2024-02-19T12:31:17.687" v="18"/>
      <pc:docMkLst>
        <pc:docMk/>
      </pc:docMkLst>
      <pc:sldChg chg="addSp delSp modSp mod modAnim modCm">
        <pc:chgData name="Bianca Cramer" userId="debe6bd4-c469-41be-bc0e-af9d1a28e1c3" providerId="ADAL" clId="{6D274E6D-9282-9646-B54C-4DD3AEAD3841}" dt="2024-02-19T12:31:17.687" v="18"/>
        <pc:sldMkLst>
          <pc:docMk/>
          <pc:sldMk cId="3505447540" sldId="4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Bianca Cramer" userId="debe6bd4-c469-41be-bc0e-af9d1a28e1c3" providerId="ADAL" clId="{6D274E6D-9282-9646-B54C-4DD3AEAD3841}" dt="2024-02-19T12:31:17.687" v="18"/>
              <pc2:cmMkLst xmlns:pc2="http://schemas.microsoft.com/office/powerpoint/2019/9/main/command">
                <pc:docMk/>
                <pc:sldMk cId="3505447540" sldId="413"/>
                <pc2:cmMk id="{947AA0F4-E254-7145-A717-7A8615FE03DB}"/>
              </pc2:cmMkLst>
            </pc226:cmChg>
          </p:ext>
        </pc:extLst>
      </pc:sldChg>
      <pc:sldChg chg="del">
        <pc:chgData name="Bianca Cramer" userId="debe6bd4-c469-41be-bc0e-af9d1a28e1c3" providerId="ADAL" clId="{6D274E6D-9282-9646-B54C-4DD3AEAD3841}" dt="2024-02-19T12:29:03.432" v="8" actId="2696"/>
        <pc:sldMkLst>
          <pc:docMk/>
          <pc:sldMk cId="3079898605" sldId="3577"/>
        </pc:sldMkLst>
      </pc:sldChg>
      <pc:sldChg chg="addSp delSp modSp add mod modAnim modCm">
        <pc:chgData name="Bianca Cramer" userId="debe6bd4-c469-41be-bc0e-af9d1a28e1c3" providerId="ADAL" clId="{6D274E6D-9282-9646-B54C-4DD3AEAD3841}" dt="2024-02-19T12:29:39.575" v="10"/>
        <pc:sldMkLst>
          <pc:docMk/>
          <pc:sldMk cId="3462465464" sldId="36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Bianca Cramer" userId="debe6bd4-c469-41be-bc0e-af9d1a28e1c3" providerId="ADAL" clId="{6D274E6D-9282-9646-B54C-4DD3AEAD3841}" dt="2024-02-19T12:29:39.575" v="10"/>
              <pc2:cmMkLst xmlns:pc2="http://schemas.microsoft.com/office/powerpoint/2019/9/main/command">
                <pc:docMk/>
                <pc:sldMk cId="3462465464" sldId="3651"/>
                <pc2:cmMk id="{CF1BF315-2283-394B-8B0D-8A1B318CEF79}"/>
              </pc2:cmMkLst>
              <pc226:cmRplyChg chg="add">
                <pc226:chgData name="Bianca Cramer" userId="debe6bd4-c469-41be-bc0e-af9d1a28e1c3" providerId="ADAL" clId="{6D274E6D-9282-9646-B54C-4DD3AEAD3841}" dt="2024-02-19T12:29:39.575" v="10"/>
                <pc2:cmRplyMkLst xmlns:pc2="http://schemas.microsoft.com/office/powerpoint/2019/9/main/command">
                  <pc:docMk/>
                  <pc:sldMk cId="3462465464" sldId="3651"/>
                  <pc2:cmMk id="{CF1BF315-2283-394B-8B0D-8A1B318CEF79}"/>
                  <pc2:cmRplyMk id="{3721D08B-FF7D-2B49-B018-BE4C85B04E47}"/>
                </pc2:cmRplyMkLst>
              </pc226:cmRplyChg>
            </pc226:cmChg>
          </p:ext>
        </pc:extLst>
      </pc:sldChg>
    </pc:docChg>
  </pc:docChgLst>
  <pc:docChgLst>
    <pc:chgData name="Katharina Rosin" userId="c61c3d5a-03c4-44db-b0eb-fc065e61562a" providerId="ADAL" clId="{E9886BF3-687C-9245-A969-61E9E87F6FC7}"/>
    <pc:docChg chg="modSld">
      <pc:chgData name="Katharina Rosin" userId="c61c3d5a-03c4-44db-b0eb-fc065e61562a" providerId="ADAL" clId="{E9886BF3-687C-9245-A969-61E9E87F6FC7}" dt="2024-11-13T09:23:08.257" v="14" actId="20577"/>
      <pc:docMkLst>
        <pc:docMk/>
      </pc:docMkLst>
      <pc:sldChg chg="modNotesTx">
        <pc:chgData name="Katharina Rosin" userId="c61c3d5a-03c4-44db-b0eb-fc065e61562a" providerId="ADAL" clId="{E9886BF3-687C-9245-A969-61E9E87F6FC7}" dt="2024-11-13T09:23:08.257" v="14" actId="20577"/>
        <pc:sldMkLst>
          <pc:docMk/>
          <pc:sldMk cId="1792886160" sldId="844"/>
        </pc:sldMkLst>
      </pc:sldChg>
    </pc:docChg>
  </pc:docChgLst>
</pc:chgInfo>
</file>

<file path=ppt/comments/modernComment_19D_D0F0E2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7AA0F4-E254-7145-A717-7A8615FE03DB}" authorId="{9DF6251F-3812-B597-2A6A-E31FD22E9D1A}" created="2024-02-02T11:27:30.496">
    <pc:sldMkLst xmlns:pc="http://schemas.microsoft.com/office/powerpoint/2013/main/command">
      <pc:docMk/>
      <pc:sldMk cId="3505447540" sldId="413"/>
    </pc:sldMkLst>
    <p188:txBody>
      <a:bodyPr/>
      <a:lstStyle/>
      <a:p>
        <a:r>
          <a:rPr lang="de-DE"/>
          <a:t>[@Bianca Cramer] Kannst du hier bitte auch das Video in die PPT einbetten? Danke! :-)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2-19T12:31:17.686" authorId="{6EE6249F-6B89-7BF2-1589-354ACB216AC2}"/>
          </p223:rxn>
        </p223:reactions>
      </p:ext>
    </p188:extLst>
  </p188:cm>
</p188:cmLst>
</file>

<file path=ppt/comments/modernComment_E43_CE6107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1BF315-2283-394B-8B0D-8A1B318CEF79}" authorId="{9DF6251F-3812-B597-2A6A-E31FD22E9D1A}" created="2024-02-02T11:23:57.785">
    <pc:sldMkLst xmlns:pc="http://schemas.microsoft.com/office/powerpoint/2013/main/command">
      <pc:docMk/>
      <pc:sldMk cId="3079898605" sldId="3577"/>
    </pc:sldMkLst>
    <p188:replyLst>
      <p188:reply id="{F3656834-2D8A-3840-B3E1-9BEEEA0221B8}" authorId="{9DF6251F-3812-B597-2A6A-E31FD22E9D1A}" created="2024-02-02T11:25:00.030">
        <p188:txBody>
          <a:bodyPr/>
          <a:lstStyle/>
          <a:p>
            <a:r>
              <a:rPr lang="de-DE"/>
              <a:t>[@Sarah Scheck] Soll der Text aus der Tonspur in die Folgefolie oder kann der trotzdem gelesen werden?</a:t>
            </a:r>
          </a:p>
        </p188:txBody>
      </p188:reply>
      <p188:reply id="{3721D08B-FF7D-2B49-B018-BE4C85B04E47}" authorId="{6EE6249F-6B89-7BF2-1589-354ACB216AC2}" created="2024-02-19T12:29:39.553">
        <p188:txBody>
          <a:bodyPr/>
          <a:lstStyle/>
          <a:p>
            <a:r>
              <a:rPr lang="de-DE"/>
              <a:t>Video geht erst an, wenn darauf geklickt wird oder „weiter“ geklickt wird :)</a:t>
            </a:r>
          </a:p>
        </p188:txBody>
      </p188:reply>
    </p188:replyLst>
    <p188:txBody>
      <a:bodyPr/>
      <a:lstStyle/>
      <a:p>
        <a:r>
          <a:rPr lang="de-DE"/>
          <a:t>[@Bianca Cramer] Kannst du hier bitte das Video in die PPT einbetten? Die Moderation soll noch auf Play drücken: Kann das Video so eingestellt werden, dass es nicht sofort angeht?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2-19T12:29:07.245" authorId="{6EE6249F-6B89-7BF2-1589-354ACB216AC2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1F340-BA23-DE40-9685-7142C6BF9360}" type="datetimeFigureOut">
              <a:t>19.02.25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A7CE0-DEB5-D643-B4EF-FF45ED1E317C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58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it.de/zeit-wissen/2016/01/empathie-fluechtlinge-mensch-evolution/seite-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action-design.org/literature/topics/creativity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ctforyouth.net/resources/yd/sel-active-listen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action-design.org/literature/topics/marketi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teraction-design.org/literature/topics/assumptions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07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err="1">
                <a:effectLst/>
                <a:latin typeface="+mn-lt"/>
                <a:cs typeface="Calibri"/>
              </a:rPr>
              <a:t>Step</a:t>
            </a:r>
            <a:r>
              <a:rPr lang="de-DE" sz="900">
                <a:effectLst/>
                <a:latin typeface="+mn-lt"/>
                <a:cs typeface="Calibri"/>
              </a:rPr>
              <a:t> 2:</a:t>
            </a:r>
          </a:p>
          <a:p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What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do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you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think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when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you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look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at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the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err="1">
                <a:effectLst/>
                <a:latin typeface="+mn-lt"/>
                <a:ea typeface="+mn-ea"/>
                <a:cs typeface="+mn-cs"/>
                <a:sym typeface="Calibri"/>
              </a:rPr>
              <a:t>picture</a:t>
            </a:r>
            <a:r>
              <a:rPr lang="de-DE" sz="900">
                <a:effectLst/>
                <a:latin typeface="+mn-lt"/>
                <a:ea typeface="+mn-ea"/>
                <a:cs typeface="+mn-cs"/>
                <a:sym typeface="Calibri"/>
              </a:rPr>
              <a:t>?</a:t>
            </a:r>
            <a:r>
              <a:rPr lang="de-DE">
                <a:sym typeface="Calibri"/>
              </a:rPr>
              <a:t> </a:t>
            </a:r>
            <a:r>
              <a:rPr lang="de-DE" err="1">
                <a:sym typeface="Calibri"/>
              </a:rPr>
              <a:t>What</a:t>
            </a:r>
            <a:r>
              <a:rPr lang="de-DE">
                <a:sym typeface="Calibri"/>
              </a:rPr>
              <a:t> </a:t>
            </a:r>
            <a:r>
              <a:rPr lang="de-DE" err="1">
                <a:sym typeface="Calibri"/>
              </a:rPr>
              <a:t>comes</a:t>
            </a:r>
            <a:r>
              <a:rPr lang="de-DE">
                <a:sym typeface="Calibri"/>
              </a:rPr>
              <a:t> </a:t>
            </a:r>
            <a:r>
              <a:rPr lang="de-DE" err="1">
                <a:sym typeface="Calibri"/>
              </a:rPr>
              <a:t>to</a:t>
            </a:r>
            <a:r>
              <a:rPr lang="de-DE">
                <a:sym typeface="Calibri"/>
              </a:rPr>
              <a:t> </a:t>
            </a:r>
            <a:r>
              <a:rPr lang="de-DE" err="1">
                <a:sym typeface="Calibri"/>
              </a:rPr>
              <a:t>your</a:t>
            </a:r>
            <a:r>
              <a:rPr lang="de-DE">
                <a:sym typeface="Calibri"/>
              </a:rPr>
              <a:t> </a:t>
            </a:r>
            <a:r>
              <a:rPr lang="de-DE" err="1">
                <a:sym typeface="Calibri"/>
              </a:rPr>
              <a:t>mind</a:t>
            </a:r>
            <a:r>
              <a:rPr lang="de-DE">
                <a:sym typeface="Calibri"/>
              </a:rPr>
              <a:t>? Feelings, </a:t>
            </a:r>
            <a:r>
              <a:rPr lang="de-DE" err="1">
                <a:sym typeface="Calibri"/>
              </a:rPr>
              <a:t>emotions</a:t>
            </a:r>
            <a:r>
              <a:rPr lang="de-DE">
                <a:sym typeface="Calibri"/>
              </a:rPr>
              <a:t>, </a:t>
            </a:r>
            <a:r>
              <a:rPr lang="de-DE" err="1">
                <a:sym typeface="Calibri"/>
              </a:rPr>
              <a:t>sensations</a:t>
            </a:r>
            <a:endParaRPr lang="de-DE" sz="900">
              <a:effectLst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71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Based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on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the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interpretations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what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would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you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like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to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ask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the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people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to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confirm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your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hypotheses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What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do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you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wonder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900" dirty="0" err="1">
                <a:effectLst/>
                <a:latin typeface="+mn-lt"/>
                <a:ea typeface="+mn-ea"/>
                <a:cs typeface="+mn-cs"/>
                <a:sym typeface="Calibri"/>
              </a:rPr>
              <a:t>about</a:t>
            </a:r>
            <a:r>
              <a:rPr lang="de-DE" sz="900" dirty="0">
                <a:effectLst/>
                <a:latin typeface="+mn-lt"/>
                <a:ea typeface="+mn-ea"/>
                <a:cs typeface="+mn-cs"/>
                <a:sym typeface="Calibri"/>
              </a:rPr>
              <a:t>?</a:t>
            </a:r>
          </a:p>
          <a:p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like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023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raise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hand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you‘d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 </a:t>
            </a:r>
            <a:r>
              <a:rPr lang="de-DE" err="1"/>
              <a:t>sth</a:t>
            </a:r>
            <a:r>
              <a:rPr lang="de-DE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5465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r>
              <a:rPr lang="de-DE" err="1">
                <a:cs typeface="Calibri"/>
              </a:rPr>
              <a:t>From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this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exercise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one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conclusion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could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be</a:t>
            </a:r>
            <a:r>
              <a:rPr lang="de-DE">
                <a:cs typeface="Calibri"/>
              </a:rPr>
              <a:t>: </a:t>
            </a:r>
            <a:r>
              <a:rPr lang="de-DE" err="1">
                <a:cs typeface="Calibri"/>
              </a:rPr>
              <a:t>We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see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the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world</a:t>
            </a:r>
            <a:r>
              <a:rPr lang="de-DE">
                <a:cs typeface="Calibri"/>
              </a:rPr>
              <a:t> via </a:t>
            </a:r>
            <a:r>
              <a:rPr lang="de-DE" err="1">
                <a:cs typeface="Calibri"/>
              </a:rPr>
              <a:t>our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own</a:t>
            </a:r>
            <a:r>
              <a:rPr lang="de-DE">
                <a:cs typeface="Calibri"/>
              </a:rPr>
              <a:t> individual </a:t>
            </a:r>
            <a:r>
              <a:rPr lang="de-DE" err="1">
                <a:cs typeface="Calibri"/>
              </a:rPr>
              <a:t>glasses</a:t>
            </a:r>
            <a:r>
              <a:rPr lang="de-DE">
                <a:cs typeface="Calibri"/>
              </a:rPr>
              <a:t>; </a:t>
            </a:r>
            <a:r>
              <a:rPr lang="de-DE" err="1">
                <a:cs typeface="Calibri"/>
              </a:rPr>
              <a:t>it</a:t>
            </a:r>
            <a:r>
              <a:rPr lang="de-DE">
                <a:cs typeface="Calibri"/>
              </a:rPr>
              <a:t> will </a:t>
            </a:r>
            <a:r>
              <a:rPr lang="de-DE" err="1">
                <a:cs typeface="Calibri"/>
              </a:rPr>
              <a:t>never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be</a:t>
            </a:r>
            <a:r>
              <a:rPr lang="de-DE">
                <a:cs typeface="Calibri"/>
              </a:rPr>
              <a:t> a </a:t>
            </a:r>
            <a:r>
              <a:rPr lang="de-DE" err="1">
                <a:cs typeface="Calibri"/>
              </a:rPr>
              <a:t>complete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and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full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perspective</a:t>
            </a:r>
            <a:endParaRPr lang="de-DE">
              <a:cs typeface="Calibri"/>
            </a:endParaRPr>
          </a:p>
          <a:p>
            <a:pPr marL="158750"/>
            <a:endParaRPr lang="de-DE">
              <a:cs typeface="Calibri"/>
            </a:endParaRPr>
          </a:p>
          <a:p>
            <a:pPr marL="158750"/>
            <a:r>
              <a:rPr lang="de-DE" b="1" err="1">
                <a:cs typeface="Calibri"/>
              </a:rPr>
              <a:t>We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have</a:t>
            </a:r>
            <a:r>
              <a:rPr lang="de-DE" b="1">
                <a:cs typeface="Calibri"/>
              </a:rPr>
              <a:t> a limited </a:t>
            </a:r>
            <a:r>
              <a:rPr lang="de-DE" b="1" err="1">
                <a:cs typeface="Calibri"/>
              </a:rPr>
              <a:t>view</a:t>
            </a:r>
            <a:r>
              <a:rPr lang="de-DE" b="1">
                <a:cs typeface="Calibri"/>
              </a:rPr>
              <a:t> on </a:t>
            </a:r>
            <a:r>
              <a:rPr lang="de-DE" b="1" err="1">
                <a:cs typeface="Calibri"/>
              </a:rPr>
              <a:t>the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world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and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what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we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have</a:t>
            </a:r>
            <a:r>
              <a:rPr lang="de-DE" b="1">
                <a:cs typeface="Calibri"/>
              </a:rPr>
              <a:t> also </a:t>
            </a:r>
            <a:r>
              <a:rPr lang="de-DE" b="1" err="1">
                <a:cs typeface="Calibri"/>
              </a:rPr>
              <a:t>heard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from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the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beginning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is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that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we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need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empathy</a:t>
            </a:r>
            <a:r>
              <a:rPr lang="de-DE" b="1">
                <a:cs typeface="Calibri"/>
              </a:rPr>
              <a:t> in </a:t>
            </a:r>
            <a:r>
              <a:rPr lang="de-DE" b="1" err="1">
                <a:cs typeface="Calibri"/>
              </a:rPr>
              <a:t>order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to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understand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other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perpectives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and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approaches</a:t>
            </a:r>
            <a:r>
              <a:rPr lang="de-DE" b="1">
                <a:cs typeface="Calibri"/>
              </a:rPr>
              <a:t> – but </a:t>
            </a:r>
            <a:r>
              <a:rPr lang="de-DE" b="1" err="1">
                <a:cs typeface="Calibri"/>
              </a:rPr>
              <a:t>what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does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empathy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actually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mean</a:t>
            </a:r>
            <a:r>
              <a:rPr lang="de-DE" b="1">
                <a:cs typeface="Calibri"/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360063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r>
              <a:rPr lang="de-DE" dirty="0">
                <a:cs typeface="Calibri"/>
              </a:rPr>
              <a:t>…and </a:t>
            </a:r>
            <a:r>
              <a:rPr lang="de-DE" dirty="0" err="1">
                <a:cs typeface="Calibri"/>
              </a:rPr>
              <a:t>how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can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it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be</a:t>
            </a:r>
            <a:r>
              <a:rPr lang="de-DE" dirty="0">
                <a:cs typeface="Calibri"/>
              </a:rPr>
              <a:t> supportive.</a:t>
            </a:r>
          </a:p>
          <a:p>
            <a:pPr marL="158750"/>
            <a:endParaRPr lang="de-DE" dirty="0">
              <a:cs typeface="Calibri"/>
            </a:endParaRPr>
          </a:p>
          <a:p>
            <a:pPr marL="158750" indent="0">
              <a:buNone/>
            </a:pPr>
            <a:r>
              <a:rPr lang="de-DE" dirty="0"/>
              <a:t>Achtung: Auf der nächsten Seite folgt ein Video, was eingebettet ist und startet, wenn die nächste Folie angeklickt wird. </a:t>
            </a:r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b="1" dirty="0">
              <a:latin typeface="DINOT-Bold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779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 err="1">
                <a:latin typeface="DINOT-Bold"/>
                <a:sym typeface="Calibri"/>
              </a:rPr>
              <a:t>Let‘s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have</a:t>
            </a:r>
            <a:r>
              <a:rPr lang="de-DE" sz="900" b="1" dirty="0">
                <a:latin typeface="DINOT-Bold"/>
                <a:sym typeface="Calibri"/>
              </a:rPr>
              <a:t> a </a:t>
            </a:r>
            <a:r>
              <a:rPr lang="de-DE" sz="900" b="1" dirty="0" err="1">
                <a:latin typeface="DINOT-Bold"/>
                <a:sym typeface="Calibri"/>
              </a:rPr>
              <a:t>look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what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empathy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means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by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watching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this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video</a:t>
            </a:r>
            <a:r>
              <a:rPr lang="de-DE" sz="900" b="1" dirty="0">
                <a:latin typeface="DINOT-Bold"/>
                <a:sym typeface="Calibri"/>
              </a:rPr>
              <a:t> </a:t>
            </a:r>
            <a:r>
              <a:rPr lang="de-DE" sz="900" b="1" dirty="0" err="1">
                <a:latin typeface="DINOT-Bold"/>
                <a:sym typeface="Calibri"/>
              </a:rPr>
              <a:t>first</a:t>
            </a:r>
            <a:r>
              <a:rPr lang="de-DE" sz="900" b="1" dirty="0">
                <a:latin typeface="DINOT-Bold"/>
                <a:sym typeface="Calibri"/>
              </a:rPr>
              <a:t>…</a:t>
            </a:r>
          </a:p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b="1" dirty="0">
              <a:latin typeface="DINOT-Bold"/>
              <a:sym typeface="Calibri"/>
            </a:endParaRPr>
          </a:p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b="1" dirty="0">
              <a:latin typeface="DINOT-Bold"/>
              <a:sym typeface="Calibri"/>
            </a:endParaRPr>
          </a:p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dirty="0">
                <a:latin typeface="DINOT-Bold"/>
                <a:sym typeface="Calibri"/>
              </a:rPr>
              <a:t>https://</a:t>
            </a:r>
            <a:r>
              <a:rPr lang="de-DE" sz="900" b="1" dirty="0" err="1">
                <a:latin typeface="DINOT-Bold"/>
                <a:sym typeface="Calibri"/>
              </a:rPr>
              <a:t>www.youtube.com</a:t>
            </a:r>
            <a:r>
              <a:rPr lang="de-DE" sz="900" b="1" dirty="0">
                <a:latin typeface="DINOT-Bold"/>
                <a:sym typeface="Calibri"/>
              </a:rPr>
              <a:t>/</a:t>
            </a:r>
            <a:r>
              <a:rPr lang="de-DE" sz="900" b="1" dirty="0" err="1">
                <a:latin typeface="DINOT-Bold"/>
                <a:sym typeface="Calibri"/>
              </a:rPr>
              <a:t>watch?v</a:t>
            </a:r>
            <a:r>
              <a:rPr lang="de-DE" sz="900" b="1" dirty="0">
                <a:latin typeface="DINOT-Bold"/>
                <a:sym typeface="Calibri"/>
              </a:rPr>
              <a:t>=1Evwgu369Jw&amp;t=3s (ca. 3min)</a:t>
            </a:r>
          </a:p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b="1" dirty="0">
              <a:latin typeface="DINOT-Bold"/>
              <a:sym typeface="Calibri"/>
            </a:endParaRPr>
          </a:p>
          <a:p>
            <a:pPr marL="158750"/>
            <a:r>
              <a:rPr lang="de-DE" sz="800" dirty="0">
                <a:cs typeface="Calibri"/>
              </a:rPr>
              <a:t>4 </a:t>
            </a:r>
            <a:r>
              <a:rPr lang="de-DE" sz="800" dirty="0" err="1">
                <a:cs typeface="Calibri"/>
              </a:rPr>
              <a:t>aspects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of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empathy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from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the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video</a:t>
            </a:r>
            <a:r>
              <a:rPr lang="de-DE" sz="800" dirty="0">
                <a:cs typeface="Calibri"/>
              </a:rPr>
              <a:t>:</a:t>
            </a:r>
          </a:p>
          <a:p>
            <a:pPr marL="158750"/>
            <a:r>
              <a:rPr lang="de-DE" sz="800" dirty="0">
                <a:cs typeface="Calibri"/>
              </a:rPr>
              <a:t>- </a:t>
            </a:r>
            <a:r>
              <a:rPr lang="de-DE" sz="800" dirty="0" err="1">
                <a:cs typeface="Calibri"/>
              </a:rPr>
              <a:t>perspective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taking</a:t>
            </a:r>
            <a:endParaRPr lang="de-DE" sz="800" dirty="0">
              <a:cs typeface="Calibri"/>
            </a:endParaRPr>
          </a:p>
          <a:p>
            <a:pPr marL="158750"/>
            <a:r>
              <a:rPr lang="de-DE" sz="800" dirty="0">
                <a:cs typeface="Calibri"/>
              </a:rPr>
              <a:t>- </a:t>
            </a:r>
            <a:r>
              <a:rPr lang="de-DE" sz="800" dirty="0" err="1">
                <a:cs typeface="Calibri"/>
              </a:rPr>
              <a:t>staying</a:t>
            </a:r>
            <a:r>
              <a:rPr lang="de-DE" sz="800" dirty="0">
                <a:cs typeface="Calibri"/>
              </a:rPr>
              <a:t> out </a:t>
            </a:r>
            <a:r>
              <a:rPr lang="de-DE" sz="800" dirty="0" err="1">
                <a:cs typeface="Calibri"/>
              </a:rPr>
              <a:t>of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judgement</a:t>
            </a:r>
            <a:endParaRPr lang="de-DE" sz="800" dirty="0">
              <a:cs typeface="Calibri"/>
            </a:endParaRPr>
          </a:p>
          <a:p>
            <a:pPr marL="158750"/>
            <a:r>
              <a:rPr lang="de-DE" sz="800" dirty="0">
                <a:cs typeface="Calibri"/>
              </a:rPr>
              <a:t>- </a:t>
            </a:r>
            <a:r>
              <a:rPr lang="de-DE" sz="800" dirty="0" err="1">
                <a:cs typeface="Calibri"/>
              </a:rPr>
              <a:t>recognizing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emotion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of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other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people</a:t>
            </a:r>
            <a:endParaRPr lang="de-DE" sz="800" dirty="0">
              <a:cs typeface="Calibri"/>
            </a:endParaRPr>
          </a:p>
          <a:p>
            <a:pPr marL="158750"/>
            <a:r>
              <a:rPr lang="de-DE" sz="800" dirty="0">
                <a:cs typeface="Calibri"/>
              </a:rPr>
              <a:t>- </a:t>
            </a:r>
            <a:r>
              <a:rPr lang="de-DE" sz="800" dirty="0" err="1">
                <a:cs typeface="Calibri"/>
              </a:rPr>
              <a:t>communicating</a:t>
            </a:r>
            <a:r>
              <a:rPr lang="de-DE" sz="800" dirty="0">
                <a:cs typeface="Calibri"/>
              </a:rPr>
              <a:t> </a:t>
            </a:r>
            <a:r>
              <a:rPr lang="de-DE" sz="800" dirty="0" err="1">
                <a:cs typeface="Calibri"/>
              </a:rPr>
              <a:t>that</a:t>
            </a:r>
            <a:endParaRPr lang="de-DE" sz="800" dirty="0">
              <a:cs typeface="Calibri"/>
            </a:endParaRPr>
          </a:p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b="1" dirty="0">
              <a:latin typeface="DINOT-Bold" panose="020B0504020101020102" pitchFamily="34" charset="77"/>
              <a:sym typeface="Calibri"/>
            </a:endParaRPr>
          </a:p>
          <a:p>
            <a:pPr marL="158750" indent="0">
              <a:buNone/>
            </a:pPr>
            <a:r>
              <a:rPr lang="de-DE" dirty="0" err="1"/>
              <a:t>Sympathy</a:t>
            </a:r>
            <a:r>
              <a:rPr lang="de-DE" dirty="0"/>
              <a:t>: I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  <a:p>
            <a:pPr marL="158750" indent="0">
              <a:buNone/>
            </a:pPr>
            <a:r>
              <a:rPr lang="de-DE" dirty="0" err="1"/>
              <a:t>Empathy</a:t>
            </a:r>
            <a:r>
              <a:rPr lang="de-DE" dirty="0"/>
              <a:t>: I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>
              <a:cs typeface="Calibri"/>
            </a:endParaRPr>
          </a:p>
          <a:p>
            <a:pPr marL="158750" indent="0">
              <a:buNone/>
            </a:pPr>
            <a:endParaRPr lang="de-DE" dirty="0"/>
          </a:p>
          <a:p>
            <a:pPr marL="158750"/>
            <a:r>
              <a:rPr lang="de-DE" b="1" i="1" dirty="0" err="1"/>
              <a:t>Sympathy</a:t>
            </a:r>
            <a:r>
              <a:rPr lang="de-DE" b="1" i="1" dirty="0"/>
              <a:t>: </a:t>
            </a:r>
          </a:p>
          <a:p>
            <a:pPr marL="158750" indent="0">
              <a:buNone/>
            </a:pPr>
            <a:r>
              <a:rPr lang="de-DE" dirty="0"/>
              <a:t>- a </a:t>
            </a:r>
            <a:r>
              <a:rPr lang="de-DE" dirty="0" err="1"/>
              <a:t>word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confused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empathy</a:t>
            </a:r>
            <a:endParaRPr lang="de-DE" dirty="0"/>
          </a:p>
          <a:p>
            <a:pPr marL="158750" indent="0">
              <a:buNone/>
            </a:pP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one's</a:t>
            </a:r>
            <a:r>
              <a:rPr lang="de-DE" dirty="0"/>
              <a:t> </a:t>
            </a:r>
            <a:r>
              <a:rPr lang="de-DE" dirty="0" err="1"/>
              <a:t>ability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concern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wellbeing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, </a:t>
            </a:r>
            <a:r>
              <a:rPr lang="de-DE" dirty="0" err="1"/>
              <a:t>whereas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sympathize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necessarily</a:t>
            </a:r>
            <a:r>
              <a:rPr lang="de-DE" dirty="0"/>
              <a:t> </a:t>
            </a:r>
            <a:r>
              <a:rPr lang="de-DE" dirty="0" err="1"/>
              <a:t>require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in a </a:t>
            </a:r>
            <a:r>
              <a:rPr lang="de-DE" dirty="0" err="1"/>
              <a:t>deep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.</a:t>
            </a:r>
            <a:endParaRPr lang="de-DE" dirty="0">
              <a:cs typeface="Calibri"/>
            </a:endParaRPr>
          </a:p>
          <a:p>
            <a:pPr marL="158750"/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involves</a:t>
            </a:r>
            <a:r>
              <a:rPr lang="de-DE" dirty="0"/>
              <a:t> a sense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detachment</a:t>
            </a:r>
            <a:r>
              <a:rPr lang="de-DE" dirty="0"/>
              <a:t> and </a:t>
            </a:r>
            <a:r>
              <a:rPr lang="de-DE" dirty="0" err="1"/>
              <a:t>superiority</a:t>
            </a:r>
            <a:r>
              <a:rPr lang="de-DE" dirty="0"/>
              <a:t>;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sympathise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tend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feelings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i="1" dirty="0" err="1"/>
              <a:t>pity</a:t>
            </a:r>
            <a:r>
              <a:rPr lang="de-DE" i="1" dirty="0"/>
              <a:t> and </a:t>
            </a:r>
            <a:r>
              <a:rPr lang="de-DE" i="1" dirty="0" err="1"/>
              <a:t>sorrow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marL="158750" indent="0">
              <a:buNone/>
            </a:pPr>
            <a:endParaRPr lang="de-DE" dirty="0"/>
          </a:p>
          <a:p>
            <a:pPr marL="158750" indent="0">
              <a:buNone/>
            </a:pPr>
            <a:r>
              <a:rPr lang="de-DE" b="1" dirty="0" err="1"/>
              <a:t>Empathy</a:t>
            </a:r>
            <a:r>
              <a:rPr lang="de-DE" b="1" dirty="0"/>
              <a:t>:</a:t>
            </a:r>
            <a:endParaRPr lang="de-DE" b="1" dirty="0">
              <a:cs typeface="Calibri"/>
            </a:endParaRPr>
          </a:p>
          <a:p>
            <a:pPr marL="330200" indent="-171450">
              <a:buFontTx/>
              <a:buChar char="-"/>
            </a:pPr>
            <a:r>
              <a:rPr lang="de-DE" i="1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whom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designing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—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doing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i="1" dirty="0" err="1"/>
              <a:t>can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them</a:t>
            </a:r>
            <a:endParaRPr lang="de-DE" dirty="0"/>
          </a:p>
          <a:p>
            <a:pPr marL="330200" indent="-171450">
              <a:buFontTx/>
              <a:buChar char="-"/>
            </a:pPr>
            <a:r>
              <a:rPr lang="de-DE" dirty="0"/>
              <a:t>not </a:t>
            </a:r>
            <a:r>
              <a:rPr lang="de-DE" dirty="0" err="1"/>
              <a:t>seeking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opportunities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i="1" dirty="0" err="1"/>
              <a:t>react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; </a:t>
            </a:r>
            <a:r>
              <a:rPr lang="de-DE" dirty="0" err="1"/>
              <a:t>rather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i="1" dirty="0" err="1"/>
              <a:t>absorb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, and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feeling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396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b="1" err="1"/>
              <a:t>Naturally</a:t>
            </a:r>
            <a:r>
              <a:rPr lang="de-DE" b="1"/>
              <a:t> </a:t>
            </a:r>
            <a:r>
              <a:rPr lang="de-DE" b="1" err="1"/>
              <a:t>empathethic</a:t>
            </a:r>
            <a:r>
              <a:rPr lang="de-DE" b="1"/>
              <a:t> &amp; </a:t>
            </a:r>
            <a:r>
              <a:rPr lang="de-DE" b="1" err="1"/>
              <a:t>able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practice</a:t>
            </a:r>
            <a:r>
              <a:rPr lang="de-DE" b="1"/>
              <a:t>:</a:t>
            </a:r>
          </a:p>
          <a:p>
            <a:pPr marL="330200" indent="-171450">
              <a:buFont typeface="Arial" panose="020B0604020202020204" pitchFamily="34" charset="0"/>
              <a:buChar char="•"/>
            </a:pPr>
            <a:r>
              <a:rPr lang="de-DE"/>
              <a:t>In a </a:t>
            </a:r>
            <a:r>
              <a:rPr lang="de-DE" err="1"/>
              <a:t>general</a:t>
            </a:r>
            <a:r>
              <a:rPr lang="de-DE"/>
              <a:t> sense, </a:t>
            </a: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ability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world</a:t>
            </a:r>
            <a:r>
              <a:rPr lang="de-DE"/>
              <a:t> </a:t>
            </a:r>
            <a:r>
              <a:rPr lang="de-DE" err="1"/>
              <a:t>through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people's</a:t>
            </a:r>
            <a:r>
              <a:rPr lang="de-DE"/>
              <a:t> </a:t>
            </a:r>
            <a:r>
              <a:rPr lang="de-DE" err="1"/>
              <a:t>eyes</a:t>
            </a:r>
            <a:r>
              <a:rPr lang="de-DE"/>
              <a:t>,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, </a:t>
            </a:r>
            <a:r>
              <a:rPr lang="de-DE" err="1"/>
              <a:t>feel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feel</a:t>
            </a:r>
            <a:r>
              <a:rPr lang="de-DE"/>
              <a:t>,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experience</a:t>
            </a:r>
            <a:r>
              <a:rPr lang="de-DE"/>
              <a:t> </a:t>
            </a:r>
            <a:r>
              <a:rPr lang="de-DE" err="1"/>
              <a:t>things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do. But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doesn‘t</a:t>
            </a:r>
            <a:r>
              <a:rPr lang="de-DE"/>
              <a:t> </a:t>
            </a:r>
            <a:r>
              <a:rPr lang="de-DE" err="1"/>
              <a:t>mean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make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feelings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own</a:t>
            </a:r>
            <a:r>
              <a:rPr lang="de-DE"/>
              <a:t> (user-</a:t>
            </a:r>
            <a:r>
              <a:rPr lang="de-DE" err="1"/>
              <a:t>centered</a:t>
            </a:r>
            <a:r>
              <a:rPr lang="de-DE"/>
              <a:t>)</a:t>
            </a:r>
            <a:endParaRPr lang="de-DE" b="1"/>
          </a:p>
          <a:p>
            <a:pPr marL="330200" indent="-171450">
              <a:buFontTx/>
              <a:buChar char="-"/>
            </a:pPr>
            <a:r>
              <a:rPr lang="de-DE" err="1"/>
              <a:t>Neuroscientists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recently</a:t>
            </a:r>
            <a:r>
              <a:rPr lang="de-DE"/>
              <a:t> </a:t>
            </a:r>
            <a:r>
              <a:rPr lang="de-DE" err="1"/>
              <a:t>discovered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hard-wired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humans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made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an integral </a:t>
            </a:r>
            <a:r>
              <a:rPr lang="de-DE" err="1"/>
              <a:t>part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physiology</a:t>
            </a:r>
            <a:r>
              <a:rPr lang="de-DE"/>
              <a:t>. </a:t>
            </a: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an </a:t>
            </a:r>
            <a:r>
              <a:rPr lang="de-DE" err="1"/>
              <a:t>innate</a:t>
            </a:r>
            <a:r>
              <a:rPr lang="de-DE"/>
              <a:t> </a:t>
            </a:r>
            <a:r>
              <a:rPr lang="de-DE" err="1"/>
              <a:t>quality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all </a:t>
            </a:r>
            <a:r>
              <a:rPr lang="de-DE" err="1"/>
              <a:t>make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design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people</a:t>
            </a:r>
            <a:r>
              <a:rPr lang="de-DE"/>
              <a:t> </a:t>
            </a:r>
            <a:r>
              <a:rPr lang="de-DE" err="1"/>
              <a:t>around</a:t>
            </a:r>
            <a:r>
              <a:rPr lang="de-DE"/>
              <a:t> </a:t>
            </a:r>
            <a:r>
              <a:rPr lang="de-DE" err="1"/>
              <a:t>us</a:t>
            </a:r>
            <a:endParaRPr lang="de-DE"/>
          </a:p>
          <a:p>
            <a:pPr marL="33020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err="1"/>
              <a:t>We</a:t>
            </a:r>
            <a:r>
              <a:rPr lang="de-DE"/>
              <a:t> lost </a:t>
            </a:r>
            <a:r>
              <a:rPr lang="de-DE" err="1"/>
              <a:t>connection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empathy</a:t>
            </a:r>
            <a:r>
              <a:rPr lang="de-DE"/>
              <a:t> (</a:t>
            </a:r>
            <a:r>
              <a:rPr lang="de-DE" err="1"/>
              <a:t>competition</a:t>
            </a:r>
            <a:r>
              <a:rPr lang="de-DE"/>
              <a:t>, </a:t>
            </a:r>
            <a:r>
              <a:rPr lang="de-DE" err="1"/>
              <a:t>hierarchy</a:t>
            </a:r>
            <a:r>
              <a:rPr lang="de-DE"/>
              <a:t> </a:t>
            </a:r>
            <a:r>
              <a:rPr lang="de-DE" err="1"/>
              <a:t>etc</a:t>
            </a:r>
            <a:r>
              <a:rPr lang="de-DE"/>
              <a:t>)</a:t>
            </a:r>
          </a:p>
          <a:p>
            <a:pPr marL="330200" indent="-171450">
              <a:buFontTx/>
              <a:buChar char="-"/>
            </a:pP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good</a:t>
            </a:r>
            <a:r>
              <a:rPr lang="de-DE"/>
              <a:t> </a:t>
            </a:r>
            <a:r>
              <a:rPr lang="de-DE" err="1"/>
              <a:t>news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: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practice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>
                <a:cs typeface="+mn-cs"/>
              </a:rPr>
              <a:t> </a:t>
            </a:r>
            <a:r>
              <a:rPr lang="de-DE" err="1">
                <a:cs typeface="Calibri" panose="020F0502020204030204"/>
              </a:rPr>
              <a:t>by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putting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the</a:t>
            </a:r>
            <a:r>
              <a:rPr lang="de-DE">
                <a:cs typeface="Calibri" panose="020F0502020204030204"/>
              </a:rPr>
              <a:t> human </a:t>
            </a:r>
            <a:r>
              <a:rPr lang="de-DE" err="1">
                <a:cs typeface="Calibri" panose="020F0502020204030204"/>
              </a:rPr>
              <a:t>into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the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centre</a:t>
            </a:r>
            <a:r>
              <a:rPr lang="de-DE">
                <a:cs typeface="Calibri" panose="020F0502020204030204"/>
              </a:rPr>
              <a:t>; </a:t>
            </a:r>
            <a:r>
              <a:rPr lang="de-DE" err="1">
                <a:cs typeface="Calibri" panose="020F0502020204030204"/>
              </a:rPr>
              <a:t>we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can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train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it</a:t>
            </a:r>
            <a:r>
              <a:rPr lang="de-DE">
                <a:cs typeface="Calibri" panose="020F0502020204030204"/>
              </a:rPr>
              <a:t> like a </a:t>
            </a:r>
            <a:r>
              <a:rPr lang="de-DE" err="1">
                <a:cs typeface="Calibri" panose="020F0502020204030204"/>
              </a:rPr>
              <a:t>muscle</a:t>
            </a:r>
            <a:r>
              <a:rPr lang="de-DE">
                <a:cs typeface="Calibri" panose="020F0502020204030204"/>
              </a:rPr>
              <a:t>…</a:t>
            </a:r>
            <a:endParaRPr lang="de-DE" sz="900" b="0" kern="120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/>
            </a:endParaRPr>
          </a:p>
          <a:p>
            <a:pPr marL="330200" indent="-171450">
              <a:buFontTx/>
              <a:buChar char="-"/>
            </a:pPr>
            <a:endParaRPr lang="de-DE" sz="900" b="0" kern="120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/>
            </a:endParaRPr>
          </a:p>
          <a:p>
            <a:pPr marL="158750" indent="0">
              <a:buNone/>
            </a:pPr>
            <a:endParaRPr lang="de-DE"/>
          </a:p>
          <a:p>
            <a:pPr marL="158750" indent="0">
              <a:buNone/>
            </a:pPr>
            <a:r>
              <a:rPr lang="de-DE"/>
              <a:t>https://</a:t>
            </a:r>
            <a:r>
              <a:rPr lang="de-DE" err="1"/>
              <a:t>www.interaction-design.org</a:t>
            </a:r>
            <a:r>
              <a:rPr lang="de-DE"/>
              <a:t>/</a:t>
            </a:r>
            <a:r>
              <a:rPr lang="de-DE" err="1"/>
              <a:t>literature</a:t>
            </a:r>
            <a:r>
              <a:rPr lang="de-DE"/>
              <a:t>/</a:t>
            </a:r>
            <a:r>
              <a:rPr lang="de-DE" err="1"/>
              <a:t>article</a:t>
            </a:r>
            <a:r>
              <a:rPr lang="de-DE"/>
              <a:t>/design-</a:t>
            </a:r>
            <a:r>
              <a:rPr lang="de-DE" err="1"/>
              <a:t>thinking</a:t>
            </a:r>
            <a:r>
              <a:rPr lang="de-DE"/>
              <a:t>-</a:t>
            </a:r>
            <a:r>
              <a:rPr lang="de-DE" err="1"/>
              <a:t>getting-started-with-empathy</a:t>
            </a:r>
            <a:endParaRPr lang="de-DE"/>
          </a:p>
          <a:p>
            <a:pPr marL="158750" indent="0">
              <a:buNone/>
            </a:pPr>
            <a:endParaRPr lang="de-DE"/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098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r>
              <a:rPr lang="de-DE" err="1">
                <a:cs typeface="Calibri"/>
              </a:rPr>
              <a:t>Empathy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can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be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trained</a:t>
            </a:r>
            <a:r>
              <a:rPr lang="de-DE">
                <a:cs typeface="Calibri"/>
              </a:rPr>
              <a:t> like a </a:t>
            </a:r>
            <a:r>
              <a:rPr lang="de-DE" err="1">
                <a:cs typeface="Calibri"/>
              </a:rPr>
              <a:t>muscle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and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we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would</a:t>
            </a:r>
            <a:r>
              <a:rPr lang="de-DE">
                <a:cs typeface="Calibri"/>
              </a:rPr>
              <a:t> like </a:t>
            </a:r>
            <a:r>
              <a:rPr lang="de-DE" err="1">
                <a:cs typeface="Calibri"/>
              </a:rPr>
              <a:t>to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give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you</a:t>
            </a:r>
            <a:r>
              <a:rPr lang="de-DE">
                <a:cs typeface="Calibri"/>
              </a:rPr>
              <a:t> a </a:t>
            </a:r>
            <a:r>
              <a:rPr lang="de-DE" err="1">
                <a:cs typeface="Calibri"/>
              </a:rPr>
              <a:t>few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examples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how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that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could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look</a:t>
            </a:r>
            <a:r>
              <a:rPr lang="de-DE">
                <a:cs typeface="Calibri"/>
              </a:rPr>
              <a:t> like…</a:t>
            </a:r>
          </a:p>
          <a:p>
            <a:pPr marL="158750"/>
            <a:endParaRPr lang="de-DE"/>
          </a:p>
          <a:p>
            <a:pPr marL="158750"/>
            <a:r>
              <a:rPr lang="de-DE">
                <a:hlinkClick r:id="rId3"/>
              </a:rPr>
              <a:t>https://www.zeit.de/zeit-wissen/2016/01/empathie-fluechtlinge-mensch-evolution/seite-2</a:t>
            </a:r>
            <a:r>
              <a:rPr lang="de-DE"/>
              <a:t> </a:t>
            </a:r>
            <a:endParaRPr lang="de-DE">
              <a:cs typeface="Calibri"/>
            </a:endParaRPr>
          </a:p>
          <a:p>
            <a:pPr marL="158750"/>
            <a:endParaRPr lang="de-DE">
              <a:cs typeface="Calibri"/>
            </a:endParaRPr>
          </a:p>
          <a:p>
            <a:pPr marL="158750"/>
            <a:endParaRPr lang="de-DE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68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As a </a:t>
            </a:r>
            <a:r>
              <a:rPr lang="de-DE" b="1" err="1"/>
              <a:t>reminder</a:t>
            </a:r>
            <a:r>
              <a:rPr lang="de-DE" b="1"/>
              <a:t> </a:t>
            </a:r>
            <a:r>
              <a:rPr lang="de-DE" b="1" err="1"/>
              <a:t>coming</a:t>
            </a:r>
            <a:r>
              <a:rPr lang="de-DE" b="1"/>
              <a:t> back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this</a:t>
            </a:r>
            <a:r>
              <a:rPr lang="de-DE" b="1"/>
              <a:t> </a:t>
            </a:r>
            <a:r>
              <a:rPr lang="de-DE" b="1" err="1"/>
              <a:t>slide</a:t>
            </a:r>
            <a:r>
              <a:rPr lang="de-DE" b="1"/>
              <a:t> </a:t>
            </a:r>
            <a:r>
              <a:rPr lang="de-DE" b="1" err="1"/>
              <a:t>from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beginning</a:t>
            </a:r>
            <a:r>
              <a:rPr lang="de-DE" b="1"/>
              <a:t> – </a:t>
            </a:r>
            <a:r>
              <a:rPr lang="de-DE" b="1" err="1"/>
              <a:t>we</a:t>
            </a:r>
            <a:r>
              <a:rPr lang="de-DE" b="1"/>
              <a:t> </a:t>
            </a:r>
            <a:r>
              <a:rPr lang="de-DE" b="1" err="1"/>
              <a:t>look</a:t>
            </a:r>
            <a:r>
              <a:rPr lang="de-DE" b="1"/>
              <a:t> at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first</a:t>
            </a:r>
            <a:r>
              <a:rPr lang="de-DE" b="1"/>
              <a:t> </a:t>
            </a:r>
            <a:r>
              <a:rPr lang="de-DE" b="1" err="1"/>
              <a:t>steps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hc</a:t>
            </a:r>
            <a:r>
              <a:rPr lang="de-DE" b="1"/>
              <a:t> design </a:t>
            </a:r>
            <a:r>
              <a:rPr lang="de-DE" b="1" err="1"/>
              <a:t>process</a:t>
            </a:r>
            <a:r>
              <a:rPr lang="de-DE" b="1"/>
              <a:t> (</a:t>
            </a:r>
            <a:r>
              <a:rPr lang="de-DE" b="1" err="1"/>
              <a:t>empathising</a:t>
            </a:r>
            <a:r>
              <a:rPr lang="de-DE" b="1"/>
              <a:t>)</a:t>
            </a:r>
          </a:p>
          <a:p>
            <a:endParaRPr lang="de-DE" b="1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 err="1">
                <a:cs typeface="Calibri"/>
              </a:rPr>
              <a:t>There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are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various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ways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that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are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applied</a:t>
            </a:r>
            <a:r>
              <a:rPr lang="de-DE" b="0" dirty="0">
                <a:cs typeface="Calibri"/>
              </a:rPr>
              <a:t> in Human </a:t>
            </a:r>
            <a:r>
              <a:rPr lang="de-DE" b="0" dirty="0" err="1">
                <a:cs typeface="Calibri"/>
              </a:rPr>
              <a:t>centred</a:t>
            </a:r>
            <a:r>
              <a:rPr lang="de-DE" b="0" dirty="0">
                <a:cs typeface="Calibri"/>
              </a:rPr>
              <a:t> design </a:t>
            </a:r>
            <a:r>
              <a:rPr lang="de-DE" b="0" dirty="0" err="1">
                <a:cs typeface="Calibri"/>
              </a:rPr>
              <a:t>to</a:t>
            </a:r>
            <a:r>
              <a:rPr lang="de-DE" b="0" dirty="0">
                <a:cs typeface="Calibri"/>
              </a:rPr>
              <a:t> </a:t>
            </a:r>
            <a:r>
              <a:rPr lang="de-DE" b="0" dirty="0" err="1">
                <a:cs typeface="Calibri"/>
              </a:rPr>
              <a:t>establish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empathy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with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your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user</a:t>
            </a:r>
            <a:r>
              <a:rPr lang="de-DE" b="0" dirty="0">
                <a:cs typeface="Calibri"/>
              </a:rPr>
              <a:t> in </a:t>
            </a:r>
            <a:r>
              <a:rPr lang="de-DE" b="0" dirty="0" err="1">
                <a:cs typeface="Calibri"/>
              </a:rPr>
              <a:t>the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observe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stage</a:t>
            </a:r>
            <a:r>
              <a:rPr lang="de-DE" b="0" dirty="0">
                <a:cs typeface="Calibri"/>
              </a:rPr>
              <a:t>, </a:t>
            </a:r>
            <a:r>
              <a:rPr lang="de-DE" b="0" dirty="0" err="1">
                <a:cs typeface="Calibri"/>
              </a:rPr>
              <a:t>to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understand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them</a:t>
            </a:r>
            <a:r>
              <a:rPr lang="de-DE" b="0" dirty="0">
                <a:cs typeface="Calibri"/>
              </a:rPr>
              <a:t> </a:t>
            </a:r>
            <a:r>
              <a:rPr lang="de-DE" b="0" dirty="0" err="1">
                <a:cs typeface="Calibri"/>
              </a:rPr>
              <a:t>thoroughly</a:t>
            </a:r>
            <a:endParaRPr lang="de-DE" b="0" dirty="0">
              <a:cs typeface="Calibri"/>
            </a:endParaRPr>
          </a:p>
          <a:p>
            <a:endParaRPr lang="de-DE" b="1" dirty="0"/>
          </a:p>
          <a:p>
            <a:r>
              <a:rPr lang="de-DE" b="1" dirty="0"/>
              <a:t>Observation: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 err="1"/>
              <a:t>Observing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helps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, </a:t>
            </a:r>
            <a:r>
              <a:rPr lang="de-DE" dirty="0" err="1"/>
              <a:t>motivations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they’re</a:t>
            </a:r>
            <a:r>
              <a:rPr lang="de-DE" dirty="0"/>
              <a:t> not </a:t>
            </a:r>
            <a:r>
              <a:rPr lang="de-DE" dirty="0" err="1"/>
              <a:t>aware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—and </a:t>
            </a:r>
            <a:r>
              <a:rPr lang="de-DE" dirty="0" err="1"/>
              <a:t>therefore</a:t>
            </a:r>
            <a:r>
              <a:rPr lang="de-DE" dirty="0"/>
              <a:t> not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articulate</a:t>
            </a:r>
            <a:r>
              <a:rPr lang="de-DE" dirty="0"/>
              <a:t>.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 err="1"/>
              <a:t>it’s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distinguish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do in a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, and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do. In </a:t>
            </a:r>
            <a:r>
              <a:rPr lang="de-DE" dirty="0" err="1"/>
              <a:t>reality</a:t>
            </a:r>
            <a:r>
              <a:rPr lang="de-DE" dirty="0"/>
              <a:t>,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habits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desires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they’re</a:t>
            </a:r>
            <a:r>
              <a:rPr lang="de-DE" dirty="0"/>
              <a:t> not </a:t>
            </a:r>
            <a:r>
              <a:rPr lang="de-DE" dirty="0" err="1"/>
              <a:t>aware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, so </a:t>
            </a:r>
            <a:r>
              <a:rPr lang="de-DE" dirty="0" err="1"/>
              <a:t>it’s</a:t>
            </a:r>
            <a:r>
              <a:rPr lang="de-DE" dirty="0"/>
              <a:t> essential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designer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in </a:t>
            </a:r>
            <a:r>
              <a:rPr lang="de-DE" dirty="0" err="1"/>
              <a:t>action</a:t>
            </a:r>
            <a:r>
              <a:rPr lang="de-DE" dirty="0"/>
              <a:t> --&gt; </a:t>
            </a:r>
            <a:r>
              <a:rPr lang="de-DE" dirty="0" err="1"/>
              <a:t>looking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 '</a:t>
            </a:r>
            <a:r>
              <a:rPr lang="de-DE" dirty="0" err="1"/>
              <a:t>thoughtless</a:t>
            </a:r>
            <a:r>
              <a:rPr lang="de-DE" dirty="0"/>
              <a:t> </a:t>
            </a:r>
            <a:r>
              <a:rPr lang="de-DE" dirty="0" err="1"/>
              <a:t>acts</a:t>
            </a:r>
            <a:r>
              <a:rPr lang="de-DE" dirty="0"/>
              <a:t>'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 err="1">
                <a:cs typeface="Calibri"/>
              </a:rPr>
              <a:t>Observing</a:t>
            </a:r>
            <a:r>
              <a:rPr lang="de-DE" dirty="0">
                <a:cs typeface="Calibri"/>
              </a:rPr>
              <a:t> WHAT and HOW a </a:t>
            </a:r>
            <a:r>
              <a:rPr lang="de-DE" dirty="0" err="1">
                <a:cs typeface="Calibri"/>
              </a:rPr>
              <a:t>person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is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acting</a:t>
            </a:r>
            <a:r>
              <a:rPr lang="de-DE" dirty="0">
                <a:cs typeface="Calibri"/>
              </a:rPr>
              <a:t>/</a:t>
            </a:r>
            <a:r>
              <a:rPr lang="de-DE" dirty="0" err="1">
                <a:cs typeface="Calibri"/>
              </a:rPr>
              <a:t>behaving</a:t>
            </a:r>
            <a:r>
              <a:rPr lang="de-DE" dirty="0">
                <a:cs typeface="Calibri"/>
              </a:rPr>
              <a:t>/</a:t>
            </a:r>
            <a:r>
              <a:rPr lang="de-DE" dirty="0" err="1">
                <a:cs typeface="Calibri"/>
              </a:rPr>
              <a:t>doing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sth</a:t>
            </a:r>
            <a:r>
              <a:rPr lang="de-DE" dirty="0">
                <a:cs typeface="Calibri"/>
              </a:rPr>
              <a:t> and </a:t>
            </a:r>
            <a:r>
              <a:rPr lang="de-DE" dirty="0" err="1">
                <a:cs typeface="Calibri"/>
              </a:rPr>
              <a:t>then</a:t>
            </a:r>
            <a:r>
              <a:rPr lang="de-DE" dirty="0">
                <a:cs typeface="Calibri"/>
              </a:rPr>
              <a:t> </a:t>
            </a:r>
            <a:r>
              <a:rPr lang="de-DE" dirty="0" err="1">
                <a:cs typeface="Calibri"/>
              </a:rPr>
              <a:t>aasking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yourself</a:t>
            </a:r>
            <a:r>
              <a:rPr lang="de-DE" dirty="0">
                <a:cs typeface="Calibri"/>
              </a:rPr>
              <a:t> WHY (</a:t>
            </a:r>
            <a:r>
              <a:rPr lang="de-DE" dirty="0" err="1">
                <a:cs typeface="Calibri"/>
              </a:rPr>
              <a:t>assumptionas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about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motivations</a:t>
            </a:r>
            <a:r>
              <a:rPr lang="de-DE" dirty="0">
                <a:cs typeface="Calibri"/>
              </a:rPr>
              <a:t>/</a:t>
            </a:r>
            <a:r>
              <a:rPr lang="de-DE" dirty="0" err="1">
                <a:cs typeface="Calibri"/>
              </a:rPr>
              <a:t>emotions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behind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that</a:t>
            </a:r>
            <a:r>
              <a:rPr lang="de-DE" dirty="0">
                <a:cs typeface="Calibri"/>
              </a:rPr>
              <a:t> </a:t>
            </a:r>
            <a:r>
              <a:rPr lang="de-DE" dirty="0" err="1">
                <a:cs typeface="Calibri"/>
              </a:rPr>
              <a:t>behavior</a:t>
            </a:r>
            <a:endParaRPr lang="de-DE" dirty="0"/>
          </a:p>
          <a:p>
            <a:pPr marL="171450" indent="-171450">
              <a:buFont typeface="Arial"/>
              <a:buChar char="•"/>
            </a:pPr>
            <a:r>
              <a:rPr lang="de-DE" dirty="0" err="1"/>
              <a:t>You</a:t>
            </a:r>
            <a:r>
              <a:rPr lang="de-DE" dirty="0"/>
              <a:t> </a:t>
            </a:r>
            <a:r>
              <a:rPr lang="de-DE" dirty="0" err="1"/>
              <a:t>can</a:t>
            </a:r>
            <a:r>
              <a:rPr lang="de-DE" dirty="0"/>
              <a:t> </a:t>
            </a:r>
            <a:r>
              <a:rPr lang="de-DE" dirty="0" err="1"/>
              <a:t>photograph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but also </a:t>
            </a:r>
            <a:r>
              <a:rPr lang="de-DE" dirty="0" err="1"/>
              <a:t>ask</a:t>
            </a:r>
            <a:r>
              <a:rPr lang="de-DE" dirty="0"/>
              <a:t> </a:t>
            </a:r>
            <a:r>
              <a:rPr lang="de-DE" dirty="0" err="1"/>
              <a:t>for</a:t>
            </a:r>
            <a:r>
              <a:rPr lang="de-DE" dirty="0"/>
              <a:t> </a:t>
            </a:r>
            <a:r>
              <a:rPr lang="de-DE" dirty="0" err="1"/>
              <a:t>photo</a:t>
            </a:r>
            <a:r>
              <a:rPr lang="de-DE" dirty="0"/>
              <a:t> </a:t>
            </a:r>
            <a:r>
              <a:rPr lang="de-DE" dirty="0" err="1"/>
              <a:t>diaries</a:t>
            </a:r>
            <a:r>
              <a:rPr lang="de-DE" dirty="0"/>
              <a:t> and do </a:t>
            </a:r>
            <a:r>
              <a:rPr lang="de-DE" dirty="0" err="1"/>
              <a:t>interpretations</a:t>
            </a:r>
            <a:r>
              <a:rPr lang="de-DE" dirty="0"/>
              <a:t> </a:t>
            </a:r>
            <a:r>
              <a:rPr lang="de-DE" dirty="0" err="1"/>
              <a:t>of</a:t>
            </a:r>
            <a:r>
              <a:rPr lang="de-DE" dirty="0"/>
              <a:t> </a:t>
            </a:r>
            <a:r>
              <a:rPr lang="de-DE" dirty="0" err="1"/>
              <a:t>their</a:t>
            </a:r>
            <a:r>
              <a:rPr lang="de-DE" dirty="0"/>
              <a:t> </a:t>
            </a:r>
            <a:r>
              <a:rPr lang="de-DE" dirty="0" err="1"/>
              <a:t>daily</a:t>
            </a:r>
            <a:r>
              <a:rPr lang="de-DE" dirty="0"/>
              <a:t> </a:t>
            </a:r>
            <a:r>
              <a:rPr lang="de-DE" dirty="0" err="1"/>
              <a:t>life</a:t>
            </a:r>
            <a:r>
              <a:rPr lang="de-DE" dirty="0"/>
              <a:t>, </a:t>
            </a:r>
            <a:r>
              <a:rPr lang="de-DE" dirty="0" err="1"/>
              <a:t>we</a:t>
            </a:r>
            <a:r>
              <a:rPr lang="de-DE" dirty="0"/>
              <a:t> </a:t>
            </a:r>
            <a:r>
              <a:rPr lang="de-DE" dirty="0" err="1"/>
              <a:t>call</a:t>
            </a:r>
            <a:r>
              <a:rPr lang="de-DE" dirty="0"/>
              <a:t> </a:t>
            </a:r>
            <a:r>
              <a:rPr lang="de-DE" dirty="0" err="1"/>
              <a:t>this</a:t>
            </a:r>
            <a:r>
              <a:rPr lang="de-DE" dirty="0"/>
              <a:t> </a:t>
            </a:r>
            <a:r>
              <a:rPr lang="de-DE" b="1" dirty="0" err="1"/>
              <a:t>cultural</a:t>
            </a:r>
            <a:r>
              <a:rPr lang="de-DE" b="1" dirty="0"/>
              <a:t> </a:t>
            </a:r>
            <a:r>
              <a:rPr lang="de-DE" b="1" dirty="0" err="1"/>
              <a:t>probes</a:t>
            </a:r>
            <a:r>
              <a:rPr lang="de-DE" dirty="0"/>
              <a:t> </a:t>
            </a:r>
            <a:endParaRPr lang="de-DE" dirty="0">
              <a:cs typeface="Calibri"/>
            </a:endParaRPr>
          </a:p>
          <a:p>
            <a:endParaRPr lang="de-DE" dirty="0"/>
          </a:p>
          <a:p>
            <a:r>
              <a:rPr lang="de-DE" b="1" dirty="0"/>
              <a:t>Interview:</a:t>
            </a:r>
            <a:endParaRPr lang="de-DE" b="1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 err="1"/>
              <a:t>One</a:t>
            </a:r>
            <a:r>
              <a:rPr lang="de-DE" dirty="0"/>
              <a:t>-on-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interviews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productive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connect </a:t>
            </a:r>
            <a:r>
              <a:rPr lang="de-DE" dirty="0" err="1"/>
              <a:t>with</a:t>
            </a:r>
            <a:r>
              <a:rPr lang="de-DE" dirty="0"/>
              <a:t> real </a:t>
            </a:r>
            <a:r>
              <a:rPr lang="de-DE" dirty="0" err="1"/>
              <a:t>people</a:t>
            </a:r>
            <a:r>
              <a:rPr lang="de-DE" dirty="0"/>
              <a:t> and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insights</a:t>
            </a:r>
            <a:r>
              <a:rPr lang="de-DE" dirty="0"/>
              <a:t>.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/>
              <a:t>Talking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you’re</a:t>
            </a:r>
            <a:r>
              <a:rPr lang="de-DE" dirty="0"/>
              <a:t> </a:t>
            </a:r>
            <a:r>
              <a:rPr lang="de-DE" dirty="0" err="1"/>
              <a:t>designing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, </a:t>
            </a:r>
            <a:r>
              <a:rPr lang="de-DE" dirty="0" err="1"/>
              <a:t>hopes</a:t>
            </a:r>
            <a:r>
              <a:rPr lang="de-DE" dirty="0"/>
              <a:t>, </a:t>
            </a:r>
            <a:r>
              <a:rPr lang="de-DE" dirty="0" err="1"/>
              <a:t>desires</a:t>
            </a:r>
            <a:r>
              <a:rPr lang="de-DE" dirty="0"/>
              <a:t> and </a:t>
            </a:r>
            <a:r>
              <a:rPr lang="de-DE" dirty="0" err="1"/>
              <a:t>goals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/>
              <a:t>Most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interviews</a:t>
            </a:r>
            <a:r>
              <a:rPr lang="de-DE" dirty="0"/>
              <a:t>: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members</a:t>
            </a:r>
            <a:r>
              <a:rPr lang="de-DE" dirty="0"/>
              <a:t> will </a:t>
            </a:r>
            <a:r>
              <a:rPr lang="de-DE" dirty="0" err="1"/>
              <a:t>brainstorm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and </a:t>
            </a:r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themes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interview </a:t>
            </a:r>
            <a:r>
              <a:rPr lang="de-DE" dirty="0" err="1"/>
              <a:t>questions</a:t>
            </a:r>
            <a:r>
              <a:rPr lang="de-DE" dirty="0"/>
              <a:t> so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smoothly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/>
              <a:t>In DT </a:t>
            </a:r>
            <a:r>
              <a:rPr lang="de-DE" dirty="0" err="1"/>
              <a:t>interviews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aim</a:t>
            </a:r>
            <a:r>
              <a:rPr lang="de-DE" dirty="0"/>
              <a:t> at </a:t>
            </a:r>
            <a:r>
              <a:rPr lang="de-DE" dirty="0" err="1"/>
              <a:t>asking</a:t>
            </a:r>
            <a:r>
              <a:rPr lang="de-DE" dirty="0"/>
              <a:t> '</a:t>
            </a:r>
            <a:r>
              <a:rPr lang="de-DE" dirty="0" err="1"/>
              <a:t>deeper</a:t>
            </a:r>
            <a:r>
              <a:rPr lang="de-DE" dirty="0"/>
              <a:t>' not '</a:t>
            </a:r>
            <a:r>
              <a:rPr lang="de-DE" dirty="0" err="1"/>
              <a:t>broader</a:t>
            </a:r>
            <a:r>
              <a:rPr lang="de-DE" dirty="0"/>
              <a:t>'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/>
              <a:t>The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an </a:t>
            </a:r>
            <a:r>
              <a:rPr lang="de-DE" dirty="0" err="1"/>
              <a:t>effective</a:t>
            </a:r>
            <a:r>
              <a:rPr lang="de-DE" dirty="0"/>
              <a:t> </a:t>
            </a:r>
            <a:r>
              <a:rPr lang="de-DE" dirty="0" err="1"/>
              <a:t>empathy</a:t>
            </a:r>
            <a:r>
              <a:rPr lang="de-DE" dirty="0"/>
              <a:t> interview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open </a:t>
            </a:r>
            <a:r>
              <a:rPr lang="de-DE" dirty="0" err="1"/>
              <a:t>conversation</a:t>
            </a:r>
            <a:r>
              <a:rPr lang="de-DE" dirty="0"/>
              <a:t>, </a:t>
            </a:r>
            <a:r>
              <a:rPr lang="de-DE" dirty="0" err="1"/>
              <a:t>constantly</a:t>
            </a:r>
            <a:r>
              <a:rPr lang="de-DE" dirty="0"/>
              <a:t> </a:t>
            </a:r>
            <a:r>
              <a:rPr lang="de-DE" dirty="0" err="1"/>
              <a:t>asking</a:t>
            </a:r>
            <a:r>
              <a:rPr lang="de-DE" dirty="0"/>
              <a:t> “</a:t>
            </a:r>
            <a:r>
              <a:rPr lang="de-DE" dirty="0" err="1"/>
              <a:t>why</a:t>
            </a:r>
            <a:r>
              <a:rPr lang="de-DE" dirty="0"/>
              <a:t>?” (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!), </a:t>
            </a:r>
            <a:r>
              <a:rPr lang="de-DE" dirty="0" err="1"/>
              <a:t>asking</a:t>
            </a:r>
            <a:r>
              <a:rPr lang="de-DE" dirty="0"/>
              <a:t> non-</a:t>
            </a:r>
            <a:r>
              <a:rPr lang="de-DE" dirty="0" err="1"/>
              <a:t>binary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, </a:t>
            </a:r>
            <a:r>
              <a:rPr lang="de-DE" dirty="0" err="1"/>
              <a:t>encouraging</a:t>
            </a:r>
            <a:r>
              <a:rPr lang="de-DE" dirty="0"/>
              <a:t> </a:t>
            </a:r>
            <a:r>
              <a:rPr lang="de-DE" dirty="0" err="1"/>
              <a:t>storytelling</a:t>
            </a:r>
            <a:r>
              <a:rPr lang="de-DE" dirty="0"/>
              <a:t>, and </a:t>
            </a:r>
            <a:r>
              <a:rPr lang="de-DE" dirty="0" err="1"/>
              <a:t>paying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nonverbal </a:t>
            </a:r>
            <a:r>
              <a:rPr lang="de-DE" dirty="0" err="1"/>
              <a:t>cues</a:t>
            </a:r>
            <a:r>
              <a:rPr lang="de-DE" dirty="0"/>
              <a:t>.</a:t>
            </a:r>
            <a:endParaRPr lang="de-DE" dirty="0">
              <a:cs typeface="Calibri"/>
            </a:endParaRPr>
          </a:p>
          <a:p>
            <a:endParaRPr lang="de-DE" dirty="0"/>
          </a:p>
          <a:p>
            <a:r>
              <a:rPr lang="de-DE" b="1" dirty="0"/>
              <a:t>Self-Experience: </a:t>
            </a:r>
            <a:r>
              <a:rPr lang="de-DE" b="1" dirty="0" err="1"/>
              <a:t>immersion</a:t>
            </a:r>
            <a:endParaRPr lang="de-DE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/>
              <a:t>The </a:t>
            </a:r>
            <a:r>
              <a:rPr lang="de-DE" dirty="0" err="1"/>
              <a:t>most</a:t>
            </a:r>
            <a:r>
              <a:rPr lang="de-DE" dirty="0"/>
              <a:t> </a:t>
            </a:r>
            <a:r>
              <a:rPr lang="de-DE" dirty="0" err="1"/>
              <a:t>effective</a:t>
            </a:r>
            <a:r>
              <a:rPr lang="de-DE" dirty="0"/>
              <a:t> </a:t>
            </a:r>
            <a:r>
              <a:rPr lang="de-DE" dirty="0" err="1"/>
              <a:t>way</a:t>
            </a:r>
            <a:r>
              <a:rPr lang="de-DE" dirty="0"/>
              <a:t> </a:t>
            </a:r>
            <a:r>
              <a:rPr lang="de-DE" dirty="0" err="1"/>
              <a:t>you</a:t>
            </a:r>
            <a:r>
              <a:rPr lang="de-DE" dirty="0"/>
              <a:t> </a:t>
            </a:r>
            <a:r>
              <a:rPr lang="de-DE" dirty="0" err="1"/>
              <a:t>can</a:t>
            </a:r>
            <a:r>
              <a:rPr lang="de-DE" dirty="0"/>
              <a:t> </a:t>
            </a:r>
            <a:r>
              <a:rPr lang="de-DE" dirty="0" err="1"/>
              <a:t>gain</a:t>
            </a:r>
            <a:r>
              <a:rPr lang="de-DE" dirty="0"/>
              <a:t> </a:t>
            </a:r>
            <a:r>
              <a:rPr lang="de-DE" dirty="0" err="1"/>
              <a:t>empathy</a:t>
            </a:r>
            <a:r>
              <a:rPr lang="de-DE" dirty="0"/>
              <a:t> </a:t>
            </a:r>
            <a:r>
              <a:rPr lang="de-DE" dirty="0" err="1"/>
              <a:t>comes</a:t>
            </a:r>
            <a:r>
              <a:rPr lang="de-DE" dirty="0"/>
              <a:t> in </a:t>
            </a:r>
            <a:r>
              <a:rPr lang="de-DE" dirty="0" err="1"/>
              <a:t>the</a:t>
            </a:r>
            <a:r>
              <a:rPr lang="de-DE" dirty="0"/>
              <a:t> form </a:t>
            </a:r>
            <a:r>
              <a:rPr lang="de-DE" dirty="0" err="1"/>
              <a:t>of</a:t>
            </a:r>
            <a:r>
              <a:rPr lang="de-DE" dirty="0"/>
              <a:t> </a:t>
            </a:r>
            <a:r>
              <a:rPr lang="de-DE" b="1" dirty="0" err="1"/>
              <a:t>immersion</a:t>
            </a:r>
            <a:r>
              <a:rPr lang="de-DE" dirty="0"/>
              <a:t>: </a:t>
            </a:r>
            <a:r>
              <a:rPr lang="de-DE" dirty="0" err="1"/>
              <a:t>direct</a:t>
            </a:r>
            <a:r>
              <a:rPr lang="de-DE" dirty="0"/>
              <a:t> </a:t>
            </a:r>
            <a:r>
              <a:rPr lang="de-DE" dirty="0" err="1"/>
              <a:t>experience</a:t>
            </a:r>
            <a:r>
              <a:rPr lang="de-DE" dirty="0"/>
              <a:t> </a:t>
            </a:r>
            <a:r>
              <a:rPr lang="de-DE" dirty="0" err="1"/>
              <a:t>of</a:t>
            </a:r>
            <a:r>
              <a:rPr lang="de-DE" dirty="0"/>
              <a:t> </a:t>
            </a:r>
            <a:r>
              <a:rPr lang="de-DE" dirty="0" err="1"/>
              <a:t>the</a:t>
            </a:r>
            <a:r>
              <a:rPr lang="de-DE" dirty="0"/>
              <a:t> </a:t>
            </a:r>
            <a:r>
              <a:rPr lang="de-DE" dirty="0" err="1"/>
              <a:t>lives</a:t>
            </a:r>
            <a:r>
              <a:rPr lang="de-DE" dirty="0"/>
              <a:t>, </a:t>
            </a:r>
            <a:r>
              <a:rPr lang="de-DE" dirty="0" err="1"/>
              <a:t>contexts</a:t>
            </a:r>
            <a:r>
              <a:rPr lang="de-DE" dirty="0"/>
              <a:t>, </a:t>
            </a:r>
            <a:r>
              <a:rPr lang="de-DE" dirty="0" err="1"/>
              <a:t>environments</a:t>
            </a:r>
            <a:r>
              <a:rPr lang="de-DE" dirty="0"/>
              <a:t>, and </a:t>
            </a:r>
            <a:r>
              <a:rPr lang="de-DE" dirty="0" err="1"/>
              <a:t>activities</a:t>
            </a:r>
            <a:r>
              <a:rPr lang="de-DE" dirty="0"/>
              <a:t> </a:t>
            </a:r>
            <a:r>
              <a:rPr lang="de-DE" dirty="0" err="1"/>
              <a:t>of</a:t>
            </a:r>
            <a:r>
              <a:rPr lang="de-DE" dirty="0"/>
              <a:t> </a:t>
            </a:r>
            <a:r>
              <a:rPr lang="de-DE" dirty="0" err="1"/>
              <a:t>the</a:t>
            </a:r>
            <a:r>
              <a:rPr lang="de-DE" dirty="0"/>
              <a:t> </a:t>
            </a:r>
            <a:r>
              <a:rPr lang="de-DE" dirty="0" err="1"/>
              <a:t>people</a:t>
            </a:r>
            <a:r>
              <a:rPr lang="de-DE" dirty="0"/>
              <a:t> </a:t>
            </a:r>
            <a:r>
              <a:rPr lang="de-DE" dirty="0" err="1"/>
              <a:t>you</a:t>
            </a:r>
            <a:r>
              <a:rPr lang="de-DE" dirty="0"/>
              <a:t> </a:t>
            </a:r>
            <a:r>
              <a:rPr lang="de-DE" dirty="0" err="1"/>
              <a:t>would</a:t>
            </a:r>
            <a:r>
              <a:rPr lang="de-DE" dirty="0"/>
              <a:t> like </a:t>
            </a:r>
            <a:r>
              <a:rPr lang="de-DE" dirty="0" err="1"/>
              <a:t>to</a:t>
            </a:r>
            <a:r>
              <a:rPr lang="de-DE" dirty="0"/>
              <a:t> </a:t>
            </a:r>
            <a:r>
              <a:rPr lang="de-DE" dirty="0" err="1"/>
              <a:t>understand</a:t>
            </a:r>
            <a:r>
              <a:rPr lang="de-DE" dirty="0"/>
              <a:t> </a:t>
            </a:r>
            <a:r>
              <a:rPr lang="de-DE" dirty="0" err="1"/>
              <a:t>better</a:t>
            </a:r>
            <a:endParaRPr lang="de-DE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dirty="0"/>
              <a:t>Put </a:t>
            </a:r>
            <a:r>
              <a:rPr lang="de-DE" dirty="0" err="1"/>
              <a:t>yourself</a:t>
            </a:r>
            <a:r>
              <a:rPr lang="de-DE" dirty="0"/>
              <a:t> in </a:t>
            </a:r>
            <a:r>
              <a:rPr lang="de-DE" dirty="0" err="1"/>
              <a:t>the</a:t>
            </a:r>
            <a:r>
              <a:rPr lang="de-DE" dirty="0"/>
              <a:t> </a:t>
            </a:r>
            <a:r>
              <a:rPr lang="de-DE" dirty="0" err="1"/>
              <a:t>shoes</a:t>
            </a:r>
            <a:r>
              <a:rPr lang="de-DE" dirty="0"/>
              <a:t> </a:t>
            </a:r>
            <a:r>
              <a:rPr lang="de-DE" dirty="0" err="1"/>
              <a:t>of</a:t>
            </a:r>
            <a:r>
              <a:rPr lang="de-DE" dirty="0"/>
              <a:t> </a:t>
            </a:r>
            <a:r>
              <a:rPr lang="de-DE" dirty="0" err="1"/>
              <a:t>your</a:t>
            </a:r>
            <a:r>
              <a:rPr lang="de-DE" dirty="0"/>
              <a:t> </a:t>
            </a:r>
            <a:r>
              <a:rPr lang="de-DE" dirty="0" err="1"/>
              <a:t>user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 err="1"/>
              <a:t>physically</a:t>
            </a:r>
            <a:r>
              <a:rPr lang="de-DE" dirty="0"/>
              <a:t> </a:t>
            </a:r>
            <a:r>
              <a:rPr lang="de-DE" dirty="0" err="1"/>
              <a:t>experiencing</a:t>
            </a:r>
            <a:r>
              <a:rPr lang="de-DE" dirty="0"/>
              <a:t> a </a:t>
            </a:r>
            <a:r>
              <a:rPr lang="de-DE" dirty="0" err="1"/>
              <a:t>situation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immerse</a:t>
            </a:r>
            <a:r>
              <a:rPr lang="de-DE" dirty="0"/>
              <a:t> </a:t>
            </a:r>
            <a:r>
              <a:rPr lang="de-DE" dirty="0" err="1"/>
              <a:t>oneself</a:t>
            </a:r>
            <a:r>
              <a:rPr lang="de-DE" dirty="0"/>
              <a:t> fully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’ </a:t>
            </a:r>
            <a:r>
              <a:rPr lang="de-DE" dirty="0" err="1"/>
              <a:t>environment</a:t>
            </a:r>
            <a:r>
              <a:rPr lang="de-DE" dirty="0"/>
              <a:t>.</a:t>
            </a:r>
            <a:endParaRPr lang="de-DE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dirty="0" err="1"/>
              <a:t>requires</a:t>
            </a:r>
            <a:r>
              <a:rPr lang="de-DE" dirty="0"/>
              <a:t> a </a:t>
            </a:r>
            <a:r>
              <a:rPr lang="de-DE" dirty="0" err="1"/>
              <a:t>considerable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and </a:t>
            </a:r>
            <a:r>
              <a:rPr lang="de-DE" dirty="0" err="1"/>
              <a:t>effort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artifacts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real-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,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/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accurately</a:t>
            </a:r>
            <a:r>
              <a:rPr lang="de-DE" dirty="0"/>
              <a:t> </a:t>
            </a:r>
            <a:r>
              <a:rPr lang="de-DE" dirty="0" err="1"/>
              <a:t>depict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’ </a:t>
            </a:r>
            <a:r>
              <a:rPr lang="de-DE" dirty="0" err="1"/>
              <a:t>setting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rtl="0" fontAlgn="base"/>
            <a:r>
              <a:rPr lang="de-DE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de-DE" b="0" i="0" dirty="0">
              <a:effectLst/>
              <a:cs typeface="Calibri"/>
            </a:endParaRPr>
          </a:p>
          <a:p>
            <a:pPr rtl="0"/>
            <a:endParaRPr lang="de-DE" b="0" i="0" dirty="0">
              <a:effectLst/>
              <a:cs typeface="Calibri"/>
            </a:endParaRPr>
          </a:p>
          <a:p>
            <a:r>
              <a:rPr lang="de-DE" b="1" dirty="0" err="1"/>
              <a:t>Empathy</a:t>
            </a:r>
            <a:r>
              <a:rPr lang="de-DE" b="1" dirty="0"/>
              <a:t> in </a:t>
            </a:r>
            <a:r>
              <a:rPr lang="de-DE" b="1" dirty="0" err="1"/>
              <a:t>general</a:t>
            </a:r>
            <a:r>
              <a:rPr lang="de-DE" b="1" dirty="0"/>
              <a:t>:</a:t>
            </a:r>
            <a:endParaRPr lang="en-US" dirty="0"/>
          </a:p>
          <a:p>
            <a:r>
              <a:rPr lang="de-DE" dirty="0" err="1"/>
              <a:t>With</a:t>
            </a:r>
            <a:r>
              <a:rPr lang="de-DE" dirty="0"/>
              <a:t> all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approches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 </a:t>
            </a:r>
            <a:r>
              <a:rPr lang="de-DE" dirty="0" err="1"/>
              <a:t>need</a:t>
            </a:r>
            <a:r>
              <a:rPr lang="de-DE" dirty="0"/>
              <a:t> </a:t>
            </a:r>
            <a:r>
              <a:rPr lang="de-DE" dirty="0" err="1"/>
              <a:t>to</a:t>
            </a:r>
            <a:r>
              <a:rPr lang="de-DE" dirty="0"/>
              <a:t> 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intuition</a:t>
            </a:r>
            <a:r>
              <a:rPr lang="de-DE" dirty="0"/>
              <a:t>, </a:t>
            </a:r>
            <a:r>
              <a:rPr lang="de-DE" dirty="0" err="1"/>
              <a:t>imagination</a:t>
            </a:r>
            <a:r>
              <a:rPr lang="de-DE" dirty="0"/>
              <a:t>, emotional </a:t>
            </a:r>
            <a:r>
              <a:rPr lang="de-DE" dirty="0" err="1"/>
              <a:t>sensitivity</a:t>
            </a:r>
            <a:r>
              <a:rPr lang="de-DE" dirty="0"/>
              <a:t>, and </a:t>
            </a:r>
            <a:r>
              <a:rPr lang="de-DE" dirty="0">
                <a:hlinkClick r:id="rId3"/>
              </a:rPr>
              <a:t>creativity</a:t>
            </a:r>
            <a:r>
              <a:rPr lang="de-DE" dirty="0"/>
              <a:t> in </a:t>
            </a:r>
            <a:r>
              <a:rPr lang="de-DE" dirty="0" err="1"/>
              <a:t>order</a:t>
            </a:r>
            <a:r>
              <a:rPr lang="de-DE" dirty="0"/>
              <a:t> </a:t>
            </a:r>
            <a:r>
              <a:rPr lang="de-DE" dirty="0" err="1"/>
              <a:t>to</a:t>
            </a:r>
            <a:r>
              <a:rPr lang="de-DE" dirty="0"/>
              <a:t> </a:t>
            </a:r>
            <a:r>
              <a:rPr lang="de-DE" dirty="0" err="1"/>
              <a:t>dig</a:t>
            </a:r>
            <a:r>
              <a:rPr lang="de-DE" dirty="0"/>
              <a:t> </a:t>
            </a:r>
            <a:r>
              <a:rPr lang="de-DE" dirty="0" err="1"/>
              <a:t>deeper</a:t>
            </a:r>
            <a:r>
              <a:rPr lang="de-DE" dirty="0"/>
              <a:t> and </a:t>
            </a:r>
            <a:r>
              <a:rPr lang="de-DE" dirty="0" err="1"/>
              <a:t>thoroughly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 also </a:t>
            </a:r>
            <a:r>
              <a:rPr lang="de-DE" dirty="0" err="1"/>
              <a:t>the</a:t>
            </a:r>
            <a:r>
              <a:rPr lang="de-DE" dirty="0"/>
              <a:t> non-</a:t>
            </a:r>
            <a:r>
              <a:rPr lang="de-DE" dirty="0" err="1"/>
              <a:t>obvious</a:t>
            </a:r>
            <a:r>
              <a:rPr lang="de-DE" dirty="0"/>
              <a:t>!</a:t>
            </a:r>
            <a:endParaRPr lang="de-DE" dirty="0">
              <a:cs typeface="Calibri"/>
            </a:endParaRPr>
          </a:p>
          <a:p>
            <a:endParaRPr lang="de-DE" dirty="0"/>
          </a:p>
          <a:p>
            <a:r>
              <a:rPr lang="de-DE" dirty="0" err="1"/>
              <a:t>If</a:t>
            </a:r>
            <a:r>
              <a:rPr lang="de-DE" dirty="0"/>
              <a:t> </a:t>
            </a:r>
            <a:r>
              <a:rPr lang="de-DE" dirty="0" err="1"/>
              <a:t>we</a:t>
            </a:r>
            <a:r>
              <a:rPr lang="de-DE" dirty="0"/>
              <a:t> </a:t>
            </a:r>
            <a:r>
              <a:rPr lang="de-DE" dirty="0" err="1"/>
              <a:t>are</a:t>
            </a:r>
            <a:r>
              <a:rPr lang="de-DE" dirty="0"/>
              <a:t> </a:t>
            </a:r>
            <a:r>
              <a:rPr lang="de-DE" dirty="0" err="1"/>
              <a:t>to</a:t>
            </a:r>
            <a:r>
              <a:rPr lang="de-DE" dirty="0"/>
              <a:t> </a:t>
            </a:r>
            <a:r>
              <a:rPr lang="de-DE" dirty="0" err="1"/>
              <a:t>empathize</a:t>
            </a:r>
            <a:r>
              <a:rPr lang="de-DE" dirty="0"/>
              <a:t> </a:t>
            </a:r>
            <a:r>
              <a:rPr lang="de-DE" dirty="0" err="1"/>
              <a:t>with</a:t>
            </a:r>
            <a:r>
              <a:rPr lang="de-DE" dirty="0"/>
              <a:t> </a:t>
            </a:r>
            <a:r>
              <a:rPr lang="de-DE" dirty="0" err="1"/>
              <a:t>users</a:t>
            </a:r>
            <a:r>
              <a:rPr lang="de-DE" dirty="0"/>
              <a:t>, </a:t>
            </a:r>
            <a:r>
              <a:rPr lang="de-DE" dirty="0" err="1"/>
              <a:t>we</a:t>
            </a:r>
            <a:r>
              <a:rPr lang="de-DE" dirty="0"/>
              <a:t> </a:t>
            </a:r>
            <a:r>
              <a:rPr lang="de-DE" dirty="0" err="1"/>
              <a:t>should</a:t>
            </a:r>
            <a:r>
              <a:rPr lang="de-DE" dirty="0"/>
              <a:t> </a:t>
            </a:r>
            <a:r>
              <a:rPr lang="de-DE" dirty="0" err="1"/>
              <a:t>always</a:t>
            </a:r>
            <a:r>
              <a:rPr lang="de-DE" dirty="0"/>
              <a:t> </a:t>
            </a:r>
            <a:r>
              <a:rPr lang="de-DE" dirty="0" err="1"/>
              <a:t>try</a:t>
            </a:r>
            <a:r>
              <a:rPr lang="de-DE" dirty="0"/>
              <a:t> </a:t>
            </a:r>
            <a:r>
              <a:rPr lang="de-DE" dirty="0" err="1"/>
              <a:t>to</a:t>
            </a:r>
            <a:r>
              <a:rPr lang="de-DE" dirty="0"/>
              <a:t> </a:t>
            </a:r>
            <a:r>
              <a:rPr lang="de-DE" dirty="0" err="1"/>
              <a:t>adopt</a:t>
            </a:r>
            <a:r>
              <a:rPr lang="de-DE" dirty="0"/>
              <a:t> </a:t>
            </a:r>
            <a:r>
              <a:rPr lang="de-DE" dirty="0" err="1"/>
              <a:t>the</a:t>
            </a:r>
            <a:r>
              <a:rPr lang="de-DE" dirty="0"/>
              <a:t> </a:t>
            </a:r>
            <a:r>
              <a:rPr lang="de-DE" b="1" dirty="0" err="1"/>
              <a:t>mindset</a:t>
            </a:r>
            <a:r>
              <a:rPr lang="de-DE" b="1" dirty="0"/>
              <a:t> </a:t>
            </a:r>
            <a:r>
              <a:rPr lang="de-DE" b="1" dirty="0" err="1"/>
              <a:t>of</a:t>
            </a:r>
            <a:r>
              <a:rPr lang="de-DE" b="1" dirty="0"/>
              <a:t> a </a:t>
            </a:r>
            <a:r>
              <a:rPr lang="de-DE" b="1" dirty="0" err="1"/>
              <a:t>beginner</a:t>
            </a:r>
            <a:r>
              <a:rPr lang="de-DE" dirty="0"/>
              <a:t>. </a:t>
            </a:r>
            <a:r>
              <a:rPr lang="de-DE" dirty="0" err="1"/>
              <a:t>What</a:t>
            </a:r>
            <a:r>
              <a:rPr lang="de-DE" dirty="0"/>
              <a:t> </a:t>
            </a:r>
            <a:r>
              <a:rPr lang="de-DE" dirty="0" err="1"/>
              <a:t>this</a:t>
            </a:r>
            <a:r>
              <a:rPr lang="de-DE" dirty="0"/>
              <a:t> </a:t>
            </a:r>
            <a:r>
              <a:rPr lang="de-DE" dirty="0" err="1"/>
              <a:t>means</a:t>
            </a:r>
            <a:r>
              <a:rPr lang="de-DE" dirty="0"/>
              <a:t> </a:t>
            </a:r>
            <a:r>
              <a:rPr lang="de-DE" dirty="0" err="1"/>
              <a:t>is</a:t>
            </a:r>
            <a:r>
              <a:rPr lang="de-DE" dirty="0"/>
              <a:t> </a:t>
            </a:r>
            <a:r>
              <a:rPr lang="de-DE" dirty="0" err="1"/>
              <a:t>that</a:t>
            </a:r>
            <a:r>
              <a:rPr lang="de-DE" dirty="0"/>
              <a:t>, </a:t>
            </a:r>
            <a:r>
              <a:rPr lang="de-DE" dirty="0" err="1"/>
              <a:t>as</a:t>
            </a:r>
            <a:r>
              <a:rPr lang="de-DE" dirty="0"/>
              <a:t> </a:t>
            </a:r>
            <a:r>
              <a:rPr lang="de-DE" dirty="0" err="1"/>
              <a:t>designers</a:t>
            </a:r>
            <a:r>
              <a:rPr lang="de-DE" dirty="0"/>
              <a:t> (</a:t>
            </a:r>
            <a:r>
              <a:rPr lang="de-DE" dirty="0" err="1"/>
              <a:t>or</a:t>
            </a:r>
            <a:r>
              <a:rPr lang="de-DE" dirty="0"/>
              <a:t> design </a:t>
            </a:r>
            <a:r>
              <a:rPr lang="de-DE" dirty="0" err="1"/>
              <a:t>thinkers</a:t>
            </a:r>
            <a:r>
              <a:rPr lang="de-DE" dirty="0"/>
              <a:t>), </a:t>
            </a:r>
            <a:r>
              <a:rPr lang="de-DE" dirty="0" err="1"/>
              <a:t>we</a:t>
            </a:r>
            <a:r>
              <a:rPr lang="de-DE" dirty="0"/>
              <a:t> </a:t>
            </a:r>
            <a:r>
              <a:rPr lang="de-DE" dirty="0" err="1"/>
              <a:t>should</a:t>
            </a:r>
            <a:r>
              <a:rPr lang="de-DE" dirty="0"/>
              <a:t> </a:t>
            </a:r>
            <a:r>
              <a:rPr lang="de-DE" dirty="0" err="1"/>
              <a:t>always</a:t>
            </a:r>
            <a:r>
              <a:rPr lang="de-DE" dirty="0"/>
              <a:t> do </a:t>
            </a:r>
            <a:r>
              <a:rPr lang="de-DE" dirty="0" err="1"/>
              <a:t>our</a:t>
            </a:r>
            <a:r>
              <a:rPr lang="de-DE" dirty="0"/>
              <a:t> </a:t>
            </a:r>
            <a:r>
              <a:rPr lang="de-DE" dirty="0" err="1"/>
              <a:t>best</a:t>
            </a:r>
            <a:r>
              <a:rPr lang="de-DE" dirty="0"/>
              <a:t> </a:t>
            </a:r>
            <a:r>
              <a:rPr lang="de-DE" dirty="0" err="1"/>
              <a:t>to</a:t>
            </a:r>
            <a:r>
              <a:rPr lang="de-DE" dirty="0"/>
              <a:t> </a:t>
            </a:r>
            <a:r>
              <a:rPr lang="de-DE" dirty="0" err="1"/>
              <a:t>leave</a:t>
            </a:r>
            <a:r>
              <a:rPr lang="de-DE" dirty="0"/>
              <a:t> </a:t>
            </a:r>
            <a:r>
              <a:rPr lang="de-DE" dirty="0" err="1"/>
              <a:t>our</a:t>
            </a:r>
            <a:r>
              <a:rPr lang="de-DE" dirty="0"/>
              <a:t> own </a:t>
            </a:r>
            <a:r>
              <a:rPr lang="de-DE" dirty="0" err="1"/>
              <a:t>assumptions</a:t>
            </a:r>
            <a:r>
              <a:rPr lang="de-DE" dirty="0"/>
              <a:t> and </a:t>
            </a:r>
            <a:r>
              <a:rPr lang="de-DE" dirty="0" err="1"/>
              <a:t>experiences</a:t>
            </a:r>
            <a:r>
              <a:rPr lang="de-DE" dirty="0"/>
              <a:t> </a:t>
            </a:r>
            <a:r>
              <a:rPr lang="de-DE" dirty="0" err="1"/>
              <a:t>behind</a:t>
            </a:r>
            <a:r>
              <a:rPr lang="de-DE" dirty="0"/>
              <a:t> </a:t>
            </a:r>
            <a:r>
              <a:rPr lang="de-DE" dirty="0" err="1"/>
              <a:t>when</a:t>
            </a:r>
            <a:r>
              <a:rPr lang="de-DE" dirty="0"/>
              <a:t> </a:t>
            </a:r>
            <a:r>
              <a:rPr lang="de-DE" dirty="0" err="1"/>
              <a:t>making</a:t>
            </a:r>
            <a:r>
              <a:rPr lang="de-DE" dirty="0"/>
              <a:t> </a:t>
            </a:r>
            <a:r>
              <a:rPr lang="de-DE" dirty="0" err="1"/>
              <a:t>observations</a:t>
            </a:r>
            <a:r>
              <a:rPr lang="de-DE" dirty="0"/>
              <a:t>.</a:t>
            </a:r>
            <a:endParaRPr lang="de-DE" dirty="0">
              <a:cs typeface="Calibri" panose="020F0502020204030204"/>
            </a:endParaRPr>
          </a:p>
          <a:p>
            <a:endParaRPr lang="de-DE" dirty="0">
              <a:cs typeface="Calibri" panose="020F0502020204030204"/>
            </a:endParaRPr>
          </a:p>
          <a:p>
            <a:r>
              <a:rPr lang="de-DE" dirty="0">
                <a:cs typeface="Calibri" panose="020F0502020204030204"/>
              </a:rPr>
              <a:t>EXAMPLE NEXT</a:t>
            </a:r>
          </a:p>
          <a:p>
            <a:endParaRPr lang="de-DE" b="0" dirty="0"/>
          </a:p>
          <a:p>
            <a:endParaRPr lang="de-DE" dirty="0">
              <a:cs typeface="Calibri" panose="020F0502020204030204"/>
            </a:endParaRPr>
          </a:p>
          <a:p>
            <a:endParaRPr lang="de-DE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279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26494fd4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26494fd4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de-DE" dirty="0"/>
              <a:t>Voting Link: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de-DE" dirty="0"/>
              <a:t>Live </a:t>
            </a:r>
            <a:r>
              <a:rPr lang="de-DE" dirty="0" err="1"/>
              <a:t>Results</a:t>
            </a:r>
            <a:r>
              <a:rPr lang="de-DE"/>
              <a:t>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696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In </a:t>
            </a:r>
            <a:r>
              <a:rPr lang="de-DE" b="0" dirty="0" err="1"/>
              <a:t>order</a:t>
            </a:r>
            <a:r>
              <a:rPr lang="de-DE" b="0" dirty="0"/>
              <a:t>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give</a:t>
            </a:r>
            <a:r>
              <a:rPr lang="de-DE" b="0" dirty="0"/>
              <a:t> </a:t>
            </a:r>
            <a:r>
              <a:rPr lang="de-DE" b="0" dirty="0" err="1"/>
              <a:t>you</a:t>
            </a:r>
            <a:r>
              <a:rPr lang="de-DE" b="0" dirty="0"/>
              <a:t> an </a:t>
            </a:r>
            <a:r>
              <a:rPr lang="de-DE" b="0" dirty="0" err="1"/>
              <a:t>example</a:t>
            </a:r>
            <a:r>
              <a:rPr lang="de-DE" b="0" dirty="0"/>
              <a:t>, </a:t>
            </a:r>
            <a:r>
              <a:rPr lang="de-DE" b="0" dirty="0" err="1"/>
              <a:t>please</a:t>
            </a:r>
            <a:r>
              <a:rPr lang="de-DE" b="0" dirty="0"/>
              <a:t> </a:t>
            </a:r>
            <a:r>
              <a:rPr lang="de-DE" b="0" dirty="0" err="1"/>
              <a:t>watch</a:t>
            </a:r>
            <a:r>
              <a:rPr lang="de-DE" b="0" dirty="0"/>
              <a:t> </a:t>
            </a:r>
            <a:r>
              <a:rPr lang="de-DE" b="0" dirty="0" err="1"/>
              <a:t>this</a:t>
            </a:r>
            <a:r>
              <a:rPr lang="de-DE" b="0" dirty="0"/>
              <a:t> </a:t>
            </a:r>
            <a:r>
              <a:rPr lang="de-DE" b="0" dirty="0" err="1"/>
              <a:t>video</a:t>
            </a:r>
            <a:endParaRPr lang="de-DE" b="0" dirty="0"/>
          </a:p>
          <a:p>
            <a:endParaRPr lang="de-DE" b="0" dirty="0"/>
          </a:p>
          <a:p>
            <a:r>
              <a:rPr lang="de-DE" b="0" dirty="0"/>
              <a:t>Video: https://</a:t>
            </a:r>
            <a:r>
              <a:rPr lang="de-DE" b="0" dirty="0" err="1"/>
              <a:t>www.youtube.com</a:t>
            </a:r>
            <a:r>
              <a:rPr lang="de-DE" b="0" dirty="0"/>
              <a:t>/</a:t>
            </a:r>
            <a:r>
              <a:rPr lang="de-DE" b="0" dirty="0" err="1"/>
              <a:t>watch?v</a:t>
            </a:r>
            <a:r>
              <a:rPr lang="de-DE" b="0" dirty="0"/>
              <a:t>=XrpAveg7ZIg (2:48min)</a:t>
            </a:r>
          </a:p>
          <a:p>
            <a:endParaRPr lang="de-DE" b="0" dirty="0"/>
          </a:p>
          <a:p>
            <a:r>
              <a:rPr lang="de-DE" b="0" dirty="0"/>
              <a:t>Summary </a:t>
            </a:r>
            <a:r>
              <a:rPr lang="de-DE" b="0" dirty="0" err="1"/>
              <a:t>afterwards</a:t>
            </a:r>
            <a:r>
              <a:rPr lang="de-DE" b="0" dirty="0"/>
              <a:t>:</a:t>
            </a:r>
          </a:p>
          <a:p>
            <a:endParaRPr lang="de-DE" b="0" dirty="0"/>
          </a:p>
          <a:p>
            <a:r>
              <a:rPr lang="de-DE" dirty="0"/>
              <a:t>Turns out,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kids</a:t>
            </a:r>
            <a:r>
              <a:rPr lang="de-DE" dirty="0"/>
              <a:t> hold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toothbrush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totally</a:t>
            </a:r>
            <a:r>
              <a:rPr lang="de-DE" dirty="0"/>
              <a:t> different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adults</a:t>
            </a:r>
            <a:r>
              <a:rPr lang="de-DE" dirty="0"/>
              <a:t>. </a:t>
            </a:r>
            <a:r>
              <a:rPr lang="de-DE" dirty="0" err="1"/>
              <a:t>Adults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dexterity</a:t>
            </a:r>
            <a:r>
              <a:rPr lang="de-DE" dirty="0"/>
              <a:t> in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hands</a:t>
            </a:r>
            <a:r>
              <a:rPr lang="de-DE" dirty="0"/>
              <a:t> and </a:t>
            </a:r>
            <a:r>
              <a:rPr lang="de-DE" dirty="0" err="1"/>
              <a:t>tend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fingers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manipulate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toothbrush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fine</a:t>
            </a:r>
            <a:r>
              <a:rPr lang="de-DE" dirty="0"/>
              <a:t> </a:t>
            </a:r>
            <a:r>
              <a:rPr lang="de-DE" dirty="0" err="1"/>
              <a:t>movements</a:t>
            </a:r>
            <a:r>
              <a:rPr lang="de-DE" dirty="0"/>
              <a:t>.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, </a:t>
            </a:r>
            <a:r>
              <a:rPr lang="de-DE" dirty="0" err="1"/>
              <a:t>kids</a:t>
            </a:r>
            <a:r>
              <a:rPr lang="de-DE" dirty="0"/>
              <a:t> grab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toothbrush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in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fist</a:t>
            </a:r>
            <a:r>
              <a:rPr lang="de-DE" dirty="0"/>
              <a:t>.</a:t>
            </a:r>
          </a:p>
          <a:p>
            <a:r>
              <a:rPr lang="de-DE" dirty="0" err="1"/>
              <a:t>One</a:t>
            </a:r>
            <a:r>
              <a:rPr lang="de-DE" dirty="0"/>
              <a:t> simple </a:t>
            </a:r>
            <a:r>
              <a:rPr lang="de-DE" dirty="0" err="1"/>
              <a:t>insight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observation</a:t>
            </a:r>
            <a:r>
              <a:rPr lang="de-DE" dirty="0"/>
              <a:t> </a:t>
            </a:r>
            <a:r>
              <a:rPr lang="de-DE" dirty="0" err="1"/>
              <a:t>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totally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style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toothbrush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squishy</a:t>
            </a:r>
            <a:r>
              <a:rPr lang="de-DE" dirty="0"/>
              <a:t> </a:t>
            </a:r>
            <a:r>
              <a:rPr lang="de-DE" dirty="0" err="1"/>
              <a:t>gripper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changed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kids</a:t>
            </a:r>
            <a:r>
              <a:rPr lang="de-DE" dirty="0"/>
              <a:t>’ </a:t>
            </a:r>
            <a:r>
              <a:rPr lang="de-DE" dirty="0" err="1"/>
              <a:t>toothbrush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.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supermarket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 and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kids</a:t>
            </a:r>
            <a:r>
              <a:rPr lang="de-DE" dirty="0"/>
              <a:t>’ </a:t>
            </a:r>
            <a:r>
              <a:rPr lang="de-DE" dirty="0" err="1"/>
              <a:t>toothbrushes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fat</a:t>
            </a:r>
            <a:r>
              <a:rPr lang="de-DE" dirty="0"/>
              <a:t> &amp; </a:t>
            </a:r>
            <a:r>
              <a:rPr lang="de-DE" dirty="0" err="1"/>
              <a:t>squishy</a:t>
            </a:r>
            <a:r>
              <a:rPr lang="de-DE" dirty="0"/>
              <a:t> </a:t>
            </a:r>
            <a:r>
              <a:rPr lang="de-DE" dirty="0" err="1"/>
              <a:t>handles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b="0" dirty="0"/>
              <a:t>https://</a:t>
            </a:r>
            <a:r>
              <a:rPr lang="de-DE" b="0" dirty="0" err="1"/>
              <a:t>medium.com</a:t>
            </a:r>
            <a:r>
              <a:rPr lang="de-DE" b="0" dirty="0"/>
              <a:t>/@NTRPD/wondered-why-toothbrushes-for-kids-are-really-fat-6a586fe12db </a:t>
            </a:r>
          </a:p>
          <a:p>
            <a:endParaRPr lang="de-DE" b="0" dirty="0"/>
          </a:p>
          <a:p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31372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In all HCD </a:t>
            </a:r>
            <a:r>
              <a:rPr lang="de-DE" b="1" err="1"/>
              <a:t>processes</a:t>
            </a:r>
            <a:r>
              <a:rPr lang="de-DE" b="1"/>
              <a:t> </a:t>
            </a:r>
            <a:r>
              <a:rPr lang="de-DE" b="1" err="1"/>
              <a:t>talking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people</a:t>
            </a:r>
            <a:r>
              <a:rPr lang="de-DE" b="1"/>
              <a:t>, </a:t>
            </a:r>
            <a:r>
              <a:rPr lang="de-DE" b="1" err="1"/>
              <a:t>experiencing</a:t>
            </a:r>
            <a:r>
              <a:rPr lang="de-DE" b="1"/>
              <a:t> </a:t>
            </a:r>
            <a:r>
              <a:rPr lang="de-DE" b="1" err="1"/>
              <a:t>and</a:t>
            </a:r>
            <a:r>
              <a:rPr lang="de-DE" b="1"/>
              <a:t> </a:t>
            </a:r>
            <a:r>
              <a:rPr lang="de-DE" b="1" err="1"/>
              <a:t>observing</a:t>
            </a:r>
            <a:r>
              <a:rPr lang="de-DE" b="1"/>
              <a:t> </a:t>
            </a:r>
            <a:r>
              <a:rPr lang="de-DE" b="1" err="1"/>
              <a:t>plays</a:t>
            </a:r>
            <a:r>
              <a:rPr lang="de-DE" b="1"/>
              <a:t> a </a:t>
            </a:r>
            <a:r>
              <a:rPr lang="de-DE" b="1" err="1"/>
              <a:t>crucial</a:t>
            </a:r>
            <a:r>
              <a:rPr lang="de-DE" b="1"/>
              <a:t> </a:t>
            </a:r>
            <a:r>
              <a:rPr lang="de-DE" b="1" err="1"/>
              <a:t>role</a:t>
            </a:r>
            <a:r>
              <a:rPr lang="de-DE" b="1"/>
              <a:t>. But not </a:t>
            </a:r>
            <a:r>
              <a:rPr lang="de-DE" b="1" err="1"/>
              <a:t>only</a:t>
            </a:r>
            <a:r>
              <a:rPr lang="de-DE" b="1"/>
              <a:t> </a:t>
            </a:r>
            <a:r>
              <a:rPr lang="de-DE" b="1" err="1"/>
              <a:t>that</a:t>
            </a:r>
            <a:r>
              <a:rPr lang="de-DE" b="1"/>
              <a:t> </a:t>
            </a:r>
            <a:r>
              <a:rPr lang="de-DE" b="1" err="1"/>
              <a:t>it‘s</a:t>
            </a:r>
            <a:r>
              <a:rPr lang="de-DE" b="1"/>
              <a:t> also </a:t>
            </a:r>
            <a:r>
              <a:rPr lang="de-DE" b="1" err="1"/>
              <a:t>important</a:t>
            </a:r>
            <a:r>
              <a:rPr lang="de-DE" b="1"/>
              <a:t> </a:t>
            </a:r>
            <a:r>
              <a:rPr lang="de-DE" b="1" err="1"/>
              <a:t>how</a:t>
            </a:r>
            <a:r>
              <a:rPr lang="de-DE" b="1"/>
              <a:t> </a:t>
            </a:r>
            <a:r>
              <a:rPr lang="de-DE" b="1" err="1"/>
              <a:t>you</a:t>
            </a:r>
            <a:r>
              <a:rPr lang="de-DE" b="1"/>
              <a:t> do </a:t>
            </a:r>
            <a:r>
              <a:rPr lang="de-DE" b="1" err="1"/>
              <a:t>that</a:t>
            </a:r>
            <a:r>
              <a:rPr lang="de-DE" b="1"/>
              <a:t>, </a:t>
            </a:r>
            <a:r>
              <a:rPr lang="de-DE" b="1" err="1"/>
              <a:t>how</a:t>
            </a:r>
            <a:r>
              <a:rPr lang="de-DE" b="1"/>
              <a:t>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behave</a:t>
            </a:r>
            <a:r>
              <a:rPr lang="de-DE" b="1"/>
              <a:t> in such </a:t>
            </a:r>
            <a:r>
              <a:rPr lang="de-DE" b="1" err="1"/>
              <a:t>situations</a:t>
            </a:r>
            <a:r>
              <a:rPr lang="de-DE" b="1"/>
              <a:t>. As </a:t>
            </a:r>
            <a:r>
              <a:rPr lang="de-DE" b="1" err="1"/>
              <a:t>we</a:t>
            </a:r>
            <a:r>
              <a:rPr lang="de-DE" b="1"/>
              <a:t> will </a:t>
            </a:r>
            <a:r>
              <a:rPr lang="de-DE" b="1" err="1"/>
              <a:t>invite</a:t>
            </a:r>
            <a:r>
              <a:rPr lang="de-DE" b="1"/>
              <a:t>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a </a:t>
            </a:r>
            <a:r>
              <a:rPr lang="de-DE" b="1" err="1"/>
              <a:t>group</a:t>
            </a:r>
            <a:r>
              <a:rPr lang="de-DE" b="1"/>
              <a:t> </a:t>
            </a:r>
            <a:r>
              <a:rPr lang="de-DE" b="1" err="1"/>
              <a:t>exercise</a:t>
            </a:r>
            <a:r>
              <a:rPr lang="de-DE" b="1"/>
              <a:t> </a:t>
            </a:r>
            <a:r>
              <a:rPr lang="de-DE" b="1" err="1"/>
              <a:t>which</a:t>
            </a:r>
            <a:r>
              <a:rPr lang="de-DE" b="1"/>
              <a:t> </a:t>
            </a:r>
            <a:r>
              <a:rPr lang="de-DE" b="1" err="1"/>
              <a:t>puts</a:t>
            </a:r>
            <a:r>
              <a:rPr lang="de-DE" b="1"/>
              <a:t> </a:t>
            </a:r>
            <a:r>
              <a:rPr lang="de-DE" b="1" err="1"/>
              <a:t>focus</a:t>
            </a:r>
            <a:r>
              <a:rPr lang="de-DE" b="1"/>
              <a:t> on </a:t>
            </a:r>
            <a:r>
              <a:rPr lang="de-DE" b="1" err="1"/>
              <a:t>practising</a:t>
            </a:r>
            <a:r>
              <a:rPr lang="de-DE" b="1"/>
              <a:t> a </a:t>
            </a:r>
            <a:r>
              <a:rPr lang="de-DE" b="1" err="1"/>
              <a:t>change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perspectivbes</a:t>
            </a:r>
            <a:r>
              <a:rPr lang="de-DE" b="1"/>
              <a:t> </a:t>
            </a:r>
            <a:r>
              <a:rPr lang="de-DE" b="1" err="1"/>
              <a:t>by</a:t>
            </a:r>
            <a:r>
              <a:rPr lang="de-DE" b="1"/>
              <a:t> </a:t>
            </a:r>
            <a:r>
              <a:rPr lang="de-DE" b="1" err="1"/>
              <a:t>talking</a:t>
            </a:r>
            <a:r>
              <a:rPr lang="de-DE" b="1"/>
              <a:t> </a:t>
            </a:r>
            <a:r>
              <a:rPr lang="de-DE" b="1" err="1"/>
              <a:t>and</a:t>
            </a:r>
            <a:r>
              <a:rPr lang="de-DE" b="1"/>
              <a:t> </a:t>
            </a:r>
            <a:r>
              <a:rPr lang="de-DE" b="1" err="1"/>
              <a:t>listening</a:t>
            </a:r>
            <a:r>
              <a:rPr lang="de-DE" b="1"/>
              <a:t> after </a:t>
            </a:r>
            <a:r>
              <a:rPr lang="de-DE" b="1" err="1"/>
              <a:t>the</a:t>
            </a:r>
            <a:r>
              <a:rPr lang="de-DE" b="1"/>
              <a:t> break </a:t>
            </a:r>
            <a:r>
              <a:rPr lang="de-DE" b="1" err="1"/>
              <a:t>we‘d</a:t>
            </a:r>
            <a:r>
              <a:rPr lang="de-DE" b="1"/>
              <a:t> like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take</a:t>
            </a:r>
            <a:r>
              <a:rPr lang="de-DE" b="1"/>
              <a:t> a </a:t>
            </a:r>
            <a:r>
              <a:rPr lang="de-DE" b="1" err="1"/>
              <a:t>closer</a:t>
            </a:r>
            <a:r>
              <a:rPr lang="de-DE" b="1"/>
              <a:t> </a:t>
            </a:r>
            <a:r>
              <a:rPr lang="de-DE" b="1" err="1"/>
              <a:t>look</a:t>
            </a:r>
            <a:r>
              <a:rPr lang="de-DE" b="1"/>
              <a:t> at </a:t>
            </a:r>
            <a:r>
              <a:rPr lang="de-DE" b="1" err="1"/>
              <a:t>the</a:t>
            </a:r>
            <a:r>
              <a:rPr lang="de-DE" b="1"/>
              <a:t> HOW /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we‘d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useful</a:t>
            </a:r>
            <a:r>
              <a:rPr lang="de-DE"/>
              <a:t> </a:t>
            </a:r>
            <a:r>
              <a:rPr lang="de-DE" err="1"/>
              <a:t>tips</a:t>
            </a:r>
            <a:r>
              <a:rPr lang="de-DE"/>
              <a:t>/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.</a:t>
            </a:r>
          </a:p>
          <a:p>
            <a:pPr marL="158750" indent="0">
              <a:buNone/>
            </a:pPr>
            <a:endParaRPr lang="de-DE" b="1"/>
          </a:p>
          <a:p>
            <a:pPr marL="158750" indent="0">
              <a:buNone/>
            </a:pPr>
            <a:endParaRPr lang="de-DE" b="1"/>
          </a:p>
          <a:p>
            <a:pPr marL="158750" indent="0">
              <a:buNone/>
            </a:pPr>
            <a:r>
              <a:rPr lang="de-DE" b="1"/>
              <a:t>Wenn zeitl. Puffer, Frage von der Slide in die Runde gestellt. </a:t>
            </a:r>
          </a:p>
          <a:p>
            <a:pPr marL="158750" indent="0">
              <a:buNone/>
            </a:pPr>
            <a:endParaRPr lang="de-DE" b="1"/>
          </a:p>
          <a:p>
            <a:pPr marL="158750" indent="0">
              <a:buNone/>
            </a:pPr>
            <a:endParaRPr lang="de-DE"/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907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This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4 </a:t>
            </a:r>
            <a:r>
              <a:rPr lang="de-DE" dirty="0" err="1"/>
              <a:t>levels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time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conversations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indent="0">
              <a:buNone/>
            </a:pP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dimension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am I </a:t>
            </a:r>
            <a:r>
              <a:rPr lang="de-DE" dirty="0" err="1"/>
              <a:t>doing</a:t>
            </a:r>
            <a:r>
              <a:rPr lang="de-DE" dirty="0"/>
              <a:t>?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?</a:t>
            </a:r>
          </a:p>
          <a:p>
            <a:pPr marL="158750" indent="0">
              <a:buNone/>
            </a:pPr>
            <a:r>
              <a:rPr lang="de-DE" dirty="0" err="1"/>
              <a:t>Empathic</a:t>
            </a:r>
            <a:r>
              <a:rPr lang="de-DE" dirty="0"/>
              <a:t> </a:t>
            </a:r>
            <a:r>
              <a:rPr lang="de-DE" dirty="0" err="1"/>
              <a:t>assumption</a:t>
            </a:r>
            <a:r>
              <a:rPr lang="de-DE" dirty="0"/>
              <a:t>: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?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in </a:t>
            </a:r>
            <a:r>
              <a:rPr lang="de-DE" dirty="0" err="1"/>
              <a:t>situations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tension</a:t>
            </a:r>
            <a:r>
              <a:rPr lang="de-DE" dirty="0"/>
              <a:t>, e.g., </a:t>
            </a:r>
            <a:r>
              <a:rPr lang="de-DE" dirty="0" err="1"/>
              <a:t>does</a:t>
            </a:r>
            <a:r>
              <a:rPr lang="de-DE" dirty="0"/>
              <a:t> he/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 </a:t>
            </a:r>
            <a:r>
              <a:rPr lang="de-DE" dirty="0" err="1"/>
              <a:t>or</a:t>
            </a:r>
            <a:r>
              <a:rPr lang="de-DE" dirty="0"/>
              <a:t> not, etc...;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conclusions</a:t>
            </a:r>
            <a:r>
              <a:rPr lang="de-DE" dirty="0"/>
              <a:t> do I </a:t>
            </a:r>
            <a:r>
              <a:rPr lang="de-DE" dirty="0" err="1"/>
              <a:t>draw</a:t>
            </a:r>
            <a:r>
              <a:rPr lang="de-DE" dirty="0"/>
              <a:t>?</a:t>
            </a:r>
          </a:p>
          <a:p>
            <a:pPr marL="158750" indent="0">
              <a:buNone/>
            </a:pPr>
            <a:endParaRPr lang="de-DE" dirty="0"/>
          </a:p>
          <a:p>
            <a:pPr marL="158750" indent="0">
              <a:buNone/>
            </a:pPr>
            <a:r>
              <a:rPr lang="de-DE" dirty="0"/>
              <a:t>Right </a:t>
            </a:r>
            <a:r>
              <a:rPr lang="de-DE" dirty="0" err="1"/>
              <a:t>dimension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do I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outside </a:t>
            </a:r>
            <a:r>
              <a:rPr lang="de-DE" dirty="0" err="1"/>
              <a:t>What</a:t>
            </a:r>
            <a:r>
              <a:rPr lang="de-DE" dirty="0"/>
              <a:t> do I </a:t>
            </a:r>
            <a:r>
              <a:rPr lang="de-DE" dirty="0" err="1"/>
              <a:t>speak</a:t>
            </a:r>
            <a:r>
              <a:rPr lang="de-DE" dirty="0"/>
              <a:t>/send, </a:t>
            </a:r>
            <a:r>
              <a:rPr lang="de-DE" dirty="0" err="1"/>
              <a:t>how</a:t>
            </a:r>
            <a:r>
              <a:rPr lang="de-DE" dirty="0"/>
              <a:t> do I express </a:t>
            </a:r>
            <a:r>
              <a:rPr lang="de-DE" dirty="0" err="1"/>
              <a:t>myself</a:t>
            </a:r>
            <a:r>
              <a:rPr lang="de-DE" dirty="0"/>
              <a:t>?</a:t>
            </a:r>
          </a:p>
          <a:p>
            <a:pPr marL="158750" indent="0">
              <a:buNone/>
            </a:pP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do I </a:t>
            </a:r>
            <a:r>
              <a:rPr lang="de-DE" dirty="0" err="1"/>
              <a:t>hear</a:t>
            </a:r>
            <a:r>
              <a:rPr lang="de-DE" dirty="0"/>
              <a:t>, do I </a:t>
            </a:r>
            <a:r>
              <a:rPr lang="de-DE" dirty="0" err="1"/>
              <a:t>perceive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? Nonverbal </a:t>
            </a:r>
            <a:r>
              <a:rPr lang="de-DE" dirty="0" err="1"/>
              <a:t>communication</a:t>
            </a:r>
            <a:endParaRPr lang="de-DE" dirty="0"/>
          </a:p>
          <a:p>
            <a:pPr marL="158750" indent="0">
              <a:buNone/>
            </a:pPr>
            <a:r>
              <a:rPr lang="de-DE" dirty="0"/>
              <a:t>In </a:t>
            </a:r>
            <a:r>
              <a:rPr lang="de-DE" dirty="0" err="1"/>
              <a:t>empathic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completely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,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and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. </a:t>
            </a:r>
          </a:p>
          <a:p>
            <a:pPr marL="15875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Das Modell dient dazu, 4 Ebenen von Kommunikation, die ständig stattfinden, zu strukturieren &gt; was man bei einem Gespräch auf dem Schirm haben sollte</a:t>
            </a:r>
            <a:endParaRPr lang="de-DE" dirty="0">
              <a:cs typeface="Calibri"/>
            </a:endParaRPr>
          </a:p>
          <a:p>
            <a:endParaRPr lang="de-DE" dirty="0"/>
          </a:p>
          <a:p>
            <a:r>
              <a:rPr lang="de-DE" dirty="0"/>
              <a:t>Linke Dimension: Was in mir stattfindet</a:t>
            </a:r>
            <a:endParaRPr lang="de-DE" dirty="0">
              <a:cs typeface="+mn-lt"/>
            </a:endParaRPr>
          </a:p>
          <a:p>
            <a:r>
              <a:rPr lang="de-DE" dirty="0"/>
              <a:t>Wie geht’s mir? Wie fühle ich mich dabei?</a:t>
            </a:r>
            <a:endParaRPr lang="de-DE" dirty="0">
              <a:cs typeface="Calibri" panose="020F0502020204030204"/>
            </a:endParaRPr>
          </a:p>
          <a:p>
            <a:r>
              <a:rPr lang="de-DE" dirty="0"/>
              <a:t>Empathische Vermutung: wie geht’s dem/</a:t>
            </a:r>
            <a:r>
              <a:rPr lang="de-DE" dirty="0" err="1"/>
              <a:t>r</a:t>
            </a:r>
            <a:r>
              <a:rPr lang="de-DE" dirty="0"/>
              <a:t> anderen? Insb. bei Spannungssituationen wichtig, z.B., hat er/sie grade Kapazitäten zuzuhören oder nicht etc…; welche </a:t>
            </a:r>
            <a:r>
              <a:rPr lang="de-DE" dirty="0" err="1"/>
              <a:t>conclusions</a:t>
            </a:r>
            <a:r>
              <a:rPr lang="de-DE" dirty="0"/>
              <a:t> ziehe ich?</a:t>
            </a:r>
            <a:endParaRPr lang="de-DE" dirty="0">
              <a:cs typeface="Calibri"/>
            </a:endParaRPr>
          </a:p>
          <a:p>
            <a:endParaRPr lang="de-DE" dirty="0"/>
          </a:p>
          <a:p>
            <a:r>
              <a:rPr lang="de-DE" dirty="0"/>
              <a:t>Rechte Dimension: Was gebe ich ins Außen</a:t>
            </a:r>
            <a:endParaRPr lang="de-DE" dirty="0">
              <a:cs typeface="+mn-lt"/>
            </a:endParaRPr>
          </a:p>
          <a:p>
            <a:r>
              <a:rPr lang="de-DE" dirty="0"/>
              <a:t>Was spreche /sende ich, wie bringe ich mich zum Ausdruck</a:t>
            </a:r>
            <a:endParaRPr lang="de-DE" dirty="0">
              <a:cs typeface="Calibri"/>
            </a:endParaRPr>
          </a:p>
          <a:p>
            <a:r>
              <a:rPr lang="de-DE" dirty="0"/>
              <a:t>Was höre ich, nehme ich vom anderen wahr? Nonverbale Kommunikation</a:t>
            </a:r>
            <a:endParaRPr lang="de-DE" dirty="0">
              <a:cs typeface="Calibri"/>
            </a:endParaRPr>
          </a:p>
          <a:p>
            <a:r>
              <a:rPr lang="de-DE" dirty="0"/>
              <a:t>Beim empathischen Zuhören ist die Aufmerksamkeit ganz bei der anderen Person, ihrem Erleben und ihren Bedürfnissen </a:t>
            </a:r>
            <a:endParaRPr lang="de-DE" dirty="0">
              <a:cs typeface="Calibri"/>
            </a:endParaRPr>
          </a:p>
          <a:p>
            <a:pPr marL="158750" indent="0">
              <a:buNone/>
            </a:pPr>
            <a:endParaRPr lang="de-DE" dirty="0"/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2848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i="0" dirty="0">
                <a:cs typeface="Calibri"/>
              </a:rPr>
              <a:t>We will send you in little breakout rooms for a quick exchange – when do you experience active listening in your daily life, when is it difficult?</a:t>
            </a:r>
            <a:endParaRPr lang="en-US" i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699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263be4a9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263be4a9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1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5880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26494fd45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726494fd45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How was this exchange? With what did you come up?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1124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Hier Überleitung: those are a few tips that might make it easier to listen actively</a:t>
            </a:r>
          </a:p>
          <a:p>
            <a:endParaRPr lang="de-DE" dirty="0">
              <a:hlinkClick r:id="rId3"/>
            </a:endParaRPr>
          </a:p>
          <a:p>
            <a:endParaRPr lang="de-DE" dirty="0">
              <a:hlinkClick r:id="rId3"/>
            </a:endParaRPr>
          </a:p>
          <a:p>
            <a:r>
              <a:rPr lang="de-DE" dirty="0">
                <a:hlinkClick r:id="rId3"/>
              </a:rPr>
              <a:t>http://actforyouth.net/resources/yd/sel-active-listen.pdf</a:t>
            </a:r>
            <a:endParaRPr lang="de-DE" dirty="0"/>
          </a:p>
          <a:p>
            <a:endParaRPr lang="de-DE" dirty="0">
              <a:solidFill>
                <a:srgbClr val="00000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853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263be4a94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7263be4a94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but </a:t>
            </a:r>
            <a:r>
              <a:rPr lang="de-DE" sz="1100" b="0" i="0" u="none" strike="noStrike" cap="none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first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Break </a:t>
            </a:r>
            <a:r>
              <a:rPr lang="de-DE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itchFamily="2" charset="2"/>
              </a:rPr>
              <a:t></a:t>
            </a:r>
            <a:endParaRPr lang="de-DE" sz="1100" b="0" i="0" u="none" strike="noStrike" cap="none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043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/>
            <a:r>
              <a:rPr lang="de-DE">
                <a:cs typeface="Calibri"/>
              </a:rPr>
              <a:t>- We've heard a lot about different perspectives, about empathy and how to practice it, now it's your turn. </a:t>
            </a:r>
          </a:p>
          <a:p>
            <a:pPr marL="158750"/>
            <a:r>
              <a:rPr lang="de-DE">
                <a:cs typeface="Calibri"/>
              </a:rPr>
              <a:t>- We will jump into a group exercise </a:t>
            </a:r>
          </a:p>
        </p:txBody>
      </p:sp>
    </p:spTree>
    <p:extLst>
      <p:ext uri="{BB962C8B-B14F-4D97-AF65-F5344CB8AC3E}">
        <p14:creationId xmlns:p14="http://schemas.microsoft.com/office/powerpoint/2010/main" val="2701690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F8C5D-9A94-F1A9-C708-AAFFC4B29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6DAC48-736A-1C52-9943-F8E4D1C58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20B9D7F-034A-68F8-9A12-B6F1764C1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Google Template: (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)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</a:t>
            </a:r>
            <a:r>
              <a:rPr lang="de-DE" dirty="0" err="1"/>
              <a:t>docs.google.com</a:t>
            </a:r>
            <a:r>
              <a:rPr lang="de-DE" dirty="0"/>
              <a:t>/</a:t>
            </a:r>
            <a:r>
              <a:rPr lang="de-DE" dirty="0" err="1"/>
              <a:t>presentation</a:t>
            </a:r>
            <a:r>
              <a:rPr lang="de-DE" dirty="0"/>
              <a:t>/d/1aNo0puXB8M3PDAcmTCZCD5LIqsWg8N1D3gzcilSeWfM/</a:t>
            </a:r>
            <a:r>
              <a:rPr lang="de-DE" dirty="0" err="1"/>
              <a:t>edit?usp</a:t>
            </a:r>
            <a:r>
              <a:rPr lang="de-DE" dirty="0"/>
              <a:t>=</a:t>
            </a:r>
            <a:r>
              <a:rPr lang="de-DE" dirty="0" err="1"/>
              <a:t>sharing</a:t>
            </a: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Explanation: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171450" marR="0" lvl="0" indent="-17145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breakouts</a:t>
            </a:r>
            <a:r>
              <a:rPr lang="de-DE" dirty="0"/>
              <a:t>, in </a:t>
            </a:r>
            <a:r>
              <a:rPr lang="de-DE" dirty="0" err="1"/>
              <a:t>groups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.</a:t>
            </a:r>
          </a:p>
          <a:p>
            <a:pPr marL="171450" marR="0" lvl="0" indent="-17145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invite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spend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2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: Say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and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at.</a:t>
            </a:r>
          </a:p>
          <a:p>
            <a:pPr marL="171450" marR="0" lvl="0" indent="-17145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The </a:t>
            </a:r>
            <a:r>
              <a:rPr lang="de-DE" dirty="0" err="1"/>
              <a:t>excercise</a:t>
            </a:r>
            <a:r>
              <a:rPr lang="de-DE" dirty="0"/>
              <a:t> </a:t>
            </a:r>
            <a:r>
              <a:rPr lang="de-DE" dirty="0" err="1"/>
              <a:t>goes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follows</a:t>
            </a:r>
            <a:r>
              <a:rPr lang="de-DE" dirty="0"/>
              <a:t>: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There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rounds</a:t>
            </a:r>
            <a:r>
              <a:rPr lang="de-DE" dirty="0"/>
              <a:t>.</a:t>
            </a:r>
          </a:p>
          <a:p>
            <a:pPr defTabSz="782361">
              <a:defRPr/>
            </a:pP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rounds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talks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her personal </a:t>
            </a:r>
            <a:r>
              <a:rPr lang="de-DE" dirty="0" err="1"/>
              <a:t>motivation</a:t>
            </a:r>
            <a:r>
              <a:rPr lang="de-DE" dirty="0"/>
              <a:t> </a:t>
            </a:r>
            <a:r>
              <a:rPr lang="de-DE" dirty="0" err="1"/>
              <a:t>behind</a:t>
            </a:r>
            <a:r>
              <a:rPr lang="de-DE" dirty="0"/>
              <a:t> her/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, </a:t>
            </a:r>
            <a:r>
              <a:rPr lang="de-DE" dirty="0" err="1"/>
              <a:t>why</a:t>
            </a:r>
            <a:r>
              <a:rPr lang="de-DE" dirty="0"/>
              <a:t> her/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him</a:t>
            </a:r>
            <a:r>
              <a:rPr lang="de-DE" dirty="0"/>
              <a:t>/her</a:t>
            </a:r>
            <a:endParaRPr lang="de-DE" dirty="0">
              <a:cs typeface="Calibri"/>
            </a:endParaRPr>
          </a:p>
          <a:p>
            <a:pPr defTabSz="782361">
              <a:defRPr/>
            </a:pPr>
            <a:r>
              <a:rPr lang="de-DE" dirty="0"/>
              <a:t>The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talks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3 </a:t>
            </a:r>
            <a:r>
              <a:rPr lang="de-DE" dirty="0" err="1"/>
              <a:t>minutes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. </a:t>
            </a:r>
            <a:endParaRPr lang="de-DE" dirty="0">
              <a:cs typeface="Calibri"/>
            </a:endParaRPr>
          </a:p>
          <a:p>
            <a:pPr defTabSz="782361">
              <a:defRPr/>
            </a:pP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interrupt</a:t>
            </a:r>
            <a:r>
              <a:rPr lang="de-DE" dirty="0"/>
              <a:t>,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. </a:t>
            </a:r>
            <a:r>
              <a:rPr lang="de-DE" dirty="0" err="1"/>
              <a:t>They</a:t>
            </a:r>
            <a:r>
              <a:rPr lang="de-DE" dirty="0"/>
              <a:t> listen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intention</a:t>
            </a:r>
            <a:r>
              <a:rPr lang="de-DE" dirty="0"/>
              <a:t>! </a:t>
            </a:r>
          </a:p>
          <a:p>
            <a:pPr defTabSz="782361">
              <a:defRPr/>
            </a:pPr>
            <a:r>
              <a:rPr lang="de-DE" dirty="0"/>
              <a:t>- </a:t>
            </a:r>
            <a:r>
              <a:rPr lang="de-DE" dirty="0" err="1"/>
              <a:t>Listener</a:t>
            </a:r>
            <a:r>
              <a:rPr lang="de-DE" dirty="0"/>
              <a:t> 1 </a:t>
            </a:r>
            <a:r>
              <a:rPr lang="de-DE" dirty="0" err="1"/>
              <a:t>listens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„clean </a:t>
            </a:r>
            <a:r>
              <a:rPr lang="de-DE" dirty="0" err="1"/>
              <a:t>data</a:t>
            </a:r>
            <a:r>
              <a:rPr lang="de-DE" dirty="0"/>
              <a:t>“ </a:t>
            </a:r>
            <a:r>
              <a:rPr lang="de-DE" dirty="0" err="1"/>
              <a:t>focus</a:t>
            </a:r>
            <a:r>
              <a:rPr lang="de-DE" dirty="0"/>
              <a:t>. This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persons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</a:t>
            </a:r>
            <a:r>
              <a:rPr lang="de-DE" dirty="0" err="1"/>
              <a:t>especially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metions</a:t>
            </a:r>
            <a:r>
              <a:rPr lang="de-DE" dirty="0"/>
              <a:t> and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extent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, </a:t>
            </a:r>
            <a:r>
              <a:rPr lang="de-DE" dirty="0" err="1"/>
              <a:t>steps</a:t>
            </a:r>
            <a:r>
              <a:rPr lang="de-DE" dirty="0"/>
              <a:t> and </a:t>
            </a:r>
            <a:r>
              <a:rPr lang="de-DE" dirty="0" err="1"/>
              <a:t>actions</a:t>
            </a:r>
            <a:endParaRPr lang="de-DE" dirty="0">
              <a:cs typeface="Calibri"/>
            </a:endParaRP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- </a:t>
            </a:r>
            <a:r>
              <a:rPr lang="de-DE" dirty="0" err="1"/>
              <a:t>Listener</a:t>
            </a:r>
            <a:r>
              <a:rPr lang="de-DE" dirty="0"/>
              <a:t> 2 </a:t>
            </a:r>
            <a:r>
              <a:rPr lang="de-DE" dirty="0" err="1"/>
              <a:t>listens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„</a:t>
            </a:r>
            <a:r>
              <a:rPr lang="de-DE" dirty="0" err="1"/>
              <a:t>compassion</a:t>
            </a:r>
            <a:r>
              <a:rPr lang="de-DE" dirty="0"/>
              <a:t>“ </a:t>
            </a:r>
            <a:r>
              <a:rPr lang="de-DE" dirty="0" err="1"/>
              <a:t>focus</a:t>
            </a:r>
            <a:r>
              <a:rPr lang="de-DE" dirty="0"/>
              <a:t>. This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listens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emotional </a:t>
            </a:r>
            <a:r>
              <a:rPr lang="de-DE" dirty="0" err="1"/>
              <a:t>side</a:t>
            </a:r>
            <a:r>
              <a:rPr lang="de-DE" dirty="0"/>
              <a:t>, i.e.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emotion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notice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herself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emotions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notice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.</a:t>
            </a:r>
          </a:p>
          <a:p>
            <a:pPr marL="0" marR="0" lvl="0" indent="0" algn="l" defTabSz="78236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cs typeface="Calibri"/>
            </a:endParaRPr>
          </a:p>
          <a:p>
            <a:pPr defTabSz="782361">
              <a:defRPr/>
            </a:pPr>
            <a:r>
              <a:rPr lang="de-DE" dirty="0">
                <a:cs typeface="Calibri"/>
              </a:rPr>
              <a:t>Take </a:t>
            </a:r>
            <a:r>
              <a:rPr lang="de-DE" dirty="0" err="1">
                <a:cs typeface="Calibri"/>
              </a:rPr>
              <a:t>notes</a:t>
            </a:r>
            <a:r>
              <a:rPr lang="de-DE" dirty="0">
                <a:cs typeface="Calibri"/>
              </a:rPr>
              <a:t>!</a:t>
            </a:r>
          </a:p>
          <a:p>
            <a:pPr defTabSz="782361"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, </a:t>
            </a:r>
            <a:r>
              <a:rPr lang="de-DE" dirty="0" err="1"/>
              <a:t>Listener</a:t>
            </a:r>
            <a:r>
              <a:rPr lang="de-DE" dirty="0"/>
              <a:t> 1 </a:t>
            </a:r>
            <a:r>
              <a:rPr lang="de-DE" dirty="0" err="1"/>
              <a:t>has</a:t>
            </a:r>
            <a:r>
              <a:rPr lang="de-DE" dirty="0"/>
              <a:t> 2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mirror</a:t>
            </a:r>
            <a:r>
              <a:rPr lang="de-DE" dirty="0"/>
              <a:t> back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heard</a:t>
            </a:r>
            <a:r>
              <a:rPr lang="de-DE" dirty="0"/>
              <a:t>. 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listener</a:t>
            </a:r>
            <a:r>
              <a:rPr lang="de-DE" dirty="0"/>
              <a:t> 2 </a:t>
            </a:r>
            <a:r>
              <a:rPr lang="de-DE" dirty="0" err="1"/>
              <a:t>mirrors</a:t>
            </a:r>
            <a:r>
              <a:rPr lang="de-DE" dirty="0"/>
              <a:t> back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heard</a:t>
            </a:r>
            <a:r>
              <a:rPr lang="de-DE" dirty="0"/>
              <a:t>.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listener</a:t>
            </a:r>
            <a:r>
              <a:rPr lang="de-DE" dirty="0"/>
              <a:t> 1 and 2 </a:t>
            </a:r>
            <a:r>
              <a:rPr lang="de-DE" dirty="0" err="1"/>
              <a:t>mirror</a:t>
            </a:r>
            <a:r>
              <a:rPr lang="de-DE" dirty="0"/>
              <a:t> back,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interrupt</a:t>
            </a:r>
            <a:r>
              <a:rPr lang="de-DE" dirty="0"/>
              <a:t>.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Addition: 3min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Example</a:t>
            </a:r>
            <a:r>
              <a:rPr lang="de-DE" dirty="0"/>
              <a:t>: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talks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her </a:t>
            </a:r>
            <a:r>
              <a:rPr lang="de-DE" dirty="0" err="1"/>
              <a:t>current</a:t>
            </a:r>
            <a:r>
              <a:rPr lang="de-DE" dirty="0"/>
              <a:t> PhD Thesis, her plan </a:t>
            </a:r>
            <a:r>
              <a:rPr lang="de-DE" dirty="0" err="1"/>
              <a:t>to</a:t>
            </a:r>
            <a:r>
              <a:rPr lang="de-DE" dirty="0"/>
              <a:t> finish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, but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combine</a:t>
            </a:r>
            <a:r>
              <a:rPr lang="de-DE" dirty="0"/>
              <a:t> her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her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and her </a:t>
            </a:r>
            <a:r>
              <a:rPr lang="de-DE" dirty="0" err="1"/>
              <a:t>duties</a:t>
            </a:r>
            <a:r>
              <a:rPr lang="de-DE" dirty="0"/>
              <a:t> at </a:t>
            </a:r>
            <a:r>
              <a:rPr lang="de-DE" dirty="0" err="1"/>
              <a:t>home</a:t>
            </a:r>
            <a:r>
              <a:rPr lang="de-DE" dirty="0"/>
              <a:t>.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Listener</a:t>
            </a:r>
            <a:r>
              <a:rPr lang="de-DE" dirty="0"/>
              <a:t> 1 (‚Clean Data‘) </a:t>
            </a:r>
            <a:r>
              <a:rPr lang="de-DE" dirty="0" err="1"/>
              <a:t>listens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facts</a:t>
            </a:r>
            <a:r>
              <a:rPr lang="de-DE" dirty="0"/>
              <a:t>: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time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spending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thesis</a:t>
            </a:r>
            <a:r>
              <a:rPr lang="de-DE" dirty="0"/>
              <a:t>, her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at </a:t>
            </a:r>
            <a:r>
              <a:rPr lang="de-DE" dirty="0" err="1"/>
              <a:t>work</a:t>
            </a:r>
            <a:r>
              <a:rPr lang="de-DE" dirty="0"/>
              <a:t>,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organizes</a:t>
            </a:r>
            <a:r>
              <a:rPr lang="de-DE" dirty="0"/>
              <a:t> her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. And </a:t>
            </a:r>
            <a:r>
              <a:rPr lang="de-DE" dirty="0" err="1"/>
              <a:t>Listener</a:t>
            </a:r>
            <a:r>
              <a:rPr lang="de-DE" dirty="0"/>
              <a:t> 1 also </a:t>
            </a:r>
            <a:r>
              <a:rPr lang="de-DE" dirty="0" err="1"/>
              <a:t>listens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. Maybe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talked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her </a:t>
            </a:r>
            <a:r>
              <a:rPr lang="de-DE" dirty="0" err="1"/>
              <a:t>partner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so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time </a:t>
            </a:r>
            <a:r>
              <a:rPr lang="de-DE" dirty="0" err="1"/>
              <a:t>for</a:t>
            </a:r>
            <a:r>
              <a:rPr lang="de-DE" dirty="0"/>
              <a:t> her PhD </a:t>
            </a:r>
            <a:r>
              <a:rPr lang="de-DE" dirty="0" err="1"/>
              <a:t>thesis</a:t>
            </a:r>
            <a:r>
              <a:rPr lang="de-DE" dirty="0"/>
              <a:t>.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Listener</a:t>
            </a:r>
            <a:r>
              <a:rPr lang="de-DE" dirty="0"/>
              <a:t> 2 (‚</a:t>
            </a:r>
            <a:r>
              <a:rPr lang="de-DE" dirty="0" err="1"/>
              <a:t>Compassion</a:t>
            </a:r>
            <a:r>
              <a:rPr lang="de-DE" dirty="0"/>
              <a:t>‘) </a:t>
            </a:r>
            <a:r>
              <a:rPr lang="de-DE" dirty="0" err="1"/>
              <a:t>expresses</a:t>
            </a:r>
            <a:r>
              <a:rPr lang="de-DE" dirty="0"/>
              <a:t> </a:t>
            </a:r>
            <a:r>
              <a:rPr lang="de-DE" dirty="0" err="1"/>
              <a:t>emotions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things</a:t>
            </a:r>
            <a:r>
              <a:rPr lang="de-DE" dirty="0"/>
              <a:t> like,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talked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PhD </a:t>
            </a:r>
            <a:r>
              <a:rPr lang="de-DE" dirty="0" err="1"/>
              <a:t>thesis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seemed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. </a:t>
            </a:r>
            <a:r>
              <a:rPr lang="de-DE" dirty="0" err="1"/>
              <a:t>However</a:t>
            </a:r>
            <a:r>
              <a:rPr lang="de-DE" dirty="0"/>
              <a:t>, wen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told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yoga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, I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lightness</a:t>
            </a:r>
            <a:r>
              <a:rPr lang="de-DE" dirty="0"/>
              <a:t>,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myself</a:t>
            </a:r>
            <a:r>
              <a:rPr lang="de-DE" dirty="0"/>
              <a:t>.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Important</a:t>
            </a:r>
            <a:r>
              <a:rPr lang="de-DE" dirty="0"/>
              <a:t>:</a:t>
            </a:r>
          </a:p>
          <a:p>
            <a:pPr marL="171450" marR="0" lvl="0" indent="-17145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Treat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care and </a:t>
            </a:r>
            <a:r>
              <a:rPr lang="de-DE" dirty="0" err="1"/>
              <a:t>respect</a:t>
            </a:r>
            <a:endParaRPr lang="de-DE" dirty="0"/>
          </a:p>
          <a:p>
            <a:pPr marL="171450" marR="0" lvl="0" indent="-17145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Appoint a time </a:t>
            </a:r>
            <a:r>
              <a:rPr lang="de-DE" dirty="0" err="1"/>
              <a:t>keeper</a:t>
            </a:r>
            <a:r>
              <a:rPr lang="de-DE" dirty="0"/>
              <a:t>!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keeping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 </a:t>
            </a:r>
            <a:r>
              <a:rPr lang="de-DE" dirty="0" err="1"/>
              <a:t>limits</a:t>
            </a:r>
            <a:r>
              <a:rPr lang="de-DE" dirty="0"/>
              <a:t> in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.</a:t>
            </a:r>
          </a:p>
          <a:p>
            <a:pPr marL="171450" marR="0" lvl="0" indent="-17145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Use </a:t>
            </a:r>
            <a:r>
              <a:rPr lang="de-DE" dirty="0" err="1"/>
              <a:t>your</a:t>
            </a:r>
            <a:r>
              <a:rPr lang="de-DE" dirty="0"/>
              <a:t> time fully! </a:t>
            </a:r>
            <a:r>
              <a:rPr lang="de-DE" dirty="0" err="1"/>
              <a:t>Don‘t</a:t>
            </a:r>
            <a:r>
              <a:rPr lang="de-DE" dirty="0"/>
              <a:t> end </a:t>
            </a:r>
            <a:r>
              <a:rPr lang="de-DE" dirty="0" err="1"/>
              <a:t>early</a:t>
            </a:r>
            <a:r>
              <a:rPr lang="de-DE" dirty="0"/>
              <a:t>,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overtime</a:t>
            </a:r>
            <a:r>
              <a:rPr lang="de-DE" dirty="0"/>
              <a:t>.</a:t>
            </a:r>
          </a:p>
          <a:p>
            <a:pPr marL="171450" indent="-171450" defTabSz="782361">
              <a:buFont typeface="Arial" panose="020B0604020202020204" pitchFamily="34" charset="0"/>
              <a:buChar char="•"/>
              <a:defRPr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listeners</a:t>
            </a:r>
            <a:r>
              <a:rPr lang="de-DE" dirty="0"/>
              <a:t>: </a:t>
            </a:r>
          </a:p>
          <a:p>
            <a:pPr marL="514350" lvl="1" indent="-171450" defTabSz="782361">
              <a:buFont typeface="Arial" panose="020B0604020202020204" pitchFamily="34" charset="0"/>
              <a:buChar char="•"/>
              <a:defRPr/>
            </a:pPr>
            <a:r>
              <a:rPr lang="de-DE" dirty="0"/>
              <a:t>Trust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hear</a:t>
            </a:r>
            <a:r>
              <a:rPr lang="de-DE" dirty="0"/>
              <a:t> </a:t>
            </a:r>
            <a:r>
              <a:rPr lang="de-DE" dirty="0" err="1"/>
              <a:t>what‘s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perfection</a:t>
            </a:r>
            <a:r>
              <a:rPr lang="de-DE" dirty="0"/>
              <a:t>, </a:t>
            </a:r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.</a:t>
            </a:r>
          </a:p>
          <a:p>
            <a:pPr marL="514350" lvl="1" indent="-171450" defTabSz="782361">
              <a:buFont typeface="Arial" panose="020B0604020202020204" pitchFamily="34" charset="0"/>
              <a:buChar char="•"/>
              <a:defRPr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mirror</a:t>
            </a:r>
            <a:r>
              <a:rPr lang="de-DE" dirty="0"/>
              <a:t> back, </a:t>
            </a:r>
            <a:r>
              <a:rPr lang="de-DE" dirty="0" err="1"/>
              <a:t>focus</a:t>
            </a:r>
            <a:r>
              <a:rPr lang="de-DE" dirty="0"/>
              <a:t> on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said</a:t>
            </a:r>
            <a:r>
              <a:rPr lang="de-DE" dirty="0"/>
              <a:t>.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advice</a:t>
            </a:r>
            <a:r>
              <a:rPr lang="de-DE" dirty="0"/>
              <a:t>. </a:t>
            </a:r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focused</a:t>
            </a:r>
            <a:r>
              <a:rPr lang="de-DE" dirty="0"/>
              <a:t> on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told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. Trust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simple </a:t>
            </a:r>
            <a:r>
              <a:rPr lang="de-DE" dirty="0" err="1"/>
              <a:t>reflection</a:t>
            </a:r>
            <a:r>
              <a:rPr lang="de-DE" dirty="0"/>
              <a:t> and </a:t>
            </a:r>
            <a:r>
              <a:rPr lang="de-DE" dirty="0" err="1"/>
              <a:t>mirroring</a:t>
            </a:r>
            <a:r>
              <a:rPr lang="de-DE" dirty="0"/>
              <a:t> back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exactly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hear</a:t>
            </a:r>
            <a:r>
              <a:rPr lang="de-DE" dirty="0"/>
              <a:t>.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defTabSz="782361">
              <a:defRPr/>
            </a:pP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find a link 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find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exercise</a:t>
            </a:r>
            <a:r>
              <a:rPr lang="de-DE" dirty="0"/>
              <a:t> in </a:t>
            </a:r>
            <a:r>
              <a:rPr lang="de-DE" dirty="0" err="1"/>
              <a:t>written</a:t>
            </a:r>
            <a:r>
              <a:rPr lang="de-DE" dirty="0"/>
              <a:t> form in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double check.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Google Template: (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)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</a:t>
            </a:r>
            <a:r>
              <a:rPr lang="de-DE" dirty="0" err="1"/>
              <a:t>docs.google.com</a:t>
            </a:r>
            <a:r>
              <a:rPr lang="de-DE" dirty="0"/>
              <a:t>/</a:t>
            </a:r>
            <a:r>
              <a:rPr lang="de-DE" dirty="0" err="1"/>
              <a:t>presentation</a:t>
            </a:r>
            <a:r>
              <a:rPr lang="de-DE" dirty="0"/>
              <a:t>/d/1qjUoREAIBqO2PZj-tQac52E_0tbCPWF1hC8ef12yvFI/</a:t>
            </a:r>
            <a:r>
              <a:rPr lang="de-DE" dirty="0" err="1"/>
              <a:t>edit#slide</a:t>
            </a:r>
            <a:r>
              <a:rPr lang="de-DE" dirty="0"/>
              <a:t>=</a:t>
            </a:r>
            <a:r>
              <a:rPr lang="de-DE" dirty="0" err="1"/>
              <a:t>id.p</a:t>
            </a: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Any </a:t>
            </a:r>
            <a:r>
              <a:rPr lang="de-DE" dirty="0" err="1"/>
              <a:t>questions</a:t>
            </a:r>
            <a:r>
              <a:rPr lang="de-DE" dirty="0"/>
              <a:t>?</a:t>
            </a:r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AA8291-2637-D82F-9D28-4AD27F7C2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E819A-E830-0044-A017-AA3DA6C8553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68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Why</a:t>
            </a:r>
            <a:r>
              <a:rPr lang="de-DE"/>
              <a:t> do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actually</a:t>
            </a:r>
            <a:r>
              <a:rPr lang="de-DE"/>
              <a:t> </a:t>
            </a:r>
            <a:r>
              <a:rPr lang="de-DE" err="1"/>
              <a:t>talk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different </a:t>
            </a:r>
            <a:r>
              <a:rPr lang="de-DE" err="1"/>
              <a:t>perspectives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does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do </a:t>
            </a:r>
            <a:r>
              <a:rPr lang="de-DE" err="1"/>
              <a:t>with</a:t>
            </a:r>
            <a:r>
              <a:rPr lang="de-DE"/>
              <a:t> human-</a:t>
            </a:r>
            <a:r>
              <a:rPr lang="de-DE" err="1"/>
              <a:t>centred</a:t>
            </a:r>
            <a:r>
              <a:rPr lang="de-DE"/>
              <a:t> design?... (Relevanz für das Thema erzeugen)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249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263be4a9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263be4a9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782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>
                <a:highlight>
                  <a:srgbClr val="FFFFFF"/>
                </a:highlight>
              </a:rPr>
              <a:t>Wichtig für die Anmoderation</a:t>
            </a:r>
            <a:r>
              <a:rPr lang="de-DE" sz="1100">
                <a:highlight>
                  <a:srgbClr val="FFFFFF"/>
                </a:highlight>
              </a:rPr>
              <a:t>: am Anfang fragen: hat jemand Probleme mit dem Mikro &gt; in anderen Raum schieben (nur Mikro muss funktionieren); bei Problemen &gt; holt euch Hilfe der Coaches</a:t>
            </a:r>
          </a:p>
        </p:txBody>
      </p:sp>
    </p:spTree>
    <p:extLst>
      <p:ext uri="{BB962C8B-B14F-4D97-AF65-F5344CB8AC3E}">
        <p14:creationId xmlns:p14="http://schemas.microsoft.com/office/powerpoint/2010/main" val="374834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 </a:t>
            </a:r>
            <a:r>
              <a:rPr lang="de-DE" err="1"/>
              <a:t>know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put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in </a:t>
            </a:r>
            <a:r>
              <a:rPr lang="de-DE" err="1"/>
              <a:t>ice-cold</a:t>
            </a:r>
            <a:r>
              <a:rPr lang="de-DE"/>
              <a:t> </a:t>
            </a:r>
            <a:r>
              <a:rPr lang="de-DE" err="1"/>
              <a:t>water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exercise</a:t>
            </a:r>
            <a:r>
              <a:rPr lang="de-DE"/>
              <a:t>. I am </a:t>
            </a:r>
            <a:r>
              <a:rPr lang="de-DE" err="1"/>
              <a:t>personally</a:t>
            </a:r>
            <a:r>
              <a:rPr lang="de-DE"/>
              <a:t> a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fan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exercise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</a:t>
            </a:r>
            <a:r>
              <a:rPr lang="de-DE" err="1"/>
              <a:t>dear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my</a:t>
            </a:r>
            <a:r>
              <a:rPr lang="de-DE"/>
              <a:t> </a:t>
            </a:r>
            <a:r>
              <a:rPr lang="de-DE" err="1"/>
              <a:t>heart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creates</a:t>
            </a:r>
            <a:r>
              <a:rPr lang="de-DE"/>
              <a:t> a </a:t>
            </a:r>
            <a:r>
              <a:rPr lang="de-DE" err="1"/>
              <a:t>space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 </a:t>
            </a:r>
            <a:r>
              <a:rPr lang="de-DE" err="1"/>
              <a:t>usually</a:t>
            </a:r>
            <a:r>
              <a:rPr lang="de-DE"/>
              <a:t> not </a:t>
            </a:r>
            <a:r>
              <a:rPr lang="de-DE" err="1"/>
              <a:t>available</a:t>
            </a:r>
            <a:r>
              <a:rPr lang="de-DE"/>
              <a:t> in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busy</a:t>
            </a:r>
            <a:r>
              <a:rPr lang="de-DE"/>
              <a:t>, </a:t>
            </a:r>
            <a:r>
              <a:rPr lang="de-DE" err="1"/>
              <a:t>everyday</a:t>
            </a:r>
            <a:r>
              <a:rPr lang="de-DE"/>
              <a:t> </a:t>
            </a:r>
            <a:r>
              <a:rPr lang="de-DE" err="1"/>
              <a:t>lives</a:t>
            </a:r>
            <a:r>
              <a:rPr lang="de-DE"/>
              <a:t>.</a:t>
            </a:r>
            <a:endParaRPr lang="en-US"/>
          </a:p>
          <a:p>
            <a:endParaRPr lang="de-DE"/>
          </a:p>
          <a:p>
            <a:endParaRPr lang="de-DE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295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Self-reflection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6437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Additional: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how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could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it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be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beneficial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in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your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specific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 </a:t>
            </a:r>
            <a:r>
              <a:rPr lang="de-DE" sz="1100" b="0" err="1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case</a:t>
            </a:r>
            <a:r>
              <a:rPr lang="de-DE" sz="1100" b="0">
                <a:solidFill>
                  <a:schemeClr val="dk1"/>
                </a:solidFill>
                <a:highlight>
                  <a:schemeClr val="lt1"/>
                </a:highlight>
                <a:latin typeface="DINOT-Bold" panose="020B0504020101020102" pitchFamily="34" charset="77"/>
              </a:rPr>
              <a:t>?</a:t>
            </a:r>
          </a:p>
          <a:p>
            <a:endParaRPr lang="en-GB"/>
          </a:p>
          <a:p>
            <a:r>
              <a:rPr lang="en-GB"/>
              <a:t>Specific questions and template:</a:t>
            </a:r>
          </a:p>
          <a:p>
            <a:endParaRPr lang="en-GB"/>
          </a:p>
          <a:p>
            <a:pPr marL="228600" indent="-228600">
              <a:buAutoNum type="arabicPeriod"/>
            </a:pPr>
            <a:r>
              <a:rPr lang="en-GB"/>
              <a:t>Who are your stakeholders? With whom should you empathise</a:t>
            </a:r>
          </a:p>
          <a:p>
            <a:pPr marL="228600" indent="-228600">
              <a:buAutoNum type="arabicPeriod"/>
            </a:pPr>
            <a:r>
              <a:rPr lang="en-GB"/>
              <a:t>How could you do this &gt; looking at Design Thinking</a:t>
            </a:r>
          </a:p>
          <a:p>
            <a:pPr marL="228600" indent="-228600">
              <a:buAutoNum type="arabicPeriod"/>
            </a:pPr>
            <a:r>
              <a:rPr lang="en-GB"/>
              <a:t>Concrete next 3 steps, what do you I need for it. </a:t>
            </a:r>
            <a:r>
              <a:rPr lang="en-GB" err="1"/>
              <a:t>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864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914400">
              <a:buClr>
                <a:srgbClr val="000000"/>
              </a:buClr>
              <a:buSzPts val="1100"/>
              <a:buAutoNum type="arabicPeriod"/>
              <a:defRPr/>
            </a:pPr>
            <a:r>
              <a:rPr lang="en-GB">
                <a:cs typeface="Calibri"/>
              </a:rPr>
              <a:t>Pick one stakeholder (group) &gt; with regards to your work environment/your research </a:t>
            </a:r>
          </a:p>
          <a:p>
            <a:pPr marL="228600" indent="-228600" defTabSz="914400">
              <a:buClr>
                <a:srgbClr val="000000"/>
              </a:buClr>
              <a:buSzPts val="1100"/>
              <a:buAutoNum type="arabicPeriod"/>
              <a:defRPr/>
            </a:pPr>
            <a:r>
              <a:rPr lang="en-GB">
                <a:cs typeface="Calibri"/>
              </a:rPr>
              <a:t>2. 3 concrete next steps (think of immerse, interview, observe)</a:t>
            </a:r>
          </a:p>
          <a:p>
            <a:pPr defTabSz="914400">
              <a:buSzPts val="1100"/>
              <a:defRPr/>
            </a:pPr>
            <a:r>
              <a:rPr lang="en-GB">
                <a:cs typeface="Calibri"/>
              </a:rPr>
              <a:t>3. What resources do you need (also thinking of challenges you reflected on before)</a:t>
            </a:r>
          </a:p>
        </p:txBody>
      </p:sp>
    </p:spTree>
    <p:extLst>
      <p:ext uri="{BB962C8B-B14F-4D97-AF65-F5344CB8AC3E}">
        <p14:creationId xmlns:p14="http://schemas.microsoft.com/office/powerpoint/2010/main" val="36742568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26494fd45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726494fd45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/>
              <a:t>Everybody is back? All went well?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/>
              <a:t>Thumbs up if you’re with me please!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98457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 </a:t>
            </a:r>
            <a:r>
              <a:rPr lang="de-DE" err="1"/>
              <a:t>know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put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in </a:t>
            </a:r>
            <a:r>
              <a:rPr lang="de-DE" err="1"/>
              <a:t>ice-cold</a:t>
            </a:r>
            <a:r>
              <a:rPr lang="de-DE"/>
              <a:t> </a:t>
            </a:r>
            <a:r>
              <a:rPr lang="de-DE" err="1"/>
              <a:t>water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exercise</a:t>
            </a:r>
            <a:r>
              <a:rPr lang="de-DE"/>
              <a:t>. I am </a:t>
            </a:r>
            <a:r>
              <a:rPr lang="de-DE" err="1"/>
              <a:t>personally</a:t>
            </a:r>
            <a:r>
              <a:rPr lang="de-DE"/>
              <a:t> a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fan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exercise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</a:t>
            </a:r>
            <a:r>
              <a:rPr lang="de-DE" err="1"/>
              <a:t>dear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my</a:t>
            </a:r>
            <a:r>
              <a:rPr lang="de-DE"/>
              <a:t> </a:t>
            </a:r>
            <a:r>
              <a:rPr lang="de-DE" err="1"/>
              <a:t>heart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creates</a:t>
            </a:r>
            <a:r>
              <a:rPr lang="de-DE"/>
              <a:t> a </a:t>
            </a:r>
            <a:r>
              <a:rPr lang="de-DE" err="1"/>
              <a:t>space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 </a:t>
            </a:r>
            <a:r>
              <a:rPr lang="de-DE" err="1"/>
              <a:t>usually</a:t>
            </a:r>
            <a:r>
              <a:rPr lang="de-DE"/>
              <a:t> not </a:t>
            </a:r>
            <a:r>
              <a:rPr lang="de-DE" err="1"/>
              <a:t>available</a:t>
            </a:r>
            <a:r>
              <a:rPr lang="de-DE"/>
              <a:t> in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busy</a:t>
            </a:r>
            <a:r>
              <a:rPr lang="de-DE"/>
              <a:t>, </a:t>
            </a:r>
            <a:r>
              <a:rPr lang="de-DE" err="1"/>
              <a:t>everyday</a:t>
            </a:r>
            <a:r>
              <a:rPr lang="de-DE"/>
              <a:t> </a:t>
            </a:r>
            <a:r>
              <a:rPr lang="de-DE" err="1"/>
              <a:t>lives</a:t>
            </a:r>
            <a:r>
              <a:rPr lang="de-DE"/>
              <a:t>.</a:t>
            </a:r>
            <a:endParaRPr lang="en-US"/>
          </a:p>
          <a:p>
            <a:endParaRPr lang="de-DE"/>
          </a:p>
          <a:p>
            <a:endParaRPr lang="de-DE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42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One level more specific, putting things into practice &gt; innovating and creating new ideas &gt; let’s talk about human-</a:t>
            </a:r>
            <a:r>
              <a:rPr lang="en-US" b="1" dirty="0" err="1"/>
              <a:t>centred</a:t>
            </a:r>
            <a:r>
              <a:rPr lang="en-US" b="1" dirty="0"/>
              <a:t> design…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171450" indent="-171450">
              <a:buFontTx/>
              <a:buChar char="-"/>
            </a:pPr>
            <a:r>
              <a:rPr lang="en-US" b="0" dirty="0"/>
              <a:t>In order to create innovation we need to put the human into the </a:t>
            </a:r>
            <a:r>
              <a:rPr lang="en-US" b="0" dirty="0" err="1"/>
              <a:t>centre</a:t>
            </a:r>
            <a:r>
              <a:rPr lang="en-US" b="0" dirty="0"/>
              <a:t>; need to </a:t>
            </a:r>
            <a:r>
              <a:rPr lang="en-US" b="0" dirty="0" err="1"/>
              <a:t>empahtise</a:t>
            </a:r>
            <a:r>
              <a:rPr lang="en-US" b="0" dirty="0"/>
              <a:t> with our users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an entrepreneurial/innovative mindset needs to put the human into the </a:t>
            </a:r>
            <a:r>
              <a:rPr lang="en-US" b="0" dirty="0" err="1"/>
              <a:t>centre</a:t>
            </a:r>
            <a:r>
              <a:rPr lang="en-US" b="0" dirty="0"/>
              <a:t> &gt; we really have to get to know and </a:t>
            </a:r>
            <a:r>
              <a:rPr lang="en-US" b="0" dirty="0" err="1"/>
              <a:t>empathise</a:t>
            </a:r>
            <a:r>
              <a:rPr lang="en-US" b="0" dirty="0"/>
              <a:t> with the humans that we address with our work/research projects/startup ideas in order to meet their needs</a:t>
            </a:r>
          </a:p>
          <a:p>
            <a:pPr marL="171450" indent="-171450">
              <a:buFontTx/>
              <a:buChar char="-"/>
            </a:pPr>
            <a:endParaRPr lang="en-US" b="0" dirty="0"/>
          </a:p>
          <a:p>
            <a:pPr marL="171450" indent="-171450">
              <a:buFontTx/>
              <a:buChar char="-"/>
            </a:pPr>
            <a:r>
              <a:rPr lang="en-US" b="0" dirty="0"/>
              <a:t>The importance of empathy not only in our personal lives but also in business contexts becomes clear by approaches such Human Centered Design also known as Design Thinking.</a:t>
            </a:r>
            <a:endParaRPr lang="de-DE" b="0" dirty="0"/>
          </a:p>
          <a:p>
            <a:pPr marL="171450" indent="-171450">
              <a:buFontTx/>
              <a:buChar char="-"/>
            </a:pPr>
            <a:r>
              <a:rPr lang="en-US" b="0" dirty="0"/>
              <a:t>In</a:t>
            </a:r>
            <a:r>
              <a:rPr lang="en-US" b="0" noProof="0" dirty="0"/>
              <a:t> human centered design in general, you put the user in the middle of the innovation process.</a:t>
            </a:r>
            <a:endParaRPr lang="de-DE" b="0" noProof="0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n-US" b="0" noProof="0" dirty="0"/>
              <a:t>Besides the technical feasibility and the business viability –</a:t>
            </a:r>
            <a:r>
              <a:rPr lang="en-US" b="0" dirty="0"/>
              <a:t> </a:t>
            </a:r>
            <a:r>
              <a:rPr lang="en-US" b="0" noProof="0" dirty="0"/>
              <a:t>what is desired by humans is most important</a:t>
            </a:r>
            <a:r>
              <a:rPr lang="en-US" b="0" dirty="0"/>
              <a:t> when thinking about innovative ideas.</a:t>
            </a:r>
            <a:endParaRPr lang="en-US" b="0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n-US" b="0" noProof="0" dirty="0"/>
              <a:t>What are </a:t>
            </a:r>
            <a:r>
              <a:rPr lang="en-US" b="0" dirty="0"/>
              <a:t>their needs</a:t>
            </a:r>
            <a:r>
              <a:rPr lang="en-US" b="0" noProof="0" dirty="0"/>
              <a:t>, what are the benefits, the gains </a:t>
            </a:r>
            <a:r>
              <a:rPr lang="en-US" b="0" dirty="0"/>
              <a:t>they wish for </a:t>
            </a:r>
            <a:r>
              <a:rPr lang="en-US" b="0" noProof="0" dirty="0"/>
              <a:t>– talking about innovation, you need to address these kind of questions.</a:t>
            </a:r>
            <a:r>
              <a:rPr lang="en-US" b="0" dirty="0"/>
              <a:t> </a:t>
            </a:r>
            <a:endParaRPr lang="en-US" b="0" dirty="0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n-US" b="0" dirty="0">
                <a:cs typeface="Calibri"/>
              </a:rPr>
              <a:t>And only with all 3 factors taken into account you can find the sweet spot of a great and sustainable innovation!</a:t>
            </a:r>
            <a:endParaRPr lang="en-US" b="0" dirty="0"/>
          </a:p>
          <a:p>
            <a:endParaRPr lang="en-US" b="0" noProof="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37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>
                <a:cs typeface="Calibri"/>
              </a:rPr>
              <a:t>So </a:t>
            </a:r>
            <a:r>
              <a:rPr lang="de-DE" b="1" err="1">
                <a:cs typeface="Calibri"/>
              </a:rPr>
              <a:t>let's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have</a:t>
            </a:r>
            <a:r>
              <a:rPr lang="de-DE" b="1">
                <a:cs typeface="Calibri"/>
              </a:rPr>
              <a:t> a </a:t>
            </a:r>
            <a:r>
              <a:rPr lang="de-DE" b="1" err="1">
                <a:cs typeface="Calibri"/>
              </a:rPr>
              <a:t>closer</a:t>
            </a:r>
            <a:r>
              <a:rPr lang="de-DE" b="1">
                <a:cs typeface="Calibri"/>
              </a:rPr>
              <a:t> </a:t>
            </a:r>
            <a:r>
              <a:rPr lang="de-DE" b="1" err="1">
                <a:cs typeface="Calibri"/>
              </a:rPr>
              <a:t>look</a:t>
            </a:r>
            <a:r>
              <a:rPr lang="de-DE" b="1">
                <a:cs typeface="Calibri"/>
              </a:rPr>
              <a:t> at Human </a:t>
            </a:r>
            <a:r>
              <a:rPr lang="de-DE" b="1" err="1">
                <a:cs typeface="Calibri"/>
              </a:rPr>
              <a:t>Centered</a:t>
            </a:r>
            <a:r>
              <a:rPr lang="de-DE" b="1">
                <a:cs typeface="Calibri"/>
              </a:rPr>
              <a:t> Design!</a:t>
            </a:r>
            <a:endParaRPr lang="de-DE" b="1"/>
          </a:p>
          <a:p>
            <a:r>
              <a:rPr lang="de-DE">
                <a:cs typeface="Calibri" panose="020F0502020204030204"/>
              </a:rPr>
              <a:t>HCD </a:t>
            </a:r>
            <a:r>
              <a:rPr lang="de-DE" err="1">
                <a:cs typeface="Calibri" panose="020F0502020204030204"/>
              </a:rPr>
              <a:t>is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better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known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as</a:t>
            </a:r>
            <a:r>
              <a:rPr lang="de-DE">
                <a:cs typeface="Calibri" panose="020F0502020204030204"/>
              </a:rPr>
              <a:t> Design </a:t>
            </a:r>
            <a:r>
              <a:rPr lang="de-DE" err="1">
                <a:cs typeface="Calibri" panose="020F0502020204030204"/>
              </a:rPr>
              <a:t>Thinking</a:t>
            </a:r>
            <a:r>
              <a:rPr lang="de-DE">
                <a:cs typeface="Calibri" panose="020F0502020204030204"/>
              </a:rPr>
              <a:t> – DT </a:t>
            </a:r>
            <a:r>
              <a:rPr lang="de-DE" err="1">
                <a:cs typeface="Calibri" panose="020F0502020204030204"/>
              </a:rPr>
              <a:t>is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applied</a:t>
            </a:r>
            <a:r>
              <a:rPr lang="de-DE">
                <a:cs typeface="Calibri" panose="020F0502020204030204"/>
              </a:rPr>
              <a:t> in </a:t>
            </a:r>
            <a:r>
              <a:rPr lang="de-DE" err="1">
                <a:cs typeface="Calibri" panose="020F0502020204030204"/>
              </a:rPr>
              <a:t>various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contexts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these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days</a:t>
            </a:r>
            <a:r>
              <a:rPr lang="de-DE">
                <a:cs typeface="Calibri" panose="020F0502020204030204"/>
              </a:rPr>
              <a:t> in </a:t>
            </a:r>
            <a:r>
              <a:rPr lang="de-DE" err="1">
                <a:cs typeface="Calibri" panose="020F0502020204030204"/>
              </a:rPr>
              <a:t>order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to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solve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complex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problems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and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generate</a:t>
            </a:r>
            <a:r>
              <a:rPr lang="de-DE">
                <a:cs typeface="Calibri" panose="020F0502020204030204"/>
              </a:rPr>
              <a:t> innovative </a:t>
            </a:r>
            <a:r>
              <a:rPr lang="de-DE" err="1">
                <a:cs typeface="Calibri" panose="020F0502020204030204"/>
              </a:rPr>
              <a:t>ideas</a:t>
            </a:r>
            <a:r>
              <a:rPr lang="de-DE">
                <a:cs typeface="Calibri" panose="020F0502020204030204"/>
              </a:rPr>
              <a:t>. </a:t>
            </a:r>
            <a:r>
              <a:rPr lang="de-DE" err="1">
                <a:cs typeface="Calibri" panose="020F0502020204030204"/>
              </a:rPr>
              <a:t>It's</a:t>
            </a:r>
            <a:r>
              <a:rPr lang="de-DE">
                <a:cs typeface="Calibri" panose="020F0502020204030204"/>
              </a:rPr>
              <a:t> not a </a:t>
            </a:r>
            <a:r>
              <a:rPr lang="de-DE" err="1">
                <a:cs typeface="Calibri" panose="020F0502020204030204"/>
              </a:rPr>
              <a:t>method</a:t>
            </a:r>
            <a:r>
              <a:rPr lang="de-DE">
                <a:cs typeface="Calibri" panose="020F0502020204030204"/>
              </a:rPr>
              <a:t> but an </a:t>
            </a:r>
            <a:r>
              <a:rPr lang="de-DE" err="1">
                <a:cs typeface="Calibri" panose="020F0502020204030204"/>
              </a:rPr>
              <a:t>approach</a:t>
            </a:r>
            <a:r>
              <a:rPr lang="de-DE">
                <a:cs typeface="Calibri" panose="020F0502020204030204"/>
              </a:rPr>
              <a:t> </a:t>
            </a:r>
            <a:r>
              <a:rPr lang="de-DE"/>
              <a:t>in </a:t>
            </a:r>
            <a:r>
              <a:rPr lang="de-DE" err="1"/>
              <a:t>which</a:t>
            </a:r>
            <a:r>
              <a:rPr lang="de-DE"/>
              <a:t> Users </a:t>
            </a:r>
            <a:r>
              <a:rPr lang="de-DE" err="1"/>
              <a:t>became</a:t>
            </a:r>
            <a:r>
              <a:rPr lang="de-DE"/>
              <a:t> a </a:t>
            </a:r>
            <a:r>
              <a:rPr lang="de-DE" err="1"/>
              <a:t>central</a:t>
            </a:r>
            <a:r>
              <a:rPr lang="de-DE"/>
              <a:t> </a:t>
            </a:r>
            <a:r>
              <a:rPr lang="de-DE" err="1"/>
              <a:t>part</a:t>
            </a:r>
            <a:r>
              <a:rPr lang="de-DE"/>
              <a:t> 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development</a:t>
            </a:r>
            <a:r>
              <a:rPr lang="de-DE"/>
              <a:t> 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innovative </a:t>
            </a:r>
            <a:r>
              <a:rPr lang="de-DE" err="1"/>
              <a:t>projects</a:t>
            </a:r>
            <a:r>
              <a:rPr lang="de-DE"/>
              <a:t>. DT </a:t>
            </a:r>
            <a:r>
              <a:rPr lang="de-DE" err="1">
                <a:cs typeface="Calibri" panose="020F0502020204030204"/>
              </a:rPr>
              <a:t>becomes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alive</a:t>
            </a:r>
            <a:r>
              <a:rPr lang="de-DE">
                <a:cs typeface="Calibri" panose="020F0502020204030204"/>
              </a:rPr>
              <a:t> in a </a:t>
            </a:r>
            <a:r>
              <a:rPr lang="de-DE" err="1">
                <a:cs typeface="Calibri" panose="020F0502020204030204"/>
              </a:rPr>
              <a:t>process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with</a:t>
            </a:r>
            <a:r>
              <a:rPr lang="de-DE">
                <a:cs typeface="Calibri" panose="020F0502020204030204"/>
              </a:rPr>
              <a:t> 6 </a:t>
            </a:r>
            <a:r>
              <a:rPr lang="de-DE" err="1">
                <a:cs typeface="Calibri" panose="020F0502020204030204"/>
              </a:rPr>
              <a:t>phases</a:t>
            </a:r>
            <a:r>
              <a:rPr lang="de-DE">
                <a:cs typeface="Calibri" panose="020F0502020204030204"/>
              </a:rPr>
              <a:t>/</a:t>
            </a:r>
            <a:r>
              <a:rPr lang="de-DE" err="1">
                <a:cs typeface="Calibri" panose="020F0502020204030204"/>
              </a:rPr>
              <a:t>stages</a:t>
            </a:r>
            <a:r>
              <a:rPr lang="de-DE">
                <a:cs typeface="Calibri" panose="020F0502020204030204"/>
              </a:rPr>
              <a:t> --&gt; </a:t>
            </a:r>
            <a:r>
              <a:rPr lang="de-DE" err="1">
                <a:cs typeface="Calibri" panose="020F0502020204030204"/>
              </a:rPr>
              <a:t>today</a:t>
            </a:r>
            <a:r>
              <a:rPr lang="de-DE">
                <a:cs typeface="Calibri" panose="020F0502020204030204"/>
              </a:rPr>
              <a:t>, </a:t>
            </a:r>
            <a:r>
              <a:rPr lang="de-DE" err="1">
                <a:cs typeface="Calibri" panose="020F0502020204030204"/>
              </a:rPr>
              <a:t>we</a:t>
            </a:r>
            <a:r>
              <a:rPr lang="de-DE">
                <a:cs typeface="Calibri" panose="020F0502020204030204"/>
              </a:rPr>
              <a:t> will </a:t>
            </a:r>
            <a:r>
              <a:rPr lang="de-DE" err="1">
                <a:cs typeface="Calibri" panose="020F0502020204030204"/>
              </a:rPr>
              <a:t>only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focus</a:t>
            </a:r>
            <a:r>
              <a:rPr lang="de-DE">
                <a:cs typeface="Calibri" panose="020F0502020204030204"/>
              </a:rPr>
              <a:t> on </a:t>
            </a:r>
            <a:r>
              <a:rPr lang="de-DE" err="1">
                <a:cs typeface="Calibri" panose="020F0502020204030204"/>
              </a:rPr>
              <a:t>the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first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two</a:t>
            </a:r>
            <a:r>
              <a:rPr lang="de-DE">
                <a:cs typeface="Calibri" panose="020F0502020204030204"/>
              </a:rPr>
              <a:t> </a:t>
            </a:r>
            <a:r>
              <a:rPr lang="de-DE" err="1">
                <a:cs typeface="Calibri" panose="020F0502020204030204"/>
              </a:rPr>
              <a:t>stages</a:t>
            </a:r>
            <a:r>
              <a:rPr lang="de-DE">
                <a:cs typeface="Calibri" panose="020F0502020204030204"/>
              </a:rPr>
              <a:t>!</a:t>
            </a:r>
          </a:p>
          <a:p>
            <a:endParaRPr lang="de-DE">
              <a:cs typeface="Calibri" panose="020F0502020204030204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First </a:t>
            </a:r>
            <a:r>
              <a:rPr lang="de-DE" err="1"/>
              <a:t>two</a:t>
            </a:r>
            <a:r>
              <a:rPr lang="de-DE"/>
              <a:t> </a:t>
            </a:r>
            <a:r>
              <a:rPr lang="de-DE" err="1"/>
              <a:t>steps</a:t>
            </a:r>
            <a:r>
              <a:rPr lang="de-DE"/>
              <a:t>: </a:t>
            </a:r>
            <a:r>
              <a:rPr lang="de-DE" err="1"/>
              <a:t>Understand+observe</a:t>
            </a:r>
            <a:r>
              <a:rPr lang="de-DE"/>
              <a:t> = </a:t>
            </a:r>
            <a:r>
              <a:rPr lang="de-DE" err="1"/>
              <a:t>empathise</a:t>
            </a:r>
            <a:endParaRPr lang="de-DE" b="1"/>
          </a:p>
          <a:p>
            <a:endParaRPr lang="de-DE"/>
          </a:p>
          <a:p>
            <a:r>
              <a:rPr lang="de-DE" err="1"/>
              <a:t>Let‘s</a:t>
            </a:r>
            <a:r>
              <a:rPr lang="de-DE"/>
              <a:t> </a:t>
            </a:r>
            <a:r>
              <a:rPr lang="de-DE" err="1"/>
              <a:t>have</a:t>
            </a:r>
            <a:r>
              <a:rPr lang="de-DE"/>
              <a:t> a </a:t>
            </a:r>
            <a:r>
              <a:rPr lang="de-DE" err="1"/>
              <a:t>closer</a:t>
            </a:r>
            <a:r>
              <a:rPr lang="de-DE"/>
              <a:t> </a:t>
            </a:r>
            <a:r>
              <a:rPr lang="de-DE" err="1"/>
              <a:t>look</a:t>
            </a:r>
            <a:r>
              <a:rPr lang="de-DE"/>
              <a:t> at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first</a:t>
            </a:r>
            <a:r>
              <a:rPr lang="de-DE"/>
              <a:t> </a:t>
            </a:r>
            <a:r>
              <a:rPr lang="de-DE" err="1"/>
              <a:t>two</a:t>
            </a:r>
            <a:r>
              <a:rPr lang="de-DE"/>
              <a:t> </a:t>
            </a:r>
            <a:r>
              <a:rPr lang="de-DE" err="1"/>
              <a:t>steps</a:t>
            </a:r>
            <a:endParaRPr lang="de-DE">
              <a:cs typeface="Calibri"/>
            </a:endParaRP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16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err="1"/>
              <a:t>Empathy</a:t>
            </a:r>
            <a:r>
              <a:rPr lang="de-DE" b="1"/>
              <a:t> </a:t>
            </a:r>
            <a:r>
              <a:rPr lang="de-DE" b="1" err="1"/>
              <a:t>plays</a:t>
            </a:r>
            <a:r>
              <a:rPr lang="de-DE" b="1"/>
              <a:t> an </a:t>
            </a:r>
            <a:r>
              <a:rPr lang="de-DE" b="1" err="1"/>
              <a:t>important</a:t>
            </a:r>
            <a:r>
              <a:rPr lang="de-DE" b="1"/>
              <a:t> </a:t>
            </a:r>
            <a:r>
              <a:rPr lang="de-DE" b="1" err="1"/>
              <a:t>role</a:t>
            </a:r>
            <a:r>
              <a:rPr lang="de-DE" b="1"/>
              <a:t> in HCD, </a:t>
            </a:r>
            <a:r>
              <a:rPr lang="de-DE" b="1" err="1"/>
              <a:t>it's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foundation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whole</a:t>
            </a:r>
            <a:r>
              <a:rPr lang="de-DE" b="1"/>
              <a:t> </a:t>
            </a:r>
            <a:r>
              <a:rPr lang="de-DE" b="1" err="1"/>
              <a:t>process</a:t>
            </a:r>
            <a:r>
              <a:rPr lang="de-DE" b="1"/>
              <a:t> </a:t>
            </a:r>
            <a:r>
              <a:rPr lang="de-DE" b="1" err="1"/>
              <a:t>and</a:t>
            </a:r>
            <a:r>
              <a:rPr lang="de-DE" b="1"/>
              <a:t> </a:t>
            </a:r>
            <a:r>
              <a:rPr lang="de-DE" b="1" err="1"/>
              <a:t>is</a:t>
            </a:r>
            <a:r>
              <a:rPr lang="de-DE" b="1"/>
              <a:t> also </a:t>
            </a:r>
            <a:r>
              <a:rPr lang="de-DE" b="1" err="1"/>
              <a:t>required</a:t>
            </a:r>
            <a:r>
              <a:rPr lang="de-DE" b="1"/>
              <a:t> </a:t>
            </a:r>
            <a:r>
              <a:rPr lang="de-DE" b="1" err="1"/>
              <a:t>throughout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whole</a:t>
            </a:r>
            <a:r>
              <a:rPr lang="de-DE" b="1"/>
              <a:t> </a:t>
            </a:r>
            <a:r>
              <a:rPr lang="de-DE" b="1" err="1"/>
              <a:t>process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come</a:t>
            </a:r>
            <a:r>
              <a:rPr lang="de-DE" b="1"/>
              <a:t> back </a:t>
            </a:r>
            <a:r>
              <a:rPr lang="de-DE" b="1" err="1"/>
              <a:t>to</a:t>
            </a:r>
            <a:endParaRPr lang="de-DE" b="1">
              <a:cs typeface="Calibri"/>
            </a:endParaRPr>
          </a:p>
          <a:p>
            <a:endParaRPr lang="de-DE" b="1"/>
          </a:p>
          <a:p>
            <a:pPr marL="171450" indent="-171450">
              <a:buFontTx/>
              <a:buChar char="-"/>
            </a:pPr>
            <a:r>
              <a:rPr lang="de-DE"/>
              <a:t>In </a:t>
            </a:r>
            <a:r>
              <a:rPr lang="de-DE" err="1"/>
              <a:t>the</a:t>
            </a:r>
            <a:r>
              <a:rPr lang="de-DE"/>
              <a:t> DT </a:t>
            </a:r>
            <a:r>
              <a:rPr lang="de-DE" err="1"/>
              <a:t>process</a:t>
            </a:r>
            <a:r>
              <a:rPr lang="de-DE"/>
              <a:t> 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 </a:t>
            </a:r>
            <a:r>
              <a:rPr lang="de-DE" err="1"/>
              <a:t>aims</a:t>
            </a:r>
            <a:r>
              <a:rPr lang="de-DE"/>
              <a:t> at a “</a:t>
            </a:r>
            <a:r>
              <a:rPr lang="de-DE" err="1"/>
              <a:t>deep</a:t>
            </a:r>
            <a:r>
              <a:rPr lang="de-DE"/>
              <a:t> </a:t>
            </a:r>
            <a:r>
              <a:rPr lang="de-DE" err="1"/>
              <a:t>understanding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problems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realities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people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designing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”</a:t>
            </a:r>
            <a:endParaRPr lang="de-DE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DE" err="1"/>
              <a:t>Especially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first</a:t>
            </a:r>
            <a:r>
              <a:rPr lang="de-DE"/>
              <a:t> </a:t>
            </a:r>
            <a:r>
              <a:rPr lang="de-DE" err="1"/>
              <a:t>two</a:t>
            </a:r>
            <a:r>
              <a:rPr lang="de-DE"/>
              <a:t> </a:t>
            </a:r>
            <a:r>
              <a:rPr lang="de-DE" err="1"/>
              <a:t>stages</a:t>
            </a:r>
            <a:r>
              <a:rPr lang="de-DE"/>
              <a:t> (</a:t>
            </a:r>
            <a:r>
              <a:rPr lang="de-DE" err="1"/>
              <a:t>or</a:t>
            </a:r>
            <a:r>
              <a:rPr lang="de-DE"/>
              <a:t> </a:t>
            </a:r>
            <a:r>
              <a:rPr lang="de-DE" err="1"/>
              <a:t>mode</a:t>
            </a:r>
            <a:r>
              <a:rPr lang="de-DE"/>
              <a:t>) </a:t>
            </a:r>
            <a:r>
              <a:rPr lang="de-DE" err="1"/>
              <a:t>of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Design </a:t>
            </a:r>
            <a:r>
              <a:rPr lang="de-DE" err="1"/>
              <a:t>Thinking</a:t>
            </a:r>
            <a:r>
              <a:rPr lang="de-DE"/>
              <a:t> </a:t>
            </a:r>
            <a:r>
              <a:rPr lang="de-DE" err="1"/>
              <a:t>process</a:t>
            </a:r>
            <a:r>
              <a:rPr lang="de-DE"/>
              <a:t> </a:t>
            </a:r>
            <a:r>
              <a:rPr lang="de-DE" err="1"/>
              <a:t>involve</a:t>
            </a:r>
            <a:r>
              <a:rPr lang="de-DE"/>
              <a:t> </a:t>
            </a:r>
            <a:r>
              <a:rPr lang="de-DE" err="1"/>
              <a:t>developing</a:t>
            </a:r>
            <a:r>
              <a:rPr lang="de-DE"/>
              <a:t> a sense </a:t>
            </a:r>
            <a:r>
              <a:rPr lang="de-DE" err="1"/>
              <a:t>of</a:t>
            </a:r>
            <a:r>
              <a:rPr lang="de-DE"/>
              <a:t> </a:t>
            </a:r>
            <a:r>
              <a:rPr lang="de-DE" err="1"/>
              <a:t>empathy</a:t>
            </a:r>
            <a:r>
              <a:rPr lang="de-DE"/>
              <a:t> </a:t>
            </a:r>
            <a:r>
              <a:rPr lang="de-DE" err="1"/>
              <a:t>towards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people</a:t>
            </a:r>
            <a:r>
              <a:rPr lang="de-DE"/>
              <a:t> </a:t>
            </a:r>
            <a:r>
              <a:rPr lang="de-DE" err="1"/>
              <a:t>you</a:t>
            </a:r>
            <a:r>
              <a:rPr lang="de-DE"/>
              <a:t> </a:t>
            </a:r>
            <a:r>
              <a:rPr lang="de-DE" err="1"/>
              <a:t>are</a:t>
            </a:r>
            <a:r>
              <a:rPr lang="de-DE"/>
              <a:t> </a:t>
            </a:r>
            <a:r>
              <a:rPr lang="de-DE" err="1"/>
              <a:t>designing</a:t>
            </a:r>
            <a:r>
              <a:rPr lang="de-DE"/>
              <a:t> </a:t>
            </a:r>
            <a:r>
              <a:rPr lang="de-DE" err="1"/>
              <a:t>for</a:t>
            </a:r>
            <a:r>
              <a:rPr lang="de-DE"/>
              <a:t>, </a:t>
            </a:r>
            <a:r>
              <a:rPr lang="de-DE" err="1"/>
              <a:t>to</a:t>
            </a:r>
            <a:r>
              <a:rPr lang="de-DE"/>
              <a:t> </a:t>
            </a:r>
            <a:r>
              <a:rPr lang="de-DE" err="1"/>
              <a:t>gain</a:t>
            </a:r>
            <a:r>
              <a:rPr lang="de-DE"/>
              <a:t> </a:t>
            </a:r>
            <a:r>
              <a:rPr lang="de-DE" err="1"/>
              <a:t>insights</a:t>
            </a:r>
            <a:r>
              <a:rPr lang="de-DE"/>
              <a:t> </a:t>
            </a:r>
            <a:r>
              <a:rPr lang="de-DE" err="1"/>
              <a:t>into</a:t>
            </a:r>
            <a:r>
              <a:rPr lang="de-DE"/>
              <a:t> </a:t>
            </a:r>
            <a:r>
              <a:rPr lang="de-DE" err="1"/>
              <a:t>what</a:t>
            </a:r>
            <a:r>
              <a:rPr lang="de-DE"/>
              <a:t> </a:t>
            </a:r>
            <a:r>
              <a:rPr lang="de-DE" err="1"/>
              <a:t>they</a:t>
            </a:r>
            <a:r>
              <a:rPr lang="de-DE"/>
              <a:t> </a:t>
            </a:r>
            <a:r>
              <a:rPr lang="de-DE" err="1"/>
              <a:t>need</a:t>
            </a:r>
            <a:r>
              <a:rPr lang="de-DE"/>
              <a:t>, </a:t>
            </a:r>
            <a:r>
              <a:rPr lang="de-DE" err="1"/>
              <a:t>what</a:t>
            </a:r>
            <a:r>
              <a:rPr lang="de-DE"/>
              <a:t> </a:t>
            </a:r>
            <a:r>
              <a:rPr lang="de-DE" err="1"/>
              <a:t>they</a:t>
            </a:r>
            <a:r>
              <a:rPr lang="de-DE"/>
              <a:t> </a:t>
            </a:r>
            <a:r>
              <a:rPr lang="de-DE" err="1"/>
              <a:t>want</a:t>
            </a:r>
            <a:r>
              <a:rPr lang="de-DE"/>
              <a:t>, </a:t>
            </a:r>
            <a:r>
              <a:rPr lang="de-DE" err="1"/>
              <a:t>how</a:t>
            </a:r>
            <a:r>
              <a:rPr lang="de-DE"/>
              <a:t> </a:t>
            </a:r>
            <a:r>
              <a:rPr lang="de-DE" err="1"/>
              <a:t>they</a:t>
            </a:r>
            <a:r>
              <a:rPr lang="de-DE"/>
              <a:t> </a:t>
            </a:r>
            <a:r>
              <a:rPr lang="de-DE" err="1"/>
              <a:t>behave</a:t>
            </a:r>
            <a:r>
              <a:rPr lang="de-DE"/>
              <a:t>, </a:t>
            </a:r>
            <a:r>
              <a:rPr lang="de-DE" err="1"/>
              <a:t>feel</a:t>
            </a:r>
            <a:r>
              <a:rPr lang="de-DE"/>
              <a:t>, </a:t>
            </a:r>
            <a:r>
              <a:rPr lang="de-DE" err="1"/>
              <a:t>and</a:t>
            </a:r>
            <a:r>
              <a:rPr lang="de-DE"/>
              <a:t> </a:t>
            </a:r>
            <a:r>
              <a:rPr lang="de-DE" err="1"/>
              <a:t>think</a:t>
            </a:r>
            <a:r>
              <a:rPr lang="de-DE"/>
              <a:t>, </a:t>
            </a:r>
            <a:r>
              <a:rPr lang="de-DE" err="1"/>
              <a:t>and</a:t>
            </a:r>
            <a:r>
              <a:rPr lang="de-DE"/>
              <a:t> </a:t>
            </a:r>
            <a:r>
              <a:rPr lang="de-DE" err="1"/>
              <a:t>why</a:t>
            </a:r>
            <a:r>
              <a:rPr lang="de-DE"/>
              <a:t> </a:t>
            </a:r>
            <a:r>
              <a:rPr lang="de-DE" err="1"/>
              <a:t>they</a:t>
            </a:r>
            <a:r>
              <a:rPr lang="de-DE"/>
              <a:t> </a:t>
            </a:r>
            <a:r>
              <a:rPr lang="de-DE" err="1"/>
              <a:t>demonstrate</a:t>
            </a:r>
            <a:r>
              <a:rPr lang="de-DE"/>
              <a:t> such </a:t>
            </a:r>
            <a:r>
              <a:rPr lang="de-DE" err="1"/>
              <a:t>behaviors</a:t>
            </a:r>
            <a:r>
              <a:rPr lang="de-DE"/>
              <a:t>, </a:t>
            </a:r>
            <a:r>
              <a:rPr lang="de-DE" err="1"/>
              <a:t>feelings</a:t>
            </a:r>
            <a:r>
              <a:rPr lang="de-DE"/>
              <a:t>, </a:t>
            </a:r>
            <a:r>
              <a:rPr lang="de-DE" err="1"/>
              <a:t>and</a:t>
            </a:r>
            <a:r>
              <a:rPr lang="de-DE"/>
              <a:t> </a:t>
            </a:r>
            <a:r>
              <a:rPr lang="de-DE" err="1"/>
              <a:t>thoughts</a:t>
            </a:r>
            <a:r>
              <a:rPr lang="de-DE"/>
              <a:t> </a:t>
            </a:r>
            <a:r>
              <a:rPr lang="de-DE" err="1"/>
              <a:t>when</a:t>
            </a:r>
            <a:r>
              <a:rPr lang="de-DE"/>
              <a:t> </a:t>
            </a:r>
            <a:r>
              <a:rPr lang="de-DE" err="1"/>
              <a:t>interacting</a:t>
            </a:r>
            <a:r>
              <a:rPr lang="de-DE"/>
              <a:t> </a:t>
            </a:r>
            <a:r>
              <a:rPr lang="de-DE" err="1"/>
              <a:t>with</a:t>
            </a:r>
            <a:r>
              <a:rPr lang="de-DE"/>
              <a:t> 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environment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certain</a:t>
            </a:r>
            <a:r>
              <a:rPr lang="de-DE"/>
              <a:t> </a:t>
            </a:r>
            <a:r>
              <a:rPr lang="de-DE" err="1"/>
              <a:t>products</a:t>
            </a:r>
            <a:r>
              <a:rPr lang="de-DE"/>
              <a:t> in a real-</a:t>
            </a:r>
            <a:r>
              <a:rPr lang="de-DE" err="1"/>
              <a:t>world</a:t>
            </a:r>
            <a:r>
              <a:rPr lang="de-DE"/>
              <a:t> </a:t>
            </a:r>
            <a:r>
              <a:rPr lang="de-DE" err="1"/>
              <a:t>setting</a:t>
            </a:r>
            <a:endParaRPr lang="de-DE">
              <a:cs typeface="Calibri" panose="020F0502020204030204"/>
            </a:endParaRPr>
          </a:p>
          <a:p>
            <a:pPr marL="171450" indent="-171450">
              <a:buFontTx/>
              <a:buChar char="-"/>
            </a:pPr>
            <a:r>
              <a:rPr lang="de-DE" err="1"/>
              <a:t>We</a:t>
            </a:r>
            <a:r>
              <a:rPr lang="de-DE"/>
              <a:t> </a:t>
            </a:r>
            <a:r>
              <a:rPr lang="de-DE" err="1"/>
              <a:t>focus</a:t>
            </a:r>
            <a:r>
              <a:rPr lang="de-DE"/>
              <a:t> on </a:t>
            </a:r>
            <a:r>
              <a:rPr lang="de-DE" err="1"/>
              <a:t>learning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difficulties</a:t>
            </a:r>
            <a:r>
              <a:rPr lang="de-DE"/>
              <a:t> </a:t>
            </a:r>
            <a:r>
              <a:rPr lang="de-DE" err="1"/>
              <a:t>people</a:t>
            </a:r>
            <a:r>
              <a:rPr lang="de-DE"/>
              <a:t> </a:t>
            </a:r>
            <a:r>
              <a:rPr lang="de-DE" err="1"/>
              <a:t>face</a:t>
            </a:r>
            <a:r>
              <a:rPr lang="de-DE"/>
              <a:t>,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well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uncovering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latent </a:t>
            </a:r>
            <a:r>
              <a:rPr lang="de-DE" err="1"/>
              <a:t>needs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desires</a:t>
            </a:r>
            <a:r>
              <a:rPr lang="de-DE"/>
              <a:t> 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explain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behaviours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develop</a:t>
            </a:r>
            <a:r>
              <a:rPr lang="de-DE"/>
              <a:t> </a:t>
            </a:r>
            <a:r>
              <a:rPr lang="de-DE" err="1"/>
              <a:t>solutions</a:t>
            </a:r>
            <a:endParaRPr lang="de-DE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err="1"/>
              <a:t>Unlike</a:t>
            </a:r>
            <a:r>
              <a:rPr lang="de-DE"/>
              <a:t> traditional </a:t>
            </a:r>
            <a:r>
              <a:rPr lang="de-DE">
                <a:hlinkClick r:id="rId3" tooltip="What is Marketing?"/>
              </a:rPr>
              <a:t>marketing</a:t>
            </a:r>
            <a:r>
              <a:rPr lang="de-DE"/>
              <a:t> </a:t>
            </a:r>
            <a:r>
              <a:rPr lang="de-DE" err="1"/>
              <a:t>research</a:t>
            </a:r>
            <a:r>
              <a:rPr lang="de-DE"/>
              <a:t>, </a:t>
            </a:r>
            <a:r>
              <a:rPr lang="de-DE" err="1"/>
              <a:t>empathic</a:t>
            </a:r>
            <a:r>
              <a:rPr lang="de-DE"/>
              <a:t> </a:t>
            </a:r>
            <a:r>
              <a:rPr lang="de-DE" err="1"/>
              <a:t>research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not </a:t>
            </a:r>
            <a:r>
              <a:rPr lang="de-DE" err="1"/>
              <a:t>concerned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facts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people</a:t>
            </a:r>
            <a:r>
              <a:rPr lang="de-DE"/>
              <a:t> (such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weight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amount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food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eat</a:t>
            </a:r>
            <a:r>
              <a:rPr lang="de-DE"/>
              <a:t>), but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motivations</a:t>
            </a:r>
            <a:r>
              <a:rPr lang="de-DE"/>
              <a:t>, </a:t>
            </a:r>
            <a:r>
              <a:rPr lang="de-DE" err="1"/>
              <a:t>feelings</a:t>
            </a:r>
            <a:r>
              <a:rPr lang="de-DE"/>
              <a:t> an </a:t>
            </a:r>
            <a:r>
              <a:rPr lang="de-DE" err="1"/>
              <a:t>thoughts</a:t>
            </a:r>
            <a:endParaRPr lang="de-DE"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design </a:t>
            </a:r>
            <a:r>
              <a:rPr lang="de-DE" err="1"/>
              <a:t>thinkers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</a:t>
            </a:r>
            <a:r>
              <a:rPr lang="de-DE" err="1"/>
              <a:t>aside</a:t>
            </a:r>
            <a:r>
              <a:rPr lang="de-DE"/>
              <a:t> </a:t>
            </a:r>
            <a:r>
              <a:rPr lang="de-DE" err="1"/>
              <a:t>his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her </a:t>
            </a:r>
            <a:r>
              <a:rPr lang="de-DE" err="1"/>
              <a:t>own</a:t>
            </a:r>
            <a:r>
              <a:rPr lang="de-DE"/>
              <a:t> </a:t>
            </a:r>
            <a:r>
              <a:rPr lang="de-DE">
                <a:hlinkClick r:id="rId4" tooltip="What is Assumptions?"/>
              </a:rPr>
              <a:t>assumptions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world</a:t>
            </a:r>
            <a:r>
              <a:rPr lang="de-DE"/>
              <a:t> 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gain</a:t>
            </a:r>
            <a:r>
              <a:rPr lang="de-DE"/>
              <a:t> </a:t>
            </a:r>
            <a:r>
              <a:rPr lang="de-DE" err="1"/>
              <a:t>insight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needs</a:t>
            </a:r>
            <a:endParaRPr lang="de-DE"/>
          </a:p>
          <a:p>
            <a:endParaRPr lang="de-DE" sz="9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171450" indent="-171450">
              <a:buFontTx/>
              <a:buChar char="-"/>
              <a:defRPr/>
            </a:pP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not a </a:t>
            </a:r>
            <a:r>
              <a:rPr lang="de-DE" err="1"/>
              <a:t>stage</a:t>
            </a:r>
            <a:r>
              <a:rPr lang="de-DE"/>
              <a:t>: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should</a:t>
            </a:r>
            <a:r>
              <a:rPr lang="de-DE"/>
              <a:t> </a:t>
            </a:r>
            <a:r>
              <a:rPr lang="de-DE" err="1"/>
              <a:t>extend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empathy</a:t>
            </a:r>
            <a:r>
              <a:rPr lang="de-DE"/>
              <a:t> </a:t>
            </a:r>
            <a:r>
              <a:rPr lang="de-DE" err="1"/>
              <a:t>activities</a:t>
            </a:r>
            <a:r>
              <a:rPr lang="de-DE"/>
              <a:t> </a:t>
            </a:r>
            <a:r>
              <a:rPr lang="de-DE" err="1"/>
              <a:t>whenever</a:t>
            </a:r>
            <a:r>
              <a:rPr lang="de-DE"/>
              <a:t> </a:t>
            </a:r>
            <a:r>
              <a:rPr lang="de-DE" err="1"/>
              <a:t>needed</a:t>
            </a:r>
            <a:r>
              <a:rPr lang="de-DE"/>
              <a:t>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. </a:t>
            </a: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teams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consistently</a:t>
            </a:r>
            <a:r>
              <a:rPr lang="de-DE"/>
              <a:t>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customer</a:t>
            </a:r>
            <a:r>
              <a:rPr lang="de-DE"/>
              <a:t> </a:t>
            </a:r>
            <a:r>
              <a:rPr lang="de-DE" err="1"/>
              <a:t>needs</a:t>
            </a:r>
            <a:r>
              <a:rPr lang="de-DE"/>
              <a:t> in </a:t>
            </a:r>
            <a:r>
              <a:rPr lang="de-DE" err="1"/>
              <a:t>mind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able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maintain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evolve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products</a:t>
            </a:r>
            <a:r>
              <a:rPr lang="de-DE"/>
              <a:t>. </a:t>
            </a:r>
            <a:endParaRPr lang="de-DE" b="1">
              <a:cs typeface="Calibri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>
              <a:cs typeface="Calibri" panose="020F0502020204030204"/>
            </a:endParaRP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72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i="1" dirty="0">
                <a:cs typeface="Calibri"/>
              </a:rPr>
              <a:t>Co-Mod Training: Slide 9-25</a:t>
            </a:r>
          </a:p>
          <a:p>
            <a:r>
              <a:rPr lang="en-US" b="0" i="1" dirty="0" err="1">
                <a:cs typeface="Calibri"/>
              </a:rPr>
              <a:t>Beginn</a:t>
            </a:r>
            <a:endParaRPr lang="en-US" b="0" i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r>
              <a:rPr lang="en-US" b="1" dirty="0">
                <a:cs typeface="Calibri"/>
              </a:rPr>
              <a:t>And now we’d like to experience ourselves what different perspectives and </a:t>
            </a:r>
            <a:r>
              <a:rPr lang="en-US" b="1" dirty="0" err="1">
                <a:cs typeface="Calibri"/>
              </a:rPr>
              <a:t>practising</a:t>
            </a:r>
            <a:r>
              <a:rPr lang="en-US" b="1" dirty="0">
                <a:cs typeface="Calibri"/>
              </a:rPr>
              <a:t> empathy really means, let’s start with a little exercise…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We’d like to start with a little exercise. </a:t>
            </a:r>
          </a:p>
          <a:p>
            <a:r>
              <a:rPr lang="en-US" dirty="0">
                <a:cs typeface="Calibri"/>
              </a:rPr>
              <a:t>You need paper and pen to take notes. </a:t>
            </a:r>
          </a:p>
        </p:txBody>
      </p:sp>
    </p:spTree>
    <p:extLst>
      <p:ext uri="{BB962C8B-B14F-4D97-AF65-F5344CB8AC3E}">
        <p14:creationId xmlns:p14="http://schemas.microsoft.com/office/powerpoint/2010/main" val="3794636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SzPts val="1100"/>
              <a:defRPr/>
            </a:pP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-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you</a:t>
            </a: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 will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see</a:t>
            </a: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the</a:t>
            </a: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 same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picture</a:t>
            </a: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 3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times</a:t>
            </a: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with</a:t>
            </a:r>
            <a:r>
              <a:rPr lang="de-DE" sz="1100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 a different </a:t>
            </a:r>
            <a:r>
              <a:rPr lang="de-DE" sz="1100" err="1">
                <a:solidFill>
                  <a:schemeClr val="dk1"/>
                </a:solidFill>
                <a:highlight>
                  <a:srgbClr val="FFFFFF"/>
                </a:highlight>
                <a:latin typeface="DINOT-Bold"/>
              </a:rPr>
              <a:t>question</a:t>
            </a:r>
            <a:endParaRPr lang="de-DE" sz="1100" b="1">
              <a:solidFill>
                <a:schemeClr val="dk1"/>
              </a:solidFill>
              <a:highlight>
                <a:srgbClr val="FFFFFF"/>
              </a:highlight>
              <a:latin typeface="DINOT-Bold" panose="020B0504020101020102" pitchFamily="34" charset="77"/>
            </a:endParaRPr>
          </a:p>
          <a:p>
            <a:pPr>
              <a:buSzPts val="1100"/>
            </a:pPr>
            <a:r>
              <a:rPr lang="de-DE" sz="1100">
                <a:highlight>
                  <a:srgbClr val="FFFFFF"/>
                </a:highlight>
                <a:latin typeface="DINOT-Bold"/>
              </a:rPr>
              <a:t>-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you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will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have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2min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each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question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;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write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down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what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comes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to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your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</a:rPr>
              <a:t>mind</a:t>
            </a:r>
            <a:r>
              <a:rPr lang="de-DE" sz="1100">
                <a:highlight>
                  <a:srgbClr val="FFFFFF"/>
                </a:highlight>
                <a:latin typeface="DINOT-Bold"/>
              </a:rPr>
              <a:t> </a:t>
            </a:r>
          </a:p>
          <a:p>
            <a:pPr marL="171450" indent="-171450">
              <a:buSzPts val="1100"/>
              <a:buFontTx/>
              <a:buChar char="-"/>
            </a:pP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there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will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be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a bell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ringing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/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sound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after 2min</a:t>
            </a:r>
          </a:p>
          <a:p>
            <a:pPr marL="171450" indent="-171450">
              <a:buSzPts val="1100"/>
              <a:buFontTx/>
              <a:buChar char="-"/>
            </a:pP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We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will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share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our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thoughts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after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each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picture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(</a:t>
            </a:r>
            <a:r>
              <a:rPr lang="de-DE" sz="1100" err="1">
                <a:highlight>
                  <a:srgbClr val="FFFFFF"/>
                </a:highlight>
                <a:latin typeface="DINOT-Bold"/>
                <a:cs typeface="Calibri" panose="020F0502020204030204"/>
              </a:rPr>
              <a:t>sharing</a:t>
            </a:r>
            <a:r>
              <a:rPr lang="de-DE" sz="1100">
                <a:highlight>
                  <a:srgbClr val="FFFFFF"/>
                </a:highlight>
                <a:latin typeface="DINOT-Bold"/>
                <a:cs typeface="Calibri" panose="020F0502020204030204"/>
              </a:rPr>
              <a:t> im Plenum)</a:t>
            </a:r>
          </a:p>
          <a:p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728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u="none" dirty="0" err="1">
                <a:solidFill>
                  <a:schemeClr val="tx1"/>
                </a:solidFill>
                <a:cs typeface="Calibri"/>
              </a:rPr>
              <a:t>Step</a:t>
            </a:r>
            <a:r>
              <a:rPr lang="de-DE" b="0" u="none" dirty="0">
                <a:solidFill>
                  <a:schemeClr val="tx1"/>
                </a:solidFill>
                <a:cs typeface="Calibri"/>
              </a:rPr>
              <a:t> 1: </a:t>
            </a:r>
            <a:r>
              <a:rPr lang="de-DE" b="0" u="none" dirty="0" err="1">
                <a:solidFill>
                  <a:schemeClr val="tx1"/>
                </a:solidFill>
                <a:cs typeface="Calibri"/>
              </a:rPr>
              <a:t>Only</a:t>
            </a:r>
            <a:r>
              <a:rPr lang="de-DE" b="0" u="none" dirty="0">
                <a:solidFill>
                  <a:schemeClr val="tx1"/>
                </a:solidFill>
                <a:cs typeface="Calibri"/>
              </a:rPr>
              <a:t> </a:t>
            </a:r>
            <a:r>
              <a:rPr lang="de-DE" b="0" u="none" dirty="0" err="1">
                <a:solidFill>
                  <a:schemeClr val="tx1"/>
                </a:solidFill>
                <a:cs typeface="Calibri"/>
              </a:rPr>
              <a:t>what</a:t>
            </a:r>
            <a:r>
              <a:rPr lang="de-DE" b="0" u="none" dirty="0">
                <a:solidFill>
                  <a:schemeClr val="tx1"/>
                </a:solidFill>
                <a:cs typeface="Calibri"/>
              </a:rPr>
              <a:t> do </a:t>
            </a:r>
            <a:r>
              <a:rPr lang="de-DE" b="0" u="none" dirty="0" err="1">
                <a:solidFill>
                  <a:schemeClr val="tx1"/>
                </a:solidFill>
                <a:cs typeface="Calibri"/>
              </a:rPr>
              <a:t>you</a:t>
            </a:r>
            <a:r>
              <a:rPr lang="de-DE" b="0" u="none" dirty="0">
                <a:solidFill>
                  <a:schemeClr val="tx1"/>
                </a:solidFill>
                <a:cs typeface="Calibri"/>
              </a:rPr>
              <a:t> </a:t>
            </a:r>
            <a:r>
              <a:rPr lang="de-DE" b="0" u="none" dirty="0" err="1">
                <a:solidFill>
                  <a:schemeClr val="tx1"/>
                </a:solidFill>
                <a:cs typeface="Calibri"/>
              </a:rPr>
              <a:t>see</a:t>
            </a:r>
            <a:r>
              <a:rPr lang="de-DE" b="0" u="none" dirty="0">
                <a:solidFill>
                  <a:schemeClr val="tx1"/>
                </a:solidFill>
                <a:cs typeface="Calibri"/>
              </a:rPr>
              <a:t>? </a:t>
            </a:r>
            <a:r>
              <a:rPr lang="de-DE" b="0" u="none" dirty="0" err="1">
                <a:solidFill>
                  <a:schemeClr val="tx1"/>
                </a:solidFill>
                <a:cs typeface="Calibri"/>
              </a:rPr>
              <a:t>No</a:t>
            </a:r>
            <a:r>
              <a:rPr lang="de-DE" b="0" u="none" dirty="0">
                <a:solidFill>
                  <a:schemeClr val="tx1"/>
                </a:solidFill>
                <a:cs typeface="Calibri"/>
              </a:rPr>
              <a:t> </a:t>
            </a:r>
            <a:r>
              <a:rPr lang="de-DE" b="0" u="none" dirty="0" err="1">
                <a:solidFill>
                  <a:schemeClr val="tx1"/>
                </a:solidFill>
                <a:cs typeface="Calibri"/>
              </a:rPr>
              <a:t>interpretations</a:t>
            </a:r>
            <a:endParaRPr lang="de-DE" b="0" u="none" dirty="0">
              <a:solidFill>
                <a:schemeClr val="tx1"/>
              </a:solidFill>
              <a:cs typeface="Calibri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A7CE0-DEB5-D643-B4EF-FF45ED1E317C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993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35582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3006217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+mn-lt"/>
                <a:ea typeface="DINOT-Bold" panose="020B0504020101020102" pitchFamily="34" charset="77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59011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Bullet </a:t>
            </a:r>
            <a:r>
              <a:rPr lang="de-DE" dirty="0" err="1"/>
              <a:t>One</a:t>
            </a:r>
            <a:endParaRPr lang="de-DE" dirty="0"/>
          </a:p>
          <a:p>
            <a:r>
              <a:rPr lang="de-DE" dirty="0"/>
              <a:t>Bullet </a:t>
            </a:r>
            <a:r>
              <a:rPr lang="de-DE" dirty="0" err="1"/>
              <a:t>Two</a:t>
            </a:r>
            <a:endParaRPr lang="de-DE" dirty="0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9125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 dirty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 dirty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 dirty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 dirty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 dirty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85179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 dirty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52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2110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n-lt"/>
                <a:ea typeface="DINOT-Bold" panose="020B0504020101020102" pitchFamily="34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 </a:t>
            </a:r>
            <a:r>
              <a:rPr lang="de-DE" sz="3150" b="1" i="0" dirty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88703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DINOT-Bold" panose="020B0504020101020102" pitchFamily="34" charset="77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51994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DINOT-Bold" panose="020B0504020101020102" pitchFamily="34" charset="77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3891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013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548179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9BFBB-155E-2123-DDAC-B6C6DE7C4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1pPr>
            <a:lvl2pPr marL="27432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System Font Regular"/>
              <a:buChar char="・"/>
              <a:defRPr sz="16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050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143692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22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1" i="0" u="none" strike="noStrike" cap="none" spc="0" normalizeH="0" baseline="0">
              <a:ln>
                <a:noFill/>
              </a:ln>
              <a:solidFill>
                <a:srgbClr val="E30613"/>
              </a:solidFill>
              <a:effectLst/>
              <a:uFillTx/>
              <a:latin typeface="DINOT-Bold" panose="020B0504020101020102" pitchFamily="34" charset="77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3950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881849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78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96692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tos_HIW_MAIN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  <p:pic>
        <p:nvPicPr>
          <p:cNvPr id="3" name="Bildplatzhalter 18">
            <a:extLst>
              <a:ext uri="{FF2B5EF4-FFF2-40B4-BE49-F238E27FC236}">
                <a16:creationId xmlns:a16="http://schemas.microsoft.com/office/drawing/2014/main" id="{C9CCFCE1-C409-1199-5E70-92F584A5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9543" r="-31020" b="-27557"/>
          <a:stretch/>
        </p:blipFill>
        <p:spPr>
          <a:xfrm>
            <a:off x="1129885" y="1122732"/>
            <a:ext cx="515711" cy="692686"/>
          </a:xfrm>
          <a:prstGeom prst="rect">
            <a:avLst/>
          </a:prstGeom>
        </p:spPr>
      </p:pic>
      <p:pic>
        <p:nvPicPr>
          <p:cNvPr id="7" name="Bildplatzhalter 16">
            <a:extLst>
              <a:ext uri="{FF2B5EF4-FFF2-40B4-BE49-F238E27FC236}">
                <a16:creationId xmlns:a16="http://schemas.microsoft.com/office/drawing/2014/main" id="{6B5CBE7A-6658-27D7-702F-28E36EE34B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9" b="1869"/>
          <a:stretch>
            <a:fillRect/>
          </a:stretch>
        </p:blipFill>
        <p:spPr>
          <a:xfrm>
            <a:off x="3733800" y="1271805"/>
            <a:ext cx="393610" cy="3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43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23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40" r:id="rId3"/>
    <p:sldLayoutId id="2147483741" r:id="rId4"/>
    <p:sldLayoutId id="2147483742" r:id="rId5"/>
    <p:sldLayoutId id="2147483743" r:id="rId6"/>
    <p:sldLayoutId id="2147483745" r:id="rId7"/>
    <p:sldLayoutId id="2147483746" r:id="rId8"/>
    <p:sldLayoutId id="2147483748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4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de-de/@oll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de-de/@oll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xels.com/de-de/@olly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Evwgu369Jw?start=3&amp;feature=oembed" TargetMode="External"/><Relationship Id="rId5" Type="http://schemas.openxmlformats.org/officeDocument/2006/relationships/image" Target="../media/image30.jpeg"/><Relationship Id="rId4" Type="http://schemas.microsoft.com/office/2018/10/relationships/comments" Target="../comments/modernComment_E43_CE6107B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XrpAveg7ZIg?feature=oembed" TargetMode="External"/><Relationship Id="rId5" Type="http://schemas.openxmlformats.org/officeDocument/2006/relationships/image" Target="../media/image35.jpeg"/><Relationship Id="rId4" Type="http://schemas.microsoft.com/office/2018/10/relationships/comments" Target="../comments/modernComment_19D_D0F0E2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7CBDDBF-0C4A-9F4C-B66B-D1BB8E6AE6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770" b="7770"/>
          <a:stretch/>
        </p:blipFill>
        <p:spPr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53AE5F-1E5C-A049-9C2F-9598B08D3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7233424" cy="485204"/>
          </a:xfrm>
        </p:spPr>
        <p:txBody>
          <a:bodyPr/>
          <a:lstStyle/>
          <a:p>
            <a:r>
              <a:rPr lang="en-GB" dirty="0"/>
              <a:t>THE HUMAN ASPECT OF INNOVATION</a:t>
            </a:r>
          </a:p>
        </p:txBody>
      </p:sp>
    </p:spTree>
    <p:extLst>
      <p:ext uri="{BB962C8B-B14F-4D97-AF65-F5344CB8AC3E}">
        <p14:creationId xmlns:p14="http://schemas.microsoft.com/office/powerpoint/2010/main" val="276800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582968-8E1F-5245-8A2C-A2596F738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4" r="-18" b="78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6B6CBC9-3E5A-0B4D-89AE-B6877D518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004291" cy="485204"/>
          </a:xfrm>
        </p:spPr>
        <p:txBody>
          <a:bodyPr/>
          <a:lstStyle/>
          <a:p>
            <a:r>
              <a:rPr lang="en-GB"/>
              <a:t>OBSERVE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79B9B39-FBF4-094F-BC39-5EF0301DC048}"/>
              </a:ext>
            </a:extLst>
          </p:cNvPr>
          <p:cNvSpPr txBox="1"/>
          <p:nvPr/>
        </p:nvSpPr>
        <p:spPr>
          <a:xfrm>
            <a:off x="6477918" y="4836405"/>
            <a:ext cx="381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>
                <a:solidFill>
                  <a:schemeClr val="bg1"/>
                </a:solidFill>
                <a:latin typeface="Aptos" panose="020B0004020202020204" pitchFamily="34" charset="0"/>
              </a:rPr>
              <a:t>Foto by Andrea Piacquadio via pexels.com</a:t>
            </a:r>
            <a:endParaRPr lang="de-DE" sz="1000" b="1">
              <a:solidFill>
                <a:schemeClr val="bg1"/>
              </a:solidFill>
              <a:latin typeface="Aptos" panose="020B00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sz="10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44BE66-889B-2548-A2AC-8A32AEDD600B}"/>
              </a:ext>
            </a:extLst>
          </p:cNvPr>
          <p:cNvSpPr txBox="1"/>
          <p:nvPr/>
        </p:nvSpPr>
        <p:spPr>
          <a:xfrm>
            <a:off x="5240655" y="2306293"/>
            <a:ext cx="3903345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/>
            <a:r>
              <a:rPr lang="de-DE" sz="3000" b="1" dirty="0">
                <a:solidFill>
                  <a:schemeClr val="bg1"/>
                </a:solidFill>
                <a:latin typeface="Aptos" panose="020B0004020202020204" pitchFamily="34" charset="0"/>
              </a:rPr>
              <a:t>W</a:t>
            </a:r>
            <a:r>
              <a:rPr lang="en" sz="3000" b="1" dirty="0">
                <a:solidFill>
                  <a:schemeClr val="bg1"/>
                </a:solidFill>
                <a:latin typeface="Aptos" panose="020B0004020202020204" pitchFamily="34" charset="0"/>
              </a:rPr>
              <a:t>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178146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582968-8E1F-5245-8A2C-A2596F738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4" r="-18" b="78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79B9B39-FBF4-094F-BC39-5EF0301DC048}"/>
              </a:ext>
            </a:extLst>
          </p:cNvPr>
          <p:cNvSpPr txBox="1"/>
          <p:nvPr/>
        </p:nvSpPr>
        <p:spPr>
          <a:xfrm>
            <a:off x="6477918" y="4836405"/>
            <a:ext cx="381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Foto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by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Andrea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Piacquadio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via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pexels.com</a:t>
            </a:r>
            <a:endParaRPr lang="de-DE" sz="1000" b="1" dirty="0">
              <a:solidFill>
                <a:schemeClr val="bg1"/>
              </a:solidFill>
              <a:latin typeface="Aptos" panose="020B00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sz="1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44BE66-889B-2548-A2AC-8A32AEDD600B}"/>
              </a:ext>
            </a:extLst>
          </p:cNvPr>
          <p:cNvSpPr txBox="1"/>
          <p:nvPr/>
        </p:nvSpPr>
        <p:spPr>
          <a:xfrm>
            <a:off x="5240655" y="2306293"/>
            <a:ext cx="3903345" cy="992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/>
            <a:r>
              <a:rPr lang="de-DE" sz="3000" b="1" dirty="0">
                <a:solidFill>
                  <a:schemeClr val="bg1"/>
                </a:solidFill>
                <a:latin typeface="Aptos" panose="020B0004020202020204" pitchFamily="34" charset="0"/>
              </a:rPr>
              <a:t>W</a:t>
            </a:r>
            <a:r>
              <a:rPr lang="en" sz="3000" b="1" dirty="0">
                <a:solidFill>
                  <a:schemeClr val="bg1"/>
                </a:solidFill>
                <a:latin typeface="Aptos" panose="020B0004020202020204" pitchFamily="34" charset="0"/>
              </a:rPr>
              <a:t>HAT DO YOU INTERPRET?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360085D9-2FD7-9B87-282E-C7EE2F1D6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004291" cy="485204"/>
          </a:xfrm>
        </p:spPr>
        <p:txBody>
          <a:bodyPr/>
          <a:lstStyle/>
          <a:p>
            <a:r>
              <a:rPr lang="en-GB"/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3515636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2582968-8E1F-5245-8A2C-A2596F738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4" r="-18" b="78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79B9B39-FBF4-094F-BC39-5EF0301DC048}"/>
              </a:ext>
            </a:extLst>
          </p:cNvPr>
          <p:cNvSpPr txBox="1"/>
          <p:nvPr/>
        </p:nvSpPr>
        <p:spPr>
          <a:xfrm>
            <a:off x="6477918" y="4836405"/>
            <a:ext cx="381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Foto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by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Andrea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Piacquadio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via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pexels.com</a:t>
            </a:r>
            <a:endParaRPr lang="de-DE" sz="1000" b="1" dirty="0">
              <a:solidFill>
                <a:schemeClr val="bg1"/>
              </a:solidFill>
              <a:latin typeface="Aptos" panose="020B00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sz="1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44BE66-889B-2548-A2AC-8A32AEDD600B}"/>
              </a:ext>
            </a:extLst>
          </p:cNvPr>
          <p:cNvSpPr txBox="1"/>
          <p:nvPr/>
        </p:nvSpPr>
        <p:spPr>
          <a:xfrm>
            <a:off x="5240655" y="2306293"/>
            <a:ext cx="3903345" cy="1454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/>
            <a:r>
              <a:rPr lang="de-DE" sz="3000" b="1" dirty="0">
                <a:solidFill>
                  <a:schemeClr val="bg1"/>
                </a:solidFill>
                <a:latin typeface="Aptos" panose="020B0004020202020204" pitchFamily="34" charset="0"/>
              </a:rPr>
              <a:t>WHICH QUESTION</a:t>
            </a:r>
          </a:p>
          <a:p>
            <a:pPr algn="ctr"/>
            <a:r>
              <a:rPr lang="de-DE" sz="3000" b="1" dirty="0">
                <a:solidFill>
                  <a:schemeClr val="bg1"/>
                </a:solidFill>
                <a:latin typeface="Aptos" panose="020B0004020202020204" pitchFamily="34" charset="0"/>
              </a:rPr>
              <a:t>WOULD YOU LIKE</a:t>
            </a:r>
          </a:p>
          <a:p>
            <a:pPr algn="ctr"/>
            <a:r>
              <a:rPr lang="de-DE" sz="3000" b="1" dirty="0">
                <a:solidFill>
                  <a:schemeClr val="bg1"/>
                </a:solidFill>
                <a:latin typeface="Aptos" panose="020B0004020202020204" pitchFamily="34" charset="0"/>
              </a:rPr>
              <a:t>TO ASK NOW?</a:t>
            </a:r>
            <a:endParaRPr lang="en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9392EC6-5C19-2F8B-E0D5-796F9809E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004291" cy="485204"/>
          </a:xfrm>
        </p:spPr>
        <p:txBody>
          <a:bodyPr/>
          <a:lstStyle/>
          <a:p>
            <a:r>
              <a:rPr lang="en-GB"/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366485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DF2BAD8-DF81-F242-9C53-1FB3ACB5F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has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surprised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, </a:t>
            </a:r>
            <a:br>
              <a:rPr lang="de-DE" dirty="0">
                <a:latin typeface="Aptos" panose="020B0004020202020204" pitchFamily="34" charset="0"/>
              </a:rPr>
            </a:br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has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resonated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with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? </a:t>
            </a:r>
          </a:p>
          <a:p>
            <a:r>
              <a:rPr lang="de-DE" dirty="0" err="1">
                <a:latin typeface="Aptos" panose="020B0004020202020204" pitchFamily="34" charset="0"/>
              </a:rPr>
              <a:t>Which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differences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have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recognised</a:t>
            </a:r>
            <a:r>
              <a:rPr lang="de-DE" dirty="0">
                <a:latin typeface="Aptos" panose="020B0004020202020204" pitchFamily="34" charset="0"/>
              </a:rPr>
              <a:t>?</a:t>
            </a:r>
          </a:p>
          <a:p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19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7ED004C-185F-BF4B-A9CE-9419E28C7B4D}"/>
              </a:ext>
            </a:extLst>
          </p:cNvPr>
          <p:cNvSpPr/>
          <p:nvPr/>
        </p:nvSpPr>
        <p:spPr>
          <a:xfrm>
            <a:off x="419100" y="666750"/>
            <a:ext cx="8305799" cy="4190999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algn="ctr" fontAlgn="base">
              <a:spcAft>
                <a:spcPts val="900"/>
              </a:spcAft>
            </a:pPr>
            <a:r>
              <a:rPr lang="de-DE" sz="3200" b="1" dirty="0" err="1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We</a:t>
            </a: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 </a:t>
            </a:r>
            <a:r>
              <a:rPr lang="de-DE" sz="3200" b="1" dirty="0" err="1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have</a:t>
            </a: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 a limited and </a:t>
            </a:r>
            <a:r>
              <a:rPr lang="de-DE" sz="3200" b="1" dirty="0" err="1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subjective</a:t>
            </a: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 </a:t>
            </a:r>
            <a:r>
              <a:rPr lang="de-DE" sz="3200" b="1" dirty="0" err="1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view</a:t>
            </a: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 </a:t>
            </a:r>
            <a:b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</a:b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on </a:t>
            </a:r>
            <a:r>
              <a:rPr lang="de-DE" sz="3200" b="1" dirty="0" err="1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the</a:t>
            </a: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 </a:t>
            </a:r>
            <a:r>
              <a:rPr lang="de-DE" sz="3200" b="1" dirty="0" err="1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world</a:t>
            </a:r>
            <a:r>
              <a:rPr lang="de-DE" sz="3200" b="1" dirty="0">
                <a:solidFill>
                  <a:srgbClr val="E30613"/>
                </a:solidFill>
                <a:latin typeface="Aptos" panose="020B0004020202020204" pitchFamily="34" charset="0"/>
                <a:sym typeface="Calibri"/>
              </a:rPr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6D361-E86B-7C46-951C-152575EE2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33" y="1555581"/>
            <a:ext cx="695134" cy="6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5BD9AC5-E1EC-E044-8AFE-85FF56B9E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" t="15175" r="617" b="14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8048A24-09B5-F64A-B454-E3209B13FABC}"/>
              </a:ext>
            </a:extLst>
          </p:cNvPr>
          <p:cNvSpPr txBox="1"/>
          <p:nvPr/>
        </p:nvSpPr>
        <p:spPr>
          <a:xfrm>
            <a:off x="6389781" y="4691675"/>
            <a:ext cx="261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Photo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by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Produtora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Midtrack</a:t>
            </a:r>
            <a:r>
              <a:rPr lang="de-DE" sz="1000" b="1" dirty="0">
                <a:solidFill>
                  <a:schemeClr val="bg1"/>
                </a:solidFill>
                <a:latin typeface="Aptos" panose="020B0004020202020204" pitchFamily="34" charset="0"/>
              </a:rPr>
              <a:t> via </a:t>
            </a:r>
            <a:r>
              <a:rPr lang="de-DE" sz="1000" b="1" dirty="0" err="1">
                <a:solidFill>
                  <a:schemeClr val="bg1"/>
                </a:solidFill>
                <a:latin typeface="Aptos" panose="020B0004020202020204" pitchFamily="34" charset="0"/>
              </a:rPr>
              <a:t>Pexels</a:t>
            </a:r>
            <a:endParaRPr lang="en-GB" sz="1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5365953-0C26-C740-9819-CCEC76ED3621}"/>
              </a:ext>
            </a:extLst>
          </p:cNvPr>
          <p:cNvSpPr txBox="1"/>
          <p:nvPr/>
        </p:nvSpPr>
        <p:spPr>
          <a:xfrm>
            <a:off x="419101" y="666750"/>
            <a:ext cx="8305800" cy="4191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 defTabSz="914400" hangingPunct="0"/>
            <a:r>
              <a:rPr lang="en-GB" sz="3200" b="1" dirty="0">
                <a:solidFill>
                  <a:schemeClr val="bg1"/>
                </a:solidFill>
                <a:latin typeface="Aptos" panose="020B0004020202020204" pitchFamily="34" charset="0"/>
                <a:sym typeface="Calibri"/>
              </a:rPr>
              <a:t>How can empathy support us to take in different perspectives?</a:t>
            </a:r>
            <a:endParaRPr kumimoji="0" lang="en-GB" sz="32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59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en 2" descr="Brené Brown on Empathy">
            <a:hlinkClick r:id="" action="ppaction://media"/>
            <a:extLst>
              <a:ext uri="{FF2B5EF4-FFF2-40B4-BE49-F238E27FC236}">
                <a16:creationId xmlns:a16="http://schemas.microsoft.com/office/drawing/2014/main" id="{86BD564E-8CC9-9BE6-B931-D3A950A853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-11430"/>
            <a:ext cx="9144000" cy="516636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5802489" cy="485204"/>
          </a:xfrm>
        </p:spPr>
        <p:txBody>
          <a:bodyPr/>
          <a:lstStyle/>
          <a:p>
            <a:r>
              <a:rPr lang="en-GB"/>
              <a:t>WHAT DOES EMPATHY MEAN?</a:t>
            </a:r>
          </a:p>
        </p:txBody>
      </p:sp>
    </p:spTree>
    <p:extLst>
      <p:ext uri="{BB962C8B-B14F-4D97-AF65-F5344CB8AC3E}">
        <p14:creationId xmlns:p14="http://schemas.microsoft.com/office/powerpoint/2010/main" val="34624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4E7EF-59ED-4D47-8A97-8DD1BBE30D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Empathy is feeling with people. </a:t>
            </a:r>
            <a:br>
              <a:rPr lang="en-GB" dirty="0"/>
            </a:br>
            <a:r>
              <a:rPr lang="en-GB" dirty="0"/>
              <a:t>It is about connecting with something </a:t>
            </a:r>
            <a:br>
              <a:rPr lang="en-GB" dirty="0"/>
            </a:br>
            <a:r>
              <a:rPr lang="en-GB" dirty="0"/>
              <a:t>in yourself that knows that feeling.  </a:t>
            </a:r>
          </a:p>
          <a:p>
            <a:endParaRPr lang="en-GB" b="0" dirty="0"/>
          </a:p>
          <a:p>
            <a:r>
              <a:rPr lang="en-GB" sz="1200" dirty="0"/>
              <a:t>Prof </a:t>
            </a:r>
            <a:r>
              <a:rPr lang="en-GB" sz="1200" dirty="0" err="1"/>
              <a:t>Brené</a:t>
            </a:r>
            <a:r>
              <a:rPr lang="en-GB" sz="1200" dirty="0"/>
              <a:t> Brown</a:t>
            </a:r>
            <a:br>
              <a:rPr lang="en-GB" sz="1200" b="0" dirty="0"/>
            </a:br>
            <a:r>
              <a:rPr lang="en-GB" sz="1200" b="0" dirty="0"/>
              <a:t>University of Houston</a:t>
            </a:r>
          </a:p>
          <a:p>
            <a:endParaRPr lang="en-GB" dirty="0"/>
          </a:p>
          <a:p>
            <a:endParaRPr lang="en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does empathy mean?</a:t>
            </a:r>
          </a:p>
        </p:txBody>
      </p:sp>
    </p:spTree>
    <p:extLst>
      <p:ext uri="{BB962C8B-B14F-4D97-AF65-F5344CB8AC3E}">
        <p14:creationId xmlns:p14="http://schemas.microsoft.com/office/powerpoint/2010/main" val="28184772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58BF8559-461B-4E40-B313-4640906CE0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671" b="7671"/>
          <a:stretch/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5273040" cy="485204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EMPATHY CAN BE TRAINED</a:t>
            </a:r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7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CC8374-8C3E-2E49-97BB-84C82189C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Empathise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user</a:t>
            </a:r>
            <a:endParaRPr lang="de-DE" dirty="0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74864AD4-CCDC-2ECF-482F-A3369E82E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/>
          <a:stretch/>
        </p:blipFill>
        <p:spPr>
          <a:xfrm>
            <a:off x="0" y="1326994"/>
            <a:ext cx="9144000" cy="3816505"/>
          </a:xfrm>
          <a:prstGeom prst="rect">
            <a:avLst/>
          </a:prstGeom>
        </p:spPr>
      </p:pic>
      <p:sp>
        <p:nvSpPr>
          <p:cNvPr id="9" name="Rechteck 1">
            <a:extLst>
              <a:ext uri="{FF2B5EF4-FFF2-40B4-BE49-F238E27FC236}">
                <a16:creationId xmlns:a16="http://schemas.microsoft.com/office/drawing/2014/main" id="{2F7DB2A6-15E3-481B-109B-C82771755FE5}"/>
              </a:ext>
            </a:extLst>
          </p:cNvPr>
          <p:cNvSpPr/>
          <p:nvPr/>
        </p:nvSpPr>
        <p:spPr>
          <a:xfrm>
            <a:off x="304800" y="1560565"/>
            <a:ext cx="2844000" cy="2844000"/>
          </a:xfrm>
          <a:prstGeom prst="rect">
            <a:avLst/>
          </a:prstGeom>
          <a:noFill/>
          <a:ln w="19050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CDDB9747-2C47-29AB-D6A5-0833E02FAD50}"/>
              </a:ext>
            </a:extLst>
          </p:cNvPr>
          <p:cNvSpPr txBox="1"/>
          <p:nvPr/>
        </p:nvSpPr>
        <p:spPr>
          <a:xfrm>
            <a:off x="1000659" y="1680883"/>
            <a:ext cx="145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rgbClr val="E30613"/>
                </a:solidFill>
                <a:latin typeface="Aptos" panose="020B0004020202020204" pitchFamily="34" charset="0"/>
              </a:rPr>
              <a:t>Empathise</a:t>
            </a:r>
          </a:p>
        </p:txBody>
      </p:sp>
    </p:spTree>
    <p:extLst>
      <p:ext uri="{BB962C8B-B14F-4D97-AF65-F5344CB8AC3E}">
        <p14:creationId xmlns:p14="http://schemas.microsoft.com/office/powerpoint/2010/main" val="13137258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40D9F0-67C9-D743-9384-926F7DD63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GB" dirty="0">
                <a:latin typeface="Aptos" panose="020B0004020202020204" pitchFamily="34" charset="0"/>
              </a:rPr>
              <a:t>Get to know the concept of </a:t>
            </a:r>
            <a:r>
              <a:rPr lang="en-GB" b="1" dirty="0">
                <a:latin typeface="Aptos" panose="020B0004020202020204" pitchFamily="34" charset="0"/>
              </a:rPr>
              <a:t>empathy in human-centred design</a:t>
            </a:r>
          </a:p>
          <a:p>
            <a:r>
              <a:rPr lang="en-GB" dirty="0">
                <a:latin typeface="Aptos" panose="020B0004020202020204" pitchFamily="34" charset="0"/>
              </a:rPr>
              <a:t>Reflect about your </a:t>
            </a:r>
            <a:r>
              <a:rPr lang="en-GB" b="1" dirty="0">
                <a:latin typeface="Aptos" panose="020B0004020202020204" pitchFamily="34" charset="0"/>
              </a:rPr>
              <a:t>own perspectives and mindset</a:t>
            </a:r>
          </a:p>
          <a:p>
            <a:r>
              <a:rPr lang="en-GB" dirty="0">
                <a:latin typeface="Aptos" panose="020B0004020202020204" pitchFamily="34" charset="0"/>
              </a:rPr>
              <a:t>Practise a </a:t>
            </a:r>
            <a:r>
              <a:rPr lang="en-GB" b="1" dirty="0">
                <a:latin typeface="Aptos" panose="020B0004020202020204" pitchFamily="34" charset="0"/>
              </a:rPr>
              <a:t>change of perspective</a:t>
            </a:r>
          </a:p>
          <a:p>
            <a:r>
              <a:rPr lang="en-GB" dirty="0">
                <a:latin typeface="Aptos" panose="020B0004020202020204" pitchFamily="34" charset="0"/>
              </a:rPr>
              <a:t>Assess the </a:t>
            </a:r>
            <a:r>
              <a:rPr lang="en-GB" b="1" dirty="0">
                <a:latin typeface="Aptos" panose="020B0004020202020204" pitchFamily="34" charset="0"/>
              </a:rPr>
              <a:t>potential of empathy </a:t>
            </a:r>
            <a:r>
              <a:rPr lang="en-GB" dirty="0">
                <a:latin typeface="Aptos" panose="020B0004020202020204" pitchFamily="34" charset="0"/>
              </a:rPr>
              <a:t>in your research or work environment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Learning goals</a:t>
            </a:r>
          </a:p>
        </p:txBody>
      </p:sp>
    </p:spTree>
    <p:extLst>
      <p:ext uri="{BB962C8B-B14F-4D97-AF65-F5344CB8AC3E}">
        <p14:creationId xmlns:p14="http://schemas.microsoft.com/office/powerpoint/2010/main" val="21179173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CC8374-8C3E-2E49-97BB-84C82189C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practise</a:t>
            </a:r>
            <a:r>
              <a:rPr lang="de-DE" dirty="0"/>
              <a:t> </a:t>
            </a:r>
            <a:r>
              <a:rPr lang="de-DE" dirty="0" err="1"/>
              <a:t>empathy</a:t>
            </a:r>
            <a:endParaRPr lang="de-DE" dirty="0"/>
          </a:p>
        </p:txBody>
      </p:sp>
      <p:sp>
        <p:nvSpPr>
          <p:cNvPr id="2" name="Google Shape;516;p39">
            <a:extLst>
              <a:ext uri="{FF2B5EF4-FFF2-40B4-BE49-F238E27FC236}">
                <a16:creationId xmlns:a16="http://schemas.microsoft.com/office/drawing/2014/main" id="{212A471F-BF10-F0CD-7FB1-7835AA5F26B9}"/>
              </a:ext>
            </a:extLst>
          </p:cNvPr>
          <p:cNvSpPr txBox="1"/>
          <p:nvPr/>
        </p:nvSpPr>
        <p:spPr>
          <a:xfrm>
            <a:off x="6394661" y="4174589"/>
            <a:ext cx="151406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ctr"/>
            <a:r>
              <a:rPr lang="de-DE" sz="1600" b="1" dirty="0">
                <a:latin typeface="Aptos" panose="020B0004020202020204" pitchFamily="34" charset="0"/>
              </a:rPr>
              <a:t>Interview</a:t>
            </a:r>
          </a:p>
        </p:txBody>
      </p:sp>
      <p:sp>
        <p:nvSpPr>
          <p:cNvPr id="5" name="Google Shape;517;p39">
            <a:extLst>
              <a:ext uri="{FF2B5EF4-FFF2-40B4-BE49-F238E27FC236}">
                <a16:creationId xmlns:a16="http://schemas.microsoft.com/office/drawing/2014/main" id="{35C867D2-4CBF-134E-247D-C0A754BD819C}"/>
              </a:ext>
            </a:extLst>
          </p:cNvPr>
          <p:cNvSpPr txBox="1"/>
          <p:nvPr/>
        </p:nvSpPr>
        <p:spPr>
          <a:xfrm>
            <a:off x="1406486" y="4174589"/>
            <a:ext cx="1514064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ctr"/>
            <a:r>
              <a:rPr lang="de-DE" sz="1600" b="1" dirty="0">
                <a:latin typeface="Aptos" panose="020B0004020202020204" pitchFamily="34" charset="0"/>
              </a:rPr>
              <a:t>Self Experience</a:t>
            </a:r>
          </a:p>
        </p:txBody>
      </p:sp>
      <p:sp>
        <p:nvSpPr>
          <p:cNvPr id="8" name="Google Shape;518;p39">
            <a:extLst>
              <a:ext uri="{FF2B5EF4-FFF2-40B4-BE49-F238E27FC236}">
                <a16:creationId xmlns:a16="http://schemas.microsoft.com/office/drawing/2014/main" id="{D7574AAD-0C1D-7DFA-6381-5F7B57C1AB95}"/>
              </a:ext>
            </a:extLst>
          </p:cNvPr>
          <p:cNvSpPr txBox="1"/>
          <p:nvPr/>
        </p:nvSpPr>
        <p:spPr>
          <a:xfrm>
            <a:off x="3955813" y="974993"/>
            <a:ext cx="151406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ctr"/>
            <a:r>
              <a:rPr lang="de-DE" sz="1600" b="1" dirty="0">
                <a:latin typeface="Aptos" panose="020B0004020202020204" pitchFamily="34" charset="0"/>
              </a:rPr>
              <a:t>Observation</a:t>
            </a:r>
          </a:p>
        </p:txBody>
      </p:sp>
      <p:pic>
        <p:nvPicPr>
          <p:cNvPr id="12" name="Grafik 3">
            <a:extLst>
              <a:ext uri="{FF2B5EF4-FFF2-40B4-BE49-F238E27FC236}">
                <a16:creationId xmlns:a16="http://schemas.microsoft.com/office/drawing/2014/main" id="{B41BEDDA-8541-4A6E-B032-83BC4B62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755" y="3124472"/>
            <a:ext cx="801005" cy="1261156"/>
          </a:xfrm>
          <a:prstGeom prst="rect">
            <a:avLst/>
          </a:prstGeom>
        </p:spPr>
      </p:pic>
      <p:pic>
        <p:nvPicPr>
          <p:cNvPr id="15" name="Grafik 5">
            <a:extLst>
              <a:ext uri="{FF2B5EF4-FFF2-40B4-BE49-F238E27FC236}">
                <a16:creationId xmlns:a16="http://schemas.microsoft.com/office/drawing/2014/main" id="{8E0F2E58-B361-CCC7-46D4-0B42A0C1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779" y="3494155"/>
            <a:ext cx="1047694" cy="838155"/>
          </a:xfrm>
          <a:prstGeom prst="rect">
            <a:avLst/>
          </a:prstGeom>
        </p:spPr>
      </p:pic>
      <p:pic>
        <p:nvPicPr>
          <p:cNvPr id="16" name="Grafik 6">
            <a:extLst>
              <a:ext uri="{FF2B5EF4-FFF2-40B4-BE49-F238E27FC236}">
                <a16:creationId xmlns:a16="http://schemas.microsoft.com/office/drawing/2014/main" id="{5AF62FD2-A07C-CFCA-B330-6D4D4C8E6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674" y="1478552"/>
            <a:ext cx="816005" cy="465773"/>
          </a:xfrm>
          <a:prstGeom prst="rect">
            <a:avLst/>
          </a:prstGeom>
        </p:spPr>
      </p:pic>
      <p:cxnSp>
        <p:nvCxnSpPr>
          <p:cNvPr id="18" name="Gerade Verbindung 12">
            <a:extLst>
              <a:ext uri="{FF2B5EF4-FFF2-40B4-BE49-F238E27FC236}">
                <a16:creationId xmlns:a16="http://schemas.microsoft.com/office/drawing/2014/main" id="{1D7AA605-7A5C-05A8-5FC4-6665617A60D4}"/>
              </a:ext>
            </a:extLst>
          </p:cNvPr>
          <p:cNvCxnSpPr/>
          <p:nvPr/>
        </p:nvCxnSpPr>
        <p:spPr>
          <a:xfrm>
            <a:off x="4043499" y="4023632"/>
            <a:ext cx="1257300" cy="0"/>
          </a:xfrm>
          <a:prstGeom prst="line">
            <a:avLst/>
          </a:prstGeom>
          <a:ln w="19050" cap="flat" cmpd="sng" algn="ctr">
            <a:solidFill>
              <a:srgbClr val="E3061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Gerade Verbindung 13">
            <a:extLst>
              <a:ext uri="{FF2B5EF4-FFF2-40B4-BE49-F238E27FC236}">
                <a16:creationId xmlns:a16="http://schemas.microsoft.com/office/drawing/2014/main" id="{BE72F1DB-B345-0C39-8D6C-E378F4C44895}"/>
              </a:ext>
            </a:extLst>
          </p:cNvPr>
          <p:cNvCxnSpPr>
            <a:cxnSpLocks/>
          </p:cNvCxnSpPr>
          <p:nvPr/>
        </p:nvCxnSpPr>
        <p:spPr>
          <a:xfrm>
            <a:off x="5037909" y="2061370"/>
            <a:ext cx="483870" cy="1432785"/>
          </a:xfrm>
          <a:prstGeom prst="line">
            <a:avLst/>
          </a:prstGeom>
          <a:ln w="19050" cap="flat" cmpd="sng" algn="ctr">
            <a:solidFill>
              <a:srgbClr val="E3061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Gerade Verbindung 16">
            <a:extLst>
              <a:ext uri="{FF2B5EF4-FFF2-40B4-BE49-F238E27FC236}">
                <a16:creationId xmlns:a16="http://schemas.microsoft.com/office/drawing/2014/main" id="{9F910F2F-B9EA-7D47-200F-26941CA44D66}"/>
              </a:ext>
            </a:extLst>
          </p:cNvPr>
          <p:cNvCxnSpPr>
            <a:cxnSpLocks/>
          </p:cNvCxnSpPr>
          <p:nvPr/>
        </p:nvCxnSpPr>
        <p:spPr>
          <a:xfrm flipH="1">
            <a:off x="3953965" y="2061370"/>
            <a:ext cx="474344" cy="1432785"/>
          </a:xfrm>
          <a:prstGeom prst="line">
            <a:avLst/>
          </a:prstGeom>
          <a:ln w="19050" cap="flat" cmpd="sng" algn="ctr">
            <a:solidFill>
              <a:srgbClr val="E3061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6904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n 1" descr="Tom Kelley: Field Observations with Fresh Eyes">
            <a:hlinkClick r:id="" action="ppaction://media"/>
            <a:extLst>
              <a:ext uri="{FF2B5EF4-FFF2-40B4-BE49-F238E27FC236}">
                <a16:creationId xmlns:a16="http://schemas.microsoft.com/office/drawing/2014/main" id="{B467FD06-C878-1530-6C14-C4621B8E13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230" y="0"/>
            <a:ext cx="9123770" cy="515493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CC8374-8C3E-2E49-97BB-84C82189C2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528711" cy="485204"/>
          </a:xfrm>
        </p:spPr>
        <p:txBody>
          <a:bodyPr>
            <a:noAutofit/>
          </a:bodyPr>
          <a:lstStyle/>
          <a:p>
            <a:r>
              <a:rPr lang="de-DE" dirty="0">
                <a:latin typeface="Aptos" panose="020B0004020202020204" pitchFamily="34" charset="0"/>
              </a:rPr>
              <a:t>IN PRACTISE</a:t>
            </a:r>
          </a:p>
        </p:txBody>
      </p:sp>
    </p:spTree>
    <p:extLst>
      <p:ext uri="{BB962C8B-B14F-4D97-AF65-F5344CB8AC3E}">
        <p14:creationId xmlns:p14="http://schemas.microsoft.com/office/powerpoint/2010/main" val="350544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D1351F8-D3CF-F046-8663-B7364555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5940725" cy="485204"/>
          </a:xfrm>
        </p:spPr>
        <p:txBody>
          <a:bodyPr/>
          <a:lstStyle/>
          <a:p>
            <a:r>
              <a:rPr lang="en-GB"/>
              <a:t>WHAT MAY HELP US TO LISTEN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8B3F5077-135A-DA82-DA8D-E02DF068FF88}"/>
              </a:ext>
            </a:extLst>
          </p:cNvPr>
          <p:cNvSpPr txBox="1">
            <a:spLocks/>
          </p:cNvSpPr>
          <p:nvPr/>
        </p:nvSpPr>
        <p:spPr>
          <a:xfrm>
            <a:off x="304800" y="768342"/>
            <a:ext cx="6113253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 spc="4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ACTIVELY AND EMPATHICALLY?</a:t>
            </a:r>
          </a:p>
        </p:txBody>
      </p:sp>
    </p:spTree>
    <p:extLst>
      <p:ext uri="{BB962C8B-B14F-4D97-AF65-F5344CB8AC3E}">
        <p14:creationId xmlns:p14="http://schemas.microsoft.com/office/powerpoint/2010/main" val="767983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86715"/>
            <a:ext cx="8296275" cy="443198"/>
          </a:xfrm>
        </p:spPr>
        <p:txBody>
          <a:bodyPr/>
          <a:lstStyle/>
          <a:p>
            <a:r>
              <a:rPr lang="en-GB" dirty="0"/>
              <a:t>Aspects of communication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D3CB86-A0BE-6A4C-BE56-47D2728E64EE}"/>
              </a:ext>
            </a:extLst>
          </p:cNvPr>
          <p:cNvSpPr txBox="1"/>
          <p:nvPr/>
        </p:nvSpPr>
        <p:spPr>
          <a:xfrm>
            <a:off x="384653" y="4696445"/>
            <a:ext cx="5082655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00" hangingPunct="0"/>
            <a:r>
              <a:rPr lang="en-GB" sz="1000" b="1" dirty="0">
                <a:solidFill>
                  <a:srgbClr val="AF9F92"/>
                </a:solidFill>
                <a:latin typeface="Aptos" panose="020B0004020202020204" pitchFamily="34" charset="0"/>
                <a:sym typeface="Calibri"/>
              </a:rPr>
              <a:t>https://</a:t>
            </a:r>
            <a:r>
              <a:rPr lang="en-GB" sz="1000" b="1" dirty="0" err="1">
                <a:solidFill>
                  <a:srgbClr val="AF9F92"/>
                </a:solidFill>
                <a:latin typeface="Aptos" panose="020B0004020202020204" pitchFamily="34" charset="0"/>
                <a:sym typeface="Calibri"/>
              </a:rPr>
              <a:t>dwarfsandgiants.org</a:t>
            </a:r>
            <a:r>
              <a:rPr lang="en-GB" sz="1000" b="1" dirty="0">
                <a:solidFill>
                  <a:srgbClr val="AF9F92"/>
                </a:solidFill>
                <a:latin typeface="Aptos" panose="020B0004020202020204" pitchFamily="34" charset="0"/>
                <a:sym typeface="Calibri"/>
              </a:rPr>
              <a:t>/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1FF3FAE-39D0-DC47-9CB5-A75B039A29ED}"/>
              </a:ext>
            </a:extLst>
          </p:cNvPr>
          <p:cNvSpPr/>
          <p:nvPr/>
        </p:nvSpPr>
        <p:spPr>
          <a:xfrm>
            <a:off x="2357562" y="1687613"/>
            <a:ext cx="2158584" cy="1253598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9E6ED7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>
                <a:solidFill>
                  <a:srgbClr val="9E6ED7"/>
                </a:solidFill>
                <a:latin typeface="Aptos" panose="020B0004020202020204" pitchFamily="34" charset="0"/>
                <a:sym typeface="Calibri"/>
              </a:rPr>
              <a:t>Self-Empathy</a:t>
            </a:r>
            <a:endParaRPr kumimoji="0" lang="en-GB" sz="1600" b="1" u="none" strike="noStrike" cap="none" spc="0" normalizeH="0" baseline="0" dirty="0">
              <a:ln>
                <a:noFill/>
              </a:ln>
              <a:solidFill>
                <a:srgbClr val="9E6ED7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B916B2-94C7-C947-940A-41138CA08B66}"/>
              </a:ext>
            </a:extLst>
          </p:cNvPr>
          <p:cNvSpPr/>
          <p:nvPr/>
        </p:nvSpPr>
        <p:spPr>
          <a:xfrm>
            <a:off x="4629847" y="1687613"/>
            <a:ext cx="2158584" cy="1253598"/>
          </a:xfrm>
          <a:prstGeom prst="rect">
            <a:avLst/>
          </a:prstGeom>
          <a:solidFill>
            <a:srgbClr val="9E6ED7"/>
          </a:solidFill>
          <a:ln w="12700" cap="flat">
            <a:noFill/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>
                <a:solidFill>
                  <a:schemeClr val="bg1"/>
                </a:solidFill>
                <a:latin typeface="Aptos" panose="020B0004020202020204" pitchFamily="34" charset="0"/>
                <a:sym typeface="Calibri"/>
              </a:rPr>
              <a:t>Self-Expression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(transmitting)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CAEE301-58E1-BC47-90A8-89565E1D8401}"/>
              </a:ext>
            </a:extLst>
          </p:cNvPr>
          <p:cNvSpPr/>
          <p:nvPr/>
        </p:nvSpPr>
        <p:spPr>
          <a:xfrm>
            <a:off x="2357562" y="3104603"/>
            <a:ext cx="2158584" cy="1253598"/>
          </a:xfrm>
          <a:prstGeom prst="rect">
            <a:avLst/>
          </a:prstGeom>
          <a:solidFill>
            <a:srgbClr val="FFFFFF"/>
          </a:solidFill>
          <a:ln w="19050" cap="flat">
            <a:solidFill>
              <a:srgbClr val="92D05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>
                <a:solidFill>
                  <a:srgbClr val="92D050"/>
                </a:solidFill>
                <a:latin typeface="Aptos" panose="020B0004020202020204" pitchFamily="34" charset="0"/>
                <a:sym typeface="Calibri"/>
              </a:rPr>
              <a:t>Empathetic Assumption</a:t>
            </a:r>
            <a:endParaRPr kumimoji="0" lang="en-GB" sz="1600" b="1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F2734D-5E01-B346-BBAC-197993C124EF}"/>
              </a:ext>
            </a:extLst>
          </p:cNvPr>
          <p:cNvSpPr/>
          <p:nvPr/>
        </p:nvSpPr>
        <p:spPr>
          <a:xfrm>
            <a:off x="4629847" y="3104603"/>
            <a:ext cx="2158584" cy="1253598"/>
          </a:xfrm>
          <a:prstGeom prst="rect">
            <a:avLst/>
          </a:prstGeom>
          <a:solidFill>
            <a:srgbClr val="92D050"/>
          </a:solidFill>
          <a:ln w="12700" cap="flat">
            <a:noFill/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>
                <a:solidFill>
                  <a:schemeClr val="bg1"/>
                </a:solidFill>
                <a:latin typeface="Aptos" panose="020B0004020202020204" pitchFamily="34" charset="0"/>
                <a:sym typeface="Calibri"/>
              </a:rPr>
              <a:t>Active empathetic Listening</a:t>
            </a:r>
            <a:endParaRPr kumimoji="0" lang="en-GB" sz="1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A2A18E-A30B-9742-B00A-ABF66765E3EE}"/>
              </a:ext>
            </a:extLst>
          </p:cNvPr>
          <p:cNvSpPr txBox="1"/>
          <p:nvPr/>
        </p:nvSpPr>
        <p:spPr>
          <a:xfrm>
            <a:off x="2777287" y="1101310"/>
            <a:ext cx="136410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Inner Process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ADDAB75-1262-4E47-ABBB-9E99158AEC11}"/>
              </a:ext>
            </a:extLst>
          </p:cNvPr>
          <p:cNvSpPr txBox="1"/>
          <p:nvPr/>
        </p:nvSpPr>
        <p:spPr>
          <a:xfrm>
            <a:off x="4827829" y="1101310"/>
            <a:ext cx="176261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Outward Behaviour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864E77-A92E-F74D-94ED-95D97F486778}"/>
              </a:ext>
            </a:extLst>
          </p:cNvPr>
          <p:cNvSpPr txBox="1"/>
          <p:nvPr/>
        </p:nvSpPr>
        <p:spPr>
          <a:xfrm>
            <a:off x="376869" y="2160524"/>
            <a:ext cx="197870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Focus on me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5222D7-7CA5-1847-8B16-0F151D612881}"/>
              </a:ext>
            </a:extLst>
          </p:cNvPr>
          <p:cNvSpPr txBox="1"/>
          <p:nvPr/>
        </p:nvSpPr>
        <p:spPr>
          <a:xfrm>
            <a:off x="376869" y="3469793"/>
            <a:ext cx="197870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Focus on the </a:t>
            </a:r>
            <a:b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</a:b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other/changing perspectives</a:t>
            </a:r>
          </a:p>
        </p:txBody>
      </p:sp>
    </p:spTree>
    <p:extLst>
      <p:ext uri="{BB962C8B-B14F-4D97-AF65-F5344CB8AC3E}">
        <p14:creationId xmlns:p14="http://schemas.microsoft.com/office/powerpoint/2010/main" val="25413832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3450D2-4387-B243-A4B5-C93C6BAA6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Exchange with others…</a:t>
            </a:r>
          </a:p>
        </p:txBody>
      </p:sp>
      <p:pic>
        <p:nvPicPr>
          <p:cNvPr id="7" name="Bildplatzhalter 3">
            <a:extLst>
              <a:ext uri="{FF2B5EF4-FFF2-40B4-BE49-F238E27FC236}">
                <a16:creationId xmlns:a16="http://schemas.microsoft.com/office/drawing/2014/main" id="{17A9EA02-E1E7-FC9C-B402-97C2ABF9B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5" t="10100" r="20654" b="567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3201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A2FE3B-6B76-2F4B-B9D9-92762A6B24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Groups of 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214667-FD4E-324D-98BC-7CC105D4F1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Exchange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group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3D3932-217F-1E49-8C7C-238E01043B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 anchor="t"/>
          <a:lstStyle/>
          <a:p>
            <a:r>
              <a:rPr lang="en-GB" dirty="0">
                <a:latin typeface="DINOT-Bold"/>
              </a:rPr>
              <a:t>10 minutes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197345-4D6A-3048-A216-AFD3FD4CDC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/>
              <a:t>Digital Breakout Rooms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/>
              <a:t>Automatic transfer back to main room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8E9D0CA-636A-0A4E-831B-6115960607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When is </a:t>
            </a:r>
            <a:r>
              <a:rPr lang="en-GB" b="1" dirty="0"/>
              <a:t>active listening </a:t>
            </a:r>
            <a:r>
              <a:rPr lang="en-GB" dirty="0"/>
              <a:t>easy/easier for you?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When is it challenging to </a:t>
            </a:r>
            <a:br>
              <a:rPr lang="en-GB" dirty="0"/>
            </a:br>
            <a:r>
              <a:rPr lang="en-GB" b="1" dirty="0"/>
              <a:t>listen actively</a:t>
            </a:r>
            <a:r>
              <a:rPr lang="en-GB" dirty="0"/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dirty="0"/>
              <a:t>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tips</a:t>
            </a:r>
            <a:r>
              <a:rPr lang="de-DE" dirty="0"/>
              <a:t>/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practices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active</a:t>
            </a:r>
            <a:r>
              <a:rPr lang="de-DE" b="1" dirty="0"/>
              <a:t> </a:t>
            </a:r>
            <a:r>
              <a:rPr lang="de-DE" b="1" dirty="0" err="1"/>
              <a:t>listening</a:t>
            </a:r>
            <a:r>
              <a:rPr lang="de-DE" dirty="0"/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CAB4ACE-D549-1147-B8B6-255A8F14E7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6108" y="2286000"/>
            <a:ext cx="2353866" cy="215444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Countdown for last 30 sec</a:t>
            </a:r>
          </a:p>
        </p:txBody>
      </p:sp>
    </p:spTree>
    <p:extLst>
      <p:ext uri="{BB962C8B-B14F-4D97-AF65-F5344CB8AC3E}">
        <p14:creationId xmlns:p14="http://schemas.microsoft.com/office/powerpoint/2010/main" val="22621433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449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CC8374-8C3E-2E49-97BB-84C82189C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0" tIns="0" rIns="0" bIns="0" anchor="t">
            <a:noAutofit/>
          </a:bodyPr>
          <a:lstStyle/>
          <a:p>
            <a:r>
              <a:rPr lang="de-DE" dirty="0" err="1">
                <a:ea typeface="Open Sans"/>
                <a:cs typeface="Open Sans"/>
              </a:rPr>
              <a:t>Active</a:t>
            </a:r>
            <a:r>
              <a:rPr lang="de-DE" dirty="0">
                <a:ea typeface="Open Sans"/>
                <a:cs typeface="Open Sans"/>
              </a:rPr>
              <a:t> Listening</a:t>
            </a:r>
            <a:endParaRPr lang="de-DE" dirty="0"/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AF831FD8-06B7-61ED-F7A9-336BE25396ED}"/>
              </a:ext>
            </a:extLst>
          </p:cNvPr>
          <p:cNvSpPr txBox="1"/>
          <p:nvPr/>
        </p:nvSpPr>
        <p:spPr>
          <a:xfrm>
            <a:off x="493158" y="2672285"/>
            <a:ext cx="164918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dirty="0">
                <a:latin typeface="Aptos" panose="020B0004020202020204" pitchFamily="34" charset="0"/>
              </a:rPr>
              <a:t>Keep </a:t>
            </a:r>
            <a:r>
              <a:rPr lang="de-DE" sz="1600" dirty="0" err="1">
                <a:latin typeface="Aptos" panose="020B0004020202020204" pitchFamily="34" charset="0"/>
              </a:rPr>
              <a:t>eye</a:t>
            </a:r>
            <a:r>
              <a:rPr lang="de-DE" sz="1600" dirty="0">
                <a:latin typeface="Aptos" panose="020B0004020202020204" pitchFamily="34" charset="0"/>
              </a:rPr>
              <a:t> </a:t>
            </a:r>
            <a:r>
              <a:rPr lang="de-DE" sz="1600" dirty="0" err="1">
                <a:latin typeface="Aptos" panose="020B0004020202020204" pitchFamily="34" charset="0"/>
              </a:rPr>
              <a:t>contact</a:t>
            </a:r>
            <a:endParaRPr lang="de-DE" sz="1600" dirty="0">
              <a:latin typeface="Aptos" panose="020B0004020202020204" pitchFamily="34" charset="0"/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36210472-D3DA-FB76-E032-CCEBFD7A0360}"/>
              </a:ext>
            </a:extLst>
          </p:cNvPr>
          <p:cNvSpPr txBox="1"/>
          <p:nvPr/>
        </p:nvSpPr>
        <p:spPr>
          <a:xfrm>
            <a:off x="2220684" y="3153503"/>
            <a:ext cx="213002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>
                <a:latin typeface="Aptos" panose="020B0004020202020204" pitchFamily="34" charset="0"/>
              </a:rPr>
              <a:t>Listen </a:t>
            </a:r>
            <a:r>
              <a:rPr lang="de-DE" sz="1600" err="1">
                <a:latin typeface="Aptos" panose="020B0004020202020204" pitchFamily="34" charset="0"/>
              </a:rPr>
              <a:t>to</a:t>
            </a:r>
            <a:r>
              <a:rPr lang="de-DE" sz="1600">
                <a:latin typeface="Aptos" panose="020B0004020202020204" pitchFamily="34" charset="0"/>
              </a:rPr>
              <a:t> </a:t>
            </a:r>
            <a:br>
              <a:rPr lang="de-DE" sz="1600">
                <a:latin typeface="Aptos" panose="020B0004020202020204" pitchFamily="34" charset="0"/>
              </a:rPr>
            </a:br>
            <a:r>
              <a:rPr lang="de-DE" sz="1600">
                <a:latin typeface="Aptos" panose="020B0004020202020204" pitchFamily="34" charset="0"/>
              </a:rPr>
              <a:t>non-verbal </a:t>
            </a:r>
            <a:r>
              <a:rPr lang="de-DE" sz="1600" err="1">
                <a:latin typeface="Aptos" panose="020B0004020202020204" pitchFamily="34" charset="0"/>
              </a:rPr>
              <a:t>cues</a:t>
            </a:r>
            <a:endParaRPr lang="de-DE" sz="1600">
              <a:latin typeface="Aptos" panose="020B0004020202020204" pitchFamily="34" charset="0"/>
            </a:endParaRPr>
          </a:p>
        </p:txBody>
      </p:sp>
      <p:sp>
        <p:nvSpPr>
          <p:cNvPr id="15" name="Textfeld 6">
            <a:extLst>
              <a:ext uri="{FF2B5EF4-FFF2-40B4-BE49-F238E27FC236}">
                <a16:creationId xmlns:a16="http://schemas.microsoft.com/office/drawing/2014/main" id="{70D0D1B3-AA50-29AC-E7B6-61C656D41676}"/>
              </a:ext>
            </a:extLst>
          </p:cNvPr>
          <p:cNvSpPr txBox="1"/>
          <p:nvPr/>
        </p:nvSpPr>
        <p:spPr>
          <a:xfrm>
            <a:off x="5458732" y="2044478"/>
            <a:ext cx="215611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dirty="0">
                <a:latin typeface="Aptos" panose="020B0004020202020204" pitchFamily="34" charset="0"/>
              </a:rPr>
              <a:t>Judge </a:t>
            </a:r>
            <a:r>
              <a:rPr lang="de-DE" sz="1600" dirty="0" err="1">
                <a:latin typeface="Aptos" panose="020B0004020202020204" pitchFamily="34" charset="0"/>
              </a:rPr>
              <a:t>or</a:t>
            </a:r>
            <a:r>
              <a:rPr lang="de-DE" sz="1600" dirty="0">
                <a:latin typeface="Aptos" panose="020B0004020202020204" pitchFamily="34" charset="0"/>
              </a:rPr>
              <a:t> jump </a:t>
            </a:r>
            <a:r>
              <a:rPr lang="de-DE" sz="1600" dirty="0" err="1">
                <a:latin typeface="Aptos" panose="020B0004020202020204" pitchFamily="34" charset="0"/>
              </a:rPr>
              <a:t>to</a:t>
            </a:r>
            <a:r>
              <a:rPr lang="de-DE" sz="1600" dirty="0">
                <a:latin typeface="Aptos" panose="020B0004020202020204" pitchFamily="34" charset="0"/>
              </a:rPr>
              <a:t> </a:t>
            </a:r>
            <a:r>
              <a:rPr lang="de-DE" sz="1600" dirty="0" err="1">
                <a:latin typeface="Aptos" panose="020B0004020202020204" pitchFamily="34" charset="0"/>
              </a:rPr>
              <a:t>conclusions</a:t>
            </a:r>
            <a:endParaRPr lang="de-DE" sz="1600" dirty="0">
              <a:latin typeface="Aptos" panose="020B0004020202020204" pitchFamily="34" charset="0"/>
            </a:endParaRPr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49BAB589-2288-8F91-0A18-0EAA412F5A7E}"/>
              </a:ext>
            </a:extLst>
          </p:cNvPr>
          <p:cNvSpPr txBox="1"/>
          <p:nvPr/>
        </p:nvSpPr>
        <p:spPr>
          <a:xfrm>
            <a:off x="4695557" y="3276614"/>
            <a:ext cx="195306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>
                <a:latin typeface="Aptos" panose="020B0004020202020204" pitchFamily="34" charset="0"/>
              </a:rPr>
              <a:t>Plan </a:t>
            </a:r>
            <a:r>
              <a:rPr lang="de-DE" sz="1600" err="1">
                <a:latin typeface="Aptos" panose="020B0004020202020204" pitchFamily="34" charset="0"/>
              </a:rPr>
              <a:t>your</a:t>
            </a:r>
            <a:r>
              <a:rPr lang="de-DE" sz="1600">
                <a:latin typeface="Aptos" panose="020B0004020202020204" pitchFamily="34" charset="0"/>
              </a:rPr>
              <a:t> </a:t>
            </a:r>
            <a:r>
              <a:rPr lang="de-DE" sz="1600" err="1">
                <a:latin typeface="Aptos" panose="020B0004020202020204" pitchFamily="34" charset="0"/>
              </a:rPr>
              <a:t>answer</a:t>
            </a:r>
            <a:endParaRPr lang="de-DE" sz="1600">
              <a:latin typeface="Aptos" panose="020B0004020202020204" pitchFamily="34" charset="0"/>
            </a:endParaRPr>
          </a:p>
        </p:txBody>
      </p:sp>
      <p:sp>
        <p:nvSpPr>
          <p:cNvPr id="20" name="Textfeld 10">
            <a:extLst>
              <a:ext uri="{FF2B5EF4-FFF2-40B4-BE49-F238E27FC236}">
                <a16:creationId xmlns:a16="http://schemas.microsoft.com/office/drawing/2014/main" id="{579E5C09-643D-894F-06DC-CD67654200E9}"/>
              </a:ext>
            </a:extLst>
          </p:cNvPr>
          <p:cNvSpPr txBox="1"/>
          <p:nvPr/>
        </p:nvSpPr>
        <p:spPr>
          <a:xfrm>
            <a:off x="6729516" y="2731436"/>
            <a:ext cx="195306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dirty="0" err="1">
                <a:latin typeface="Aptos" panose="020B0004020202020204" pitchFamily="34" charset="0"/>
              </a:rPr>
              <a:t>Offer</a:t>
            </a:r>
            <a:r>
              <a:rPr lang="de-DE" sz="1600" dirty="0">
                <a:latin typeface="Aptos" panose="020B0004020202020204" pitchFamily="34" charset="0"/>
              </a:rPr>
              <a:t> </a:t>
            </a:r>
            <a:r>
              <a:rPr lang="de-DE" sz="1600" dirty="0" err="1">
                <a:latin typeface="Aptos" panose="020B0004020202020204" pitchFamily="34" charset="0"/>
              </a:rPr>
              <a:t>advice</a:t>
            </a:r>
            <a:endParaRPr lang="de-DE" sz="1600" dirty="0">
              <a:latin typeface="Aptos" panose="020B0004020202020204" pitchFamily="34" charset="0"/>
            </a:endParaRPr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822070B0-F01E-52B2-1904-4F4A1893FED5}"/>
              </a:ext>
            </a:extLst>
          </p:cNvPr>
          <p:cNvSpPr txBox="1"/>
          <p:nvPr/>
        </p:nvSpPr>
        <p:spPr>
          <a:xfrm>
            <a:off x="182916" y="3681177"/>
            <a:ext cx="226967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err="1">
                <a:latin typeface="Aptos" panose="020B0004020202020204" pitchFamily="34" charset="0"/>
              </a:rPr>
              <a:t>Summarise</a:t>
            </a:r>
            <a:r>
              <a:rPr lang="de-DE" sz="1600">
                <a:latin typeface="Aptos" panose="020B0004020202020204" pitchFamily="34" charset="0"/>
              </a:rPr>
              <a:t> and </a:t>
            </a:r>
            <a:r>
              <a:rPr lang="de-DE" sz="1600" err="1">
                <a:latin typeface="Aptos" panose="020B0004020202020204" pitchFamily="34" charset="0"/>
              </a:rPr>
              <a:t>paraphrase</a:t>
            </a:r>
            <a:endParaRPr lang="de-DE" sz="1600">
              <a:latin typeface="Aptos" panose="020B0004020202020204" pitchFamily="34" charset="0"/>
            </a:endParaRPr>
          </a:p>
        </p:txBody>
      </p:sp>
      <p:sp>
        <p:nvSpPr>
          <p:cNvPr id="22" name="Textfeld 12">
            <a:extLst>
              <a:ext uri="{FF2B5EF4-FFF2-40B4-BE49-F238E27FC236}">
                <a16:creationId xmlns:a16="http://schemas.microsoft.com/office/drawing/2014/main" id="{414DAD76-FC99-6065-2D35-49848F798ABF}"/>
              </a:ext>
            </a:extLst>
          </p:cNvPr>
          <p:cNvSpPr txBox="1"/>
          <p:nvPr/>
        </p:nvSpPr>
        <p:spPr>
          <a:xfrm>
            <a:off x="428624" y="1289956"/>
            <a:ext cx="415153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2400" b="1" dirty="0">
                <a:solidFill>
                  <a:srgbClr val="92D050"/>
                </a:solidFill>
                <a:latin typeface="Aptos" panose="020B0004020202020204" pitchFamily="34" charset="0"/>
              </a:rPr>
              <a:t>RECOMMENDED</a:t>
            </a:r>
          </a:p>
        </p:txBody>
      </p:sp>
      <p:sp>
        <p:nvSpPr>
          <p:cNvPr id="23" name="Textfeld 13">
            <a:extLst>
              <a:ext uri="{FF2B5EF4-FFF2-40B4-BE49-F238E27FC236}">
                <a16:creationId xmlns:a16="http://schemas.microsoft.com/office/drawing/2014/main" id="{FD622CFD-E832-FE45-B163-AC100BB405D9}"/>
              </a:ext>
            </a:extLst>
          </p:cNvPr>
          <p:cNvSpPr txBox="1"/>
          <p:nvPr/>
        </p:nvSpPr>
        <p:spPr>
          <a:xfrm>
            <a:off x="4580163" y="1289956"/>
            <a:ext cx="414473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2400" b="1" dirty="0">
                <a:solidFill>
                  <a:srgbClr val="9E6ED7"/>
                </a:solidFill>
                <a:latin typeface="Aptos" panose="020B0004020202020204" pitchFamily="34" charset="0"/>
              </a:rPr>
              <a:t>PAY ATTENTION</a:t>
            </a:r>
          </a:p>
        </p:txBody>
      </p:sp>
      <p:sp>
        <p:nvSpPr>
          <p:cNvPr id="24" name="Textfeld 15">
            <a:extLst>
              <a:ext uri="{FF2B5EF4-FFF2-40B4-BE49-F238E27FC236}">
                <a16:creationId xmlns:a16="http://schemas.microsoft.com/office/drawing/2014/main" id="{94824E82-A062-2F1E-AF86-5147852537FB}"/>
              </a:ext>
            </a:extLst>
          </p:cNvPr>
          <p:cNvSpPr txBox="1"/>
          <p:nvPr/>
        </p:nvSpPr>
        <p:spPr>
          <a:xfrm>
            <a:off x="2150862" y="4262528"/>
            <a:ext cx="226967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dirty="0">
                <a:latin typeface="Aptos" panose="020B0004020202020204" pitchFamily="34" charset="0"/>
              </a:rPr>
              <a:t>Ask </a:t>
            </a:r>
            <a:r>
              <a:rPr lang="de-DE" sz="1600" dirty="0" err="1">
                <a:latin typeface="Aptos" panose="020B0004020202020204" pitchFamily="34" charset="0"/>
              </a:rPr>
              <a:t>questions</a:t>
            </a:r>
            <a:endParaRPr lang="de-DE" sz="1600" dirty="0">
              <a:latin typeface="Aptos" panose="020B0004020202020204" pitchFamily="34" charset="0"/>
            </a:endParaRPr>
          </a:p>
        </p:txBody>
      </p:sp>
      <p:sp>
        <p:nvSpPr>
          <p:cNvPr id="25" name="Textfeld 16">
            <a:extLst>
              <a:ext uri="{FF2B5EF4-FFF2-40B4-BE49-F238E27FC236}">
                <a16:creationId xmlns:a16="http://schemas.microsoft.com/office/drawing/2014/main" id="{F98BBBBB-6623-1BEE-9BD7-2B873F52BAB9}"/>
              </a:ext>
            </a:extLst>
          </p:cNvPr>
          <p:cNvSpPr txBox="1"/>
          <p:nvPr/>
        </p:nvSpPr>
        <p:spPr>
          <a:xfrm>
            <a:off x="5228235" y="4262528"/>
            <a:ext cx="261710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dirty="0">
                <a:latin typeface="Aptos" panose="020B0004020202020204" pitchFamily="34" charset="0"/>
              </a:rPr>
              <a:t>Interrupt and </a:t>
            </a:r>
            <a:r>
              <a:rPr lang="de-DE" sz="1600" dirty="0" err="1">
                <a:latin typeface="Aptos" panose="020B0004020202020204" pitchFamily="34" charset="0"/>
              </a:rPr>
              <a:t>impose</a:t>
            </a:r>
            <a:endParaRPr lang="de-DE" sz="1600" dirty="0">
              <a:latin typeface="Aptos" panose="020B0004020202020204" pitchFamily="34" charset="0"/>
            </a:endParaRPr>
          </a:p>
        </p:txBody>
      </p:sp>
      <p:sp>
        <p:nvSpPr>
          <p:cNvPr id="26" name="Textfeld 18">
            <a:extLst>
              <a:ext uri="{FF2B5EF4-FFF2-40B4-BE49-F238E27FC236}">
                <a16:creationId xmlns:a16="http://schemas.microsoft.com/office/drawing/2014/main" id="{E2E1359D-EDD9-2C16-9688-E537F223BF5D}"/>
              </a:ext>
            </a:extLst>
          </p:cNvPr>
          <p:cNvSpPr txBox="1"/>
          <p:nvPr/>
        </p:nvSpPr>
        <p:spPr>
          <a:xfrm>
            <a:off x="2274335" y="2044478"/>
            <a:ext cx="202272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de-DE" sz="1600" dirty="0">
                <a:latin typeface="Aptos" panose="020B0004020202020204" pitchFamily="34" charset="0"/>
              </a:rPr>
              <a:t>Be </a:t>
            </a:r>
            <a:r>
              <a:rPr lang="de-DE" sz="1600" dirty="0" err="1">
                <a:latin typeface="Aptos" panose="020B0004020202020204" pitchFamily="34" charset="0"/>
              </a:rPr>
              <a:t>aware</a:t>
            </a:r>
            <a:r>
              <a:rPr lang="de-DE" sz="1600" dirty="0">
                <a:latin typeface="Aptos" panose="020B0004020202020204" pitchFamily="34" charset="0"/>
              </a:rPr>
              <a:t> </a:t>
            </a:r>
            <a:r>
              <a:rPr lang="de-DE" sz="1600" dirty="0" err="1">
                <a:latin typeface="Aptos" panose="020B0004020202020204" pitchFamily="34" charset="0"/>
              </a:rPr>
              <a:t>of</a:t>
            </a:r>
            <a:r>
              <a:rPr lang="de-DE" sz="1600" dirty="0">
                <a:latin typeface="Aptos" panose="020B0004020202020204" pitchFamily="34" charset="0"/>
              </a:rPr>
              <a:t> </a:t>
            </a:r>
            <a:r>
              <a:rPr lang="de-DE" sz="1600" dirty="0" err="1">
                <a:latin typeface="Aptos" panose="020B0004020202020204" pitchFamily="34" charset="0"/>
              </a:rPr>
              <a:t>body</a:t>
            </a:r>
            <a:r>
              <a:rPr lang="de-DE" sz="1600" dirty="0">
                <a:latin typeface="Aptos" panose="020B0004020202020204" pitchFamily="34" charset="0"/>
              </a:rPr>
              <a:t> </a:t>
            </a:r>
            <a:r>
              <a:rPr lang="de-DE" sz="1600" dirty="0" err="1">
                <a:latin typeface="Aptos" panose="020B0004020202020204" pitchFamily="34" charset="0"/>
              </a:rPr>
              <a:t>language</a:t>
            </a:r>
            <a:endParaRPr lang="de-DE" sz="1600" dirty="0">
              <a:latin typeface="Aptos" panose="020B0004020202020204" pitchFamily="34" charset="0"/>
            </a:endParaRPr>
          </a:p>
        </p:txBody>
      </p:sp>
      <p:cxnSp>
        <p:nvCxnSpPr>
          <p:cNvPr id="27" name="Gerade Verbindung mit Pfeil 3">
            <a:extLst>
              <a:ext uri="{FF2B5EF4-FFF2-40B4-BE49-F238E27FC236}">
                <a16:creationId xmlns:a16="http://schemas.microsoft.com/office/drawing/2014/main" id="{DAD75B15-4CBB-4AF4-E6DB-BD3E4F1A2D8D}"/>
              </a:ext>
            </a:extLst>
          </p:cNvPr>
          <p:cNvCxnSpPr>
            <a:cxnSpLocks/>
          </p:cNvCxnSpPr>
          <p:nvPr/>
        </p:nvCxnSpPr>
        <p:spPr>
          <a:xfrm>
            <a:off x="4623135" y="1289956"/>
            <a:ext cx="0" cy="3579590"/>
          </a:xfrm>
          <a:prstGeom prst="straightConnector1">
            <a:avLst/>
          </a:prstGeom>
          <a:noFill/>
          <a:ln w="19050" cap="flat">
            <a:solidFill>
              <a:srgbClr val="E30613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feld 4">
            <a:extLst>
              <a:ext uri="{FF2B5EF4-FFF2-40B4-BE49-F238E27FC236}">
                <a16:creationId xmlns:a16="http://schemas.microsoft.com/office/drawing/2014/main" id="{D7A3FFBE-72C2-2402-F4E0-81DE6C2623F2}"/>
              </a:ext>
            </a:extLst>
          </p:cNvPr>
          <p:cNvSpPr txBox="1"/>
          <p:nvPr/>
        </p:nvSpPr>
        <p:spPr>
          <a:xfrm>
            <a:off x="6417433" y="3717351"/>
            <a:ext cx="257723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ptos" panose="020B0004020202020204" pitchFamily="34" charset="0"/>
                <a:sym typeface="Calibri"/>
              </a:rPr>
              <a:t>Tell </a:t>
            </a:r>
            <a:r>
              <a:rPr lang="de-DE" sz="1600" dirty="0" err="1">
                <a:latin typeface="Aptos" panose="020B0004020202020204" pitchFamily="34" charset="0"/>
                <a:sym typeface="Calibri"/>
              </a:rPr>
              <a:t>your</a:t>
            </a:r>
            <a:r>
              <a:rPr lang="de-DE" sz="1600" dirty="0">
                <a:latin typeface="Aptos" panose="020B0004020202020204" pitchFamily="34" charset="0"/>
                <a:sym typeface="Calibri"/>
              </a:rPr>
              <a:t> own </a:t>
            </a:r>
            <a:r>
              <a:rPr lang="de-DE" sz="1600" dirty="0" err="1">
                <a:latin typeface="Aptos" panose="020B0004020202020204" pitchFamily="34" charset="0"/>
                <a:sym typeface="Calibri"/>
              </a:rPr>
              <a:t>story</a:t>
            </a:r>
            <a:endParaRPr lang="de-DE" sz="1600" dirty="0"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7403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D551EA-8E05-2142-9C2F-646FCDDCE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de-DE" dirty="0" err="1"/>
              <a:t>It’s</a:t>
            </a:r>
            <a:r>
              <a:rPr lang="de-DE" dirty="0"/>
              <a:t> </a:t>
            </a:r>
            <a:r>
              <a:rPr lang="de-DE" dirty="0" err="1"/>
              <a:t>coffee</a:t>
            </a:r>
            <a:br>
              <a:rPr lang="de-DE" dirty="0"/>
            </a:br>
            <a:r>
              <a:rPr lang="de-DE" dirty="0" err="1"/>
              <a:t>o’</a:t>
            </a:r>
            <a:r>
              <a:rPr lang="de-DE" dirty="0"/>
              <a:t> </a:t>
            </a:r>
            <a:r>
              <a:rPr lang="de-DE" dirty="0" err="1"/>
              <a:t>clock</a:t>
            </a:r>
            <a:r>
              <a:rPr lang="de-DE" dirty="0"/>
              <a:t>!</a:t>
            </a:r>
          </a:p>
          <a:p>
            <a:endParaRPr lang="en-GB" dirty="0"/>
          </a:p>
        </p:txBody>
      </p:sp>
      <p:pic>
        <p:nvPicPr>
          <p:cNvPr id="6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702C918D-C047-60BE-494D-27A297618A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104498102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28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C9E31-0D8E-D601-8F07-FF1D61D83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GB" dirty="0">
                <a:solidFill>
                  <a:srgbClr val="E30613"/>
                </a:solidFill>
              </a:rPr>
              <a:t>What does empathy mean for you personally?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solidFill>
                  <a:srgbClr val="E30613"/>
                </a:solidFill>
              </a:rPr>
              <a:t>2. Do you experience empathy in your work context? </a:t>
            </a:r>
            <a:br>
              <a:rPr lang="en-GB" dirty="0">
                <a:solidFill>
                  <a:srgbClr val="E30613"/>
                </a:solidFill>
              </a:rPr>
            </a:br>
            <a:r>
              <a:rPr lang="en-GB" dirty="0">
                <a:solidFill>
                  <a:srgbClr val="E30613"/>
                </a:solidFill>
              </a:rPr>
              <a:t>How?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GB" dirty="0">
              <a:solidFill>
                <a:srgbClr val="E30613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DE" dirty="0">
              <a:solidFill>
                <a:srgbClr val="E30613"/>
              </a:solidFill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00AED0A-FD44-CB44-962E-34B9587F4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talk about empathy…</a:t>
            </a:r>
          </a:p>
        </p:txBody>
      </p:sp>
    </p:spTree>
    <p:extLst>
      <p:ext uri="{BB962C8B-B14F-4D97-AF65-F5344CB8AC3E}">
        <p14:creationId xmlns:p14="http://schemas.microsoft.com/office/powerpoint/2010/main" val="85502156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A3474839-950B-924E-9A63-94361D8F60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0" r="20370"/>
          <a:stretch/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5012758-5BFD-7D40-A9EB-BF61590A9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Practise a change </a:t>
            </a:r>
            <a:br>
              <a:rPr lang="en-GB"/>
            </a:br>
            <a:r>
              <a:rPr lang="en-GB"/>
              <a:t>of perspective</a:t>
            </a:r>
          </a:p>
        </p:txBody>
      </p:sp>
    </p:spTree>
    <p:extLst>
      <p:ext uri="{BB962C8B-B14F-4D97-AF65-F5344CB8AC3E}">
        <p14:creationId xmlns:p14="http://schemas.microsoft.com/office/powerpoint/2010/main" val="327444745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C2567-550B-B634-17B3-C6D13C08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27F01D0-637C-C7F9-06E2-3B7B86E9E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How it works …</a:t>
            </a:r>
          </a:p>
        </p:txBody>
      </p:sp>
      <p:pic>
        <p:nvPicPr>
          <p:cNvPr id="39" name="Google Shape;6;p74">
            <a:extLst>
              <a:ext uri="{FF2B5EF4-FFF2-40B4-BE49-F238E27FC236}">
                <a16:creationId xmlns:a16="http://schemas.microsoft.com/office/drawing/2014/main" id="{773994B2-B6E8-7196-3DEF-E3AE3A514A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ECCD6E4-4E05-5436-F5A7-A18AD917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5375" y="942198"/>
            <a:ext cx="6953249" cy="3911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21346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A2FE3B-6B76-2F4B-B9D9-92762A6B24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Groups of 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214667-FD4E-324D-98BC-7CC105D4F1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Practise a change </a:t>
            </a:r>
            <a:br>
              <a:rPr lang="de-DE"/>
            </a:br>
            <a:r>
              <a:rPr lang="de-DE"/>
              <a:t>of perspective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3D3932-217F-1E49-8C7C-238E01043B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 anchor="t"/>
          <a:lstStyle/>
          <a:p>
            <a:r>
              <a:rPr lang="en-GB">
                <a:latin typeface="DINOT-Bold"/>
              </a:rPr>
              <a:t>30 minutes</a:t>
            </a:r>
            <a:endParaRPr lang="en-GB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197345-4D6A-3048-A216-AFD3FD4CDC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Digital Breakout Rooms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Automatic transfer back </a:t>
            </a:r>
            <a:br>
              <a:rPr lang="en-GB" dirty="0"/>
            </a:br>
            <a:r>
              <a:rPr lang="en-GB" dirty="0"/>
              <a:t>to main room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8E9D0CA-636A-0A4E-831B-6115960607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2 listeners, 1 speaker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3 rounds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CAB4ACE-D549-1147-B8B6-255A8F14E7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6108" y="2286000"/>
            <a:ext cx="2353866" cy="2185214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2 min </a:t>
            </a:r>
            <a:br>
              <a:rPr lang="en-GB" dirty="0"/>
            </a:br>
            <a:r>
              <a:rPr lang="en-GB" dirty="0"/>
              <a:t>introduce yourselves and set a timekeeper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7 min </a:t>
            </a:r>
            <a:br>
              <a:rPr lang="en-GB" dirty="0"/>
            </a:br>
            <a:r>
              <a:rPr lang="en-GB" dirty="0"/>
              <a:t>each round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7 min </a:t>
            </a:r>
            <a:br>
              <a:rPr lang="en-GB" dirty="0"/>
            </a:br>
            <a:r>
              <a:rPr lang="en-GB" dirty="0"/>
              <a:t>open feedback in the end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Countdown for last 30 sec</a:t>
            </a:r>
          </a:p>
        </p:txBody>
      </p:sp>
    </p:spTree>
    <p:extLst>
      <p:ext uri="{BB962C8B-B14F-4D97-AF65-F5344CB8AC3E}">
        <p14:creationId xmlns:p14="http://schemas.microsoft.com/office/powerpoint/2010/main" val="98921629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3B3AB6-55E6-0749-B71C-DBBE4E903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were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experiences</a:t>
            </a:r>
            <a:r>
              <a:rPr lang="de-DE" dirty="0">
                <a:latin typeface="Aptos" panose="020B0004020202020204" pitchFamily="34" charset="0"/>
              </a:rPr>
              <a:t>? </a:t>
            </a:r>
            <a:br>
              <a:rPr lang="de-DE" dirty="0">
                <a:latin typeface="Aptos" panose="020B0004020202020204" pitchFamily="34" charset="0"/>
              </a:rPr>
            </a:br>
            <a:r>
              <a:rPr lang="de-DE" dirty="0" err="1">
                <a:latin typeface="Aptos" panose="020B0004020202020204" pitchFamily="34" charset="0"/>
              </a:rPr>
              <a:t>How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did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feel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which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role</a:t>
            </a:r>
            <a:r>
              <a:rPr lang="de-DE" dirty="0">
                <a:latin typeface="Aptos" panose="020B00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7970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7B192A03-DEF0-2B4C-BFE3-4FE39BC03E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0" r="20370"/>
          <a:stretch/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3450D2-4387-B243-A4B5-C93C6BAA6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Plan your next steps</a:t>
            </a:r>
          </a:p>
        </p:txBody>
      </p:sp>
    </p:spTree>
    <p:extLst>
      <p:ext uri="{BB962C8B-B14F-4D97-AF65-F5344CB8AC3E}">
        <p14:creationId xmlns:p14="http://schemas.microsoft.com/office/powerpoint/2010/main" val="8969112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8000B6-44CD-BC4C-8134-9F55F2404D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Solo work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886A00-343D-8B4E-923B-3EC1B85BAD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Plan your next steps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DA24ED-A617-DB44-8600-3E5F2F9569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7 minutes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3CA0EE2-2D09-DA40-9EAD-73C2379677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Please, stay in the main room and mute your microphone.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Grab a piece of paper </a:t>
            </a:r>
            <a:br>
              <a:rPr lang="en-GB" dirty="0"/>
            </a:br>
            <a:r>
              <a:rPr lang="en-GB" dirty="0"/>
              <a:t>and a pencil.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923E575-3909-C043-A5F8-0A470B0A9A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What could be specific steps to empathise with your stakeholders in the context of your research or work?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Reflect on the questions on the next slide!</a:t>
            </a:r>
          </a:p>
        </p:txBody>
      </p:sp>
    </p:spTree>
    <p:extLst>
      <p:ext uri="{BB962C8B-B14F-4D97-AF65-F5344CB8AC3E}">
        <p14:creationId xmlns:p14="http://schemas.microsoft.com/office/powerpoint/2010/main" val="308037823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8000B6-44CD-BC4C-8134-9F55F2404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Your empathy journey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C9385651-C213-3C78-C355-A59FDCC4CA4D}"/>
              </a:ext>
            </a:extLst>
          </p:cNvPr>
          <p:cNvSpPr txBox="1"/>
          <p:nvPr/>
        </p:nvSpPr>
        <p:spPr>
          <a:xfrm>
            <a:off x="6677199" y="2295387"/>
            <a:ext cx="2531507" cy="412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45719" rIns="0" bIns="45719" numCol="1" spcCol="38100" rtlCol="0" anchor="t">
            <a:spAutoFit/>
          </a:bodyPr>
          <a:lstStyle/>
          <a:p>
            <a:pPr lvl="0">
              <a:lnSpc>
                <a:spcPts val="1600"/>
              </a:lnSpc>
              <a:spcAft>
                <a:spcPts val="900"/>
              </a:spcAft>
              <a:buClr>
                <a:schemeClr val="dk1"/>
              </a:buClr>
              <a:buSzPts val="1400"/>
            </a:pPr>
            <a:endParaRPr lang="de-DE" sz="1200" b="1">
              <a:latin typeface="Aptos" panose="020B00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44669E-6B11-578F-456E-203F29037867}"/>
              </a:ext>
            </a:extLst>
          </p:cNvPr>
          <p:cNvSpPr/>
          <p:nvPr/>
        </p:nvSpPr>
        <p:spPr>
          <a:xfrm>
            <a:off x="736574" y="1231677"/>
            <a:ext cx="1641513" cy="1641513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9E1BFC-5538-A97C-C6CC-3D9F46C7DAEF}"/>
              </a:ext>
            </a:extLst>
          </p:cNvPr>
          <p:cNvSpPr/>
          <p:nvPr/>
        </p:nvSpPr>
        <p:spPr>
          <a:xfrm>
            <a:off x="3886705" y="2050824"/>
            <a:ext cx="1641513" cy="1641513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1BDDFE-D96C-3C79-778A-3B3C1889C9E5}"/>
              </a:ext>
            </a:extLst>
          </p:cNvPr>
          <p:cNvSpPr/>
          <p:nvPr/>
        </p:nvSpPr>
        <p:spPr>
          <a:xfrm>
            <a:off x="6883600" y="1141344"/>
            <a:ext cx="1641513" cy="1641513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0C2A444A-23E4-C617-0F30-F179DE2851BB}"/>
              </a:ext>
            </a:extLst>
          </p:cNvPr>
          <p:cNvSpPr txBox="1"/>
          <p:nvPr/>
        </p:nvSpPr>
        <p:spPr>
          <a:xfrm>
            <a:off x="637305" y="1053412"/>
            <a:ext cx="68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30613"/>
                </a:solidFill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20" name="Textfeld 8">
            <a:extLst>
              <a:ext uri="{FF2B5EF4-FFF2-40B4-BE49-F238E27FC236}">
                <a16:creationId xmlns:a16="http://schemas.microsoft.com/office/drawing/2014/main" id="{88B38F60-C946-BC44-878B-A75D8EA1CF3D}"/>
              </a:ext>
            </a:extLst>
          </p:cNvPr>
          <p:cNvSpPr txBox="1"/>
          <p:nvPr/>
        </p:nvSpPr>
        <p:spPr>
          <a:xfrm>
            <a:off x="3769335" y="2971052"/>
            <a:ext cx="68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30613"/>
                </a:solidFill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1" name="Textfeld 9">
            <a:extLst>
              <a:ext uri="{FF2B5EF4-FFF2-40B4-BE49-F238E27FC236}">
                <a16:creationId xmlns:a16="http://schemas.microsoft.com/office/drawing/2014/main" id="{A7546E64-7751-1B8E-306C-56AC509B41F4}"/>
              </a:ext>
            </a:extLst>
          </p:cNvPr>
          <p:cNvSpPr txBox="1"/>
          <p:nvPr/>
        </p:nvSpPr>
        <p:spPr>
          <a:xfrm>
            <a:off x="6746608" y="1053412"/>
            <a:ext cx="68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E30613"/>
                </a:solidFill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23" name="Textfeld 3">
            <a:extLst>
              <a:ext uri="{FF2B5EF4-FFF2-40B4-BE49-F238E27FC236}">
                <a16:creationId xmlns:a16="http://schemas.microsoft.com/office/drawing/2014/main" id="{4DAF8717-0E33-CAC8-CF3F-87C90146ADFE}"/>
              </a:ext>
            </a:extLst>
          </p:cNvPr>
          <p:cNvSpPr txBox="1"/>
          <p:nvPr/>
        </p:nvSpPr>
        <p:spPr>
          <a:xfrm>
            <a:off x="414743" y="3053977"/>
            <a:ext cx="2197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Aptos" panose="020B0004020202020204" pitchFamily="34" charset="0"/>
              </a:rPr>
              <a:t>Who are </a:t>
            </a:r>
            <a:r>
              <a:rPr lang="en-GB" sz="1400" b="1" dirty="0">
                <a:solidFill>
                  <a:srgbClr val="E30613"/>
                </a:solidFill>
                <a:latin typeface="Aptos" panose="020B0004020202020204" pitchFamily="34" charset="0"/>
              </a:rPr>
              <a:t>relevant</a:t>
            </a:r>
            <a:r>
              <a:rPr lang="en-GB" sz="1400" b="1" dirty="0">
                <a:latin typeface="Aptos" panose="020B0004020202020204" pitchFamily="34" charset="0"/>
              </a:rPr>
              <a:t> stakeholders you should empathise with?</a:t>
            </a:r>
          </a:p>
          <a:p>
            <a:pPr algn="ctr"/>
            <a:endParaRPr lang="en-GB" sz="1400" b="1" dirty="0">
              <a:latin typeface="Aptos" panose="020B0004020202020204" pitchFamily="34" charset="0"/>
            </a:endParaRPr>
          </a:p>
        </p:txBody>
      </p:sp>
      <p:sp>
        <p:nvSpPr>
          <p:cNvPr id="25" name="Textfeld 14">
            <a:extLst>
              <a:ext uri="{FF2B5EF4-FFF2-40B4-BE49-F238E27FC236}">
                <a16:creationId xmlns:a16="http://schemas.microsoft.com/office/drawing/2014/main" id="{56513466-EB98-3D94-8D36-7DD20E483F5E}"/>
              </a:ext>
            </a:extLst>
          </p:cNvPr>
          <p:cNvSpPr txBox="1"/>
          <p:nvPr/>
        </p:nvSpPr>
        <p:spPr>
          <a:xfrm>
            <a:off x="3538199" y="3903081"/>
            <a:ext cx="233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  <a:t>What are </a:t>
            </a:r>
            <a:b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en-GB" sz="1400" b="1" dirty="0">
                <a:solidFill>
                  <a:srgbClr val="E30613"/>
                </a:solidFill>
                <a:latin typeface="Aptos" panose="020B0004020202020204" pitchFamily="34" charset="0"/>
              </a:rPr>
              <a:t>3 concrete next steps </a:t>
            </a:r>
            <a:br>
              <a:rPr lang="en-GB" sz="1400" b="1" dirty="0">
                <a:solidFill>
                  <a:srgbClr val="E30613"/>
                </a:solidFill>
                <a:latin typeface="Aptos" panose="020B0004020202020204" pitchFamily="34" charset="0"/>
              </a:rPr>
            </a:br>
            <a: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  <a:t>you can take to implement your learnings?</a:t>
            </a:r>
          </a:p>
        </p:txBody>
      </p:sp>
      <p:sp>
        <p:nvSpPr>
          <p:cNvPr id="27" name="Textfeld 15">
            <a:extLst>
              <a:ext uri="{FF2B5EF4-FFF2-40B4-BE49-F238E27FC236}">
                <a16:creationId xmlns:a16="http://schemas.microsoft.com/office/drawing/2014/main" id="{FAEDBC42-17F5-9B69-8146-30095D2C0971}"/>
              </a:ext>
            </a:extLst>
          </p:cNvPr>
          <p:cNvSpPr txBox="1"/>
          <p:nvPr/>
        </p:nvSpPr>
        <p:spPr>
          <a:xfrm>
            <a:off x="6883600" y="2987986"/>
            <a:ext cx="164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  <a:t>What is needed </a:t>
            </a:r>
            <a:b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  <a:t>to </a:t>
            </a:r>
            <a:r>
              <a:rPr lang="en-GB" sz="1400" b="1" dirty="0">
                <a:solidFill>
                  <a:srgbClr val="E30613"/>
                </a:solidFill>
                <a:latin typeface="Aptos" panose="020B0004020202020204" pitchFamily="34" charset="0"/>
              </a:rPr>
              <a:t>realise</a:t>
            </a:r>
            <a: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b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en-GB" sz="1400" b="1" dirty="0">
                <a:solidFill>
                  <a:srgbClr val="262626"/>
                </a:solidFill>
                <a:latin typeface="Aptos" panose="020B0004020202020204" pitchFamily="34" charset="0"/>
              </a:rPr>
              <a:t>those steps?</a:t>
            </a:r>
          </a:p>
          <a:p>
            <a:pPr algn="ctr"/>
            <a:endParaRPr lang="en-GB" sz="1400" b="1" dirty="0">
              <a:solidFill>
                <a:srgbClr val="262626"/>
              </a:solidFill>
              <a:latin typeface="Aptos" panose="020B0004020202020204" pitchFamily="34" charset="0"/>
            </a:endParaRPr>
          </a:p>
        </p:txBody>
      </p:sp>
      <p:sp>
        <p:nvSpPr>
          <p:cNvPr id="28" name="Bogen 2">
            <a:extLst>
              <a:ext uri="{FF2B5EF4-FFF2-40B4-BE49-F238E27FC236}">
                <a16:creationId xmlns:a16="http://schemas.microsoft.com/office/drawing/2014/main" id="{DD0ECEEA-4EE7-294C-D6C3-C053A6013991}"/>
              </a:ext>
            </a:extLst>
          </p:cNvPr>
          <p:cNvSpPr/>
          <p:nvPr/>
        </p:nvSpPr>
        <p:spPr>
          <a:xfrm rot="17220000">
            <a:off x="2218592" y="1269431"/>
            <a:ext cx="2146968" cy="2075368"/>
          </a:xfrm>
          <a:prstGeom prst="arc">
            <a:avLst>
              <a:gd name="adj1" fmla="val 17245234"/>
              <a:gd name="adj2" fmla="val 3429879"/>
            </a:avLst>
          </a:prstGeom>
          <a:ln w="9525">
            <a:solidFill>
              <a:srgbClr val="E3061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29" name="Bogen 16">
            <a:extLst>
              <a:ext uri="{FF2B5EF4-FFF2-40B4-BE49-F238E27FC236}">
                <a16:creationId xmlns:a16="http://schemas.microsoft.com/office/drawing/2014/main" id="{714225F7-D31D-5F05-E639-9520F92DA993}"/>
              </a:ext>
            </a:extLst>
          </p:cNvPr>
          <p:cNvSpPr/>
          <p:nvPr/>
        </p:nvSpPr>
        <p:spPr>
          <a:xfrm rot="5220000">
            <a:off x="5064078" y="1239478"/>
            <a:ext cx="2146968" cy="2075368"/>
          </a:xfrm>
          <a:prstGeom prst="arc">
            <a:avLst>
              <a:gd name="adj1" fmla="val 17882988"/>
              <a:gd name="adj2" fmla="val 2052069"/>
            </a:avLst>
          </a:prstGeom>
          <a:ln w="9525">
            <a:solidFill>
              <a:srgbClr val="E30613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pic>
        <p:nvPicPr>
          <p:cNvPr id="30" name="Grafik 23">
            <a:extLst>
              <a:ext uri="{FF2B5EF4-FFF2-40B4-BE49-F238E27FC236}">
                <a16:creationId xmlns:a16="http://schemas.microsoft.com/office/drawing/2014/main" id="{9F04DFEF-3EC2-7C6C-63D7-21A19255D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81" y="1522452"/>
            <a:ext cx="937161" cy="937161"/>
          </a:xfrm>
          <a:prstGeom prst="rect">
            <a:avLst/>
          </a:prstGeom>
        </p:spPr>
      </p:pic>
      <p:pic>
        <p:nvPicPr>
          <p:cNvPr id="31" name="Grafik 25">
            <a:extLst>
              <a:ext uri="{FF2B5EF4-FFF2-40B4-BE49-F238E27FC236}">
                <a16:creationId xmlns:a16="http://schemas.microsoft.com/office/drawing/2014/main" id="{B4A45D97-498F-C5D3-D294-5F2B20912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891" y="2371575"/>
            <a:ext cx="975140" cy="967339"/>
          </a:xfrm>
          <a:prstGeom prst="rect">
            <a:avLst/>
          </a:prstGeom>
        </p:spPr>
      </p:pic>
      <p:pic>
        <p:nvPicPr>
          <p:cNvPr id="32" name="Grafik 21">
            <a:extLst>
              <a:ext uri="{FF2B5EF4-FFF2-40B4-BE49-F238E27FC236}">
                <a16:creationId xmlns:a16="http://schemas.microsoft.com/office/drawing/2014/main" id="{A449F7D0-CDF6-6ACF-E344-0A4DF67F5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82" y="1316733"/>
            <a:ext cx="1445455" cy="15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763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20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3B3AB6-55E6-0749-B71C-DBBE4E903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Aptos" panose="020B0004020202020204" pitchFamily="34" charset="0"/>
              </a:rPr>
              <a:t>Looking at </a:t>
            </a:r>
            <a:r>
              <a:rPr lang="de-DE" dirty="0" err="1">
                <a:latin typeface="Aptos" panose="020B0004020202020204" pitchFamily="34" charset="0"/>
              </a:rPr>
              <a:t>your</a:t>
            </a:r>
            <a:r>
              <a:rPr lang="de-DE" dirty="0">
                <a:latin typeface="Aptos" panose="020B0004020202020204" pitchFamily="34" charset="0"/>
              </a:rPr>
              <a:t> (</a:t>
            </a:r>
            <a:r>
              <a:rPr lang="de-DE" dirty="0" err="1">
                <a:latin typeface="Aptos" panose="020B0004020202020204" pitchFamily="34" charset="0"/>
              </a:rPr>
              <a:t>work</a:t>
            </a:r>
            <a:r>
              <a:rPr lang="de-DE" dirty="0">
                <a:latin typeface="Aptos" panose="020B0004020202020204" pitchFamily="34" charset="0"/>
              </a:rPr>
              <a:t>) </a:t>
            </a:r>
            <a:r>
              <a:rPr lang="de-DE" dirty="0" err="1">
                <a:latin typeface="Aptos" panose="020B0004020202020204" pitchFamily="34" charset="0"/>
              </a:rPr>
              <a:t>environment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would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next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step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now</a:t>
            </a:r>
            <a:r>
              <a:rPr lang="de-DE" dirty="0">
                <a:latin typeface="Aptos" panose="020B00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867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2085A4-053D-F146-9F71-65240E90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8" t="6833" r="2025" b="191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53AE5F-1E5C-A049-9C2F-9598B08D3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85263"/>
            <a:ext cx="5206538" cy="485204"/>
          </a:xfrm>
        </p:spPr>
        <p:txBody>
          <a:bodyPr/>
          <a:lstStyle/>
          <a:p>
            <a:r>
              <a:rPr lang="en-GB" dirty="0"/>
              <a:t>HUMAN-CENTRED DESIGN</a:t>
            </a:r>
          </a:p>
        </p:txBody>
      </p:sp>
    </p:spTree>
    <p:extLst>
      <p:ext uri="{BB962C8B-B14F-4D97-AF65-F5344CB8AC3E}">
        <p14:creationId xmlns:p14="http://schemas.microsoft.com/office/powerpoint/2010/main" val="1383115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E158B061-346B-7546-AC8E-E6D06AA0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6695382" cy="503984"/>
          </a:xfrm>
        </p:spPr>
        <p:txBody>
          <a:bodyPr>
            <a:no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human-</a:t>
            </a:r>
            <a:r>
              <a:rPr lang="de-DE" dirty="0" err="1"/>
              <a:t>centred</a:t>
            </a:r>
            <a:r>
              <a:rPr lang="de-DE" dirty="0"/>
              <a:t> design</a:t>
            </a:r>
            <a:endParaRPr lang="en-GB" dirty="0"/>
          </a:p>
          <a:p>
            <a:endParaRPr lang="de-DE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729C2A8-00CD-0998-0F16-0B0AFBDF479B}"/>
              </a:ext>
            </a:extLst>
          </p:cNvPr>
          <p:cNvSpPr/>
          <p:nvPr/>
        </p:nvSpPr>
        <p:spPr>
          <a:xfrm>
            <a:off x="4289064" y="2686322"/>
            <a:ext cx="2153653" cy="2153653"/>
          </a:xfrm>
          <a:prstGeom prst="ellipse">
            <a:avLst/>
          </a:prstGeom>
          <a:solidFill>
            <a:srgbClr val="45B8A9">
              <a:alpha val="7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VIABLE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(BUSINESS)</a:t>
            </a:r>
          </a:p>
        </p:txBody>
      </p:sp>
      <p:sp>
        <p:nvSpPr>
          <p:cNvPr id="3" name="Google Shape;618;p41">
            <a:extLst>
              <a:ext uri="{FF2B5EF4-FFF2-40B4-BE49-F238E27FC236}">
                <a16:creationId xmlns:a16="http://schemas.microsoft.com/office/drawing/2014/main" id="{0ADDBE3D-C090-0A1B-E527-A6CB1B5C5BAC}"/>
              </a:ext>
            </a:extLst>
          </p:cNvPr>
          <p:cNvSpPr txBox="1"/>
          <p:nvPr/>
        </p:nvSpPr>
        <p:spPr>
          <a:xfrm>
            <a:off x="6442717" y="2367218"/>
            <a:ext cx="2282183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dirty="0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INNOVATION</a:t>
            </a:r>
            <a:endParaRPr sz="2800" b="1" dirty="0">
              <a:latin typeface="Aptos" panose="020B00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C96826-0E01-3A05-C2BA-A873F9E5EEBE}"/>
              </a:ext>
            </a:extLst>
          </p:cNvPr>
          <p:cNvSpPr/>
          <p:nvPr/>
        </p:nvSpPr>
        <p:spPr>
          <a:xfrm>
            <a:off x="2577471" y="2686322"/>
            <a:ext cx="2153653" cy="2153653"/>
          </a:xfrm>
          <a:prstGeom prst="ellipse">
            <a:avLst/>
          </a:prstGeom>
          <a:solidFill>
            <a:srgbClr val="1E93F5">
              <a:alpha val="7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>
                <a:solidFill>
                  <a:schemeClr val="bg1"/>
                </a:solidFill>
                <a:latin typeface="Aptos" panose="020B0004020202020204" pitchFamily="34" charset="0"/>
              </a:rPr>
              <a:t>FEASIBLE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(TECHNOLOGY)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ACFEE0-942F-B46C-309E-6E6C79C563CB}"/>
              </a:ext>
            </a:extLst>
          </p:cNvPr>
          <p:cNvSpPr/>
          <p:nvPr/>
        </p:nvSpPr>
        <p:spPr>
          <a:xfrm>
            <a:off x="3455638" y="1230390"/>
            <a:ext cx="2153653" cy="2153653"/>
          </a:xfrm>
          <a:prstGeom prst="ellipse">
            <a:avLst/>
          </a:prstGeom>
          <a:solidFill>
            <a:srgbClr val="9F6DD6">
              <a:alpha val="7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HUMAN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(DESIRABLE)</a:t>
            </a:r>
          </a:p>
        </p:txBody>
      </p:sp>
      <p:cxnSp>
        <p:nvCxnSpPr>
          <p:cNvPr id="6" name="Google Shape;629;p41">
            <a:extLst>
              <a:ext uri="{FF2B5EF4-FFF2-40B4-BE49-F238E27FC236}">
                <a16:creationId xmlns:a16="http://schemas.microsoft.com/office/drawing/2014/main" id="{7411DB12-544D-8448-08D9-730BED4B8AD7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479946" y="2617272"/>
            <a:ext cx="1962771" cy="68438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miter lim="800000"/>
            <a:headEnd type="stealth" w="med" len="med"/>
            <a:tailEnd type="none" w="sm" len="sm"/>
          </a:ln>
        </p:spPr>
      </p:cxnSp>
      <p:sp>
        <p:nvSpPr>
          <p:cNvPr id="8" name="Oval Callout 7">
            <a:extLst>
              <a:ext uri="{FF2B5EF4-FFF2-40B4-BE49-F238E27FC236}">
                <a16:creationId xmlns:a16="http://schemas.microsoft.com/office/drawing/2014/main" id="{BB893A59-8FE4-6CFC-9923-4F8C335120F2}"/>
              </a:ext>
            </a:extLst>
          </p:cNvPr>
          <p:cNvSpPr/>
          <p:nvPr/>
        </p:nvSpPr>
        <p:spPr>
          <a:xfrm>
            <a:off x="4954297" y="1439758"/>
            <a:ext cx="1014068" cy="586596"/>
          </a:xfrm>
          <a:prstGeom prst="wedgeEllipseCallout">
            <a:avLst/>
          </a:prstGeom>
          <a:solidFill>
            <a:srgbClr val="E0E9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b="1" dirty="0">
                <a:solidFill>
                  <a:schemeClr val="tx1"/>
                </a:solidFill>
              </a:rPr>
              <a:t>I wish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18C89889-59F2-9876-49E5-700EA7CB545E}"/>
              </a:ext>
            </a:extLst>
          </p:cNvPr>
          <p:cNvSpPr/>
          <p:nvPr/>
        </p:nvSpPr>
        <p:spPr>
          <a:xfrm flipH="1">
            <a:off x="3213916" y="1214459"/>
            <a:ext cx="1014068" cy="586596"/>
          </a:xfrm>
          <a:prstGeom prst="wedgeEllipseCallout">
            <a:avLst/>
          </a:prstGeom>
          <a:solidFill>
            <a:srgbClr val="E0E9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400" b="1" dirty="0">
                <a:solidFill>
                  <a:schemeClr val="tx1"/>
                </a:solidFill>
              </a:rPr>
              <a:t>I like</a:t>
            </a:r>
          </a:p>
        </p:txBody>
      </p:sp>
    </p:spTree>
    <p:extLst>
      <p:ext uri="{BB962C8B-B14F-4D97-AF65-F5344CB8AC3E}">
        <p14:creationId xmlns:p14="http://schemas.microsoft.com/office/powerpoint/2010/main" val="66126726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CC8374-8C3E-2E49-97BB-84C82189C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6163368" cy="503984"/>
          </a:xfrm>
        </p:spPr>
        <p:txBody>
          <a:bodyPr>
            <a:noAutofit/>
          </a:bodyPr>
          <a:lstStyle/>
          <a:p>
            <a:r>
              <a:rPr lang="de-DE" dirty="0"/>
              <a:t>Human-</a:t>
            </a:r>
            <a:r>
              <a:rPr lang="de-DE" dirty="0" err="1"/>
              <a:t>centred</a:t>
            </a:r>
            <a:r>
              <a:rPr lang="de-DE" dirty="0"/>
              <a:t> design </a:t>
            </a:r>
            <a:r>
              <a:rPr lang="de-DE" dirty="0" err="1"/>
              <a:t>process</a:t>
            </a:r>
            <a:endParaRPr lang="de-DE" dirty="0"/>
          </a:p>
        </p:txBody>
      </p:sp>
      <p:pic>
        <p:nvPicPr>
          <p:cNvPr id="2" name="Google Shape;254;p9">
            <a:extLst>
              <a:ext uri="{FF2B5EF4-FFF2-40B4-BE49-F238E27FC236}">
                <a16:creationId xmlns:a16="http://schemas.microsoft.com/office/drawing/2014/main" id="{A8CC3E23-CFC4-3644-2290-5677E736EB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771"/>
          <a:stretch/>
        </p:blipFill>
        <p:spPr>
          <a:xfrm>
            <a:off x="0" y="1119808"/>
            <a:ext cx="9144000" cy="4023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2071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CC8374-8C3E-2E49-97BB-84C82189C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de-DE" dirty="0" err="1"/>
              <a:t>Empathise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user</a:t>
            </a:r>
            <a:endParaRPr lang="de-DE" dirty="0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2E7A4CD3-51F6-332B-0DF3-0E2590346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0"/>
          <a:stretch/>
        </p:blipFill>
        <p:spPr>
          <a:xfrm>
            <a:off x="0" y="1326994"/>
            <a:ext cx="9144000" cy="3816505"/>
          </a:xfrm>
          <a:prstGeom prst="rect">
            <a:avLst/>
          </a:prstGeom>
        </p:spPr>
      </p:pic>
      <p:sp>
        <p:nvSpPr>
          <p:cNvPr id="7" name="Rechteck 1">
            <a:extLst>
              <a:ext uri="{FF2B5EF4-FFF2-40B4-BE49-F238E27FC236}">
                <a16:creationId xmlns:a16="http://schemas.microsoft.com/office/drawing/2014/main" id="{411041EB-70DF-2F05-B1B0-4A5E09A8528E}"/>
              </a:ext>
            </a:extLst>
          </p:cNvPr>
          <p:cNvSpPr/>
          <p:nvPr/>
        </p:nvSpPr>
        <p:spPr>
          <a:xfrm>
            <a:off x="304800" y="1560565"/>
            <a:ext cx="2844000" cy="2844000"/>
          </a:xfrm>
          <a:prstGeom prst="rect">
            <a:avLst/>
          </a:prstGeom>
          <a:noFill/>
          <a:ln w="19050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91C32F99-101C-5487-010A-C10B99BA828D}"/>
              </a:ext>
            </a:extLst>
          </p:cNvPr>
          <p:cNvSpPr txBox="1"/>
          <p:nvPr/>
        </p:nvSpPr>
        <p:spPr>
          <a:xfrm>
            <a:off x="1000659" y="1680883"/>
            <a:ext cx="1452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rgbClr val="E30613"/>
                </a:solidFill>
                <a:latin typeface="Aptos" panose="020B0004020202020204" pitchFamily="34" charset="0"/>
              </a:rPr>
              <a:t>Empathise</a:t>
            </a:r>
          </a:p>
        </p:txBody>
      </p:sp>
    </p:spTree>
    <p:extLst>
      <p:ext uri="{BB962C8B-B14F-4D97-AF65-F5344CB8AC3E}">
        <p14:creationId xmlns:p14="http://schemas.microsoft.com/office/powerpoint/2010/main" val="260302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3450D2-4387-B243-A4B5-C93C6BAA6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7" y="336593"/>
            <a:ext cx="3686174" cy="443198"/>
          </a:xfrm>
        </p:spPr>
        <p:txBody>
          <a:bodyPr/>
          <a:lstStyle/>
          <a:p>
            <a:r>
              <a:rPr lang="en-GB" dirty="0"/>
              <a:t>Write down what you observe …</a:t>
            </a:r>
          </a:p>
        </p:txBody>
      </p:sp>
      <p:pic>
        <p:nvPicPr>
          <p:cNvPr id="6" name="Bildplatzhalter 3">
            <a:extLst>
              <a:ext uri="{FF2B5EF4-FFF2-40B4-BE49-F238E27FC236}">
                <a16:creationId xmlns:a16="http://schemas.microsoft.com/office/drawing/2014/main" id="{2854396B-F5C4-5407-E3E1-059CAAB65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5" t="10100" r="20654" b="567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71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8000B6-44CD-BC4C-8134-9F55F2404D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Solo work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A53B5331-236C-8344-856C-25D9A13D75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Reflect about the following questions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FCCFE69-FB7D-0348-94C5-3C5DF4FBA9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3 x 2 min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5DB68A4-5007-B44F-BD0F-89ABB503C15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You will see the same image with three different questions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1ECB1FC-19BA-A44F-81C8-DE724E9709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Write down your thoughts on </a:t>
            </a:r>
            <a:br>
              <a:rPr lang="en-GB" dirty="0"/>
            </a:br>
            <a:r>
              <a:rPr lang="en-GB" dirty="0"/>
              <a:t>a piece of paper.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EAD8E2F-64BC-F344-87F8-9E75A60337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Timer after 2 minutes</a:t>
            </a:r>
          </a:p>
        </p:txBody>
      </p:sp>
    </p:spTree>
    <p:extLst>
      <p:ext uri="{BB962C8B-B14F-4D97-AF65-F5344CB8AC3E}">
        <p14:creationId xmlns:p14="http://schemas.microsoft.com/office/powerpoint/2010/main" val="20156121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5" ma:contentTypeDescription="Ein neues Dokument erstellen." ma:contentTypeScope="" ma:versionID="35c925b23570a96567dd814617ac044c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e07cfc1c37ebd136942a4b973ed0f044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Props1.xml><?xml version="1.0" encoding="utf-8"?>
<ds:datastoreItem xmlns:ds="http://schemas.openxmlformats.org/officeDocument/2006/customXml" ds:itemID="{69021109-1A48-41C4-8A81-F0626D85EE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7ee95-51b8-4ec7-a9f8-f4a223d0b6cb"/>
    <ds:schemaRef ds:uri="718eccf6-9302-4b3b-a990-755a28e5b6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6B6A95-913D-4216-8F88-4B6890356B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9006DC-FFB5-495F-9948-792ED1B0C9DE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718eccf6-9302-4b3b-a990-755a28e5b6e4"/>
    <ds:schemaRef ds:uri="9437ee95-51b8-4ec7-a9f8-f4a223d0b6c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3888</Words>
  <Application>Microsoft Macintosh PowerPoint</Application>
  <PresentationFormat>Bildschirmpräsentation (16:9)</PresentationFormat>
  <Paragraphs>353</Paragraphs>
  <Slides>38</Slides>
  <Notes>36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Aptos</vt:lpstr>
      <vt:lpstr>Arial</vt:lpstr>
      <vt:lpstr>Calibri</vt:lpstr>
      <vt:lpstr>DINOT-Bold</vt:lpstr>
      <vt:lpstr>Open Sans</vt:lpstr>
      <vt:lpstr>System Font Regular</vt:lpstr>
      <vt:lpstr>Aptos White</vt:lpstr>
      <vt:lpstr>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Svenja Prigge</dc:creator>
  <cp:lastModifiedBy>Bianca Cramer</cp:lastModifiedBy>
  <cp:revision>13</cp:revision>
  <dcterms:created xsi:type="dcterms:W3CDTF">2021-01-18T09:25:09Z</dcterms:created>
  <dcterms:modified xsi:type="dcterms:W3CDTF">2025-02-19T14:07:17Z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