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18" r:id="rId4"/>
    <p:sldMasterId id="2147483710" r:id="rId5"/>
    <p:sldMasterId id="2147483742" r:id="rId6"/>
    <p:sldMasterId id="2147483764" r:id="rId7"/>
  </p:sldMasterIdLst>
  <p:notesMasterIdLst>
    <p:notesMasterId r:id="rId56"/>
  </p:notesMasterIdLst>
  <p:sldIdLst>
    <p:sldId id="756" r:id="rId8"/>
    <p:sldId id="3513" r:id="rId9"/>
    <p:sldId id="3643" r:id="rId10"/>
    <p:sldId id="537" r:id="rId11"/>
    <p:sldId id="3817" r:id="rId12"/>
    <p:sldId id="3818" r:id="rId13"/>
    <p:sldId id="3820" r:id="rId14"/>
    <p:sldId id="3767" r:id="rId15"/>
    <p:sldId id="3768" r:id="rId16"/>
    <p:sldId id="3807" r:id="rId17"/>
    <p:sldId id="3741" r:id="rId18"/>
    <p:sldId id="3799" r:id="rId19"/>
    <p:sldId id="817" r:id="rId20"/>
    <p:sldId id="3639" r:id="rId21"/>
    <p:sldId id="3647" r:id="rId22"/>
    <p:sldId id="3800" r:id="rId23"/>
    <p:sldId id="3754" r:id="rId24"/>
    <p:sldId id="3750" r:id="rId25"/>
    <p:sldId id="3751" r:id="rId26"/>
    <p:sldId id="3646" r:id="rId27"/>
    <p:sldId id="3594" r:id="rId28"/>
    <p:sldId id="3752" r:id="rId29"/>
    <p:sldId id="3809" r:id="rId30"/>
    <p:sldId id="3784" r:id="rId31"/>
    <p:sldId id="3801" r:id="rId32"/>
    <p:sldId id="3755" r:id="rId33"/>
    <p:sldId id="3776" r:id="rId34"/>
    <p:sldId id="3748" r:id="rId35"/>
    <p:sldId id="3756" r:id="rId36"/>
    <p:sldId id="3810" r:id="rId37"/>
    <p:sldId id="299" r:id="rId38"/>
    <p:sldId id="301" r:id="rId39"/>
    <p:sldId id="3802" r:id="rId40"/>
    <p:sldId id="3757" r:id="rId41"/>
    <p:sldId id="3777" r:id="rId42"/>
    <p:sldId id="3788" r:id="rId43"/>
    <p:sldId id="3778" r:id="rId44"/>
    <p:sldId id="3811" r:id="rId45"/>
    <p:sldId id="3804" r:id="rId46"/>
    <p:sldId id="3813" r:id="rId47"/>
    <p:sldId id="3812" r:id="rId48"/>
    <p:sldId id="3806" r:id="rId49"/>
    <p:sldId id="3761" r:id="rId50"/>
    <p:sldId id="3781" r:id="rId51"/>
    <p:sldId id="3773" r:id="rId52"/>
    <p:sldId id="3762" r:id="rId53"/>
    <p:sldId id="3685" r:id="rId54"/>
    <p:sldId id="3808" r:id="rId5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23DBD170-1262-2C49-98B4-B1FB622F9468}">
          <p14:sldIdLst>
            <p14:sldId id="756"/>
            <p14:sldId id="3513"/>
            <p14:sldId id="3643"/>
            <p14:sldId id="537"/>
            <p14:sldId id="3817"/>
            <p14:sldId id="3818"/>
            <p14:sldId id="3820"/>
            <p14:sldId id="3767"/>
            <p14:sldId id="3768"/>
            <p14:sldId id="3807"/>
            <p14:sldId id="3741"/>
            <p14:sldId id="3799"/>
            <p14:sldId id="817"/>
            <p14:sldId id="3639"/>
            <p14:sldId id="3647"/>
            <p14:sldId id="3800"/>
            <p14:sldId id="3754"/>
            <p14:sldId id="3750"/>
            <p14:sldId id="3751"/>
            <p14:sldId id="3646"/>
            <p14:sldId id="3594"/>
            <p14:sldId id="3752"/>
            <p14:sldId id="3809"/>
            <p14:sldId id="3784"/>
            <p14:sldId id="3801"/>
            <p14:sldId id="3755"/>
            <p14:sldId id="3776"/>
            <p14:sldId id="3748"/>
            <p14:sldId id="3756"/>
            <p14:sldId id="3810"/>
            <p14:sldId id="299"/>
            <p14:sldId id="301"/>
            <p14:sldId id="3802"/>
            <p14:sldId id="3757"/>
            <p14:sldId id="3777"/>
            <p14:sldId id="3788"/>
            <p14:sldId id="3778"/>
            <p14:sldId id="3811"/>
            <p14:sldId id="3804"/>
            <p14:sldId id="3813"/>
            <p14:sldId id="3812"/>
            <p14:sldId id="3806"/>
            <p14:sldId id="3761"/>
            <p14:sldId id="3781"/>
            <p14:sldId id="3773"/>
            <p14:sldId id="3762"/>
            <p14:sldId id="3685"/>
            <p14:sldId id="3808"/>
          </p14:sldIdLst>
        </p14:section>
        <p14:section name="Outro" id="{FE86F220-D47B-9944-BCC8-C1FFA33BB5D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ederike Engelhardt" initials="" lastIdx="16" clrIdx="0"/>
  <p:cmAuthor id="1" name="Roman Rehor" initials="" lastIdx="4" clrIdx="1"/>
  <p:cmAuthor id="2" name="Katharina Böhnke" initials="" lastIdx="18" clrIdx="2"/>
  <p:cmAuthor id="3" name="Svenja Prigge" initials="SP" lastIdx="146" clrIdx="3">
    <p:extLst>
      <p:ext uri="{19B8F6BF-5375-455C-9EA6-DF929625EA0E}">
        <p15:presenceInfo xmlns:p15="http://schemas.microsoft.com/office/powerpoint/2012/main" userId="S::svenja.prigge@falling-walls.com::c464b860-f15c-4e6b-a720-a4c326f05555" providerId="AD"/>
      </p:ext>
    </p:extLst>
  </p:cmAuthor>
  <p:cmAuthor id="4" name="Gastbenutzer" initials="Ga" lastIdx="2" clrIdx="4">
    <p:extLst>
      <p:ext uri="{19B8F6BF-5375-455C-9EA6-DF929625EA0E}">
        <p15:presenceInfo xmlns:p15="http://schemas.microsoft.com/office/powerpoint/2012/main" userId="S::urn:spo:anon#ff88ca23de349d47e207a44bc5746b57b00a9706a7943bc4fb110b7d04880d98::" providerId="AD"/>
      </p:ext>
    </p:extLst>
  </p:cmAuthor>
  <p:cmAuthor id="5" name="Sarah Scheck" initials="SS" lastIdx="7" clrIdx="5">
    <p:extLst>
      <p:ext uri="{19B8F6BF-5375-455C-9EA6-DF929625EA0E}">
        <p15:presenceInfo xmlns:p15="http://schemas.microsoft.com/office/powerpoint/2012/main" userId="S::sarah.scheck@falling-walls.com::89d4ec81-3c53-4ac1-a83d-43cb664f53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0613"/>
    <a:srgbClr val="F1F2F2"/>
    <a:srgbClr val="94B3D7"/>
    <a:srgbClr val="45B8A9"/>
    <a:srgbClr val="E6B9A3"/>
    <a:srgbClr val="CFA322"/>
    <a:srgbClr val="0082C3"/>
    <a:srgbClr val="AF9F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3"/>
    <p:restoredTop sz="54515"/>
  </p:normalViewPr>
  <p:slideViewPr>
    <p:cSldViewPr snapToGrid="0">
      <p:cViewPr varScale="1">
        <p:scale>
          <a:sx n="70" d="100"/>
          <a:sy n="70" d="100"/>
        </p:scale>
        <p:origin x="28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Kirchner" userId="f77f5c45-66e7-4df0-a6ad-d5ebfa611f93" providerId="ADAL" clId="{1C362EA9-7351-EC45-8C92-5FC3A33F32FF}"/>
    <pc:docChg chg="delSld modSection">
      <pc:chgData name="Eva Kirchner" userId="f77f5c45-66e7-4df0-a6ad-d5ebfa611f93" providerId="ADAL" clId="{1C362EA9-7351-EC45-8C92-5FC3A33F32FF}" dt="2025-07-28T08:23:25.898" v="13" actId="2696"/>
      <pc:docMkLst>
        <pc:docMk/>
      </pc:docMkLst>
      <pc:sldChg chg="del">
        <pc:chgData name="Eva Kirchner" userId="f77f5c45-66e7-4df0-a6ad-d5ebfa611f93" providerId="ADAL" clId="{1C362EA9-7351-EC45-8C92-5FC3A33F32FF}" dt="2025-07-28T08:23:21.846" v="7" actId="2696"/>
        <pc:sldMkLst>
          <pc:docMk/>
          <pc:sldMk cId="3491850398" sldId="266"/>
        </pc:sldMkLst>
      </pc:sldChg>
      <pc:sldChg chg="del">
        <pc:chgData name="Eva Kirchner" userId="f77f5c45-66e7-4df0-a6ad-d5ebfa611f93" providerId="ADAL" clId="{1C362EA9-7351-EC45-8C92-5FC3A33F32FF}" dt="2025-07-28T08:23:21.333" v="6" actId="2696"/>
        <pc:sldMkLst>
          <pc:docMk/>
          <pc:sldMk cId="3110151005" sldId="329"/>
        </pc:sldMkLst>
      </pc:sldChg>
      <pc:sldChg chg="del">
        <pc:chgData name="Eva Kirchner" userId="f77f5c45-66e7-4df0-a6ad-d5ebfa611f93" providerId="ADAL" clId="{1C362EA9-7351-EC45-8C92-5FC3A33F32FF}" dt="2025-07-28T08:23:22.463" v="8" actId="2696"/>
        <pc:sldMkLst>
          <pc:docMk/>
          <pc:sldMk cId="4064241431" sldId="330"/>
        </pc:sldMkLst>
      </pc:sldChg>
      <pc:sldChg chg="del">
        <pc:chgData name="Eva Kirchner" userId="f77f5c45-66e7-4df0-a6ad-d5ebfa611f93" providerId="ADAL" clId="{1C362EA9-7351-EC45-8C92-5FC3A33F32FF}" dt="2025-07-28T08:23:22.970" v="9" actId="2696"/>
        <pc:sldMkLst>
          <pc:docMk/>
          <pc:sldMk cId="1338943337" sldId="331"/>
        </pc:sldMkLst>
      </pc:sldChg>
      <pc:sldChg chg="del">
        <pc:chgData name="Eva Kirchner" userId="f77f5c45-66e7-4df0-a6ad-d5ebfa611f93" providerId="ADAL" clId="{1C362EA9-7351-EC45-8C92-5FC3A33F32FF}" dt="2025-07-28T08:23:24.448" v="11" actId="2696"/>
        <pc:sldMkLst>
          <pc:docMk/>
          <pc:sldMk cId="2611296058" sldId="332"/>
        </pc:sldMkLst>
      </pc:sldChg>
      <pc:sldChg chg="del">
        <pc:chgData name="Eva Kirchner" userId="f77f5c45-66e7-4df0-a6ad-d5ebfa611f93" providerId="ADAL" clId="{1C362EA9-7351-EC45-8C92-5FC3A33F32FF}" dt="2025-07-28T08:23:24.884" v="12" actId="2696"/>
        <pc:sldMkLst>
          <pc:docMk/>
          <pc:sldMk cId="386840871" sldId="333"/>
        </pc:sldMkLst>
      </pc:sldChg>
      <pc:sldChg chg="del">
        <pc:chgData name="Eva Kirchner" userId="f77f5c45-66e7-4df0-a6ad-d5ebfa611f93" providerId="ADAL" clId="{1C362EA9-7351-EC45-8C92-5FC3A33F32FF}" dt="2025-07-28T08:23:25.898" v="13" actId="2696"/>
        <pc:sldMkLst>
          <pc:docMk/>
          <pc:sldMk cId="2624520097" sldId="334"/>
        </pc:sldMkLst>
      </pc:sldChg>
      <pc:sldChg chg="del">
        <pc:chgData name="Eva Kirchner" userId="f77f5c45-66e7-4df0-a6ad-d5ebfa611f93" providerId="ADAL" clId="{1C362EA9-7351-EC45-8C92-5FC3A33F32FF}" dt="2025-07-28T08:23:08.260" v="0" actId="2696"/>
        <pc:sldMkLst>
          <pc:docMk/>
          <pc:sldMk cId="1955872833" sldId="337"/>
        </pc:sldMkLst>
      </pc:sldChg>
      <pc:sldChg chg="del">
        <pc:chgData name="Eva Kirchner" userId="f77f5c45-66e7-4df0-a6ad-d5ebfa611f93" providerId="ADAL" clId="{1C362EA9-7351-EC45-8C92-5FC3A33F32FF}" dt="2025-07-28T08:23:08.309" v="1" actId="2696"/>
        <pc:sldMkLst>
          <pc:docMk/>
          <pc:sldMk cId="644501805" sldId="338"/>
        </pc:sldMkLst>
      </pc:sldChg>
      <pc:sldChg chg="del">
        <pc:chgData name="Eva Kirchner" userId="f77f5c45-66e7-4df0-a6ad-d5ebfa611f93" providerId="ADAL" clId="{1C362EA9-7351-EC45-8C92-5FC3A33F32FF}" dt="2025-07-28T08:23:08.371" v="2" actId="2696"/>
        <pc:sldMkLst>
          <pc:docMk/>
          <pc:sldMk cId="3720159300" sldId="339"/>
        </pc:sldMkLst>
      </pc:sldChg>
      <pc:sldChg chg="del">
        <pc:chgData name="Eva Kirchner" userId="f77f5c45-66e7-4df0-a6ad-d5ebfa611f93" providerId="ADAL" clId="{1C362EA9-7351-EC45-8C92-5FC3A33F32FF}" dt="2025-07-28T08:23:08.393" v="4" actId="2696"/>
        <pc:sldMkLst>
          <pc:docMk/>
          <pc:sldMk cId="3812814492" sldId="340"/>
        </pc:sldMkLst>
      </pc:sldChg>
      <pc:sldChg chg="del">
        <pc:chgData name="Eva Kirchner" userId="f77f5c45-66e7-4df0-a6ad-d5ebfa611f93" providerId="ADAL" clId="{1C362EA9-7351-EC45-8C92-5FC3A33F32FF}" dt="2025-07-28T08:23:10.010" v="5" actId="2696"/>
        <pc:sldMkLst>
          <pc:docMk/>
          <pc:sldMk cId="1634310894" sldId="344"/>
        </pc:sldMkLst>
      </pc:sldChg>
      <pc:sldChg chg="del">
        <pc:chgData name="Eva Kirchner" userId="f77f5c45-66e7-4df0-a6ad-d5ebfa611f93" providerId="ADAL" clId="{1C362EA9-7351-EC45-8C92-5FC3A33F32FF}" dt="2025-07-28T08:23:23.523" v="10" actId="2696"/>
        <pc:sldMkLst>
          <pc:docMk/>
          <pc:sldMk cId="2674455417" sldId="345"/>
        </pc:sldMkLst>
      </pc:sldChg>
      <pc:sldChg chg="del">
        <pc:chgData name="Eva Kirchner" userId="f77f5c45-66e7-4df0-a6ad-d5ebfa611f93" providerId="ADAL" clId="{1C362EA9-7351-EC45-8C92-5FC3A33F32FF}" dt="2025-07-28T08:23:08.388" v="3" actId="2696"/>
        <pc:sldMkLst>
          <pc:docMk/>
          <pc:sldMk cId="1388995542" sldId="395"/>
        </pc:sldMkLst>
      </pc:sldChg>
    </pc:docChg>
  </pc:docChgLst>
  <pc:docChgLst>
    <pc:chgData name="Sarah Strohm" userId="S::sarah.strohm@falling-walls.com::b3508da2-cc46-4950-b5ba-87515428daea" providerId="AD" clId="Web-{03E24B11-3EE4-B1E9-CE90-9139EA14E929}"/>
    <pc:docChg chg="addSld modSld sldOrd modSection">
      <pc:chgData name="Sarah Strohm" userId="S::sarah.strohm@falling-walls.com::b3508da2-cc46-4950-b5ba-87515428daea" providerId="AD" clId="Web-{03E24B11-3EE4-B1E9-CE90-9139EA14E929}" dt="2025-07-17T10:23:13.328" v="5"/>
      <pc:docMkLst>
        <pc:docMk/>
      </pc:docMkLst>
      <pc:sldChg chg="ord">
        <pc:chgData name="Sarah Strohm" userId="S::sarah.strohm@falling-walls.com::b3508da2-cc46-4950-b5ba-87515428daea" providerId="AD" clId="Web-{03E24B11-3EE4-B1E9-CE90-9139EA14E929}" dt="2025-07-17T10:22:27.029" v="1"/>
        <pc:sldMkLst>
          <pc:docMk/>
          <pc:sldMk cId="2257319865" sldId="3819"/>
        </pc:sldMkLst>
      </pc:sldChg>
      <pc:sldChg chg="addSp delSp add replId">
        <pc:chgData name="Sarah Strohm" userId="S::sarah.strohm@falling-walls.com::b3508da2-cc46-4950-b5ba-87515428daea" providerId="AD" clId="Web-{03E24B11-3EE4-B1E9-CE90-9139EA14E929}" dt="2025-07-17T10:23:13.328" v="5"/>
        <pc:sldMkLst>
          <pc:docMk/>
          <pc:sldMk cId="2245222999" sldId="3820"/>
        </pc:sldMkLst>
      </pc:sldChg>
    </pc:docChg>
  </pc:docChgLst>
  <pc:docChgLst>
    <pc:chgData name="Sarah Strohm" userId="S::sarah.strohm@falling-walls.com::b3508da2-cc46-4950-b5ba-87515428daea" providerId="AD" clId="Web-{DC0EE2B0-CB34-4A83-BE31-874306532FDB}"/>
    <pc:docChg chg="modSld">
      <pc:chgData name="Sarah Strohm" userId="S::sarah.strohm@falling-walls.com::b3508da2-cc46-4950-b5ba-87515428daea" providerId="AD" clId="Web-{DC0EE2B0-CB34-4A83-BE31-874306532FDB}" dt="2025-07-17T10:24:49.758" v="41" actId="20577"/>
      <pc:docMkLst>
        <pc:docMk/>
      </pc:docMkLst>
      <pc:sldChg chg="addSp modSp">
        <pc:chgData name="Sarah Strohm" userId="S::sarah.strohm@falling-walls.com::b3508da2-cc46-4950-b5ba-87515428daea" providerId="AD" clId="Web-{DC0EE2B0-CB34-4A83-BE31-874306532FDB}" dt="2025-07-17T10:24:49.758" v="41" actId="20577"/>
        <pc:sldMkLst>
          <pc:docMk/>
          <pc:sldMk cId="2245222999" sldId="3820"/>
        </pc:sldMkLst>
      </pc:sldChg>
    </pc:docChg>
  </pc:docChgLst>
  <pc:docChgLst>
    <pc:chgData name="Eva Kirchner" userId="f77f5c45-66e7-4df0-a6ad-d5ebfa611f93" providerId="ADAL" clId="{CBE43848-2BA6-EE45-BD16-E6FE434C373E}"/>
    <pc:docChg chg="undo custSel addSld delSld modSld modSection">
      <pc:chgData name="Eva Kirchner" userId="f77f5c45-66e7-4df0-a6ad-d5ebfa611f93" providerId="ADAL" clId="{CBE43848-2BA6-EE45-BD16-E6FE434C373E}" dt="2025-07-18T12:44:17.078" v="237" actId="1076"/>
      <pc:docMkLst>
        <pc:docMk/>
      </pc:docMkLst>
      <pc:sldChg chg="addSp modSp mod modNotesTx">
        <pc:chgData name="Eva Kirchner" userId="f77f5c45-66e7-4df0-a6ad-d5ebfa611f93" providerId="ADAL" clId="{CBE43848-2BA6-EE45-BD16-E6FE434C373E}" dt="2025-07-18T12:44:17.078" v="237" actId="1076"/>
        <pc:sldMkLst>
          <pc:docMk/>
          <pc:sldMk cId="3110151005" sldId="329"/>
        </pc:sldMkLst>
        <pc:spChg chg="mod">
          <ac:chgData name="Eva Kirchner" userId="f77f5c45-66e7-4df0-a6ad-d5ebfa611f93" providerId="ADAL" clId="{CBE43848-2BA6-EE45-BD16-E6FE434C373E}" dt="2025-07-18T12:44:17.078" v="237" actId="1076"/>
          <ac:spMkLst>
            <pc:docMk/>
            <pc:sldMk cId="3110151005" sldId="329"/>
            <ac:spMk id="2" creationId="{4B0FC5CC-CAA8-FC44-554D-87321497C44E}"/>
          </ac:spMkLst>
        </pc:spChg>
      </pc:sldChg>
      <pc:sldChg chg="modSp mod">
        <pc:chgData name="Eva Kirchner" userId="f77f5c45-66e7-4df0-a6ad-d5ebfa611f93" providerId="ADAL" clId="{CBE43848-2BA6-EE45-BD16-E6FE434C373E}" dt="2025-07-17T14:17:44.266" v="181" actId="2711"/>
        <pc:sldMkLst>
          <pc:docMk/>
          <pc:sldMk cId="4037728646" sldId="3778"/>
        </pc:sldMkLst>
        <pc:spChg chg="mod">
          <ac:chgData name="Eva Kirchner" userId="f77f5c45-66e7-4df0-a6ad-d5ebfa611f93" providerId="ADAL" clId="{CBE43848-2BA6-EE45-BD16-E6FE434C373E}" dt="2025-07-17T14:17:44.266" v="181" actId="2711"/>
          <ac:spMkLst>
            <pc:docMk/>
            <pc:sldMk cId="4037728646" sldId="3778"/>
            <ac:spMk id="16" creationId="{F976F5AB-D1AF-5240-9B6B-51DC901A1E23}"/>
          </ac:spMkLst>
        </pc:spChg>
      </pc:sldChg>
      <pc:sldChg chg="del">
        <pc:chgData name="Eva Kirchner" userId="f77f5c45-66e7-4df0-a6ad-d5ebfa611f93" providerId="ADAL" clId="{CBE43848-2BA6-EE45-BD16-E6FE434C373E}" dt="2025-07-17T12:02:42.425" v="23" actId="2696"/>
        <pc:sldMkLst>
          <pc:docMk/>
          <pc:sldMk cId="1686305263" sldId="3805"/>
        </pc:sldMkLst>
      </pc:sldChg>
      <pc:sldChg chg="modSp mod">
        <pc:chgData name="Eva Kirchner" userId="f77f5c45-66e7-4df0-a6ad-d5ebfa611f93" providerId="ADAL" clId="{CBE43848-2BA6-EE45-BD16-E6FE434C373E}" dt="2025-07-17T12:52:33.469" v="180" actId="1076"/>
        <pc:sldMkLst>
          <pc:docMk/>
          <pc:sldMk cId="566155324" sldId="3807"/>
        </pc:sldMkLst>
        <pc:picChg chg="mod">
          <ac:chgData name="Eva Kirchner" userId="f77f5c45-66e7-4df0-a6ad-d5ebfa611f93" providerId="ADAL" clId="{CBE43848-2BA6-EE45-BD16-E6FE434C373E}" dt="2025-07-17T12:52:33.469" v="180" actId="1076"/>
          <ac:picMkLst>
            <pc:docMk/>
            <pc:sldMk cId="566155324" sldId="3807"/>
            <ac:picMk id="3" creationId="{AC2AE5E6-9207-A6B9-094D-6FC21C3FAC06}"/>
          </ac:picMkLst>
        </pc:picChg>
      </pc:sldChg>
      <pc:sldChg chg="del">
        <pc:chgData name="Eva Kirchner" userId="f77f5c45-66e7-4df0-a6ad-d5ebfa611f93" providerId="ADAL" clId="{CBE43848-2BA6-EE45-BD16-E6FE434C373E}" dt="2025-07-17T12:02:36.510" v="22" actId="2696"/>
        <pc:sldMkLst>
          <pc:docMk/>
          <pc:sldMk cId="1630089924" sldId="3814"/>
        </pc:sldMkLst>
      </pc:sldChg>
      <pc:sldChg chg="del">
        <pc:chgData name="Eva Kirchner" userId="f77f5c45-66e7-4df0-a6ad-d5ebfa611f93" providerId="ADAL" clId="{CBE43848-2BA6-EE45-BD16-E6FE434C373E}" dt="2025-07-17T12:02:56.315" v="25" actId="2696"/>
        <pc:sldMkLst>
          <pc:docMk/>
          <pc:sldMk cId="557108953" sldId="3816"/>
        </pc:sldMkLst>
      </pc:sldChg>
      <pc:sldChg chg="delSp mod">
        <pc:chgData name="Eva Kirchner" userId="f77f5c45-66e7-4df0-a6ad-d5ebfa611f93" providerId="ADAL" clId="{CBE43848-2BA6-EE45-BD16-E6FE434C373E}" dt="2025-07-17T12:02:45.522" v="24" actId="478"/>
        <pc:sldMkLst>
          <pc:docMk/>
          <pc:sldMk cId="1990310721" sldId="3817"/>
        </pc:sldMkLst>
      </pc:sldChg>
      <pc:sldChg chg="delSp mod">
        <pc:chgData name="Eva Kirchner" userId="f77f5c45-66e7-4df0-a6ad-d5ebfa611f93" providerId="ADAL" clId="{CBE43848-2BA6-EE45-BD16-E6FE434C373E}" dt="2025-07-17T12:02:58.640" v="26" actId="478"/>
        <pc:sldMkLst>
          <pc:docMk/>
          <pc:sldMk cId="15208889" sldId="3818"/>
        </pc:sldMkLst>
      </pc:sldChg>
      <pc:sldChg chg="addSp modSp new del mod">
        <pc:chgData name="Eva Kirchner" userId="f77f5c45-66e7-4df0-a6ad-d5ebfa611f93" providerId="ADAL" clId="{CBE43848-2BA6-EE45-BD16-E6FE434C373E}" dt="2025-07-17T12:03:41.830" v="67" actId="2696"/>
        <pc:sldMkLst>
          <pc:docMk/>
          <pc:sldMk cId="2257319865" sldId="3819"/>
        </pc:sldMkLst>
      </pc:sldChg>
      <pc:sldChg chg="addSp delSp modSp mod delAnim modAnim modNotesTx">
        <pc:chgData name="Eva Kirchner" userId="f77f5c45-66e7-4df0-a6ad-d5ebfa611f93" providerId="ADAL" clId="{CBE43848-2BA6-EE45-BD16-E6FE434C373E}" dt="2025-07-18T12:14:48.252" v="196" actId="478"/>
        <pc:sldMkLst>
          <pc:docMk/>
          <pc:sldMk cId="2245222999" sldId="3820"/>
        </pc:sldMkLst>
        <pc:spChg chg="mod">
          <ac:chgData name="Eva Kirchner" userId="f77f5c45-66e7-4df0-a6ad-d5ebfa611f93" providerId="ADAL" clId="{CBE43848-2BA6-EE45-BD16-E6FE434C373E}" dt="2025-07-17T12:03:21.318" v="64" actId="20577"/>
          <ac:spMkLst>
            <pc:docMk/>
            <pc:sldMk cId="2245222999" sldId="3820"/>
            <ac:spMk id="2" creationId="{3967F3B7-0839-D0E8-2B66-797A9BA21FE2}"/>
          </ac:spMkLst>
        </pc:spChg>
        <pc:spChg chg="add mod">
          <ac:chgData name="Eva Kirchner" userId="f77f5c45-66e7-4df0-a6ad-d5ebfa611f93" providerId="ADAL" clId="{CBE43848-2BA6-EE45-BD16-E6FE434C373E}" dt="2025-07-17T12:05:15.620" v="70" actId="20577"/>
          <ac:spMkLst>
            <pc:docMk/>
            <pc:sldMk cId="2245222999" sldId="3820"/>
            <ac:spMk id="6" creationId="{107D8DE3-301B-0D31-E74B-FC6DAA4F5636}"/>
          </ac:spMkLst>
        </pc:spChg>
        <pc:picChg chg="add mod">
          <ac:chgData name="Eva Kirchner" userId="f77f5c45-66e7-4df0-a6ad-d5ebfa611f93" providerId="ADAL" clId="{CBE43848-2BA6-EE45-BD16-E6FE434C373E}" dt="2025-07-17T12:03:39.860" v="66" actId="1076"/>
          <ac:picMkLst>
            <pc:docMk/>
            <pc:sldMk cId="2245222999" sldId="3820"/>
            <ac:picMk id="5" creationId="{403A26FB-F044-D8A7-9ED0-7379F918A143}"/>
          </ac:picMkLst>
        </pc:picChg>
      </pc:sldChg>
    </pc:docChg>
  </pc:docChgLst>
  <pc:docChgLst>
    <pc:chgData name="Gastbenutzer" userId="S::urn:spo:tenantanon#2fd86be8-99b4-4dd2-b7ba-192f7ea8a1aa::" providerId="AD" clId="Web-{46C56533-E99A-AE0B-9575-62CAFD73FDCB}"/>
    <pc:docChg chg="delSld modSld modSection">
      <pc:chgData name="Gastbenutzer" userId="S::urn:spo:tenantanon#2fd86be8-99b4-4dd2-b7ba-192f7ea8a1aa::" providerId="AD" clId="Web-{46C56533-E99A-AE0B-9575-62CAFD73FDCB}" dt="2025-07-18T12:43:15.267" v="4"/>
      <pc:docMkLst>
        <pc:docMk/>
      </pc:docMkLst>
      <pc:sldChg chg="del">
        <pc:chgData name="Gastbenutzer" userId="S::urn:spo:tenantanon#2fd86be8-99b4-4dd2-b7ba-192f7ea8a1aa::" providerId="AD" clId="Web-{46C56533-E99A-AE0B-9575-62CAFD73FDCB}" dt="2025-07-18T12:43:03.236" v="3"/>
        <pc:sldMkLst>
          <pc:docMk/>
          <pc:sldMk cId="605447701" sldId="328"/>
        </pc:sldMkLst>
      </pc:sldChg>
      <pc:sldChg chg="delSp modSp modNotes">
        <pc:chgData name="Gastbenutzer" userId="S::urn:spo:tenantanon#2fd86be8-99b4-4dd2-b7ba-192f7ea8a1aa::" providerId="AD" clId="Web-{46C56533-E99A-AE0B-9575-62CAFD73FDCB}" dt="2025-07-18T12:43:15.267" v="4"/>
        <pc:sldMkLst>
          <pc:docMk/>
          <pc:sldMk cId="3110151005" sldId="329"/>
        </pc:sldMkLst>
        <pc:spChg chg="mod">
          <ac:chgData name="Gastbenutzer" userId="S::urn:spo:tenantanon#2fd86be8-99b4-4dd2-b7ba-192f7ea8a1aa::" providerId="AD" clId="Web-{46C56533-E99A-AE0B-9575-62CAFD73FDCB}" dt="2025-07-18T12:42:57.720" v="2" actId="1076"/>
          <ac:spMkLst>
            <pc:docMk/>
            <pc:sldMk cId="3110151005" sldId="329"/>
            <ac:spMk id="2" creationId="{4B0FC5CC-CAA8-FC44-554D-87321497C4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KATHRIN</a:t>
            </a:r>
          </a:p>
          <a:p>
            <a:pPr marL="158750" indent="0">
              <a:buNone/>
            </a:pPr>
            <a:endParaRPr lang="de-DE" dirty="0"/>
          </a:p>
          <a:p>
            <a:pPr marL="158750" indent="0">
              <a:buNone/>
            </a:pPr>
            <a:r>
              <a:rPr lang="de-DE" dirty="0"/>
              <a:t>Bitte folgende Punkte am Anfang des WSs sagen:</a:t>
            </a:r>
          </a:p>
          <a:p>
            <a:pPr marL="158750" indent="0">
              <a:buNone/>
            </a:pPr>
            <a:endParaRPr lang="de-DE" dirty="0"/>
          </a:p>
          <a:p>
            <a:r>
              <a:rPr lang="de-DE" dirty="0" err="1"/>
              <a:t>Before</a:t>
            </a:r>
            <a:r>
              <a:rPr lang="de-DE" dirty="0"/>
              <a:t> </a:t>
            </a:r>
            <a:r>
              <a:rPr lang="de-DE" dirty="0" err="1"/>
              <a:t>we</a:t>
            </a:r>
            <a:r>
              <a:rPr lang="de-DE" dirty="0"/>
              <a:t> </a:t>
            </a:r>
            <a:r>
              <a:rPr lang="de-DE" dirty="0" err="1"/>
              <a:t>start</a:t>
            </a:r>
            <a:r>
              <a:rPr lang="de-DE" dirty="0"/>
              <a:t>, a </a:t>
            </a:r>
            <a:r>
              <a:rPr lang="de-DE" dirty="0" err="1"/>
              <a:t>couple</a:t>
            </a:r>
            <a:r>
              <a:rPr lang="de-DE" dirty="0"/>
              <a:t> </a:t>
            </a:r>
            <a:r>
              <a:rPr lang="de-DE" dirty="0" err="1"/>
              <a:t>of</a:t>
            </a:r>
            <a:r>
              <a:rPr lang="de-DE" dirty="0"/>
              <a:t> </a:t>
            </a:r>
            <a:r>
              <a:rPr lang="de-DE" dirty="0" err="1"/>
              <a:t>technical</a:t>
            </a:r>
            <a:r>
              <a:rPr lang="de-DE" dirty="0"/>
              <a:t>/organisational </a:t>
            </a:r>
            <a:r>
              <a:rPr lang="de-DE" dirty="0" err="1"/>
              <a:t>aspects</a:t>
            </a:r>
            <a:r>
              <a:rPr lang="de-DE" dirty="0"/>
              <a:t>:</a:t>
            </a:r>
          </a:p>
          <a:p>
            <a:r>
              <a:rPr lang="de-DE" dirty="0" err="1"/>
              <a:t>we</a:t>
            </a:r>
            <a:r>
              <a:rPr lang="de-DE" dirty="0"/>
              <a:t> </a:t>
            </a:r>
            <a:r>
              <a:rPr lang="de-DE" dirty="0" err="1"/>
              <a:t>are</a:t>
            </a:r>
            <a:r>
              <a:rPr lang="de-DE" dirty="0"/>
              <a:t> a </a:t>
            </a:r>
            <a:r>
              <a:rPr lang="de-DE" dirty="0" err="1"/>
              <a:t>group</a:t>
            </a:r>
            <a:r>
              <a:rPr lang="de-DE" dirty="0"/>
              <a:t> </a:t>
            </a:r>
            <a:r>
              <a:rPr lang="de-DE" dirty="0" err="1"/>
              <a:t>of</a:t>
            </a:r>
            <a:r>
              <a:rPr lang="de-DE" dirty="0"/>
              <a:t> different </a:t>
            </a:r>
            <a:r>
              <a:rPr lang="de-DE" dirty="0" err="1"/>
              <a:t>people</a:t>
            </a:r>
            <a:r>
              <a:rPr lang="de-DE" dirty="0"/>
              <a:t> </a:t>
            </a:r>
            <a:r>
              <a:rPr lang="de-DE" dirty="0" err="1"/>
              <a:t>today</a:t>
            </a:r>
            <a:r>
              <a:rPr lang="de-DE" dirty="0"/>
              <a:t> &gt; </a:t>
            </a:r>
            <a:r>
              <a:rPr lang="de-DE" dirty="0" err="1"/>
              <a:t>this</a:t>
            </a:r>
            <a:r>
              <a:rPr lang="de-DE" dirty="0"/>
              <a:t> </a:t>
            </a:r>
            <a:r>
              <a:rPr lang="de-DE" dirty="0" err="1"/>
              <a:t>is</a:t>
            </a:r>
            <a:r>
              <a:rPr lang="de-DE" dirty="0"/>
              <a:t> a </a:t>
            </a:r>
            <a:r>
              <a:rPr lang="de-DE" dirty="0" err="1"/>
              <a:t>workshop</a:t>
            </a:r>
            <a:r>
              <a:rPr lang="de-DE" dirty="0"/>
              <a:t> </a:t>
            </a:r>
            <a:r>
              <a:rPr lang="de-DE" dirty="0" err="1"/>
              <a:t>for</a:t>
            </a:r>
            <a:r>
              <a:rPr lang="de-DE" dirty="0"/>
              <a:t> </a:t>
            </a:r>
            <a:r>
              <a:rPr lang="de-DE" dirty="0" err="1"/>
              <a:t>women</a:t>
            </a:r>
            <a:r>
              <a:rPr lang="de-DE" dirty="0"/>
              <a:t> and </a:t>
            </a:r>
            <a:r>
              <a:rPr lang="de-DE" dirty="0" err="1"/>
              <a:t>everyone</a:t>
            </a:r>
            <a:r>
              <a:rPr lang="de-DE" dirty="0"/>
              <a:t> </a:t>
            </a:r>
            <a:r>
              <a:rPr lang="de-DE" dirty="0" err="1"/>
              <a:t>who</a:t>
            </a:r>
            <a:r>
              <a:rPr lang="de-DE" dirty="0"/>
              <a:t> </a:t>
            </a:r>
            <a:r>
              <a:rPr lang="de-DE" dirty="0" err="1"/>
              <a:t>identifies</a:t>
            </a:r>
            <a:r>
              <a:rPr lang="de-DE" dirty="0"/>
              <a:t> </a:t>
            </a:r>
            <a:r>
              <a:rPr lang="de-DE" dirty="0" err="1"/>
              <a:t>themselves</a:t>
            </a:r>
            <a:r>
              <a:rPr lang="de-DE" dirty="0"/>
              <a:t> </a:t>
            </a:r>
            <a:r>
              <a:rPr lang="de-DE" dirty="0" err="1"/>
              <a:t>as</a:t>
            </a:r>
            <a:r>
              <a:rPr lang="de-DE" dirty="0"/>
              <a:t> </a:t>
            </a:r>
            <a:r>
              <a:rPr lang="de-DE" dirty="0" err="1"/>
              <a:t>women</a:t>
            </a:r>
            <a:r>
              <a:rPr lang="de-DE" dirty="0"/>
              <a:t> &gt; </a:t>
            </a:r>
            <a:r>
              <a:rPr lang="de-DE" dirty="0" err="1"/>
              <a:t>if</a:t>
            </a:r>
            <a:r>
              <a:rPr lang="de-DE" dirty="0"/>
              <a:t> </a:t>
            </a:r>
            <a:r>
              <a:rPr lang="de-DE" dirty="0" err="1"/>
              <a:t>you</a:t>
            </a:r>
            <a:r>
              <a:rPr lang="de-DE" dirty="0"/>
              <a:t> </a:t>
            </a:r>
            <a:r>
              <a:rPr lang="de-DE" dirty="0" err="1"/>
              <a:t>don‘t</a:t>
            </a:r>
            <a:r>
              <a:rPr lang="de-DE" dirty="0"/>
              <a:t> </a:t>
            </a:r>
            <a:r>
              <a:rPr lang="de-DE" dirty="0" err="1"/>
              <a:t>feel</a:t>
            </a:r>
            <a:r>
              <a:rPr lang="de-DE" dirty="0"/>
              <a:t> </a:t>
            </a:r>
            <a:r>
              <a:rPr lang="de-DE" dirty="0" err="1"/>
              <a:t>addressed</a:t>
            </a:r>
            <a:r>
              <a:rPr lang="de-DE" dirty="0"/>
              <a:t> </a:t>
            </a:r>
            <a:r>
              <a:rPr lang="de-DE" dirty="0" err="1"/>
              <a:t>now</a:t>
            </a:r>
            <a:r>
              <a:rPr lang="de-DE" dirty="0"/>
              <a:t>, </a:t>
            </a:r>
            <a:r>
              <a:rPr lang="de-DE" dirty="0" err="1"/>
              <a:t>we</a:t>
            </a:r>
            <a:r>
              <a:rPr lang="de-DE" dirty="0"/>
              <a:t> </a:t>
            </a:r>
            <a:r>
              <a:rPr lang="de-DE" dirty="0" err="1"/>
              <a:t>kindly</a:t>
            </a:r>
            <a:r>
              <a:rPr lang="de-DE" dirty="0"/>
              <a:t> </a:t>
            </a:r>
            <a:r>
              <a:rPr lang="de-DE" dirty="0" err="1"/>
              <a:t>asky</a:t>
            </a:r>
            <a:r>
              <a:rPr lang="de-DE" dirty="0"/>
              <a:t> </a:t>
            </a:r>
            <a:r>
              <a:rPr lang="de-DE" dirty="0" err="1"/>
              <a:t>you</a:t>
            </a:r>
            <a:r>
              <a:rPr lang="de-DE" dirty="0"/>
              <a:t> </a:t>
            </a:r>
            <a:r>
              <a:rPr lang="de-DE" dirty="0" err="1"/>
              <a:t>to</a:t>
            </a:r>
            <a:r>
              <a:rPr lang="de-DE" dirty="0"/>
              <a:t> </a:t>
            </a:r>
            <a:r>
              <a:rPr lang="de-DE" dirty="0" err="1"/>
              <a:t>leave</a:t>
            </a:r>
            <a:r>
              <a:rPr lang="de-DE" dirty="0"/>
              <a:t> </a:t>
            </a:r>
            <a:r>
              <a:rPr lang="de-DE" dirty="0" err="1"/>
              <a:t>this</a:t>
            </a:r>
            <a:r>
              <a:rPr lang="de-DE" dirty="0"/>
              <a:t> </a:t>
            </a:r>
            <a:r>
              <a:rPr lang="de-DE" dirty="0" err="1"/>
              <a:t>room</a:t>
            </a:r>
            <a:r>
              <a:rPr lang="de-DE" dirty="0"/>
              <a:t> and check out all </a:t>
            </a:r>
            <a:r>
              <a:rPr lang="de-DE" dirty="0" err="1"/>
              <a:t>the</a:t>
            </a:r>
            <a:r>
              <a:rPr lang="de-DE" dirty="0"/>
              <a:t> </a:t>
            </a:r>
            <a:r>
              <a:rPr lang="de-DE" dirty="0" err="1"/>
              <a:t>other</a:t>
            </a:r>
            <a:r>
              <a:rPr lang="de-DE" dirty="0"/>
              <a:t> YES Workshops </a:t>
            </a:r>
            <a:r>
              <a:rPr lang="de-DE" dirty="0" err="1"/>
              <a:t>for</a:t>
            </a:r>
            <a:r>
              <a:rPr lang="de-DE" dirty="0"/>
              <a:t> </a:t>
            </a:r>
            <a:r>
              <a:rPr lang="de-DE" dirty="0" err="1"/>
              <a:t>mixed</a:t>
            </a:r>
            <a:r>
              <a:rPr lang="de-DE" dirty="0"/>
              <a:t> </a:t>
            </a:r>
            <a:r>
              <a:rPr lang="de-DE" dirty="0" err="1"/>
              <a:t>gender</a:t>
            </a:r>
            <a:r>
              <a:rPr lang="de-DE" dirty="0"/>
              <a:t> (</a:t>
            </a:r>
            <a:r>
              <a:rPr lang="de-DE" dirty="0" err="1"/>
              <a:t>thanks</a:t>
            </a:r>
            <a:r>
              <a:rPr lang="de-DE" dirty="0"/>
              <a:t> </a:t>
            </a:r>
            <a:r>
              <a:rPr lang="de-DE" dirty="0" err="1"/>
              <a:t>for</a:t>
            </a:r>
            <a:r>
              <a:rPr lang="de-DE" dirty="0"/>
              <a:t> </a:t>
            </a:r>
            <a:r>
              <a:rPr lang="de-DE" dirty="0" err="1"/>
              <a:t>your</a:t>
            </a:r>
            <a:r>
              <a:rPr lang="de-DE" dirty="0"/>
              <a:t> </a:t>
            </a:r>
            <a:r>
              <a:rPr lang="de-DE" dirty="0" err="1"/>
              <a:t>understanding</a:t>
            </a:r>
            <a:r>
              <a:rPr lang="de-DE" dirty="0"/>
              <a:t>)</a:t>
            </a:r>
          </a:p>
          <a:p>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 </a:t>
            </a:r>
            <a:r>
              <a:rPr lang="de-DE" dirty="0" err="1"/>
              <a:t>feel</a:t>
            </a:r>
            <a:r>
              <a:rPr lang="de-DE" dirty="0"/>
              <a:t> </a:t>
            </a:r>
            <a:r>
              <a:rPr lang="de-DE" dirty="0" err="1"/>
              <a:t>free</a:t>
            </a:r>
            <a:r>
              <a:rPr lang="de-DE" dirty="0"/>
              <a:t> </a:t>
            </a:r>
            <a:r>
              <a:rPr lang="de-DE" dirty="0" err="1"/>
              <a:t>to</a:t>
            </a:r>
            <a:r>
              <a:rPr lang="de-DE" dirty="0"/>
              <a:t> </a:t>
            </a:r>
            <a:r>
              <a:rPr lang="de-DE" dirty="0" err="1"/>
              <a:t>put</a:t>
            </a:r>
            <a:r>
              <a:rPr lang="de-DE" dirty="0"/>
              <a:t> </a:t>
            </a:r>
            <a:r>
              <a:rPr lang="de-DE" dirty="0" err="1"/>
              <a:t>your</a:t>
            </a:r>
            <a:r>
              <a:rPr lang="de-DE" dirty="0"/>
              <a:t> </a:t>
            </a:r>
            <a:r>
              <a:rPr lang="de-DE" dirty="0" err="1"/>
              <a:t>pronoun</a:t>
            </a:r>
            <a:r>
              <a:rPr lang="de-DE" dirty="0"/>
              <a:t> </a:t>
            </a:r>
            <a:r>
              <a:rPr lang="de-DE" dirty="0" err="1"/>
              <a:t>behind</a:t>
            </a:r>
            <a:r>
              <a:rPr lang="de-DE" dirty="0"/>
              <a:t> </a:t>
            </a:r>
            <a:r>
              <a:rPr lang="de-DE" dirty="0" err="1"/>
              <a:t>your</a:t>
            </a:r>
            <a:r>
              <a:rPr lang="de-DE" dirty="0"/>
              <a:t> </a:t>
            </a:r>
            <a:r>
              <a:rPr lang="de-DE" dirty="0" err="1"/>
              <a:t>name</a:t>
            </a:r>
            <a:r>
              <a:rPr lang="de-DE" dirty="0"/>
              <a:t> in Zoom</a:t>
            </a:r>
          </a:p>
          <a:p>
            <a:pPr marL="158750" indent="0">
              <a:buNone/>
            </a:pPr>
            <a:endParaRPr lang="de-DE" dirty="0"/>
          </a:p>
        </p:txBody>
      </p:sp>
    </p:spTree>
    <p:extLst>
      <p:ext uri="{BB962C8B-B14F-4D97-AF65-F5344CB8AC3E}">
        <p14:creationId xmlns:p14="http://schemas.microsoft.com/office/powerpoint/2010/main" val="169814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a:t>And </a:t>
            </a:r>
            <a:r>
              <a:rPr lang="de-DE" err="1"/>
              <a:t>now</a:t>
            </a:r>
            <a:r>
              <a:rPr lang="de-DE"/>
              <a:t> </a:t>
            </a:r>
            <a:r>
              <a:rPr lang="de-DE" err="1"/>
              <a:t>let‘s</a:t>
            </a:r>
            <a:r>
              <a:rPr lang="de-DE"/>
              <a:t> </a:t>
            </a:r>
            <a:r>
              <a:rPr lang="de-DE" err="1"/>
              <a:t>hear</a:t>
            </a:r>
            <a:r>
              <a:rPr lang="de-DE"/>
              <a:t> </a:t>
            </a:r>
            <a:r>
              <a:rPr lang="de-DE" err="1"/>
              <a:t>why</a:t>
            </a:r>
            <a:r>
              <a:rPr lang="de-DE"/>
              <a:t> </a:t>
            </a:r>
            <a:r>
              <a:rPr lang="de-DE" err="1"/>
              <a:t>they</a:t>
            </a:r>
            <a:r>
              <a:rPr lang="de-DE"/>
              <a:t> </a:t>
            </a:r>
            <a:r>
              <a:rPr lang="de-DE" err="1"/>
              <a:t>believe</a:t>
            </a:r>
            <a:r>
              <a:rPr lang="de-DE"/>
              <a:t> </a:t>
            </a:r>
            <a:r>
              <a:rPr lang="de-DE" err="1"/>
              <a:t>we</a:t>
            </a:r>
            <a:r>
              <a:rPr lang="de-DE"/>
              <a:t> </a:t>
            </a:r>
            <a:r>
              <a:rPr lang="de-DE" err="1"/>
              <a:t>need</a:t>
            </a:r>
            <a:r>
              <a:rPr lang="de-DE"/>
              <a:t> </a:t>
            </a:r>
            <a:r>
              <a:rPr lang="de-DE" err="1"/>
              <a:t>more</a:t>
            </a:r>
            <a:r>
              <a:rPr lang="de-DE"/>
              <a:t> </a:t>
            </a:r>
            <a:r>
              <a:rPr lang="de-DE" err="1"/>
              <a:t>entrepreneurship</a:t>
            </a:r>
            <a:r>
              <a:rPr lang="de-DE"/>
              <a:t> </a:t>
            </a:r>
            <a:r>
              <a:rPr lang="de-DE" err="1"/>
              <a:t>by</a:t>
            </a:r>
            <a:r>
              <a:rPr lang="de-DE"/>
              <a:t> </a:t>
            </a:r>
            <a:r>
              <a:rPr lang="de-DE" err="1"/>
              <a:t>women</a:t>
            </a:r>
            <a:r>
              <a:rPr lang="de-DE"/>
              <a:t>…</a:t>
            </a:r>
          </a:p>
        </p:txBody>
      </p:sp>
    </p:spTree>
    <p:extLst>
      <p:ext uri="{BB962C8B-B14F-4D97-AF65-F5344CB8AC3E}">
        <p14:creationId xmlns:p14="http://schemas.microsoft.com/office/powerpoint/2010/main" val="2641210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a:cs typeface="Calibri"/>
            </a:endParaRPr>
          </a:p>
        </p:txBody>
      </p:sp>
    </p:spTree>
    <p:extLst>
      <p:ext uri="{BB962C8B-B14F-4D97-AF65-F5344CB8AC3E}">
        <p14:creationId xmlns:p14="http://schemas.microsoft.com/office/powerpoint/2010/main" val="202679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Together we will go on an entrepreneurial empowerment journey the next 2 hours and we’ll shortly want to introduce you the steps included. </a:t>
            </a:r>
          </a:p>
          <a:p>
            <a:pPr marL="0" indent="0" defTabSz="914400">
              <a:buClr>
                <a:srgbClr val="000000"/>
              </a:buClr>
              <a:buSzPts val="1100"/>
              <a:buNone/>
              <a:defRPr/>
            </a:pPr>
            <a:endParaRPr lang="en-GB">
              <a:cs typeface="Calibri"/>
            </a:endParaRPr>
          </a:p>
          <a:p>
            <a:pPr marL="0" indent="0" defTabSz="914400">
              <a:buClr>
                <a:srgbClr val="000000"/>
              </a:buClr>
              <a:buSzPts val="1100"/>
              <a:buNone/>
              <a:defRPr/>
            </a:pPr>
            <a:r>
              <a:rPr lang="en-GB">
                <a:cs typeface="Calibri"/>
              </a:rPr>
              <a:t>1. We’ll talk and share about the associations that you have on entrepreneurship</a:t>
            </a:r>
          </a:p>
          <a:p>
            <a:pPr marL="0" indent="0" defTabSz="914400">
              <a:buClr>
                <a:srgbClr val="000000"/>
              </a:buClr>
              <a:buSzPts val="1100"/>
              <a:buNone/>
              <a:defRPr/>
            </a:pPr>
            <a:r>
              <a:rPr lang="en-GB">
                <a:cs typeface="Calibri"/>
              </a:rPr>
              <a:t>2. You will have time to look at the resources that you already have and to build your entrepreneurial profile</a:t>
            </a:r>
          </a:p>
          <a:p>
            <a:pPr marL="0" indent="0" defTabSz="914400">
              <a:buClr>
                <a:srgbClr val="000000"/>
              </a:buClr>
              <a:buSzPts val="1100"/>
              <a:buNone/>
              <a:defRPr/>
            </a:pPr>
            <a:r>
              <a:rPr lang="en-GB">
                <a:cs typeface="Calibri"/>
              </a:rPr>
              <a:t>3. We want to support each other and learn what cooperation and support could be helpful for our own projects</a:t>
            </a:r>
          </a:p>
          <a:p>
            <a:pPr marL="0" indent="0" defTabSz="914400">
              <a:buClr>
                <a:srgbClr val="000000"/>
              </a:buClr>
              <a:buSzPts val="1100"/>
              <a:buNone/>
              <a:defRPr/>
            </a:pPr>
            <a:r>
              <a:rPr lang="en-GB">
                <a:cs typeface="Calibri"/>
              </a:rPr>
              <a:t>4. We will look back and reflect on potential next steps</a:t>
            </a:r>
          </a:p>
          <a:p>
            <a:pPr marL="0" indent="0" defTabSz="914400">
              <a:buClr>
                <a:srgbClr val="000000"/>
              </a:buClr>
              <a:buSzPts val="1100"/>
              <a:buNone/>
              <a:defRPr/>
            </a:pPr>
            <a:endParaRPr lang="en-GB">
              <a:cs typeface="Calibri"/>
            </a:endParaRPr>
          </a:p>
          <a:p>
            <a:pPr marL="0" indent="0" defTabSz="914400">
              <a:buClr>
                <a:srgbClr val="000000"/>
              </a:buClr>
              <a:buSzPts val="1100"/>
              <a:buNone/>
              <a:defRPr/>
            </a:pPr>
            <a:r>
              <a:rPr lang="en-GB">
                <a:cs typeface="Calibri"/>
              </a:rPr>
              <a:t>In the end: share with each other your takeaways from this workshop</a:t>
            </a:r>
          </a:p>
          <a:p>
            <a:pPr marL="0" indent="0" defTabSz="914400">
              <a:buClr>
                <a:srgbClr val="000000"/>
              </a:buClr>
              <a:buSzPts val="1100"/>
              <a:buNone/>
              <a:defRPr/>
            </a:pPr>
            <a:endParaRPr lang="en-GB">
              <a:cs typeface="Calibri"/>
            </a:endParaRPr>
          </a:p>
        </p:txBody>
      </p:sp>
    </p:spTree>
    <p:extLst>
      <p:ext uri="{BB962C8B-B14F-4D97-AF65-F5344CB8AC3E}">
        <p14:creationId xmlns:p14="http://schemas.microsoft.com/office/powerpoint/2010/main" val="3578612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a:t>Short </a:t>
            </a:r>
            <a:r>
              <a:rPr lang="de-DE" err="1"/>
              <a:t>intro</a:t>
            </a:r>
            <a:r>
              <a:rPr lang="de-DE"/>
              <a:t> </a:t>
            </a:r>
            <a:r>
              <a:rPr lang="de-DE" err="1"/>
              <a:t>to</a:t>
            </a:r>
            <a:r>
              <a:rPr lang="de-DE"/>
              <a:t> Miro and </a:t>
            </a:r>
            <a:r>
              <a:rPr lang="de-DE" err="1"/>
              <a:t>most</a:t>
            </a:r>
            <a:r>
              <a:rPr lang="de-DE"/>
              <a:t> relevant </a:t>
            </a:r>
            <a:r>
              <a:rPr lang="de-DE" err="1"/>
              <a:t>features</a:t>
            </a:r>
            <a:r>
              <a:rPr lang="de-DE"/>
              <a:t> &gt; </a:t>
            </a:r>
            <a:r>
              <a:rPr lang="de-DE" err="1"/>
              <a:t>ask</a:t>
            </a:r>
            <a:r>
              <a:rPr lang="de-DE"/>
              <a:t>: </a:t>
            </a:r>
            <a:r>
              <a:rPr lang="de-DE" err="1"/>
              <a:t>who</a:t>
            </a:r>
            <a:r>
              <a:rPr lang="de-DE"/>
              <a:t> </a:t>
            </a:r>
            <a:r>
              <a:rPr lang="de-DE" err="1"/>
              <a:t>of</a:t>
            </a:r>
            <a:r>
              <a:rPr lang="de-DE"/>
              <a:t> </a:t>
            </a:r>
            <a:r>
              <a:rPr lang="de-DE" err="1"/>
              <a:t>you</a:t>
            </a:r>
            <a:r>
              <a:rPr lang="de-DE"/>
              <a:t> </a:t>
            </a:r>
            <a:r>
              <a:rPr lang="de-DE" err="1"/>
              <a:t>has</a:t>
            </a:r>
            <a:r>
              <a:rPr lang="de-DE"/>
              <a:t> </a:t>
            </a:r>
            <a:r>
              <a:rPr lang="de-DE" err="1"/>
              <a:t>used</a:t>
            </a:r>
            <a:r>
              <a:rPr lang="de-DE"/>
              <a:t> Miro </a:t>
            </a:r>
            <a:r>
              <a:rPr lang="de-DE" err="1"/>
              <a:t>before</a:t>
            </a:r>
            <a:r>
              <a:rPr lang="de-DE"/>
              <a:t>?</a:t>
            </a:r>
          </a:p>
        </p:txBody>
      </p:sp>
    </p:spTree>
    <p:extLst>
      <p:ext uri="{BB962C8B-B14F-4D97-AF65-F5344CB8AC3E}">
        <p14:creationId xmlns:p14="http://schemas.microsoft.com/office/powerpoint/2010/main" val="1210074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a:solidFill>
                  <a:srgbClr val="000000"/>
                </a:solidFill>
                <a:effectLst/>
                <a:latin typeface="Helvetica" pitchFamily="2" charset="0"/>
              </a:rPr>
              <a:t>In </a:t>
            </a:r>
            <a:r>
              <a:rPr lang="de-DE" err="1">
                <a:solidFill>
                  <a:srgbClr val="000000"/>
                </a:solidFill>
                <a:effectLst/>
                <a:latin typeface="Helvetica" pitchFamily="2" charset="0"/>
              </a:rPr>
              <a:t>order</a:t>
            </a:r>
            <a:r>
              <a:rPr lang="de-DE">
                <a:solidFill>
                  <a:srgbClr val="000000"/>
                </a:solidFill>
                <a:effectLst/>
                <a:latin typeface="Helvetica" pitchFamily="2" charset="0"/>
              </a:rPr>
              <a:t> </a:t>
            </a:r>
            <a:r>
              <a:rPr lang="de-DE" err="1">
                <a:solidFill>
                  <a:srgbClr val="000000"/>
                </a:solidFill>
                <a:effectLst/>
                <a:latin typeface="Helvetica" pitchFamily="2" charset="0"/>
              </a:rPr>
              <a:t>to</a:t>
            </a:r>
            <a:r>
              <a:rPr lang="de-DE">
                <a:solidFill>
                  <a:srgbClr val="000000"/>
                </a:solidFill>
                <a:effectLst/>
                <a:latin typeface="Helvetica" pitchFamily="2" charset="0"/>
              </a:rPr>
              <a:t> </a:t>
            </a:r>
            <a:r>
              <a:rPr lang="de-DE" err="1">
                <a:solidFill>
                  <a:srgbClr val="000000"/>
                </a:solidFill>
                <a:effectLst/>
                <a:latin typeface="Helvetica" pitchFamily="2" charset="0"/>
              </a:rPr>
              <a:t>practice</a:t>
            </a:r>
            <a:r>
              <a:rPr lang="de-DE">
                <a:solidFill>
                  <a:srgbClr val="000000"/>
                </a:solidFill>
                <a:effectLst/>
                <a:latin typeface="Helvetica" pitchFamily="2" charset="0"/>
              </a:rPr>
              <a:t> </a:t>
            </a:r>
            <a:r>
              <a:rPr lang="de-DE" err="1">
                <a:solidFill>
                  <a:srgbClr val="000000"/>
                </a:solidFill>
                <a:effectLst/>
                <a:latin typeface="Helvetica" pitchFamily="2" charset="0"/>
              </a:rPr>
              <a:t>working</a:t>
            </a:r>
            <a:r>
              <a:rPr lang="de-DE">
                <a:solidFill>
                  <a:srgbClr val="000000"/>
                </a:solidFill>
                <a:effectLst/>
                <a:latin typeface="Helvetica" pitchFamily="2" charset="0"/>
              </a:rPr>
              <a:t> </a:t>
            </a:r>
            <a:r>
              <a:rPr lang="de-DE" err="1">
                <a:solidFill>
                  <a:srgbClr val="000000"/>
                </a:solidFill>
                <a:effectLst/>
                <a:latin typeface="Helvetica" pitchFamily="2" charset="0"/>
              </a:rPr>
              <a:t>with</a:t>
            </a:r>
            <a:r>
              <a:rPr lang="de-DE">
                <a:solidFill>
                  <a:srgbClr val="000000"/>
                </a:solidFill>
                <a:effectLst/>
                <a:latin typeface="Helvetica" pitchFamily="2" charset="0"/>
              </a:rPr>
              <a:t> Miro a </a:t>
            </a:r>
            <a:r>
              <a:rPr lang="de-DE" err="1">
                <a:solidFill>
                  <a:srgbClr val="000000"/>
                </a:solidFill>
                <a:effectLst/>
                <a:latin typeface="Helvetica" pitchFamily="2" charset="0"/>
              </a:rPr>
              <a:t>bit</a:t>
            </a:r>
            <a:r>
              <a:rPr lang="de-DE">
                <a:solidFill>
                  <a:srgbClr val="000000"/>
                </a:solidFill>
                <a:effectLst/>
                <a:latin typeface="Helvetica" pitchFamily="2" charset="0"/>
              </a:rPr>
              <a:t>: Write down </a:t>
            </a:r>
            <a:r>
              <a:rPr lang="de-DE" err="1">
                <a:solidFill>
                  <a:srgbClr val="000000"/>
                </a:solidFill>
                <a:effectLst/>
                <a:latin typeface="Helvetica" pitchFamily="2" charset="0"/>
              </a:rPr>
              <a:t>one</a:t>
            </a:r>
            <a:r>
              <a:rPr lang="de-DE">
                <a:solidFill>
                  <a:srgbClr val="000000"/>
                </a:solidFill>
                <a:effectLst/>
                <a:latin typeface="Helvetica" pitchFamily="2" charset="0"/>
              </a:rPr>
              <a:t> </a:t>
            </a:r>
            <a:r>
              <a:rPr lang="de-DE" err="1">
                <a:solidFill>
                  <a:srgbClr val="000000"/>
                </a:solidFill>
                <a:effectLst/>
                <a:latin typeface="Helvetica" pitchFamily="2" charset="0"/>
              </a:rPr>
              <a:t>female</a:t>
            </a:r>
            <a:r>
              <a:rPr lang="de-DE">
                <a:solidFill>
                  <a:srgbClr val="000000"/>
                </a:solidFill>
                <a:effectLst/>
                <a:latin typeface="Helvetica" pitchFamily="2" charset="0"/>
              </a:rPr>
              <a:t> </a:t>
            </a:r>
            <a:r>
              <a:rPr lang="de-DE" err="1">
                <a:solidFill>
                  <a:srgbClr val="000000"/>
                </a:solidFill>
                <a:effectLst/>
                <a:latin typeface="Helvetica" pitchFamily="2" charset="0"/>
              </a:rPr>
              <a:t>character</a:t>
            </a:r>
            <a:r>
              <a:rPr lang="de-DE">
                <a:solidFill>
                  <a:srgbClr val="000000"/>
                </a:solidFill>
                <a:effectLst/>
                <a:latin typeface="Helvetica" pitchFamily="2" charset="0"/>
              </a:rPr>
              <a:t>/</a:t>
            </a:r>
            <a:r>
              <a:rPr lang="de-DE" err="1">
                <a:solidFill>
                  <a:srgbClr val="000000"/>
                </a:solidFill>
                <a:effectLst/>
                <a:latin typeface="Helvetica" pitchFamily="2" charset="0"/>
              </a:rPr>
              <a:t>person</a:t>
            </a:r>
            <a:r>
              <a:rPr lang="de-DE">
                <a:solidFill>
                  <a:srgbClr val="000000"/>
                </a:solidFill>
                <a:effectLst/>
                <a:latin typeface="Helvetica" pitchFamily="2" charset="0"/>
              </a:rPr>
              <a:t> </a:t>
            </a:r>
            <a:r>
              <a:rPr lang="de-DE" err="1">
                <a:solidFill>
                  <a:srgbClr val="000000"/>
                </a:solidFill>
                <a:effectLst/>
                <a:latin typeface="Helvetica" pitchFamily="2" charset="0"/>
              </a:rPr>
              <a:t>that</a:t>
            </a:r>
            <a:r>
              <a:rPr lang="de-DE">
                <a:solidFill>
                  <a:srgbClr val="000000"/>
                </a:solidFill>
                <a:effectLst/>
                <a:latin typeface="Helvetica" pitchFamily="2" charset="0"/>
              </a:rPr>
              <a:t> </a:t>
            </a:r>
            <a:r>
              <a:rPr lang="de-DE" err="1">
                <a:solidFill>
                  <a:srgbClr val="000000"/>
                </a:solidFill>
                <a:effectLst/>
                <a:latin typeface="Helvetica" pitchFamily="2" charset="0"/>
              </a:rPr>
              <a:t>you</a:t>
            </a:r>
            <a:r>
              <a:rPr lang="de-DE">
                <a:solidFill>
                  <a:srgbClr val="000000"/>
                </a:solidFill>
                <a:effectLst/>
                <a:latin typeface="Helvetica" pitchFamily="2" charset="0"/>
              </a:rPr>
              <a:t> </a:t>
            </a:r>
            <a:r>
              <a:rPr lang="de-DE" err="1">
                <a:solidFill>
                  <a:srgbClr val="000000"/>
                </a:solidFill>
                <a:effectLst/>
                <a:latin typeface="Helvetica" pitchFamily="2" charset="0"/>
              </a:rPr>
              <a:t>admire</a:t>
            </a:r>
            <a:r>
              <a:rPr lang="de-DE">
                <a:solidFill>
                  <a:srgbClr val="000000"/>
                </a:solidFill>
                <a:effectLst/>
                <a:latin typeface="Helvetica" pitchFamily="2" charset="0"/>
              </a:rPr>
              <a:t>/</a:t>
            </a:r>
            <a:r>
              <a:rPr lang="de-DE" err="1">
                <a:solidFill>
                  <a:srgbClr val="000000"/>
                </a:solidFill>
                <a:effectLst/>
                <a:latin typeface="Helvetica" pitchFamily="2" charset="0"/>
              </a:rPr>
              <a:t>that</a:t>
            </a:r>
            <a:r>
              <a:rPr lang="de-DE">
                <a:solidFill>
                  <a:srgbClr val="000000"/>
                </a:solidFill>
                <a:effectLst/>
                <a:latin typeface="Helvetica" pitchFamily="2" charset="0"/>
              </a:rPr>
              <a:t> </a:t>
            </a:r>
            <a:r>
              <a:rPr lang="de-DE" err="1">
                <a:solidFill>
                  <a:srgbClr val="000000"/>
                </a:solidFill>
                <a:effectLst/>
                <a:latin typeface="Helvetica" pitchFamily="2" charset="0"/>
              </a:rPr>
              <a:t>inspired</a:t>
            </a:r>
            <a:r>
              <a:rPr lang="de-DE">
                <a:solidFill>
                  <a:srgbClr val="000000"/>
                </a:solidFill>
                <a:effectLst/>
                <a:latin typeface="Helvetica" pitchFamily="2" charset="0"/>
              </a:rPr>
              <a:t> </a:t>
            </a:r>
            <a:r>
              <a:rPr lang="de-DE" err="1">
                <a:solidFill>
                  <a:srgbClr val="000000"/>
                </a:solidFill>
                <a:effectLst/>
                <a:latin typeface="Helvetica" pitchFamily="2" charset="0"/>
              </a:rPr>
              <a:t>you</a:t>
            </a:r>
            <a:r>
              <a:rPr lang="de-DE">
                <a:solidFill>
                  <a:srgbClr val="000000"/>
                </a:solidFill>
                <a:effectLst/>
                <a:latin typeface="Helvetica" pitchFamily="2" charset="0"/>
              </a:rPr>
              <a:t> (</a:t>
            </a:r>
            <a:r>
              <a:rPr lang="de-DE" err="1">
                <a:solidFill>
                  <a:srgbClr val="000000"/>
                </a:solidFill>
                <a:effectLst/>
                <a:latin typeface="Helvetica" pitchFamily="2" charset="0"/>
              </a:rPr>
              <a:t>can</a:t>
            </a:r>
            <a:r>
              <a:rPr lang="de-DE">
                <a:solidFill>
                  <a:srgbClr val="000000"/>
                </a:solidFill>
                <a:effectLst/>
                <a:latin typeface="Helvetica" pitchFamily="2" charset="0"/>
              </a:rPr>
              <a:t> </a:t>
            </a:r>
            <a:r>
              <a:rPr lang="de-DE" err="1">
                <a:solidFill>
                  <a:srgbClr val="000000"/>
                </a:solidFill>
                <a:effectLst/>
                <a:latin typeface="Helvetica" pitchFamily="2" charset="0"/>
              </a:rPr>
              <a:t>be</a:t>
            </a:r>
            <a:r>
              <a:rPr lang="de-DE">
                <a:solidFill>
                  <a:srgbClr val="000000"/>
                </a:solidFill>
                <a:effectLst/>
                <a:latin typeface="Helvetica" pitchFamily="2" charset="0"/>
              </a:rPr>
              <a:t> a </a:t>
            </a:r>
            <a:r>
              <a:rPr lang="de-DE" err="1">
                <a:solidFill>
                  <a:srgbClr val="000000"/>
                </a:solidFill>
                <a:effectLst/>
                <a:latin typeface="Helvetica" pitchFamily="2" charset="0"/>
              </a:rPr>
              <a:t>founder</a:t>
            </a:r>
            <a:r>
              <a:rPr lang="de-DE">
                <a:solidFill>
                  <a:srgbClr val="000000"/>
                </a:solidFill>
                <a:effectLst/>
                <a:latin typeface="Helvetica" pitchFamily="2" charset="0"/>
              </a:rPr>
              <a:t> </a:t>
            </a:r>
            <a:r>
              <a:rPr lang="de-DE" err="1">
                <a:solidFill>
                  <a:srgbClr val="000000"/>
                </a:solidFill>
                <a:effectLst/>
                <a:latin typeface="Helvetica" pitchFamily="2" charset="0"/>
              </a:rPr>
              <a:t>or</a:t>
            </a:r>
            <a:r>
              <a:rPr lang="de-DE">
                <a:solidFill>
                  <a:srgbClr val="000000"/>
                </a:solidFill>
                <a:effectLst/>
                <a:latin typeface="Helvetica" pitchFamily="2" charset="0"/>
              </a:rPr>
              <a:t> not)</a:t>
            </a: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75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de-DE"/>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6966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Together we will go on an entrepreneurial empowerment journey the next 2 hours and we’ll shortly want to introduce you the steps included. </a:t>
            </a:r>
          </a:p>
          <a:p>
            <a:pPr marL="0" indent="0" defTabSz="914400">
              <a:buClr>
                <a:srgbClr val="000000"/>
              </a:buClr>
              <a:buSzPts val="1100"/>
              <a:buNone/>
              <a:defRPr/>
            </a:pPr>
            <a:endParaRPr lang="en-GB">
              <a:cs typeface="Calibri"/>
            </a:endParaRPr>
          </a:p>
          <a:p>
            <a:pPr marL="0" indent="0" defTabSz="914400">
              <a:buClr>
                <a:srgbClr val="000000"/>
              </a:buClr>
              <a:buSzPts val="1100"/>
              <a:buNone/>
              <a:defRPr/>
            </a:pPr>
            <a:r>
              <a:rPr lang="en-GB">
                <a:cs typeface="Calibri"/>
              </a:rPr>
              <a:t>1. We’ll talk and share about the associations that you have on entrepreneurship</a:t>
            </a:r>
          </a:p>
          <a:p>
            <a:pPr marL="0" indent="0" defTabSz="914400">
              <a:buClr>
                <a:srgbClr val="000000"/>
              </a:buClr>
              <a:buSzPts val="1100"/>
              <a:buNone/>
              <a:defRPr/>
            </a:pPr>
            <a:r>
              <a:rPr lang="en-GB">
                <a:cs typeface="Calibri"/>
              </a:rPr>
              <a:t>2. You will have time to look at the resources that you already have and to build your entrepreneurial profile</a:t>
            </a:r>
          </a:p>
          <a:p>
            <a:pPr marL="0" indent="0" defTabSz="914400">
              <a:buClr>
                <a:srgbClr val="000000"/>
              </a:buClr>
              <a:buSzPts val="1100"/>
              <a:buNone/>
              <a:defRPr/>
            </a:pPr>
            <a:r>
              <a:rPr lang="en-GB">
                <a:cs typeface="Calibri"/>
              </a:rPr>
              <a:t>3. We want to support each other and learn how what cooperation and support could be helpful for our own projects</a:t>
            </a:r>
          </a:p>
          <a:p>
            <a:pPr marL="0" indent="0" defTabSz="914400">
              <a:buClr>
                <a:srgbClr val="000000"/>
              </a:buClr>
              <a:buSzPts val="1100"/>
              <a:buNone/>
              <a:defRPr/>
            </a:pPr>
            <a:r>
              <a:rPr lang="en-GB">
                <a:cs typeface="Calibri"/>
              </a:rPr>
              <a:t>4. We will look back and reflect on potential next steps</a:t>
            </a:r>
          </a:p>
          <a:p>
            <a:pPr marL="0" indent="0" defTabSz="914400">
              <a:buClr>
                <a:srgbClr val="000000"/>
              </a:buClr>
              <a:buSzPts val="1100"/>
              <a:buNone/>
              <a:defRPr/>
            </a:pPr>
            <a:endParaRPr lang="en-GB">
              <a:cs typeface="Calibri"/>
            </a:endParaRPr>
          </a:p>
          <a:p>
            <a:pPr marL="0" indent="0" defTabSz="914400">
              <a:buClr>
                <a:srgbClr val="000000"/>
              </a:buClr>
              <a:buSzPts val="1100"/>
              <a:buNone/>
              <a:defRPr/>
            </a:pPr>
            <a:r>
              <a:rPr lang="en-GB">
                <a:cs typeface="Calibri"/>
              </a:rPr>
              <a:t>In the end: share with each other your takeaways from this workshop</a:t>
            </a:r>
          </a:p>
          <a:p>
            <a:pPr marL="0" indent="0" defTabSz="914400">
              <a:buClr>
                <a:srgbClr val="000000"/>
              </a:buClr>
              <a:buSzPts val="1100"/>
              <a:buNone/>
              <a:defRPr/>
            </a:pPr>
            <a:endParaRPr lang="en-GB">
              <a:cs typeface="Calibri"/>
            </a:endParaRPr>
          </a:p>
        </p:txBody>
      </p:sp>
    </p:spTree>
    <p:extLst>
      <p:ext uri="{BB962C8B-B14F-4D97-AF65-F5344CB8AC3E}">
        <p14:creationId xmlns:p14="http://schemas.microsoft.com/office/powerpoint/2010/main" val="278913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cs typeface="Calibri"/>
              </a:rPr>
              <a:t>Let’s now begin with our journey and walk the first (baby) steps – what do you actually associate with entrepreneurship. We want to dedicate a moment to this question.</a:t>
            </a:r>
          </a:p>
        </p:txBody>
      </p:sp>
    </p:spTree>
    <p:extLst>
      <p:ext uri="{BB962C8B-B14F-4D97-AF65-F5344CB8AC3E}">
        <p14:creationId xmlns:p14="http://schemas.microsoft.com/office/powerpoint/2010/main" val="286573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Reflect</a:t>
            </a:r>
            <a:r>
              <a:rPr lang="de-DE" sz="1200">
                <a:solidFill>
                  <a:schemeClr val="dk1"/>
                </a:solidFill>
              </a:rPr>
              <a:t> on </a:t>
            </a:r>
            <a:r>
              <a:rPr lang="de-DE" sz="1200" err="1">
                <a:solidFill>
                  <a:schemeClr val="dk1"/>
                </a:solidFill>
              </a:rPr>
              <a:t>this</a:t>
            </a:r>
            <a:r>
              <a:rPr lang="de-DE" sz="1200">
                <a:solidFill>
                  <a:schemeClr val="dk1"/>
                </a:solidFill>
              </a:rPr>
              <a:t> </a:t>
            </a:r>
            <a:r>
              <a:rPr lang="de-DE" sz="1200" err="1">
                <a:solidFill>
                  <a:schemeClr val="dk1"/>
                </a:solidFill>
              </a:rPr>
              <a:t>question</a:t>
            </a:r>
            <a:r>
              <a:rPr lang="de-DE" sz="1200">
                <a:solidFill>
                  <a:schemeClr val="dk1"/>
                </a:solidFill>
              </a:rPr>
              <a:t> – </a:t>
            </a:r>
            <a:r>
              <a:rPr lang="de-DE" sz="1200" err="1">
                <a:solidFill>
                  <a:schemeClr val="dk1"/>
                </a:solidFill>
              </a:rPr>
              <a:t>what</a:t>
            </a:r>
            <a:r>
              <a:rPr lang="de-DE" sz="1200">
                <a:solidFill>
                  <a:schemeClr val="dk1"/>
                </a:solidFill>
              </a:rPr>
              <a:t> </a:t>
            </a:r>
            <a:r>
              <a:rPr lang="de-DE" sz="1200" err="1">
                <a:solidFill>
                  <a:schemeClr val="dk1"/>
                </a:solidFill>
              </a:rPr>
              <a:t>comes</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your</a:t>
            </a:r>
            <a:r>
              <a:rPr lang="de-DE" sz="1200">
                <a:solidFill>
                  <a:schemeClr val="dk1"/>
                </a:solidFill>
              </a:rPr>
              <a:t> </a:t>
            </a:r>
            <a:r>
              <a:rPr lang="de-DE" sz="1200" err="1">
                <a:solidFill>
                  <a:schemeClr val="dk1"/>
                </a:solidFill>
              </a:rPr>
              <a:t>mind</a:t>
            </a:r>
            <a:r>
              <a:rPr lang="de-DE" sz="1200">
                <a:solidFill>
                  <a:schemeClr val="dk1"/>
                </a:solidFill>
              </a:rPr>
              <a:t>, </a:t>
            </a:r>
            <a:r>
              <a:rPr lang="de-DE" sz="1200" err="1">
                <a:solidFill>
                  <a:schemeClr val="dk1"/>
                </a:solidFill>
              </a:rPr>
              <a:t>when</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think</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entrepreneurship</a:t>
            </a:r>
            <a:r>
              <a:rPr lang="de-DE" sz="1200">
                <a:solidFill>
                  <a:schemeClr val="dk1"/>
                </a:solidFill>
              </a:rPr>
              <a:t> </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What</a:t>
            </a:r>
            <a:r>
              <a:rPr lang="de-DE" sz="1200">
                <a:solidFill>
                  <a:schemeClr val="dk1"/>
                </a:solidFill>
              </a:rPr>
              <a:t> </a:t>
            </a:r>
            <a:r>
              <a:rPr lang="de-DE" sz="1200" err="1">
                <a:solidFill>
                  <a:schemeClr val="dk1"/>
                </a:solidFill>
              </a:rPr>
              <a:t>pulls</a:t>
            </a:r>
            <a:r>
              <a:rPr lang="de-DE" sz="1200">
                <a:solidFill>
                  <a:schemeClr val="dk1"/>
                </a:solidFill>
              </a:rPr>
              <a:t> </a:t>
            </a:r>
            <a:r>
              <a:rPr lang="de-DE" sz="1200" err="1">
                <a:solidFill>
                  <a:schemeClr val="dk1"/>
                </a:solidFill>
              </a:rPr>
              <a:t>me</a:t>
            </a:r>
            <a:r>
              <a:rPr lang="de-DE" sz="1200">
                <a:solidFill>
                  <a:schemeClr val="dk1"/>
                </a:solidFill>
              </a:rPr>
              <a:t> </a:t>
            </a:r>
            <a:r>
              <a:rPr lang="de-DE" sz="1200" err="1">
                <a:solidFill>
                  <a:schemeClr val="dk1"/>
                </a:solidFill>
              </a:rPr>
              <a:t>there</a:t>
            </a:r>
            <a:r>
              <a:rPr lang="de-DE" sz="1200">
                <a:solidFill>
                  <a:schemeClr val="dk1"/>
                </a:solidFill>
              </a:rPr>
              <a:t> and </a:t>
            </a:r>
            <a:r>
              <a:rPr lang="de-DE" sz="1200" err="1">
                <a:solidFill>
                  <a:schemeClr val="dk1"/>
                </a:solidFill>
              </a:rPr>
              <a:t>what</a:t>
            </a:r>
            <a:r>
              <a:rPr lang="de-DE" sz="1200">
                <a:solidFill>
                  <a:schemeClr val="dk1"/>
                </a:solidFill>
              </a:rPr>
              <a:t> </a:t>
            </a:r>
            <a:r>
              <a:rPr lang="de-DE" sz="1200" err="1">
                <a:solidFill>
                  <a:schemeClr val="dk1"/>
                </a:solidFill>
              </a:rPr>
              <a:t>pushes</a:t>
            </a:r>
            <a:r>
              <a:rPr lang="de-DE" sz="1200">
                <a:solidFill>
                  <a:schemeClr val="dk1"/>
                </a:solidFill>
              </a:rPr>
              <a:t> </a:t>
            </a:r>
            <a:r>
              <a:rPr lang="de-DE" sz="1200" err="1">
                <a:solidFill>
                  <a:schemeClr val="dk1"/>
                </a:solidFill>
              </a:rPr>
              <a:t>me</a:t>
            </a:r>
            <a:r>
              <a:rPr lang="de-DE" sz="1200">
                <a:solidFill>
                  <a:schemeClr val="dk1"/>
                </a:solidFill>
              </a:rPr>
              <a:t> </a:t>
            </a:r>
            <a:r>
              <a:rPr lang="de-DE" sz="1200" err="1">
                <a:solidFill>
                  <a:schemeClr val="dk1"/>
                </a:solidFill>
              </a:rPr>
              <a:t>away</a:t>
            </a:r>
            <a:r>
              <a:rPr lang="de-DE" sz="1200">
                <a:solidFill>
                  <a:schemeClr val="dk1"/>
                </a:solidFill>
              </a:rPr>
              <a:t>? </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You‘re</a:t>
            </a:r>
            <a:r>
              <a:rPr lang="de-DE" sz="1200">
                <a:solidFill>
                  <a:schemeClr val="dk1"/>
                </a:solidFill>
              </a:rPr>
              <a:t> also </a:t>
            </a:r>
            <a:r>
              <a:rPr lang="de-DE" sz="1200" err="1">
                <a:solidFill>
                  <a:schemeClr val="dk1"/>
                </a:solidFill>
              </a:rPr>
              <a:t>invited</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post</a:t>
            </a:r>
            <a:r>
              <a:rPr lang="de-DE" sz="1200">
                <a:solidFill>
                  <a:schemeClr val="dk1"/>
                </a:solidFill>
              </a:rPr>
              <a:t> </a:t>
            </a:r>
            <a:r>
              <a:rPr lang="de-DE" sz="1200" err="1">
                <a:solidFill>
                  <a:schemeClr val="dk1"/>
                </a:solidFill>
              </a:rPr>
              <a:t>any</a:t>
            </a:r>
            <a:r>
              <a:rPr lang="de-DE" sz="1200">
                <a:solidFill>
                  <a:schemeClr val="dk1"/>
                </a:solidFill>
              </a:rPr>
              <a:t> </a:t>
            </a:r>
            <a:r>
              <a:rPr lang="de-DE" sz="1200" err="1">
                <a:solidFill>
                  <a:schemeClr val="dk1"/>
                </a:solidFill>
              </a:rPr>
              <a:t>fears</a:t>
            </a:r>
            <a:r>
              <a:rPr lang="de-DE" sz="1200">
                <a:solidFill>
                  <a:schemeClr val="dk1"/>
                </a:solidFill>
              </a:rPr>
              <a:t> </a:t>
            </a:r>
            <a:r>
              <a:rPr lang="de-DE" sz="1200" err="1">
                <a:solidFill>
                  <a:schemeClr val="dk1"/>
                </a:solidFill>
              </a:rPr>
              <a:t>or</a:t>
            </a:r>
            <a:r>
              <a:rPr lang="de-DE" sz="1200">
                <a:solidFill>
                  <a:schemeClr val="dk1"/>
                </a:solidFill>
              </a:rPr>
              <a:t> negative </a:t>
            </a:r>
            <a:r>
              <a:rPr lang="de-DE" sz="1200" err="1">
                <a:solidFill>
                  <a:schemeClr val="dk1"/>
                </a:solidFill>
              </a:rPr>
              <a:t>thoughts</a:t>
            </a:r>
            <a:r>
              <a:rPr lang="de-DE" sz="1200">
                <a:solidFill>
                  <a:schemeClr val="dk1"/>
                </a:solidFill>
              </a:rPr>
              <a:t> </a:t>
            </a:r>
            <a:r>
              <a:rPr lang="de-DE" sz="1200" err="1">
                <a:solidFill>
                  <a:schemeClr val="dk1"/>
                </a:solidFill>
              </a:rPr>
              <a:t>there</a:t>
            </a:r>
            <a:r>
              <a:rPr lang="de-DE" sz="1200">
                <a:solidFill>
                  <a:schemeClr val="dk1"/>
                </a:solidFill>
              </a:rPr>
              <a:t>.</a:t>
            </a:r>
          </a:p>
          <a:p>
            <a:pPr marL="0" lvl="0" indent="0" algn="l" rtl="0">
              <a:spcBef>
                <a:spcPts val="0"/>
              </a:spcBef>
              <a:spcAft>
                <a:spcPts val="0"/>
              </a:spcAft>
              <a:buNone/>
            </a:pPr>
            <a:endParaRPr lang="de-DE" sz="1200">
              <a:solidFill>
                <a:schemeClr val="dk1"/>
              </a:solidFill>
            </a:endParaRP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0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337092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a:p>
        </p:txBody>
      </p:sp>
    </p:spTree>
    <p:extLst>
      <p:ext uri="{BB962C8B-B14F-4D97-AF65-F5344CB8AC3E}">
        <p14:creationId xmlns:p14="http://schemas.microsoft.com/office/powerpoint/2010/main" val="3263073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err="1">
                <a:cs typeface="Calibri" panose="020F0502020204030204"/>
              </a:rPr>
              <a:t>We</a:t>
            </a:r>
            <a:r>
              <a:rPr lang="de-DE">
                <a:cs typeface="Calibri" panose="020F0502020204030204"/>
              </a:rPr>
              <a:t> </a:t>
            </a:r>
            <a:r>
              <a:rPr lang="de-DE" err="1">
                <a:cs typeface="Calibri" panose="020F0502020204030204"/>
              </a:rPr>
              <a:t>want</a:t>
            </a:r>
            <a:r>
              <a:rPr lang="de-DE">
                <a:cs typeface="Calibri" panose="020F0502020204030204"/>
              </a:rPr>
              <a:t> </a:t>
            </a:r>
            <a:r>
              <a:rPr lang="de-DE" err="1">
                <a:cs typeface="Calibri" panose="020F0502020204030204"/>
              </a:rPr>
              <a:t>to</a:t>
            </a:r>
            <a:r>
              <a:rPr lang="de-DE">
                <a:cs typeface="Calibri" panose="020F0502020204030204"/>
              </a:rPr>
              <a:t> </a:t>
            </a:r>
            <a:r>
              <a:rPr lang="de-DE" err="1">
                <a:cs typeface="Calibri" panose="020F0502020204030204"/>
              </a:rPr>
              <a:t>give</a:t>
            </a:r>
            <a:r>
              <a:rPr lang="de-DE">
                <a:cs typeface="Calibri" panose="020F0502020204030204"/>
              </a:rPr>
              <a:t> </a:t>
            </a:r>
            <a:r>
              <a:rPr lang="de-DE" err="1">
                <a:cs typeface="Calibri" panose="020F0502020204030204"/>
              </a:rPr>
              <a:t>you</a:t>
            </a:r>
            <a:r>
              <a:rPr lang="de-DE">
                <a:cs typeface="Calibri" panose="020F0502020204030204"/>
              </a:rPr>
              <a:t> </a:t>
            </a:r>
            <a:r>
              <a:rPr lang="de-DE" err="1">
                <a:cs typeface="Calibri" panose="020F0502020204030204"/>
              </a:rPr>
              <a:t>some</a:t>
            </a:r>
            <a:r>
              <a:rPr lang="de-DE">
                <a:cs typeface="Calibri" panose="020F0502020204030204"/>
              </a:rPr>
              <a:t> time </a:t>
            </a:r>
            <a:r>
              <a:rPr lang="de-DE" err="1">
                <a:cs typeface="Calibri" panose="020F0502020204030204"/>
              </a:rPr>
              <a:t>to</a:t>
            </a:r>
            <a:r>
              <a:rPr lang="de-DE">
                <a:cs typeface="Calibri" panose="020F0502020204030204"/>
              </a:rPr>
              <a:t> </a:t>
            </a:r>
            <a:r>
              <a:rPr lang="de-DE" err="1">
                <a:cs typeface="Calibri" panose="020F0502020204030204"/>
              </a:rPr>
              <a:t>share</a:t>
            </a:r>
            <a:r>
              <a:rPr lang="de-DE">
                <a:cs typeface="Calibri" panose="020F0502020204030204"/>
              </a:rPr>
              <a:t> </a:t>
            </a:r>
            <a:r>
              <a:rPr lang="de-DE" err="1">
                <a:cs typeface="Calibri" panose="020F0502020204030204"/>
              </a:rPr>
              <a:t>your</a:t>
            </a:r>
            <a:r>
              <a:rPr lang="de-DE">
                <a:cs typeface="Calibri" panose="020F0502020204030204"/>
              </a:rPr>
              <a:t> </a:t>
            </a:r>
            <a:r>
              <a:rPr lang="de-DE" err="1">
                <a:cs typeface="Calibri" panose="020F0502020204030204"/>
              </a:rPr>
              <a:t>thoughts</a:t>
            </a:r>
            <a:r>
              <a:rPr lang="de-DE">
                <a:cs typeface="Calibri" panose="020F0502020204030204"/>
              </a:rPr>
              <a:t> and </a:t>
            </a:r>
            <a:r>
              <a:rPr lang="de-DE" err="1">
                <a:cs typeface="Calibri" panose="020F0502020204030204"/>
              </a:rPr>
              <a:t>associations</a:t>
            </a:r>
            <a:r>
              <a:rPr lang="de-DE">
                <a:cs typeface="Calibri" panose="020F0502020204030204"/>
              </a:rPr>
              <a:t> in </a:t>
            </a:r>
            <a:r>
              <a:rPr lang="de-DE" err="1">
                <a:cs typeface="Calibri" panose="020F0502020204030204"/>
              </a:rPr>
              <a:t>small</a:t>
            </a:r>
            <a:r>
              <a:rPr lang="de-DE">
                <a:cs typeface="Calibri" panose="020F0502020204030204"/>
              </a:rPr>
              <a:t> </a:t>
            </a:r>
            <a:r>
              <a:rPr lang="de-DE" err="1">
                <a:cs typeface="Calibri" panose="020F0502020204030204"/>
              </a:rPr>
              <a:t>groups</a:t>
            </a:r>
            <a:r>
              <a:rPr lang="de-DE">
                <a:cs typeface="Calibri" panose="020F0502020204030204"/>
              </a:rPr>
              <a:t>. </a:t>
            </a:r>
            <a:r>
              <a:rPr lang="de-DE" err="1">
                <a:cs typeface="Calibri" panose="020F0502020204030204"/>
              </a:rPr>
              <a:t>For</a:t>
            </a:r>
            <a:r>
              <a:rPr lang="de-DE">
                <a:cs typeface="Calibri" panose="020F0502020204030204"/>
              </a:rPr>
              <a:t> </a:t>
            </a:r>
            <a:r>
              <a:rPr lang="de-DE" err="1">
                <a:cs typeface="Calibri" panose="020F0502020204030204"/>
              </a:rPr>
              <a:t>this</a:t>
            </a:r>
            <a:r>
              <a:rPr lang="de-DE">
                <a:cs typeface="Calibri" panose="020F0502020204030204"/>
              </a:rPr>
              <a:t> </a:t>
            </a:r>
            <a:r>
              <a:rPr lang="de-DE" err="1">
                <a:cs typeface="Calibri" panose="020F0502020204030204"/>
              </a:rPr>
              <a:t>we</a:t>
            </a:r>
            <a:r>
              <a:rPr lang="de-DE">
                <a:cs typeface="Calibri" panose="020F0502020204030204"/>
              </a:rPr>
              <a:t> will send </a:t>
            </a:r>
            <a:r>
              <a:rPr lang="de-DE" err="1">
                <a:cs typeface="Calibri" panose="020F0502020204030204"/>
              </a:rPr>
              <a:t>you</a:t>
            </a:r>
            <a:r>
              <a:rPr lang="de-DE">
                <a:cs typeface="Calibri" panose="020F0502020204030204"/>
              </a:rPr>
              <a:t> in </a:t>
            </a:r>
            <a:r>
              <a:rPr lang="de-DE" err="1">
                <a:cs typeface="Calibri" panose="020F0502020204030204"/>
              </a:rPr>
              <a:t>breakouts</a:t>
            </a:r>
            <a:r>
              <a:rPr lang="de-DE">
                <a:cs typeface="Calibri" panose="020F0502020204030204"/>
              </a:rPr>
              <a:t> </a:t>
            </a:r>
            <a:r>
              <a:rPr lang="de-DE" err="1">
                <a:cs typeface="Calibri" panose="020F0502020204030204"/>
              </a:rPr>
              <a:t>for</a:t>
            </a:r>
            <a:r>
              <a:rPr lang="de-DE">
                <a:cs typeface="Calibri" panose="020F0502020204030204"/>
              </a:rPr>
              <a:t> 10min. </a:t>
            </a:r>
          </a:p>
        </p:txBody>
      </p:sp>
    </p:spTree>
    <p:extLst>
      <p:ext uri="{BB962C8B-B14F-4D97-AF65-F5344CB8AC3E}">
        <p14:creationId xmlns:p14="http://schemas.microsoft.com/office/powerpoint/2010/main" val="4273204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2506764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a:t>Next Video: </a:t>
            </a:r>
            <a:r>
              <a:rPr lang="de-DE" sz="1100" err="1">
                <a:solidFill>
                  <a:schemeClr val="dk1"/>
                </a:solidFill>
              </a:rPr>
              <a:t>You</a:t>
            </a:r>
            <a:r>
              <a:rPr lang="de-DE" sz="1100">
                <a:solidFill>
                  <a:schemeClr val="dk1"/>
                </a:solidFill>
              </a:rPr>
              <a:t> </a:t>
            </a:r>
            <a:r>
              <a:rPr lang="de-DE" sz="1100" err="1">
                <a:solidFill>
                  <a:schemeClr val="dk1"/>
                </a:solidFill>
              </a:rPr>
              <a:t>might</a:t>
            </a:r>
            <a:r>
              <a:rPr lang="de-DE" sz="1100">
                <a:solidFill>
                  <a:schemeClr val="dk1"/>
                </a:solidFill>
              </a:rPr>
              <a:t> </a:t>
            </a:r>
            <a:r>
              <a:rPr lang="de-DE" sz="1100" err="1">
                <a:solidFill>
                  <a:schemeClr val="dk1"/>
                </a:solidFill>
              </a:rPr>
              <a:t>have</a:t>
            </a:r>
            <a:r>
              <a:rPr lang="de-DE" sz="1100">
                <a:solidFill>
                  <a:schemeClr val="dk1"/>
                </a:solidFill>
              </a:rPr>
              <a:t> </a:t>
            </a:r>
            <a:r>
              <a:rPr lang="de-DE" sz="1100" err="1">
                <a:solidFill>
                  <a:schemeClr val="dk1"/>
                </a:solidFill>
              </a:rPr>
              <a:t>seen</a:t>
            </a:r>
            <a:r>
              <a:rPr lang="de-DE" sz="1100">
                <a:solidFill>
                  <a:schemeClr val="dk1"/>
                </a:solidFill>
              </a:rPr>
              <a:t> a </a:t>
            </a:r>
            <a:r>
              <a:rPr lang="de-DE" sz="1100" err="1">
                <a:solidFill>
                  <a:schemeClr val="dk1"/>
                </a:solidFill>
              </a:rPr>
              <a:t>diversity</a:t>
            </a:r>
            <a:r>
              <a:rPr lang="de-DE" sz="1100">
                <a:solidFill>
                  <a:schemeClr val="dk1"/>
                </a:solidFill>
              </a:rPr>
              <a:t> </a:t>
            </a:r>
            <a:r>
              <a:rPr lang="de-DE" sz="1100" err="1">
                <a:solidFill>
                  <a:schemeClr val="dk1"/>
                </a:solidFill>
              </a:rPr>
              <a:t>of</a:t>
            </a:r>
            <a:r>
              <a:rPr lang="de-DE" sz="1100">
                <a:solidFill>
                  <a:schemeClr val="dk1"/>
                </a:solidFill>
              </a:rPr>
              <a:t> different beliefs and </a:t>
            </a:r>
            <a:r>
              <a:rPr lang="de-DE" sz="1100" err="1">
                <a:solidFill>
                  <a:schemeClr val="dk1"/>
                </a:solidFill>
              </a:rPr>
              <a:t>thoughts</a:t>
            </a:r>
            <a:r>
              <a:rPr lang="de-DE" sz="1100">
                <a:solidFill>
                  <a:schemeClr val="dk1"/>
                </a:solidFill>
              </a:rPr>
              <a:t> </a:t>
            </a:r>
            <a:r>
              <a:rPr lang="de-DE" sz="1100" err="1">
                <a:solidFill>
                  <a:schemeClr val="dk1"/>
                </a:solidFill>
              </a:rPr>
              <a:t>about</a:t>
            </a:r>
            <a:r>
              <a:rPr lang="de-DE" sz="1100">
                <a:solidFill>
                  <a:schemeClr val="dk1"/>
                </a:solidFill>
              </a:rPr>
              <a:t> </a:t>
            </a:r>
            <a:r>
              <a:rPr lang="de-DE" sz="1100" err="1">
                <a:solidFill>
                  <a:schemeClr val="dk1"/>
                </a:solidFill>
              </a:rPr>
              <a:t>entrepreneurship</a:t>
            </a:r>
            <a:r>
              <a:rPr lang="de-DE" sz="1100">
                <a:solidFill>
                  <a:schemeClr val="dk1"/>
                </a:solidFill>
              </a:rPr>
              <a:t>, not </a:t>
            </a:r>
            <a:r>
              <a:rPr lang="de-DE" sz="1100" err="1">
                <a:solidFill>
                  <a:schemeClr val="dk1"/>
                </a:solidFill>
              </a:rPr>
              <a:t>necessarily</a:t>
            </a:r>
            <a:r>
              <a:rPr lang="de-DE" sz="1100">
                <a:solidFill>
                  <a:schemeClr val="dk1"/>
                </a:solidFill>
              </a:rPr>
              <a:t> </a:t>
            </a:r>
            <a:r>
              <a:rPr lang="de-DE" sz="1100" err="1">
                <a:solidFill>
                  <a:schemeClr val="dk1"/>
                </a:solidFill>
              </a:rPr>
              <a:t>reflecting</a:t>
            </a:r>
            <a:r>
              <a:rPr lang="de-DE" sz="1100">
                <a:solidFill>
                  <a:schemeClr val="dk1"/>
                </a:solidFill>
              </a:rPr>
              <a:t> </a:t>
            </a:r>
            <a:r>
              <a:rPr lang="de-DE" sz="1100" err="1">
                <a:solidFill>
                  <a:schemeClr val="dk1"/>
                </a:solidFill>
              </a:rPr>
              <a:t>the</a:t>
            </a:r>
            <a:r>
              <a:rPr lang="de-DE" sz="1100">
                <a:solidFill>
                  <a:schemeClr val="dk1"/>
                </a:solidFill>
              </a:rPr>
              <a:t> stereotype </a:t>
            </a:r>
            <a:r>
              <a:rPr lang="de-DE" sz="1100" err="1">
                <a:solidFill>
                  <a:schemeClr val="dk1"/>
                </a:solidFill>
              </a:rPr>
              <a:t>that</a:t>
            </a:r>
            <a:r>
              <a:rPr lang="de-DE" sz="1100">
                <a:solidFill>
                  <a:schemeClr val="dk1"/>
                </a:solidFill>
              </a:rPr>
              <a:t> </a:t>
            </a:r>
            <a:r>
              <a:rPr lang="de-DE" sz="1100" err="1">
                <a:solidFill>
                  <a:schemeClr val="dk1"/>
                </a:solidFill>
              </a:rPr>
              <a:t>we</a:t>
            </a:r>
            <a:r>
              <a:rPr lang="de-DE" sz="1100">
                <a:solidFill>
                  <a:schemeClr val="dk1"/>
                </a:solidFill>
              </a:rPr>
              <a:t> </a:t>
            </a:r>
            <a:r>
              <a:rPr lang="de-DE" sz="1100" err="1">
                <a:solidFill>
                  <a:schemeClr val="dk1"/>
                </a:solidFill>
              </a:rPr>
              <a:t>often</a:t>
            </a:r>
            <a:r>
              <a:rPr lang="de-DE" sz="1100">
                <a:solidFill>
                  <a:schemeClr val="dk1"/>
                </a:solidFill>
              </a:rPr>
              <a:t> </a:t>
            </a:r>
            <a:r>
              <a:rPr lang="de-DE" sz="1100" err="1">
                <a:solidFill>
                  <a:schemeClr val="dk1"/>
                </a:solidFill>
              </a:rPr>
              <a:t>have</a:t>
            </a:r>
            <a:r>
              <a:rPr lang="de-DE" sz="1100">
                <a:solidFill>
                  <a:schemeClr val="dk1"/>
                </a:solidFill>
              </a:rPr>
              <a:t> in mind. </a:t>
            </a:r>
            <a:r>
              <a:rPr lang="de-DE" sz="1100" err="1">
                <a:solidFill>
                  <a:schemeClr val="dk1"/>
                </a:solidFill>
              </a:rPr>
              <a:t>Now</a:t>
            </a:r>
            <a:r>
              <a:rPr lang="de-DE" sz="1100">
                <a:solidFill>
                  <a:schemeClr val="dk1"/>
                </a:solidFill>
              </a:rPr>
              <a:t> </a:t>
            </a:r>
            <a:r>
              <a:rPr lang="de-DE" sz="1100" err="1">
                <a:solidFill>
                  <a:schemeClr val="dk1"/>
                </a:solidFill>
              </a:rPr>
              <a:t>let‘s</a:t>
            </a:r>
            <a:r>
              <a:rPr lang="de-DE" sz="1100">
                <a:solidFill>
                  <a:schemeClr val="dk1"/>
                </a:solidFill>
              </a:rPr>
              <a:t> </a:t>
            </a:r>
            <a:r>
              <a:rPr lang="de-DE" sz="1100" err="1">
                <a:solidFill>
                  <a:schemeClr val="dk1"/>
                </a:solidFill>
              </a:rPr>
              <a:t>hear</a:t>
            </a:r>
            <a:r>
              <a:rPr lang="de-DE" sz="1100">
                <a:solidFill>
                  <a:schemeClr val="dk1"/>
                </a:solidFill>
              </a:rPr>
              <a:t> </a:t>
            </a:r>
            <a:r>
              <a:rPr lang="de-DE" sz="1100" err="1">
                <a:solidFill>
                  <a:schemeClr val="dk1"/>
                </a:solidFill>
              </a:rPr>
              <a:t>what</a:t>
            </a:r>
            <a:r>
              <a:rPr lang="de-DE" sz="1100">
                <a:solidFill>
                  <a:schemeClr val="dk1"/>
                </a:solidFill>
              </a:rPr>
              <a:t> </a:t>
            </a:r>
            <a:r>
              <a:rPr lang="de-DE" sz="1100" err="1">
                <a:solidFill>
                  <a:schemeClr val="dk1"/>
                </a:solidFill>
              </a:rPr>
              <a:t>our</a:t>
            </a:r>
            <a:r>
              <a:rPr lang="de-DE" sz="1100">
                <a:solidFill>
                  <a:schemeClr val="dk1"/>
                </a:solidFill>
              </a:rPr>
              <a:t> </a:t>
            </a:r>
            <a:r>
              <a:rPr lang="de-DE" sz="1100" err="1">
                <a:solidFill>
                  <a:schemeClr val="dk1"/>
                </a:solidFill>
              </a:rPr>
              <a:t>female</a:t>
            </a:r>
            <a:r>
              <a:rPr lang="de-DE" sz="1100">
                <a:solidFill>
                  <a:schemeClr val="dk1"/>
                </a:solidFill>
              </a:rPr>
              <a:t> </a:t>
            </a:r>
            <a:r>
              <a:rPr lang="de-DE" sz="1100" err="1">
                <a:solidFill>
                  <a:schemeClr val="dk1"/>
                </a:solidFill>
              </a:rPr>
              <a:t>founders</a:t>
            </a:r>
            <a:r>
              <a:rPr lang="de-DE" sz="1100">
                <a:solidFill>
                  <a:schemeClr val="dk1"/>
                </a:solidFill>
              </a:rPr>
              <a:t> </a:t>
            </a:r>
            <a:r>
              <a:rPr lang="de-DE" sz="1100" err="1">
                <a:solidFill>
                  <a:schemeClr val="dk1"/>
                </a:solidFill>
              </a:rPr>
              <a:t>say</a:t>
            </a:r>
            <a:r>
              <a:rPr lang="de-DE" sz="1100">
                <a:solidFill>
                  <a:schemeClr val="dk1"/>
                </a:solidFill>
              </a:rPr>
              <a:t> </a:t>
            </a:r>
            <a:r>
              <a:rPr lang="de-DE" sz="1100" err="1">
                <a:solidFill>
                  <a:schemeClr val="dk1"/>
                </a:solidFill>
              </a:rPr>
              <a:t>about</a:t>
            </a:r>
            <a:r>
              <a:rPr lang="de-DE" sz="1100">
                <a:solidFill>
                  <a:schemeClr val="dk1"/>
                </a:solidFill>
              </a:rPr>
              <a:t> </a:t>
            </a:r>
            <a:r>
              <a:rPr lang="de-DE" sz="1100" err="1">
                <a:solidFill>
                  <a:schemeClr val="dk1"/>
                </a:solidFill>
              </a:rPr>
              <a:t>the</a:t>
            </a:r>
            <a:r>
              <a:rPr lang="de-DE" sz="1100">
                <a:solidFill>
                  <a:schemeClr val="dk1"/>
                </a:solidFill>
              </a:rPr>
              <a:t> </a:t>
            </a:r>
            <a:r>
              <a:rPr lang="de-DE" sz="1100" err="1">
                <a:solidFill>
                  <a:schemeClr val="dk1"/>
                </a:solidFill>
              </a:rPr>
              <a:t>meaning</a:t>
            </a:r>
            <a:r>
              <a:rPr lang="de-DE" sz="1100">
                <a:solidFill>
                  <a:schemeClr val="dk1"/>
                </a:solidFill>
              </a:rPr>
              <a:t> </a:t>
            </a:r>
            <a:r>
              <a:rPr lang="de-DE" sz="1100" err="1">
                <a:solidFill>
                  <a:schemeClr val="dk1"/>
                </a:solidFill>
              </a:rPr>
              <a:t>of</a:t>
            </a:r>
            <a:r>
              <a:rPr lang="de-DE" sz="1100">
                <a:solidFill>
                  <a:schemeClr val="dk1"/>
                </a:solidFill>
              </a:rPr>
              <a:t> </a:t>
            </a:r>
            <a:r>
              <a:rPr lang="de-DE" sz="1100" err="1">
                <a:solidFill>
                  <a:schemeClr val="dk1"/>
                </a:solidFill>
              </a:rPr>
              <a:t>entrepreneurship</a:t>
            </a:r>
            <a:r>
              <a:rPr lang="de-DE" sz="1100">
                <a:solidFill>
                  <a:schemeClr val="dk1"/>
                </a:solidFill>
              </a:rPr>
              <a:t> </a:t>
            </a:r>
            <a:r>
              <a:rPr lang="de-DE" sz="1100" err="1">
                <a:solidFill>
                  <a:schemeClr val="dk1"/>
                </a:solidFill>
              </a:rPr>
              <a:t>to</a:t>
            </a:r>
            <a:r>
              <a:rPr lang="de-DE" sz="1100">
                <a:solidFill>
                  <a:schemeClr val="dk1"/>
                </a:solidFill>
              </a:rPr>
              <a:t> </a:t>
            </a:r>
            <a:r>
              <a:rPr lang="de-DE" sz="1100" err="1">
                <a:solidFill>
                  <a:schemeClr val="dk1"/>
                </a:solidFill>
              </a:rPr>
              <a:t>them</a:t>
            </a:r>
            <a:r>
              <a:rPr lang="de-DE" sz="1100">
                <a:solidFill>
                  <a:schemeClr val="dk1"/>
                </a:solidFill>
              </a:rPr>
              <a:t>.</a:t>
            </a:r>
          </a:p>
          <a:p>
            <a:endParaRPr lang="de-DE"/>
          </a:p>
        </p:txBody>
      </p:sp>
    </p:spTree>
    <p:extLst>
      <p:ext uri="{BB962C8B-B14F-4D97-AF65-F5344CB8AC3E}">
        <p14:creationId xmlns:p14="http://schemas.microsoft.com/office/powerpoint/2010/main" val="1502712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You</a:t>
            </a:r>
            <a:r>
              <a:rPr lang="de-DE" sz="1200">
                <a:solidFill>
                  <a:schemeClr val="dk1"/>
                </a:solidFill>
              </a:rPr>
              <a:t> </a:t>
            </a:r>
            <a:r>
              <a:rPr lang="de-DE" sz="1200" err="1">
                <a:solidFill>
                  <a:schemeClr val="dk1"/>
                </a:solidFill>
              </a:rPr>
              <a:t>might</a:t>
            </a:r>
            <a:r>
              <a:rPr lang="de-DE" sz="1200">
                <a:solidFill>
                  <a:schemeClr val="dk1"/>
                </a:solidFill>
              </a:rPr>
              <a:t> </a:t>
            </a:r>
            <a:r>
              <a:rPr lang="de-DE" sz="1200" err="1">
                <a:solidFill>
                  <a:schemeClr val="dk1"/>
                </a:solidFill>
              </a:rPr>
              <a:t>have</a:t>
            </a:r>
            <a:r>
              <a:rPr lang="de-DE" sz="1200">
                <a:solidFill>
                  <a:schemeClr val="dk1"/>
                </a:solidFill>
              </a:rPr>
              <a:t> </a:t>
            </a:r>
            <a:r>
              <a:rPr lang="de-DE" sz="1200" err="1">
                <a:solidFill>
                  <a:schemeClr val="dk1"/>
                </a:solidFill>
              </a:rPr>
              <a:t>seen</a:t>
            </a:r>
            <a:r>
              <a:rPr lang="de-DE" sz="1200">
                <a:solidFill>
                  <a:schemeClr val="dk1"/>
                </a:solidFill>
              </a:rPr>
              <a:t> a </a:t>
            </a:r>
            <a:r>
              <a:rPr lang="de-DE" sz="1200" err="1">
                <a:solidFill>
                  <a:schemeClr val="dk1"/>
                </a:solidFill>
              </a:rPr>
              <a:t>diversity</a:t>
            </a:r>
            <a:r>
              <a:rPr lang="de-DE" sz="1200">
                <a:solidFill>
                  <a:schemeClr val="dk1"/>
                </a:solidFill>
              </a:rPr>
              <a:t> </a:t>
            </a:r>
            <a:r>
              <a:rPr lang="de-DE" sz="1200" err="1">
                <a:solidFill>
                  <a:schemeClr val="dk1"/>
                </a:solidFill>
              </a:rPr>
              <a:t>of</a:t>
            </a:r>
            <a:r>
              <a:rPr lang="de-DE" sz="1200">
                <a:solidFill>
                  <a:schemeClr val="dk1"/>
                </a:solidFill>
              </a:rPr>
              <a:t> different beliefs and </a:t>
            </a:r>
            <a:r>
              <a:rPr lang="de-DE" sz="1200" err="1">
                <a:solidFill>
                  <a:schemeClr val="dk1"/>
                </a:solidFill>
              </a:rPr>
              <a:t>thoughts</a:t>
            </a:r>
            <a:r>
              <a:rPr lang="de-DE" sz="1200">
                <a:solidFill>
                  <a:schemeClr val="dk1"/>
                </a:solidFill>
              </a:rPr>
              <a:t> </a:t>
            </a:r>
            <a:r>
              <a:rPr lang="de-DE" sz="1200" err="1">
                <a:solidFill>
                  <a:schemeClr val="dk1"/>
                </a:solidFill>
              </a:rPr>
              <a:t>about</a:t>
            </a:r>
            <a:r>
              <a:rPr lang="de-DE" sz="1200">
                <a:solidFill>
                  <a:schemeClr val="dk1"/>
                </a:solidFill>
              </a:rPr>
              <a:t> </a:t>
            </a:r>
            <a:r>
              <a:rPr lang="de-DE" sz="1200" err="1">
                <a:solidFill>
                  <a:schemeClr val="dk1"/>
                </a:solidFill>
              </a:rPr>
              <a:t>entrepreneurship</a:t>
            </a:r>
            <a:r>
              <a:rPr lang="de-DE" sz="1200">
                <a:solidFill>
                  <a:schemeClr val="dk1"/>
                </a:solidFill>
              </a:rPr>
              <a:t>, not </a:t>
            </a:r>
            <a:r>
              <a:rPr lang="de-DE" sz="1200" err="1">
                <a:solidFill>
                  <a:schemeClr val="dk1"/>
                </a:solidFill>
              </a:rPr>
              <a:t>necessarily</a:t>
            </a:r>
            <a:r>
              <a:rPr lang="de-DE" sz="1200">
                <a:solidFill>
                  <a:schemeClr val="dk1"/>
                </a:solidFill>
              </a:rPr>
              <a:t> </a:t>
            </a:r>
            <a:r>
              <a:rPr lang="de-DE" sz="1200" err="1">
                <a:solidFill>
                  <a:schemeClr val="dk1"/>
                </a:solidFill>
              </a:rPr>
              <a:t>reflecting</a:t>
            </a:r>
            <a:r>
              <a:rPr lang="de-DE" sz="1200">
                <a:solidFill>
                  <a:schemeClr val="dk1"/>
                </a:solidFill>
              </a:rPr>
              <a:t> </a:t>
            </a:r>
            <a:r>
              <a:rPr lang="de-DE" sz="1200" err="1">
                <a:solidFill>
                  <a:schemeClr val="dk1"/>
                </a:solidFill>
              </a:rPr>
              <a:t>the</a:t>
            </a:r>
            <a:r>
              <a:rPr lang="de-DE" sz="1200">
                <a:solidFill>
                  <a:schemeClr val="dk1"/>
                </a:solidFill>
              </a:rPr>
              <a:t> stereotype </a:t>
            </a:r>
            <a:r>
              <a:rPr lang="de-DE" sz="1200" err="1">
                <a:solidFill>
                  <a:schemeClr val="dk1"/>
                </a:solidFill>
              </a:rPr>
              <a:t>that</a:t>
            </a:r>
            <a:r>
              <a:rPr lang="de-DE" sz="1200">
                <a:solidFill>
                  <a:schemeClr val="dk1"/>
                </a:solidFill>
              </a:rPr>
              <a:t> </a:t>
            </a:r>
            <a:r>
              <a:rPr lang="de-DE" sz="1200" err="1">
                <a:solidFill>
                  <a:schemeClr val="dk1"/>
                </a:solidFill>
              </a:rPr>
              <a:t>we</a:t>
            </a:r>
            <a:r>
              <a:rPr lang="de-DE" sz="1200">
                <a:solidFill>
                  <a:schemeClr val="dk1"/>
                </a:solidFill>
              </a:rPr>
              <a:t> </a:t>
            </a:r>
            <a:r>
              <a:rPr lang="de-DE" sz="1200" err="1">
                <a:solidFill>
                  <a:schemeClr val="dk1"/>
                </a:solidFill>
              </a:rPr>
              <a:t>often</a:t>
            </a:r>
            <a:r>
              <a:rPr lang="de-DE" sz="1200">
                <a:solidFill>
                  <a:schemeClr val="dk1"/>
                </a:solidFill>
              </a:rPr>
              <a:t> </a:t>
            </a:r>
            <a:r>
              <a:rPr lang="de-DE" sz="1200" err="1">
                <a:solidFill>
                  <a:schemeClr val="dk1"/>
                </a:solidFill>
              </a:rPr>
              <a:t>have</a:t>
            </a:r>
            <a:r>
              <a:rPr lang="de-DE" sz="1200">
                <a:solidFill>
                  <a:schemeClr val="dk1"/>
                </a:solidFill>
              </a:rPr>
              <a:t> in mind. </a:t>
            </a:r>
            <a:r>
              <a:rPr lang="de-DE" sz="1200" err="1">
                <a:solidFill>
                  <a:schemeClr val="dk1"/>
                </a:solidFill>
              </a:rPr>
              <a:t>Now</a:t>
            </a:r>
            <a:r>
              <a:rPr lang="de-DE" sz="1200">
                <a:solidFill>
                  <a:schemeClr val="dk1"/>
                </a:solidFill>
              </a:rPr>
              <a:t> </a:t>
            </a:r>
            <a:r>
              <a:rPr lang="de-DE" sz="1200" err="1">
                <a:solidFill>
                  <a:schemeClr val="dk1"/>
                </a:solidFill>
              </a:rPr>
              <a:t>let‘s</a:t>
            </a:r>
            <a:r>
              <a:rPr lang="de-DE" sz="1200">
                <a:solidFill>
                  <a:schemeClr val="dk1"/>
                </a:solidFill>
              </a:rPr>
              <a:t> </a:t>
            </a:r>
            <a:r>
              <a:rPr lang="de-DE" sz="1200" err="1">
                <a:solidFill>
                  <a:schemeClr val="dk1"/>
                </a:solidFill>
              </a:rPr>
              <a:t>hear</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our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founders</a:t>
            </a:r>
            <a:r>
              <a:rPr lang="de-DE" sz="1200">
                <a:solidFill>
                  <a:schemeClr val="dk1"/>
                </a:solidFill>
              </a:rPr>
              <a:t> </a:t>
            </a:r>
            <a:r>
              <a:rPr lang="de-DE" sz="1200" err="1">
                <a:solidFill>
                  <a:schemeClr val="dk1"/>
                </a:solidFill>
              </a:rPr>
              <a:t>say</a:t>
            </a:r>
            <a:r>
              <a:rPr lang="de-DE" sz="1200">
                <a:solidFill>
                  <a:schemeClr val="dk1"/>
                </a:solidFill>
              </a:rPr>
              <a:t> </a:t>
            </a:r>
            <a:r>
              <a:rPr lang="de-DE" sz="1200" err="1">
                <a:solidFill>
                  <a:schemeClr val="dk1"/>
                </a:solidFill>
              </a:rPr>
              <a:t>about</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meaning</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entrepreneurship</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them</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839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Let’s walk further on our journey to step 2 – your resources</a:t>
            </a:r>
          </a:p>
        </p:txBody>
      </p:sp>
    </p:spTree>
    <p:extLst>
      <p:ext uri="{BB962C8B-B14F-4D97-AF65-F5344CB8AC3E}">
        <p14:creationId xmlns:p14="http://schemas.microsoft.com/office/powerpoint/2010/main" val="4294959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cs typeface="Calibri"/>
              </a:rPr>
              <a:t>Next video: </a:t>
            </a:r>
            <a:r>
              <a:rPr lang="de-DE" sz="1100" err="1">
                <a:solidFill>
                  <a:schemeClr val="dk1"/>
                </a:solidFill>
              </a:rPr>
              <a:t>We</a:t>
            </a:r>
            <a:r>
              <a:rPr lang="de-DE" sz="1100">
                <a:solidFill>
                  <a:schemeClr val="dk1"/>
                </a:solidFill>
              </a:rPr>
              <a:t> </a:t>
            </a:r>
            <a:r>
              <a:rPr lang="de-DE" sz="1100" err="1">
                <a:solidFill>
                  <a:schemeClr val="dk1"/>
                </a:solidFill>
              </a:rPr>
              <a:t>would</a:t>
            </a:r>
            <a:r>
              <a:rPr lang="de-DE" sz="1100">
                <a:solidFill>
                  <a:schemeClr val="dk1"/>
                </a:solidFill>
              </a:rPr>
              <a:t> like </a:t>
            </a:r>
            <a:r>
              <a:rPr lang="de-DE" sz="1100" err="1">
                <a:solidFill>
                  <a:schemeClr val="dk1"/>
                </a:solidFill>
              </a:rPr>
              <a:t>to</a:t>
            </a:r>
            <a:r>
              <a:rPr lang="de-DE" sz="1100">
                <a:solidFill>
                  <a:schemeClr val="dk1"/>
                </a:solidFill>
              </a:rPr>
              <a:t> </a:t>
            </a:r>
            <a:r>
              <a:rPr lang="de-DE" sz="1100" err="1">
                <a:solidFill>
                  <a:schemeClr val="dk1"/>
                </a:solidFill>
              </a:rPr>
              <a:t>start</a:t>
            </a:r>
            <a:r>
              <a:rPr lang="de-DE" sz="1100">
                <a:solidFill>
                  <a:schemeClr val="dk1"/>
                </a:solidFill>
              </a:rPr>
              <a:t> </a:t>
            </a:r>
            <a:r>
              <a:rPr lang="de-DE" sz="1100" err="1">
                <a:solidFill>
                  <a:schemeClr val="dk1"/>
                </a:solidFill>
              </a:rPr>
              <a:t>again</a:t>
            </a:r>
            <a:r>
              <a:rPr lang="de-DE" sz="1100">
                <a:solidFill>
                  <a:schemeClr val="dk1"/>
                </a:solidFill>
              </a:rPr>
              <a:t> </a:t>
            </a:r>
            <a:r>
              <a:rPr lang="de-DE" sz="1100" err="1">
                <a:solidFill>
                  <a:schemeClr val="dk1"/>
                </a:solidFill>
              </a:rPr>
              <a:t>with</a:t>
            </a:r>
            <a:r>
              <a:rPr lang="de-DE" sz="1100">
                <a:solidFill>
                  <a:schemeClr val="dk1"/>
                </a:solidFill>
              </a:rPr>
              <a:t> a </a:t>
            </a:r>
            <a:r>
              <a:rPr lang="de-DE" sz="1100" err="1">
                <a:solidFill>
                  <a:schemeClr val="dk1"/>
                </a:solidFill>
              </a:rPr>
              <a:t>little</a:t>
            </a:r>
            <a:r>
              <a:rPr lang="de-DE" sz="1100">
                <a:solidFill>
                  <a:schemeClr val="dk1"/>
                </a:solidFill>
              </a:rPr>
              <a:t> </a:t>
            </a:r>
            <a:r>
              <a:rPr lang="de-DE" sz="1100" err="1">
                <a:solidFill>
                  <a:schemeClr val="dk1"/>
                </a:solidFill>
              </a:rPr>
              <a:t>video</a:t>
            </a:r>
            <a:r>
              <a:rPr lang="de-DE" sz="1100">
                <a:solidFill>
                  <a:schemeClr val="dk1"/>
                </a:solidFill>
              </a:rPr>
              <a:t> </a:t>
            </a:r>
            <a:r>
              <a:rPr lang="de-DE" sz="1100" err="1">
                <a:solidFill>
                  <a:schemeClr val="dk1"/>
                </a:solidFill>
              </a:rPr>
              <a:t>snippet</a:t>
            </a:r>
            <a:r>
              <a:rPr lang="de-DE" sz="1100">
                <a:solidFill>
                  <a:schemeClr val="dk1"/>
                </a:solidFill>
              </a:rPr>
              <a:t> </a:t>
            </a:r>
            <a:r>
              <a:rPr lang="de-DE" sz="1100" err="1">
                <a:solidFill>
                  <a:schemeClr val="dk1"/>
                </a:solidFill>
              </a:rPr>
              <a:t>by</a:t>
            </a:r>
            <a:r>
              <a:rPr lang="de-DE" sz="1100">
                <a:solidFill>
                  <a:schemeClr val="dk1"/>
                </a:solidFill>
              </a:rPr>
              <a:t> </a:t>
            </a:r>
            <a:r>
              <a:rPr lang="de-DE" sz="1100" err="1">
                <a:solidFill>
                  <a:schemeClr val="dk1"/>
                </a:solidFill>
              </a:rPr>
              <a:t>our</a:t>
            </a:r>
            <a:r>
              <a:rPr lang="de-DE" sz="1100">
                <a:solidFill>
                  <a:schemeClr val="dk1"/>
                </a:solidFill>
              </a:rPr>
              <a:t> </a:t>
            </a:r>
            <a:r>
              <a:rPr lang="de-DE" sz="1100" err="1">
                <a:solidFill>
                  <a:schemeClr val="dk1"/>
                </a:solidFill>
              </a:rPr>
              <a:t>female</a:t>
            </a:r>
            <a:r>
              <a:rPr lang="de-DE" sz="1100">
                <a:solidFill>
                  <a:schemeClr val="dk1"/>
                </a:solidFill>
              </a:rPr>
              <a:t> </a:t>
            </a:r>
            <a:r>
              <a:rPr lang="de-DE" sz="1100" err="1">
                <a:solidFill>
                  <a:schemeClr val="dk1"/>
                </a:solidFill>
              </a:rPr>
              <a:t>founders</a:t>
            </a:r>
            <a:r>
              <a:rPr lang="de-DE" sz="1100">
                <a:solidFill>
                  <a:schemeClr val="dk1"/>
                </a:solidFill>
              </a:rPr>
              <a:t> on </a:t>
            </a:r>
            <a:r>
              <a:rPr lang="de-DE" sz="1100" err="1">
                <a:solidFill>
                  <a:schemeClr val="dk1"/>
                </a:solidFill>
              </a:rPr>
              <a:t>their</a:t>
            </a:r>
            <a:r>
              <a:rPr lang="de-DE" sz="1100">
                <a:solidFill>
                  <a:schemeClr val="dk1"/>
                </a:solidFill>
              </a:rPr>
              <a:t> </a:t>
            </a:r>
            <a:r>
              <a:rPr lang="de-DE" sz="1100" err="1">
                <a:solidFill>
                  <a:schemeClr val="dk1"/>
                </a:solidFill>
              </a:rPr>
              <a:t>resources</a:t>
            </a:r>
            <a:r>
              <a:rPr lang="de-DE" sz="1100">
                <a:solidFill>
                  <a:schemeClr val="dk1"/>
                </a:solidFill>
              </a:rPr>
              <a:t> and </a:t>
            </a:r>
            <a:r>
              <a:rPr lang="de-DE" sz="1100" err="1">
                <a:solidFill>
                  <a:schemeClr val="dk1"/>
                </a:solidFill>
              </a:rPr>
              <a:t>gifts</a:t>
            </a:r>
            <a:r>
              <a:rPr lang="de-DE" sz="1100">
                <a:solidFill>
                  <a:schemeClr val="dk1"/>
                </a:solidFill>
              </a:rPr>
              <a:t> </a:t>
            </a:r>
            <a:r>
              <a:rPr lang="de-DE" sz="1100" err="1">
                <a:solidFill>
                  <a:schemeClr val="dk1"/>
                </a:solidFill>
              </a:rPr>
              <a:t>they</a:t>
            </a:r>
            <a:r>
              <a:rPr lang="de-DE" sz="1100">
                <a:solidFill>
                  <a:schemeClr val="dk1"/>
                </a:solidFill>
              </a:rPr>
              <a:t> bring </a:t>
            </a:r>
            <a:r>
              <a:rPr lang="de-DE" sz="1100" err="1">
                <a:solidFill>
                  <a:schemeClr val="dk1"/>
                </a:solidFill>
              </a:rPr>
              <a:t>to</a:t>
            </a:r>
            <a:r>
              <a:rPr lang="de-DE" sz="1100">
                <a:solidFill>
                  <a:schemeClr val="dk1"/>
                </a:solidFill>
              </a:rPr>
              <a:t> </a:t>
            </a:r>
            <a:r>
              <a:rPr lang="de-DE" sz="1100" err="1">
                <a:solidFill>
                  <a:schemeClr val="dk1"/>
                </a:solidFill>
              </a:rPr>
              <a:t>the</a:t>
            </a:r>
            <a:r>
              <a:rPr lang="de-DE" sz="1100">
                <a:solidFill>
                  <a:schemeClr val="dk1"/>
                </a:solidFill>
              </a:rPr>
              <a:t> </a:t>
            </a:r>
            <a:r>
              <a:rPr lang="de-DE" sz="1100" err="1">
                <a:solidFill>
                  <a:schemeClr val="dk1"/>
                </a:solidFill>
              </a:rPr>
              <a:t>world</a:t>
            </a:r>
            <a:r>
              <a:rPr lang="de-DE" sz="1100">
                <a:solidFill>
                  <a:schemeClr val="dk1"/>
                </a:solidFill>
              </a:rPr>
              <a:t> </a:t>
            </a:r>
            <a:r>
              <a:rPr lang="de-DE" sz="1100" err="1">
                <a:solidFill>
                  <a:schemeClr val="dk1"/>
                </a:solidFill>
              </a:rPr>
              <a:t>as</a:t>
            </a:r>
            <a:r>
              <a:rPr lang="de-DE" sz="1100">
                <a:solidFill>
                  <a:schemeClr val="dk1"/>
                </a:solidFill>
              </a:rPr>
              <a:t> an </a:t>
            </a:r>
            <a:r>
              <a:rPr lang="de-DE" sz="1100" err="1">
                <a:solidFill>
                  <a:schemeClr val="dk1"/>
                </a:solidFill>
              </a:rPr>
              <a:t>entrepreneur</a:t>
            </a:r>
            <a:r>
              <a:rPr lang="de-DE" sz="1100">
                <a:solidFill>
                  <a:schemeClr val="dk1"/>
                </a:solidFill>
              </a:rPr>
              <a:t>…</a:t>
            </a:r>
          </a:p>
          <a:p>
            <a:pPr marL="158750" indent="0">
              <a:buNone/>
            </a:pPr>
            <a:endParaRPr lang="en-US">
              <a:cs typeface="Calibri"/>
            </a:endParaRPr>
          </a:p>
        </p:txBody>
      </p:sp>
    </p:spTree>
    <p:extLst>
      <p:ext uri="{BB962C8B-B14F-4D97-AF65-F5344CB8AC3E}">
        <p14:creationId xmlns:p14="http://schemas.microsoft.com/office/powerpoint/2010/main" val="448492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We</a:t>
            </a:r>
            <a:r>
              <a:rPr lang="de-DE" sz="1200">
                <a:solidFill>
                  <a:schemeClr val="dk1"/>
                </a:solidFill>
              </a:rPr>
              <a:t> </a:t>
            </a:r>
            <a:r>
              <a:rPr lang="de-DE" sz="1200" err="1">
                <a:solidFill>
                  <a:schemeClr val="dk1"/>
                </a:solidFill>
              </a:rPr>
              <a:t>would</a:t>
            </a:r>
            <a:r>
              <a:rPr lang="de-DE" sz="1200">
                <a:solidFill>
                  <a:schemeClr val="dk1"/>
                </a:solidFill>
              </a:rPr>
              <a:t> like </a:t>
            </a:r>
            <a:r>
              <a:rPr lang="de-DE" sz="1200" err="1">
                <a:solidFill>
                  <a:schemeClr val="dk1"/>
                </a:solidFill>
              </a:rPr>
              <a:t>to</a:t>
            </a:r>
            <a:r>
              <a:rPr lang="de-DE" sz="1200">
                <a:solidFill>
                  <a:schemeClr val="dk1"/>
                </a:solidFill>
              </a:rPr>
              <a:t> </a:t>
            </a:r>
            <a:r>
              <a:rPr lang="de-DE" sz="1200" err="1">
                <a:solidFill>
                  <a:schemeClr val="dk1"/>
                </a:solidFill>
              </a:rPr>
              <a:t>start</a:t>
            </a:r>
            <a:r>
              <a:rPr lang="de-DE" sz="1200">
                <a:solidFill>
                  <a:schemeClr val="dk1"/>
                </a:solidFill>
              </a:rPr>
              <a:t> </a:t>
            </a:r>
            <a:r>
              <a:rPr lang="de-DE" sz="1200" err="1">
                <a:solidFill>
                  <a:schemeClr val="dk1"/>
                </a:solidFill>
              </a:rPr>
              <a:t>again</a:t>
            </a:r>
            <a:r>
              <a:rPr lang="de-DE" sz="1200">
                <a:solidFill>
                  <a:schemeClr val="dk1"/>
                </a:solidFill>
              </a:rPr>
              <a:t> </a:t>
            </a:r>
            <a:r>
              <a:rPr lang="de-DE" sz="1200" err="1">
                <a:solidFill>
                  <a:schemeClr val="dk1"/>
                </a:solidFill>
              </a:rPr>
              <a:t>with</a:t>
            </a:r>
            <a:r>
              <a:rPr lang="de-DE" sz="1200">
                <a:solidFill>
                  <a:schemeClr val="dk1"/>
                </a:solidFill>
              </a:rPr>
              <a:t> a </a:t>
            </a:r>
            <a:r>
              <a:rPr lang="de-DE" sz="1200" err="1">
                <a:solidFill>
                  <a:schemeClr val="dk1"/>
                </a:solidFill>
              </a:rPr>
              <a:t>little</a:t>
            </a:r>
            <a:r>
              <a:rPr lang="de-DE" sz="1200">
                <a:solidFill>
                  <a:schemeClr val="dk1"/>
                </a:solidFill>
              </a:rPr>
              <a:t> </a:t>
            </a:r>
            <a:r>
              <a:rPr lang="de-DE" sz="1200" err="1">
                <a:solidFill>
                  <a:schemeClr val="dk1"/>
                </a:solidFill>
              </a:rPr>
              <a:t>video</a:t>
            </a:r>
            <a:r>
              <a:rPr lang="de-DE" sz="1200">
                <a:solidFill>
                  <a:schemeClr val="dk1"/>
                </a:solidFill>
              </a:rPr>
              <a:t> </a:t>
            </a:r>
            <a:r>
              <a:rPr lang="de-DE" sz="1200" err="1">
                <a:solidFill>
                  <a:schemeClr val="dk1"/>
                </a:solidFill>
              </a:rPr>
              <a:t>snippet</a:t>
            </a:r>
            <a:r>
              <a:rPr lang="de-DE" sz="1200">
                <a:solidFill>
                  <a:schemeClr val="dk1"/>
                </a:solidFill>
              </a:rPr>
              <a:t> </a:t>
            </a:r>
            <a:r>
              <a:rPr lang="de-DE" sz="1200" err="1">
                <a:solidFill>
                  <a:schemeClr val="dk1"/>
                </a:solidFill>
              </a:rPr>
              <a:t>by</a:t>
            </a:r>
            <a:r>
              <a:rPr lang="de-DE" sz="1200">
                <a:solidFill>
                  <a:schemeClr val="dk1"/>
                </a:solidFill>
              </a:rPr>
              <a:t> </a:t>
            </a:r>
            <a:r>
              <a:rPr lang="de-DE" sz="1200" err="1">
                <a:solidFill>
                  <a:schemeClr val="dk1"/>
                </a:solidFill>
              </a:rPr>
              <a:t>our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founders</a:t>
            </a:r>
            <a:r>
              <a:rPr lang="de-DE" sz="1200">
                <a:solidFill>
                  <a:schemeClr val="dk1"/>
                </a:solidFill>
              </a:rPr>
              <a:t> on </a:t>
            </a:r>
            <a:r>
              <a:rPr lang="de-DE" sz="1200" err="1">
                <a:solidFill>
                  <a:schemeClr val="dk1"/>
                </a:solidFill>
              </a:rPr>
              <a:t>their</a:t>
            </a:r>
            <a:r>
              <a:rPr lang="de-DE" sz="1200">
                <a:solidFill>
                  <a:schemeClr val="dk1"/>
                </a:solidFill>
              </a:rPr>
              <a:t> </a:t>
            </a:r>
            <a:r>
              <a:rPr lang="de-DE" sz="1200" err="1">
                <a:solidFill>
                  <a:schemeClr val="dk1"/>
                </a:solidFill>
              </a:rPr>
              <a:t>resources</a:t>
            </a:r>
            <a:r>
              <a:rPr lang="de-DE" sz="1200">
                <a:solidFill>
                  <a:schemeClr val="dk1"/>
                </a:solidFill>
              </a:rPr>
              <a:t> and </a:t>
            </a:r>
            <a:r>
              <a:rPr lang="de-DE" sz="1200" err="1">
                <a:solidFill>
                  <a:schemeClr val="dk1"/>
                </a:solidFill>
              </a:rPr>
              <a:t>gifts</a:t>
            </a:r>
            <a:r>
              <a:rPr lang="de-DE" sz="1200">
                <a:solidFill>
                  <a:schemeClr val="dk1"/>
                </a:solidFill>
              </a:rPr>
              <a:t> </a:t>
            </a:r>
            <a:r>
              <a:rPr lang="de-DE" sz="1200" err="1">
                <a:solidFill>
                  <a:schemeClr val="dk1"/>
                </a:solidFill>
              </a:rPr>
              <a:t>they</a:t>
            </a:r>
            <a:r>
              <a:rPr lang="de-DE" sz="1200">
                <a:solidFill>
                  <a:schemeClr val="dk1"/>
                </a:solidFill>
              </a:rPr>
              <a:t> bring </a:t>
            </a:r>
            <a:r>
              <a:rPr lang="de-DE" sz="1200" err="1">
                <a:solidFill>
                  <a:schemeClr val="dk1"/>
                </a:solidFill>
              </a:rPr>
              <a:t>to</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world</a:t>
            </a:r>
            <a:r>
              <a:rPr lang="de-DE" sz="1200">
                <a:solidFill>
                  <a:schemeClr val="dk1"/>
                </a:solidFill>
              </a:rPr>
              <a:t> </a:t>
            </a:r>
            <a:r>
              <a:rPr lang="de-DE" sz="1200" err="1">
                <a:solidFill>
                  <a:schemeClr val="dk1"/>
                </a:solidFill>
              </a:rPr>
              <a:t>as</a:t>
            </a:r>
            <a:r>
              <a:rPr lang="de-DE" sz="1200">
                <a:solidFill>
                  <a:schemeClr val="dk1"/>
                </a:solidFill>
              </a:rPr>
              <a:t> an </a:t>
            </a:r>
            <a:r>
              <a:rPr lang="de-DE" sz="1200" err="1">
                <a:solidFill>
                  <a:schemeClr val="dk1"/>
                </a:solidFill>
              </a:rPr>
              <a:t>entrepreneur</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230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a:solidFill>
                  <a:schemeClr val="dk1"/>
                </a:solidFill>
              </a:rPr>
              <a:t>So, </a:t>
            </a:r>
            <a:r>
              <a:rPr lang="de-DE" sz="1200" err="1">
                <a:solidFill>
                  <a:schemeClr val="dk1"/>
                </a:solidFill>
              </a:rPr>
              <a:t>gaining</a:t>
            </a:r>
            <a:r>
              <a:rPr lang="de-DE" sz="1200">
                <a:solidFill>
                  <a:schemeClr val="dk1"/>
                </a:solidFill>
              </a:rPr>
              <a:t> </a:t>
            </a:r>
            <a:r>
              <a:rPr lang="de-DE" sz="1200" err="1">
                <a:solidFill>
                  <a:schemeClr val="dk1"/>
                </a:solidFill>
              </a:rPr>
              <a:t>awareness</a:t>
            </a:r>
            <a:r>
              <a:rPr lang="de-DE" sz="1200">
                <a:solidFill>
                  <a:schemeClr val="dk1"/>
                </a:solidFill>
              </a:rPr>
              <a:t> </a:t>
            </a:r>
            <a:r>
              <a:rPr lang="de-DE" sz="1200" err="1">
                <a:solidFill>
                  <a:schemeClr val="dk1"/>
                </a:solidFill>
              </a:rPr>
              <a:t>for</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already</a:t>
            </a:r>
            <a:r>
              <a:rPr lang="de-DE" sz="1200">
                <a:solidFill>
                  <a:schemeClr val="dk1"/>
                </a:solidFill>
              </a:rPr>
              <a:t> bring </a:t>
            </a:r>
            <a:r>
              <a:rPr lang="de-DE" sz="1200" err="1">
                <a:solidFill>
                  <a:schemeClr val="dk1"/>
                </a:solidFill>
              </a:rPr>
              <a:t>to</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table</a:t>
            </a:r>
            <a:r>
              <a:rPr lang="de-DE" sz="1200">
                <a:solidFill>
                  <a:schemeClr val="dk1"/>
                </a:solidFill>
              </a:rPr>
              <a:t>, </a:t>
            </a:r>
            <a:r>
              <a:rPr lang="de-DE" sz="1200" err="1">
                <a:solidFill>
                  <a:schemeClr val="dk1"/>
                </a:solidFill>
              </a:rPr>
              <a:t>for</a:t>
            </a:r>
            <a:r>
              <a:rPr lang="de-DE" sz="1200">
                <a:solidFill>
                  <a:schemeClr val="dk1"/>
                </a:solidFill>
              </a:rPr>
              <a:t> all </a:t>
            </a:r>
            <a:r>
              <a:rPr lang="de-DE" sz="1200" err="1">
                <a:solidFill>
                  <a:schemeClr val="dk1"/>
                </a:solidFill>
              </a:rPr>
              <a:t>your</a:t>
            </a:r>
            <a:r>
              <a:rPr lang="de-DE" sz="1200">
                <a:solidFill>
                  <a:schemeClr val="dk1"/>
                </a:solidFill>
              </a:rPr>
              <a:t> </a:t>
            </a:r>
            <a:r>
              <a:rPr lang="de-DE" sz="1200" err="1">
                <a:solidFill>
                  <a:schemeClr val="dk1"/>
                </a:solidFill>
              </a:rPr>
              <a:t>skills</a:t>
            </a:r>
            <a:r>
              <a:rPr lang="de-DE" sz="1200">
                <a:solidFill>
                  <a:schemeClr val="dk1"/>
                </a:solidFill>
              </a:rPr>
              <a:t> and </a:t>
            </a:r>
            <a:r>
              <a:rPr lang="de-DE" sz="1200" err="1">
                <a:solidFill>
                  <a:schemeClr val="dk1"/>
                </a:solidFill>
              </a:rPr>
              <a:t>experiences</a:t>
            </a:r>
            <a:r>
              <a:rPr lang="de-DE" sz="1200">
                <a:solidFill>
                  <a:schemeClr val="dk1"/>
                </a:solidFill>
              </a:rPr>
              <a:t> </a:t>
            </a:r>
            <a:r>
              <a:rPr lang="de-DE" sz="1200" err="1">
                <a:solidFill>
                  <a:schemeClr val="dk1"/>
                </a:solidFill>
              </a:rPr>
              <a:t>that</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have</a:t>
            </a:r>
            <a:r>
              <a:rPr lang="de-DE" sz="1200">
                <a:solidFill>
                  <a:schemeClr val="dk1"/>
                </a:solidFill>
              </a:rPr>
              <a:t> and </a:t>
            </a:r>
            <a:r>
              <a:rPr lang="de-DE" sz="1200" err="1">
                <a:solidFill>
                  <a:schemeClr val="dk1"/>
                </a:solidFill>
              </a:rPr>
              <a:t>to</a:t>
            </a:r>
            <a:r>
              <a:rPr lang="de-DE" sz="1200">
                <a:solidFill>
                  <a:schemeClr val="dk1"/>
                </a:solidFill>
              </a:rPr>
              <a:t> </a:t>
            </a:r>
            <a:r>
              <a:rPr lang="de-DE" sz="1200" err="1">
                <a:solidFill>
                  <a:schemeClr val="dk1"/>
                </a:solidFill>
              </a:rPr>
              <a:t>know</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are</a:t>
            </a:r>
            <a:r>
              <a:rPr lang="de-DE" sz="1200">
                <a:solidFill>
                  <a:schemeClr val="dk1"/>
                </a:solidFill>
              </a:rPr>
              <a:t> </a:t>
            </a:r>
            <a:r>
              <a:rPr lang="de-DE" sz="1200" err="1">
                <a:solidFill>
                  <a:schemeClr val="dk1"/>
                </a:solidFill>
              </a:rPr>
              <a:t>especially</a:t>
            </a:r>
            <a:r>
              <a:rPr lang="de-DE" sz="1200">
                <a:solidFill>
                  <a:schemeClr val="dk1"/>
                </a:solidFill>
              </a:rPr>
              <a:t> </a:t>
            </a:r>
            <a:r>
              <a:rPr lang="de-DE" sz="1200" err="1">
                <a:solidFill>
                  <a:schemeClr val="dk1"/>
                </a:solidFill>
              </a:rPr>
              <a:t>good</a:t>
            </a:r>
            <a:r>
              <a:rPr lang="de-DE" sz="1200">
                <a:solidFill>
                  <a:schemeClr val="dk1"/>
                </a:solidFill>
              </a:rPr>
              <a:t> in and </a:t>
            </a:r>
            <a:r>
              <a:rPr lang="de-DE" sz="1200" err="1">
                <a:solidFill>
                  <a:schemeClr val="dk1"/>
                </a:solidFill>
              </a:rPr>
              <a:t>what</a:t>
            </a:r>
            <a:r>
              <a:rPr lang="de-DE" sz="1200">
                <a:solidFill>
                  <a:schemeClr val="dk1"/>
                </a:solidFill>
              </a:rPr>
              <a:t> not so </a:t>
            </a:r>
            <a:r>
              <a:rPr lang="de-DE" sz="1200" err="1">
                <a:solidFill>
                  <a:schemeClr val="dk1"/>
                </a:solidFill>
              </a:rPr>
              <a:t>much</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very</a:t>
            </a:r>
            <a:r>
              <a:rPr lang="de-DE" sz="1200">
                <a:solidFill>
                  <a:schemeClr val="dk1"/>
                </a:solidFill>
              </a:rPr>
              <a:t> </a:t>
            </a:r>
            <a:r>
              <a:rPr lang="de-DE" sz="1200" err="1">
                <a:solidFill>
                  <a:schemeClr val="dk1"/>
                </a:solidFill>
              </a:rPr>
              <a:t>important</a:t>
            </a:r>
            <a:r>
              <a:rPr lang="de-DE" sz="1200">
                <a:solidFill>
                  <a:schemeClr val="dk1"/>
                </a:solidFill>
              </a:rPr>
              <a:t>.</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It</a:t>
            </a:r>
            <a:r>
              <a:rPr lang="de-DE" sz="1200">
                <a:solidFill>
                  <a:schemeClr val="dk1"/>
                </a:solidFill>
              </a:rPr>
              <a:t> </a:t>
            </a:r>
            <a:r>
              <a:rPr lang="de-DE" sz="1200" err="1">
                <a:solidFill>
                  <a:schemeClr val="dk1"/>
                </a:solidFill>
              </a:rPr>
              <a:t>helps</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be</a:t>
            </a:r>
            <a:r>
              <a:rPr lang="de-DE" sz="1200">
                <a:solidFill>
                  <a:schemeClr val="dk1"/>
                </a:solidFill>
              </a:rPr>
              <a:t> brave </a:t>
            </a:r>
            <a:r>
              <a:rPr lang="de-DE" sz="1200" err="1">
                <a:solidFill>
                  <a:schemeClr val="dk1"/>
                </a:solidFill>
              </a:rPr>
              <a:t>moving</a:t>
            </a:r>
            <a:r>
              <a:rPr lang="de-DE" sz="1200">
                <a:solidFill>
                  <a:schemeClr val="dk1"/>
                </a:solidFill>
              </a:rPr>
              <a:t> </a:t>
            </a:r>
            <a:r>
              <a:rPr lang="de-DE" sz="1200" err="1">
                <a:solidFill>
                  <a:schemeClr val="dk1"/>
                </a:solidFill>
              </a:rPr>
              <a:t>forward</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ask</a:t>
            </a:r>
            <a:r>
              <a:rPr lang="de-DE" sz="1200">
                <a:solidFill>
                  <a:schemeClr val="dk1"/>
                </a:solidFill>
              </a:rPr>
              <a:t> </a:t>
            </a:r>
            <a:r>
              <a:rPr lang="de-DE" sz="1200" err="1">
                <a:solidFill>
                  <a:schemeClr val="dk1"/>
                </a:solidFill>
              </a:rPr>
              <a:t>for</a:t>
            </a:r>
            <a:r>
              <a:rPr lang="de-DE" sz="1200">
                <a:solidFill>
                  <a:schemeClr val="dk1"/>
                </a:solidFill>
              </a:rPr>
              <a:t> support and </a:t>
            </a:r>
            <a:r>
              <a:rPr lang="de-DE" sz="1200" err="1">
                <a:solidFill>
                  <a:schemeClr val="dk1"/>
                </a:solidFill>
              </a:rPr>
              <a:t>be</a:t>
            </a:r>
            <a:r>
              <a:rPr lang="de-DE" sz="1200">
                <a:solidFill>
                  <a:schemeClr val="dk1"/>
                </a:solidFill>
              </a:rPr>
              <a:t> </a:t>
            </a:r>
            <a:r>
              <a:rPr lang="de-DE" sz="1200" err="1">
                <a:solidFill>
                  <a:schemeClr val="dk1"/>
                </a:solidFill>
              </a:rPr>
              <a:t>able</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reflect</a:t>
            </a:r>
            <a:r>
              <a:rPr lang="de-DE" sz="1200">
                <a:solidFill>
                  <a:schemeClr val="dk1"/>
                </a:solidFill>
              </a:rPr>
              <a:t> on potential </a:t>
            </a:r>
            <a:r>
              <a:rPr lang="de-DE" sz="1200" err="1">
                <a:solidFill>
                  <a:schemeClr val="dk1"/>
                </a:solidFill>
              </a:rPr>
              <a:t>fields</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improvement</a:t>
            </a:r>
            <a:r>
              <a:rPr lang="de-DE" sz="1200">
                <a:solidFill>
                  <a:schemeClr val="dk1"/>
                </a:solidFill>
              </a:rPr>
              <a:t>. </a:t>
            </a:r>
            <a:r>
              <a:rPr lang="de-DE" sz="1200" err="1">
                <a:solidFill>
                  <a:schemeClr val="dk1"/>
                </a:solidFill>
              </a:rPr>
              <a:t>We</a:t>
            </a:r>
            <a:r>
              <a:rPr lang="de-DE" sz="1200">
                <a:solidFill>
                  <a:schemeClr val="dk1"/>
                </a:solidFill>
              </a:rPr>
              <a:t> </a:t>
            </a:r>
            <a:r>
              <a:rPr lang="de-DE" sz="1200" err="1">
                <a:solidFill>
                  <a:schemeClr val="dk1"/>
                </a:solidFill>
              </a:rPr>
              <a:t>believe</a:t>
            </a:r>
            <a:r>
              <a:rPr lang="de-DE" sz="1200">
                <a:solidFill>
                  <a:schemeClr val="dk1"/>
                </a:solidFill>
              </a:rPr>
              <a:t> </a:t>
            </a:r>
            <a:r>
              <a:rPr lang="de-DE" sz="1200" err="1">
                <a:solidFill>
                  <a:schemeClr val="dk1"/>
                </a:solidFill>
              </a:rPr>
              <a:t>that</a:t>
            </a:r>
            <a:r>
              <a:rPr lang="de-DE" sz="1200">
                <a:solidFill>
                  <a:schemeClr val="dk1"/>
                </a:solidFill>
              </a:rPr>
              <a:t> </a:t>
            </a:r>
            <a:r>
              <a:rPr lang="de-DE" sz="1200" err="1">
                <a:solidFill>
                  <a:schemeClr val="dk1"/>
                </a:solidFill>
              </a:rPr>
              <a:t>writing</a:t>
            </a:r>
            <a:r>
              <a:rPr lang="de-DE" sz="1200">
                <a:solidFill>
                  <a:schemeClr val="dk1"/>
                </a:solidFill>
              </a:rPr>
              <a:t> </a:t>
            </a:r>
            <a:r>
              <a:rPr lang="de-DE" sz="1200" err="1">
                <a:solidFill>
                  <a:schemeClr val="dk1"/>
                </a:solidFill>
              </a:rPr>
              <a:t>it</a:t>
            </a:r>
            <a:r>
              <a:rPr lang="de-DE" sz="1200">
                <a:solidFill>
                  <a:schemeClr val="dk1"/>
                </a:solidFill>
              </a:rPr>
              <a:t> down, and </a:t>
            </a:r>
            <a:r>
              <a:rPr lang="de-DE" sz="1200" err="1">
                <a:solidFill>
                  <a:schemeClr val="dk1"/>
                </a:solidFill>
              </a:rPr>
              <a:t>showing</a:t>
            </a:r>
            <a:r>
              <a:rPr lang="de-DE" sz="1200">
                <a:solidFill>
                  <a:schemeClr val="dk1"/>
                </a:solidFill>
              </a:rPr>
              <a:t> </a:t>
            </a:r>
            <a:r>
              <a:rPr lang="de-DE" sz="1200" err="1">
                <a:solidFill>
                  <a:schemeClr val="dk1"/>
                </a:solidFill>
              </a:rPr>
              <a:t>it</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others</a:t>
            </a:r>
            <a:r>
              <a:rPr lang="de-DE" sz="1200">
                <a:solidFill>
                  <a:schemeClr val="dk1"/>
                </a:solidFill>
              </a:rPr>
              <a:t> </a:t>
            </a:r>
            <a:r>
              <a:rPr lang="de-DE" sz="1200" err="1">
                <a:solidFill>
                  <a:schemeClr val="dk1"/>
                </a:solidFill>
              </a:rPr>
              <a:t>can</a:t>
            </a:r>
            <a:r>
              <a:rPr lang="de-DE" sz="1200">
                <a:solidFill>
                  <a:schemeClr val="dk1"/>
                </a:solidFill>
              </a:rPr>
              <a:t> also </a:t>
            </a:r>
            <a:r>
              <a:rPr lang="de-DE" sz="1200" err="1">
                <a:solidFill>
                  <a:schemeClr val="dk1"/>
                </a:solidFill>
              </a:rPr>
              <a:t>feel</a:t>
            </a:r>
            <a:r>
              <a:rPr lang="de-DE" sz="1200">
                <a:solidFill>
                  <a:schemeClr val="dk1"/>
                </a:solidFill>
              </a:rPr>
              <a:t> </a:t>
            </a:r>
            <a:r>
              <a:rPr lang="de-DE" sz="1200" err="1">
                <a:solidFill>
                  <a:schemeClr val="dk1"/>
                </a:solidFill>
              </a:rPr>
              <a:t>quite</a:t>
            </a:r>
            <a:r>
              <a:rPr lang="de-DE" sz="1200">
                <a:solidFill>
                  <a:schemeClr val="dk1"/>
                </a:solidFill>
              </a:rPr>
              <a:t> </a:t>
            </a:r>
            <a:r>
              <a:rPr lang="de-DE" sz="1200" err="1">
                <a:solidFill>
                  <a:schemeClr val="dk1"/>
                </a:solidFill>
              </a:rPr>
              <a:t>empowering</a:t>
            </a:r>
            <a:r>
              <a:rPr lang="de-DE" sz="1200">
                <a:solidFill>
                  <a:schemeClr val="dk1"/>
                </a:solidFill>
              </a:rPr>
              <a:t>. And </a:t>
            </a:r>
            <a:r>
              <a:rPr lang="de-DE" sz="1200" err="1">
                <a:solidFill>
                  <a:schemeClr val="dk1"/>
                </a:solidFill>
              </a:rPr>
              <a:t>that‘s</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we</a:t>
            </a:r>
            <a:r>
              <a:rPr lang="de-DE" sz="1200">
                <a:solidFill>
                  <a:schemeClr val="dk1"/>
                </a:solidFill>
              </a:rPr>
              <a:t> </a:t>
            </a:r>
            <a:r>
              <a:rPr lang="de-DE" sz="1200" err="1">
                <a:solidFill>
                  <a:schemeClr val="dk1"/>
                </a:solidFill>
              </a:rPr>
              <a:t>invite</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to</a:t>
            </a:r>
            <a:r>
              <a:rPr lang="de-DE" sz="1200">
                <a:solidFill>
                  <a:schemeClr val="dk1"/>
                </a:solidFill>
              </a:rPr>
              <a:t> do in </a:t>
            </a:r>
            <a:r>
              <a:rPr lang="de-DE" sz="1200" err="1">
                <a:solidFill>
                  <a:schemeClr val="dk1"/>
                </a:solidFill>
              </a:rPr>
              <a:t>the</a:t>
            </a:r>
            <a:r>
              <a:rPr lang="de-DE" sz="1200">
                <a:solidFill>
                  <a:schemeClr val="dk1"/>
                </a:solidFill>
              </a:rPr>
              <a:t> </a:t>
            </a:r>
            <a:r>
              <a:rPr lang="de-DE" sz="1200" err="1">
                <a:solidFill>
                  <a:schemeClr val="dk1"/>
                </a:solidFill>
              </a:rPr>
              <a:t>next</a:t>
            </a:r>
            <a:r>
              <a:rPr lang="de-DE" sz="1200">
                <a:solidFill>
                  <a:schemeClr val="dk1"/>
                </a:solidFill>
              </a:rPr>
              <a:t> </a:t>
            </a:r>
            <a:r>
              <a:rPr lang="de-DE" sz="1200" err="1">
                <a:solidFill>
                  <a:schemeClr val="dk1"/>
                </a:solidFill>
              </a:rPr>
              <a:t>exercise</a:t>
            </a:r>
            <a:r>
              <a:rPr lang="de-DE" sz="1200">
                <a:solidFill>
                  <a:schemeClr val="dk1"/>
                </a:solidFill>
              </a:rPr>
              <a:t> </a:t>
            </a:r>
            <a:r>
              <a:rPr lang="de-DE" sz="1200" err="1">
                <a:solidFill>
                  <a:schemeClr val="dk1"/>
                </a:solidFill>
              </a:rPr>
              <a:t>by</a:t>
            </a:r>
            <a:r>
              <a:rPr lang="de-DE" sz="1200">
                <a:solidFill>
                  <a:schemeClr val="dk1"/>
                </a:solidFill>
              </a:rPr>
              <a:t> </a:t>
            </a:r>
            <a:r>
              <a:rPr lang="de-DE" sz="1200" err="1">
                <a:solidFill>
                  <a:schemeClr val="dk1"/>
                </a:solidFill>
              </a:rPr>
              <a:t>filling</a:t>
            </a:r>
            <a:r>
              <a:rPr lang="de-DE" sz="1200">
                <a:solidFill>
                  <a:schemeClr val="dk1"/>
                </a:solidFill>
              </a:rPr>
              <a:t> out </a:t>
            </a:r>
            <a:r>
              <a:rPr lang="de-DE" sz="1200" err="1">
                <a:solidFill>
                  <a:schemeClr val="dk1"/>
                </a:solidFill>
              </a:rPr>
              <a:t>your</a:t>
            </a:r>
            <a:r>
              <a:rPr lang="de-DE" sz="1200">
                <a:solidFill>
                  <a:schemeClr val="dk1"/>
                </a:solidFill>
              </a:rPr>
              <a:t> own </a:t>
            </a:r>
            <a:r>
              <a:rPr lang="de-DE" sz="1200" err="1">
                <a:solidFill>
                  <a:schemeClr val="dk1"/>
                </a:solidFill>
              </a:rPr>
              <a:t>entrepreneurial</a:t>
            </a:r>
            <a:r>
              <a:rPr lang="de-DE" sz="1200">
                <a:solidFill>
                  <a:schemeClr val="dk1"/>
                </a:solidFill>
              </a:rPr>
              <a:t> </a:t>
            </a:r>
            <a:r>
              <a:rPr lang="de-DE" sz="1200" err="1">
                <a:solidFill>
                  <a:schemeClr val="dk1"/>
                </a:solidFill>
              </a:rPr>
              <a:t>profile</a:t>
            </a:r>
            <a:r>
              <a:rPr lang="de-DE" sz="1200">
                <a:solidFill>
                  <a:schemeClr val="dk1"/>
                </a:solidFill>
              </a:rPr>
              <a:t> </a:t>
            </a:r>
            <a:r>
              <a:rPr lang="de-DE" sz="1200" err="1">
                <a:solidFill>
                  <a:schemeClr val="dk1"/>
                </a:solidFill>
              </a:rPr>
              <a:t>with</a:t>
            </a:r>
            <a:r>
              <a:rPr lang="de-DE" sz="1200">
                <a:solidFill>
                  <a:schemeClr val="dk1"/>
                </a:solidFill>
              </a:rPr>
              <a:t> </a:t>
            </a:r>
            <a:r>
              <a:rPr lang="de-DE" sz="1200" err="1">
                <a:solidFill>
                  <a:schemeClr val="dk1"/>
                </a:solidFill>
              </a:rPr>
              <a:t>your</a:t>
            </a:r>
            <a:r>
              <a:rPr lang="de-DE" sz="1200">
                <a:solidFill>
                  <a:schemeClr val="dk1"/>
                </a:solidFill>
              </a:rPr>
              <a:t> </a:t>
            </a:r>
            <a:r>
              <a:rPr lang="de-DE" sz="1200" err="1">
                <a:solidFill>
                  <a:schemeClr val="dk1"/>
                </a:solidFill>
              </a:rPr>
              <a:t>background</a:t>
            </a:r>
            <a:r>
              <a:rPr lang="de-DE" sz="1200">
                <a:solidFill>
                  <a:schemeClr val="dk1"/>
                </a:solidFill>
              </a:rPr>
              <a:t>, </a:t>
            </a:r>
            <a:r>
              <a:rPr lang="de-DE" sz="1200" err="1">
                <a:solidFill>
                  <a:schemeClr val="dk1"/>
                </a:solidFill>
              </a:rPr>
              <a:t>experiences</a:t>
            </a:r>
            <a:r>
              <a:rPr lang="de-DE" sz="1200">
                <a:solidFill>
                  <a:schemeClr val="dk1"/>
                </a:solidFill>
              </a:rPr>
              <a:t>, </a:t>
            </a:r>
            <a:r>
              <a:rPr lang="de-DE" sz="1200" err="1">
                <a:solidFill>
                  <a:schemeClr val="dk1"/>
                </a:solidFill>
              </a:rPr>
              <a:t>qualitifactions</a:t>
            </a:r>
            <a:r>
              <a:rPr lang="de-DE" sz="1200">
                <a:solidFill>
                  <a:schemeClr val="dk1"/>
                </a:solidFill>
              </a:rPr>
              <a:t>, </a:t>
            </a:r>
            <a:r>
              <a:rPr lang="de-DE" sz="1200" err="1">
                <a:solidFill>
                  <a:schemeClr val="dk1"/>
                </a:solidFill>
              </a:rPr>
              <a:t>successes</a:t>
            </a:r>
            <a:r>
              <a:rPr lang="de-DE" sz="1200">
                <a:solidFill>
                  <a:schemeClr val="dk1"/>
                </a:solidFill>
              </a:rPr>
              <a:t>…</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If</a:t>
            </a:r>
            <a:r>
              <a:rPr lang="de-DE" sz="1200">
                <a:solidFill>
                  <a:schemeClr val="dk1"/>
                </a:solidFill>
              </a:rPr>
              <a:t> </a:t>
            </a:r>
            <a:r>
              <a:rPr lang="de-DE" sz="1200" err="1">
                <a:solidFill>
                  <a:schemeClr val="dk1"/>
                </a:solidFill>
              </a:rPr>
              <a:t>it</a:t>
            </a:r>
            <a:r>
              <a:rPr lang="de-DE" sz="1200">
                <a:solidFill>
                  <a:schemeClr val="dk1"/>
                </a:solidFill>
              </a:rPr>
              <a:t> </a:t>
            </a:r>
            <a:r>
              <a:rPr lang="de-DE" sz="1200" err="1">
                <a:solidFill>
                  <a:schemeClr val="dk1"/>
                </a:solidFill>
              </a:rPr>
              <a:t>helps</a:t>
            </a:r>
            <a:r>
              <a:rPr lang="de-DE" sz="1200">
                <a:solidFill>
                  <a:schemeClr val="dk1"/>
                </a:solidFill>
              </a:rPr>
              <a:t> </a:t>
            </a:r>
            <a:r>
              <a:rPr lang="de-DE" sz="1200" err="1">
                <a:solidFill>
                  <a:schemeClr val="dk1"/>
                </a:solidFill>
              </a:rPr>
              <a:t>you</a:t>
            </a:r>
            <a:r>
              <a:rPr lang="de-DE" sz="1200">
                <a:solidFill>
                  <a:schemeClr val="dk1"/>
                </a:solidFill>
              </a:rPr>
              <a:t> </a:t>
            </a:r>
            <a:r>
              <a:rPr lang="de-DE" sz="1200" err="1">
                <a:solidFill>
                  <a:schemeClr val="dk1"/>
                </a:solidFill>
              </a:rPr>
              <a:t>please</a:t>
            </a:r>
            <a:r>
              <a:rPr lang="de-DE" sz="1200">
                <a:solidFill>
                  <a:schemeClr val="dk1"/>
                </a:solidFill>
              </a:rPr>
              <a:t> </a:t>
            </a:r>
            <a:r>
              <a:rPr lang="de-DE" sz="1200" err="1">
                <a:solidFill>
                  <a:schemeClr val="dk1"/>
                </a:solidFill>
              </a:rPr>
              <a:t>look</a:t>
            </a:r>
            <a:r>
              <a:rPr lang="de-DE" sz="1200">
                <a:solidFill>
                  <a:schemeClr val="dk1"/>
                </a:solidFill>
              </a:rPr>
              <a:t> at </a:t>
            </a:r>
            <a:r>
              <a:rPr lang="de-DE" sz="1200" err="1">
                <a:solidFill>
                  <a:schemeClr val="dk1"/>
                </a:solidFill>
              </a:rPr>
              <a:t>the</a:t>
            </a:r>
            <a:r>
              <a:rPr lang="de-DE" sz="1200">
                <a:solidFill>
                  <a:schemeClr val="dk1"/>
                </a:solidFill>
              </a:rPr>
              <a:t> </a:t>
            </a:r>
            <a:r>
              <a:rPr lang="de-DE" sz="1200" err="1">
                <a:solidFill>
                  <a:schemeClr val="dk1"/>
                </a:solidFill>
              </a:rPr>
              <a:t>example</a:t>
            </a:r>
            <a:r>
              <a:rPr lang="de-DE" sz="1200">
                <a:solidFill>
                  <a:schemeClr val="dk1"/>
                </a:solidFill>
              </a:rPr>
              <a:t> </a:t>
            </a:r>
            <a:r>
              <a:rPr lang="de-DE" sz="1200" err="1">
                <a:solidFill>
                  <a:schemeClr val="dk1"/>
                </a:solidFill>
              </a:rPr>
              <a:t>profile</a:t>
            </a:r>
            <a:r>
              <a:rPr lang="de-DE" sz="1200">
                <a:solidFill>
                  <a:schemeClr val="dk1"/>
                </a:solidFill>
              </a:rPr>
              <a:t> on </a:t>
            </a:r>
            <a:r>
              <a:rPr lang="de-DE" sz="1200" err="1">
                <a:solidFill>
                  <a:schemeClr val="dk1"/>
                </a:solidFill>
              </a:rPr>
              <a:t>the</a:t>
            </a:r>
            <a:r>
              <a:rPr lang="de-DE" sz="1200">
                <a:solidFill>
                  <a:schemeClr val="dk1"/>
                </a:solidFill>
              </a:rPr>
              <a:t> top on </a:t>
            </a:r>
            <a:r>
              <a:rPr lang="de-DE" sz="1200" err="1">
                <a:solidFill>
                  <a:schemeClr val="dk1"/>
                </a:solidFill>
              </a:rPr>
              <a:t>the</a:t>
            </a:r>
            <a:r>
              <a:rPr lang="de-DE" sz="1200">
                <a:solidFill>
                  <a:schemeClr val="dk1"/>
                </a:solidFill>
              </a:rPr>
              <a:t> Miro Board</a:t>
            </a:r>
          </a:p>
          <a:p>
            <a:pPr marL="0" lvl="0" indent="0" algn="l" rtl="0">
              <a:spcBef>
                <a:spcPts val="0"/>
              </a:spcBef>
              <a:spcAft>
                <a:spcPts val="0"/>
              </a:spcAft>
              <a:buNone/>
            </a:pPr>
            <a:endParaRPr lang="de-DE" sz="1200">
              <a:solidFill>
                <a:schemeClr val="dk1"/>
              </a:solidFill>
            </a:endParaRPr>
          </a:p>
          <a:p>
            <a:pPr marL="0" lvl="0" indent="0" algn="l" rtl="0">
              <a:spcBef>
                <a:spcPts val="0"/>
              </a:spcBef>
              <a:spcAft>
                <a:spcPts val="0"/>
              </a:spcAft>
              <a:buNone/>
            </a:pPr>
            <a:r>
              <a:rPr lang="de-DE" sz="1200" err="1">
                <a:solidFill>
                  <a:schemeClr val="dk1"/>
                </a:solidFill>
              </a:rPr>
              <a:t>You</a:t>
            </a:r>
            <a:r>
              <a:rPr lang="de-DE" sz="1200">
                <a:solidFill>
                  <a:schemeClr val="dk1"/>
                </a:solidFill>
              </a:rPr>
              <a:t> </a:t>
            </a:r>
            <a:r>
              <a:rPr lang="de-DE" sz="1200" err="1">
                <a:solidFill>
                  <a:schemeClr val="dk1"/>
                </a:solidFill>
              </a:rPr>
              <a:t>don‘t</a:t>
            </a:r>
            <a:r>
              <a:rPr lang="de-DE" sz="1200">
                <a:solidFill>
                  <a:schemeClr val="dk1"/>
                </a:solidFill>
              </a:rPr>
              <a:t> </a:t>
            </a:r>
            <a:r>
              <a:rPr lang="de-DE" sz="1200" err="1">
                <a:solidFill>
                  <a:schemeClr val="dk1"/>
                </a:solidFill>
              </a:rPr>
              <a:t>need</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fill</a:t>
            </a:r>
            <a:r>
              <a:rPr lang="de-DE" sz="1200">
                <a:solidFill>
                  <a:schemeClr val="dk1"/>
                </a:solidFill>
              </a:rPr>
              <a:t> out </a:t>
            </a:r>
            <a:r>
              <a:rPr lang="de-DE" sz="1200" err="1">
                <a:solidFill>
                  <a:schemeClr val="dk1"/>
                </a:solidFill>
              </a:rPr>
              <a:t>the</a:t>
            </a:r>
            <a:r>
              <a:rPr lang="de-DE" sz="1200">
                <a:solidFill>
                  <a:schemeClr val="dk1"/>
                </a:solidFill>
              </a:rPr>
              <a:t> </a:t>
            </a:r>
            <a:r>
              <a:rPr lang="de-DE" sz="1200" err="1">
                <a:solidFill>
                  <a:schemeClr val="dk1"/>
                </a:solidFill>
              </a:rPr>
              <a:t>blue</a:t>
            </a:r>
            <a:r>
              <a:rPr lang="de-DE" sz="1200">
                <a:solidFill>
                  <a:schemeClr val="dk1"/>
                </a:solidFill>
              </a:rPr>
              <a:t> box on </a:t>
            </a:r>
            <a:r>
              <a:rPr lang="de-DE" sz="1200" err="1">
                <a:solidFill>
                  <a:schemeClr val="dk1"/>
                </a:solidFill>
              </a:rPr>
              <a:t>the</a:t>
            </a:r>
            <a:r>
              <a:rPr lang="de-DE" sz="1200">
                <a:solidFill>
                  <a:schemeClr val="dk1"/>
                </a:solidFill>
              </a:rPr>
              <a:t> </a:t>
            </a:r>
            <a:r>
              <a:rPr lang="de-DE" sz="1200" err="1">
                <a:solidFill>
                  <a:schemeClr val="dk1"/>
                </a:solidFill>
              </a:rPr>
              <a:t>bottom</a:t>
            </a:r>
            <a:r>
              <a:rPr lang="de-DE" sz="1200">
                <a:solidFill>
                  <a:schemeClr val="dk1"/>
                </a:solidFill>
              </a:rPr>
              <a:t> &gt; </a:t>
            </a:r>
            <a:r>
              <a:rPr lang="de-DE" sz="1200" err="1">
                <a:solidFill>
                  <a:schemeClr val="dk1"/>
                </a:solidFill>
              </a:rPr>
              <a:t>we</a:t>
            </a:r>
            <a:r>
              <a:rPr lang="de-DE" sz="1200">
                <a:solidFill>
                  <a:schemeClr val="dk1"/>
                </a:solidFill>
              </a:rPr>
              <a:t> will </a:t>
            </a:r>
            <a:r>
              <a:rPr lang="de-DE" sz="1200" err="1">
                <a:solidFill>
                  <a:schemeClr val="dk1"/>
                </a:solidFill>
              </a:rPr>
              <a:t>come</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that</a:t>
            </a:r>
            <a:r>
              <a:rPr lang="de-DE" sz="1200">
                <a:solidFill>
                  <a:schemeClr val="dk1"/>
                </a:solidFill>
              </a:rPr>
              <a:t> </a:t>
            </a:r>
            <a:r>
              <a:rPr lang="de-DE" sz="1200" err="1">
                <a:solidFill>
                  <a:schemeClr val="dk1"/>
                </a:solidFill>
              </a:rPr>
              <a:t>later</a:t>
            </a:r>
            <a:endParaRPr lang="de-DE" sz="1200">
              <a:solidFill>
                <a:schemeClr val="dk1"/>
              </a:solidFill>
            </a:endParaRP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361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164052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u="none" strike="noStrike" cap="none" err="1">
                <a:solidFill>
                  <a:srgbClr val="000000"/>
                </a:solidFill>
                <a:effectLst/>
                <a:ea typeface="Arial"/>
                <a:sym typeface="Arial"/>
              </a:rPr>
              <a:t>We</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gonna</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have</a:t>
            </a:r>
            <a:r>
              <a:rPr lang="de-DE" sz="1000" u="none" strike="noStrike" cap="none">
                <a:solidFill>
                  <a:srgbClr val="000000"/>
                </a:solidFill>
                <a:effectLst/>
                <a:ea typeface="Arial"/>
                <a:sym typeface="Arial"/>
              </a:rPr>
              <a:t> a </a:t>
            </a:r>
            <a:r>
              <a:rPr lang="de-DE" sz="1000" u="none" strike="noStrike" cap="none" err="1">
                <a:solidFill>
                  <a:srgbClr val="000000"/>
                </a:solidFill>
                <a:effectLst/>
                <a:ea typeface="Arial"/>
                <a:sym typeface="Arial"/>
              </a:rPr>
              <a:t>little</a:t>
            </a:r>
            <a:r>
              <a:rPr lang="de-DE" sz="1000" u="none" strike="noStrike" cap="none">
                <a:solidFill>
                  <a:srgbClr val="000000"/>
                </a:solidFill>
                <a:effectLst/>
                <a:ea typeface="Arial"/>
                <a:sym typeface="Arial"/>
              </a:rPr>
              <a:t> break </a:t>
            </a:r>
            <a:r>
              <a:rPr lang="de-DE" sz="1000" u="none" strike="noStrike" cap="none" err="1">
                <a:solidFill>
                  <a:srgbClr val="000000"/>
                </a:solidFill>
                <a:effectLst/>
                <a:ea typeface="Arial"/>
                <a:sym typeface="Arial"/>
              </a:rPr>
              <a:t>now</a:t>
            </a:r>
            <a:r>
              <a:rPr lang="de-DE" sz="1000" u="none" strike="noStrike" cap="none">
                <a:solidFill>
                  <a:srgbClr val="000000"/>
                </a:solidFill>
                <a:effectLst/>
                <a:ea typeface="Arial"/>
                <a:sym typeface="Arial"/>
              </a:rPr>
              <a:t> and will </a:t>
            </a:r>
            <a:r>
              <a:rPr lang="de-DE" sz="1000" u="none" strike="noStrike" cap="none" err="1">
                <a:solidFill>
                  <a:srgbClr val="000000"/>
                </a:solidFill>
                <a:effectLst/>
                <a:ea typeface="Arial"/>
                <a:sym typeface="Arial"/>
              </a:rPr>
              <a:t>continue</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with</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our</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journey</a:t>
            </a:r>
            <a:r>
              <a:rPr lang="de-DE" sz="1000" u="none" strike="noStrike" cap="none">
                <a:solidFill>
                  <a:srgbClr val="000000"/>
                </a:solidFill>
                <a:effectLst/>
                <a:ea typeface="Arial"/>
                <a:sym typeface="Arial"/>
              </a:rPr>
              <a:t> </a:t>
            </a:r>
            <a:r>
              <a:rPr lang="de-DE" sz="1000" u="none" strike="noStrike" cap="none" err="1">
                <a:solidFill>
                  <a:srgbClr val="000000"/>
                </a:solidFill>
                <a:effectLst/>
                <a:ea typeface="Arial"/>
                <a:sym typeface="Arial"/>
              </a:rPr>
              <a:t>afterwards</a:t>
            </a:r>
            <a:endParaRPr lang="de-DE" sz="1000" u="none" strike="noStrike" cap="none">
              <a:solidFill>
                <a:srgbClr val="000000"/>
              </a:solidFill>
              <a:effectLst/>
              <a:ea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26494fd4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26494fd4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de-DE" err="1">
                <a:cs typeface="Calibri"/>
              </a:rPr>
              <a:t>Our</a:t>
            </a:r>
            <a:r>
              <a:rPr lang="de-DE">
                <a:cs typeface="Calibri"/>
              </a:rPr>
              <a:t> </a:t>
            </a:r>
            <a:r>
              <a:rPr lang="de-DE" err="1">
                <a:cs typeface="Calibri"/>
              </a:rPr>
              <a:t>training</a:t>
            </a:r>
            <a:r>
              <a:rPr lang="de-DE">
                <a:cs typeface="Calibri"/>
              </a:rPr>
              <a:t> </a:t>
            </a:r>
            <a:r>
              <a:rPr lang="de-DE" err="1">
                <a:cs typeface="Calibri"/>
              </a:rPr>
              <a:t>setting</a:t>
            </a:r>
            <a:r>
              <a:rPr lang="de-DE">
                <a:cs typeface="Calibri"/>
              </a:rPr>
              <a:t> </a:t>
            </a:r>
            <a:r>
              <a:rPr lang="de-DE" err="1">
                <a:cs typeface="Calibri"/>
              </a:rPr>
              <a:t>for</a:t>
            </a:r>
            <a:r>
              <a:rPr lang="de-DE">
                <a:cs typeface="Calibri"/>
              </a:rPr>
              <a:t> </a:t>
            </a:r>
            <a:r>
              <a:rPr lang="de-DE" err="1">
                <a:cs typeface="Calibri"/>
              </a:rPr>
              <a:t>today</a:t>
            </a:r>
            <a:r>
              <a:rPr lang="de-DE">
                <a:cs typeface="Calibri"/>
              </a:rPr>
              <a:t>:</a:t>
            </a:r>
          </a:p>
          <a:p>
            <a:pPr marL="628650" lvl="1" indent="-171450"/>
            <a:r>
              <a:rPr lang="de-DE">
                <a:cs typeface="Calibri"/>
              </a:rPr>
              <a:t>Work on MIRO </a:t>
            </a:r>
            <a:r>
              <a:rPr lang="de-DE" err="1">
                <a:cs typeface="Calibri"/>
              </a:rPr>
              <a:t>for</a:t>
            </a:r>
            <a:r>
              <a:rPr lang="de-DE">
                <a:cs typeface="Calibri"/>
              </a:rPr>
              <a:t> </a:t>
            </a:r>
            <a:r>
              <a:rPr lang="de-DE" err="1">
                <a:cs typeface="Calibri"/>
              </a:rPr>
              <a:t>those</a:t>
            </a:r>
            <a:r>
              <a:rPr lang="de-DE">
                <a:cs typeface="Calibri"/>
              </a:rPr>
              <a:t> </a:t>
            </a:r>
            <a:r>
              <a:rPr lang="de-DE" err="1">
                <a:cs typeface="Calibri"/>
              </a:rPr>
              <a:t>who</a:t>
            </a:r>
            <a:r>
              <a:rPr lang="de-DE">
                <a:cs typeface="Calibri"/>
              </a:rPr>
              <a:t> </a:t>
            </a:r>
            <a:r>
              <a:rPr lang="de-DE" err="1">
                <a:cs typeface="Calibri"/>
              </a:rPr>
              <a:t>don't</a:t>
            </a:r>
            <a:r>
              <a:rPr lang="de-DE">
                <a:cs typeface="Calibri"/>
              </a:rPr>
              <a:t> </a:t>
            </a:r>
            <a:r>
              <a:rPr lang="de-DE" err="1">
                <a:cs typeface="Calibri"/>
              </a:rPr>
              <a:t>know</a:t>
            </a:r>
            <a:r>
              <a:rPr lang="de-DE">
                <a:cs typeface="Calibri"/>
              </a:rPr>
              <a:t> </a:t>
            </a:r>
            <a:r>
              <a:rPr lang="de-DE" err="1">
                <a:cs typeface="Calibri"/>
              </a:rPr>
              <a:t>it</a:t>
            </a:r>
            <a:endParaRPr lang="de-DE">
              <a:cs typeface="Calibri"/>
            </a:endParaRPr>
          </a:p>
          <a:p>
            <a:pPr marL="628650" lvl="1" indent="-171450"/>
            <a:r>
              <a:rPr lang="de-DE" err="1">
                <a:cs typeface="Calibri"/>
              </a:rPr>
              <a:t>Get</a:t>
            </a:r>
            <a:r>
              <a:rPr lang="de-DE">
                <a:cs typeface="Calibri"/>
              </a:rPr>
              <a:t> </a:t>
            </a:r>
            <a:r>
              <a:rPr lang="de-DE" err="1">
                <a:cs typeface="Calibri"/>
              </a:rPr>
              <a:t>inspired</a:t>
            </a:r>
            <a:r>
              <a:rPr lang="de-DE">
                <a:cs typeface="Calibri"/>
              </a:rPr>
              <a:t> </a:t>
            </a:r>
            <a:r>
              <a:rPr lang="de-DE" err="1">
                <a:cs typeface="Calibri"/>
              </a:rPr>
              <a:t>by</a:t>
            </a:r>
            <a:r>
              <a:rPr lang="de-DE">
                <a:cs typeface="Calibri"/>
              </a:rPr>
              <a:t> </a:t>
            </a:r>
            <a:r>
              <a:rPr lang="de-DE" err="1">
                <a:cs typeface="Calibri"/>
              </a:rPr>
              <a:t>short</a:t>
            </a:r>
            <a:r>
              <a:rPr lang="de-DE">
                <a:cs typeface="Calibri"/>
              </a:rPr>
              <a:t> </a:t>
            </a:r>
            <a:r>
              <a:rPr lang="de-DE" err="1">
                <a:cs typeface="Calibri"/>
              </a:rPr>
              <a:t>videos</a:t>
            </a:r>
            <a:r>
              <a:rPr lang="de-DE">
                <a:cs typeface="Calibri"/>
              </a:rPr>
              <a:t> </a:t>
            </a:r>
            <a:r>
              <a:rPr lang="de-DE" err="1">
                <a:cs typeface="Calibri"/>
              </a:rPr>
              <a:t>from</a:t>
            </a:r>
            <a:r>
              <a:rPr lang="de-DE">
                <a:cs typeface="Calibri"/>
              </a:rPr>
              <a:t> </a:t>
            </a:r>
            <a:r>
              <a:rPr lang="de-DE" err="1">
                <a:cs typeface="Calibri"/>
              </a:rPr>
              <a:t>women</a:t>
            </a:r>
            <a:r>
              <a:rPr lang="de-DE">
                <a:cs typeface="Calibri"/>
              </a:rPr>
              <a:t> </a:t>
            </a:r>
            <a:r>
              <a:rPr lang="de-DE" err="1">
                <a:cs typeface="Calibri"/>
              </a:rPr>
              <a:t>founders</a:t>
            </a:r>
            <a:r>
              <a:rPr lang="de-DE">
                <a:cs typeface="Calibri"/>
              </a:rPr>
              <a:t> </a:t>
            </a:r>
            <a:r>
              <a:rPr lang="de-DE" err="1">
                <a:cs typeface="Calibri"/>
              </a:rPr>
              <a:t>with</a:t>
            </a:r>
            <a:r>
              <a:rPr lang="de-DE">
                <a:cs typeface="Calibri"/>
              </a:rPr>
              <a:t> </a:t>
            </a:r>
            <a:r>
              <a:rPr lang="de-DE" err="1">
                <a:cs typeface="Calibri"/>
              </a:rPr>
              <a:t>scientific</a:t>
            </a:r>
            <a:r>
              <a:rPr lang="de-DE">
                <a:cs typeface="Calibri"/>
              </a:rPr>
              <a:t> </a:t>
            </a:r>
            <a:r>
              <a:rPr lang="de-DE" err="1">
                <a:cs typeface="Calibri"/>
              </a:rPr>
              <a:t>background</a:t>
            </a:r>
            <a:endParaRPr lang="de-DE">
              <a:cs typeface="Calibri"/>
            </a:endParaRPr>
          </a:p>
          <a:p>
            <a:pPr marL="628650" lvl="1" indent="-171450"/>
            <a:endParaRPr lang="de-DE">
              <a:cs typeface="Calibri"/>
            </a:endParaRPr>
          </a:p>
          <a:p>
            <a:pPr marL="628650" lvl="1" indent="-171450"/>
            <a:endParaRPr lang="de-DE">
              <a:cs typeface="Calibri"/>
            </a:endParaRPr>
          </a:p>
          <a:p>
            <a:pPr marL="457200" lvl="1" indent="0">
              <a:buNone/>
            </a:pPr>
            <a:r>
              <a:rPr lang="de-DE">
                <a:cs typeface="Calibri"/>
              </a:rPr>
              <a:t>Any </a:t>
            </a:r>
            <a:r>
              <a:rPr lang="de-DE" err="1">
                <a:cs typeface="Calibri"/>
              </a:rPr>
              <a:t>questions</a:t>
            </a:r>
            <a:r>
              <a:rPr lang="de-DE">
                <a:cs typeface="Calibri"/>
              </a:rPr>
              <a:t> so </a:t>
            </a:r>
            <a:r>
              <a:rPr lang="de-DE" err="1">
                <a:cs typeface="Calibri"/>
              </a:rPr>
              <a:t>far</a:t>
            </a:r>
            <a:r>
              <a:rPr lang="de-DE">
                <a:cs typeface="Calibri"/>
              </a:rPr>
              <a:t>?</a:t>
            </a:r>
          </a:p>
        </p:txBody>
      </p:sp>
    </p:spTree>
    <p:extLst>
      <p:ext uri="{BB962C8B-B14F-4D97-AF65-F5344CB8AC3E}">
        <p14:creationId xmlns:p14="http://schemas.microsoft.com/office/powerpoint/2010/main" val="2391536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263be4a94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263be4a94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EVA</a:t>
            </a:r>
            <a:endParaRPr dirty="0"/>
          </a:p>
        </p:txBody>
      </p:sp>
    </p:spTree>
    <p:extLst>
      <p:ext uri="{BB962C8B-B14F-4D97-AF65-F5344CB8AC3E}">
        <p14:creationId xmlns:p14="http://schemas.microsoft.com/office/powerpoint/2010/main" val="559641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Let’s walk further on our journey to step 3 – your sources of support</a:t>
            </a:r>
          </a:p>
        </p:txBody>
      </p:sp>
    </p:spTree>
    <p:extLst>
      <p:ext uri="{BB962C8B-B14F-4D97-AF65-F5344CB8AC3E}">
        <p14:creationId xmlns:p14="http://schemas.microsoft.com/office/powerpoint/2010/main" val="2125925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dirty="0">
                <a:cs typeface="Calibri"/>
              </a:rPr>
              <a:t>Support and cooperation is something everybody needs and depends on </a:t>
            </a:r>
            <a:r>
              <a:rPr lang="en-US" dirty="0">
                <a:cs typeface="Calibri"/>
              </a:rPr>
              <a:t>when going an entrepreneurial path (or in general in life). You do not have to do it all by yourself and it’s allowed to ask for help </a:t>
            </a:r>
            <a:r>
              <a:rPr lang="en-US" dirty="0">
                <a:cs typeface="Calibri"/>
                <a:sym typeface="Wingdings" pitchFamily="2" charset="2"/>
              </a:rPr>
              <a:t></a:t>
            </a:r>
          </a:p>
          <a:p>
            <a:pPr marL="158750" indent="0">
              <a:buNone/>
            </a:pPr>
            <a:endParaRPr lang="en-US" dirty="0">
              <a:cs typeface="Calibri"/>
              <a:sym typeface="Wingdings" pitchFamily="2" charset="2"/>
            </a:endParaRPr>
          </a:p>
          <a:p>
            <a:pPr marL="158750" indent="0">
              <a:buNone/>
            </a:pPr>
            <a:r>
              <a:rPr lang="en-US" dirty="0">
                <a:cs typeface="Calibri"/>
                <a:sym typeface="Wingdings" pitchFamily="2" charset="2"/>
              </a:rPr>
              <a:t>Statistics also show that </a:t>
            </a:r>
            <a:r>
              <a:rPr lang="en-US" b="1" dirty="0">
                <a:cs typeface="Calibri"/>
                <a:sym typeface="Wingdings" pitchFamily="2" charset="2"/>
              </a:rPr>
              <a:t>women in entrepreneurship have less access to networks </a:t>
            </a:r>
            <a:r>
              <a:rPr lang="en-US" dirty="0">
                <a:cs typeface="Calibri"/>
                <a:sym typeface="Wingdings" pitchFamily="2" charset="2"/>
              </a:rPr>
              <a:t>but in case they do have access to networking opportunities they evaluate the effects of it as more positive than men. </a:t>
            </a:r>
          </a:p>
          <a:p>
            <a:pPr marL="158750" indent="0">
              <a:buNone/>
            </a:pPr>
            <a:endParaRPr lang="en-US" dirty="0">
              <a:cs typeface="Calibri"/>
              <a:sym typeface="Wingdings" pitchFamily="2" charset="2"/>
            </a:endParaRPr>
          </a:p>
          <a:p>
            <a:pPr marL="158750" indent="0">
              <a:buNone/>
            </a:pPr>
            <a:r>
              <a:rPr lang="en-US" dirty="0">
                <a:cs typeface="Calibri"/>
                <a:sym typeface="Wingdings" pitchFamily="2" charset="2"/>
              </a:rPr>
              <a:t>We believe that </a:t>
            </a:r>
            <a:r>
              <a:rPr lang="en-US" b="1" dirty="0">
                <a:cs typeface="Calibri"/>
                <a:sym typeface="Wingdings" pitchFamily="2" charset="2"/>
              </a:rPr>
              <a:t>cooperation and support also amongst women is a key aspect in order to foster female entrepreneurship</a:t>
            </a:r>
            <a:r>
              <a:rPr lang="en-US" dirty="0">
                <a:cs typeface="Calibri"/>
                <a:sym typeface="Wingdings" pitchFamily="2" charset="2"/>
              </a:rPr>
              <a:t> in general. </a:t>
            </a:r>
          </a:p>
          <a:p>
            <a:pPr marL="158750" indent="0">
              <a:buNone/>
            </a:pPr>
            <a:endParaRPr lang="en-US" dirty="0">
              <a:cs typeface="Calibri"/>
              <a:sym typeface="Wingdings" pitchFamily="2" charset="2"/>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err="1">
                <a:solidFill>
                  <a:schemeClr val="dk1"/>
                </a:solidFill>
              </a:rPr>
              <a:t>Let‘s</a:t>
            </a:r>
            <a:r>
              <a:rPr lang="de-DE" sz="1100" dirty="0">
                <a:solidFill>
                  <a:schemeClr val="dk1"/>
                </a:solidFill>
              </a:rPr>
              <a:t> </a:t>
            </a:r>
            <a:r>
              <a:rPr lang="de-DE" sz="1100" dirty="0" err="1">
                <a:solidFill>
                  <a:schemeClr val="dk1"/>
                </a:solidFill>
              </a:rPr>
              <a:t>have</a:t>
            </a:r>
            <a:r>
              <a:rPr lang="de-DE" sz="1100" dirty="0">
                <a:solidFill>
                  <a:schemeClr val="dk1"/>
                </a:solidFill>
              </a:rPr>
              <a:t> a </a:t>
            </a:r>
            <a:r>
              <a:rPr lang="de-DE" sz="1100" dirty="0" err="1">
                <a:solidFill>
                  <a:schemeClr val="dk1"/>
                </a:solidFill>
              </a:rPr>
              <a:t>look</a:t>
            </a:r>
            <a:r>
              <a:rPr lang="de-DE" sz="1100" dirty="0">
                <a:solidFill>
                  <a:schemeClr val="dk1"/>
                </a:solidFill>
              </a:rPr>
              <a:t> at </a:t>
            </a:r>
            <a:r>
              <a:rPr lang="de-DE" sz="1100" dirty="0" err="1">
                <a:solidFill>
                  <a:schemeClr val="dk1"/>
                </a:solidFill>
              </a:rPr>
              <a:t>our</a:t>
            </a:r>
            <a:r>
              <a:rPr lang="de-DE" sz="1100" dirty="0">
                <a:solidFill>
                  <a:schemeClr val="dk1"/>
                </a:solidFill>
              </a:rPr>
              <a:t> </a:t>
            </a:r>
            <a:r>
              <a:rPr lang="de-DE" sz="1100" dirty="0" err="1">
                <a:solidFill>
                  <a:schemeClr val="dk1"/>
                </a:solidFill>
              </a:rPr>
              <a:t>next</a:t>
            </a:r>
            <a:r>
              <a:rPr lang="de-DE" sz="1100" dirty="0">
                <a:solidFill>
                  <a:schemeClr val="dk1"/>
                </a:solidFill>
              </a:rPr>
              <a:t> </a:t>
            </a:r>
            <a:r>
              <a:rPr lang="de-DE" sz="1100" dirty="0" err="1">
                <a:solidFill>
                  <a:schemeClr val="dk1"/>
                </a:solidFill>
              </a:rPr>
              <a:t>video</a:t>
            </a:r>
            <a:r>
              <a:rPr lang="de-DE" sz="1100" dirty="0">
                <a:solidFill>
                  <a:schemeClr val="dk1"/>
                </a:solidFill>
              </a:rPr>
              <a:t> </a:t>
            </a:r>
            <a:r>
              <a:rPr lang="de-DE" sz="1100" dirty="0" err="1">
                <a:solidFill>
                  <a:schemeClr val="dk1"/>
                </a:solidFill>
              </a:rPr>
              <a:t>snippet</a:t>
            </a:r>
            <a:r>
              <a:rPr lang="de-DE" sz="1100" dirty="0">
                <a:solidFill>
                  <a:schemeClr val="dk1"/>
                </a:solidFill>
              </a:rPr>
              <a:t> </a:t>
            </a:r>
            <a:r>
              <a:rPr lang="de-DE" sz="1100" dirty="0" err="1">
                <a:solidFill>
                  <a:schemeClr val="dk1"/>
                </a:solidFill>
              </a:rPr>
              <a:t>because</a:t>
            </a:r>
            <a:r>
              <a:rPr lang="de-DE" sz="1100" dirty="0">
                <a:solidFill>
                  <a:schemeClr val="dk1"/>
                </a:solidFill>
              </a:rPr>
              <a:t> all </a:t>
            </a:r>
            <a:r>
              <a:rPr lang="de-DE" sz="1100" dirty="0" err="1">
                <a:solidFill>
                  <a:schemeClr val="dk1"/>
                </a:solidFill>
              </a:rPr>
              <a:t>of</a:t>
            </a:r>
            <a:r>
              <a:rPr lang="de-DE" sz="1100" dirty="0">
                <a:solidFill>
                  <a:schemeClr val="dk1"/>
                </a:solidFill>
              </a:rPr>
              <a:t> </a:t>
            </a:r>
            <a:r>
              <a:rPr lang="de-DE" sz="1100" dirty="0" err="1">
                <a:solidFill>
                  <a:schemeClr val="dk1"/>
                </a:solidFill>
              </a:rPr>
              <a:t>our</a:t>
            </a:r>
            <a:r>
              <a:rPr lang="de-DE" sz="1100" dirty="0">
                <a:solidFill>
                  <a:schemeClr val="dk1"/>
                </a:solidFill>
              </a:rPr>
              <a:t> </a:t>
            </a:r>
            <a:r>
              <a:rPr lang="de-DE" sz="1100" dirty="0" err="1">
                <a:solidFill>
                  <a:schemeClr val="dk1"/>
                </a:solidFill>
              </a:rPr>
              <a:t>female</a:t>
            </a:r>
            <a:r>
              <a:rPr lang="de-DE" sz="1100" dirty="0">
                <a:solidFill>
                  <a:schemeClr val="dk1"/>
                </a:solidFill>
              </a:rPr>
              <a:t> </a:t>
            </a:r>
            <a:r>
              <a:rPr lang="de-DE" sz="1100" dirty="0" err="1">
                <a:solidFill>
                  <a:schemeClr val="dk1"/>
                </a:solidFill>
              </a:rPr>
              <a:t>founders</a:t>
            </a:r>
            <a:r>
              <a:rPr lang="de-DE" sz="1100" dirty="0">
                <a:solidFill>
                  <a:schemeClr val="dk1"/>
                </a:solidFill>
              </a:rPr>
              <a:t> </a:t>
            </a:r>
            <a:r>
              <a:rPr lang="de-DE" sz="1100" dirty="0" err="1">
                <a:solidFill>
                  <a:schemeClr val="dk1"/>
                </a:solidFill>
              </a:rPr>
              <a:t>were</a:t>
            </a:r>
            <a:r>
              <a:rPr lang="de-DE" sz="1100" dirty="0">
                <a:solidFill>
                  <a:schemeClr val="dk1"/>
                </a:solidFill>
              </a:rPr>
              <a:t> </a:t>
            </a:r>
            <a:r>
              <a:rPr lang="de-DE" sz="1100" dirty="0" err="1">
                <a:solidFill>
                  <a:schemeClr val="dk1"/>
                </a:solidFill>
              </a:rPr>
              <a:t>dependent</a:t>
            </a:r>
            <a:r>
              <a:rPr lang="de-DE" sz="1100" dirty="0">
                <a:solidFill>
                  <a:schemeClr val="dk1"/>
                </a:solidFill>
              </a:rPr>
              <a:t> on support </a:t>
            </a:r>
            <a:r>
              <a:rPr lang="de-DE" sz="1100" dirty="0" err="1">
                <a:solidFill>
                  <a:schemeClr val="dk1"/>
                </a:solidFill>
              </a:rPr>
              <a:t>from</a:t>
            </a:r>
            <a:r>
              <a:rPr lang="de-DE" sz="1100" dirty="0">
                <a:solidFill>
                  <a:schemeClr val="dk1"/>
                </a:solidFill>
              </a:rPr>
              <a:t> outside. </a:t>
            </a:r>
          </a:p>
          <a:p>
            <a:pPr marL="158750" indent="0">
              <a:buNone/>
            </a:pPr>
            <a:endParaRPr lang="en-US" dirty="0">
              <a:cs typeface="Calibri"/>
            </a:endParaRPr>
          </a:p>
        </p:txBody>
      </p:sp>
    </p:spTree>
    <p:extLst>
      <p:ext uri="{BB962C8B-B14F-4D97-AF65-F5344CB8AC3E}">
        <p14:creationId xmlns:p14="http://schemas.microsoft.com/office/powerpoint/2010/main" val="1824762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Let‘s</a:t>
            </a:r>
            <a:r>
              <a:rPr lang="de-DE" sz="1200">
                <a:solidFill>
                  <a:schemeClr val="dk1"/>
                </a:solidFill>
              </a:rPr>
              <a:t> </a:t>
            </a:r>
            <a:r>
              <a:rPr lang="de-DE" sz="1200" err="1">
                <a:solidFill>
                  <a:schemeClr val="dk1"/>
                </a:solidFill>
              </a:rPr>
              <a:t>have</a:t>
            </a:r>
            <a:r>
              <a:rPr lang="de-DE" sz="1200">
                <a:solidFill>
                  <a:schemeClr val="dk1"/>
                </a:solidFill>
              </a:rPr>
              <a:t> a </a:t>
            </a:r>
            <a:r>
              <a:rPr lang="de-DE" sz="1200" err="1">
                <a:solidFill>
                  <a:schemeClr val="dk1"/>
                </a:solidFill>
              </a:rPr>
              <a:t>look</a:t>
            </a:r>
            <a:r>
              <a:rPr lang="de-DE" sz="1200">
                <a:solidFill>
                  <a:schemeClr val="dk1"/>
                </a:solidFill>
              </a:rPr>
              <a:t> at </a:t>
            </a:r>
            <a:r>
              <a:rPr lang="de-DE" sz="1200" err="1">
                <a:solidFill>
                  <a:schemeClr val="dk1"/>
                </a:solidFill>
              </a:rPr>
              <a:t>our</a:t>
            </a:r>
            <a:r>
              <a:rPr lang="de-DE" sz="1200">
                <a:solidFill>
                  <a:schemeClr val="dk1"/>
                </a:solidFill>
              </a:rPr>
              <a:t> </a:t>
            </a:r>
            <a:r>
              <a:rPr lang="de-DE" sz="1200" err="1">
                <a:solidFill>
                  <a:schemeClr val="dk1"/>
                </a:solidFill>
              </a:rPr>
              <a:t>next</a:t>
            </a:r>
            <a:r>
              <a:rPr lang="de-DE" sz="1200">
                <a:solidFill>
                  <a:schemeClr val="dk1"/>
                </a:solidFill>
              </a:rPr>
              <a:t> </a:t>
            </a:r>
            <a:r>
              <a:rPr lang="de-DE" sz="1200" err="1">
                <a:solidFill>
                  <a:schemeClr val="dk1"/>
                </a:solidFill>
              </a:rPr>
              <a:t>video</a:t>
            </a:r>
            <a:r>
              <a:rPr lang="de-DE" sz="1200">
                <a:solidFill>
                  <a:schemeClr val="dk1"/>
                </a:solidFill>
              </a:rPr>
              <a:t> </a:t>
            </a:r>
            <a:r>
              <a:rPr lang="de-DE" sz="1200" err="1">
                <a:solidFill>
                  <a:schemeClr val="dk1"/>
                </a:solidFill>
              </a:rPr>
              <a:t>snippet</a:t>
            </a:r>
            <a:r>
              <a:rPr lang="de-DE" sz="1200">
                <a:solidFill>
                  <a:schemeClr val="dk1"/>
                </a:solidFill>
              </a:rPr>
              <a:t> </a:t>
            </a:r>
            <a:r>
              <a:rPr lang="de-DE" sz="1200" err="1">
                <a:solidFill>
                  <a:schemeClr val="dk1"/>
                </a:solidFill>
              </a:rPr>
              <a:t>because</a:t>
            </a:r>
            <a:r>
              <a:rPr lang="de-DE" sz="1200">
                <a:solidFill>
                  <a:schemeClr val="dk1"/>
                </a:solidFill>
              </a:rPr>
              <a:t> all </a:t>
            </a:r>
            <a:r>
              <a:rPr lang="de-DE" sz="1200" err="1">
                <a:solidFill>
                  <a:schemeClr val="dk1"/>
                </a:solidFill>
              </a:rPr>
              <a:t>of</a:t>
            </a:r>
            <a:r>
              <a:rPr lang="de-DE" sz="1200">
                <a:solidFill>
                  <a:schemeClr val="dk1"/>
                </a:solidFill>
              </a:rPr>
              <a:t> </a:t>
            </a:r>
            <a:r>
              <a:rPr lang="de-DE" sz="1200" err="1">
                <a:solidFill>
                  <a:schemeClr val="dk1"/>
                </a:solidFill>
              </a:rPr>
              <a:t>our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founders</a:t>
            </a:r>
            <a:r>
              <a:rPr lang="de-DE" sz="1200">
                <a:solidFill>
                  <a:schemeClr val="dk1"/>
                </a:solidFill>
              </a:rPr>
              <a:t> </a:t>
            </a:r>
            <a:r>
              <a:rPr lang="de-DE" sz="1200" err="1">
                <a:solidFill>
                  <a:schemeClr val="dk1"/>
                </a:solidFill>
              </a:rPr>
              <a:t>were</a:t>
            </a:r>
            <a:r>
              <a:rPr lang="de-DE" sz="1200">
                <a:solidFill>
                  <a:schemeClr val="dk1"/>
                </a:solidFill>
              </a:rPr>
              <a:t> </a:t>
            </a:r>
            <a:r>
              <a:rPr lang="de-DE" sz="1200" err="1">
                <a:solidFill>
                  <a:schemeClr val="dk1"/>
                </a:solidFill>
              </a:rPr>
              <a:t>dependent</a:t>
            </a:r>
            <a:r>
              <a:rPr lang="de-DE" sz="1200">
                <a:solidFill>
                  <a:schemeClr val="dk1"/>
                </a:solidFill>
              </a:rPr>
              <a:t> on support </a:t>
            </a:r>
            <a:r>
              <a:rPr lang="de-DE" sz="1200" err="1">
                <a:solidFill>
                  <a:schemeClr val="dk1"/>
                </a:solidFill>
              </a:rPr>
              <a:t>from</a:t>
            </a:r>
            <a:r>
              <a:rPr lang="de-DE" sz="1200">
                <a:solidFill>
                  <a:schemeClr val="dk1"/>
                </a:solidFill>
              </a:rPr>
              <a:t> outside. </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868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a:solidFill>
                  <a:schemeClr val="dk1"/>
                </a:solidFill>
              </a:rPr>
              <a:t>The </a:t>
            </a:r>
            <a:r>
              <a:rPr lang="de-DE" sz="1200" err="1">
                <a:solidFill>
                  <a:schemeClr val="dk1"/>
                </a:solidFill>
              </a:rPr>
              <a:t>idea</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to</a:t>
            </a:r>
            <a:r>
              <a:rPr lang="de-DE" sz="1200">
                <a:solidFill>
                  <a:schemeClr val="dk1"/>
                </a:solidFill>
              </a:rPr>
              <a:t> support </a:t>
            </a:r>
            <a:r>
              <a:rPr lang="de-DE" sz="1200" err="1">
                <a:solidFill>
                  <a:schemeClr val="dk1"/>
                </a:solidFill>
              </a:rPr>
              <a:t>each</a:t>
            </a:r>
            <a:r>
              <a:rPr lang="de-DE" sz="1200">
                <a:solidFill>
                  <a:schemeClr val="dk1"/>
                </a:solidFill>
              </a:rPr>
              <a:t> </a:t>
            </a:r>
            <a:r>
              <a:rPr lang="de-DE" sz="1200" err="1">
                <a:solidFill>
                  <a:schemeClr val="dk1"/>
                </a:solidFill>
              </a:rPr>
              <a:t>other</a:t>
            </a:r>
            <a:r>
              <a:rPr lang="de-DE" sz="1200">
                <a:solidFill>
                  <a:schemeClr val="dk1"/>
                </a:solidFill>
              </a:rPr>
              <a:t> on </a:t>
            </a:r>
            <a:r>
              <a:rPr lang="de-DE" sz="1200" err="1">
                <a:solidFill>
                  <a:schemeClr val="dk1"/>
                </a:solidFill>
              </a:rPr>
              <a:t>the</a:t>
            </a:r>
            <a:r>
              <a:rPr lang="de-DE" sz="1200">
                <a:solidFill>
                  <a:schemeClr val="dk1"/>
                </a:solidFill>
              </a:rPr>
              <a:t> </a:t>
            </a:r>
            <a:r>
              <a:rPr lang="de-DE" sz="1200" err="1">
                <a:solidFill>
                  <a:schemeClr val="dk1"/>
                </a:solidFill>
              </a:rPr>
              <a:t>way</a:t>
            </a:r>
            <a:r>
              <a:rPr lang="de-DE" sz="1200">
                <a:solidFill>
                  <a:schemeClr val="dk1"/>
                </a:solidFill>
              </a:rPr>
              <a:t>; </a:t>
            </a:r>
            <a:r>
              <a:rPr lang="de-DE" sz="1200" err="1">
                <a:solidFill>
                  <a:schemeClr val="dk1"/>
                </a:solidFill>
              </a:rPr>
              <a:t>we</a:t>
            </a:r>
            <a:r>
              <a:rPr lang="de-DE" sz="1200">
                <a:solidFill>
                  <a:schemeClr val="dk1"/>
                </a:solidFill>
              </a:rPr>
              <a:t> also </a:t>
            </a:r>
            <a:r>
              <a:rPr lang="de-DE" sz="1200" err="1">
                <a:solidFill>
                  <a:schemeClr val="dk1"/>
                </a:solidFill>
              </a:rPr>
              <a:t>want</a:t>
            </a:r>
            <a:r>
              <a:rPr lang="de-DE" sz="1200">
                <a:solidFill>
                  <a:schemeClr val="dk1"/>
                </a:solidFill>
              </a:rPr>
              <a:t> </a:t>
            </a:r>
            <a:r>
              <a:rPr lang="de-DE" sz="1200" err="1">
                <a:solidFill>
                  <a:schemeClr val="dk1"/>
                </a:solidFill>
              </a:rPr>
              <a:t>to</a:t>
            </a:r>
            <a:r>
              <a:rPr lang="de-DE" sz="1200">
                <a:solidFill>
                  <a:schemeClr val="dk1"/>
                </a:solidFill>
              </a:rPr>
              <a:t> do </a:t>
            </a:r>
            <a:r>
              <a:rPr lang="de-DE" sz="1200" err="1">
                <a:solidFill>
                  <a:schemeClr val="dk1"/>
                </a:solidFill>
              </a:rPr>
              <a:t>that</a:t>
            </a:r>
            <a:r>
              <a:rPr lang="de-DE" sz="1200">
                <a:solidFill>
                  <a:schemeClr val="dk1"/>
                </a:solidFill>
              </a:rPr>
              <a:t> </a:t>
            </a:r>
            <a:r>
              <a:rPr lang="de-DE" sz="1200" err="1">
                <a:solidFill>
                  <a:schemeClr val="dk1"/>
                </a:solidFill>
              </a:rPr>
              <a:t>today</a:t>
            </a:r>
            <a:r>
              <a:rPr lang="de-DE" sz="1200">
                <a:solidFill>
                  <a:schemeClr val="dk1"/>
                </a:solidFill>
              </a:rPr>
              <a:t> </a:t>
            </a:r>
            <a:r>
              <a:rPr lang="de-DE" sz="1200" err="1">
                <a:solidFill>
                  <a:schemeClr val="dk1"/>
                </a:solidFill>
              </a:rPr>
              <a:t>here</a:t>
            </a:r>
            <a:r>
              <a:rPr lang="de-DE" sz="1200">
                <a:solidFill>
                  <a:schemeClr val="dk1"/>
                </a:solidFill>
              </a:rPr>
              <a:t> in </a:t>
            </a:r>
            <a:r>
              <a:rPr lang="de-DE" sz="1200" err="1">
                <a:solidFill>
                  <a:schemeClr val="dk1"/>
                </a:solidFill>
              </a:rPr>
              <a:t>this</a:t>
            </a:r>
            <a:r>
              <a:rPr lang="de-DE" sz="1200">
                <a:solidFill>
                  <a:schemeClr val="dk1"/>
                </a:solidFill>
              </a:rPr>
              <a:t> </a:t>
            </a:r>
            <a:r>
              <a:rPr lang="de-DE" sz="1200" err="1">
                <a:solidFill>
                  <a:schemeClr val="dk1"/>
                </a:solidFill>
              </a:rPr>
              <a:t>group</a:t>
            </a:r>
            <a:r>
              <a:rPr lang="de-DE" sz="1200">
                <a:solidFill>
                  <a:schemeClr val="dk1"/>
                </a:solidFill>
              </a:rPr>
              <a:t> in </a:t>
            </a:r>
            <a:r>
              <a:rPr lang="de-DE" sz="1200" err="1">
                <a:solidFill>
                  <a:schemeClr val="dk1"/>
                </a:solidFill>
              </a:rPr>
              <a:t>two</a:t>
            </a:r>
            <a:r>
              <a:rPr lang="de-DE" sz="1200">
                <a:solidFill>
                  <a:schemeClr val="dk1"/>
                </a:solidFill>
              </a:rPr>
              <a:t> </a:t>
            </a:r>
            <a:r>
              <a:rPr lang="de-DE" sz="1200" err="1">
                <a:solidFill>
                  <a:schemeClr val="dk1"/>
                </a:solidFill>
              </a:rPr>
              <a:t>exercises</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8571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err="1">
                <a:solidFill>
                  <a:schemeClr val="dk1"/>
                </a:solidFill>
                <a:highlight>
                  <a:schemeClr val="lt1"/>
                </a:highlight>
                <a:latin typeface="Aptos" panose="020B0004020202020204" pitchFamily="34" charset="0"/>
              </a:rPr>
              <a:t>Let‘s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start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with</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first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little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exercise</a:t>
            </a:r>
            <a:r>
              <a:rPr lang="de-DE" sz="1100" b="1">
                <a:solidFill>
                  <a:schemeClr val="dk1"/>
                </a:solidFill>
                <a:highlight>
                  <a:schemeClr val="lt1"/>
                </a:highlight>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err="1">
                <a:solidFill>
                  <a:schemeClr val="dk1"/>
                </a:solidFill>
                <a:highlight>
                  <a:schemeClr val="lt1"/>
                </a:highlight>
                <a:latin typeface="Aptos" panose="020B0004020202020204" pitchFamily="34" charset="0"/>
              </a:rPr>
              <a:t>Feel</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free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to</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use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appreciation</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icons</a:t>
            </a:r>
            <a:r>
              <a:rPr lang="de-DE" sz="1100" b="1">
                <a:solidFill>
                  <a:schemeClr val="dk1"/>
                </a:solidFill>
                <a:highlight>
                  <a:schemeClr val="lt1"/>
                </a:highlight>
                <a:latin typeface="Aptos" panose="020B0004020202020204" pitchFamily="34" charset="0"/>
              </a:rPr>
              <a:t> in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star</a:t>
            </a:r>
            <a:r>
              <a:rPr lang="de-DE" sz="1100" b="1">
                <a:solidFill>
                  <a:schemeClr val="dk1"/>
                </a:solidFill>
                <a:highlight>
                  <a:schemeClr val="lt1"/>
                </a:highlight>
                <a:latin typeface="Aptos" panose="020B0004020202020204" pitchFamily="34" charset="0"/>
              </a:rPr>
              <a:t> on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top – </a:t>
            </a:r>
            <a:r>
              <a:rPr lang="de-DE" sz="1100" b="1" err="1">
                <a:solidFill>
                  <a:schemeClr val="dk1"/>
                </a:solidFill>
                <a:highlight>
                  <a:schemeClr val="lt1"/>
                </a:highlight>
                <a:latin typeface="Aptos" panose="020B0004020202020204" pitchFamily="34" charset="0"/>
              </a:rPr>
              <a:t>please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copy</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paste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instead</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of</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moving</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the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icons</a:t>
            </a: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374015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a:solidFill>
                  <a:schemeClr val="dk1"/>
                </a:solidFill>
              </a:rPr>
              <a:t>The </a:t>
            </a:r>
            <a:r>
              <a:rPr lang="de-DE" sz="1200" err="1">
                <a:solidFill>
                  <a:schemeClr val="dk1"/>
                </a:solidFill>
              </a:rPr>
              <a:t>idea</a:t>
            </a:r>
            <a:r>
              <a:rPr lang="de-DE" sz="1200">
                <a:solidFill>
                  <a:schemeClr val="dk1"/>
                </a:solidFill>
              </a:rPr>
              <a:t> </a:t>
            </a:r>
            <a:r>
              <a:rPr lang="de-DE" sz="1200" err="1">
                <a:solidFill>
                  <a:schemeClr val="dk1"/>
                </a:solidFill>
              </a:rPr>
              <a:t>is</a:t>
            </a:r>
            <a:r>
              <a:rPr lang="de-DE" sz="1200">
                <a:solidFill>
                  <a:schemeClr val="dk1"/>
                </a:solidFill>
              </a:rPr>
              <a:t> </a:t>
            </a:r>
            <a:r>
              <a:rPr lang="de-DE" sz="1200" err="1">
                <a:solidFill>
                  <a:schemeClr val="dk1"/>
                </a:solidFill>
              </a:rPr>
              <a:t>to</a:t>
            </a:r>
            <a:r>
              <a:rPr lang="de-DE" sz="1200">
                <a:solidFill>
                  <a:schemeClr val="dk1"/>
                </a:solidFill>
              </a:rPr>
              <a:t> support </a:t>
            </a:r>
            <a:r>
              <a:rPr lang="de-DE" sz="1200" err="1">
                <a:solidFill>
                  <a:schemeClr val="dk1"/>
                </a:solidFill>
              </a:rPr>
              <a:t>each</a:t>
            </a:r>
            <a:r>
              <a:rPr lang="de-DE" sz="1200">
                <a:solidFill>
                  <a:schemeClr val="dk1"/>
                </a:solidFill>
              </a:rPr>
              <a:t> </a:t>
            </a:r>
            <a:r>
              <a:rPr lang="de-DE" sz="1200" err="1">
                <a:solidFill>
                  <a:schemeClr val="dk1"/>
                </a:solidFill>
              </a:rPr>
              <a:t>other</a:t>
            </a:r>
            <a:r>
              <a:rPr lang="de-DE" sz="1200">
                <a:solidFill>
                  <a:schemeClr val="dk1"/>
                </a:solidFill>
              </a:rPr>
              <a:t> on </a:t>
            </a:r>
            <a:r>
              <a:rPr lang="de-DE" sz="1200" err="1">
                <a:solidFill>
                  <a:schemeClr val="dk1"/>
                </a:solidFill>
              </a:rPr>
              <a:t>the</a:t>
            </a:r>
            <a:r>
              <a:rPr lang="de-DE" sz="1200">
                <a:solidFill>
                  <a:schemeClr val="dk1"/>
                </a:solidFill>
              </a:rPr>
              <a:t> </a:t>
            </a:r>
            <a:r>
              <a:rPr lang="de-DE" sz="1200" err="1">
                <a:solidFill>
                  <a:schemeClr val="dk1"/>
                </a:solidFill>
              </a:rPr>
              <a:t>way</a:t>
            </a:r>
            <a:r>
              <a:rPr lang="de-DE" sz="1200">
                <a:solidFill>
                  <a:schemeClr val="dk1"/>
                </a:solidFill>
              </a:rPr>
              <a:t>; </a:t>
            </a:r>
            <a:r>
              <a:rPr lang="de-DE" sz="1200" err="1">
                <a:solidFill>
                  <a:schemeClr val="dk1"/>
                </a:solidFill>
              </a:rPr>
              <a:t>we</a:t>
            </a:r>
            <a:r>
              <a:rPr lang="de-DE" sz="1200">
                <a:solidFill>
                  <a:schemeClr val="dk1"/>
                </a:solidFill>
              </a:rPr>
              <a:t> also </a:t>
            </a:r>
            <a:r>
              <a:rPr lang="de-DE" sz="1200" err="1">
                <a:solidFill>
                  <a:schemeClr val="dk1"/>
                </a:solidFill>
              </a:rPr>
              <a:t>want</a:t>
            </a:r>
            <a:r>
              <a:rPr lang="de-DE" sz="1200">
                <a:solidFill>
                  <a:schemeClr val="dk1"/>
                </a:solidFill>
              </a:rPr>
              <a:t> </a:t>
            </a:r>
            <a:r>
              <a:rPr lang="de-DE" sz="1200" err="1">
                <a:solidFill>
                  <a:schemeClr val="dk1"/>
                </a:solidFill>
              </a:rPr>
              <a:t>to</a:t>
            </a:r>
            <a:r>
              <a:rPr lang="de-DE" sz="1200">
                <a:solidFill>
                  <a:schemeClr val="dk1"/>
                </a:solidFill>
              </a:rPr>
              <a:t> do </a:t>
            </a:r>
            <a:r>
              <a:rPr lang="de-DE" sz="1200" err="1">
                <a:solidFill>
                  <a:schemeClr val="dk1"/>
                </a:solidFill>
              </a:rPr>
              <a:t>that</a:t>
            </a:r>
            <a:r>
              <a:rPr lang="de-DE" sz="1200">
                <a:solidFill>
                  <a:schemeClr val="dk1"/>
                </a:solidFill>
              </a:rPr>
              <a:t> </a:t>
            </a:r>
            <a:r>
              <a:rPr lang="de-DE" sz="1200" err="1">
                <a:solidFill>
                  <a:schemeClr val="dk1"/>
                </a:solidFill>
              </a:rPr>
              <a:t>today</a:t>
            </a:r>
            <a:r>
              <a:rPr lang="de-DE" sz="1200">
                <a:solidFill>
                  <a:schemeClr val="dk1"/>
                </a:solidFill>
              </a:rPr>
              <a:t> </a:t>
            </a:r>
            <a:r>
              <a:rPr lang="de-DE" sz="1200" err="1">
                <a:solidFill>
                  <a:schemeClr val="dk1"/>
                </a:solidFill>
              </a:rPr>
              <a:t>here</a:t>
            </a:r>
            <a:r>
              <a:rPr lang="de-DE" sz="1200">
                <a:solidFill>
                  <a:schemeClr val="dk1"/>
                </a:solidFill>
              </a:rPr>
              <a:t> in </a:t>
            </a:r>
            <a:r>
              <a:rPr lang="de-DE" sz="1200" err="1">
                <a:solidFill>
                  <a:schemeClr val="dk1"/>
                </a:solidFill>
              </a:rPr>
              <a:t>this</a:t>
            </a:r>
            <a:r>
              <a:rPr lang="de-DE" sz="1200">
                <a:solidFill>
                  <a:schemeClr val="dk1"/>
                </a:solidFill>
              </a:rPr>
              <a:t> </a:t>
            </a:r>
            <a:r>
              <a:rPr lang="de-DE" sz="1200" err="1">
                <a:solidFill>
                  <a:schemeClr val="dk1"/>
                </a:solidFill>
              </a:rPr>
              <a:t>group</a:t>
            </a:r>
            <a:r>
              <a:rPr lang="de-DE" sz="1200">
                <a:solidFill>
                  <a:schemeClr val="dk1"/>
                </a:solidFill>
              </a:rPr>
              <a:t> in </a:t>
            </a:r>
            <a:r>
              <a:rPr lang="de-DE" sz="1200" err="1">
                <a:solidFill>
                  <a:schemeClr val="dk1"/>
                </a:solidFill>
              </a:rPr>
              <a:t>two</a:t>
            </a:r>
            <a:r>
              <a:rPr lang="de-DE" sz="1200">
                <a:solidFill>
                  <a:schemeClr val="dk1"/>
                </a:solidFill>
              </a:rPr>
              <a:t> </a:t>
            </a:r>
            <a:r>
              <a:rPr lang="de-DE" sz="1200" err="1">
                <a:solidFill>
                  <a:schemeClr val="dk1"/>
                </a:solidFill>
              </a:rPr>
              <a:t>exercises</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262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a:extLst>
            <a:ext uri="{FF2B5EF4-FFF2-40B4-BE49-F238E27FC236}">
              <a16:creationId xmlns:a16="http://schemas.microsoft.com/office/drawing/2014/main" id="{C30F0FFB-7C94-0688-3386-46ACE0CA63A3}"/>
            </a:ext>
          </a:extLst>
        </p:cNvPr>
        <p:cNvGrpSpPr/>
        <p:nvPr/>
      </p:nvGrpSpPr>
      <p:grpSpPr>
        <a:xfrm>
          <a:off x="0" y="0"/>
          <a:ext cx="0" cy="0"/>
          <a:chOff x="0" y="0"/>
          <a:chExt cx="0" cy="0"/>
        </a:xfrm>
      </p:grpSpPr>
      <p:sp>
        <p:nvSpPr>
          <p:cNvPr id="330" name="Google Shape;330;g7263be4a94_1_255:notes">
            <a:extLst>
              <a:ext uri="{FF2B5EF4-FFF2-40B4-BE49-F238E27FC236}">
                <a16:creationId xmlns:a16="http://schemas.microsoft.com/office/drawing/2014/main" id="{3BBEDCC9-EE7B-215C-20C2-EE51EBF20F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a:extLst>
              <a:ext uri="{FF2B5EF4-FFF2-40B4-BE49-F238E27FC236}">
                <a16:creationId xmlns:a16="http://schemas.microsoft.com/office/drawing/2014/main" id="{A536842A-B4B5-C549-0C79-616D39C145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err="1">
                <a:solidFill>
                  <a:schemeClr val="dk1"/>
                </a:solidFill>
                <a:highlight>
                  <a:schemeClr val="lt1"/>
                </a:highlight>
                <a:latin typeface="Aptos" panose="020B0004020202020204" pitchFamily="34" charset="0"/>
              </a:rPr>
              <a:t>Thinking</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about</a:t>
            </a:r>
            <a:r>
              <a:rPr lang="de-DE" sz="1100" b="0">
                <a:solidFill>
                  <a:schemeClr val="dk1"/>
                </a:solidFill>
                <a:highlight>
                  <a:schemeClr val="lt1"/>
                </a:highlight>
                <a:latin typeface="Aptos" panose="020B0004020202020204" pitchFamily="34" charset="0"/>
              </a:rPr>
              <a:t> a </a:t>
            </a:r>
            <a:r>
              <a:rPr lang="de-DE" sz="1100" b="0" err="1">
                <a:solidFill>
                  <a:schemeClr val="dk1"/>
                </a:solidFill>
                <a:highlight>
                  <a:schemeClr val="lt1"/>
                </a:highlight>
                <a:latin typeface="Aptos" panose="020B0004020202020204" pitchFamily="34" charset="0"/>
              </a:rPr>
              <a:t>situation</a:t>
            </a:r>
            <a:r>
              <a:rPr lang="de-DE" sz="1100" b="0">
                <a:solidFill>
                  <a:schemeClr val="dk1"/>
                </a:solidFill>
                <a:highlight>
                  <a:schemeClr val="lt1"/>
                </a:highlight>
                <a:latin typeface="Aptos" panose="020B0004020202020204" pitchFamily="34" charset="0"/>
              </a:rPr>
              <a:t> in </a:t>
            </a:r>
            <a:r>
              <a:rPr lang="de-DE" sz="1100" b="0" err="1">
                <a:solidFill>
                  <a:schemeClr val="dk1"/>
                </a:solidFill>
                <a:highlight>
                  <a:schemeClr val="lt1"/>
                </a:highlight>
                <a:latin typeface="Aptos" panose="020B0004020202020204" pitchFamily="34" charset="0"/>
              </a:rPr>
              <a:t>which</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you‘re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working</a:t>
            </a:r>
            <a:r>
              <a:rPr lang="de-DE" sz="1100" b="0">
                <a:solidFill>
                  <a:schemeClr val="dk1"/>
                </a:solidFill>
                <a:highlight>
                  <a:schemeClr val="lt1"/>
                </a:highlight>
                <a:latin typeface="Aptos" panose="020B0004020202020204" pitchFamily="34" charset="0"/>
              </a:rPr>
              <a:t> on </a:t>
            </a:r>
            <a:r>
              <a:rPr lang="de-DE" sz="1100" b="0" err="1">
                <a:solidFill>
                  <a:schemeClr val="dk1"/>
                </a:solidFill>
                <a:highlight>
                  <a:schemeClr val="lt1"/>
                </a:highlight>
                <a:latin typeface="Aptos" panose="020B0004020202020204" pitchFamily="34" charset="0"/>
              </a:rPr>
              <a:t>our</a:t>
            </a:r>
            <a:r>
              <a:rPr lang="de-DE" sz="1100" b="0">
                <a:solidFill>
                  <a:schemeClr val="dk1"/>
                </a:solidFill>
                <a:highlight>
                  <a:schemeClr val="lt1"/>
                </a:highlight>
                <a:latin typeface="Aptos" panose="020B0004020202020204" pitchFamily="34" charset="0"/>
              </a:rPr>
              <a:t> own </a:t>
            </a:r>
            <a:r>
              <a:rPr lang="de-DE" sz="1100" b="0" err="1">
                <a:solidFill>
                  <a:schemeClr val="dk1"/>
                </a:solidFill>
                <a:highlight>
                  <a:schemeClr val="lt1"/>
                </a:highlight>
                <a:latin typeface="Aptos" panose="020B0004020202020204" pitchFamily="34" charset="0"/>
              </a:rPr>
              <a:t>idea</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you</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want</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to</a:t>
            </a:r>
            <a:r>
              <a:rPr lang="de-DE" sz="1100" b="0">
                <a:solidFill>
                  <a:schemeClr val="dk1"/>
                </a:solidFill>
                <a:highlight>
                  <a:schemeClr val="lt1"/>
                </a:highlight>
                <a:latin typeface="Aptos" panose="020B0004020202020204" pitchFamily="34" charset="0"/>
              </a:rPr>
              <a:t> push </a:t>
            </a:r>
            <a:r>
              <a:rPr lang="de-DE" sz="1100" b="0" err="1">
                <a:solidFill>
                  <a:schemeClr val="dk1"/>
                </a:solidFill>
                <a:highlight>
                  <a:schemeClr val="lt1"/>
                </a:highlight>
                <a:latin typeface="Aptos" panose="020B0004020202020204" pitchFamily="34" charset="0"/>
              </a:rPr>
              <a:t>it</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forward</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maybe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that‘s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happening</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already</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maybe</a:t>
            </a:r>
            <a:r>
              <a:rPr lang="de-DE" sz="1100" b="0">
                <a:solidFill>
                  <a:schemeClr val="dk1"/>
                </a:solidFill>
                <a:highlight>
                  <a:schemeClr val="lt1"/>
                </a:highlight>
                <a:latin typeface="Aptos" panose="020B0004020202020204" pitchFamily="34" charset="0"/>
              </a:rPr>
              <a:t> not &gt; </a:t>
            </a:r>
            <a:r>
              <a:rPr lang="de-DE" sz="1100" b="0" err="1">
                <a:solidFill>
                  <a:schemeClr val="dk1"/>
                </a:solidFill>
                <a:highlight>
                  <a:schemeClr val="lt1"/>
                </a:highlight>
                <a:latin typeface="Aptos" panose="020B0004020202020204" pitchFamily="34" charset="0"/>
              </a:rPr>
              <a:t>future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scenario</a:t>
            </a:r>
            <a:r>
              <a:rPr lang="de-DE" sz="1100" b="0">
                <a:solidFill>
                  <a:schemeClr val="dk1"/>
                </a:solidFill>
                <a:highlight>
                  <a:schemeClr val="lt1"/>
                </a:highlight>
                <a:latin typeface="Aptos" panose="020B0004020202020204" pitchFamily="34" charset="0"/>
              </a:rPr>
              <a:t>) &gt; </a:t>
            </a:r>
            <a:r>
              <a:rPr lang="de-DE" sz="1100" b="0" err="1">
                <a:solidFill>
                  <a:schemeClr val="dk1"/>
                </a:solidFill>
                <a:highlight>
                  <a:schemeClr val="lt1"/>
                </a:highlight>
                <a:latin typeface="Aptos" panose="020B0004020202020204" pitchFamily="34" charset="0"/>
              </a:rPr>
              <a:t>what</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could</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be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sources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of</a:t>
            </a:r>
            <a:r>
              <a:rPr lang="de-DE" sz="1100" b="0">
                <a:solidFill>
                  <a:schemeClr val="dk1"/>
                </a:solidFill>
                <a:highlight>
                  <a:schemeClr val="lt1"/>
                </a:highlight>
                <a:latin typeface="Aptos" panose="020B0004020202020204" pitchFamily="34" charset="0"/>
              </a:rPr>
              <a:t> support in </a:t>
            </a:r>
            <a:r>
              <a:rPr lang="de-DE" sz="1100" b="0" err="1">
                <a:solidFill>
                  <a:schemeClr val="dk1"/>
                </a:solidFill>
                <a:highlight>
                  <a:schemeClr val="lt1"/>
                </a:highlight>
                <a:latin typeface="Aptos" panose="020B0004020202020204" pitchFamily="34" charset="0"/>
              </a:rPr>
              <a:t>this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case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What</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kind</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of</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sources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you</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can</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think</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of</a:t>
            </a:r>
            <a:r>
              <a:rPr lang="de-DE" sz="1100" b="0">
                <a:solidFill>
                  <a:schemeClr val="dk1"/>
                </a:solidFill>
                <a:highlight>
                  <a:schemeClr val="lt1"/>
                </a:highlight>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err="1">
                <a:solidFill>
                  <a:schemeClr val="dk1"/>
                </a:solidFill>
                <a:highlight>
                  <a:schemeClr val="lt1"/>
                </a:highlight>
                <a:latin typeface="Aptos" panose="020B0004020202020204" pitchFamily="34" charset="0"/>
              </a:rPr>
              <a:t>Examples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for</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options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of</a:t>
            </a:r>
            <a:r>
              <a:rPr lang="de-DE" sz="1100" b="0">
                <a:solidFill>
                  <a:schemeClr val="dk1"/>
                </a:solidFill>
                <a:highlight>
                  <a:schemeClr val="lt1"/>
                </a:highlight>
                <a:latin typeface="Aptos" panose="020B0004020202020204" pitchFamily="34" charset="0"/>
              </a:rPr>
              <a:t> support </a:t>
            </a:r>
            <a:r>
              <a:rPr lang="de-DE" sz="1100" b="0" err="1">
                <a:solidFill>
                  <a:schemeClr val="dk1"/>
                </a:solidFill>
                <a:highlight>
                  <a:schemeClr val="lt1"/>
                </a:highlight>
                <a:latin typeface="Aptos" panose="020B0004020202020204" pitchFamily="34" charset="0"/>
              </a:rPr>
              <a:t>to</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mention</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closest</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friends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to</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talk</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to</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family</a:t>
            </a:r>
            <a:r>
              <a:rPr lang="de-DE" sz="1100" b="0">
                <a:solidFill>
                  <a:schemeClr val="dk1"/>
                </a:solidFill>
                <a:highlight>
                  <a:schemeClr val="lt1"/>
                </a:highlight>
                <a:latin typeface="Aptos" panose="020B0004020202020204" pitchFamily="34" charset="0"/>
              </a:rPr>
              <a:t>/</a:t>
            </a:r>
            <a:r>
              <a:rPr lang="de-DE" sz="1100" b="0" err="1">
                <a:solidFill>
                  <a:schemeClr val="dk1"/>
                </a:solidFill>
                <a:highlight>
                  <a:schemeClr val="lt1"/>
                </a:highlight>
                <a:latin typeface="Aptos" panose="020B0004020202020204" pitchFamily="34" charset="0"/>
              </a:rPr>
              <a:t>partner</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mentor</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or</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coach</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institutions</a:t>
            </a:r>
            <a:r>
              <a:rPr lang="de-DE" sz="1100" b="0">
                <a:solidFill>
                  <a:schemeClr val="dk1"/>
                </a:solidFill>
                <a:highlight>
                  <a:schemeClr val="lt1"/>
                </a:highlight>
                <a:latin typeface="Aptos" panose="020B0004020202020204" pitchFamily="34" charset="0"/>
              </a:rPr>
              <a:t> like </a:t>
            </a:r>
            <a:r>
              <a:rPr lang="de-DE" sz="1100" b="0" err="1">
                <a:solidFill>
                  <a:schemeClr val="dk1"/>
                </a:solidFill>
                <a:highlight>
                  <a:schemeClr val="lt1"/>
                </a:highlight>
                <a:latin typeface="Aptos" panose="020B0004020202020204" pitchFamily="34" charset="0"/>
              </a:rPr>
              <a:t>universities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for</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infrastructure</a:t>
            </a:r>
            <a:r>
              <a:rPr lang="de-DE" sz="1100" b="0">
                <a:solidFill>
                  <a:schemeClr val="dk1"/>
                </a:solidFill>
                <a:highlight>
                  <a:schemeClr val="lt1"/>
                </a:highlight>
                <a:latin typeface="Aptos" panose="020B0004020202020204" pitchFamily="34" charset="0"/>
              </a:rPr>
              <a:t> and </a:t>
            </a:r>
            <a:r>
              <a:rPr lang="de-DE" sz="1100" b="0" err="1">
                <a:solidFill>
                  <a:schemeClr val="dk1"/>
                </a:solidFill>
                <a:highlight>
                  <a:schemeClr val="lt1"/>
                </a:highlight>
                <a:latin typeface="Aptos" panose="020B0004020202020204" pitchFamily="34" charset="0"/>
              </a:rPr>
              <a:t>equipment</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startup</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communities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female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founder</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communities</a:t>
            </a:r>
            <a:r>
              <a:rPr lang="de-DE" sz="1100" b="0">
                <a:solidFill>
                  <a:schemeClr val="dk1"/>
                </a:solidFill>
                <a:highlight>
                  <a:schemeClr val="lt1"/>
                </a:highlight>
                <a:latin typeface="Aptos" panose="020B0004020202020204" pitchFamily="34" charset="0"/>
              </a:rPr>
              <a:t> – </a:t>
            </a:r>
            <a:r>
              <a:rPr lang="de-DE" sz="1100" b="0" err="1">
                <a:solidFill>
                  <a:schemeClr val="dk1"/>
                </a:solidFill>
                <a:highlight>
                  <a:schemeClr val="lt1"/>
                </a:highlight>
                <a:latin typeface="Aptos" panose="020B0004020202020204" pitchFamily="34" charset="0"/>
              </a:rPr>
              <a:t>could</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be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technical</a:t>
            </a:r>
            <a:r>
              <a:rPr lang="de-DE" sz="1100" b="0">
                <a:solidFill>
                  <a:schemeClr val="dk1"/>
                </a:solidFill>
                <a:highlight>
                  <a:schemeClr val="lt1"/>
                </a:highlight>
                <a:latin typeface="Aptos" panose="020B0004020202020204" pitchFamily="34" charset="0"/>
              </a:rPr>
              <a:t> support, support </a:t>
            </a:r>
            <a:r>
              <a:rPr lang="de-DE" sz="1100" b="0" err="1">
                <a:solidFill>
                  <a:schemeClr val="dk1"/>
                </a:solidFill>
                <a:highlight>
                  <a:schemeClr val="lt1"/>
                </a:highlight>
                <a:latin typeface="Aptos" panose="020B0004020202020204" pitchFamily="34" charset="0"/>
              </a:rPr>
              <a:t>with</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expertise</a:t>
            </a:r>
            <a:r>
              <a:rPr lang="de-DE" sz="1100" b="0">
                <a:solidFill>
                  <a:schemeClr val="dk1"/>
                </a:solidFill>
                <a:highlight>
                  <a:schemeClr val="lt1"/>
                </a:highlight>
                <a:latin typeface="Aptos" panose="020B0004020202020204" pitchFamily="34" charset="0"/>
              </a:rPr>
              <a:t>, mental support…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1">
              <a:solidFill>
                <a:schemeClr val="dk1"/>
              </a:solidFill>
              <a:highlight>
                <a:schemeClr val="lt1"/>
              </a:highlight>
              <a:latin typeface="Aptos" panose="020B0004020202020204" pitchFamily="34" charset="0"/>
            </a:endParaRPr>
          </a:p>
        </p:txBody>
      </p:sp>
    </p:spTree>
    <p:extLst>
      <p:ext uri="{BB962C8B-B14F-4D97-AF65-F5344CB8AC3E}">
        <p14:creationId xmlns:p14="http://schemas.microsoft.com/office/powerpoint/2010/main" val="3480240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defTabSz="914400">
              <a:buClr>
                <a:srgbClr val="000000"/>
              </a:buClr>
              <a:buSzPts val="1100"/>
              <a:buNone/>
              <a:defRPr/>
            </a:pPr>
            <a:r>
              <a:rPr lang="en-GB">
                <a:cs typeface="Calibri"/>
              </a:rPr>
              <a:t>Let’s walk further on our journey to step 4 – looking back to what has happened in this workshop and looking forward, what are potential next steps?</a:t>
            </a:r>
          </a:p>
        </p:txBody>
      </p:sp>
    </p:spTree>
    <p:extLst>
      <p:ext uri="{BB962C8B-B14F-4D97-AF65-F5344CB8AC3E}">
        <p14:creationId xmlns:p14="http://schemas.microsoft.com/office/powerpoint/2010/main" val="3549697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a:solidFill>
                  <a:schemeClr val="dk1"/>
                </a:solidFill>
              </a:rPr>
              <a:t>But </a:t>
            </a:r>
            <a:r>
              <a:rPr lang="de-DE" sz="1100" err="1">
                <a:solidFill>
                  <a:schemeClr val="dk1"/>
                </a:solidFill>
              </a:rPr>
              <a:t>before</a:t>
            </a:r>
            <a:r>
              <a:rPr lang="de-DE" sz="1100">
                <a:solidFill>
                  <a:schemeClr val="dk1"/>
                </a:solidFill>
              </a:rPr>
              <a:t> </a:t>
            </a:r>
            <a:r>
              <a:rPr lang="de-DE" sz="1100" err="1">
                <a:solidFill>
                  <a:schemeClr val="dk1"/>
                </a:solidFill>
              </a:rPr>
              <a:t>you</a:t>
            </a:r>
            <a:r>
              <a:rPr lang="de-DE" sz="1100">
                <a:solidFill>
                  <a:schemeClr val="dk1"/>
                </a:solidFill>
              </a:rPr>
              <a:t> </a:t>
            </a:r>
            <a:r>
              <a:rPr lang="de-DE" sz="1100" err="1">
                <a:solidFill>
                  <a:schemeClr val="dk1"/>
                </a:solidFill>
              </a:rPr>
              <a:t>are</a:t>
            </a:r>
            <a:r>
              <a:rPr lang="de-DE" sz="1100">
                <a:solidFill>
                  <a:schemeClr val="dk1"/>
                </a:solidFill>
              </a:rPr>
              <a:t> </a:t>
            </a:r>
            <a:r>
              <a:rPr lang="de-DE" sz="1100" err="1">
                <a:solidFill>
                  <a:schemeClr val="dk1"/>
                </a:solidFill>
              </a:rPr>
              <a:t>doing</a:t>
            </a:r>
            <a:r>
              <a:rPr lang="de-DE" sz="1100">
                <a:solidFill>
                  <a:schemeClr val="dk1"/>
                </a:solidFill>
              </a:rPr>
              <a:t> </a:t>
            </a:r>
            <a:r>
              <a:rPr lang="de-DE" sz="1100" err="1">
                <a:solidFill>
                  <a:schemeClr val="dk1"/>
                </a:solidFill>
              </a:rPr>
              <a:t>that</a:t>
            </a:r>
            <a:r>
              <a:rPr lang="de-DE" sz="1100">
                <a:solidFill>
                  <a:schemeClr val="dk1"/>
                </a:solidFill>
              </a:rPr>
              <a:t>, </a:t>
            </a:r>
            <a:r>
              <a:rPr lang="de-DE" sz="1100" err="1">
                <a:solidFill>
                  <a:schemeClr val="dk1"/>
                </a:solidFill>
              </a:rPr>
              <a:t>llet‘s</a:t>
            </a:r>
            <a:r>
              <a:rPr lang="de-DE" sz="1100">
                <a:solidFill>
                  <a:schemeClr val="dk1"/>
                </a:solidFill>
              </a:rPr>
              <a:t> </a:t>
            </a:r>
            <a:r>
              <a:rPr lang="de-DE" sz="1100" err="1">
                <a:solidFill>
                  <a:schemeClr val="dk1"/>
                </a:solidFill>
              </a:rPr>
              <a:t>see</a:t>
            </a:r>
            <a:r>
              <a:rPr lang="de-DE" sz="1100">
                <a:solidFill>
                  <a:schemeClr val="dk1"/>
                </a:solidFill>
              </a:rPr>
              <a:t> </a:t>
            </a:r>
            <a:r>
              <a:rPr lang="de-DE" sz="1100" err="1">
                <a:solidFill>
                  <a:schemeClr val="dk1"/>
                </a:solidFill>
              </a:rPr>
              <a:t>what</a:t>
            </a:r>
            <a:r>
              <a:rPr lang="de-DE" sz="1100">
                <a:solidFill>
                  <a:schemeClr val="dk1"/>
                </a:solidFill>
              </a:rPr>
              <a:t> </a:t>
            </a:r>
            <a:r>
              <a:rPr lang="de-DE" sz="1100" err="1">
                <a:solidFill>
                  <a:schemeClr val="dk1"/>
                </a:solidFill>
              </a:rPr>
              <a:t>our</a:t>
            </a:r>
            <a:r>
              <a:rPr lang="de-DE" sz="1100">
                <a:solidFill>
                  <a:schemeClr val="dk1"/>
                </a:solidFill>
              </a:rPr>
              <a:t> </a:t>
            </a:r>
            <a:r>
              <a:rPr lang="de-DE" sz="1100" err="1">
                <a:solidFill>
                  <a:schemeClr val="dk1"/>
                </a:solidFill>
              </a:rPr>
              <a:t>female</a:t>
            </a:r>
            <a:r>
              <a:rPr lang="de-DE" sz="1100">
                <a:solidFill>
                  <a:schemeClr val="dk1"/>
                </a:solidFill>
              </a:rPr>
              <a:t> </a:t>
            </a:r>
            <a:r>
              <a:rPr lang="de-DE" sz="1100" err="1">
                <a:solidFill>
                  <a:schemeClr val="dk1"/>
                </a:solidFill>
              </a:rPr>
              <a:t>founders</a:t>
            </a:r>
            <a:r>
              <a:rPr lang="de-DE" sz="1100">
                <a:solidFill>
                  <a:schemeClr val="dk1"/>
                </a:solidFill>
              </a:rPr>
              <a:t> </a:t>
            </a:r>
            <a:r>
              <a:rPr lang="de-DE" sz="1100" err="1">
                <a:solidFill>
                  <a:schemeClr val="dk1"/>
                </a:solidFill>
              </a:rPr>
              <a:t>say</a:t>
            </a:r>
            <a:r>
              <a:rPr lang="de-DE" sz="1100">
                <a:solidFill>
                  <a:schemeClr val="dk1"/>
                </a:solidFill>
              </a:rPr>
              <a:t>….</a:t>
            </a:r>
            <a:r>
              <a:rPr lang="de-DE" sz="1100" err="1">
                <a:solidFill>
                  <a:schemeClr val="dk1"/>
                </a:solidFill>
              </a:rPr>
              <a:t>what</a:t>
            </a:r>
            <a:r>
              <a:rPr lang="de-DE" sz="1100">
                <a:solidFill>
                  <a:schemeClr val="dk1"/>
                </a:solidFill>
              </a:rPr>
              <a:t> </a:t>
            </a:r>
            <a:r>
              <a:rPr lang="de-DE" sz="1100" err="1">
                <a:solidFill>
                  <a:schemeClr val="dk1"/>
                </a:solidFill>
              </a:rPr>
              <a:t>would</a:t>
            </a:r>
            <a:r>
              <a:rPr lang="de-DE" sz="1100">
                <a:solidFill>
                  <a:schemeClr val="dk1"/>
                </a:solidFill>
              </a:rPr>
              <a:t> </a:t>
            </a:r>
            <a:r>
              <a:rPr lang="de-DE" sz="1100" err="1">
                <a:solidFill>
                  <a:schemeClr val="dk1"/>
                </a:solidFill>
              </a:rPr>
              <a:t>they</a:t>
            </a:r>
            <a:r>
              <a:rPr lang="de-DE" sz="1100">
                <a:solidFill>
                  <a:schemeClr val="dk1"/>
                </a:solidFill>
              </a:rPr>
              <a:t> </a:t>
            </a:r>
            <a:r>
              <a:rPr lang="de-DE" sz="1100" err="1">
                <a:solidFill>
                  <a:schemeClr val="dk1"/>
                </a:solidFill>
              </a:rPr>
              <a:t>have</a:t>
            </a:r>
            <a:r>
              <a:rPr lang="de-DE" sz="1100">
                <a:solidFill>
                  <a:schemeClr val="dk1"/>
                </a:solidFill>
              </a:rPr>
              <a:t> </a:t>
            </a:r>
            <a:r>
              <a:rPr lang="de-DE" sz="1100" err="1">
                <a:solidFill>
                  <a:schemeClr val="dk1"/>
                </a:solidFill>
              </a:rPr>
              <a:t>done</a:t>
            </a:r>
            <a:r>
              <a:rPr lang="de-DE" sz="1100">
                <a:solidFill>
                  <a:schemeClr val="dk1"/>
                </a:solidFill>
              </a:rPr>
              <a:t> </a:t>
            </a:r>
            <a:r>
              <a:rPr lang="de-DE" sz="1100" err="1">
                <a:solidFill>
                  <a:schemeClr val="dk1"/>
                </a:solidFill>
              </a:rPr>
              <a:t>differently</a:t>
            </a:r>
            <a:r>
              <a:rPr lang="de-DE" sz="1100">
                <a:solidFill>
                  <a:schemeClr val="dk1"/>
                </a:solidFill>
              </a:rPr>
              <a:t> on </a:t>
            </a:r>
            <a:r>
              <a:rPr lang="de-DE" sz="1100" err="1">
                <a:solidFill>
                  <a:schemeClr val="dk1"/>
                </a:solidFill>
              </a:rPr>
              <a:t>their</a:t>
            </a:r>
            <a:r>
              <a:rPr lang="de-DE" sz="1100">
                <a:solidFill>
                  <a:schemeClr val="dk1"/>
                </a:solidFill>
              </a:rPr>
              <a:t> </a:t>
            </a:r>
            <a:r>
              <a:rPr lang="de-DE" sz="1100" err="1">
                <a:solidFill>
                  <a:schemeClr val="dk1"/>
                </a:solidFill>
              </a:rPr>
              <a:t>journey</a:t>
            </a:r>
            <a:endParaRPr lang="de-DE" sz="1100">
              <a:solidFill>
                <a:schemeClr val="dk1"/>
              </a:solidFill>
            </a:endParaRPr>
          </a:p>
          <a:p>
            <a:pPr marL="158750" indent="0">
              <a:buNone/>
            </a:pPr>
            <a:endParaRPr lang="en-US">
              <a:cs typeface="Calibri"/>
            </a:endParaRPr>
          </a:p>
        </p:txBody>
      </p:sp>
    </p:spTree>
    <p:extLst>
      <p:ext uri="{BB962C8B-B14F-4D97-AF65-F5344CB8AC3E}">
        <p14:creationId xmlns:p14="http://schemas.microsoft.com/office/powerpoint/2010/main" val="1627676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cs typeface="Calibri"/>
              </a:rPr>
              <a:t>There is a big need to support and promote entrepreneurship for women…and why is that…let’s look at following graph. </a:t>
            </a:r>
          </a:p>
          <a:p>
            <a:pPr marL="158750" indent="0">
              <a:buNone/>
            </a:pPr>
            <a:endParaRPr lang="en-US">
              <a:cs typeface="Calibri"/>
            </a:endParaRPr>
          </a:p>
        </p:txBody>
      </p:sp>
    </p:spTree>
    <p:extLst>
      <p:ext uri="{BB962C8B-B14F-4D97-AF65-F5344CB8AC3E}">
        <p14:creationId xmlns:p14="http://schemas.microsoft.com/office/powerpoint/2010/main" val="3794636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Let‘s</a:t>
            </a:r>
            <a:r>
              <a:rPr lang="de-DE" sz="1200">
                <a:solidFill>
                  <a:schemeClr val="dk1"/>
                </a:solidFill>
              </a:rPr>
              <a:t> </a:t>
            </a:r>
            <a:r>
              <a:rPr lang="de-DE" sz="1200" err="1">
                <a:solidFill>
                  <a:schemeClr val="dk1"/>
                </a:solidFill>
              </a:rPr>
              <a:t>see</a:t>
            </a:r>
            <a:r>
              <a:rPr lang="de-DE" sz="1200">
                <a:solidFill>
                  <a:schemeClr val="dk1"/>
                </a:solidFill>
              </a:rPr>
              <a:t> </a:t>
            </a:r>
            <a:r>
              <a:rPr lang="de-DE" sz="1200" err="1">
                <a:solidFill>
                  <a:schemeClr val="dk1"/>
                </a:solidFill>
              </a:rPr>
              <a:t>what</a:t>
            </a:r>
            <a:r>
              <a:rPr lang="de-DE" sz="1200">
                <a:solidFill>
                  <a:schemeClr val="dk1"/>
                </a:solidFill>
              </a:rPr>
              <a:t> </a:t>
            </a:r>
            <a:r>
              <a:rPr lang="de-DE" sz="1200" err="1">
                <a:solidFill>
                  <a:schemeClr val="dk1"/>
                </a:solidFill>
              </a:rPr>
              <a:t>our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founders</a:t>
            </a:r>
            <a:r>
              <a:rPr lang="de-DE" sz="1200">
                <a:solidFill>
                  <a:schemeClr val="dk1"/>
                </a:solidFill>
              </a:rPr>
              <a:t> </a:t>
            </a:r>
            <a:r>
              <a:rPr lang="de-DE" sz="1200" err="1">
                <a:solidFill>
                  <a:schemeClr val="dk1"/>
                </a:solidFill>
              </a:rPr>
              <a:t>say</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1793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200" err="1">
                <a:solidFill>
                  <a:schemeClr val="dk1"/>
                </a:solidFill>
              </a:rPr>
              <a:t>Examples</a:t>
            </a:r>
            <a:r>
              <a:rPr lang="de-DE" sz="1200">
                <a:solidFill>
                  <a:schemeClr val="dk1"/>
                </a:solidFill>
              </a:rPr>
              <a:t> </a:t>
            </a:r>
            <a:r>
              <a:rPr lang="de-DE" sz="1200" err="1">
                <a:solidFill>
                  <a:schemeClr val="dk1"/>
                </a:solidFill>
              </a:rPr>
              <a:t>for</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second</a:t>
            </a:r>
            <a:r>
              <a:rPr lang="de-DE" sz="1200">
                <a:solidFill>
                  <a:schemeClr val="dk1"/>
                </a:solidFill>
              </a:rPr>
              <a:t> </a:t>
            </a:r>
            <a:r>
              <a:rPr lang="de-DE" sz="1200" err="1">
                <a:solidFill>
                  <a:schemeClr val="dk1"/>
                </a:solidFill>
              </a:rPr>
              <a:t>step</a:t>
            </a:r>
            <a:r>
              <a:rPr lang="de-DE" sz="1200">
                <a:solidFill>
                  <a:schemeClr val="dk1"/>
                </a:solidFill>
              </a:rPr>
              <a:t>: </a:t>
            </a:r>
            <a:r>
              <a:rPr lang="de-DE" sz="1200" err="1">
                <a:solidFill>
                  <a:schemeClr val="dk1"/>
                </a:solidFill>
              </a:rPr>
              <a:t>contacting</a:t>
            </a:r>
            <a:r>
              <a:rPr lang="de-DE" sz="1200">
                <a:solidFill>
                  <a:schemeClr val="dk1"/>
                </a:solidFill>
              </a:rPr>
              <a:t> </a:t>
            </a:r>
            <a:r>
              <a:rPr lang="de-DE" sz="1200" err="1">
                <a:solidFill>
                  <a:schemeClr val="dk1"/>
                </a:solidFill>
              </a:rPr>
              <a:t>one</a:t>
            </a:r>
            <a:r>
              <a:rPr lang="de-DE" sz="1200">
                <a:solidFill>
                  <a:schemeClr val="dk1"/>
                </a:solidFill>
              </a:rPr>
              <a:t> </a:t>
            </a:r>
            <a:r>
              <a:rPr lang="de-DE" sz="1200" err="1">
                <a:solidFill>
                  <a:schemeClr val="dk1"/>
                </a:solidFill>
              </a:rPr>
              <a:t>of</a:t>
            </a:r>
            <a:r>
              <a:rPr lang="de-DE" sz="1200">
                <a:solidFill>
                  <a:schemeClr val="dk1"/>
                </a:solidFill>
              </a:rPr>
              <a:t> </a:t>
            </a:r>
            <a:r>
              <a:rPr lang="de-DE" sz="1200" err="1">
                <a:solidFill>
                  <a:schemeClr val="dk1"/>
                </a:solidFill>
              </a:rPr>
              <a:t>the</a:t>
            </a:r>
            <a:r>
              <a:rPr lang="de-DE" sz="1200">
                <a:solidFill>
                  <a:schemeClr val="dk1"/>
                </a:solidFill>
              </a:rPr>
              <a:t> </a:t>
            </a:r>
            <a:r>
              <a:rPr lang="de-DE" sz="1200" err="1">
                <a:solidFill>
                  <a:schemeClr val="dk1"/>
                </a:solidFill>
              </a:rPr>
              <a:t>persons</a:t>
            </a:r>
            <a:r>
              <a:rPr lang="de-DE" sz="1200">
                <a:solidFill>
                  <a:schemeClr val="dk1"/>
                </a:solidFill>
              </a:rPr>
              <a:t> in </a:t>
            </a:r>
            <a:r>
              <a:rPr lang="de-DE" sz="1200" err="1">
                <a:solidFill>
                  <a:schemeClr val="dk1"/>
                </a:solidFill>
              </a:rPr>
              <a:t>this</a:t>
            </a:r>
            <a:r>
              <a:rPr lang="de-DE" sz="1200">
                <a:solidFill>
                  <a:schemeClr val="dk1"/>
                </a:solidFill>
              </a:rPr>
              <a:t> digital </a:t>
            </a:r>
            <a:r>
              <a:rPr lang="de-DE" sz="1200" err="1">
                <a:solidFill>
                  <a:schemeClr val="dk1"/>
                </a:solidFill>
              </a:rPr>
              <a:t>room</a:t>
            </a:r>
            <a:r>
              <a:rPr lang="de-DE" sz="1200">
                <a:solidFill>
                  <a:schemeClr val="dk1"/>
                </a:solidFill>
              </a:rPr>
              <a:t>,  </a:t>
            </a:r>
            <a:r>
              <a:rPr lang="de-DE" sz="1200" err="1">
                <a:solidFill>
                  <a:schemeClr val="dk1"/>
                </a:solidFill>
              </a:rPr>
              <a:t>talking</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your</a:t>
            </a:r>
            <a:r>
              <a:rPr lang="de-DE" sz="1200">
                <a:solidFill>
                  <a:schemeClr val="dk1"/>
                </a:solidFill>
              </a:rPr>
              <a:t> friend </a:t>
            </a:r>
            <a:r>
              <a:rPr lang="de-DE" sz="1200" err="1">
                <a:solidFill>
                  <a:schemeClr val="dk1"/>
                </a:solidFill>
              </a:rPr>
              <a:t>about</a:t>
            </a:r>
            <a:r>
              <a:rPr lang="de-DE" sz="1200">
                <a:solidFill>
                  <a:schemeClr val="dk1"/>
                </a:solidFill>
              </a:rPr>
              <a:t> </a:t>
            </a:r>
            <a:r>
              <a:rPr lang="de-DE" sz="1200" err="1">
                <a:solidFill>
                  <a:schemeClr val="dk1"/>
                </a:solidFill>
              </a:rPr>
              <a:t>this</a:t>
            </a:r>
            <a:r>
              <a:rPr lang="de-DE" sz="1200">
                <a:solidFill>
                  <a:schemeClr val="dk1"/>
                </a:solidFill>
              </a:rPr>
              <a:t> </a:t>
            </a:r>
            <a:r>
              <a:rPr lang="de-DE" sz="1200" err="1">
                <a:solidFill>
                  <a:schemeClr val="dk1"/>
                </a:solidFill>
              </a:rPr>
              <a:t>workshop</a:t>
            </a:r>
            <a:r>
              <a:rPr lang="de-DE" sz="1200">
                <a:solidFill>
                  <a:schemeClr val="dk1"/>
                </a:solidFill>
              </a:rPr>
              <a:t>, </a:t>
            </a:r>
            <a:r>
              <a:rPr lang="de-DE" sz="1200" err="1">
                <a:solidFill>
                  <a:schemeClr val="dk1"/>
                </a:solidFill>
              </a:rPr>
              <a:t>sharing</a:t>
            </a:r>
            <a:r>
              <a:rPr lang="de-DE" sz="1200">
                <a:solidFill>
                  <a:schemeClr val="dk1"/>
                </a:solidFill>
              </a:rPr>
              <a:t> </a:t>
            </a:r>
            <a:r>
              <a:rPr lang="de-DE" sz="1200" err="1">
                <a:solidFill>
                  <a:schemeClr val="dk1"/>
                </a:solidFill>
              </a:rPr>
              <a:t>your</a:t>
            </a:r>
            <a:r>
              <a:rPr lang="de-DE" sz="1200">
                <a:solidFill>
                  <a:schemeClr val="dk1"/>
                </a:solidFill>
              </a:rPr>
              <a:t> </a:t>
            </a:r>
            <a:r>
              <a:rPr lang="de-DE" sz="1200" err="1">
                <a:solidFill>
                  <a:schemeClr val="dk1"/>
                </a:solidFill>
              </a:rPr>
              <a:t>project</a:t>
            </a:r>
            <a:r>
              <a:rPr lang="de-DE" sz="1200">
                <a:solidFill>
                  <a:schemeClr val="dk1"/>
                </a:solidFill>
              </a:rPr>
              <a:t>/</a:t>
            </a:r>
            <a:r>
              <a:rPr lang="de-DE" sz="1200" err="1">
                <a:solidFill>
                  <a:schemeClr val="dk1"/>
                </a:solidFill>
              </a:rPr>
              <a:t>ideas</a:t>
            </a:r>
            <a:r>
              <a:rPr lang="de-DE" sz="1200">
                <a:solidFill>
                  <a:schemeClr val="dk1"/>
                </a:solidFill>
              </a:rPr>
              <a:t> </a:t>
            </a:r>
            <a:r>
              <a:rPr lang="de-DE" sz="1200" err="1">
                <a:solidFill>
                  <a:schemeClr val="dk1"/>
                </a:solidFill>
              </a:rPr>
              <a:t>with</a:t>
            </a:r>
            <a:r>
              <a:rPr lang="de-DE" sz="1200">
                <a:solidFill>
                  <a:schemeClr val="dk1"/>
                </a:solidFill>
              </a:rPr>
              <a:t> </a:t>
            </a:r>
            <a:r>
              <a:rPr lang="de-DE" sz="1200" err="1">
                <a:solidFill>
                  <a:schemeClr val="dk1"/>
                </a:solidFill>
              </a:rPr>
              <a:t>someone</a:t>
            </a:r>
            <a:r>
              <a:rPr lang="de-DE" sz="1200">
                <a:solidFill>
                  <a:schemeClr val="dk1"/>
                </a:solidFill>
              </a:rPr>
              <a:t> </a:t>
            </a:r>
            <a:r>
              <a:rPr lang="de-DE" sz="1200" err="1">
                <a:solidFill>
                  <a:schemeClr val="dk1"/>
                </a:solidFill>
              </a:rPr>
              <a:t>close</a:t>
            </a:r>
            <a:r>
              <a:rPr lang="de-DE" sz="1200">
                <a:solidFill>
                  <a:schemeClr val="dk1"/>
                </a:solidFill>
              </a:rPr>
              <a:t>, </a:t>
            </a:r>
            <a:r>
              <a:rPr lang="de-DE" sz="1200" err="1">
                <a:solidFill>
                  <a:schemeClr val="dk1"/>
                </a:solidFill>
              </a:rPr>
              <a:t>visiting</a:t>
            </a:r>
            <a:r>
              <a:rPr lang="de-DE" sz="1200">
                <a:solidFill>
                  <a:schemeClr val="dk1"/>
                </a:solidFill>
              </a:rPr>
              <a:t> </a:t>
            </a:r>
            <a:r>
              <a:rPr lang="de-DE" sz="1200" err="1">
                <a:solidFill>
                  <a:schemeClr val="dk1"/>
                </a:solidFill>
              </a:rPr>
              <a:t>another</a:t>
            </a:r>
            <a:r>
              <a:rPr lang="de-DE" sz="1200">
                <a:solidFill>
                  <a:schemeClr val="dk1"/>
                </a:solidFill>
              </a:rPr>
              <a:t> </a:t>
            </a:r>
            <a:r>
              <a:rPr lang="de-DE" sz="1200" err="1">
                <a:solidFill>
                  <a:schemeClr val="dk1"/>
                </a:solidFill>
              </a:rPr>
              <a:t>female</a:t>
            </a:r>
            <a:r>
              <a:rPr lang="de-DE" sz="1200">
                <a:solidFill>
                  <a:schemeClr val="dk1"/>
                </a:solidFill>
              </a:rPr>
              <a:t> </a:t>
            </a:r>
            <a:r>
              <a:rPr lang="de-DE" sz="1200" err="1">
                <a:solidFill>
                  <a:schemeClr val="dk1"/>
                </a:solidFill>
              </a:rPr>
              <a:t>entrepreneurship</a:t>
            </a:r>
            <a:r>
              <a:rPr lang="de-DE" sz="1200">
                <a:solidFill>
                  <a:schemeClr val="dk1"/>
                </a:solidFill>
              </a:rPr>
              <a:t> </a:t>
            </a:r>
            <a:r>
              <a:rPr lang="de-DE" sz="1200" err="1">
                <a:solidFill>
                  <a:schemeClr val="dk1"/>
                </a:solidFill>
              </a:rPr>
              <a:t>event</a:t>
            </a:r>
            <a:r>
              <a:rPr lang="de-DE" sz="1200">
                <a:solidFill>
                  <a:schemeClr val="dk1"/>
                </a:solidFill>
              </a:rPr>
              <a:t> and </a:t>
            </a:r>
            <a:r>
              <a:rPr lang="de-DE" sz="1200" err="1">
                <a:solidFill>
                  <a:schemeClr val="dk1"/>
                </a:solidFill>
              </a:rPr>
              <a:t>learn</a:t>
            </a:r>
            <a:r>
              <a:rPr lang="de-DE" sz="1200">
                <a:solidFill>
                  <a:schemeClr val="dk1"/>
                </a:solidFill>
              </a:rPr>
              <a:t> </a:t>
            </a:r>
            <a:r>
              <a:rPr lang="de-DE" sz="1200" err="1">
                <a:solidFill>
                  <a:schemeClr val="dk1"/>
                </a:solidFill>
              </a:rPr>
              <a:t>more</a:t>
            </a:r>
            <a:r>
              <a:rPr lang="de-DE" sz="1200">
                <a:solidFill>
                  <a:schemeClr val="dk1"/>
                </a:solidFill>
              </a:rPr>
              <a:t> </a:t>
            </a:r>
            <a:r>
              <a:rPr lang="de-DE" sz="1200" err="1">
                <a:solidFill>
                  <a:schemeClr val="dk1"/>
                </a:solidFill>
              </a:rPr>
              <a:t>about</a:t>
            </a:r>
            <a:r>
              <a:rPr lang="de-DE" sz="1200">
                <a:solidFill>
                  <a:schemeClr val="dk1"/>
                </a:solidFill>
              </a:rPr>
              <a:t> </a:t>
            </a:r>
            <a:r>
              <a:rPr lang="de-DE" sz="1200" err="1">
                <a:solidFill>
                  <a:schemeClr val="dk1"/>
                </a:solidFill>
              </a:rPr>
              <a:t>it</a:t>
            </a:r>
            <a:r>
              <a:rPr lang="de-DE" sz="1200">
                <a:solidFill>
                  <a:schemeClr val="dk1"/>
                </a:solidFill>
              </a:rPr>
              <a:t>, </a:t>
            </a:r>
            <a:r>
              <a:rPr lang="de-DE" sz="1200" err="1">
                <a:solidFill>
                  <a:schemeClr val="dk1"/>
                </a:solidFill>
              </a:rPr>
              <a:t>taking</a:t>
            </a:r>
            <a:r>
              <a:rPr lang="de-DE" sz="1200">
                <a:solidFill>
                  <a:schemeClr val="dk1"/>
                </a:solidFill>
              </a:rPr>
              <a:t> a </a:t>
            </a:r>
            <a:r>
              <a:rPr lang="de-DE" sz="1200" err="1">
                <a:solidFill>
                  <a:schemeClr val="dk1"/>
                </a:solidFill>
              </a:rPr>
              <a:t>deeper</a:t>
            </a:r>
            <a:r>
              <a:rPr lang="de-DE" sz="1200">
                <a:solidFill>
                  <a:schemeClr val="dk1"/>
                </a:solidFill>
              </a:rPr>
              <a:t> </a:t>
            </a:r>
            <a:r>
              <a:rPr lang="de-DE" sz="1200" err="1">
                <a:solidFill>
                  <a:schemeClr val="dk1"/>
                </a:solidFill>
              </a:rPr>
              <a:t>look</a:t>
            </a:r>
            <a:r>
              <a:rPr lang="de-DE" sz="1200">
                <a:solidFill>
                  <a:schemeClr val="dk1"/>
                </a:solidFill>
              </a:rPr>
              <a:t> </a:t>
            </a:r>
            <a:r>
              <a:rPr lang="de-DE" sz="1200" err="1">
                <a:solidFill>
                  <a:schemeClr val="dk1"/>
                </a:solidFill>
              </a:rPr>
              <a:t>into</a:t>
            </a:r>
            <a:r>
              <a:rPr lang="de-DE" sz="1200">
                <a:solidFill>
                  <a:schemeClr val="dk1"/>
                </a:solidFill>
              </a:rPr>
              <a:t> </a:t>
            </a:r>
            <a:r>
              <a:rPr lang="de-DE" sz="1200" err="1">
                <a:solidFill>
                  <a:schemeClr val="dk1"/>
                </a:solidFill>
              </a:rPr>
              <a:t>your</a:t>
            </a:r>
            <a:r>
              <a:rPr lang="de-DE" sz="1200">
                <a:solidFill>
                  <a:schemeClr val="dk1"/>
                </a:solidFill>
              </a:rPr>
              <a:t> </a:t>
            </a:r>
            <a:r>
              <a:rPr lang="de-DE" sz="1200" err="1">
                <a:solidFill>
                  <a:schemeClr val="dk1"/>
                </a:solidFill>
              </a:rPr>
              <a:t>skills</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329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err="1">
                <a:solidFill>
                  <a:schemeClr val="dk1"/>
                </a:solidFill>
                <a:highlight>
                  <a:schemeClr val="lt1"/>
                </a:highlight>
                <a:latin typeface="Aptos" panose="020B0004020202020204" pitchFamily="34" charset="0"/>
              </a:rPr>
              <a:t>Step</a:t>
            </a:r>
            <a:r>
              <a:rPr lang="de-DE" sz="1100" b="0">
                <a:solidFill>
                  <a:schemeClr val="dk1"/>
                </a:solidFill>
                <a:highlight>
                  <a:schemeClr val="lt1"/>
                </a:highlight>
                <a:latin typeface="Aptos" panose="020B0004020202020204" pitchFamily="34" charset="0"/>
              </a:rPr>
              <a:t> 1: </a:t>
            </a:r>
            <a:r>
              <a:rPr lang="de-DE" sz="1100" b="0" err="1">
                <a:solidFill>
                  <a:schemeClr val="dk1"/>
                </a:solidFill>
                <a:highlight>
                  <a:schemeClr val="lt1"/>
                </a:highlight>
                <a:latin typeface="Aptos" panose="020B0004020202020204" pitchFamily="34" charset="0"/>
              </a:rPr>
              <a:t>could</a:t>
            </a:r>
            <a:r>
              <a:rPr lang="de-DE" sz="1100" b="0">
                <a:solidFill>
                  <a:schemeClr val="dk1"/>
                </a:solidFill>
                <a:highlight>
                  <a:schemeClr val="lt1"/>
                </a:highlight>
                <a:latin typeface="Aptos" panose="020B0004020202020204" pitchFamily="34" charset="0"/>
              </a:rPr>
              <a:t> also </a:t>
            </a:r>
            <a:r>
              <a:rPr lang="de-DE" sz="1100" b="0" err="1">
                <a:solidFill>
                  <a:schemeClr val="dk1"/>
                </a:solidFill>
                <a:highlight>
                  <a:schemeClr val="lt1"/>
                </a:highlight>
                <a:latin typeface="Aptos" panose="020B0004020202020204" pitchFamily="34" charset="0"/>
              </a:rPr>
              <a:t>be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notes</a:t>
            </a:r>
            <a:r>
              <a:rPr lang="de-DE" sz="1100" b="0">
                <a:solidFill>
                  <a:schemeClr val="dk1"/>
                </a:solidFill>
                <a:highlight>
                  <a:schemeClr val="lt1"/>
                </a:highlight>
                <a:latin typeface="Aptos" panose="020B0004020202020204" pitchFamily="34" charset="0"/>
              </a:rPr>
              <a:t> and </a:t>
            </a:r>
            <a:r>
              <a:rPr lang="de-DE" sz="1100" b="0" err="1">
                <a:solidFill>
                  <a:schemeClr val="dk1"/>
                </a:solidFill>
                <a:highlight>
                  <a:schemeClr val="lt1"/>
                </a:highlight>
                <a:latin typeface="Aptos" panose="020B0004020202020204" pitchFamily="34" charset="0"/>
              </a:rPr>
              <a:t>impulses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from</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the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others</a:t>
            </a:r>
            <a:r>
              <a:rPr lang="de-DE" sz="1100" b="0">
                <a:solidFill>
                  <a:schemeClr val="dk1"/>
                </a:solidFill>
                <a:highlight>
                  <a:schemeClr val="lt1"/>
                </a:highlight>
                <a:latin typeface="Aptos" panose="020B0004020202020204" pitchFamily="34" charset="0"/>
              </a:rPr>
              <a:t> in </a:t>
            </a:r>
            <a:r>
              <a:rPr lang="de-DE" sz="1100" b="0" err="1">
                <a:solidFill>
                  <a:schemeClr val="dk1"/>
                </a:solidFill>
                <a:highlight>
                  <a:schemeClr val="lt1"/>
                </a:highlight>
                <a:latin typeface="Aptos" panose="020B0004020202020204" pitchFamily="34" charset="0"/>
              </a:rPr>
              <a:t>the</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group</a:t>
            </a:r>
            <a:endParaRPr lang="de-DE" sz="1100" b="0">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err="1">
                <a:solidFill>
                  <a:schemeClr val="dk1"/>
                </a:solidFill>
                <a:highlight>
                  <a:schemeClr val="lt1"/>
                </a:highlight>
                <a:latin typeface="Aptos" panose="020B0004020202020204" pitchFamily="34" charset="0"/>
              </a:rPr>
              <a:t>Examples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contact</a:t>
            </a:r>
            <a:r>
              <a:rPr lang="de-DE" sz="1100" b="0">
                <a:solidFill>
                  <a:schemeClr val="dk1"/>
                </a:solidFill>
                <a:highlight>
                  <a:schemeClr val="lt1"/>
                </a:highlight>
                <a:latin typeface="Aptos" panose="020B0004020202020204" pitchFamily="34" charset="0"/>
              </a:rPr>
              <a:t> a </a:t>
            </a:r>
            <a:r>
              <a:rPr lang="de-DE" sz="1100" b="0" err="1">
                <a:solidFill>
                  <a:schemeClr val="dk1"/>
                </a:solidFill>
                <a:highlight>
                  <a:schemeClr val="lt1"/>
                </a:highlight>
                <a:latin typeface="Aptos" panose="020B0004020202020204" pitchFamily="34" charset="0"/>
              </a:rPr>
              <a:t>person</a:t>
            </a:r>
            <a:r>
              <a:rPr lang="de-DE" sz="1100" b="0">
                <a:solidFill>
                  <a:schemeClr val="dk1"/>
                </a:solidFill>
                <a:highlight>
                  <a:schemeClr val="lt1"/>
                </a:highlight>
                <a:latin typeface="Aptos" panose="020B0004020202020204" pitchFamily="34" charset="0"/>
              </a:rPr>
              <a:t> in </a:t>
            </a:r>
            <a:r>
              <a:rPr lang="de-DE" sz="1100" b="0" err="1">
                <a:solidFill>
                  <a:schemeClr val="dk1"/>
                </a:solidFill>
                <a:highlight>
                  <a:schemeClr val="lt1"/>
                </a:highlight>
                <a:latin typeface="Aptos" panose="020B0004020202020204" pitchFamily="34" charset="0"/>
              </a:rPr>
              <a:t>this</a:t>
            </a:r>
            <a:r>
              <a:rPr lang="de-DE" sz="1100" b="0">
                <a:solidFill>
                  <a:schemeClr val="dk1"/>
                </a:solidFill>
                <a:highlight>
                  <a:schemeClr val="lt1"/>
                </a:highlight>
                <a:latin typeface="Aptos" panose="020B0004020202020204" pitchFamily="34" charset="0"/>
              </a:rPr>
              <a:t> </a:t>
            </a:r>
            <a:r>
              <a:rPr lang="de-DE" sz="1100" b="0" err="1">
                <a:solidFill>
                  <a:schemeClr val="dk1"/>
                </a:solidFill>
                <a:highlight>
                  <a:schemeClr val="lt1"/>
                </a:highlight>
                <a:latin typeface="Aptos" panose="020B0004020202020204" pitchFamily="34" charset="0"/>
              </a:rPr>
              <a:t>group</a:t>
            </a:r>
            <a:r>
              <a:rPr lang="de-DE" sz="1100" b="0">
                <a:solidFill>
                  <a:schemeClr val="dk1"/>
                </a:solidFill>
                <a:highlight>
                  <a:schemeClr val="lt1"/>
                </a:highlight>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a:solidFill>
                <a:schemeClr val="dk1"/>
              </a:solidFill>
              <a:highlight>
                <a:schemeClr val="lt1"/>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a:solidFill>
                  <a:schemeClr val="dk1"/>
                </a:solidFill>
                <a:highlight>
                  <a:schemeClr val="lt1"/>
                </a:highlight>
                <a:latin typeface="Aptos" panose="020B0004020202020204" pitchFamily="34" charset="0"/>
              </a:rPr>
              <a:t>Wichtig zu sagen, da es sonst sehr allgemein wird: </a:t>
            </a:r>
            <a:r>
              <a:rPr lang="de-DE" sz="1100" b="1" err="1">
                <a:solidFill>
                  <a:schemeClr val="dk1"/>
                </a:solidFill>
                <a:highlight>
                  <a:schemeClr val="lt1"/>
                </a:highlight>
                <a:latin typeface="Aptos" panose="020B0004020202020204" pitchFamily="34" charset="0"/>
              </a:rPr>
              <a:t>be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as</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concrete</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as</a:t>
            </a:r>
            <a:r>
              <a:rPr lang="de-DE" sz="1100" b="1">
                <a:solidFill>
                  <a:schemeClr val="dk1"/>
                </a:solidFill>
                <a:highlight>
                  <a:schemeClr val="lt1"/>
                </a:highlight>
                <a:latin typeface="Aptos" panose="020B0004020202020204" pitchFamily="34" charset="0"/>
              </a:rPr>
              <a:t> possible &gt; </a:t>
            </a:r>
            <a:r>
              <a:rPr lang="de-DE" sz="1100" b="1" err="1">
                <a:solidFill>
                  <a:schemeClr val="dk1"/>
                </a:solidFill>
                <a:highlight>
                  <a:schemeClr val="lt1"/>
                </a:highlight>
                <a:latin typeface="Aptos" panose="020B0004020202020204" pitchFamily="34" charset="0"/>
              </a:rPr>
              <a:t>what</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exactly</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could</a:t>
            </a:r>
            <a:r>
              <a:rPr lang="de-DE" sz="1100" b="1">
                <a:solidFill>
                  <a:schemeClr val="dk1"/>
                </a:solidFill>
                <a:highlight>
                  <a:schemeClr val="lt1"/>
                </a:highlight>
                <a:latin typeface="Aptos" panose="020B0004020202020204" pitchFamily="34" charset="0"/>
              </a:rPr>
              <a:t> </a:t>
            </a:r>
            <a:r>
              <a:rPr lang="de-DE" sz="1100" b="1" err="1">
                <a:solidFill>
                  <a:schemeClr val="dk1"/>
                </a:solidFill>
                <a:highlight>
                  <a:schemeClr val="lt1"/>
                </a:highlight>
                <a:latin typeface="Aptos" panose="020B0004020202020204" pitchFamily="34" charset="0"/>
              </a:rPr>
              <a:t>you</a:t>
            </a:r>
            <a:r>
              <a:rPr lang="de-DE" sz="1100" b="1">
                <a:solidFill>
                  <a:schemeClr val="dk1"/>
                </a:solidFill>
                <a:highlight>
                  <a:schemeClr val="lt1"/>
                </a:highlight>
                <a:latin typeface="Aptos" panose="020B0004020202020204" pitchFamily="34" charset="0"/>
              </a:rPr>
              <a:t> do </a:t>
            </a:r>
            <a:r>
              <a:rPr lang="de-DE" sz="1100" b="1" err="1">
                <a:solidFill>
                  <a:schemeClr val="dk1"/>
                </a:solidFill>
                <a:highlight>
                  <a:schemeClr val="lt1"/>
                </a:highlight>
                <a:latin typeface="Aptos" panose="020B0004020202020204" pitchFamily="34" charset="0"/>
              </a:rPr>
              <a:t>tomorrow</a:t>
            </a:r>
            <a:r>
              <a:rPr lang="de-DE" sz="1100" b="1">
                <a:solidFill>
                  <a:schemeClr val="dk1"/>
                </a:solidFill>
                <a:highlight>
                  <a:schemeClr val="lt1"/>
                </a:highlight>
                <a:latin typeface="Aptos" panose="020B0004020202020204" pitchFamily="34" charset="0"/>
              </a:rPr>
              <a:t>?</a:t>
            </a:r>
          </a:p>
        </p:txBody>
      </p:sp>
    </p:spTree>
    <p:extLst>
      <p:ext uri="{BB962C8B-B14F-4D97-AF65-F5344CB8AC3E}">
        <p14:creationId xmlns:p14="http://schemas.microsoft.com/office/powerpoint/2010/main" val="2983662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err="1"/>
              <a:t>One</a:t>
            </a:r>
            <a:r>
              <a:rPr lang="de-DE"/>
              <a:t> last time, </a:t>
            </a:r>
            <a:r>
              <a:rPr lang="de-DE" err="1"/>
              <a:t>let‘s</a:t>
            </a:r>
            <a:r>
              <a:rPr lang="de-DE"/>
              <a:t> </a:t>
            </a:r>
            <a:r>
              <a:rPr lang="de-DE" err="1"/>
              <a:t>hear</a:t>
            </a:r>
            <a:r>
              <a:rPr lang="de-DE"/>
              <a:t> </a:t>
            </a:r>
            <a:r>
              <a:rPr lang="de-DE" err="1"/>
              <a:t>the</a:t>
            </a:r>
            <a:r>
              <a:rPr lang="de-DE"/>
              <a:t> </a:t>
            </a:r>
            <a:r>
              <a:rPr lang="de-DE" err="1"/>
              <a:t>wishes</a:t>
            </a:r>
            <a:r>
              <a:rPr lang="de-DE"/>
              <a:t> </a:t>
            </a:r>
            <a:r>
              <a:rPr lang="de-DE" err="1"/>
              <a:t>from</a:t>
            </a:r>
            <a:r>
              <a:rPr lang="de-DE"/>
              <a:t> </a:t>
            </a:r>
            <a:r>
              <a:rPr lang="de-DE" err="1"/>
              <a:t>our</a:t>
            </a:r>
            <a:r>
              <a:rPr lang="de-DE"/>
              <a:t> </a:t>
            </a:r>
            <a:r>
              <a:rPr lang="de-DE" err="1"/>
              <a:t>founders</a:t>
            </a:r>
            <a:r>
              <a:rPr lang="de-DE"/>
              <a:t> </a:t>
            </a:r>
            <a:r>
              <a:rPr lang="de-DE" err="1"/>
              <a:t>to</a:t>
            </a:r>
            <a:r>
              <a:rPr lang="de-DE"/>
              <a:t> all </a:t>
            </a:r>
            <a:r>
              <a:rPr lang="de-DE" err="1"/>
              <a:t>women</a:t>
            </a:r>
            <a:r>
              <a:rPr lang="de-DE"/>
              <a:t> </a:t>
            </a:r>
            <a:r>
              <a:rPr lang="de-DE" err="1"/>
              <a:t>from</a:t>
            </a:r>
            <a:r>
              <a:rPr lang="de-DE"/>
              <a:t> </a:t>
            </a:r>
            <a:r>
              <a:rPr lang="de-DE" err="1"/>
              <a:t>science</a:t>
            </a:r>
            <a:r>
              <a:rPr lang="de-DE"/>
              <a:t>/</a:t>
            </a:r>
            <a:r>
              <a:rPr lang="de-DE" err="1"/>
              <a:t>to</a:t>
            </a:r>
            <a:r>
              <a:rPr lang="de-DE"/>
              <a:t> </a:t>
            </a:r>
            <a:r>
              <a:rPr lang="de-DE" err="1"/>
              <a:t>you</a:t>
            </a:r>
            <a:endParaRPr lang="de-DE"/>
          </a:p>
          <a:p>
            <a:endParaRPr lang="de-DE"/>
          </a:p>
        </p:txBody>
      </p:sp>
    </p:spTree>
    <p:extLst>
      <p:ext uri="{BB962C8B-B14F-4D97-AF65-F5344CB8AC3E}">
        <p14:creationId xmlns:p14="http://schemas.microsoft.com/office/powerpoint/2010/main" val="3035739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err="1"/>
              <a:t>One</a:t>
            </a:r>
            <a:r>
              <a:rPr lang="de-DE"/>
              <a:t> last time, </a:t>
            </a:r>
            <a:r>
              <a:rPr lang="de-DE" err="1"/>
              <a:t>let‘s</a:t>
            </a:r>
            <a:r>
              <a:rPr lang="de-DE"/>
              <a:t> </a:t>
            </a:r>
            <a:r>
              <a:rPr lang="de-DE" err="1"/>
              <a:t>hear</a:t>
            </a:r>
            <a:r>
              <a:rPr lang="de-DE"/>
              <a:t> </a:t>
            </a:r>
            <a:r>
              <a:rPr lang="de-DE" err="1"/>
              <a:t>the</a:t>
            </a:r>
            <a:r>
              <a:rPr lang="de-DE"/>
              <a:t> </a:t>
            </a:r>
            <a:r>
              <a:rPr lang="de-DE" err="1"/>
              <a:t>wishes</a:t>
            </a:r>
            <a:r>
              <a:rPr lang="de-DE"/>
              <a:t> </a:t>
            </a:r>
            <a:r>
              <a:rPr lang="de-DE" err="1"/>
              <a:t>from</a:t>
            </a:r>
            <a:r>
              <a:rPr lang="de-DE"/>
              <a:t> </a:t>
            </a:r>
            <a:r>
              <a:rPr lang="de-DE" err="1"/>
              <a:t>our</a:t>
            </a:r>
            <a:r>
              <a:rPr lang="de-DE"/>
              <a:t> </a:t>
            </a:r>
            <a:r>
              <a:rPr lang="de-DE" err="1"/>
              <a:t>founders</a:t>
            </a:r>
            <a:r>
              <a:rPr lang="de-DE"/>
              <a:t> </a:t>
            </a:r>
            <a:r>
              <a:rPr lang="de-DE" err="1"/>
              <a:t>to</a:t>
            </a:r>
            <a:r>
              <a:rPr lang="de-DE"/>
              <a:t> all </a:t>
            </a:r>
            <a:r>
              <a:rPr lang="de-DE" err="1"/>
              <a:t>women</a:t>
            </a:r>
            <a:r>
              <a:rPr lang="de-DE"/>
              <a:t> </a:t>
            </a:r>
            <a:r>
              <a:rPr lang="de-DE" err="1"/>
              <a:t>from</a:t>
            </a:r>
            <a:r>
              <a:rPr lang="de-DE"/>
              <a:t> </a:t>
            </a:r>
            <a:r>
              <a:rPr lang="de-DE" err="1"/>
              <a:t>science</a:t>
            </a:r>
            <a:r>
              <a:rPr lang="de-DE"/>
              <a:t>/</a:t>
            </a:r>
            <a:r>
              <a:rPr lang="de-DE" err="1"/>
              <a:t>to</a:t>
            </a:r>
            <a:r>
              <a:rPr lang="de-DE"/>
              <a:t> </a:t>
            </a:r>
            <a:r>
              <a:rPr lang="de-DE" err="1"/>
              <a:t>you</a:t>
            </a:r>
            <a:endParaRPr lang="de-DE"/>
          </a:p>
        </p:txBody>
      </p:sp>
    </p:spTree>
    <p:extLst>
      <p:ext uri="{BB962C8B-B14F-4D97-AF65-F5344CB8AC3E}">
        <p14:creationId xmlns:p14="http://schemas.microsoft.com/office/powerpoint/2010/main" val="265140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a:extLst>
            <a:ext uri="{FF2B5EF4-FFF2-40B4-BE49-F238E27FC236}">
              <a16:creationId xmlns:a16="http://schemas.microsoft.com/office/drawing/2014/main" id="{F96334B4-ED6A-A1C8-F18E-3DD79201B589}"/>
            </a:ext>
          </a:extLst>
        </p:cNvPr>
        <p:cNvGrpSpPr/>
        <p:nvPr/>
      </p:nvGrpSpPr>
      <p:grpSpPr>
        <a:xfrm>
          <a:off x="0" y="0"/>
          <a:ext cx="0" cy="0"/>
          <a:chOff x="0" y="0"/>
          <a:chExt cx="0" cy="0"/>
        </a:xfrm>
      </p:grpSpPr>
      <p:sp>
        <p:nvSpPr>
          <p:cNvPr id="113" name="Google Shape;113;g7263be4a94_1_32:notes">
            <a:extLst>
              <a:ext uri="{FF2B5EF4-FFF2-40B4-BE49-F238E27FC236}">
                <a16:creationId xmlns:a16="http://schemas.microsoft.com/office/drawing/2014/main" id="{9E803352-28A4-5131-7585-3550DDCE14AA}"/>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en-US" sz="1200">
                <a:cs typeface="Calibri"/>
              </a:rPr>
              <a:t>It’s time for you to guess here – you see </a:t>
            </a:r>
            <a:r>
              <a:rPr lang="en-US" sz="1200" b="1">
                <a:cs typeface="Calibri"/>
              </a:rPr>
              <a:t>two lines </a:t>
            </a:r>
            <a:r>
              <a:rPr lang="en-US" sz="1200">
                <a:cs typeface="Calibri"/>
              </a:rPr>
              <a:t>that </a:t>
            </a:r>
            <a:r>
              <a:rPr lang="en-US" sz="1200" b="1">
                <a:cs typeface="Calibri"/>
              </a:rPr>
              <a:t>touch each other on the left side </a:t>
            </a:r>
            <a:r>
              <a:rPr lang="en-US" sz="1200">
                <a:cs typeface="Calibri"/>
              </a:rPr>
              <a:t>and that </a:t>
            </a:r>
            <a:r>
              <a:rPr lang="en-US" sz="1200" b="1">
                <a:cs typeface="Calibri"/>
              </a:rPr>
              <a:t>move further and further apart to the right</a:t>
            </a:r>
            <a:r>
              <a:rPr lang="en-US" sz="1200">
                <a:cs typeface="Calibri"/>
              </a:rPr>
              <a:t>. On the left you see the total population and secondary school graduates, on the very right you see the percentage of venture capital volume or said differently external investment. What do you believe do those two lines represent? And what could the other figures represent?</a:t>
            </a:r>
            <a:endParaRPr lang="de-DE" sz="1100" b="0" i="0" u="none" strike="noStrike" cap="none">
              <a:solidFill>
                <a:srgbClr val="000000"/>
              </a:solidFill>
              <a:effectLst/>
              <a:latin typeface="Arial"/>
              <a:ea typeface="Arial"/>
              <a:cs typeface="Arial"/>
              <a:sym typeface="Arial"/>
            </a:endParaRPr>
          </a:p>
          <a:p>
            <a:pPr marL="158750" indent="0">
              <a:buNone/>
            </a:pPr>
            <a:endParaRPr lang="de-DE" sz="1200">
              <a:solidFill>
                <a:schemeClr val="dk1"/>
              </a:solidFill>
            </a:endParaRPr>
          </a:p>
        </p:txBody>
      </p:sp>
      <p:sp>
        <p:nvSpPr>
          <p:cNvPr id="114" name="Google Shape;114;g7263be4a94_1_32:notes">
            <a:extLst>
              <a:ext uri="{FF2B5EF4-FFF2-40B4-BE49-F238E27FC236}">
                <a16:creationId xmlns:a16="http://schemas.microsoft.com/office/drawing/2014/main" id="{36A486F6-E572-9838-8B30-B206A23922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186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a:extLst>
            <a:ext uri="{FF2B5EF4-FFF2-40B4-BE49-F238E27FC236}">
              <a16:creationId xmlns:a16="http://schemas.microsoft.com/office/drawing/2014/main" id="{3702C2F8-72B6-4CBC-C0B8-803CB3FEB948}"/>
            </a:ext>
          </a:extLst>
        </p:cNvPr>
        <p:cNvGrpSpPr/>
        <p:nvPr/>
      </p:nvGrpSpPr>
      <p:grpSpPr>
        <a:xfrm>
          <a:off x="0" y="0"/>
          <a:ext cx="0" cy="0"/>
          <a:chOff x="0" y="0"/>
          <a:chExt cx="0" cy="0"/>
        </a:xfrm>
      </p:grpSpPr>
      <p:sp>
        <p:nvSpPr>
          <p:cNvPr id="113" name="Google Shape;113;g7263be4a94_1_32:notes">
            <a:extLst>
              <a:ext uri="{FF2B5EF4-FFF2-40B4-BE49-F238E27FC236}">
                <a16:creationId xmlns:a16="http://schemas.microsoft.com/office/drawing/2014/main" id="{3C5CA536-4CFF-14DB-4D35-1F3003E737E2}"/>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en-US" sz="1200" dirty="0">
                <a:cs typeface="Calibri"/>
              </a:rPr>
              <a:t>Gender gap in startup formation:</a:t>
            </a:r>
          </a:p>
          <a:p>
            <a:pPr marL="457200" indent="-298450">
              <a:buFontTx/>
              <a:buChar char="-"/>
            </a:pPr>
            <a:r>
              <a:rPr lang="en-US" sz="1200" dirty="0">
                <a:cs typeface="Calibri"/>
              </a:rPr>
              <a:t>Already visible among students</a:t>
            </a:r>
          </a:p>
          <a:p>
            <a:pPr marL="457200" indent="-298450">
              <a:buFontTx/>
              <a:buChar char="-"/>
            </a:pPr>
            <a:r>
              <a:rPr lang="en-US" sz="1200" dirty="0">
                <a:cs typeface="Calibri"/>
              </a:rPr>
              <a:t>Widens significantly at the point of business creation</a:t>
            </a:r>
          </a:p>
          <a:p>
            <a:pPr marL="457200" indent="-298450">
              <a:buFontTx/>
              <a:buChar char="-"/>
            </a:pPr>
            <a:r>
              <a:rPr lang="en-US" sz="1200" dirty="0">
                <a:cs typeface="Calibri"/>
              </a:rPr>
              <a:t>Grows even further over the course of a startup development</a:t>
            </a:r>
          </a:p>
          <a:p>
            <a:pPr marL="158750" indent="0">
              <a:buNone/>
            </a:pPr>
            <a:endParaRPr lang="en-US" sz="1200" dirty="0">
              <a:cs typeface="Calibri"/>
            </a:endParaRPr>
          </a:p>
          <a:p>
            <a:pPr marL="158750" indent="0">
              <a:buNone/>
            </a:pPr>
            <a:endParaRPr lang="en-US" sz="1200" dirty="0">
              <a:cs typeface="Calibri"/>
            </a:endParaRPr>
          </a:p>
          <a:p>
            <a:pPr marL="158750" indent="0">
              <a:buNone/>
            </a:pPr>
            <a:r>
              <a:rPr lang="en-US" sz="1200" dirty="0">
                <a:cs typeface="Calibri"/>
              </a:rPr>
              <a:t>The line above (green) shows the percentage of </a:t>
            </a:r>
            <a:r>
              <a:rPr lang="en-US" sz="1200" b="1" dirty="0">
                <a:cs typeface="Calibri"/>
              </a:rPr>
              <a:t>men</a:t>
            </a:r>
            <a:r>
              <a:rPr lang="en-US" sz="1200" dirty="0">
                <a:cs typeface="Calibri"/>
              </a:rPr>
              <a:t> and the line below (purple) the percentage of </a:t>
            </a:r>
            <a:r>
              <a:rPr lang="en-US" sz="1200" b="1" dirty="0">
                <a:cs typeface="Calibri"/>
              </a:rPr>
              <a:t>women</a:t>
            </a:r>
            <a:r>
              <a:rPr lang="en-US" sz="1200" dirty="0">
                <a:cs typeface="Calibri"/>
              </a:rPr>
              <a:t> in different phases (total population, secondary school graduates, students interested in founding, founders of start-ups/compared to self-employment/freelancing, number of venture capital deals, venture capital volume)</a:t>
            </a:r>
          </a:p>
          <a:p>
            <a:pPr marL="158750" indent="0">
              <a:buNone/>
            </a:pPr>
            <a:endParaRPr lang="en-US" sz="1200" dirty="0">
              <a:cs typeface="Calibri"/>
            </a:endParaRPr>
          </a:p>
          <a:p>
            <a:pPr marL="158750" indent="0">
              <a:buNone/>
            </a:pPr>
            <a:r>
              <a:rPr lang="en-US" sz="1200" dirty="0">
                <a:cs typeface="Calibri"/>
              </a:rPr>
              <a:t>Definition startups: young startups (less than 10 years) with a highly innovative/scalable business model, growth-oriented</a:t>
            </a:r>
          </a:p>
          <a:p>
            <a:pPr marL="158750" indent="0">
              <a:buNone/>
            </a:pPr>
            <a:r>
              <a:rPr lang="en-US" sz="1200" dirty="0">
                <a:cs typeface="Calibri"/>
              </a:rPr>
              <a:t>Definition of self-employment/freelancing: any kind of self-employment</a:t>
            </a:r>
          </a:p>
          <a:p>
            <a:pPr marL="158750" indent="0">
              <a:buNone/>
            </a:pPr>
            <a:endParaRPr lang="en-US" sz="1200" dirty="0">
              <a:cs typeface="Calibri"/>
            </a:endParaRPr>
          </a:p>
          <a:p>
            <a:pPr marL="158750" indent="0">
              <a:buNone/>
            </a:pPr>
            <a:r>
              <a:rPr lang="en-US" sz="1200" b="1" dirty="0">
                <a:cs typeface="Calibri"/>
              </a:rPr>
              <a:t>You can recognize this huge gap and it is high time to close it. </a:t>
            </a:r>
          </a:p>
          <a:p>
            <a:pPr marL="158750" indent="0">
              <a:buNone/>
            </a:pPr>
            <a:r>
              <a:rPr lang="en-US" sz="1200" b="1" dirty="0">
                <a:cs typeface="Calibri"/>
              </a:rPr>
              <a:t>Not only a matter of fairness – it’s a serious economic concern. Germany needs innovation urgently. And start-ups play a crucial role here.</a:t>
            </a:r>
          </a:p>
          <a:p>
            <a:pPr marL="158750" indent="0">
              <a:buNone/>
            </a:pPr>
            <a:r>
              <a:rPr lang="en-US" sz="1200" dirty="0">
                <a:cs typeface="Calibri"/>
              </a:rPr>
              <a:t>That’s why we are here today to reflect on the topic of entrepreneurship for women and all those that identify themselves as female and share your thoughts, ideas and concerns with each other. </a:t>
            </a:r>
          </a:p>
          <a:p>
            <a:pPr marL="158750" indent="0">
              <a:buNone/>
            </a:pPr>
            <a:endParaRPr lang="en-US" sz="1200" dirty="0">
              <a:cs typeface="Calibri"/>
            </a:endParaRPr>
          </a:p>
          <a:p>
            <a:pPr marL="158750" indent="0">
              <a:buNone/>
            </a:pPr>
            <a:r>
              <a:rPr lang="en-US" sz="1200" dirty="0">
                <a:cs typeface="Calibri"/>
              </a:rPr>
              <a:t>One important thing that needs to be said: in the current statistics, sources and papers you’ll only find a binary division (men, women), all data showing gender identity is binary &gt; this unfortunately cannot represent the whole reality, nevertheless we use the data to show the tendency.</a:t>
            </a:r>
          </a:p>
          <a:p>
            <a:pPr marL="158750" indent="0">
              <a:buNone/>
            </a:pPr>
            <a:endParaRPr lang="en-US" sz="1200" dirty="0">
              <a:cs typeface="Calibri"/>
            </a:endParaRPr>
          </a:p>
          <a:p>
            <a:pPr marL="158750" indent="0">
              <a:buNone/>
            </a:pPr>
            <a:r>
              <a:rPr lang="de-DE" sz="1200" dirty="0">
                <a:solidFill>
                  <a:schemeClr val="dk1"/>
                </a:solidFill>
              </a:rPr>
              <a:t>More </a:t>
            </a:r>
            <a:r>
              <a:rPr lang="de-DE" sz="1200" dirty="0" err="1">
                <a:solidFill>
                  <a:schemeClr val="dk1"/>
                </a:solidFill>
              </a:rPr>
              <a:t>information</a:t>
            </a:r>
            <a:r>
              <a:rPr lang="de-DE" sz="1200" dirty="0">
                <a:solidFill>
                  <a:schemeClr val="dk1"/>
                </a:solidFill>
              </a:rPr>
              <a:t> </a:t>
            </a:r>
            <a:r>
              <a:rPr lang="de-DE" sz="1200" dirty="0" err="1">
                <a:solidFill>
                  <a:schemeClr val="dk1"/>
                </a:solidFill>
              </a:rPr>
              <a:t>if</a:t>
            </a:r>
            <a:r>
              <a:rPr lang="de-DE" sz="1200" dirty="0">
                <a:solidFill>
                  <a:schemeClr val="dk1"/>
                </a:solidFill>
              </a:rPr>
              <a:t> </a:t>
            </a:r>
            <a:r>
              <a:rPr lang="de-DE" sz="1200" dirty="0" err="1">
                <a:solidFill>
                  <a:schemeClr val="dk1"/>
                </a:solidFill>
              </a:rPr>
              <a:t>necessary</a:t>
            </a:r>
            <a:r>
              <a:rPr lang="de-DE" sz="1200" dirty="0">
                <a:solidFill>
                  <a:schemeClr val="dk1"/>
                </a:solidFill>
              </a:rPr>
              <a:t>:</a:t>
            </a:r>
          </a:p>
          <a:p>
            <a:pPr marL="158750" indent="0">
              <a:buNone/>
            </a:pPr>
            <a:endParaRPr lang="de-DE" sz="1200" dirty="0">
              <a:solidFill>
                <a:schemeClr val="dk1"/>
              </a:solidFill>
            </a:endParaRPr>
          </a:p>
          <a:p>
            <a:pPr marL="457200" indent="-298450">
              <a:buFontTx/>
              <a:buChar char="-"/>
            </a:pPr>
            <a:r>
              <a:rPr lang="de-DE" sz="1200" dirty="0">
                <a:solidFill>
                  <a:schemeClr val="dk1"/>
                </a:solidFill>
              </a:rPr>
              <a:t>Gender stereotypes </a:t>
            </a:r>
            <a:r>
              <a:rPr lang="de-DE" sz="1200" dirty="0" err="1">
                <a:solidFill>
                  <a:schemeClr val="dk1"/>
                </a:solidFill>
              </a:rPr>
              <a:t>influence</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educational</a:t>
            </a:r>
            <a:r>
              <a:rPr lang="de-DE" sz="1200" dirty="0">
                <a:solidFill>
                  <a:schemeClr val="dk1"/>
                </a:solidFill>
              </a:rPr>
              <a:t> </a:t>
            </a:r>
            <a:r>
              <a:rPr lang="de-DE" sz="1200" dirty="0" err="1">
                <a:solidFill>
                  <a:schemeClr val="dk1"/>
                </a:solidFill>
              </a:rPr>
              <a:t>preferences</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girls</a:t>
            </a:r>
            <a:r>
              <a:rPr lang="de-DE" sz="1200" dirty="0">
                <a:solidFill>
                  <a:schemeClr val="dk1"/>
                </a:solidFill>
              </a:rPr>
              <a:t> and </a:t>
            </a:r>
            <a:r>
              <a:rPr lang="de-DE" sz="1200" dirty="0" err="1">
                <a:solidFill>
                  <a:schemeClr val="dk1"/>
                </a:solidFill>
              </a:rPr>
              <a:t>boys</a:t>
            </a:r>
            <a:r>
              <a:rPr lang="de-DE" sz="1200" dirty="0">
                <a:solidFill>
                  <a:schemeClr val="dk1"/>
                </a:solidFill>
              </a:rPr>
              <a:t> </a:t>
            </a:r>
            <a:r>
              <a:rPr lang="de-DE" sz="1200" dirty="0" err="1">
                <a:solidFill>
                  <a:schemeClr val="dk1"/>
                </a:solidFill>
              </a:rPr>
              <a:t>from</a:t>
            </a:r>
            <a:r>
              <a:rPr lang="de-DE" sz="1200" dirty="0">
                <a:solidFill>
                  <a:schemeClr val="dk1"/>
                </a:solidFill>
              </a:rPr>
              <a:t> an </a:t>
            </a:r>
            <a:r>
              <a:rPr lang="de-DE" sz="1200" dirty="0" err="1">
                <a:solidFill>
                  <a:schemeClr val="dk1"/>
                </a:solidFill>
              </a:rPr>
              <a:t>early</a:t>
            </a:r>
            <a:r>
              <a:rPr lang="de-DE" sz="1200" dirty="0">
                <a:solidFill>
                  <a:schemeClr val="dk1"/>
                </a:solidFill>
              </a:rPr>
              <a:t> </a:t>
            </a:r>
            <a:r>
              <a:rPr lang="de-DE" sz="1200" dirty="0" err="1">
                <a:solidFill>
                  <a:schemeClr val="dk1"/>
                </a:solidFill>
              </a:rPr>
              <a:t>age</a:t>
            </a:r>
            <a:r>
              <a:rPr lang="de-DE" sz="1200" dirty="0">
                <a:solidFill>
                  <a:schemeClr val="dk1"/>
                </a:solidFill>
              </a:rPr>
              <a:t> and </a:t>
            </a:r>
            <a:r>
              <a:rPr lang="de-DE" sz="1200" dirty="0" err="1">
                <a:solidFill>
                  <a:schemeClr val="dk1"/>
                </a:solidFill>
              </a:rPr>
              <a:t>lead</a:t>
            </a:r>
            <a:r>
              <a:rPr lang="de-DE" sz="1200" dirty="0">
                <a:solidFill>
                  <a:schemeClr val="dk1"/>
                </a:solidFill>
              </a:rPr>
              <a:t> </a:t>
            </a:r>
            <a:r>
              <a:rPr lang="de-DE" sz="1200" dirty="0" err="1">
                <a:solidFill>
                  <a:schemeClr val="dk1"/>
                </a:solidFill>
              </a:rPr>
              <a:t>to</a:t>
            </a:r>
            <a:r>
              <a:rPr lang="de-DE" sz="1200" dirty="0">
                <a:solidFill>
                  <a:schemeClr val="dk1"/>
                </a:solidFill>
              </a:rPr>
              <a:t> different </a:t>
            </a:r>
            <a:r>
              <a:rPr lang="de-DE" sz="1200" dirty="0" err="1">
                <a:solidFill>
                  <a:schemeClr val="dk1"/>
                </a:solidFill>
              </a:rPr>
              <a:t>educational</a:t>
            </a:r>
            <a:r>
              <a:rPr lang="de-DE" sz="1200" dirty="0">
                <a:solidFill>
                  <a:schemeClr val="dk1"/>
                </a:solidFill>
              </a:rPr>
              <a:t> </a:t>
            </a:r>
            <a:r>
              <a:rPr lang="de-DE" sz="1200" dirty="0" err="1">
                <a:solidFill>
                  <a:schemeClr val="dk1"/>
                </a:solidFill>
              </a:rPr>
              <a:t>trajectories</a:t>
            </a:r>
            <a:r>
              <a:rPr lang="de-DE" sz="1200" dirty="0">
                <a:solidFill>
                  <a:schemeClr val="dk1"/>
                </a:solidFill>
              </a:rPr>
              <a:t>.</a:t>
            </a:r>
          </a:p>
          <a:p>
            <a:pPr marL="457200" indent="-298450">
              <a:buFontTx/>
              <a:buChar char="-"/>
            </a:pPr>
            <a:r>
              <a:rPr lang="de-DE" sz="1200" dirty="0" err="1">
                <a:solidFill>
                  <a:schemeClr val="dk1"/>
                </a:solidFill>
              </a:rPr>
              <a:t>the</a:t>
            </a:r>
            <a:r>
              <a:rPr lang="de-DE" sz="1200" dirty="0">
                <a:solidFill>
                  <a:schemeClr val="dk1"/>
                </a:solidFill>
              </a:rPr>
              <a:t> </a:t>
            </a:r>
            <a:r>
              <a:rPr lang="de-DE" sz="1200" dirty="0" err="1">
                <a:solidFill>
                  <a:schemeClr val="dk1"/>
                </a:solidFill>
              </a:rPr>
              <a:t>educational</a:t>
            </a:r>
            <a:r>
              <a:rPr lang="de-DE" sz="1200" dirty="0">
                <a:solidFill>
                  <a:schemeClr val="dk1"/>
                </a:solidFill>
              </a:rPr>
              <a:t> </a:t>
            </a:r>
            <a:r>
              <a:rPr lang="de-DE" sz="1200" dirty="0" err="1">
                <a:solidFill>
                  <a:schemeClr val="dk1"/>
                </a:solidFill>
              </a:rPr>
              <a:t>path</a:t>
            </a:r>
            <a:r>
              <a:rPr lang="de-DE" sz="1200" dirty="0">
                <a:solidFill>
                  <a:schemeClr val="dk1"/>
                </a:solidFill>
              </a:rPr>
              <a:t> </a:t>
            </a:r>
            <a:r>
              <a:rPr lang="de-DE" sz="1200" dirty="0" err="1">
                <a:solidFill>
                  <a:schemeClr val="dk1"/>
                </a:solidFill>
              </a:rPr>
              <a:t>already</a:t>
            </a:r>
            <a:r>
              <a:rPr lang="de-DE" sz="1200" dirty="0">
                <a:solidFill>
                  <a:schemeClr val="dk1"/>
                </a:solidFill>
              </a:rPr>
              <a:t> </a:t>
            </a:r>
            <a:r>
              <a:rPr lang="de-DE" sz="1200" dirty="0" err="1">
                <a:solidFill>
                  <a:schemeClr val="dk1"/>
                </a:solidFill>
              </a:rPr>
              <a:t>lays</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foundation</a:t>
            </a:r>
            <a:r>
              <a:rPr lang="de-DE" sz="1200" dirty="0">
                <a:solidFill>
                  <a:schemeClr val="dk1"/>
                </a:solidFill>
              </a:rPr>
              <a:t> </a:t>
            </a:r>
            <a:r>
              <a:rPr lang="de-DE" sz="1200" dirty="0" err="1">
                <a:solidFill>
                  <a:schemeClr val="dk1"/>
                </a:solidFill>
              </a:rPr>
              <a:t>for</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fact</a:t>
            </a:r>
            <a:r>
              <a:rPr lang="de-DE" sz="1200" dirty="0">
                <a:solidFill>
                  <a:schemeClr val="dk1"/>
                </a:solidFill>
              </a:rPr>
              <a:t> </a:t>
            </a:r>
            <a:r>
              <a:rPr lang="de-DE" sz="1200" dirty="0" err="1">
                <a:solidFill>
                  <a:schemeClr val="dk1"/>
                </a:solidFill>
              </a:rPr>
              <a:t>that</a:t>
            </a:r>
            <a:r>
              <a:rPr lang="de-DE" sz="1200" dirty="0">
                <a:solidFill>
                  <a:schemeClr val="dk1"/>
                </a:solidFill>
              </a:rPr>
              <a:t> </a:t>
            </a:r>
            <a:r>
              <a:rPr lang="de-DE" sz="1200" dirty="0" err="1">
                <a:solidFill>
                  <a:schemeClr val="dk1"/>
                </a:solidFill>
              </a:rPr>
              <a:t>women</a:t>
            </a:r>
            <a:r>
              <a:rPr lang="de-DE" sz="1200" dirty="0">
                <a:solidFill>
                  <a:schemeClr val="dk1"/>
                </a:solidFill>
              </a:rPr>
              <a:t> </a:t>
            </a:r>
            <a:r>
              <a:rPr lang="de-DE" sz="1200" dirty="0" err="1">
                <a:solidFill>
                  <a:schemeClr val="dk1"/>
                </a:solidFill>
              </a:rPr>
              <a:t>more</a:t>
            </a:r>
            <a:r>
              <a:rPr lang="de-DE" sz="1200" dirty="0">
                <a:solidFill>
                  <a:schemeClr val="dk1"/>
                </a:solidFill>
              </a:rPr>
              <a:t> </a:t>
            </a:r>
            <a:r>
              <a:rPr lang="de-DE" sz="1200" dirty="0" err="1">
                <a:solidFill>
                  <a:schemeClr val="dk1"/>
                </a:solidFill>
              </a:rPr>
              <a:t>often</a:t>
            </a:r>
            <a:r>
              <a:rPr lang="de-DE" sz="1200" dirty="0">
                <a:solidFill>
                  <a:schemeClr val="dk1"/>
                </a:solidFill>
              </a:rPr>
              <a:t> </a:t>
            </a:r>
            <a:r>
              <a:rPr lang="de-DE" sz="1200" dirty="0" err="1">
                <a:solidFill>
                  <a:schemeClr val="dk1"/>
                </a:solidFill>
              </a:rPr>
              <a:t>start</a:t>
            </a:r>
            <a:r>
              <a:rPr lang="de-DE" sz="1200" dirty="0">
                <a:solidFill>
                  <a:schemeClr val="dk1"/>
                </a:solidFill>
              </a:rPr>
              <a:t> </a:t>
            </a:r>
            <a:r>
              <a:rPr lang="de-DE" sz="1200" dirty="0" err="1">
                <a:solidFill>
                  <a:schemeClr val="dk1"/>
                </a:solidFill>
              </a:rPr>
              <a:t>up</a:t>
            </a:r>
            <a:r>
              <a:rPr lang="de-DE" sz="1200" dirty="0">
                <a:solidFill>
                  <a:schemeClr val="dk1"/>
                </a:solidFill>
              </a:rPr>
              <a:t> in </a:t>
            </a:r>
            <a:r>
              <a:rPr lang="de-DE" sz="1200" dirty="0" err="1">
                <a:solidFill>
                  <a:schemeClr val="dk1"/>
                </a:solidFill>
              </a:rPr>
              <a:t>areas</a:t>
            </a:r>
            <a:r>
              <a:rPr lang="de-DE" sz="1200" dirty="0">
                <a:solidFill>
                  <a:schemeClr val="dk1"/>
                </a:solidFill>
              </a:rPr>
              <a:t> </a:t>
            </a:r>
            <a:r>
              <a:rPr lang="de-DE" sz="1200" dirty="0" err="1">
                <a:solidFill>
                  <a:schemeClr val="dk1"/>
                </a:solidFill>
              </a:rPr>
              <a:t>where</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activity</a:t>
            </a:r>
            <a:r>
              <a:rPr lang="de-DE" sz="1200" dirty="0">
                <a:solidFill>
                  <a:schemeClr val="dk1"/>
                </a:solidFill>
              </a:rPr>
              <a:t> </a:t>
            </a:r>
            <a:r>
              <a:rPr lang="de-DE" sz="1200" dirty="0" err="1">
                <a:solidFill>
                  <a:schemeClr val="dk1"/>
                </a:solidFill>
              </a:rPr>
              <a:t>is</a:t>
            </a:r>
            <a:r>
              <a:rPr lang="de-DE" sz="1200" dirty="0">
                <a:solidFill>
                  <a:schemeClr val="dk1"/>
                </a:solidFill>
              </a:rPr>
              <a:t> </a:t>
            </a:r>
            <a:r>
              <a:rPr lang="de-DE" sz="1200" dirty="0" err="1">
                <a:solidFill>
                  <a:schemeClr val="dk1"/>
                </a:solidFill>
              </a:rPr>
              <a:t>freelance</a:t>
            </a:r>
            <a:r>
              <a:rPr lang="de-DE" sz="1200" dirty="0">
                <a:solidFill>
                  <a:schemeClr val="dk1"/>
                </a:solidFill>
              </a:rPr>
              <a:t> and </a:t>
            </a:r>
            <a:r>
              <a:rPr lang="de-DE" sz="1200" dirty="0" err="1">
                <a:solidFill>
                  <a:schemeClr val="dk1"/>
                </a:solidFill>
              </a:rPr>
              <a:t>the</a:t>
            </a:r>
            <a:r>
              <a:rPr lang="de-DE" sz="1200" dirty="0">
                <a:solidFill>
                  <a:schemeClr val="dk1"/>
                </a:solidFill>
              </a:rPr>
              <a:t> </a:t>
            </a:r>
            <a:r>
              <a:rPr lang="de-DE" sz="1200" dirty="0" err="1">
                <a:solidFill>
                  <a:schemeClr val="dk1"/>
                </a:solidFill>
              </a:rPr>
              <a:t>entrepreneurial</a:t>
            </a:r>
            <a:r>
              <a:rPr lang="de-DE" sz="1200" dirty="0">
                <a:solidFill>
                  <a:schemeClr val="dk1"/>
                </a:solidFill>
              </a:rPr>
              <a:t> </a:t>
            </a:r>
            <a:r>
              <a:rPr lang="de-DE" sz="1200" dirty="0" err="1">
                <a:solidFill>
                  <a:schemeClr val="dk1"/>
                </a:solidFill>
              </a:rPr>
              <a:t>activity</a:t>
            </a:r>
            <a:r>
              <a:rPr lang="de-DE" sz="1200" dirty="0">
                <a:solidFill>
                  <a:schemeClr val="dk1"/>
                </a:solidFill>
              </a:rPr>
              <a:t> </a:t>
            </a:r>
            <a:r>
              <a:rPr lang="de-DE" sz="1200" dirty="0" err="1">
                <a:solidFill>
                  <a:schemeClr val="dk1"/>
                </a:solidFill>
              </a:rPr>
              <a:t>is</a:t>
            </a:r>
            <a:r>
              <a:rPr lang="de-DE" sz="1200" dirty="0">
                <a:solidFill>
                  <a:schemeClr val="dk1"/>
                </a:solidFill>
              </a:rPr>
              <a:t> </a:t>
            </a:r>
            <a:r>
              <a:rPr lang="de-DE" sz="1200" dirty="0" err="1">
                <a:solidFill>
                  <a:schemeClr val="dk1"/>
                </a:solidFill>
              </a:rPr>
              <a:t>less</a:t>
            </a:r>
            <a:r>
              <a:rPr lang="de-DE" sz="1200" dirty="0">
                <a:solidFill>
                  <a:schemeClr val="dk1"/>
                </a:solidFill>
              </a:rPr>
              <a:t> </a:t>
            </a:r>
            <a:r>
              <a:rPr lang="de-DE" sz="1200" dirty="0" err="1">
                <a:solidFill>
                  <a:schemeClr val="dk1"/>
                </a:solidFill>
              </a:rPr>
              <a:t>characterized</a:t>
            </a:r>
            <a:r>
              <a:rPr lang="de-DE" sz="1200" dirty="0">
                <a:solidFill>
                  <a:schemeClr val="dk1"/>
                </a:solidFill>
              </a:rPr>
              <a:t> </a:t>
            </a:r>
            <a:r>
              <a:rPr lang="de-DE" sz="1200" dirty="0" err="1">
                <a:solidFill>
                  <a:schemeClr val="dk1"/>
                </a:solidFill>
              </a:rPr>
              <a:t>by</a:t>
            </a:r>
            <a:r>
              <a:rPr lang="de-DE" sz="1200" dirty="0">
                <a:solidFill>
                  <a:schemeClr val="dk1"/>
                </a:solidFill>
              </a:rPr>
              <a:t> </a:t>
            </a:r>
            <a:r>
              <a:rPr lang="de-DE" sz="1200" dirty="0" err="1">
                <a:solidFill>
                  <a:schemeClr val="dk1"/>
                </a:solidFill>
              </a:rPr>
              <a:t>technical</a:t>
            </a:r>
            <a:r>
              <a:rPr lang="de-DE" sz="1200" dirty="0">
                <a:solidFill>
                  <a:schemeClr val="dk1"/>
                </a:solidFill>
              </a:rPr>
              <a:t> </a:t>
            </a:r>
            <a:r>
              <a:rPr lang="de-DE" sz="1200" dirty="0" err="1">
                <a:solidFill>
                  <a:schemeClr val="dk1"/>
                </a:solidFill>
              </a:rPr>
              <a:t>innovation</a:t>
            </a:r>
            <a:r>
              <a:rPr lang="de-DE" sz="1200" dirty="0">
                <a:solidFill>
                  <a:schemeClr val="dk1"/>
                </a:solidFill>
              </a:rPr>
              <a:t>.</a:t>
            </a:r>
          </a:p>
          <a:p>
            <a:pPr marL="457200" indent="-298450">
              <a:buFontTx/>
              <a:buChar char="-"/>
            </a:pPr>
            <a:r>
              <a:rPr lang="de-DE" sz="1200" dirty="0" err="1">
                <a:solidFill>
                  <a:schemeClr val="dk1"/>
                </a:solidFill>
              </a:rPr>
              <a:t>Differences</a:t>
            </a:r>
            <a:r>
              <a:rPr lang="de-DE" sz="1200" dirty="0">
                <a:solidFill>
                  <a:schemeClr val="dk1"/>
                </a:solidFill>
              </a:rPr>
              <a:t> in </a:t>
            </a:r>
            <a:r>
              <a:rPr lang="de-DE" sz="1200" dirty="0" err="1">
                <a:solidFill>
                  <a:schemeClr val="dk1"/>
                </a:solidFill>
              </a:rPr>
              <a:t>the</a:t>
            </a:r>
            <a:r>
              <a:rPr lang="de-DE" sz="1200" dirty="0">
                <a:solidFill>
                  <a:schemeClr val="dk1"/>
                </a:solidFill>
              </a:rPr>
              <a:t> </a:t>
            </a:r>
            <a:r>
              <a:rPr lang="de-DE" sz="1200" dirty="0" err="1">
                <a:solidFill>
                  <a:schemeClr val="dk1"/>
                </a:solidFill>
              </a:rPr>
              <a:t>choice</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field</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study</a:t>
            </a:r>
            <a:r>
              <a:rPr lang="de-DE" sz="1200" dirty="0">
                <a:solidFill>
                  <a:schemeClr val="dk1"/>
                </a:solidFill>
              </a:rPr>
              <a:t> </a:t>
            </a:r>
            <a:r>
              <a:rPr lang="de-DE" sz="1200" dirty="0" err="1">
                <a:solidFill>
                  <a:schemeClr val="dk1"/>
                </a:solidFill>
              </a:rPr>
              <a:t>may</a:t>
            </a:r>
            <a:r>
              <a:rPr lang="de-DE" sz="1200" dirty="0">
                <a:solidFill>
                  <a:schemeClr val="dk1"/>
                </a:solidFill>
              </a:rPr>
              <a:t> </a:t>
            </a:r>
            <a:r>
              <a:rPr lang="de-DE" sz="1200" dirty="0" err="1">
                <a:solidFill>
                  <a:schemeClr val="dk1"/>
                </a:solidFill>
              </a:rPr>
              <a:t>explain</a:t>
            </a:r>
            <a:r>
              <a:rPr lang="de-DE" sz="1200" dirty="0">
                <a:solidFill>
                  <a:schemeClr val="dk1"/>
                </a:solidFill>
              </a:rPr>
              <a:t> gender-</a:t>
            </a:r>
            <a:r>
              <a:rPr lang="de-DE" sz="1200" dirty="0" err="1">
                <a:solidFill>
                  <a:schemeClr val="dk1"/>
                </a:solidFill>
              </a:rPr>
              <a:t>specific</a:t>
            </a:r>
            <a:r>
              <a:rPr lang="de-DE" sz="1200" dirty="0">
                <a:solidFill>
                  <a:schemeClr val="dk1"/>
                </a:solidFill>
              </a:rPr>
              <a:t> </a:t>
            </a:r>
            <a:r>
              <a:rPr lang="de-DE" sz="1200" dirty="0" err="1">
                <a:solidFill>
                  <a:schemeClr val="dk1"/>
                </a:solidFill>
              </a:rPr>
              <a:t>start-up</a:t>
            </a:r>
            <a:r>
              <a:rPr lang="de-DE" sz="1200" dirty="0">
                <a:solidFill>
                  <a:schemeClr val="dk1"/>
                </a:solidFill>
              </a:rPr>
              <a:t> </a:t>
            </a:r>
            <a:r>
              <a:rPr lang="de-DE" sz="1200" dirty="0" err="1">
                <a:solidFill>
                  <a:schemeClr val="dk1"/>
                </a:solidFill>
              </a:rPr>
              <a:t>activities</a:t>
            </a:r>
            <a:r>
              <a:rPr lang="de-DE" sz="1200" dirty="0">
                <a:solidFill>
                  <a:schemeClr val="dk1"/>
                </a:solidFill>
              </a:rPr>
              <a:t>.</a:t>
            </a:r>
          </a:p>
          <a:p>
            <a:pPr marL="457200" indent="-298450">
              <a:buFontTx/>
              <a:buChar char="-"/>
            </a:pPr>
            <a:r>
              <a:rPr lang="de-DE" sz="1200" dirty="0" err="1">
                <a:solidFill>
                  <a:schemeClr val="dk1"/>
                </a:solidFill>
              </a:rPr>
              <a:t>For</a:t>
            </a:r>
            <a:r>
              <a:rPr lang="de-DE" sz="1200" dirty="0">
                <a:solidFill>
                  <a:schemeClr val="dk1"/>
                </a:solidFill>
              </a:rPr>
              <a:t> </a:t>
            </a:r>
            <a:r>
              <a:rPr lang="de-DE" sz="1200" dirty="0" err="1">
                <a:solidFill>
                  <a:schemeClr val="dk1"/>
                </a:solidFill>
              </a:rPr>
              <a:t>example</a:t>
            </a:r>
            <a:r>
              <a:rPr lang="de-DE" sz="1200" dirty="0">
                <a:solidFill>
                  <a:schemeClr val="dk1"/>
                </a:solidFill>
              </a:rPr>
              <a:t>, </a:t>
            </a:r>
            <a:r>
              <a:rPr lang="de-DE" sz="1200" dirty="0" err="1">
                <a:solidFill>
                  <a:schemeClr val="dk1"/>
                </a:solidFill>
              </a:rPr>
              <a:t>the</a:t>
            </a:r>
            <a:r>
              <a:rPr lang="de-DE" sz="1200" dirty="0">
                <a:solidFill>
                  <a:schemeClr val="dk1"/>
                </a:solidFill>
              </a:rPr>
              <a:t> high </a:t>
            </a:r>
            <a:r>
              <a:rPr lang="de-DE" sz="1200" dirty="0" err="1">
                <a:solidFill>
                  <a:schemeClr val="dk1"/>
                </a:solidFill>
              </a:rPr>
              <a:t>proportion</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women</a:t>
            </a:r>
            <a:r>
              <a:rPr lang="de-DE" sz="1200" dirty="0">
                <a:solidFill>
                  <a:schemeClr val="dk1"/>
                </a:solidFill>
              </a:rPr>
              <a:t> </a:t>
            </a:r>
            <a:r>
              <a:rPr lang="de-DE" sz="1200" dirty="0" err="1">
                <a:solidFill>
                  <a:schemeClr val="dk1"/>
                </a:solidFill>
              </a:rPr>
              <a:t>graduating</a:t>
            </a:r>
            <a:r>
              <a:rPr lang="de-DE" sz="1200" dirty="0">
                <a:solidFill>
                  <a:schemeClr val="dk1"/>
                </a:solidFill>
              </a:rPr>
              <a:t> in </a:t>
            </a:r>
            <a:r>
              <a:rPr lang="de-DE" sz="1200" dirty="0" err="1">
                <a:solidFill>
                  <a:schemeClr val="dk1"/>
                </a:solidFill>
              </a:rPr>
              <a:t>medicine</a:t>
            </a:r>
            <a:r>
              <a:rPr lang="de-DE" sz="1200" dirty="0">
                <a:solidFill>
                  <a:schemeClr val="dk1"/>
                </a:solidFill>
              </a:rPr>
              <a:t>, </a:t>
            </a:r>
            <a:r>
              <a:rPr lang="de-DE" sz="1200" dirty="0" err="1">
                <a:solidFill>
                  <a:schemeClr val="dk1"/>
                </a:solidFill>
              </a:rPr>
              <a:t>law</a:t>
            </a:r>
            <a:r>
              <a:rPr lang="de-DE" sz="1200" dirty="0">
                <a:solidFill>
                  <a:schemeClr val="dk1"/>
                </a:solidFill>
              </a:rPr>
              <a:t> </a:t>
            </a:r>
            <a:r>
              <a:rPr lang="de-DE" sz="1200" dirty="0" err="1">
                <a:solidFill>
                  <a:schemeClr val="dk1"/>
                </a:solidFill>
              </a:rPr>
              <a:t>or</a:t>
            </a:r>
            <a:r>
              <a:rPr lang="de-DE" sz="1200" dirty="0">
                <a:solidFill>
                  <a:schemeClr val="dk1"/>
                </a:solidFill>
              </a:rPr>
              <a:t> </a:t>
            </a:r>
            <a:r>
              <a:rPr lang="de-DE" sz="1200" dirty="0" err="1">
                <a:solidFill>
                  <a:schemeClr val="dk1"/>
                </a:solidFill>
              </a:rPr>
              <a:t>literature</a:t>
            </a:r>
            <a:r>
              <a:rPr lang="de-DE" sz="1200" dirty="0">
                <a:solidFill>
                  <a:schemeClr val="dk1"/>
                </a:solidFill>
              </a:rPr>
              <a:t> and </a:t>
            </a:r>
            <a:r>
              <a:rPr lang="de-DE" sz="1200" dirty="0" err="1">
                <a:solidFill>
                  <a:schemeClr val="dk1"/>
                </a:solidFill>
              </a:rPr>
              <a:t>linguistics</a:t>
            </a:r>
            <a:r>
              <a:rPr lang="de-DE" sz="1200" dirty="0">
                <a:solidFill>
                  <a:schemeClr val="dk1"/>
                </a:solidFill>
              </a:rPr>
              <a:t> </a:t>
            </a:r>
            <a:r>
              <a:rPr lang="de-DE" sz="1200" dirty="0" err="1">
                <a:solidFill>
                  <a:schemeClr val="dk1"/>
                </a:solidFill>
              </a:rPr>
              <a:t>is</a:t>
            </a:r>
            <a:r>
              <a:rPr lang="de-DE" sz="1200" dirty="0">
                <a:solidFill>
                  <a:schemeClr val="dk1"/>
                </a:solidFill>
              </a:rPr>
              <a:t> a </a:t>
            </a:r>
            <a:r>
              <a:rPr lang="de-DE" sz="1200" dirty="0" err="1">
                <a:solidFill>
                  <a:schemeClr val="dk1"/>
                </a:solidFill>
              </a:rPr>
              <a:t>determining</a:t>
            </a:r>
            <a:r>
              <a:rPr lang="de-DE" sz="1200" dirty="0">
                <a:solidFill>
                  <a:schemeClr val="dk1"/>
                </a:solidFill>
              </a:rPr>
              <a:t> </a:t>
            </a:r>
            <a:r>
              <a:rPr lang="de-DE" sz="1200" dirty="0" err="1">
                <a:solidFill>
                  <a:schemeClr val="dk1"/>
                </a:solidFill>
              </a:rPr>
              <a:t>factor</a:t>
            </a:r>
            <a:r>
              <a:rPr lang="de-DE" sz="1200" dirty="0">
                <a:solidFill>
                  <a:schemeClr val="dk1"/>
                </a:solidFill>
              </a:rPr>
              <a:t> </a:t>
            </a:r>
            <a:r>
              <a:rPr lang="de-DE" sz="1200" dirty="0" err="1">
                <a:solidFill>
                  <a:schemeClr val="dk1"/>
                </a:solidFill>
              </a:rPr>
              <a:t>for</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fact</a:t>
            </a:r>
            <a:r>
              <a:rPr lang="de-DE" sz="1200" dirty="0">
                <a:solidFill>
                  <a:schemeClr val="dk1"/>
                </a:solidFill>
              </a:rPr>
              <a:t> </a:t>
            </a:r>
            <a:r>
              <a:rPr lang="de-DE" sz="1200" dirty="0" err="1">
                <a:solidFill>
                  <a:schemeClr val="dk1"/>
                </a:solidFill>
              </a:rPr>
              <a:t>that</a:t>
            </a:r>
            <a:r>
              <a:rPr lang="de-DE" sz="1200" dirty="0">
                <a:solidFill>
                  <a:schemeClr val="dk1"/>
                </a:solidFill>
              </a:rPr>
              <a:t> </a:t>
            </a:r>
            <a:r>
              <a:rPr lang="de-DE" sz="1200" dirty="0" err="1">
                <a:solidFill>
                  <a:schemeClr val="dk1"/>
                </a:solidFill>
              </a:rPr>
              <a:t>women</a:t>
            </a:r>
            <a:r>
              <a:rPr lang="de-DE" sz="1200" dirty="0">
                <a:solidFill>
                  <a:schemeClr val="dk1"/>
                </a:solidFill>
              </a:rPr>
              <a:t> </a:t>
            </a:r>
            <a:r>
              <a:rPr lang="de-DE" sz="1200" dirty="0" err="1">
                <a:solidFill>
                  <a:schemeClr val="dk1"/>
                </a:solidFill>
              </a:rPr>
              <a:t>are</a:t>
            </a:r>
            <a:r>
              <a:rPr lang="de-DE" sz="1200" dirty="0">
                <a:solidFill>
                  <a:schemeClr val="dk1"/>
                </a:solidFill>
              </a:rPr>
              <a:t> so </a:t>
            </a:r>
            <a:r>
              <a:rPr lang="de-DE" sz="1200" dirty="0" err="1">
                <a:solidFill>
                  <a:schemeClr val="dk1"/>
                </a:solidFill>
              </a:rPr>
              <a:t>strongly</a:t>
            </a:r>
            <a:r>
              <a:rPr lang="de-DE" sz="1200" dirty="0">
                <a:solidFill>
                  <a:schemeClr val="dk1"/>
                </a:solidFill>
              </a:rPr>
              <a:t> </a:t>
            </a:r>
            <a:r>
              <a:rPr lang="de-DE" sz="1200" dirty="0" err="1">
                <a:solidFill>
                  <a:schemeClr val="dk1"/>
                </a:solidFill>
              </a:rPr>
              <a:t>represented</a:t>
            </a:r>
            <a:r>
              <a:rPr lang="de-DE" sz="1200" dirty="0">
                <a:solidFill>
                  <a:schemeClr val="dk1"/>
                </a:solidFill>
              </a:rPr>
              <a:t> in </a:t>
            </a:r>
            <a:r>
              <a:rPr lang="de-DE" sz="1200" dirty="0" err="1">
                <a:solidFill>
                  <a:schemeClr val="dk1"/>
                </a:solidFill>
              </a:rPr>
              <a:t>start-ups</a:t>
            </a:r>
            <a:r>
              <a:rPr lang="de-DE" sz="1200" dirty="0">
                <a:solidFill>
                  <a:schemeClr val="dk1"/>
                </a:solidFill>
              </a:rPr>
              <a:t> in </a:t>
            </a:r>
            <a:r>
              <a:rPr lang="de-DE" sz="1200" dirty="0" err="1">
                <a:solidFill>
                  <a:schemeClr val="dk1"/>
                </a:solidFill>
              </a:rPr>
              <a:t>the</a:t>
            </a:r>
            <a:r>
              <a:rPr lang="de-DE" sz="1200" dirty="0">
                <a:solidFill>
                  <a:schemeClr val="dk1"/>
                </a:solidFill>
              </a:rPr>
              <a:t> liberal </a:t>
            </a:r>
            <a:r>
              <a:rPr lang="de-DE" sz="1200" dirty="0" err="1">
                <a:solidFill>
                  <a:schemeClr val="dk1"/>
                </a:solidFill>
              </a:rPr>
              <a:t>professions</a:t>
            </a:r>
            <a:r>
              <a:rPr lang="de-DE" sz="1200" dirty="0">
                <a:solidFill>
                  <a:schemeClr val="dk1"/>
                </a:solidFill>
              </a:rPr>
              <a:t>.</a:t>
            </a:r>
          </a:p>
          <a:p>
            <a:pPr marL="457200" indent="-298450">
              <a:buFontTx/>
              <a:buChar char="-"/>
            </a:pPr>
            <a:r>
              <a:rPr lang="de-DE" sz="1200" dirty="0" err="1">
                <a:solidFill>
                  <a:schemeClr val="dk1"/>
                </a:solidFill>
              </a:rPr>
              <a:t>their</a:t>
            </a:r>
            <a:r>
              <a:rPr lang="de-DE" sz="1200" dirty="0">
                <a:solidFill>
                  <a:schemeClr val="dk1"/>
                </a:solidFill>
              </a:rPr>
              <a:t> </a:t>
            </a:r>
            <a:r>
              <a:rPr lang="de-DE" sz="1200" dirty="0" err="1">
                <a:solidFill>
                  <a:schemeClr val="dk1"/>
                </a:solidFill>
              </a:rPr>
              <a:t>lower</a:t>
            </a:r>
            <a:r>
              <a:rPr lang="de-DE" sz="1200" dirty="0">
                <a:solidFill>
                  <a:schemeClr val="dk1"/>
                </a:solidFill>
              </a:rPr>
              <a:t> </a:t>
            </a:r>
            <a:r>
              <a:rPr lang="de-DE" sz="1200" dirty="0" err="1">
                <a:solidFill>
                  <a:schemeClr val="dk1"/>
                </a:solidFill>
              </a:rPr>
              <a:t>proportion</a:t>
            </a:r>
            <a:r>
              <a:rPr lang="de-DE" sz="1200" dirty="0">
                <a:solidFill>
                  <a:schemeClr val="dk1"/>
                </a:solidFill>
              </a:rPr>
              <a:t> in </a:t>
            </a:r>
            <a:r>
              <a:rPr lang="de-DE" sz="1200" dirty="0" err="1">
                <a:solidFill>
                  <a:schemeClr val="dk1"/>
                </a:solidFill>
              </a:rPr>
              <a:t>engineering</a:t>
            </a:r>
            <a:r>
              <a:rPr lang="de-DE" sz="1200" dirty="0">
                <a:solidFill>
                  <a:schemeClr val="dk1"/>
                </a:solidFill>
              </a:rPr>
              <a:t> and </a:t>
            </a:r>
            <a:r>
              <a:rPr lang="de-DE" sz="1200" dirty="0" err="1">
                <a:solidFill>
                  <a:schemeClr val="dk1"/>
                </a:solidFill>
              </a:rPr>
              <a:t>computer</a:t>
            </a:r>
            <a:r>
              <a:rPr lang="de-DE" sz="1200" dirty="0">
                <a:solidFill>
                  <a:schemeClr val="dk1"/>
                </a:solidFill>
              </a:rPr>
              <a:t> </a:t>
            </a:r>
            <a:r>
              <a:rPr lang="de-DE" sz="1200" dirty="0" err="1">
                <a:solidFill>
                  <a:schemeClr val="dk1"/>
                </a:solidFill>
              </a:rPr>
              <a:t>science</a:t>
            </a:r>
            <a:r>
              <a:rPr lang="de-DE" sz="1200" dirty="0">
                <a:solidFill>
                  <a:schemeClr val="dk1"/>
                </a:solidFill>
              </a:rPr>
              <a:t> </a:t>
            </a:r>
            <a:r>
              <a:rPr lang="de-DE" sz="1200" dirty="0" err="1">
                <a:solidFill>
                  <a:schemeClr val="dk1"/>
                </a:solidFill>
              </a:rPr>
              <a:t>is</a:t>
            </a:r>
            <a:r>
              <a:rPr lang="de-DE" sz="1200" dirty="0">
                <a:solidFill>
                  <a:schemeClr val="dk1"/>
                </a:solidFill>
              </a:rPr>
              <a:t> </a:t>
            </a:r>
            <a:r>
              <a:rPr lang="de-DE" sz="1200" dirty="0" err="1">
                <a:solidFill>
                  <a:schemeClr val="dk1"/>
                </a:solidFill>
              </a:rPr>
              <a:t>one</a:t>
            </a:r>
            <a:r>
              <a:rPr lang="de-DE" sz="1200" dirty="0">
                <a:solidFill>
                  <a:schemeClr val="dk1"/>
                </a:solidFill>
              </a:rPr>
              <a:t> </a:t>
            </a:r>
            <a:r>
              <a:rPr lang="de-DE" sz="1200" dirty="0" err="1">
                <a:solidFill>
                  <a:schemeClr val="dk1"/>
                </a:solidFill>
              </a:rPr>
              <a:t>reason</a:t>
            </a:r>
            <a:r>
              <a:rPr lang="de-DE" sz="1200" dirty="0">
                <a:solidFill>
                  <a:schemeClr val="dk1"/>
                </a:solidFill>
              </a:rPr>
              <a:t> </a:t>
            </a:r>
            <a:r>
              <a:rPr lang="de-DE" sz="1200" dirty="0" err="1">
                <a:solidFill>
                  <a:schemeClr val="dk1"/>
                </a:solidFill>
              </a:rPr>
              <a:t>why</a:t>
            </a:r>
            <a:r>
              <a:rPr lang="de-DE" sz="1200" dirty="0">
                <a:solidFill>
                  <a:schemeClr val="dk1"/>
                </a:solidFill>
              </a:rPr>
              <a:t> </a:t>
            </a:r>
            <a:r>
              <a:rPr lang="de-DE" sz="1200" dirty="0" err="1">
                <a:solidFill>
                  <a:schemeClr val="dk1"/>
                </a:solidFill>
              </a:rPr>
              <a:t>women</a:t>
            </a:r>
            <a:r>
              <a:rPr lang="de-DE" sz="1200" dirty="0">
                <a:solidFill>
                  <a:schemeClr val="dk1"/>
                </a:solidFill>
              </a:rPr>
              <a:t> </a:t>
            </a:r>
            <a:r>
              <a:rPr lang="de-DE" sz="1200" dirty="0" err="1">
                <a:solidFill>
                  <a:schemeClr val="dk1"/>
                </a:solidFill>
              </a:rPr>
              <a:t>are</a:t>
            </a:r>
            <a:r>
              <a:rPr lang="de-DE" sz="1200" dirty="0">
                <a:solidFill>
                  <a:schemeClr val="dk1"/>
                </a:solidFill>
              </a:rPr>
              <a:t> </a:t>
            </a:r>
            <a:r>
              <a:rPr lang="de-DE" sz="1200" dirty="0" err="1">
                <a:solidFill>
                  <a:schemeClr val="dk1"/>
                </a:solidFill>
              </a:rPr>
              <a:t>less</a:t>
            </a:r>
            <a:r>
              <a:rPr lang="de-DE" sz="1200" dirty="0">
                <a:solidFill>
                  <a:schemeClr val="dk1"/>
                </a:solidFill>
              </a:rPr>
              <a:t> </a:t>
            </a:r>
            <a:r>
              <a:rPr lang="de-DE" sz="1200" dirty="0" err="1">
                <a:solidFill>
                  <a:schemeClr val="dk1"/>
                </a:solidFill>
              </a:rPr>
              <a:t>likely</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be</a:t>
            </a:r>
            <a:r>
              <a:rPr lang="de-DE" sz="1200" dirty="0">
                <a:solidFill>
                  <a:schemeClr val="dk1"/>
                </a:solidFill>
              </a:rPr>
              <a:t> </a:t>
            </a:r>
            <a:r>
              <a:rPr lang="de-DE" sz="1200" dirty="0" err="1">
                <a:solidFill>
                  <a:schemeClr val="dk1"/>
                </a:solidFill>
              </a:rPr>
              <a:t>found</a:t>
            </a:r>
            <a:r>
              <a:rPr lang="de-DE" sz="1200" dirty="0">
                <a:solidFill>
                  <a:schemeClr val="dk1"/>
                </a:solidFill>
              </a:rPr>
              <a:t> </a:t>
            </a:r>
            <a:r>
              <a:rPr lang="de-DE" sz="1200" dirty="0" err="1">
                <a:solidFill>
                  <a:schemeClr val="dk1"/>
                </a:solidFill>
              </a:rPr>
              <a:t>among</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founders</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startups</a:t>
            </a:r>
            <a:endParaRPr lang="de-DE" sz="1200" dirty="0">
              <a:solidFill>
                <a:schemeClr val="dk1"/>
              </a:solidFill>
            </a:endParaRPr>
          </a:p>
          <a:p>
            <a:pPr marL="457200" indent="-298450">
              <a:buFontTx/>
              <a:buChar char="-"/>
            </a:pPr>
            <a:r>
              <a:rPr lang="de-DE" sz="1200" dirty="0">
                <a:solidFill>
                  <a:schemeClr val="dk1"/>
                </a:solidFill>
              </a:rPr>
              <a:t>Due </a:t>
            </a:r>
            <a:r>
              <a:rPr lang="de-DE" sz="1200" dirty="0" err="1">
                <a:solidFill>
                  <a:schemeClr val="dk1"/>
                </a:solidFill>
              </a:rPr>
              <a:t>to</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increased</a:t>
            </a:r>
            <a:r>
              <a:rPr lang="de-DE" sz="1200" dirty="0">
                <a:solidFill>
                  <a:schemeClr val="dk1"/>
                </a:solidFill>
              </a:rPr>
              <a:t> </a:t>
            </a:r>
            <a:r>
              <a:rPr lang="de-DE" sz="1200" dirty="0" err="1">
                <a:solidFill>
                  <a:schemeClr val="dk1"/>
                </a:solidFill>
              </a:rPr>
              <a:t>level</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technology</a:t>
            </a:r>
            <a:r>
              <a:rPr lang="de-DE" sz="1200" dirty="0">
                <a:solidFill>
                  <a:schemeClr val="dk1"/>
                </a:solidFill>
              </a:rPr>
              <a:t> and </a:t>
            </a:r>
            <a:r>
              <a:rPr lang="de-DE" sz="1200" dirty="0" err="1">
                <a:solidFill>
                  <a:schemeClr val="dk1"/>
                </a:solidFill>
              </a:rPr>
              <a:t>digitization</a:t>
            </a:r>
            <a:r>
              <a:rPr lang="de-DE" sz="1200" dirty="0">
                <a:solidFill>
                  <a:schemeClr val="dk1"/>
                </a:solidFill>
              </a:rPr>
              <a:t> </a:t>
            </a:r>
            <a:r>
              <a:rPr lang="de-DE" sz="1200" dirty="0" err="1">
                <a:solidFill>
                  <a:schemeClr val="dk1"/>
                </a:solidFill>
              </a:rPr>
              <a:t>of</a:t>
            </a:r>
            <a:r>
              <a:rPr lang="de-DE" sz="1200" dirty="0">
                <a:solidFill>
                  <a:schemeClr val="dk1"/>
                </a:solidFill>
              </a:rPr>
              <a:t> innovative </a:t>
            </a:r>
            <a:r>
              <a:rPr lang="de-DE" sz="1200" dirty="0" err="1">
                <a:solidFill>
                  <a:schemeClr val="dk1"/>
                </a:solidFill>
              </a:rPr>
              <a:t>business</a:t>
            </a:r>
            <a:r>
              <a:rPr lang="de-DE" sz="1200" dirty="0">
                <a:solidFill>
                  <a:schemeClr val="dk1"/>
                </a:solidFill>
              </a:rPr>
              <a:t> </a:t>
            </a:r>
            <a:r>
              <a:rPr lang="de-DE" sz="1200" dirty="0" err="1">
                <a:solidFill>
                  <a:schemeClr val="dk1"/>
                </a:solidFill>
              </a:rPr>
              <a:t>models</a:t>
            </a:r>
            <a:r>
              <a:rPr lang="de-DE" sz="1200" dirty="0">
                <a:solidFill>
                  <a:schemeClr val="dk1"/>
                </a:solidFill>
              </a:rPr>
              <a:t> in </a:t>
            </a:r>
            <a:r>
              <a:rPr lang="de-DE" sz="1200" dirty="0" err="1">
                <a:solidFill>
                  <a:schemeClr val="dk1"/>
                </a:solidFill>
              </a:rPr>
              <a:t>recent</a:t>
            </a:r>
            <a:r>
              <a:rPr lang="de-DE" sz="1200" dirty="0">
                <a:solidFill>
                  <a:schemeClr val="dk1"/>
                </a:solidFill>
              </a:rPr>
              <a:t> </a:t>
            </a:r>
            <a:r>
              <a:rPr lang="de-DE" sz="1200" dirty="0" err="1">
                <a:solidFill>
                  <a:schemeClr val="dk1"/>
                </a:solidFill>
              </a:rPr>
              <a:t>years</a:t>
            </a:r>
            <a:r>
              <a:rPr lang="de-DE" sz="1200" dirty="0">
                <a:solidFill>
                  <a:schemeClr val="dk1"/>
                </a:solidFill>
              </a:rPr>
              <a:t> ("</a:t>
            </a:r>
            <a:r>
              <a:rPr lang="de-DE" sz="1200" dirty="0" err="1">
                <a:solidFill>
                  <a:schemeClr val="dk1"/>
                </a:solidFill>
              </a:rPr>
              <a:t>software</a:t>
            </a:r>
            <a:r>
              <a:rPr lang="de-DE" sz="1200" dirty="0">
                <a:solidFill>
                  <a:schemeClr val="dk1"/>
                </a:solidFill>
              </a:rPr>
              <a:t> </a:t>
            </a:r>
            <a:r>
              <a:rPr lang="de-DE" sz="1200" dirty="0" err="1">
                <a:solidFill>
                  <a:schemeClr val="dk1"/>
                </a:solidFill>
              </a:rPr>
              <a:t>is</a:t>
            </a:r>
            <a:r>
              <a:rPr lang="de-DE" sz="1200" dirty="0">
                <a:solidFill>
                  <a:schemeClr val="dk1"/>
                </a:solidFill>
              </a:rPr>
              <a:t> </a:t>
            </a:r>
            <a:r>
              <a:rPr lang="de-DE" sz="1200" dirty="0" err="1">
                <a:solidFill>
                  <a:schemeClr val="dk1"/>
                </a:solidFill>
              </a:rPr>
              <a:t>eating</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world</a:t>
            </a:r>
            <a:r>
              <a:rPr lang="de-DE" sz="1200" dirty="0">
                <a:solidFill>
                  <a:schemeClr val="dk1"/>
                </a:solidFill>
              </a:rPr>
              <a:t>"), </a:t>
            </a:r>
            <a:r>
              <a:rPr lang="de-DE" sz="1200" dirty="0" err="1">
                <a:solidFill>
                  <a:schemeClr val="dk1"/>
                </a:solidFill>
              </a:rPr>
              <a:t>these</a:t>
            </a:r>
            <a:r>
              <a:rPr lang="de-DE" sz="1200" dirty="0">
                <a:solidFill>
                  <a:schemeClr val="dk1"/>
                </a:solidFill>
              </a:rPr>
              <a:t> </a:t>
            </a:r>
            <a:r>
              <a:rPr lang="de-DE" sz="1200" dirty="0" err="1">
                <a:solidFill>
                  <a:schemeClr val="dk1"/>
                </a:solidFill>
              </a:rPr>
              <a:t>disciplines</a:t>
            </a:r>
            <a:r>
              <a:rPr lang="de-DE" sz="1200" dirty="0">
                <a:solidFill>
                  <a:schemeClr val="dk1"/>
                </a:solidFill>
              </a:rPr>
              <a:t> </a:t>
            </a:r>
            <a:r>
              <a:rPr lang="de-DE" sz="1200" dirty="0" err="1">
                <a:solidFill>
                  <a:schemeClr val="dk1"/>
                </a:solidFill>
              </a:rPr>
              <a:t>are</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particular</a:t>
            </a:r>
            <a:r>
              <a:rPr lang="de-DE" sz="1200" dirty="0">
                <a:solidFill>
                  <a:schemeClr val="dk1"/>
                </a:solidFill>
              </a:rPr>
              <a:t> </a:t>
            </a:r>
            <a:r>
              <a:rPr lang="de-DE" sz="1200" dirty="0" err="1">
                <a:solidFill>
                  <a:schemeClr val="dk1"/>
                </a:solidFill>
              </a:rPr>
              <a:t>importance</a:t>
            </a:r>
            <a:r>
              <a:rPr lang="de-DE" sz="1200" dirty="0">
                <a:solidFill>
                  <a:schemeClr val="dk1"/>
                </a:solidFill>
              </a:rPr>
              <a:t> </a:t>
            </a:r>
            <a:r>
              <a:rPr lang="de-DE" sz="1200" dirty="0" err="1">
                <a:solidFill>
                  <a:schemeClr val="dk1"/>
                </a:solidFill>
              </a:rPr>
              <a:t>for</a:t>
            </a:r>
            <a:r>
              <a:rPr lang="de-DE" sz="1200" dirty="0">
                <a:solidFill>
                  <a:schemeClr val="dk1"/>
                </a:solidFill>
              </a:rPr>
              <a:t> </a:t>
            </a:r>
            <a:r>
              <a:rPr lang="de-DE" sz="1200" dirty="0" err="1">
                <a:solidFill>
                  <a:schemeClr val="dk1"/>
                </a:solidFill>
              </a:rPr>
              <a:t>startups</a:t>
            </a:r>
            <a:r>
              <a:rPr lang="de-DE" sz="1200" dirty="0">
                <a:solidFill>
                  <a:schemeClr val="dk1"/>
                </a:solidFill>
              </a:rPr>
              <a:t>.</a:t>
            </a:r>
          </a:p>
          <a:p>
            <a:pPr marL="457200" indent="-298450">
              <a:buFontTx/>
              <a:buChar char="-"/>
            </a:pPr>
            <a:r>
              <a:rPr lang="de-DE" sz="1200" dirty="0">
                <a:solidFill>
                  <a:schemeClr val="dk1"/>
                </a:solidFill>
              </a:rPr>
              <a:t>Women </a:t>
            </a:r>
            <a:r>
              <a:rPr lang="de-DE" sz="1200" dirty="0" err="1">
                <a:solidFill>
                  <a:schemeClr val="dk1"/>
                </a:solidFill>
              </a:rPr>
              <a:t>are</a:t>
            </a:r>
            <a:r>
              <a:rPr lang="de-DE" sz="1200" dirty="0">
                <a:solidFill>
                  <a:schemeClr val="dk1"/>
                </a:solidFill>
              </a:rPr>
              <a:t> </a:t>
            </a:r>
            <a:r>
              <a:rPr lang="de-DE" sz="1200" dirty="0" err="1">
                <a:solidFill>
                  <a:schemeClr val="dk1"/>
                </a:solidFill>
              </a:rPr>
              <a:t>more</a:t>
            </a:r>
            <a:r>
              <a:rPr lang="de-DE" sz="1200" dirty="0">
                <a:solidFill>
                  <a:schemeClr val="dk1"/>
                </a:solidFill>
              </a:rPr>
              <a:t> </a:t>
            </a:r>
            <a:r>
              <a:rPr lang="de-DE" sz="1200" dirty="0" err="1">
                <a:solidFill>
                  <a:schemeClr val="dk1"/>
                </a:solidFill>
              </a:rPr>
              <a:t>likely</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start</a:t>
            </a:r>
            <a:r>
              <a:rPr lang="de-DE" sz="1200" dirty="0">
                <a:solidFill>
                  <a:schemeClr val="dk1"/>
                </a:solidFill>
              </a:rPr>
              <a:t> </a:t>
            </a:r>
            <a:r>
              <a:rPr lang="de-DE" sz="1200" dirty="0" err="1">
                <a:solidFill>
                  <a:schemeClr val="dk1"/>
                </a:solidFill>
              </a:rPr>
              <a:t>up</a:t>
            </a:r>
            <a:r>
              <a:rPr lang="de-DE" sz="1200" dirty="0">
                <a:solidFill>
                  <a:schemeClr val="dk1"/>
                </a:solidFill>
              </a:rPr>
              <a:t> </a:t>
            </a:r>
            <a:r>
              <a:rPr lang="de-DE" sz="1200" dirty="0" err="1">
                <a:solidFill>
                  <a:schemeClr val="dk1"/>
                </a:solidFill>
              </a:rPr>
              <a:t>as</a:t>
            </a:r>
            <a:r>
              <a:rPr lang="de-DE" sz="1200" dirty="0">
                <a:solidFill>
                  <a:schemeClr val="dk1"/>
                </a:solidFill>
              </a:rPr>
              <a:t> </a:t>
            </a:r>
            <a:r>
              <a:rPr lang="de-DE" sz="1200" dirty="0" err="1">
                <a:solidFill>
                  <a:schemeClr val="dk1"/>
                </a:solidFill>
              </a:rPr>
              <a:t>sideline</a:t>
            </a:r>
            <a:r>
              <a:rPr lang="de-DE" sz="1200" dirty="0">
                <a:solidFill>
                  <a:schemeClr val="dk1"/>
                </a:solidFill>
              </a:rPr>
              <a:t> </a:t>
            </a:r>
            <a:r>
              <a:rPr lang="de-DE" sz="1200" dirty="0" err="1">
                <a:solidFill>
                  <a:schemeClr val="dk1"/>
                </a:solidFill>
              </a:rPr>
              <a:t>entrepreneurs</a:t>
            </a:r>
            <a:r>
              <a:rPr lang="de-DE" sz="1200" dirty="0">
                <a:solidFill>
                  <a:schemeClr val="dk1"/>
                </a:solidFill>
              </a:rPr>
              <a:t>, </a:t>
            </a:r>
            <a:r>
              <a:rPr lang="de-DE" sz="1200" dirty="0" err="1">
                <a:solidFill>
                  <a:schemeClr val="dk1"/>
                </a:solidFill>
              </a:rPr>
              <a:t>less</a:t>
            </a:r>
            <a:r>
              <a:rPr lang="de-DE" sz="1200" dirty="0">
                <a:solidFill>
                  <a:schemeClr val="dk1"/>
                </a:solidFill>
              </a:rPr>
              <a:t> </a:t>
            </a:r>
            <a:r>
              <a:rPr lang="de-DE" sz="1200" dirty="0" err="1">
                <a:solidFill>
                  <a:schemeClr val="dk1"/>
                </a:solidFill>
              </a:rPr>
              <a:t>likely</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be</a:t>
            </a:r>
            <a:r>
              <a:rPr lang="de-DE" sz="1200" dirty="0">
                <a:solidFill>
                  <a:schemeClr val="dk1"/>
                </a:solidFill>
              </a:rPr>
              <a:t> </a:t>
            </a:r>
            <a:r>
              <a:rPr lang="de-DE" sz="1200" dirty="0" err="1">
                <a:solidFill>
                  <a:schemeClr val="dk1"/>
                </a:solidFill>
              </a:rPr>
              <a:t>part</a:t>
            </a:r>
            <a:r>
              <a:rPr lang="de-DE" sz="1200" dirty="0">
                <a:solidFill>
                  <a:schemeClr val="dk1"/>
                </a:solidFill>
              </a:rPr>
              <a:t> </a:t>
            </a:r>
            <a:r>
              <a:rPr lang="de-DE" sz="1200" dirty="0" err="1">
                <a:solidFill>
                  <a:schemeClr val="dk1"/>
                </a:solidFill>
              </a:rPr>
              <a:t>of</a:t>
            </a:r>
            <a:r>
              <a:rPr lang="de-DE" sz="1200" dirty="0">
                <a:solidFill>
                  <a:schemeClr val="dk1"/>
                </a:solidFill>
              </a:rPr>
              <a:t> a </a:t>
            </a:r>
            <a:r>
              <a:rPr lang="de-DE" sz="1200" dirty="0" err="1">
                <a:solidFill>
                  <a:schemeClr val="dk1"/>
                </a:solidFill>
              </a:rPr>
              <a:t>founding</a:t>
            </a:r>
            <a:r>
              <a:rPr lang="de-DE" sz="1200" dirty="0">
                <a:solidFill>
                  <a:schemeClr val="dk1"/>
                </a:solidFill>
              </a:rPr>
              <a:t> </a:t>
            </a:r>
            <a:r>
              <a:rPr lang="de-DE" sz="1200" dirty="0" err="1">
                <a:solidFill>
                  <a:schemeClr val="dk1"/>
                </a:solidFill>
              </a:rPr>
              <a:t>team</a:t>
            </a:r>
            <a:r>
              <a:rPr lang="de-DE" sz="1200" dirty="0">
                <a:solidFill>
                  <a:schemeClr val="dk1"/>
                </a:solidFill>
              </a:rPr>
              <a:t> and </a:t>
            </a:r>
            <a:r>
              <a:rPr lang="de-DE" sz="1200" dirty="0" err="1">
                <a:solidFill>
                  <a:schemeClr val="dk1"/>
                </a:solidFill>
              </a:rPr>
              <a:t>less</a:t>
            </a:r>
            <a:r>
              <a:rPr lang="de-DE" sz="1200" dirty="0">
                <a:solidFill>
                  <a:schemeClr val="dk1"/>
                </a:solidFill>
              </a:rPr>
              <a:t> </a:t>
            </a:r>
            <a:r>
              <a:rPr lang="de-DE" sz="1200" dirty="0" err="1">
                <a:solidFill>
                  <a:schemeClr val="dk1"/>
                </a:solidFill>
              </a:rPr>
              <a:t>likely</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have</a:t>
            </a:r>
            <a:r>
              <a:rPr lang="de-DE" sz="1200" dirty="0">
                <a:solidFill>
                  <a:schemeClr val="dk1"/>
                </a:solidFill>
              </a:rPr>
              <a:t> </a:t>
            </a:r>
            <a:r>
              <a:rPr lang="de-DE" sz="1200" dirty="0" err="1">
                <a:solidFill>
                  <a:schemeClr val="dk1"/>
                </a:solidFill>
              </a:rPr>
              <a:t>employees</a:t>
            </a:r>
            <a:r>
              <a:rPr lang="de-DE" sz="1200" dirty="0">
                <a:solidFill>
                  <a:schemeClr val="dk1"/>
                </a:solidFill>
              </a:rPr>
              <a:t>, </a:t>
            </a:r>
            <a:r>
              <a:rPr lang="de-DE" sz="1200" dirty="0" err="1">
                <a:solidFill>
                  <a:schemeClr val="dk1"/>
                </a:solidFill>
              </a:rPr>
              <a:t>more</a:t>
            </a:r>
            <a:r>
              <a:rPr lang="de-DE" sz="1200" dirty="0">
                <a:solidFill>
                  <a:schemeClr val="dk1"/>
                </a:solidFill>
              </a:rPr>
              <a:t> </a:t>
            </a:r>
            <a:r>
              <a:rPr lang="de-DE" sz="1200" dirty="0" err="1">
                <a:solidFill>
                  <a:schemeClr val="dk1"/>
                </a:solidFill>
              </a:rPr>
              <a:t>likely</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be</a:t>
            </a:r>
            <a:r>
              <a:rPr lang="de-DE" sz="1200" dirty="0">
                <a:solidFill>
                  <a:schemeClr val="dk1"/>
                </a:solidFill>
              </a:rPr>
              <a:t> in </a:t>
            </a:r>
            <a:r>
              <a:rPr lang="de-DE" sz="1200" dirty="0" err="1">
                <a:solidFill>
                  <a:schemeClr val="dk1"/>
                </a:solidFill>
              </a:rPr>
              <a:t>the</a:t>
            </a:r>
            <a:r>
              <a:rPr lang="de-DE" sz="1200" dirty="0">
                <a:solidFill>
                  <a:schemeClr val="dk1"/>
                </a:solidFill>
              </a:rPr>
              <a:t> </a:t>
            </a:r>
            <a:r>
              <a:rPr lang="de-DE" sz="1200" dirty="0" err="1">
                <a:solidFill>
                  <a:schemeClr val="dk1"/>
                </a:solidFill>
              </a:rPr>
              <a:t>service</a:t>
            </a:r>
            <a:r>
              <a:rPr lang="de-DE" sz="1200" dirty="0">
                <a:solidFill>
                  <a:schemeClr val="dk1"/>
                </a:solidFill>
              </a:rPr>
              <a:t> </a:t>
            </a:r>
            <a:r>
              <a:rPr lang="de-DE" sz="1200" dirty="0" err="1">
                <a:solidFill>
                  <a:schemeClr val="dk1"/>
                </a:solidFill>
              </a:rPr>
              <a:t>sector</a:t>
            </a:r>
            <a:r>
              <a:rPr lang="de-DE" sz="1200" dirty="0">
                <a:solidFill>
                  <a:schemeClr val="dk1"/>
                </a:solidFill>
              </a:rPr>
              <a:t>, </a:t>
            </a:r>
            <a:r>
              <a:rPr lang="de-DE" sz="1200" dirty="0" err="1">
                <a:solidFill>
                  <a:schemeClr val="dk1"/>
                </a:solidFill>
              </a:rPr>
              <a:t>less</a:t>
            </a:r>
            <a:r>
              <a:rPr lang="de-DE" sz="1200" dirty="0">
                <a:solidFill>
                  <a:schemeClr val="dk1"/>
                </a:solidFill>
              </a:rPr>
              <a:t> </a:t>
            </a:r>
            <a:r>
              <a:rPr lang="de-DE" sz="1200" dirty="0" err="1">
                <a:solidFill>
                  <a:schemeClr val="dk1"/>
                </a:solidFill>
              </a:rPr>
              <a:t>likely</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have</a:t>
            </a:r>
            <a:r>
              <a:rPr lang="de-DE" sz="1200" dirty="0">
                <a:solidFill>
                  <a:schemeClr val="dk1"/>
                </a:solidFill>
              </a:rPr>
              <a:t> a </a:t>
            </a:r>
            <a:r>
              <a:rPr lang="de-DE" sz="1200" dirty="0" err="1">
                <a:solidFill>
                  <a:schemeClr val="dk1"/>
                </a:solidFill>
              </a:rPr>
              <a:t>focus</a:t>
            </a:r>
            <a:r>
              <a:rPr lang="de-DE" sz="1200" dirty="0">
                <a:solidFill>
                  <a:schemeClr val="dk1"/>
                </a:solidFill>
              </a:rPr>
              <a:t> on end </a:t>
            </a:r>
            <a:r>
              <a:rPr lang="de-DE" sz="1200" dirty="0" err="1">
                <a:solidFill>
                  <a:schemeClr val="dk1"/>
                </a:solidFill>
              </a:rPr>
              <a:t>customers</a:t>
            </a:r>
            <a:r>
              <a:rPr lang="de-DE" sz="1200" dirty="0">
                <a:solidFill>
                  <a:schemeClr val="dk1"/>
                </a:solidFill>
              </a:rPr>
              <a:t> and </a:t>
            </a:r>
            <a:r>
              <a:rPr lang="de-DE" sz="1200" dirty="0" err="1">
                <a:solidFill>
                  <a:schemeClr val="dk1"/>
                </a:solidFill>
              </a:rPr>
              <a:t>less</a:t>
            </a:r>
            <a:r>
              <a:rPr lang="de-DE" sz="1200" dirty="0">
                <a:solidFill>
                  <a:schemeClr val="dk1"/>
                </a:solidFill>
              </a:rPr>
              <a:t> </a:t>
            </a:r>
            <a:r>
              <a:rPr lang="de-DE" sz="1200" dirty="0" err="1">
                <a:solidFill>
                  <a:schemeClr val="dk1"/>
                </a:solidFill>
              </a:rPr>
              <a:t>likely</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want</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grow</a:t>
            </a:r>
            <a:r>
              <a:rPr lang="de-DE" sz="1200" dirty="0">
                <a:solidFill>
                  <a:schemeClr val="dk1"/>
                </a:solidFill>
              </a:rPr>
              <a:t>, etc.</a:t>
            </a:r>
          </a:p>
          <a:p>
            <a:pPr marL="158750" indent="0">
              <a:buNone/>
            </a:pPr>
            <a:endParaRPr lang="en-US" sz="1200" dirty="0">
              <a:cs typeface="Calibri"/>
            </a:endParaRPr>
          </a:p>
          <a:p>
            <a:r>
              <a:rPr lang="de-DE" sz="1200" b="0" i="0" u="none" strike="noStrike" cap="none" dirty="0">
                <a:solidFill>
                  <a:srgbClr val="000000"/>
                </a:solidFill>
                <a:effectLst/>
                <a:latin typeface="Arial"/>
                <a:ea typeface="Arial"/>
                <a:cs typeface="Arial"/>
                <a:sym typeface="Arial"/>
              </a:rPr>
              <a:t>Women </a:t>
            </a:r>
            <a:r>
              <a:rPr lang="de-DE" sz="1200" b="0" i="0" u="none" strike="noStrike" cap="none" dirty="0" err="1">
                <a:solidFill>
                  <a:srgbClr val="000000"/>
                </a:solidFill>
                <a:effectLst/>
                <a:latin typeface="Arial"/>
                <a:ea typeface="Arial"/>
                <a:cs typeface="Arial"/>
                <a:sym typeface="Arial"/>
              </a:rPr>
              <a:t>tend</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to</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start</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businesses</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later</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than</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men</a:t>
            </a:r>
            <a:r>
              <a:rPr lang="de-DE" sz="1200" b="0" i="0" u="none" strike="noStrike" cap="none" dirty="0">
                <a:solidFill>
                  <a:srgbClr val="000000"/>
                </a:solidFill>
                <a:effectLst/>
                <a:latin typeface="Arial"/>
                <a:ea typeface="Arial"/>
                <a:cs typeface="Arial"/>
                <a:sym typeface="Arial"/>
              </a:rPr>
              <a:t> and </a:t>
            </a:r>
            <a:r>
              <a:rPr lang="de-DE" sz="1200" b="0" i="0" u="none" strike="noStrike" cap="none" dirty="0" err="1">
                <a:solidFill>
                  <a:srgbClr val="000000"/>
                </a:solidFill>
                <a:effectLst/>
                <a:latin typeface="Arial"/>
                <a:ea typeface="Arial"/>
                <a:cs typeface="Arial"/>
                <a:sym typeface="Arial"/>
              </a:rPr>
              <a:t>often</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have</a:t>
            </a:r>
            <a:r>
              <a:rPr lang="de-DE" sz="1200" b="0" i="0" u="none" strike="noStrike" cap="none" dirty="0">
                <a:solidFill>
                  <a:srgbClr val="000000"/>
                </a:solidFill>
                <a:effectLst/>
                <a:latin typeface="Arial"/>
                <a:ea typeface="Arial"/>
                <a:cs typeface="Arial"/>
                <a:sym typeface="Arial"/>
              </a:rPr>
              <a:t> a different </a:t>
            </a:r>
            <a:r>
              <a:rPr lang="de-DE" sz="1200" b="0" i="0" u="none" strike="noStrike" cap="none" dirty="0" err="1">
                <a:solidFill>
                  <a:srgbClr val="000000"/>
                </a:solidFill>
                <a:effectLst/>
                <a:latin typeface="Arial"/>
                <a:ea typeface="Arial"/>
                <a:cs typeface="Arial"/>
                <a:sym typeface="Arial"/>
              </a:rPr>
              <a:t>risk</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profile</a:t>
            </a:r>
            <a:r>
              <a:rPr lang="de-DE" sz="1200" b="0" i="0" u="none" strike="noStrike" cap="none" dirty="0">
                <a:solidFill>
                  <a:srgbClr val="000000"/>
                </a:solidFill>
                <a:effectLst/>
                <a:latin typeface="Arial"/>
                <a:ea typeface="Arial"/>
                <a:cs typeface="Arial"/>
                <a:sym typeface="Arial"/>
              </a:rPr>
              <a:t> – not due </a:t>
            </a:r>
            <a:r>
              <a:rPr lang="de-DE" sz="1200" b="0" i="0" u="none" strike="noStrike" cap="none" dirty="0" err="1">
                <a:solidFill>
                  <a:srgbClr val="000000"/>
                </a:solidFill>
                <a:effectLst/>
                <a:latin typeface="Arial"/>
                <a:ea typeface="Arial"/>
                <a:cs typeface="Arial"/>
                <a:sym typeface="Arial"/>
              </a:rPr>
              <a:t>to</a:t>
            </a:r>
            <a:r>
              <a:rPr lang="de-DE" sz="1200" b="0" i="0" u="none" strike="noStrike" cap="none" dirty="0">
                <a:solidFill>
                  <a:srgbClr val="000000"/>
                </a:solidFill>
                <a:effectLst/>
                <a:latin typeface="Arial"/>
                <a:ea typeface="Arial"/>
                <a:cs typeface="Arial"/>
                <a:sym typeface="Arial"/>
              </a:rPr>
              <a:t> a lack </a:t>
            </a:r>
            <a:r>
              <a:rPr lang="de-DE" sz="1200" b="0" i="0" u="none" strike="noStrike" cap="none" dirty="0" err="1">
                <a:solidFill>
                  <a:srgbClr val="000000"/>
                </a:solidFill>
                <a:effectLst/>
                <a:latin typeface="Arial"/>
                <a:ea typeface="Arial"/>
                <a:cs typeface="Arial"/>
                <a:sym typeface="Arial"/>
              </a:rPr>
              <a:t>of</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skills</a:t>
            </a:r>
            <a:r>
              <a:rPr lang="de-DE" sz="1200" b="0" i="0" u="none" strike="noStrike" cap="none" dirty="0">
                <a:solidFill>
                  <a:srgbClr val="000000"/>
                </a:solidFill>
                <a:effectLst/>
                <a:latin typeface="Arial"/>
                <a:ea typeface="Arial"/>
                <a:cs typeface="Arial"/>
                <a:sym typeface="Arial"/>
              </a:rPr>
              <a:t>, but </a:t>
            </a:r>
            <a:r>
              <a:rPr lang="de-DE" sz="1200" b="0" i="0" u="none" strike="noStrike" cap="none" dirty="0" err="1">
                <a:solidFill>
                  <a:srgbClr val="000000"/>
                </a:solidFill>
                <a:effectLst/>
                <a:latin typeface="Arial"/>
                <a:ea typeface="Arial"/>
                <a:cs typeface="Arial"/>
                <a:sym typeface="Arial"/>
              </a:rPr>
              <a:t>because</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of</a:t>
            </a:r>
            <a:r>
              <a:rPr lang="de-DE" sz="1200" b="0" i="0" u="none" strike="noStrike" cap="none" dirty="0">
                <a:solidFill>
                  <a:srgbClr val="000000"/>
                </a:solidFill>
                <a:effectLst/>
                <a:latin typeface="Arial"/>
                <a:ea typeface="Arial"/>
                <a:cs typeface="Arial"/>
                <a:sym typeface="Arial"/>
              </a:rPr>
              <a:t> a lack </a:t>
            </a:r>
            <a:r>
              <a:rPr lang="de-DE" sz="1200" b="0" i="0" u="none" strike="noStrike" cap="none" dirty="0" err="1">
                <a:solidFill>
                  <a:srgbClr val="000000"/>
                </a:solidFill>
                <a:effectLst/>
                <a:latin typeface="Arial"/>
                <a:ea typeface="Arial"/>
                <a:cs typeface="Arial"/>
                <a:sym typeface="Arial"/>
              </a:rPr>
              <a:t>of</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role</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models</a:t>
            </a:r>
            <a:r>
              <a:rPr lang="de-DE" sz="1200" b="0" i="0" u="none" strike="noStrike" cap="none" dirty="0">
                <a:solidFill>
                  <a:srgbClr val="000000"/>
                </a:solidFill>
                <a:effectLst/>
                <a:latin typeface="Arial"/>
                <a:ea typeface="Arial"/>
                <a:cs typeface="Arial"/>
                <a:sym typeface="Arial"/>
              </a:rPr>
              <a:t> and </a:t>
            </a:r>
            <a:r>
              <a:rPr lang="de-DE" sz="1200" b="0" i="0" u="none" strike="noStrike" cap="none" dirty="0" err="1">
                <a:solidFill>
                  <a:srgbClr val="000000"/>
                </a:solidFill>
                <a:effectLst/>
                <a:latin typeface="Arial"/>
                <a:ea typeface="Arial"/>
                <a:cs typeface="Arial"/>
                <a:sym typeface="Arial"/>
              </a:rPr>
              <a:t>the</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persistence</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of</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limiting</a:t>
            </a:r>
            <a:r>
              <a:rPr lang="de-DE" sz="1200" b="0" i="0" u="none" strike="noStrike" cap="none" dirty="0">
                <a:solidFill>
                  <a:srgbClr val="000000"/>
                </a:solidFill>
                <a:effectLst/>
                <a:latin typeface="Arial"/>
                <a:ea typeface="Arial"/>
                <a:cs typeface="Arial"/>
                <a:sym typeface="Arial"/>
              </a:rPr>
              <a:t> stereotypes.</a:t>
            </a:r>
          </a:p>
          <a:p>
            <a:r>
              <a:rPr lang="de-DE" sz="1200" b="0" i="0" u="none" strike="noStrike" cap="none" dirty="0">
                <a:solidFill>
                  <a:srgbClr val="000000"/>
                </a:solidFill>
                <a:effectLst/>
                <a:latin typeface="Arial"/>
                <a:ea typeface="Arial"/>
                <a:cs typeface="Arial"/>
                <a:sym typeface="Arial"/>
              </a:rPr>
              <a:t>Schools and </a:t>
            </a:r>
            <a:r>
              <a:rPr lang="de-DE" sz="1200" b="0" i="0" u="none" strike="noStrike" cap="none" dirty="0" err="1">
                <a:solidFill>
                  <a:srgbClr val="000000"/>
                </a:solidFill>
                <a:effectLst/>
                <a:latin typeface="Arial"/>
                <a:ea typeface="Arial"/>
                <a:cs typeface="Arial"/>
                <a:sym typeface="Arial"/>
              </a:rPr>
              <a:t>universities</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should</a:t>
            </a:r>
            <a:r>
              <a:rPr lang="de-DE" sz="1200" b="0" i="0" u="none" strike="noStrike" cap="none" dirty="0">
                <a:solidFill>
                  <a:srgbClr val="000000"/>
                </a:solidFill>
                <a:effectLst/>
                <a:latin typeface="Arial"/>
                <a:ea typeface="Arial"/>
                <a:cs typeface="Arial"/>
                <a:sym typeface="Arial"/>
              </a:rPr>
              <a:t> promote </a:t>
            </a:r>
            <a:r>
              <a:rPr lang="de-DE" sz="1200" b="0" i="0" u="none" strike="noStrike" cap="none" dirty="0" err="1">
                <a:solidFill>
                  <a:srgbClr val="000000"/>
                </a:solidFill>
                <a:effectLst/>
                <a:latin typeface="Arial"/>
                <a:ea typeface="Arial"/>
                <a:cs typeface="Arial"/>
                <a:sym typeface="Arial"/>
              </a:rPr>
              <a:t>entrepreneurship</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more</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actively</a:t>
            </a:r>
            <a:r>
              <a:rPr lang="de-DE" sz="1200" b="0" i="0" u="none" strike="noStrike" cap="none" dirty="0">
                <a:solidFill>
                  <a:srgbClr val="000000"/>
                </a:solidFill>
                <a:effectLst/>
                <a:latin typeface="Arial"/>
                <a:ea typeface="Arial"/>
                <a:cs typeface="Arial"/>
                <a:sym typeface="Arial"/>
              </a:rPr>
              <a:t> and </a:t>
            </a:r>
            <a:r>
              <a:rPr lang="de-DE" sz="1200" b="0" i="0" u="none" strike="noStrike" cap="none" dirty="0" err="1">
                <a:solidFill>
                  <a:srgbClr val="000000"/>
                </a:solidFill>
                <a:effectLst/>
                <a:latin typeface="Arial"/>
                <a:ea typeface="Arial"/>
                <a:cs typeface="Arial"/>
                <a:sym typeface="Arial"/>
              </a:rPr>
              <a:t>make</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successful</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role</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models</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more</a:t>
            </a:r>
            <a:r>
              <a:rPr lang="de-DE" sz="1200" b="0" i="0" u="none" strike="noStrike" cap="none" dirty="0">
                <a:solidFill>
                  <a:srgbClr val="000000"/>
                </a:solidFill>
                <a:effectLst/>
                <a:latin typeface="Arial"/>
                <a:ea typeface="Arial"/>
                <a:cs typeface="Arial"/>
                <a:sym typeface="Arial"/>
              </a:rPr>
              <a:t> visible, </a:t>
            </a:r>
            <a:r>
              <a:rPr lang="de-DE" sz="1200" b="0" i="0" u="none" strike="noStrike" cap="none" dirty="0" err="1">
                <a:solidFill>
                  <a:srgbClr val="000000"/>
                </a:solidFill>
                <a:effectLst/>
                <a:latin typeface="Arial"/>
                <a:ea typeface="Arial"/>
                <a:cs typeface="Arial"/>
                <a:sym typeface="Arial"/>
              </a:rPr>
              <a:t>helping</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to</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shape</a:t>
            </a:r>
            <a:r>
              <a:rPr lang="de-DE" sz="1200" b="0" i="0" u="none" strike="noStrike" cap="none" dirty="0">
                <a:solidFill>
                  <a:srgbClr val="000000"/>
                </a:solidFill>
                <a:effectLst/>
                <a:latin typeface="Arial"/>
                <a:ea typeface="Arial"/>
                <a:cs typeface="Arial"/>
                <a:sym typeface="Arial"/>
              </a:rPr>
              <a:t> a </a:t>
            </a:r>
            <a:r>
              <a:rPr lang="de-DE" sz="1200" b="0" i="0" u="none" strike="noStrike" cap="none" dirty="0" err="1">
                <a:solidFill>
                  <a:srgbClr val="000000"/>
                </a:solidFill>
                <a:effectLst/>
                <a:latin typeface="Arial"/>
                <a:ea typeface="Arial"/>
                <a:cs typeface="Arial"/>
                <a:sym typeface="Arial"/>
              </a:rPr>
              <a:t>founder</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mindset</a:t>
            </a:r>
            <a:r>
              <a:rPr lang="de-DE" sz="1200" b="0" i="0" u="none" strike="noStrike" cap="none" dirty="0">
                <a:solidFill>
                  <a:srgbClr val="000000"/>
                </a:solidFill>
                <a:effectLst/>
                <a:latin typeface="Arial"/>
                <a:ea typeface="Arial"/>
                <a:cs typeface="Arial"/>
                <a:sym typeface="Arial"/>
              </a:rPr>
              <a:t> </a:t>
            </a:r>
            <a:r>
              <a:rPr lang="de-DE" sz="1200" b="0" i="0" u="none" strike="noStrike" cap="none" dirty="0" err="1">
                <a:solidFill>
                  <a:srgbClr val="000000"/>
                </a:solidFill>
                <a:effectLst/>
                <a:latin typeface="Arial"/>
                <a:ea typeface="Arial"/>
                <a:cs typeface="Arial"/>
                <a:sym typeface="Arial"/>
              </a:rPr>
              <a:t>early</a:t>
            </a:r>
            <a:r>
              <a:rPr lang="de-DE" sz="1200" b="0" i="0" u="none" strike="noStrike" cap="none" dirty="0">
                <a:solidFill>
                  <a:srgbClr val="000000"/>
                </a:solidFill>
                <a:effectLst/>
                <a:latin typeface="Arial"/>
                <a:ea typeface="Arial"/>
                <a:cs typeface="Arial"/>
                <a:sym typeface="Arial"/>
              </a:rPr>
              <a:t> on.</a:t>
            </a:r>
          </a:p>
          <a:p>
            <a:r>
              <a:rPr lang="de-DE" sz="1100" b="0" i="0" u="none" strike="noStrike" cap="none" dirty="0" err="1">
                <a:solidFill>
                  <a:srgbClr val="000000"/>
                </a:solidFill>
                <a:effectLst/>
                <a:latin typeface="Arial"/>
                <a:ea typeface="Arial"/>
                <a:cs typeface="Arial"/>
                <a:sym typeface="Arial"/>
              </a:rPr>
              <a:t>Founding</a:t>
            </a:r>
            <a:r>
              <a:rPr lang="de-DE" sz="1100" b="0" i="0" u="none" strike="noStrike" cap="none" dirty="0">
                <a:solidFill>
                  <a:srgbClr val="000000"/>
                </a:solidFill>
                <a:effectLst/>
                <a:latin typeface="Arial"/>
                <a:ea typeface="Arial"/>
                <a:cs typeface="Arial"/>
                <a:sym typeface="Arial"/>
              </a:rPr>
              <a:t> a </a:t>
            </a:r>
            <a:r>
              <a:rPr lang="de-DE" sz="1100" b="0" i="0" u="none" strike="noStrike" cap="none" dirty="0" err="1">
                <a:solidFill>
                  <a:srgbClr val="000000"/>
                </a:solidFill>
                <a:effectLst/>
                <a:latin typeface="Arial"/>
                <a:ea typeface="Arial"/>
                <a:cs typeface="Arial"/>
                <a:sym typeface="Arial"/>
              </a:rPr>
              <a:t>startup</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often</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coincides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with</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starting</a:t>
            </a:r>
            <a:r>
              <a:rPr lang="de-DE" sz="1100" b="0" i="0" u="none" strike="noStrike" cap="none" dirty="0">
                <a:solidFill>
                  <a:srgbClr val="000000"/>
                </a:solidFill>
                <a:effectLst/>
                <a:latin typeface="Arial"/>
                <a:ea typeface="Arial"/>
                <a:cs typeface="Arial"/>
                <a:sym typeface="Arial"/>
              </a:rPr>
              <a:t> a </a:t>
            </a:r>
            <a:r>
              <a:rPr lang="de-DE" sz="1100" b="0" i="0" u="none" strike="noStrike" cap="none" dirty="0" err="1">
                <a:solidFill>
                  <a:srgbClr val="000000"/>
                </a:solidFill>
                <a:effectLst/>
                <a:latin typeface="Arial"/>
                <a:ea typeface="Arial"/>
                <a:cs typeface="Arial"/>
                <a:sym typeface="Arial"/>
              </a:rPr>
              <a:t>family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That’s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why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work-life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balance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is</a:t>
            </a:r>
            <a:r>
              <a:rPr lang="de-DE" sz="1100" b="0" i="0" u="none" strike="noStrike" cap="none" dirty="0">
                <a:solidFill>
                  <a:srgbClr val="000000"/>
                </a:solidFill>
                <a:effectLst/>
                <a:latin typeface="Arial"/>
                <a:ea typeface="Arial"/>
                <a:cs typeface="Arial"/>
                <a:sym typeface="Arial"/>
              </a:rPr>
              <a:t> a </a:t>
            </a:r>
            <a:r>
              <a:rPr lang="de-DE" sz="1100" b="0" i="0" u="none" strike="noStrike" cap="none" dirty="0" err="1">
                <a:solidFill>
                  <a:srgbClr val="000000"/>
                </a:solidFill>
                <a:effectLst/>
                <a:latin typeface="Arial"/>
                <a:ea typeface="Arial"/>
                <a:cs typeface="Arial"/>
                <a:sym typeface="Arial"/>
              </a:rPr>
              <a:t>critical</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factor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for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many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women</a:t>
            </a:r>
            <a:r>
              <a:rPr lang="de-DE" sz="1100" b="0" i="0" u="none" strike="noStrike" cap="none" dirty="0">
                <a:solidFill>
                  <a:srgbClr val="000000"/>
                </a:solidFill>
                <a:effectLst/>
                <a:latin typeface="Arial"/>
                <a:ea typeface="Arial"/>
                <a:cs typeface="Arial"/>
                <a:sym typeface="Arial"/>
              </a:rPr>
              <a:t>. Solutions </a:t>
            </a:r>
            <a:r>
              <a:rPr lang="de-DE" sz="1100" b="0" i="0" u="none" strike="noStrike" cap="none" dirty="0" err="1">
                <a:solidFill>
                  <a:srgbClr val="000000"/>
                </a:solidFill>
                <a:effectLst/>
                <a:latin typeface="Arial"/>
                <a:ea typeface="Arial"/>
                <a:cs typeface="Arial"/>
                <a:sym typeface="Arial"/>
              </a:rPr>
              <a:t>include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expanding</a:t>
            </a:r>
            <a:r>
              <a:rPr lang="de-DE" sz="1100" b="0" i="0" u="none" strike="noStrike" cap="none" dirty="0">
                <a:solidFill>
                  <a:srgbClr val="000000"/>
                </a:solidFill>
                <a:effectLst/>
                <a:latin typeface="Arial"/>
                <a:ea typeface="Arial"/>
                <a:cs typeface="Arial"/>
                <a:sym typeface="Arial"/>
              </a:rPr>
              <a:t> reliable, </a:t>
            </a:r>
            <a:r>
              <a:rPr lang="de-DE" sz="1100" b="0" i="0" u="none" strike="noStrike" cap="none" dirty="0" err="1">
                <a:solidFill>
                  <a:srgbClr val="000000"/>
                </a:solidFill>
                <a:effectLst/>
                <a:latin typeface="Arial"/>
                <a:ea typeface="Arial"/>
                <a:cs typeface="Arial"/>
                <a:sym typeface="Arial"/>
              </a:rPr>
              <a:t>full-day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childcare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for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preschool</a:t>
            </a:r>
            <a:r>
              <a:rPr lang="de-DE" sz="1100" b="0" i="0" u="none" strike="noStrike" cap="none" dirty="0">
                <a:solidFill>
                  <a:srgbClr val="000000"/>
                </a:solidFill>
                <a:effectLst/>
                <a:latin typeface="Arial"/>
                <a:ea typeface="Arial"/>
                <a:cs typeface="Arial"/>
                <a:sym typeface="Arial"/>
              </a:rPr>
              <a:t> and </a:t>
            </a:r>
            <a:r>
              <a:rPr lang="de-DE" sz="1100" b="0" i="0" u="none" strike="noStrike" cap="none" dirty="0" err="1">
                <a:solidFill>
                  <a:srgbClr val="000000"/>
                </a:solidFill>
                <a:effectLst/>
                <a:latin typeface="Arial"/>
                <a:ea typeface="Arial"/>
                <a:cs typeface="Arial"/>
                <a:sym typeface="Arial"/>
              </a:rPr>
              <a:t>primary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school</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children</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along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with</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broader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reforms</a:t>
            </a:r>
            <a:r>
              <a:rPr lang="de-DE" sz="1100" b="0" i="0" u="none" strike="noStrike" cap="none" dirty="0">
                <a:solidFill>
                  <a:srgbClr val="000000"/>
                </a:solidFill>
                <a:effectLst/>
                <a:latin typeface="Arial"/>
                <a:ea typeface="Arial"/>
                <a:cs typeface="Arial"/>
                <a:sym typeface="Arial"/>
              </a:rPr>
              <a:t>. These </a:t>
            </a:r>
            <a:r>
              <a:rPr lang="de-DE" sz="1100" b="0" i="0" u="none" strike="noStrike" cap="none" dirty="0" err="1">
                <a:solidFill>
                  <a:srgbClr val="000000"/>
                </a:solidFill>
                <a:effectLst/>
                <a:latin typeface="Arial"/>
                <a:ea typeface="Arial"/>
                <a:cs typeface="Arial"/>
                <a:sym typeface="Arial"/>
              </a:rPr>
              <a:t>could</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include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stronger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maternity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protections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for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self-employed</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women</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more</a:t>
            </a:r>
            <a:r>
              <a:rPr lang="de-DE" sz="1100" b="0" i="0" u="none" strike="noStrike" cap="none" dirty="0">
                <a:solidFill>
                  <a:srgbClr val="000000"/>
                </a:solidFill>
                <a:effectLst/>
                <a:latin typeface="Arial"/>
                <a:ea typeface="Arial"/>
                <a:cs typeface="Arial"/>
                <a:sym typeface="Arial"/>
              </a:rPr>
              <a:t> flexible parental </a:t>
            </a:r>
            <a:r>
              <a:rPr lang="de-DE" sz="1100" b="0" i="0" u="none" strike="noStrike" cap="none" dirty="0" err="1">
                <a:solidFill>
                  <a:srgbClr val="000000"/>
                </a:solidFill>
                <a:effectLst/>
                <a:latin typeface="Arial"/>
                <a:ea typeface="Arial"/>
                <a:cs typeface="Arial"/>
                <a:sym typeface="Arial"/>
              </a:rPr>
              <a:t>leave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policies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tailored</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to</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founders</a:t>
            </a:r>
            <a:r>
              <a:rPr lang="de-DE" sz="1100" b="0" i="0" u="none" strike="noStrike" cap="none" dirty="0">
                <a:solidFill>
                  <a:srgbClr val="000000"/>
                </a:solidFill>
                <a:effectLst/>
                <a:latin typeface="Arial"/>
                <a:ea typeface="Arial"/>
                <a:cs typeface="Arial"/>
                <a:sym typeface="Arial"/>
              </a:rPr>
              <a:t>, and </a:t>
            </a:r>
            <a:r>
              <a:rPr lang="de-DE" sz="1100" b="0" i="0" u="none" strike="noStrike" cap="none" dirty="0" err="1">
                <a:solidFill>
                  <a:srgbClr val="000000"/>
                </a:solidFill>
                <a:effectLst/>
                <a:latin typeface="Arial"/>
                <a:ea typeface="Arial"/>
                <a:cs typeface="Arial"/>
                <a:sym typeface="Arial"/>
              </a:rPr>
              <a:t>full</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tax</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deductibility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for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childcare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costs</a:t>
            </a:r>
            <a:r>
              <a:rPr lang="de-DE" sz="1100" b="0" i="0" u="none" strike="noStrike" cap="none" dirty="0">
                <a:solidFill>
                  <a:srgbClr val="000000"/>
                </a:solidFill>
                <a:effectLst/>
                <a:latin typeface="Arial"/>
                <a:ea typeface="Arial"/>
                <a:cs typeface="Arial"/>
                <a:sym typeface="Arial"/>
              </a:rPr>
              <a:t>.</a:t>
            </a:r>
          </a:p>
          <a:p>
            <a:r>
              <a:rPr lang="de-DE" sz="1100" b="0" i="0" u="none" strike="noStrike" cap="none" dirty="0">
                <a:solidFill>
                  <a:srgbClr val="000000"/>
                </a:solidFill>
                <a:effectLst/>
                <a:latin typeface="Arial"/>
                <a:ea typeface="Arial"/>
                <a:cs typeface="Arial"/>
                <a:sym typeface="Arial"/>
              </a:rPr>
              <a:t>Expanding </a:t>
            </a:r>
            <a:r>
              <a:rPr lang="de-DE" sz="1100" b="0" i="0" u="none" strike="noStrike" cap="none" dirty="0" err="1">
                <a:solidFill>
                  <a:srgbClr val="000000"/>
                </a:solidFill>
                <a:effectLst/>
                <a:latin typeface="Arial"/>
                <a:ea typeface="Arial"/>
                <a:cs typeface="Arial"/>
                <a:sym typeface="Arial"/>
              </a:rPr>
              <a:t>access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to</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capital</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for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female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founders</a:t>
            </a:r>
            <a:r>
              <a:rPr lang="de-DE" sz="1100" b="0" i="0" u="none" strike="noStrike" cap="none" dirty="0">
                <a:solidFill>
                  <a:srgbClr val="000000"/>
                </a:solidFill>
                <a:effectLst/>
                <a:latin typeface="Arial"/>
                <a:ea typeface="Arial"/>
                <a:cs typeface="Arial"/>
                <a:sym typeface="Arial"/>
              </a:rPr>
              <a:t>: More </a:t>
            </a:r>
            <a:r>
              <a:rPr lang="de-DE" sz="1100" b="0" i="0" u="none" strike="noStrike" cap="none" dirty="0" err="1">
                <a:solidFill>
                  <a:srgbClr val="000000"/>
                </a:solidFill>
                <a:effectLst/>
                <a:latin typeface="Arial"/>
                <a:ea typeface="Arial"/>
                <a:cs typeface="Arial"/>
                <a:sym typeface="Arial"/>
              </a:rPr>
              <a:t>than</a:t>
            </a:r>
            <a:r>
              <a:rPr lang="de-DE" sz="1100" b="0" i="0" u="none" strike="noStrike" cap="none" dirty="0">
                <a:solidFill>
                  <a:srgbClr val="000000"/>
                </a:solidFill>
                <a:effectLst/>
                <a:latin typeface="Arial"/>
                <a:ea typeface="Arial"/>
                <a:cs typeface="Arial"/>
                <a:sym typeface="Arial"/>
              </a:rPr>
              <a:t> 90 % </a:t>
            </a:r>
            <a:r>
              <a:rPr lang="de-DE" sz="1100" b="0" i="0" u="none" strike="noStrike" cap="none" dirty="0" err="1">
                <a:solidFill>
                  <a:srgbClr val="000000"/>
                </a:solidFill>
                <a:effectLst/>
                <a:latin typeface="Arial"/>
                <a:ea typeface="Arial"/>
                <a:cs typeface="Arial"/>
                <a:sym typeface="Arial"/>
              </a:rPr>
              <a:t>of</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venture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capital</a:t>
            </a:r>
            <a:r>
              <a:rPr lang="de-DE" sz="1100" b="0" i="0" u="none" strike="noStrike" cap="none" dirty="0">
                <a:solidFill>
                  <a:srgbClr val="000000"/>
                </a:solidFill>
                <a:effectLst/>
                <a:latin typeface="Arial"/>
                <a:ea typeface="Arial"/>
                <a:cs typeface="Arial"/>
                <a:sym typeface="Arial"/>
              </a:rPr>
              <a:t> still </a:t>
            </a:r>
            <a:r>
              <a:rPr lang="de-DE" sz="1100" b="0" i="0" u="none" strike="noStrike" cap="none" dirty="0" err="1">
                <a:solidFill>
                  <a:srgbClr val="000000"/>
                </a:solidFill>
                <a:effectLst/>
                <a:latin typeface="Arial"/>
                <a:ea typeface="Arial"/>
                <a:cs typeface="Arial"/>
                <a:sym typeface="Arial"/>
              </a:rPr>
              <a:t>flows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to</a:t>
            </a:r>
            <a:r>
              <a:rPr lang="de-DE" sz="1100" b="0" i="0" u="none" strike="noStrike" cap="none" dirty="0">
                <a:solidFill>
                  <a:srgbClr val="000000"/>
                </a:solidFill>
                <a:effectLst/>
                <a:latin typeface="Arial"/>
                <a:ea typeface="Arial"/>
                <a:cs typeface="Arial"/>
                <a:sym typeface="Arial"/>
              </a:rPr>
              <a:t> all-male </a:t>
            </a:r>
            <a:r>
              <a:rPr lang="de-DE" sz="1100" b="0" i="0" u="none" strike="noStrike" cap="none" dirty="0" err="1">
                <a:solidFill>
                  <a:srgbClr val="000000"/>
                </a:solidFill>
                <a:effectLst/>
                <a:latin typeface="Arial"/>
                <a:ea typeface="Arial"/>
                <a:cs typeface="Arial"/>
                <a:sym typeface="Arial"/>
              </a:rPr>
              <a:t>founding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teams</a:t>
            </a:r>
            <a:r>
              <a:rPr lang="de-DE" sz="1100" b="0" i="0" u="none" strike="noStrike" cap="none" dirty="0">
                <a:solidFill>
                  <a:srgbClr val="000000"/>
                </a:solidFill>
                <a:effectLst/>
                <a:latin typeface="Arial"/>
                <a:ea typeface="Arial"/>
                <a:cs typeface="Arial"/>
                <a:sym typeface="Arial"/>
              </a:rPr>
              <a:t> – a </a:t>
            </a:r>
            <a:r>
              <a:rPr lang="de-DE" sz="1100" b="0" i="0" u="none" strike="noStrike" cap="none" dirty="0" err="1">
                <a:solidFill>
                  <a:srgbClr val="000000"/>
                </a:solidFill>
                <a:effectLst/>
                <a:latin typeface="Arial"/>
                <a:ea typeface="Arial"/>
                <a:cs typeface="Arial"/>
                <a:sym typeface="Arial"/>
              </a:rPr>
              <a:t>trend</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that</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must</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change</a:t>
            </a:r>
            <a:r>
              <a:rPr lang="de-DE" sz="1100" b="0" i="0" u="none" strike="noStrike" cap="none" dirty="0">
                <a:solidFill>
                  <a:srgbClr val="000000"/>
                </a:solidFill>
                <a:effectLst/>
                <a:latin typeface="Arial"/>
                <a:ea typeface="Arial"/>
                <a:cs typeface="Arial"/>
                <a:sym typeface="Arial"/>
              </a:rPr>
              <a:t>. The Emerging Manager Facility, a KfW Capital initiative </a:t>
            </a:r>
            <a:r>
              <a:rPr lang="de-DE" sz="1100" b="0" i="0" u="none" strike="noStrike" cap="none" dirty="0" err="1">
                <a:solidFill>
                  <a:srgbClr val="000000"/>
                </a:solidFill>
                <a:effectLst/>
                <a:latin typeface="Arial"/>
                <a:ea typeface="Arial"/>
                <a:cs typeface="Arial"/>
                <a:sym typeface="Arial"/>
              </a:rPr>
              <a:t>aimed</a:t>
            </a:r>
            <a:r>
              <a:rPr lang="de-DE" sz="1100" b="0" i="0" u="none" strike="noStrike" cap="none" dirty="0">
                <a:solidFill>
                  <a:srgbClr val="000000"/>
                </a:solidFill>
                <a:effectLst/>
                <a:latin typeface="Arial"/>
                <a:ea typeface="Arial"/>
                <a:cs typeface="Arial"/>
                <a:sym typeface="Arial"/>
              </a:rPr>
              <a:t> at </a:t>
            </a:r>
            <a:r>
              <a:rPr lang="de-DE" sz="1100" b="0" i="0" u="none" strike="noStrike" cap="none" dirty="0" err="1">
                <a:solidFill>
                  <a:srgbClr val="000000"/>
                </a:solidFill>
                <a:effectLst/>
                <a:latin typeface="Arial"/>
                <a:ea typeface="Arial"/>
                <a:cs typeface="Arial"/>
                <a:sym typeface="Arial"/>
              </a:rPr>
              <a:t>increasing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gender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diversity</a:t>
            </a:r>
            <a:r>
              <a:rPr lang="de-DE" sz="1100" b="0" i="0" u="none" strike="noStrike" cap="none" dirty="0">
                <a:solidFill>
                  <a:srgbClr val="000000"/>
                </a:solidFill>
                <a:effectLst/>
                <a:latin typeface="Arial"/>
                <a:ea typeface="Arial"/>
                <a:cs typeface="Arial"/>
                <a:sym typeface="Arial"/>
              </a:rPr>
              <a:t> in </a:t>
            </a:r>
            <a:r>
              <a:rPr lang="de-DE" sz="1100" b="0" i="0" u="none" strike="noStrike" cap="none" dirty="0" err="1">
                <a:solidFill>
                  <a:srgbClr val="000000"/>
                </a:solidFill>
                <a:effectLst/>
                <a:latin typeface="Arial"/>
                <a:ea typeface="Arial"/>
                <a:cs typeface="Arial"/>
                <a:sym typeface="Arial"/>
              </a:rPr>
              <a:t>fund</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management</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is</a:t>
            </a:r>
            <a:r>
              <a:rPr lang="de-DE" sz="1100" b="0" i="0" u="none" strike="noStrike" cap="none" dirty="0">
                <a:solidFill>
                  <a:srgbClr val="000000"/>
                </a:solidFill>
                <a:effectLst/>
                <a:latin typeface="Arial"/>
                <a:ea typeface="Arial"/>
                <a:cs typeface="Arial"/>
                <a:sym typeface="Arial"/>
              </a:rPr>
              <a:t> a </a:t>
            </a:r>
            <a:r>
              <a:rPr lang="de-DE" sz="1100" b="0" i="0" u="none" strike="noStrike" cap="none" dirty="0" err="1">
                <a:solidFill>
                  <a:srgbClr val="000000"/>
                </a:solidFill>
                <a:effectLst/>
                <a:latin typeface="Arial"/>
                <a:ea typeface="Arial"/>
                <a:cs typeface="Arial"/>
                <a:sym typeface="Arial"/>
              </a:rPr>
              <a:t>step</a:t>
            </a:r>
            <a:r>
              <a:rPr lang="de-DE" sz="1100" b="0" i="0" u="none" strike="noStrike" cap="none" dirty="0">
                <a:solidFill>
                  <a:srgbClr val="000000"/>
                </a:solidFill>
                <a:effectLst/>
                <a:latin typeface="Arial"/>
                <a:ea typeface="Arial"/>
                <a:cs typeface="Arial"/>
                <a:sym typeface="Arial"/>
              </a:rPr>
              <a:t> in </a:t>
            </a:r>
            <a:r>
              <a:rPr lang="de-DE" sz="1100" b="0" i="0" u="none" strike="noStrike" cap="none" dirty="0" err="1">
                <a:solidFill>
                  <a:srgbClr val="000000"/>
                </a:solidFill>
                <a:effectLst/>
                <a:latin typeface="Arial"/>
                <a:ea typeface="Arial"/>
                <a:cs typeface="Arial"/>
                <a:sym typeface="Arial"/>
              </a:rPr>
              <a:t>the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right</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direction</a:t>
            </a:r>
            <a:r>
              <a:rPr lang="de-DE" sz="1100" b="0" i="0" u="none" strike="noStrike" cap="none" dirty="0">
                <a:solidFill>
                  <a:srgbClr val="000000"/>
                </a:solidFill>
                <a:effectLst/>
                <a:latin typeface="Arial"/>
                <a:ea typeface="Arial"/>
                <a:cs typeface="Arial"/>
                <a:sym typeface="Arial"/>
              </a:rPr>
              <a:t>. But </a:t>
            </a:r>
            <a:r>
              <a:rPr lang="de-DE" sz="1100" b="0" i="0" u="none" strike="noStrike" cap="none" dirty="0" err="1">
                <a:solidFill>
                  <a:srgbClr val="000000"/>
                </a:solidFill>
                <a:effectLst/>
                <a:latin typeface="Arial"/>
                <a:ea typeface="Arial"/>
                <a:cs typeface="Arial"/>
                <a:sym typeface="Arial"/>
              </a:rPr>
              <a:t>broader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efforts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are</a:t>
            </a:r>
            <a:r>
              <a:rPr lang="de-DE" sz="1100" b="0" i="0" u="none" strike="noStrike" cap="none" dirty="0">
                <a:solidFill>
                  <a:srgbClr val="000000"/>
                </a:solidFill>
                <a:effectLst/>
                <a:latin typeface="Arial"/>
                <a:ea typeface="Arial"/>
                <a:cs typeface="Arial"/>
                <a:sym typeface="Arial"/>
              </a:rPr>
              <a:t> also </a:t>
            </a:r>
            <a:r>
              <a:rPr lang="de-DE" sz="1100" b="0" i="0" u="none" strike="noStrike" cap="none" dirty="0" err="1">
                <a:solidFill>
                  <a:srgbClr val="000000"/>
                </a:solidFill>
                <a:effectLst/>
                <a:latin typeface="Arial"/>
                <a:ea typeface="Arial"/>
                <a:cs typeface="Arial"/>
                <a:sym typeface="Arial"/>
              </a:rPr>
              <a:t>needed</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including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raising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awareness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of</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unconscious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bias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among</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fund</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managers</a:t>
            </a:r>
            <a:r>
              <a:rPr lang="de-DE" sz="1100" b="0" i="0" u="none" strike="noStrike" cap="none" dirty="0">
                <a:solidFill>
                  <a:srgbClr val="000000"/>
                </a:solidFill>
                <a:effectLst/>
                <a:latin typeface="Arial"/>
                <a:ea typeface="Arial"/>
                <a:cs typeface="Arial"/>
                <a:sym typeface="Arial"/>
              </a:rPr>
              <a:t> and </a:t>
            </a:r>
            <a:r>
              <a:rPr lang="de-DE" sz="1100" b="0" i="0" u="none" strike="noStrike" cap="none" dirty="0" err="1">
                <a:solidFill>
                  <a:srgbClr val="000000"/>
                </a:solidFill>
                <a:effectLst/>
                <a:latin typeface="Arial"/>
                <a:ea typeface="Arial"/>
                <a:cs typeface="Arial"/>
                <a:sym typeface="Arial"/>
              </a:rPr>
              <a:t>other</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key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players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While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many</a:t>
            </a:r>
            <a:r>
              <a:rPr lang="de-DE" sz="1100" b="0" i="0" u="none" strike="noStrike" cap="none" dirty="0">
                <a:solidFill>
                  <a:srgbClr val="000000"/>
                </a:solidFill>
                <a:effectLst/>
                <a:latin typeface="Arial"/>
                <a:ea typeface="Arial"/>
                <a:cs typeface="Arial"/>
                <a:sym typeface="Arial"/>
              </a:rPr>
              <a:t> promising initiatives </a:t>
            </a:r>
            <a:r>
              <a:rPr lang="de-DE" sz="1100" b="0" i="0" u="none" strike="noStrike" cap="none" dirty="0" err="1">
                <a:solidFill>
                  <a:srgbClr val="000000"/>
                </a:solidFill>
                <a:effectLst/>
                <a:latin typeface="Arial"/>
                <a:ea typeface="Arial"/>
                <a:cs typeface="Arial"/>
                <a:sym typeface="Arial"/>
              </a:rPr>
              <a:t>have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been</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launched</a:t>
            </a:r>
            <a:r>
              <a:rPr lang="de-DE" sz="1100" b="0" i="0" u="none" strike="noStrike" cap="none" dirty="0">
                <a:solidFill>
                  <a:srgbClr val="000000"/>
                </a:solidFill>
                <a:effectLst/>
                <a:latin typeface="Arial"/>
                <a:ea typeface="Arial"/>
                <a:cs typeface="Arial"/>
                <a:sym typeface="Arial"/>
              </a:rPr>
              <a:t> in </a:t>
            </a:r>
            <a:r>
              <a:rPr lang="de-DE" sz="1100" b="0" i="0" u="none" strike="noStrike" cap="none" dirty="0" err="1">
                <a:solidFill>
                  <a:srgbClr val="000000"/>
                </a:solidFill>
                <a:effectLst/>
                <a:latin typeface="Arial"/>
                <a:ea typeface="Arial"/>
                <a:cs typeface="Arial"/>
                <a:sym typeface="Arial"/>
              </a:rPr>
              <a:t>recent</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years</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they</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must</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now</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be</a:t>
            </a:r>
            <a:r>
              <a:rPr lang="de-DE" sz="1100" b="0" i="0" u="none" strike="noStrike" cap="none" dirty="0">
                <a:solidFill>
                  <a:srgbClr val="000000"/>
                </a:solidFill>
                <a:effectLst/>
                <a:latin typeface="Arial"/>
                <a:ea typeface="Arial"/>
                <a:cs typeface="Arial"/>
                <a:sym typeface="Arial"/>
              </a:rPr>
              <a:t> </a:t>
            </a:r>
            <a:r>
              <a:rPr lang="de-DE" sz="1100" b="0" i="0" u="none" strike="noStrike" cap="none" dirty="0" err="1">
                <a:solidFill>
                  <a:srgbClr val="000000"/>
                </a:solidFill>
                <a:effectLst/>
                <a:latin typeface="Arial"/>
                <a:ea typeface="Arial"/>
                <a:cs typeface="Arial"/>
                <a:sym typeface="Arial"/>
              </a:rPr>
              <a:t>strengthened</a:t>
            </a:r>
            <a:r>
              <a:rPr lang="de-DE" sz="1100" b="0" i="0" u="none" strike="noStrike" cap="none" dirty="0">
                <a:solidFill>
                  <a:srgbClr val="000000"/>
                </a:solidFill>
                <a:effectLst/>
                <a:latin typeface="Arial"/>
                <a:ea typeface="Arial"/>
                <a:cs typeface="Arial"/>
                <a:sym typeface="Arial"/>
              </a:rPr>
              <a:t>.</a:t>
            </a:r>
          </a:p>
          <a:p>
            <a:endParaRPr lang="de-DE" sz="1100" b="0" i="0" u="none" strike="noStrike" cap="none" dirty="0">
              <a:solidFill>
                <a:srgbClr val="000000"/>
              </a:solidFill>
              <a:effectLst/>
              <a:latin typeface="Arial"/>
              <a:ea typeface="Arial"/>
              <a:cs typeface="Arial"/>
              <a:sym typeface="Arial"/>
            </a:endParaRPr>
          </a:p>
          <a:p>
            <a:pPr marL="158750" indent="0">
              <a:buNone/>
            </a:pPr>
            <a:endParaRPr lang="de-DE" sz="1200" dirty="0">
              <a:solidFill>
                <a:schemeClr val="dk1"/>
              </a:solidFill>
            </a:endParaRPr>
          </a:p>
        </p:txBody>
      </p:sp>
      <p:sp>
        <p:nvSpPr>
          <p:cNvPr id="114" name="Google Shape;114;g7263be4a94_1_32:notes">
            <a:extLst>
              <a:ext uri="{FF2B5EF4-FFF2-40B4-BE49-F238E27FC236}">
                <a16:creationId xmlns:a16="http://schemas.microsoft.com/office/drawing/2014/main" id="{6E1287A9-3B18-6F92-3BE9-49E39922AE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666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sz="1100" b="0" i="0" u="none" strike="noStrike" cap="none">
                <a:solidFill>
                  <a:srgbClr val="000000"/>
                </a:solidFill>
                <a:effectLst/>
                <a:latin typeface="Arial"/>
                <a:ea typeface="Arial"/>
                <a:cs typeface="Arial"/>
                <a:sym typeface="Arial"/>
              </a:rPr>
              <a:t>In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startup</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world</a:t>
            </a:r>
            <a:r>
              <a:rPr lang="de-DE" sz="1100" b="0" i="0" u="none" strike="noStrike" cap="none">
                <a:solidFill>
                  <a:srgbClr val="000000"/>
                </a:solidFill>
                <a:effectLst/>
                <a:latin typeface="Arial"/>
                <a:ea typeface="Arial"/>
                <a:cs typeface="Arial"/>
                <a:sym typeface="Arial"/>
              </a:rPr>
              <a:t>, </a:t>
            </a:r>
            <a:r>
              <a:rPr lang="de-DE" sz="1100" b="1" i="0" u="none" strike="noStrike" cap="none">
                <a:solidFill>
                  <a:srgbClr val="000000"/>
                </a:solidFill>
                <a:effectLst/>
                <a:latin typeface="Arial"/>
                <a:ea typeface="Arial"/>
                <a:cs typeface="Arial"/>
                <a:sym typeface="Arial"/>
              </a:rPr>
              <a:t>a </a:t>
            </a:r>
            <a:r>
              <a:rPr lang="de-DE" sz="1100" b="1" i="0" u="none" strike="noStrike" cap="none" err="1">
                <a:solidFill>
                  <a:srgbClr val="000000"/>
                </a:solidFill>
                <a:effectLst/>
                <a:latin typeface="Arial"/>
                <a:ea typeface="Arial"/>
                <a:cs typeface="Arial"/>
                <a:sym typeface="Arial"/>
              </a:rPr>
              <a:t>founder’s</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ability</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to</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inspire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confidence</a:t>
            </a:r>
            <a:r>
              <a:rPr lang="de-DE" sz="1100" b="1" i="0" u="none" strike="noStrike" cap="none">
                <a:solidFill>
                  <a:srgbClr val="000000"/>
                </a:solidFill>
                <a:effectLst/>
                <a:latin typeface="Arial"/>
                <a:ea typeface="Arial"/>
                <a:cs typeface="Arial"/>
                <a:sym typeface="Arial"/>
              </a:rPr>
              <a:t> </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particularly</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among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investors</a:t>
            </a:r>
            <a:r>
              <a:rPr lang="de-DE" sz="1100" b="0" i="0" u="none" strike="noStrike" cap="none">
                <a:solidFill>
                  <a:srgbClr val="000000"/>
                </a:solidFill>
                <a:effectLst/>
                <a:latin typeface="Arial"/>
                <a:ea typeface="Arial"/>
                <a:cs typeface="Arial"/>
                <a:sym typeface="Arial"/>
              </a:rPr>
              <a:t> – </a:t>
            </a:r>
            <a:r>
              <a:rPr lang="de-DE" sz="1100" b="0" i="0" u="none" strike="noStrike" cap="none" err="1">
                <a:solidFill>
                  <a:srgbClr val="000000"/>
                </a:solidFill>
                <a:effectLst/>
                <a:latin typeface="Arial"/>
                <a:ea typeface="Arial"/>
                <a:cs typeface="Arial"/>
                <a:sym typeface="Arial"/>
              </a:rPr>
              <a:t>is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often</a:t>
            </a:r>
            <a:r>
              <a:rPr lang="de-DE" sz="1100" b="0" i="0" u="none" strike="noStrike" cap="none">
                <a:solidFill>
                  <a:srgbClr val="000000"/>
                </a:solidFill>
                <a:effectLst/>
                <a:latin typeface="Arial"/>
                <a:ea typeface="Arial"/>
                <a:cs typeface="Arial"/>
                <a:sym typeface="Arial"/>
              </a:rPr>
              <a:t> just </a:t>
            </a:r>
            <a:r>
              <a:rPr lang="de-DE" sz="1100" b="1" i="0" u="none" strike="noStrike" cap="none" err="1">
                <a:solidFill>
                  <a:srgbClr val="000000"/>
                </a:solidFill>
                <a:effectLst/>
                <a:latin typeface="Arial"/>
                <a:ea typeface="Arial"/>
                <a:cs typeface="Arial"/>
                <a:sym typeface="Arial"/>
              </a:rPr>
              <a:t>as</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important</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as</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the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underlying</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idea</a:t>
            </a:r>
            <a:r>
              <a:rPr lang="de-DE" sz="1100" b="0" i="0" u="none" strike="noStrike" cap="none">
                <a:solidFill>
                  <a:srgbClr val="000000"/>
                </a:solidFill>
                <a:effectLst/>
                <a:latin typeface="Arial"/>
                <a:ea typeface="Arial"/>
                <a:cs typeface="Arial"/>
                <a:sym typeface="Arial"/>
              </a:rPr>
              <a:t>. </a:t>
            </a:r>
          </a:p>
          <a:p>
            <a:pPr marL="158750" indent="0">
              <a:buNone/>
            </a:pPr>
            <a:endParaRPr lang="de-DE" sz="1100" b="0" i="0" u="none" strike="noStrike" cap="none">
              <a:solidFill>
                <a:srgbClr val="000000"/>
              </a:solidFill>
              <a:effectLst/>
              <a:latin typeface="Arial"/>
              <a:ea typeface="Arial"/>
              <a:cs typeface="Arial"/>
              <a:sym typeface="Arial"/>
            </a:endParaRPr>
          </a:p>
          <a:p>
            <a:pPr marL="158750" indent="0">
              <a:buNone/>
            </a:pPr>
            <a:r>
              <a:rPr lang="de-DE" sz="1100" b="0" i="0" u="none" strike="noStrike" cap="none">
                <a:solidFill>
                  <a:srgbClr val="000000"/>
                </a:solidFill>
                <a:effectLst/>
                <a:latin typeface="Arial"/>
                <a:ea typeface="Arial"/>
                <a:cs typeface="Arial"/>
                <a:sym typeface="Arial"/>
              </a:rPr>
              <a:t>These </a:t>
            </a:r>
            <a:r>
              <a:rPr lang="de-DE" sz="1100" b="1" i="0" u="none" strike="noStrike" cap="none" err="1">
                <a:solidFill>
                  <a:srgbClr val="000000"/>
                </a:solidFill>
                <a:effectLst/>
                <a:latin typeface="Arial"/>
                <a:ea typeface="Arial"/>
                <a:cs typeface="Arial"/>
                <a:sym typeface="Arial"/>
              </a:rPr>
              <a:t>traits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are</a:t>
            </a:r>
            <a:r>
              <a:rPr lang="de-DE" sz="1100" b="0" i="0" u="none" strike="noStrike" cap="none">
                <a:solidFill>
                  <a:srgbClr val="000000"/>
                </a:solidFill>
                <a:effectLst/>
                <a:latin typeface="Arial"/>
                <a:ea typeface="Arial"/>
                <a:cs typeface="Arial"/>
                <a:sym typeface="Arial"/>
              </a:rPr>
              <a:t> not </a:t>
            </a:r>
            <a:r>
              <a:rPr lang="de-DE" sz="1100" b="0" i="0" u="none" strike="noStrike" cap="none" err="1">
                <a:solidFill>
                  <a:srgbClr val="000000"/>
                </a:solidFill>
                <a:effectLst/>
                <a:latin typeface="Arial"/>
                <a:ea typeface="Arial"/>
                <a:cs typeface="Arial"/>
                <a:sym typeface="Arial"/>
              </a:rPr>
              <a:t>solely</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skills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that</a:t>
            </a:r>
            <a:r>
              <a:rPr lang="de-DE" sz="1100" b="0"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can</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be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learned</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they</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are</a:t>
            </a:r>
            <a:r>
              <a:rPr lang="de-DE" sz="1100" b="0" i="0" u="none" strike="noStrike" cap="none">
                <a:solidFill>
                  <a:srgbClr val="000000"/>
                </a:solidFill>
                <a:effectLst/>
                <a:latin typeface="Arial"/>
                <a:ea typeface="Arial"/>
                <a:cs typeface="Arial"/>
                <a:sym typeface="Arial"/>
              </a:rPr>
              <a:t> also </a:t>
            </a:r>
            <a:r>
              <a:rPr lang="de-DE" sz="1100" b="1" i="0" u="none" strike="noStrike" cap="none" err="1">
                <a:solidFill>
                  <a:srgbClr val="000000"/>
                </a:solidFill>
                <a:effectLst/>
                <a:latin typeface="Arial"/>
                <a:ea typeface="Arial"/>
                <a:cs typeface="Arial"/>
                <a:sym typeface="Arial"/>
              </a:rPr>
              <a:t>shaped</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by</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personality</a:t>
            </a:r>
            <a:r>
              <a:rPr lang="de-DE" sz="1100" b="1" i="0" u="none" strike="noStrike" cap="none">
                <a:solidFill>
                  <a:srgbClr val="000000"/>
                </a:solidFill>
                <a:effectLst/>
                <a:latin typeface="Arial"/>
                <a:ea typeface="Arial"/>
                <a:cs typeface="Arial"/>
                <a:sym typeface="Arial"/>
              </a:rPr>
              <a:t>, social </a:t>
            </a:r>
            <a:r>
              <a:rPr lang="de-DE" sz="1100" b="1" i="0" u="none" strike="noStrike" cap="none" err="1">
                <a:solidFill>
                  <a:srgbClr val="000000"/>
                </a:solidFill>
                <a:effectLst/>
                <a:latin typeface="Arial"/>
                <a:ea typeface="Arial"/>
                <a:cs typeface="Arial"/>
                <a:sym typeface="Arial"/>
              </a:rPr>
              <a:t>conditioning</a:t>
            </a:r>
            <a:r>
              <a:rPr lang="de-DE" sz="1100" b="1" i="0" u="none" strike="noStrike" cap="none">
                <a:solidFill>
                  <a:srgbClr val="000000"/>
                </a:solidFill>
                <a:effectLst/>
                <a:latin typeface="Arial"/>
                <a:ea typeface="Arial"/>
                <a:cs typeface="Arial"/>
                <a:sym typeface="Arial"/>
              </a:rPr>
              <a:t> and </a:t>
            </a:r>
            <a:r>
              <a:rPr lang="de-DE" sz="1100" b="1" i="0" u="none" strike="noStrike" cap="none" err="1">
                <a:solidFill>
                  <a:srgbClr val="000000"/>
                </a:solidFill>
                <a:effectLst/>
                <a:latin typeface="Arial"/>
                <a:ea typeface="Arial"/>
                <a:cs typeface="Arial"/>
                <a:sym typeface="Arial"/>
              </a:rPr>
              <a:t>cultural</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norms</a:t>
            </a:r>
            <a:r>
              <a:rPr lang="de-DE" sz="1100" b="1" i="0" u="none" strike="noStrike" cap="none">
                <a:solidFill>
                  <a:srgbClr val="000000"/>
                </a:solidFill>
                <a:effectLst/>
                <a:latin typeface="Arial"/>
                <a:ea typeface="Arial"/>
                <a:cs typeface="Arial"/>
                <a:sym typeface="Arial"/>
              </a:rPr>
              <a:t>.</a:t>
            </a:r>
          </a:p>
          <a:p>
            <a:pPr marL="158750" indent="0">
              <a:buNone/>
            </a:pPr>
            <a:endParaRPr lang="de-DE" sz="1100" b="1" i="0" u="none" strike="noStrike" cap="none">
              <a:solidFill>
                <a:srgbClr val="000000"/>
              </a:solidFill>
              <a:effectLst/>
              <a:latin typeface="Arial"/>
              <a:ea typeface="Arial"/>
              <a:cs typeface="Arial"/>
              <a:sym typeface="Arial"/>
            </a:endParaRPr>
          </a:p>
          <a:p>
            <a:pPr marL="158750" indent="0">
              <a:buNone/>
            </a:pPr>
            <a:r>
              <a:rPr lang="de-DE" sz="1100" b="0" i="0" u="none" strike="noStrike" cap="none" err="1">
                <a:solidFill>
                  <a:srgbClr val="000000"/>
                </a:solidFill>
                <a:effectLst/>
                <a:latin typeface="Arial"/>
                <a:ea typeface="Arial"/>
                <a:cs typeface="Arial"/>
                <a:sym typeface="Arial"/>
              </a:rPr>
              <a:t>When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asked</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identify</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their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strengths</a:t>
            </a:r>
            <a:r>
              <a:rPr lang="de-DE" sz="1100" b="0"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female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students</a:t>
            </a:r>
            <a:r>
              <a:rPr lang="de-DE" sz="1100" b="1"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were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most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likely</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highlight </a:t>
            </a:r>
            <a:r>
              <a:rPr lang="de-DE" sz="1100" b="0" i="0" u="none" strike="noStrike" cap="none" err="1">
                <a:solidFill>
                  <a:srgbClr val="000000"/>
                </a:solidFill>
                <a:effectLst/>
                <a:latin typeface="Arial"/>
                <a:ea typeface="Arial"/>
                <a:cs typeface="Arial"/>
                <a:sym typeface="Arial"/>
              </a:rPr>
              <a:t>two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traditionally</a:t>
            </a:r>
            <a:r>
              <a:rPr lang="de-DE" sz="1100" b="0" i="0" u="none" strike="noStrike" cap="none">
                <a:solidFill>
                  <a:srgbClr val="000000"/>
                </a:solidFill>
                <a:effectLst/>
                <a:latin typeface="Arial"/>
                <a:ea typeface="Arial"/>
                <a:cs typeface="Arial"/>
                <a:sym typeface="Arial"/>
              </a:rPr>
              <a:t> </a:t>
            </a:r>
            <a:r>
              <a:rPr lang="de-DE" sz="1100" b="1" i="0" u="none" strike="noStrike" cap="none">
                <a:solidFill>
                  <a:srgbClr val="000000"/>
                </a:solidFill>
                <a:effectLst/>
                <a:latin typeface="Arial"/>
                <a:ea typeface="Arial"/>
                <a:cs typeface="Arial"/>
                <a:sym typeface="Arial"/>
              </a:rPr>
              <a:t>“feminine” </a:t>
            </a:r>
            <a:r>
              <a:rPr lang="de-DE" sz="1100" b="1" i="0" u="none" strike="noStrike" cap="none" err="1">
                <a:solidFill>
                  <a:srgbClr val="000000"/>
                </a:solidFill>
                <a:effectLst/>
                <a:latin typeface="Arial"/>
                <a:ea typeface="Arial"/>
                <a:cs typeface="Arial"/>
                <a:sym typeface="Arial"/>
              </a:rPr>
              <a:t>traits</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communication</a:t>
            </a:r>
            <a:r>
              <a:rPr lang="de-DE" sz="1100" b="1" i="0" u="none" strike="noStrike" cap="none">
                <a:solidFill>
                  <a:srgbClr val="000000"/>
                </a:solidFill>
                <a:effectLst/>
                <a:latin typeface="Arial"/>
                <a:ea typeface="Arial"/>
                <a:cs typeface="Arial"/>
                <a:sym typeface="Arial"/>
              </a:rPr>
              <a:t> and organizational </a:t>
            </a:r>
            <a:r>
              <a:rPr lang="de-DE" sz="1100" b="1" i="0" u="none" strike="noStrike" cap="none" err="1">
                <a:solidFill>
                  <a:srgbClr val="000000"/>
                </a:solidFill>
                <a:effectLst/>
                <a:latin typeface="Arial"/>
                <a:ea typeface="Arial"/>
                <a:cs typeface="Arial"/>
                <a:sym typeface="Arial"/>
              </a:rPr>
              <a:t>skills</a:t>
            </a:r>
            <a:r>
              <a:rPr lang="de-DE" sz="1100" b="0" i="0" u="none" strike="noStrike" cap="none">
                <a:solidFill>
                  <a:srgbClr val="000000"/>
                </a:solidFill>
                <a:effectLst/>
                <a:latin typeface="Arial"/>
                <a:ea typeface="Arial"/>
                <a:cs typeface="Arial"/>
                <a:sym typeface="Arial"/>
              </a:rPr>
              <a:t>.</a:t>
            </a:r>
          </a:p>
          <a:p>
            <a:pPr marL="158750" indent="0">
              <a:buNone/>
            </a:pPr>
            <a:r>
              <a:rPr lang="de-DE" sz="1100" b="1" i="0" u="none" strike="noStrike" cap="none">
                <a:solidFill>
                  <a:srgbClr val="000000"/>
                </a:solidFill>
                <a:effectLst/>
                <a:latin typeface="Arial"/>
                <a:ea typeface="Arial"/>
                <a:cs typeface="Arial"/>
                <a:sym typeface="Arial"/>
              </a:rPr>
              <a:t>Male </a:t>
            </a:r>
            <a:r>
              <a:rPr lang="de-DE" sz="1100" b="1" i="0" u="none" strike="noStrike" cap="none" err="1">
                <a:solidFill>
                  <a:srgbClr val="000000"/>
                </a:solidFill>
                <a:effectLst/>
                <a:latin typeface="Arial"/>
                <a:ea typeface="Arial"/>
                <a:cs typeface="Arial"/>
                <a:sym typeface="Arial"/>
              </a:rPr>
              <a:t>students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by</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contrast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tended</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position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themselves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as</a:t>
            </a:r>
            <a:r>
              <a:rPr lang="de-DE" sz="1100" b="0"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prototypical</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entrepreneurs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describing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themselves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as</a:t>
            </a:r>
            <a:r>
              <a:rPr lang="de-DE" sz="1100" b="0"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strategic</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thinkers</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with</a:t>
            </a:r>
            <a:r>
              <a:rPr lang="de-DE" sz="1100" b="1" i="0" u="none" strike="noStrike" cap="none">
                <a:solidFill>
                  <a:srgbClr val="000000"/>
                </a:solidFill>
                <a:effectLst/>
                <a:latin typeface="Arial"/>
                <a:ea typeface="Arial"/>
                <a:cs typeface="Arial"/>
                <a:sym typeface="Arial"/>
              </a:rPr>
              <a:t> strong </a:t>
            </a:r>
            <a:r>
              <a:rPr lang="de-DE" sz="1100" b="1" i="0" u="none" strike="noStrike" cap="none" err="1">
                <a:solidFill>
                  <a:srgbClr val="000000"/>
                </a:solidFill>
                <a:effectLst/>
                <a:latin typeface="Arial"/>
                <a:ea typeface="Arial"/>
                <a:cs typeface="Arial"/>
                <a:sym typeface="Arial"/>
              </a:rPr>
              <a:t>analytical</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skills</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vision</a:t>
            </a:r>
            <a:r>
              <a:rPr lang="de-DE" sz="1100" b="1" i="0" u="none" strike="noStrike" cap="none">
                <a:solidFill>
                  <a:srgbClr val="000000"/>
                </a:solidFill>
                <a:effectLst/>
                <a:latin typeface="Arial"/>
                <a:ea typeface="Arial"/>
                <a:cs typeface="Arial"/>
                <a:sym typeface="Arial"/>
              </a:rPr>
              <a:t> and a high </a:t>
            </a:r>
            <a:r>
              <a:rPr lang="de-DE" sz="1100" b="1" i="0" u="none" strike="noStrike" cap="none" err="1">
                <a:solidFill>
                  <a:srgbClr val="000000"/>
                </a:solidFill>
                <a:effectLst/>
                <a:latin typeface="Arial"/>
                <a:ea typeface="Arial"/>
                <a:cs typeface="Arial"/>
                <a:sym typeface="Arial"/>
              </a:rPr>
              <a:t>tolerance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for</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risk</a:t>
            </a:r>
            <a:r>
              <a:rPr lang="de-DE" sz="1100" b="1" i="0" u="none" strike="noStrike" cap="none">
                <a:solidFill>
                  <a:srgbClr val="000000"/>
                </a:solidFill>
                <a:effectLst/>
                <a:latin typeface="Arial"/>
                <a:ea typeface="Arial"/>
                <a:cs typeface="Arial"/>
                <a:sym typeface="Arial"/>
              </a:rPr>
              <a:t>. </a:t>
            </a:r>
          </a:p>
          <a:p>
            <a:endParaRPr lang="de-DE" sz="1100" b="0" i="0" u="none" strike="noStrike" cap="none">
              <a:solidFill>
                <a:srgbClr val="000000"/>
              </a:solidFill>
              <a:effectLst/>
              <a:latin typeface="Arial"/>
              <a:ea typeface="Arial"/>
              <a:cs typeface="Arial"/>
              <a:sym typeface="Arial"/>
            </a:endParaRPr>
          </a:p>
          <a:p>
            <a:pPr marL="158750" indent="0">
              <a:buNone/>
            </a:pPr>
            <a:r>
              <a:rPr lang="de-DE" sz="1100" b="0" i="0" u="none" strike="noStrike" cap="none" err="1">
                <a:solidFill>
                  <a:srgbClr val="000000"/>
                </a:solidFill>
                <a:effectLst/>
                <a:latin typeface="Arial"/>
                <a:ea typeface="Arial"/>
                <a:cs typeface="Arial"/>
                <a:sym typeface="Arial"/>
              </a:rPr>
              <a:t>Among</a:t>
            </a:r>
            <a:r>
              <a:rPr lang="de-DE" sz="1100" b="0"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female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founders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attributes</a:t>
            </a:r>
            <a:r>
              <a:rPr lang="de-DE" sz="1100" b="0" i="0" u="none" strike="noStrike" cap="none">
                <a:solidFill>
                  <a:srgbClr val="000000"/>
                </a:solidFill>
                <a:effectLst/>
                <a:latin typeface="Arial"/>
                <a:ea typeface="Arial"/>
                <a:cs typeface="Arial"/>
                <a:sym typeface="Arial"/>
              </a:rPr>
              <a:t> like </a:t>
            </a:r>
            <a:r>
              <a:rPr lang="de-DE" sz="1100" b="1" i="0" u="none" strike="noStrike" cap="none" err="1">
                <a:solidFill>
                  <a:srgbClr val="000000"/>
                </a:solidFill>
                <a:effectLst/>
                <a:latin typeface="Arial"/>
                <a:ea typeface="Arial"/>
                <a:cs typeface="Arial"/>
                <a:sym typeface="Arial"/>
              </a:rPr>
              <a:t>vision</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strategic</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thinking</a:t>
            </a:r>
            <a:r>
              <a:rPr lang="de-DE" sz="1100" b="1" i="0" u="none" strike="noStrike" cap="none">
                <a:solidFill>
                  <a:srgbClr val="000000"/>
                </a:solidFill>
                <a:effectLst/>
                <a:latin typeface="Arial"/>
                <a:ea typeface="Arial"/>
                <a:cs typeface="Arial"/>
                <a:sym typeface="Arial"/>
              </a:rPr>
              <a:t> and </a:t>
            </a:r>
            <a:r>
              <a:rPr lang="de-DE" sz="1100" b="1" i="0" u="none" strike="noStrike" cap="none" err="1">
                <a:solidFill>
                  <a:srgbClr val="000000"/>
                </a:solidFill>
                <a:effectLst/>
                <a:latin typeface="Arial"/>
                <a:ea typeface="Arial"/>
                <a:cs typeface="Arial"/>
                <a:sym typeface="Arial"/>
              </a:rPr>
              <a:t>risk</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appetite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were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reported</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much</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more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frequently</a:t>
            </a:r>
            <a:r>
              <a:rPr lang="de-DE" sz="1100" b="1"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than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among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female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students</a:t>
            </a:r>
            <a:r>
              <a:rPr lang="de-DE" sz="1100" b="0" i="0" u="none" strike="noStrike" cap="none">
                <a:solidFill>
                  <a:srgbClr val="000000"/>
                </a:solidFill>
                <a:effectLst/>
                <a:latin typeface="Arial"/>
                <a:ea typeface="Arial"/>
                <a:cs typeface="Arial"/>
                <a:sym typeface="Arial"/>
              </a:rPr>
              <a:t>.</a:t>
            </a:r>
          </a:p>
          <a:p>
            <a:pPr marL="158750" indent="0">
              <a:buNone/>
            </a:pPr>
            <a:endParaRPr lang="de-DE" sz="1100" b="0" i="0" u="none" strike="noStrike" cap="none">
              <a:solidFill>
                <a:srgbClr val="000000"/>
              </a:solidFill>
              <a:effectLst/>
              <a:latin typeface="Arial"/>
              <a:ea typeface="Arial"/>
              <a:cs typeface="Arial"/>
              <a:sym typeface="Arial"/>
            </a:endParaRPr>
          </a:p>
          <a:p>
            <a:pPr marL="158750" indent="0">
              <a:buNone/>
            </a:pPr>
            <a:r>
              <a:rPr lang="de-DE" sz="1100" b="0" i="0" u="none" strike="noStrike" cap="none">
                <a:solidFill>
                  <a:srgbClr val="000000"/>
                </a:solidFill>
                <a:effectLst/>
                <a:latin typeface="Arial"/>
                <a:ea typeface="Arial"/>
                <a:cs typeface="Arial"/>
                <a:sym typeface="Arial"/>
              </a:rPr>
              <a:t>These </a:t>
            </a:r>
            <a:r>
              <a:rPr lang="de-DE" sz="1100" b="0" i="0" u="none" strike="noStrike" cap="none" err="1">
                <a:solidFill>
                  <a:srgbClr val="000000"/>
                </a:solidFill>
                <a:effectLst/>
                <a:latin typeface="Arial"/>
                <a:ea typeface="Arial"/>
                <a:cs typeface="Arial"/>
                <a:sym typeface="Arial"/>
              </a:rPr>
              <a:t>findings</a:t>
            </a:r>
            <a:r>
              <a:rPr lang="de-DE" sz="1100" b="0" i="0" u="none" strike="noStrike" cap="none">
                <a:solidFill>
                  <a:srgbClr val="000000"/>
                </a:solidFill>
                <a:effectLst/>
                <a:latin typeface="Arial"/>
                <a:ea typeface="Arial"/>
                <a:cs typeface="Arial"/>
                <a:sym typeface="Arial"/>
              </a:rPr>
              <a:t> highlight </a:t>
            </a:r>
            <a:r>
              <a:rPr lang="de-DE" sz="1100" b="0" i="0" u="none" strike="noStrike" cap="none" err="1">
                <a:solidFill>
                  <a:srgbClr val="000000"/>
                </a:solidFill>
                <a:effectLst/>
                <a:latin typeface="Arial"/>
                <a:ea typeface="Arial"/>
                <a:cs typeface="Arial"/>
                <a:sym typeface="Arial"/>
              </a:rPr>
              <a:t>how</a:t>
            </a:r>
            <a:r>
              <a:rPr lang="de-DE" sz="1100" b="0"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deeply</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embedded</a:t>
            </a:r>
            <a:r>
              <a:rPr lang="de-DE" sz="1100" b="1" i="0" u="none" strike="noStrike" cap="none">
                <a:solidFill>
                  <a:srgbClr val="000000"/>
                </a:solidFill>
                <a:effectLst/>
                <a:latin typeface="Arial"/>
                <a:ea typeface="Arial"/>
                <a:cs typeface="Arial"/>
                <a:sym typeface="Arial"/>
              </a:rPr>
              <a:t> stereotypes and traditional </a:t>
            </a:r>
            <a:r>
              <a:rPr lang="de-DE" sz="1100" b="1" i="0" u="none" strike="noStrike" cap="none" err="1">
                <a:solidFill>
                  <a:srgbClr val="000000"/>
                </a:solidFill>
                <a:effectLst/>
                <a:latin typeface="Arial"/>
                <a:ea typeface="Arial"/>
                <a:cs typeface="Arial"/>
                <a:sym typeface="Arial"/>
              </a:rPr>
              <a:t>gender</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roles</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continue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to</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shape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self-perception</a:t>
            </a:r>
            <a:r>
              <a:rPr lang="de-DE" sz="1100" b="1" i="0" u="none" strike="noStrike" cap="none">
                <a:solidFill>
                  <a:srgbClr val="000000"/>
                </a:solidFill>
                <a:effectLst/>
                <a:latin typeface="Arial"/>
                <a:ea typeface="Arial"/>
                <a:cs typeface="Arial"/>
                <a:sym typeface="Arial"/>
              </a:rPr>
              <a:t> </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even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among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today’s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students</a:t>
            </a:r>
            <a:r>
              <a:rPr lang="de-DE" sz="1100" b="0" i="0" u="none" strike="noStrike" cap="none">
                <a:solidFill>
                  <a:srgbClr val="000000"/>
                </a:solidFill>
                <a:effectLst/>
                <a:latin typeface="Arial"/>
                <a:ea typeface="Arial"/>
                <a:cs typeface="Arial"/>
                <a:sym typeface="Arial"/>
              </a:rPr>
              <a:t> – and </a:t>
            </a:r>
            <a:r>
              <a:rPr lang="de-DE" sz="1100" b="0" i="0" u="none" strike="noStrike" cap="none" err="1">
                <a:solidFill>
                  <a:srgbClr val="000000"/>
                </a:solidFill>
                <a:effectLst/>
                <a:latin typeface="Arial"/>
                <a:ea typeface="Arial"/>
                <a:cs typeface="Arial"/>
                <a:sym typeface="Arial"/>
              </a:rPr>
              <a:t>influence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women’s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willingness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consider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entrepreneurship</a:t>
            </a:r>
            <a:r>
              <a:rPr lang="de-DE" sz="1100" b="0" i="0" u="none" strike="noStrike" cap="none">
                <a:solidFill>
                  <a:srgbClr val="000000"/>
                </a:solidFill>
                <a:effectLst/>
                <a:latin typeface="Arial"/>
                <a:ea typeface="Arial"/>
                <a:cs typeface="Arial"/>
                <a:sym typeface="Arial"/>
              </a:rPr>
              <a:t>. </a:t>
            </a:r>
            <a:br>
              <a:rPr lang="de-DE" sz="1100" b="0" i="0" u="none" strike="noStrike" cap="none">
                <a:solidFill>
                  <a:srgbClr val="000000"/>
                </a:solidFill>
                <a:effectLst/>
                <a:latin typeface="Arial"/>
                <a:ea typeface="Arial"/>
                <a:cs typeface="Arial"/>
                <a:sym typeface="Arial"/>
              </a:rPr>
            </a:br>
            <a:r>
              <a:rPr lang="de-DE" sz="1100" b="0" i="0" u="none" strike="noStrike" cap="none">
                <a:solidFill>
                  <a:srgbClr val="000000"/>
                </a:solidFill>
                <a:effectLst/>
                <a:latin typeface="Arial"/>
                <a:ea typeface="Arial"/>
                <a:cs typeface="Arial"/>
                <a:sym typeface="Arial"/>
              </a:rPr>
              <a:t>The </a:t>
            </a:r>
            <a:r>
              <a:rPr lang="de-DE" sz="1100" b="0" i="0" u="none" strike="noStrike" cap="none" err="1">
                <a:solidFill>
                  <a:srgbClr val="000000"/>
                </a:solidFill>
                <a:effectLst/>
                <a:latin typeface="Arial"/>
                <a:ea typeface="Arial"/>
                <a:cs typeface="Arial"/>
                <a:sym typeface="Arial"/>
              </a:rPr>
              <a:t>increase</a:t>
            </a:r>
            <a:r>
              <a:rPr lang="de-DE" sz="1100" b="0" i="0" u="none" strike="noStrike" cap="none">
                <a:solidFill>
                  <a:srgbClr val="000000"/>
                </a:solidFill>
                <a:effectLst/>
                <a:latin typeface="Arial"/>
                <a:ea typeface="Arial"/>
                <a:cs typeface="Arial"/>
                <a:sym typeface="Arial"/>
              </a:rPr>
              <a:t> in </a:t>
            </a:r>
            <a:r>
              <a:rPr lang="de-DE" sz="1100" b="0" i="0" u="none" strike="noStrike" cap="none" err="1">
                <a:solidFill>
                  <a:srgbClr val="000000"/>
                </a:solidFill>
                <a:effectLst/>
                <a:latin typeface="Arial"/>
                <a:ea typeface="Arial"/>
                <a:cs typeface="Arial"/>
                <a:sym typeface="Arial"/>
              </a:rPr>
              <a:t>entrepreneurial</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traits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between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female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students</a:t>
            </a:r>
            <a:r>
              <a:rPr lang="de-DE" sz="1100" b="0" i="0" u="none" strike="noStrike" cap="none">
                <a:solidFill>
                  <a:srgbClr val="000000"/>
                </a:solidFill>
                <a:effectLst/>
                <a:latin typeface="Arial"/>
                <a:ea typeface="Arial"/>
                <a:cs typeface="Arial"/>
                <a:sym typeface="Arial"/>
              </a:rPr>
              <a:t> and </a:t>
            </a:r>
            <a:r>
              <a:rPr lang="de-DE" sz="1100" b="0" i="0" u="none" strike="noStrike" cap="none" err="1">
                <a:solidFill>
                  <a:srgbClr val="000000"/>
                </a:solidFill>
                <a:effectLst/>
                <a:latin typeface="Arial"/>
                <a:ea typeface="Arial"/>
                <a:cs typeface="Arial"/>
                <a:sym typeface="Arial"/>
              </a:rPr>
              <a:t>female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founders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points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 </a:t>
            </a:r>
            <a:r>
              <a:rPr lang="de-DE" sz="1100" b="0" i="0" u="none" strike="noStrike" cap="none" err="1">
                <a:solidFill>
                  <a:srgbClr val="000000"/>
                </a:solidFill>
                <a:effectLst/>
                <a:latin typeface="Arial"/>
                <a:ea typeface="Arial"/>
                <a:cs typeface="Arial"/>
                <a:sym typeface="Arial"/>
              </a:rPr>
              <a:t>combination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of</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self-selection</a:t>
            </a:r>
            <a:r>
              <a:rPr lang="de-DE" sz="1100" b="0" i="0" u="none" strike="noStrike" cap="none">
                <a:solidFill>
                  <a:srgbClr val="000000"/>
                </a:solidFill>
                <a:effectLst/>
                <a:latin typeface="Arial"/>
                <a:ea typeface="Arial"/>
                <a:cs typeface="Arial"/>
                <a:sym typeface="Arial"/>
              </a:rPr>
              <a:t> and a </a:t>
            </a:r>
            <a:r>
              <a:rPr lang="de-DE" sz="1100" b="1" i="0" u="none" strike="noStrike" cap="none">
                <a:solidFill>
                  <a:srgbClr val="000000"/>
                </a:solidFill>
                <a:effectLst/>
                <a:latin typeface="Arial"/>
                <a:ea typeface="Arial"/>
                <a:cs typeface="Arial"/>
                <a:sym typeface="Arial"/>
              </a:rPr>
              <a:t>shift in </a:t>
            </a:r>
            <a:r>
              <a:rPr lang="de-DE" sz="1100" b="1" i="0" u="none" strike="noStrike" cap="none" err="1">
                <a:solidFill>
                  <a:srgbClr val="000000"/>
                </a:solidFill>
                <a:effectLst/>
                <a:latin typeface="Arial"/>
                <a:ea typeface="Arial"/>
                <a:cs typeface="Arial"/>
                <a:sym typeface="Arial"/>
              </a:rPr>
              <a:t>mindset</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that</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develops</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over</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the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course</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of</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one’s</a:t>
            </a:r>
            <a:r>
              <a:rPr lang="de-DE" sz="1100" b="1" i="0" u="none" strike="noStrike" cap="none">
                <a:solidFill>
                  <a:srgbClr val="000000"/>
                </a:solidFill>
                <a:effectLst/>
                <a:latin typeface="Arial"/>
                <a:ea typeface="Arial"/>
                <a:cs typeface="Arial"/>
                <a:sym typeface="Arial"/>
              </a:rPr>
              <a:t> </a:t>
            </a:r>
            <a:r>
              <a:rPr lang="de-DE" sz="1100" b="1" i="0" u="none" strike="noStrike" cap="none" err="1">
                <a:solidFill>
                  <a:srgbClr val="000000"/>
                </a:solidFill>
                <a:effectLst/>
                <a:latin typeface="Arial"/>
                <a:ea typeface="Arial"/>
                <a:cs typeface="Arial"/>
                <a:sym typeface="Arial"/>
              </a:rPr>
              <a:t>career</a:t>
            </a:r>
            <a:r>
              <a:rPr lang="de-DE" sz="1100" b="0" i="0" u="none" strike="noStrike" cap="none">
                <a:solidFill>
                  <a:srgbClr val="000000"/>
                </a:solidFill>
                <a:effectLst/>
                <a:latin typeface="Arial"/>
                <a:ea typeface="Arial"/>
                <a:cs typeface="Arial"/>
                <a:sym typeface="Arial"/>
              </a:rPr>
              <a:t>.</a:t>
            </a:r>
          </a:p>
          <a:p>
            <a:pPr marL="158750" indent="0">
              <a:buNone/>
            </a:pPr>
            <a:endParaRPr lang="de-DE" sz="1100" b="1" i="0" u="none" strike="noStrike" cap="none">
              <a:solidFill>
                <a:srgbClr val="000000"/>
              </a:solidFill>
              <a:effectLst/>
              <a:latin typeface="Arial"/>
              <a:ea typeface="Arial"/>
              <a:cs typeface="Arial"/>
              <a:sym typeface="Arial"/>
            </a:endParaRPr>
          </a:p>
          <a:p>
            <a:endParaRPr lang="de-DE"/>
          </a:p>
        </p:txBody>
      </p:sp>
    </p:spTree>
    <p:extLst>
      <p:ext uri="{BB962C8B-B14F-4D97-AF65-F5344CB8AC3E}">
        <p14:creationId xmlns:p14="http://schemas.microsoft.com/office/powerpoint/2010/main" val="56268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3600" b="0"/>
              <a:t>The </a:t>
            </a:r>
            <a:r>
              <a:rPr lang="de-DE" sz="3600" b="0" err="1"/>
              <a:t>statistics</a:t>
            </a:r>
            <a:r>
              <a:rPr lang="de-DE" sz="3600" b="0"/>
              <a:t> </a:t>
            </a:r>
            <a:r>
              <a:rPr lang="de-DE" sz="3600" b="0" err="1"/>
              <a:t>show</a:t>
            </a:r>
            <a:r>
              <a:rPr lang="de-DE" sz="3600" b="0"/>
              <a:t> – </a:t>
            </a:r>
            <a:r>
              <a:rPr lang="de-DE" sz="3600" b="0" err="1"/>
              <a:t>there</a:t>
            </a:r>
            <a:r>
              <a:rPr lang="de-DE" sz="3600" b="0"/>
              <a:t> </a:t>
            </a:r>
            <a:r>
              <a:rPr lang="de-DE" sz="3600" b="0" err="1"/>
              <a:t>is</a:t>
            </a:r>
            <a:r>
              <a:rPr lang="de-DE" sz="3600" b="0"/>
              <a:t> </a:t>
            </a:r>
            <a:r>
              <a:rPr lang="de-DE" sz="3600" b="1" err="1"/>
              <a:t>great</a:t>
            </a:r>
            <a:r>
              <a:rPr lang="de-DE" sz="3600" b="1"/>
              <a:t> innovative and </a:t>
            </a:r>
            <a:r>
              <a:rPr lang="de-DE" sz="3600" b="1" err="1"/>
              <a:t>impact</a:t>
            </a:r>
            <a:r>
              <a:rPr lang="de-DE" sz="3600" b="1"/>
              <a:t> potential </a:t>
            </a:r>
            <a:r>
              <a:rPr lang="de-DE" sz="3600" b="1" err="1"/>
              <a:t>when</a:t>
            </a:r>
            <a:r>
              <a:rPr lang="de-DE" sz="3600" b="1"/>
              <a:t> </a:t>
            </a:r>
            <a:r>
              <a:rPr lang="de-DE" sz="3600" b="1" err="1"/>
              <a:t>women</a:t>
            </a:r>
            <a:r>
              <a:rPr lang="de-DE" sz="3600" b="1"/>
              <a:t> </a:t>
            </a:r>
            <a:r>
              <a:rPr lang="de-DE" sz="3600" b="1" err="1"/>
              <a:t>found</a:t>
            </a:r>
            <a:r>
              <a:rPr lang="de-DE" sz="3600" b="1"/>
              <a:t> </a:t>
            </a:r>
            <a:r>
              <a:rPr lang="de-DE" sz="3600" b="1" err="1"/>
              <a:t>startups</a:t>
            </a:r>
            <a:r>
              <a:rPr lang="de-DE" sz="3600" b="0"/>
              <a:t>…and </a:t>
            </a:r>
            <a:r>
              <a:rPr lang="de-DE" sz="3600" b="0" err="1"/>
              <a:t>this</a:t>
            </a:r>
            <a:r>
              <a:rPr lang="de-DE" sz="3600" b="0"/>
              <a:t> </a:t>
            </a:r>
            <a:r>
              <a:rPr lang="de-DE" sz="3600" b="0" err="1"/>
              <a:t>is</a:t>
            </a:r>
            <a:r>
              <a:rPr lang="de-DE" sz="3600" b="0"/>
              <a:t> also </a:t>
            </a:r>
            <a:r>
              <a:rPr lang="de-DE" sz="3600" b="0" err="1"/>
              <a:t>what</a:t>
            </a:r>
            <a:r>
              <a:rPr lang="de-DE" sz="3600" b="0"/>
              <a:t> </a:t>
            </a:r>
            <a:r>
              <a:rPr lang="de-DE" sz="3600" b="0" err="1"/>
              <a:t>our</a:t>
            </a:r>
            <a:r>
              <a:rPr lang="de-DE" sz="3600" b="0"/>
              <a:t> </a:t>
            </a:r>
            <a:r>
              <a:rPr lang="de-DE" sz="3600" b="0" err="1"/>
              <a:t>female</a:t>
            </a:r>
            <a:r>
              <a:rPr lang="de-DE" sz="3600" b="0"/>
              <a:t> </a:t>
            </a:r>
            <a:r>
              <a:rPr lang="de-DE" sz="3600" b="0" err="1"/>
              <a:t>founders</a:t>
            </a:r>
            <a:r>
              <a:rPr lang="de-DE" sz="3600" b="0"/>
              <a:t> </a:t>
            </a:r>
            <a:r>
              <a:rPr lang="de-DE" sz="3600" b="0" err="1"/>
              <a:t>say</a:t>
            </a:r>
            <a:r>
              <a:rPr lang="de-DE" sz="3600" b="0"/>
              <a:t>. </a:t>
            </a:r>
          </a:p>
          <a:p>
            <a:pPr marL="0" lvl="0" indent="0" algn="l" rtl="0">
              <a:spcBef>
                <a:spcPts val="0"/>
              </a:spcBef>
              <a:spcAft>
                <a:spcPts val="0"/>
              </a:spcAft>
              <a:buNone/>
            </a:pPr>
            <a:endParaRPr lang="de-DE" sz="3600" b="0"/>
          </a:p>
          <a:p>
            <a:pPr marL="571500" lvl="0" indent="-571500" algn="l" rtl="0">
              <a:spcBef>
                <a:spcPts val="0"/>
              </a:spcBef>
              <a:spcAft>
                <a:spcPts val="0"/>
              </a:spcAft>
            </a:pPr>
            <a:r>
              <a:rPr lang="de-DE" sz="3600" b="0"/>
              <a:t>Women </a:t>
            </a:r>
            <a:r>
              <a:rPr lang="de-DE" sz="3600" b="0" err="1"/>
              <a:t>who</a:t>
            </a:r>
            <a:r>
              <a:rPr lang="de-DE" sz="3600" b="0"/>
              <a:t> </a:t>
            </a:r>
            <a:r>
              <a:rPr lang="de-DE" sz="3600" b="0" err="1"/>
              <a:t>start</a:t>
            </a:r>
            <a:r>
              <a:rPr lang="de-DE" sz="3600" b="0"/>
              <a:t> </a:t>
            </a:r>
            <a:r>
              <a:rPr lang="de-DE" sz="3600" b="0" err="1"/>
              <a:t>up</a:t>
            </a:r>
            <a:r>
              <a:rPr lang="de-DE" sz="3600" b="0"/>
              <a:t> </a:t>
            </a:r>
            <a:r>
              <a:rPr lang="de-DE" sz="3600" b="0" err="1"/>
              <a:t>are</a:t>
            </a:r>
            <a:r>
              <a:rPr lang="de-DE" sz="3600" b="0"/>
              <a:t> </a:t>
            </a:r>
            <a:r>
              <a:rPr lang="de-DE" sz="3600" b="1" err="1"/>
              <a:t>less</a:t>
            </a:r>
            <a:r>
              <a:rPr lang="de-DE" sz="3600" b="1"/>
              <a:t> visible but </a:t>
            </a:r>
            <a:r>
              <a:rPr lang="de-DE" sz="3600" b="1" err="1"/>
              <a:t>no</a:t>
            </a:r>
            <a:r>
              <a:rPr lang="de-DE" sz="3600" b="1"/>
              <a:t> </a:t>
            </a:r>
            <a:r>
              <a:rPr lang="de-DE" sz="3600" b="1" err="1"/>
              <a:t>less</a:t>
            </a:r>
            <a:r>
              <a:rPr lang="de-DE" sz="3600" b="1"/>
              <a:t> </a:t>
            </a:r>
            <a:r>
              <a:rPr lang="de-DE" sz="3600" b="1" err="1"/>
              <a:t>successful</a:t>
            </a:r>
            <a:r>
              <a:rPr lang="de-DE" sz="3600" b="0"/>
              <a:t> </a:t>
            </a:r>
            <a:r>
              <a:rPr lang="de-DE" sz="3600" b="0" err="1"/>
              <a:t>than</a:t>
            </a:r>
            <a:r>
              <a:rPr lang="de-DE" sz="3600" b="0"/>
              <a:t> </a:t>
            </a:r>
            <a:r>
              <a:rPr lang="de-DE" sz="3600" b="0" err="1"/>
              <a:t>their</a:t>
            </a:r>
            <a:r>
              <a:rPr lang="de-DE" sz="3600" b="0"/>
              <a:t> male </a:t>
            </a:r>
            <a:r>
              <a:rPr lang="de-DE" sz="3600" b="0" err="1"/>
              <a:t>counterparts</a:t>
            </a:r>
            <a:r>
              <a:rPr lang="de-DE" sz="3600" b="0"/>
              <a:t>.</a:t>
            </a:r>
          </a:p>
          <a:p>
            <a:pPr marL="571500" lvl="0" indent="-571500" algn="l" rtl="0">
              <a:spcBef>
                <a:spcPts val="0"/>
              </a:spcBef>
              <a:spcAft>
                <a:spcPts val="0"/>
              </a:spcAft>
            </a:pPr>
            <a:r>
              <a:rPr lang="de-DE" sz="3600" b="0"/>
              <a:t>Companies </a:t>
            </a:r>
            <a:r>
              <a:rPr lang="de-DE" sz="3600" b="0" err="1"/>
              <a:t>run</a:t>
            </a:r>
            <a:r>
              <a:rPr lang="de-DE" sz="3600" b="0"/>
              <a:t> </a:t>
            </a:r>
            <a:r>
              <a:rPr lang="de-DE" sz="3600" b="0" err="1"/>
              <a:t>by</a:t>
            </a:r>
            <a:r>
              <a:rPr lang="de-DE" sz="3600" b="0"/>
              <a:t> </a:t>
            </a:r>
            <a:r>
              <a:rPr lang="de-DE" sz="3600" b="0" err="1"/>
              <a:t>women</a:t>
            </a:r>
            <a:r>
              <a:rPr lang="de-DE" sz="3600" b="0"/>
              <a:t> </a:t>
            </a:r>
            <a:r>
              <a:rPr lang="de-DE" sz="3600" b="0" err="1"/>
              <a:t>are</a:t>
            </a:r>
            <a:r>
              <a:rPr lang="de-DE" sz="3600" b="0"/>
              <a:t> </a:t>
            </a:r>
            <a:r>
              <a:rPr lang="de-DE" sz="3600" b="1" err="1"/>
              <a:t>more</a:t>
            </a:r>
            <a:r>
              <a:rPr lang="de-DE" sz="3600" b="1"/>
              <a:t> </a:t>
            </a:r>
            <a:r>
              <a:rPr lang="de-DE" sz="3600" b="1" err="1"/>
              <a:t>stable</a:t>
            </a:r>
            <a:r>
              <a:rPr lang="de-DE" sz="3600" b="0"/>
              <a:t> and </a:t>
            </a:r>
            <a:r>
              <a:rPr lang="de-DE" sz="3600" b="1" err="1"/>
              <a:t>tend</a:t>
            </a:r>
            <a:r>
              <a:rPr lang="de-DE" sz="3600" b="1"/>
              <a:t> </a:t>
            </a:r>
            <a:r>
              <a:rPr lang="de-DE" sz="3600" b="1" err="1"/>
              <a:t>to</a:t>
            </a:r>
            <a:r>
              <a:rPr lang="de-DE" sz="3600" b="1"/>
              <a:t> </a:t>
            </a:r>
            <a:r>
              <a:rPr lang="de-DE" sz="3600" b="1" err="1"/>
              <a:t>stay</a:t>
            </a:r>
            <a:r>
              <a:rPr lang="de-DE" sz="3600" b="1"/>
              <a:t> on </a:t>
            </a:r>
            <a:r>
              <a:rPr lang="de-DE" sz="3600" b="1" err="1"/>
              <a:t>the</a:t>
            </a:r>
            <a:r>
              <a:rPr lang="de-DE" sz="3600" b="1"/>
              <a:t> </a:t>
            </a:r>
            <a:r>
              <a:rPr lang="de-DE" sz="3600" b="1" err="1"/>
              <a:t>market</a:t>
            </a:r>
            <a:r>
              <a:rPr lang="de-DE" sz="3600" b="1"/>
              <a:t> </a:t>
            </a:r>
            <a:r>
              <a:rPr lang="de-DE" sz="3600" b="1" err="1"/>
              <a:t>longer</a:t>
            </a:r>
            <a:r>
              <a:rPr lang="de-DE" sz="3600" b="0"/>
              <a:t>.</a:t>
            </a:r>
          </a:p>
          <a:p>
            <a:pPr marL="571500" lvl="0" indent="-571500" algn="l" rtl="0">
              <a:spcBef>
                <a:spcPts val="0"/>
              </a:spcBef>
              <a:spcAft>
                <a:spcPts val="0"/>
              </a:spcAft>
            </a:pPr>
            <a:r>
              <a:rPr lang="de-DE" sz="3600" b="0"/>
              <a:t>And: </a:t>
            </a:r>
            <a:r>
              <a:rPr lang="de-DE" sz="3600" b="0" err="1"/>
              <a:t>They</a:t>
            </a:r>
            <a:r>
              <a:rPr lang="de-DE" sz="3600" b="0"/>
              <a:t> </a:t>
            </a:r>
            <a:r>
              <a:rPr lang="de-DE" sz="3600" b="0" err="1"/>
              <a:t>have</a:t>
            </a:r>
            <a:r>
              <a:rPr lang="de-DE" sz="3600" b="0"/>
              <a:t> different, </a:t>
            </a:r>
            <a:r>
              <a:rPr lang="de-DE" sz="3600" b="1" err="1"/>
              <a:t>more</a:t>
            </a:r>
            <a:r>
              <a:rPr lang="de-DE" sz="3600" b="1"/>
              <a:t> </a:t>
            </a:r>
            <a:r>
              <a:rPr lang="de-DE" sz="3600" b="1" err="1"/>
              <a:t>impact</a:t>
            </a:r>
            <a:r>
              <a:rPr lang="de-DE" sz="3600" b="1"/>
              <a:t> </a:t>
            </a:r>
            <a:r>
              <a:rPr lang="de-DE" sz="3600" b="1" err="1"/>
              <a:t>oriented</a:t>
            </a:r>
            <a:r>
              <a:rPr lang="de-DE" sz="3600" b="1"/>
              <a:t> </a:t>
            </a:r>
            <a:r>
              <a:rPr lang="de-DE" sz="3600" b="1" err="1"/>
              <a:t>motives</a:t>
            </a:r>
            <a:r>
              <a:rPr lang="de-DE" sz="3600" b="1"/>
              <a:t> </a:t>
            </a:r>
            <a:r>
              <a:rPr lang="de-DE" sz="3600" b="1" err="1"/>
              <a:t>for</a:t>
            </a:r>
            <a:r>
              <a:rPr lang="de-DE" sz="3600" b="1"/>
              <a:t> </a:t>
            </a:r>
            <a:r>
              <a:rPr lang="de-DE" sz="3600" b="1" err="1"/>
              <a:t>founding</a:t>
            </a:r>
            <a:r>
              <a:rPr lang="de-DE" sz="3600" b="1"/>
              <a:t> </a:t>
            </a:r>
            <a:r>
              <a:rPr lang="de-DE" sz="3600" b="0" err="1"/>
              <a:t>than</a:t>
            </a:r>
            <a:r>
              <a:rPr lang="de-DE" sz="3600" b="0"/>
              <a:t> </a:t>
            </a:r>
            <a:r>
              <a:rPr lang="de-DE" sz="3600" b="0" err="1"/>
              <a:t>men</a:t>
            </a:r>
            <a:r>
              <a:rPr lang="de-DE" sz="3600" b="0"/>
              <a:t>.</a:t>
            </a:r>
            <a:endParaRPr lang="de-DE" sz="3600" b="0">
              <a:effectLst/>
              <a:latin typeface="Arial" panose="020B0604020202020204" pitchFamily="34" charset="0"/>
            </a:endParaRPr>
          </a:p>
          <a:p>
            <a:pPr marL="1028700" lvl="1" indent="-571500" algn="l" rtl="0">
              <a:spcBef>
                <a:spcPts val="0"/>
              </a:spcBef>
              <a:spcAft>
                <a:spcPts val="0"/>
              </a:spcAft>
            </a:pPr>
            <a:r>
              <a:rPr lang="de-DE" sz="3600">
                <a:effectLst/>
                <a:latin typeface="Arial" panose="020B0604020202020204" pitchFamily="34" charset="0"/>
              </a:rPr>
              <a:t>Women's </a:t>
            </a:r>
            <a:r>
              <a:rPr lang="de-DE" sz="3600" err="1">
                <a:effectLst/>
                <a:latin typeface="Arial" panose="020B0604020202020204" pitchFamily="34" charset="0"/>
              </a:rPr>
              <a:t>teams</a:t>
            </a:r>
            <a:r>
              <a:rPr lang="de-DE" sz="3600">
                <a:effectLst/>
                <a:latin typeface="Arial" panose="020B0604020202020204" pitchFamily="34" charset="0"/>
              </a:rPr>
              <a:t> </a:t>
            </a:r>
            <a:r>
              <a:rPr lang="de-DE" sz="3600" err="1">
                <a:effectLst/>
                <a:latin typeface="Arial" panose="020B0604020202020204" pitchFamily="34" charset="0"/>
              </a:rPr>
              <a:t>are</a:t>
            </a:r>
            <a:r>
              <a:rPr lang="de-DE" sz="3600">
                <a:effectLst/>
                <a:latin typeface="Arial" panose="020B0604020202020204" pitchFamily="34" charset="0"/>
              </a:rPr>
              <a:t> </a:t>
            </a:r>
            <a:r>
              <a:rPr lang="de-DE" sz="3600" err="1">
                <a:effectLst/>
                <a:latin typeface="Arial" panose="020B0604020202020204" pitchFamily="34" charset="0"/>
              </a:rPr>
              <a:t>characterized</a:t>
            </a:r>
            <a:r>
              <a:rPr lang="de-DE" sz="3600">
                <a:effectLst/>
                <a:latin typeface="Arial" panose="020B0604020202020204" pitchFamily="34" charset="0"/>
              </a:rPr>
              <a:t> </a:t>
            </a:r>
            <a:r>
              <a:rPr lang="de-DE" sz="3600" err="1">
                <a:effectLst/>
                <a:latin typeface="Arial" panose="020B0604020202020204" pitchFamily="34" charset="0"/>
              </a:rPr>
              <a:t>by</a:t>
            </a:r>
            <a:r>
              <a:rPr lang="de-DE" sz="3600">
                <a:effectLst/>
                <a:latin typeface="Arial" panose="020B0604020202020204" pitchFamily="34" charset="0"/>
              </a:rPr>
              <a:t> a </a:t>
            </a:r>
            <a:r>
              <a:rPr lang="de-DE" sz="3600" b="1" err="1">
                <a:effectLst/>
                <a:latin typeface="Arial" panose="020B0604020202020204" pitchFamily="34" charset="0"/>
              </a:rPr>
              <a:t>stronger</a:t>
            </a:r>
            <a:r>
              <a:rPr lang="de-DE" sz="3600" b="1">
                <a:effectLst/>
                <a:latin typeface="Arial" panose="020B0604020202020204" pitchFamily="34" charset="0"/>
              </a:rPr>
              <a:t> </a:t>
            </a:r>
            <a:r>
              <a:rPr lang="de-DE" sz="3600" b="1" err="1">
                <a:effectLst/>
                <a:latin typeface="Arial" panose="020B0604020202020204" pitchFamily="34" charset="0"/>
              </a:rPr>
              <a:t>focus</a:t>
            </a:r>
            <a:r>
              <a:rPr lang="de-DE" sz="3600" b="1">
                <a:effectLst/>
                <a:latin typeface="Arial" panose="020B0604020202020204" pitchFamily="34" charset="0"/>
              </a:rPr>
              <a:t> on </a:t>
            </a:r>
            <a:r>
              <a:rPr lang="de-DE" sz="3600" b="1" err="1">
                <a:effectLst/>
                <a:latin typeface="Arial" panose="020B0604020202020204" pitchFamily="34" charset="0"/>
              </a:rPr>
              <a:t>sustainability</a:t>
            </a:r>
            <a:r>
              <a:rPr lang="de-DE" sz="3600" b="1">
                <a:effectLst/>
                <a:latin typeface="Arial" panose="020B0604020202020204" pitchFamily="34" charset="0"/>
              </a:rPr>
              <a:t> </a:t>
            </a:r>
            <a:r>
              <a:rPr lang="de-DE" sz="3600">
                <a:effectLst/>
                <a:latin typeface="Arial" panose="020B0604020202020204" pitchFamily="34" charset="0"/>
              </a:rPr>
              <a:t>in </a:t>
            </a:r>
            <a:r>
              <a:rPr lang="de-DE" sz="3600" err="1">
                <a:effectLst/>
                <a:latin typeface="Arial" panose="020B0604020202020204" pitchFamily="34" charset="0"/>
              </a:rPr>
              <a:t>their</a:t>
            </a:r>
            <a:r>
              <a:rPr lang="de-DE" sz="3600">
                <a:effectLst/>
                <a:latin typeface="Arial" panose="020B0604020202020204" pitchFamily="34" charset="0"/>
              </a:rPr>
              <a:t> </a:t>
            </a:r>
            <a:r>
              <a:rPr lang="de-DE" sz="3600" err="1">
                <a:effectLst/>
                <a:latin typeface="Arial" panose="020B0604020202020204" pitchFamily="34" charset="0"/>
              </a:rPr>
              <a:t>corporate</a:t>
            </a:r>
            <a:r>
              <a:rPr lang="de-DE" sz="3600">
                <a:effectLst/>
                <a:latin typeface="Arial" panose="020B0604020202020204" pitchFamily="34" charset="0"/>
              </a:rPr>
              <a:t> </a:t>
            </a:r>
            <a:r>
              <a:rPr lang="de-DE" sz="3600" err="1">
                <a:effectLst/>
                <a:latin typeface="Arial" panose="020B0604020202020204" pitchFamily="34" charset="0"/>
              </a:rPr>
              <a:t>strategy</a:t>
            </a:r>
            <a:r>
              <a:rPr lang="de-DE" sz="3600">
                <a:effectLst/>
                <a:latin typeface="Arial" panose="020B0604020202020204" pitchFamily="34" charset="0"/>
              </a:rPr>
              <a:t>,</a:t>
            </a:r>
          </a:p>
          <a:p>
            <a:pPr marL="1028700" lvl="1" indent="-571500" algn="l" rtl="0">
              <a:spcBef>
                <a:spcPts val="0"/>
              </a:spcBef>
              <a:spcAft>
                <a:spcPts val="0"/>
              </a:spcAft>
            </a:pPr>
            <a:r>
              <a:rPr lang="de-DE" sz="3600">
                <a:effectLst/>
                <a:latin typeface="Arial" panose="020B0604020202020204" pitchFamily="34" charset="0"/>
              </a:rPr>
              <a:t>61% also </a:t>
            </a:r>
            <a:r>
              <a:rPr lang="de-DE" sz="3600" err="1">
                <a:effectLst/>
                <a:latin typeface="Arial" panose="020B0604020202020204" pitchFamily="34" charset="0"/>
              </a:rPr>
              <a:t>identify</a:t>
            </a:r>
            <a:r>
              <a:rPr lang="de-DE" sz="3600">
                <a:effectLst/>
                <a:latin typeface="Arial" panose="020B0604020202020204" pitchFamily="34" charset="0"/>
              </a:rPr>
              <a:t> </a:t>
            </a:r>
            <a:r>
              <a:rPr lang="de-DE" sz="3600" err="1">
                <a:effectLst/>
                <a:latin typeface="Arial" panose="020B0604020202020204" pitchFamily="34" charset="0"/>
              </a:rPr>
              <a:t>with</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area</a:t>
            </a:r>
            <a:r>
              <a:rPr lang="de-DE" sz="3600">
                <a:effectLst/>
                <a:latin typeface="Arial" panose="020B0604020202020204" pitchFamily="34" charset="0"/>
              </a:rPr>
              <a:t> </a:t>
            </a:r>
            <a:r>
              <a:rPr lang="de-DE" sz="3600" err="1">
                <a:effectLst/>
                <a:latin typeface="Arial" panose="020B0604020202020204" pitchFamily="34" charset="0"/>
              </a:rPr>
              <a:t>of</a:t>
            </a:r>
            <a:r>
              <a:rPr lang="de-DE" sz="3600">
                <a:effectLst/>
                <a:latin typeface="Arial" panose="020B0604020202020204" pitchFamily="34" charset="0"/>
              </a:rPr>
              <a:t> social </a:t>
            </a:r>
            <a:r>
              <a:rPr lang="de-DE" sz="3600" err="1">
                <a:effectLst/>
                <a:latin typeface="Arial" panose="020B0604020202020204" pitchFamily="34" charset="0"/>
              </a:rPr>
              <a:t>entrepreneurship</a:t>
            </a:r>
            <a:r>
              <a:rPr lang="de-DE" sz="3600">
                <a:effectLst/>
                <a:latin typeface="Arial" panose="020B0604020202020204" pitchFamily="34" charset="0"/>
              </a:rPr>
              <a:t>.</a:t>
            </a:r>
          </a:p>
          <a:p>
            <a:pPr marL="1028700" lvl="1" indent="-571500" algn="l" rtl="0">
              <a:spcBef>
                <a:spcPts val="0"/>
              </a:spcBef>
              <a:spcAft>
                <a:spcPts val="0"/>
              </a:spcAft>
            </a:pPr>
            <a:r>
              <a:rPr lang="de-DE" sz="3600" err="1">
                <a:effectLst/>
                <a:latin typeface="Arial" panose="020B0604020202020204" pitchFamily="34" charset="0"/>
              </a:rPr>
              <a:t>Almost</a:t>
            </a:r>
            <a:r>
              <a:rPr lang="de-DE" sz="3600">
                <a:effectLst/>
                <a:latin typeface="Arial" panose="020B0604020202020204" pitchFamily="34" charset="0"/>
              </a:rPr>
              <a:t> half </a:t>
            </a:r>
            <a:r>
              <a:rPr lang="de-DE" sz="3600" err="1">
                <a:effectLst/>
                <a:latin typeface="Arial" panose="020B0604020202020204" pitchFamily="34" charset="0"/>
              </a:rPr>
              <a:t>of</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female</a:t>
            </a:r>
            <a:r>
              <a:rPr lang="de-DE" sz="3600">
                <a:effectLst/>
                <a:latin typeface="Arial" panose="020B0604020202020204" pitchFamily="34" charset="0"/>
              </a:rPr>
              <a:t> </a:t>
            </a:r>
            <a:r>
              <a:rPr lang="de-DE" sz="3600" err="1">
                <a:effectLst/>
                <a:latin typeface="Arial" panose="020B0604020202020204" pitchFamily="34" charset="0"/>
              </a:rPr>
              <a:t>founders</a:t>
            </a:r>
            <a:r>
              <a:rPr lang="de-DE" sz="3600">
                <a:effectLst/>
                <a:latin typeface="Arial" panose="020B0604020202020204" pitchFamily="34" charset="0"/>
              </a:rPr>
              <a:t> </a:t>
            </a:r>
            <a:r>
              <a:rPr lang="de-DE" sz="3600" b="1" err="1">
                <a:effectLst/>
                <a:latin typeface="Arial" panose="020B0604020202020204" pitchFamily="34" charset="0"/>
              </a:rPr>
              <a:t>orient</a:t>
            </a:r>
            <a:r>
              <a:rPr lang="de-DE" sz="3600" b="1">
                <a:effectLst/>
                <a:latin typeface="Arial" panose="020B0604020202020204" pitchFamily="34" charset="0"/>
              </a:rPr>
              <a:t> </a:t>
            </a:r>
            <a:r>
              <a:rPr lang="de-DE" sz="3600" b="1" err="1">
                <a:effectLst/>
                <a:latin typeface="Arial" panose="020B0604020202020204" pitchFamily="34" charset="0"/>
              </a:rPr>
              <a:t>their</a:t>
            </a:r>
            <a:r>
              <a:rPr lang="de-DE" sz="3600" b="1">
                <a:effectLst/>
                <a:latin typeface="Arial" panose="020B0604020202020204" pitchFamily="34" charset="0"/>
              </a:rPr>
              <a:t> </a:t>
            </a:r>
            <a:r>
              <a:rPr lang="de-DE" sz="3600" b="1" err="1">
                <a:effectLst/>
                <a:latin typeface="Arial" panose="020B0604020202020204" pitchFamily="34" charset="0"/>
              </a:rPr>
              <a:t>company</a:t>
            </a:r>
            <a:r>
              <a:rPr lang="de-DE" sz="3600" b="1">
                <a:effectLst/>
                <a:latin typeface="Arial" panose="020B0604020202020204" pitchFamily="34" charset="0"/>
              </a:rPr>
              <a:t> </a:t>
            </a:r>
            <a:r>
              <a:rPr lang="de-DE" sz="3600" b="1" err="1">
                <a:effectLst/>
                <a:latin typeface="Arial" panose="020B0604020202020204" pitchFamily="34" charset="0"/>
              </a:rPr>
              <a:t>to</a:t>
            </a:r>
            <a:r>
              <a:rPr lang="de-DE" sz="3600" b="1">
                <a:effectLst/>
                <a:latin typeface="Arial" panose="020B0604020202020204" pitchFamily="34" charset="0"/>
              </a:rPr>
              <a:t> </a:t>
            </a:r>
            <a:r>
              <a:rPr lang="de-DE" sz="3600" b="1" err="1">
                <a:effectLst/>
                <a:latin typeface="Arial" panose="020B0604020202020204" pitchFamily="34" charset="0"/>
              </a:rPr>
              <a:t>societal</a:t>
            </a:r>
            <a:r>
              <a:rPr lang="de-DE" sz="3600" b="1">
                <a:effectLst/>
                <a:latin typeface="Arial" panose="020B0604020202020204" pitchFamily="34" charset="0"/>
              </a:rPr>
              <a:t> </a:t>
            </a:r>
            <a:r>
              <a:rPr lang="de-DE" sz="3600" b="1" err="1">
                <a:effectLst/>
                <a:latin typeface="Arial" panose="020B0604020202020204" pitchFamily="34" charset="0"/>
              </a:rPr>
              <a:t>or</a:t>
            </a:r>
            <a:r>
              <a:rPr lang="de-DE" sz="3600" b="1">
                <a:effectLst/>
                <a:latin typeface="Arial" panose="020B0604020202020204" pitchFamily="34" charset="0"/>
              </a:rPr>
              <a:t> social </a:t>
            </a:r>
            <a:r>
              <a:rPr lang="de-DE" sz="3600" b="1" err="1">
                <a:effectLst/>
                <a:latin typeface="Arial" panose="020B0604020202020204" pitchFamily="34" charset="0"/>
              </a:rPr>
              <a:t>issues</a:t>
            </a:r>
            <a:r>
              <a:rPr lang="de-DE" sz="3600">
                <a:effectLst/>
                <a:latin typeface="Arial" panose="020B0604020202020204" pitchFamily="34" charset="0"/>
              </a:rPr>
              <a:t>. </a:t>
            </a:r>
            <a:r>
              <a:rPr lang="de-DE" sz="3600" err="1">
                <a:effectLst/>
                <a:latin typeface="Arial" panose="020B0604020202020204" pitchFamily="34" charset="0"/>
              </a:rPr>
              <a:t>For</a:t>
            </a:r>
            <a:r>
              <a:rPr lang="de-DE" sz="3600">
                <a:effectLst/>
                <a:latin typeface="Arial" panose="020B0604020202020204" pitchFamily="34" charset="0"/>
              </a:rPr>
              <a:t> </a:t>
            </a:r>
            <a:r>
              <a:rPr lang="de-DE" sz="3600" err="1">
                <a:effectLst/>
                <a:latin typeface="Arial" panose="020B0604020202020204" pitchFamily="34" charset="0"/>
              </a:rPr>
              <a:t>men</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figure</a:t>
            </a:r>
            <a:r>
              <a:rPr lang="de-DE" sz="3600">
                <a:effectLst/>
                <a:latin typeface="Arial" panose="020B0604020202020204" pitchFamily="34" charset="0"/>
              </a:rPr>
              <a:t> </a:t>
            </a:r>
            <a:r>
              <a:rPr lang="de-DE" sz="3600" err="1">
                <a:effectLst/>
                <a:latin typeface="Arial" panose="020B0604020202020204" pitchFamily="34" charset="0"/>
              </a:rPr>
              <a:t>is</a:t>
            </a:r>
            <a:r>
              <a:rPr lang="de-DE" sz="3600">
                <a:effectLst/>
                <a:latin typeface="Arial" panose="020B0604020202020204" pitchFamily="34" charset="0"/>
              </a:rPr>
              <a:t> just </a:t>
            </a:r>
            <a:r>
              <a:rPr lang="de-DE" sz="3600" err="1">
                <a:effectLst/>
                <a:latin typeface="Arial" panose="020B0604020202020204" pitchFamily="34" charset="0"/>
              </a:rPr>
              <a:t>over</a:t>
            </a:r>
            <a:r>
              <a:rPr lang="de-DE" sz="3600">
                <a:effectLst/>
                <a:latin typeface="Arial" panose="020B0604020202020204" pitchFamily="34" charset="0"/>
              </a:rPr>
              <a:t> </a:t>
            </a:r>
            <a:r>
              <a:rPr lang="de-DE" sz="3600" err="1">
                <a:effectLst/>
                <a:latin typeface="Arial" panose="020B0604020202020204" pitchFamily="34" charset="0"/>
              </a:rPr>
              <a:t>one-third</a:t>
            </a:r>
            <a:r>
              <a:rPr lang="de-DE" sz="3600">
                <a:effectLst/>
                <a:latin typeface="Arial" panose="020B0604020202020204" pitchFamily="34" charset="0"/>
              </a:rPr>
              <a:t>. </a:t>
            </a:r>
          </a:p>
          <a:p>
            <a:pPr marL="1028700" lvl="1" indent="-571500" algn="l" rtl="0">
              <a:spcBef>
                <a:spcPts val="0"/>
              </a:spcBef>
              <a:spcAft>
                <a:spcPts val="0"/>
              </a:spcAft>
            </a:pPr>
            <a:r>
              <a:rPr lang="de-DE" sz="3600">
                <a:effectLst/>
                <a:latin typeface="Arial" panose="020B0604020202020204" pitchFamily="34" charset="0"/>
              </a:rPr>
              <a:t>Money also </a:t>
            </a:r>
            <a:r>
              <a:rPr lang="de-DE" sz="3600" err="1">
                <a:effectLst/>
                <a:latin typeface="Arial" panose="020B0604020202020204" pitchFamily="34" charset="0"/>
              </a:rPr>
              <a:t>plays</a:t>
            </a:r>
            <a:r>
              <a:rPr lang="de-DE" sz="3600">
                <a:effectLst/>
                <a:latin typeface="Arial" panose="020B0604020202020204" pitchFamily="34" charset="0"/>
              </a:rPr>
              <a:t> a </a:t>
            </a:r>
            <a:r>
              <a:rPr lang="de-DE" sz="3600" err="1">
                <a:effectLst/>
                <a:latin typeface="Arial" panose="020B0604020202020204" pitchFamily="34" charset="0"/>
              </a:rPr>
              <a:t>more</a:t>
            </a:r>
            <a:r>
              <a:rPr lang="de-DE" sz="3600">
                <a:effectLst/>
                <a:latin typeface="Arial" panose="020B0604020202020204" pitchFamily="34" charset="0"/>
              </a:rPr>
              <a:t> </a:t>
            </a:r>
            <a:r>
              <a:rPr lang="de-DE" sz="3600" err="1">
                <a:effectLst/>
                <a:latin typeface="Arial" panose="020B0604020202020204" pitchFamily="34" charset="0"/>
              </a:rPr>
              <a:t>decisive</a:t>
            </a:r>
            <a:r>
              <a:rPr lang="de-DE" sz="3600">
                <a:effectLst/>
                <a:latin typeface="Arial" panose="020B0604020202020204" pitchFamily="34" charset="0"/>
              </a:rPr>
              <a:t> </a:t>
            </a:r>
            <a:r>
              <a:rPr lang="de-DE" sz="3600" err="1">
                <a:effectLst/>
                <a:latin typeface="Arial" panose="020B0604020202020204" pitchFamily="34" charset="0"/>
              </a:rPr>
              <a:t>role</a:t>
            </a:r>
            <a:r>
              <a:rPr lang="de-DE" sz="3600">
                <a:effectLst/>
                <a:latin typeface="Arial" panose="020B0604020202020204" pitchFamily="34" charset="0"/>
              </a:rPr>
              <a:t> </a:t>
            </a:r>
            <a:r>
              <a:rPr lang="de-DE" sz="3600" err="1">
                <a:effectLst/>
                <a:latin typeface="Arial" panose="020B0604020202020204" pitchFamily="34" charset="0"/>
              </a:rPr>
              <a:t>for</a:t>
            </a:r>
            <a:r>
              <a:rPr lang="de-DE" sz="3600">
                <a:effectLst/>
                <a:latin typeface="Arial" panose="020B0604020202020204" pitchFamily="34" charset="0"/>
              </a:rPr>
              <a:t> </a:t>
            </a:r>
            <a:r>
              <a:rPr lang="de-DE" sz="3600" err="1">
                <a:effectLst/>
                <a:latin typeface="Arial" panose="020B0604020202020204" pitchFamily="34" charset="0"/>
              </a:rPr>
              <a:t>men</a:t>
            </a:r>
            <a:r>
              <a:rPr lang="de-DE" sz="3600">
                <a:effectLst/>
                <a:latin typeface="Arial" panose="020B0604020202020204" pitchFamily="34" charset="0"/>
              </a:rPr>
              <a:t>: </a:t>
            </a:r>
            <a:r>
              <a:rPr lang="de-DE" sz="3600" err="1">
                <a:effectLst/>
                <a:latin typeface="Arial" panose="020B0604020202020204" pitchFamily="34" charset="0"/>
              </a:rPr>
              <a:t>While</a:t>
            </a:r>
            <a:r>
              <a:rPr lang="de-DE" sz="3600">
                <a:effectLst/>
                <a:latin typeface="Arial" panose="020B0604020202020204" pitchFamily="34" charset="0"/>
              </a:rPr>
              <a:t> </a:t>
            </a:r>
            <a:r>
              <a:rPr lang="de-DE" sz="3600" err="1">
                <a:effectLst/>
                <a:latin typeface="Arial" panose="020B0604020202020204" pitchFamily="34" charset="0"/>
              </a:rPr>
              <a:t>economic</a:t>
            </a:r>
            <a:r>
              <a:rPr lang="de-DE" sz="3600">
                <a:effectLst/>
                <a:latin typeface="Arial" panose="020B0604020202020204" pitchFamily="34" charset="0"/>
              </a:rPr>
              <a:t> </a:t>
            </a:r>
            <a:r>
              <a:rPr lang="de-DE" sz="3600" err="1">
                <a:effectLst/>
                <a:latin typeface="Arial" panose="020B0604020202020204" pitchFamily="34" charset="0"/>
              </a:rPr>
              <a:t>success</a:t>
            </a:r>
            <a:r>
              <a:rPr lang="de-DE" sz="3600">
                <a:effectLst/>
                <a:latin typeface="Arial" panose="020B0604020202020204" pitchFamily="34" charset="0"/>
              </a:rPr>
              <a:t> </a:t>
            </a:r>
            <a:r>
              <a:rPr lang="de-DE" sz="3600" err="1">
                <a:effectLst/>
                <a:latin typeface="Arial" panose="020B0604020202020204" pitchFamily="34" charset="0"/>
              </a:rPr>
              <a:t>is</a:t>
            </a:r>
            <a:r>
              <a:rPr lang="de-DE" sz="3600">
                <a:effectLst/>
                <a:latin typeface="Arial" panose="020B0604020202020204" pitchFamily="34" charset="0"/>
              </a:rPr>
              <a:t> essential </a:t>
            </a:r>
            <a:r>
              <a:rPr lang="de-DE" sz="3600" err="1">
                <a:effectLst/>
                <a:latin typeface="Arial" panose="020B0604020202020204" pitchFamily="34" charset="0"/>
              </a:rPr>
              <a:t>for</a:t>
            </a:r>
            <a:r>
              <a:rPr lang="de-DE" sz="3600">
                <a:effectLst/>
                <a:latin typeface="Arial" panose="020B0604020202020204" pitchFamily="34" charset="0"/>
              </a:rPr>
              <a:t> </a:t>
            </a:r>
            <a:r>
              <a:rPr lang="de-DE" sz="3600" err="1">
                <a:effectLst/>
                <a:latin typeface="Arial" panose="020B0604020202020204" pitchFamily="34" charset="0"/>
              </a:rPr>
              <a:t>almost</a:t>
            </a:r>
            <a:r>
              <a:rPr lang="de-DE" sz="3600">
                <a:effectLst/>
                <a:latin typeface="Arial" panose="020B0604020202020204" pitchFamily="34" charset="0"/>
              </a:rPr>
              <a:t> </a:t>
            </a:r>
            <a:r>
              <a:rPr lang="de-DE" sz="3600" err="1">
                <a:effectLst/>
                <a:latin typeface="Arial" panose="020B0604020202020204" pitchFamily="34" charset="0"/>
              </a:rPr>
              <a:t>three</a:t>
            </a:r>
            <a:r>
              <a:rPr lang="de-DE" sz="3600">
                <a:effectLst/>
                <a:latin typeface="Arial" panose="020B0604020202020204" pitchFamily="34" charset="0"/>
              </a:rPr>
              <a:t> </a:t>
            </a:r>
            <a:r>
              <a:rPr lang="de-DE" sz="3600" err="1">
                <a:effectLst/>
                <a:latin typeface="Arial" panose="020B0604020202020204" pitchFamily="34" charset="0"/>
              </a:rPr>
              <a:t>quarters</a:t>
            </a:r>
            <a:r>
              <a:rPr lang="de-DE" sz="3600">
                <a:effectLst/>
                <a:latin typeface="Arial" panose="020B0604020202020204" pitchFamily="34" charset="0"/>
              </a:rPr>
              <a:t>, </a:t>
            </a:r>
            <a:r>
              <a:rPr lang="de-DE" sz="3600" err="1">
                <a:effectLst/>
                <a:latin typeface="Arial" panose="020B0604020202020204" pitchFamily="34" charset="0"/>
              </a:rPr>
              <a:t>only</a:t>
            </a:r>
            <a:r>
              <a:rPr lang="de-DE" sz="3600">
                <a:effectLst/>
                <a:latin typeface="Arial" panose="020B0604020202020204" pitchFamily="34" charset="0"/>
              </a:rPr>
              <a:t> </a:t>
            </a:r>
            <a:r>
              <a:rPr lang="de-DE" sz="3600" err="1">
                <a:effectLst/>
                <a:latin typeface="Arial" panose="020B0604020202020204" pitchFamily="34" charset="0"/>
              </a:rPr>
              <a:t>slightly</a:t>
            </a:r>
            <a:r>
              <a:rPr lang="de-DE" sz="3600">
                <a:effectLst/>
                <a:latin typeface="Arial" panose="020B0604020202020204" pitchFamily="34" charset="0"/>
              </a:rPr>
              <a:t> </a:t>
            </a:r>
            <a:r>
              <a:rPr lang="de-DE" sz="3600" err="1">
                <a:effectLst/>
                <a:latin typeface="Arial" panose="020B0604020202020204" pitchFamily="34" charset="0"/>
              </a:rPr>
              <a:t>more</a:t>
            </a:r>
            <a:r>
              <a:rPr lang="de-DE" sz="3600">
                <a:effectLst/>
                <a:latin typeface="Arial" panose="020B0604020202020204" pitchFamily="34" charset="0"/>
              </a:rPr>
              <a:t> </a:t>
            </a:r>
            <a:r>
              <a:rPr lang="de-DE" sz="3600" err="1">
                <a:effectLst/>
                <a:latin typeface="Arial" panose="020B0604020202020204" pitchFamily="34" charset="0"/>
              </a:rPr>
              <a:t>than</a:t>
            </a:r>
            <a:r>
              <a:rPr lang="de-DE" sz="3600">
                <a:effectLst/>
                <a:latin typeface="Arial" panose="020B0604020202020204" pitchFamily="34" charset="0"/>
              </a:rPr>
              <a:t> half </a:t>
            </a:r>
            <a:r>
              <a:rPr lang="de-DE" sz="3600" err="1">
                <a:effectLst/>
                <a:latin typeface="Arial" panose="020B0604020202020204" pitchFamily="34" charset="0"/>
              </a:rPr>
              <a:t>of</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err="1">
                <a:effectLst/>
                <a:latin typeface="Arial" panose="020B0604020202020204" pitchFamily="34" charset="0"/>
              </a:rPr>
              <a:t>female</a:t>
            </a:r>
            <a:r>
              <a:rPr lang="de-DE" sz="3600">
                <a:effectLst/>
                <a:latin typeface="Arial" panose="020B0604020202020204" pitchFamily="34" charset="0"/>
              </a:rPr>
              <a:t> </a:t>
            </a:r>
            <a:r>
              <a:rPr lang="de-DE" sz="3600" err="1">
                <a:effectLst/>
                <a:latin typeface="Arial" panose="020B0604020202020204" pitchFamily="34" charset="0"/>
              </a:rPr>
              <a:t>founders</a:t>
            </a:r>
            <a:r>
              <a:rPr lang="de-DE" sz="3600">
                <a:effectLst/>
                <a:latin typeface="Arial" panose="020B0604020202020204" pitchFamily="34" charset="0"/>
              </a:rPr>
              <a:t> </a:t>
            </a:r>
            <a:r>
              <a:rPr lang="de-DE" sz="3600" err="1">
                <a:effectLst/>
                <a:latin typeface="Arial" panose="020B0604020202020204" pitchFamily="34" charset="0"/>
              </a:rPr>
              <a:t>are</a:t>
            </a:r>
            <a:r>
              <a:rPr lang="de-DE" sz="3600">
                <a:effectLst/>
                <a:latin typeface="Arial" panose="020B0604020202020204" pitchFamily="34" charset="0"/>
              </a:rPr>
              <a:t> </a:t>
            </a:r>
            <a:r>
              <a:rPr lang="de-DE" sz="3600" err="1">
                <a:effectLst/>
                <a:latin typeface="Arial" panose="020B0604020202020204" pitchFamily="34" charset="0"/>
              </a:rPr>
              <a:t>primarily</a:t>
            </a:r>
            <a:r>
              <a:rPr lang="de-DE" sz="3600">
                <a:effectLst/>
                <a:latin typeface="Arial" panose="020B0604020202020204" pitchFamily="34" charset="0"/>
              </a:rPr>
              <a:t> </a:t>
            </a:r>
            <a:r>
              <a:rPr lang="de-DE" sz="3600" err="1">
                <a:effectLst/>
                <a:latin typeface="Arial" panose="020B0604020202020204" pitchFamily="34" charset="0"/>
              </a:rPr>
              <a:t>interested</a:t>
            </a:r>
            <a:r>
              <a:rPr lang="de-DE" sz="3600">
                <a:effectLst/>
                <a:latin typeface="Arial" panose="020B0604020202020204" pitchFamily="34" charset="0"/>
              </a:rPr>
              <a:t> in it.</a:t>
            </a:r>
          </a:p>
          <a:p>
            <a:pPr marL="1028700" lvl="1" indent="-571500" algn="l" rtl="0">
              <a:spcBef>
                <a:spcPts val="0"/>
              </a:spcBef>
              <a:spcAft>
                <a:spcPts val="0"/>
              </a:spcAft>
            </a:pPr>
            <a:r>
              <a:rPr lang="de-DE" sz="3600">
                <a:effectLst/>
                <a:latin typeface="Arial" panose="020B0604020202020204" pitchFamily="34" charset="0"/>
              </a:rPr>
              <a:t>Women </a:t>
            </a:r>
            <a:r>
              <a:rPr lang="de-DE" sz="3600" err="1">
                <a:effectLst/>
                <a:latin typeface="Arial" panose="020B0604020202020204" pitchFamily="34" charset="0"/>
              </a:rPr>
              <a:t>identify</a:t>
            </a:r>
            <a:r>
              <a:rPr lang="de-DE" sz="3600">
                <a:effectLst/>
                <a:latin typeface="Arial" panose="020B0604020202020204" pitchFamily="34" charset="0"/>
              </a:rPr>
              <a:t> </a:t>
            </a:r>
            <a:r>
              <a:rPr lang="de-DE" sz="3600" err="1">
                <a:effectLst/>
                <a:latin typeface="Arial" panose="020B0604020202020204" pitchFamily="34" charset="0"/>
              </a:rPr>
              <a:t>particularly</a:t>
            </a:r>
            <a:r>
              <a:rPr lang="de-DE" sz="3600">
                <a:effectLst/>
                <a:latin typeface="Arial" panose="020B0604020202020204" pitchFamily="34" charset="0"/>
              </a:rPr>
              <a:t> </a:t>
            </a:r>
            <a:r>
              <a:rPr lang="de-DE" sz="3600" err="1">
                <a:effectLst/>
                <a:latin typeface="Arial" panose="020B0604020202020204" pitchFamily="34" charset="0"/>
              </a:rPr>
              <a:t>strongly</a:t>
            </a:r>
            <a:r>
              <a:rPr lang="de-DE" sz="3600">
                <a:effectLst/>
                <a:latin typeface="Arial" panose="020B0604020202020204" pitchFamily="34" charset="0"/>
              </a:rPr>
              <a:t> </a:t>
            </a:r>
            <a:r>
              <a:rPr lang="de-DE" sz="3600" err="1">
                <a:effectLst/>
                <a:latin typeface="Arial" panose="020B0604020202020204" pitchFamily="34" charset="0"/>
              </a:rPr>
              <a:t>with</a:t>
            </a:r>
            <a:r>
              <a:rPr lang="de-DE" sz="3600">
                <a:effectLst/>
                <a:latin typeface="Arial" panose="020B0604020202020204" pitchFamily="34" charset="0"/>
              </a:rPr>
              <a:t> </a:t>
            </a:r>
            <a:r>
              <a:rPr lang="de-DE" sz="3600" err="1">
                <a:effectLst/>
                <a:latin typeface="Arial" panose="020B0604020202020204" pitchFamily="34" charset="0"/>
              </a:rPr>
              <a:t>sustainability</a:t>
            </a:r>
            <a:r>
              <a:rPr lang="de-DE" sz="3600">
                <a:effectLst/>
                <a:latin typeface="Arial" panose="020B0604020202020204" pitchFamily="34" charset="0"/>
              </a:rPr>
              <a:t> </a:t>
            </a:r>
            <a:r>
              <a:rPr lang="de-DE" sz="3600" err="1">
                <a:effectLst/>
                <a:latin typeface="Arial" panose="020B0604020202020204" pitchFamily="34" charset="0"/>
              </a:rPr>
              <a:t>objectives</a:t>
            </a:r>
            <a:r>
              <a:rPr lang="de-DE" sz="3600">
                <a:effectLst/>
                <a:latin typeface="Arial" panose="020B0604020202020204" pitchFamily="34" charset="0"/>
              </a:rPr>
              <a:t>. (Green Startup Monitor 2023)</a:t>
            </a:r>
          </a:p>
          <a:p>
            <a:pPr marL="158750" indent="0">
              <a:buNone/>
            </a:pPr>
            <a:endParaRPr lang="de-DE" sz="3600">
              <a:effectLst/>
              <a:latin typeface="Arial" panose="020B0604020202020204" pitchFamily="34" charset="0"/>
            </a:endParaRPr>
          </a:p>
          <a:p>
            <a:pPr marL="158750" indent="0">
              <a:buNone/>
            </a:pPr>
            <a:r>
              <a:rPr lang="de-DE" sz="3600" err="1">
                <a:effectLst/>
                <a:latin typeface="Arial" panose="020B0604020202020204" pitchFamily="34" charset="0"/>
              </a:rPr>
              <a:t>There</a:t>
            </a:r>
            <a:r>
              <a:rPr lang="de-DE" sz="3600">
                <a:effectLst/>
                <a:latin typeface="Arial" panose="020B0604020202020204" pitchFamily="34" charset="0"/>
              </a:rPr>
              <a:t> </a:t>
            </a:r>
            <a:r>
              <a:rPr lang="de-DE" sz="3600" err="1">
                <a:effectLst/>
                <a:latin typeface="Arial" panose="020B0604020202020204" pitchFamily="34" charset="0"/>
              </a:rPr>
              <a:t>is</a:t>
            </a:r>
            <a:r>
              <a:rPr lang="de-DE" sz="3600">
                <a:effectLst/>
                <a:latin typeface="Arial" panose="020B0604020202020204" pitchFamily="34" charset="0"/>
              </a:rPr>
              <a:t> </a:t>
            </a:r>
            <a:r>
              <a:rPr lang="de-DE" sz="3600" err="1">
                <a:effectLst/>
                <a:latin typeface="Arial" panose="020B0604020202020204" pitchFamily="34" charset="0"/>
              </a:rPr>
              <a:t>great</a:t>
            </a:r>
            <a:r>
              <a:rPr lang="de-DE" sz="3600">
                <a:effectLst/>
                <a:latin typeface="Arial" panose="020B0604020202020204" pitchFamily="34" charset="0"/>
              </a:rPr>
              <a:t> potential in </a:t>
            </a:r>
            <a:r>
              <a:rPr lang="de-DE" sz="3600" err="1">
                <a:effectLst/>
                <a:latin typeface="Arial" panose="020B0604020202020204" pitchFamily="34" charset="0"/>
              </a:rPr>
              <a:t>this</a:t>
            </a:r>
            <a:r>
              <a:rPr lang="de-DE" sz="3600">
                <a:effectLst/>
                <a:latin typeface="Arial" panose="020B0604020202020204" pitchFamily="34" charset="0"/>
              </a:rPr>
              <a:t>, and </a:t>
            </a:r>
            <a:r>
              <a:rPr lang="de-DE" sz="3600" err="1">
                <a:effectLst/>
                <a:latin typeface="Arial" panose="020B0604020202020204" pitchFamily="34" charset="0"/>
              </a:rPr>
              <a:t>it</a:t>
            </a:r>
            <a:r>
              <a:rPr lang="de-DE" sz="3600">
                <a:effectLst/>
                <a:latin typeface="Arial" panose="020B0604020202020204" pitchFamily="34" charset="0"/>
              </a:rPr>
              <a:t> also </a:t>
            </a:r>
            <a:r>
              <a:rPr lang="de-DE" sz="3600" err="1">
                <a:effectLst/>
                <a:latin typeface="Arial" panose="020B0604020202020204" pitchFamily="34" charset="0"/>
              </a:rPr>
              <a:t>shows</a:t>
            </a:r>
            <a:r>
              <a:rPr lang="de-DE" sz="3600">
                <a:effectLst/>
                <a:latin typeface="Arial" panose="020B0604020202020204" pitchFamily="34" charset="0"/>
              </a:rPr>
              <a:t> </a:t>
            </a:r>
            <a:r>
              <a:rPr lang="de-DE" sz="3600" err="1">
                <a:effectLst/>
                <a:latin typeface="Arial" panose="020B0604020202020204" pitchFamily="34" charset="0"/>
              </a:rPr>
              <a:t>that</a:t>
            </a:r>
            <a:r>
              <a:rPr lang="de-DE" sz="3600">
                <a:effectLst/>
                <a:latin typeface="Arial" panose="020B0604020202020204" pitchFamily="34" charset="0"/>
              </a:rPr>
              <a:t> </a:t>
            </a:r>
            <a:r>
              <a:rPr lang="de-DE" sz="3600" err="1">
                <a:effectLst/>
                <a:latin typeface="Arial" panose="020B0604020202020204" pitchFamily="34" charset="0"/>
              </a:rPr>
              <a:t>women</a:t>
            </a:r>
            <a:r>
              <a:rPr lang="de-DE" sz="3600">
                <a:effectLst/>
                <a:latin typeface="Arial" panose="020B0604020202020204" pitchFamily="34" charset="0"/>
              </a:rPr>
              <a:t> </a:t>
            </a:r>
            <a:r>
              <a:rPr lang="de-DE" sz="3600" err="1">
                <a:effectLst/>
                <a:latin typeface="Arial" panose="020B0604020202020204" pitchFamily="34" charset="0"/>
              </a:rPr>
              <a:t>are</a:t>
            </a:r>
            <a:r>
              <a:rPr lang="de-DE" sz="3600">
                <a:effectLst/>
                <a:latin typeface="Arial" panose="020B0604020202020204" pitchFamily="34" charset="0"/>
              </a:rPr>
              <a:t> </a:t>
            </a:r>
            <a:r>
              <a:rPr lang="de-DE" sz="3600" err="1">
                <a:effectLst/>
                <a:latin typeface="Arial" panose="020B0604020202020204" pitchFamily="34" charset="0"/>
              </a:rPr>
              <a:t>needed</a:t>
            </a:r>
            <a:r>
              <a:rPr lang="de-DE" sz="3600">
                <a:effectLst/>
                <a:latin typeface="Arial" panose="020B0604020202020204" pitchFamily="34" charset="0"/>
              </a:rPr>
              <a:t> </a:t>
            </a:r>
            <a:r>
              <a:rPr lang="de-DE" sz="3600" err="1">
                <a:effectLst/>
                <a:latin typeface="Arial" panose="020B0604020202020204" pitchFamily="34" charset="0"/>
              </a:rPr>
              <a:t>to</a:t>
            </a:r>
            <a:r>
              <a:rPr lang="de-DE" sz="3600">
                <a:effectLst/>
                <a:latin typeface="Arial" panose="020B0604020202020204" pitchFamily="34" charset="0"/>
              </a:rPr>
              <a:t> </a:t>
            </a:r>
            <a:r>
              <a:rPr lang="de-DE" sz="3600" err="1">
                <a:effectLst/>
                <a:latin typeface="Arial" panose="020B0604020202020204" pitchFamily="34" charset="0"/>
              </a:rPr>
              <a:t>tackle</a:t>
            </a:r>
            <a:r>
              <a:rPr lang="de-DE" sz="3600">
                <a:effectLst/>
                <a:latin typeface="Arial" panose="020B0604020202020204" pitchFamily="34" charset="0"/>
              </a:rPr>
              <a:t> </a:t>
            </a:r>
            <a:r>
              <a:rPr lang="de-DE" sz="3600" err="1">
                <a:effectLst/>
                <a:latin typeface="Arial" panose="020B0604020202020204" pitchFamily="34" charset="0"/>
              </a:rPr>
              <a:t>major</a:t>
            </a:r>
            <a:r>
              <a:rPr lang="de-DE" sz="3600">
                <a:effectLst/>
                <a:latin typeface="Arial" panose="020B0604020202020204" pitchFamily="34" charset="0"/>
              </a:rPr>
              <a:t> </a:t>
            </a:r>
            <a:r>
              <a:rPr lang="de-DE" sz="3600" err="1">
                <a:effectLst/>
                <a:latin typeface="Arial" panose="020B0604020202020204" pitchFamily="34" charset="0"/>
              </a:rPr>
              <a:t>societal</a:t>
            </a:r>
            <a:r>
              <a:rPr lang="de-DE" sz="3600">
                <a:effectLst/>
                <a:latin typeface="Arial" panose="020B0604020202020204" pitchFamily="34" charset="0"/>
              </a:rPr>
              <a:t> </a:t>
            </a:r>
            <a:r>
              <a:rPr lang="de-DE" sz="3600" err="1">
                <a:effectLst/>
                <a:latin typeface="Arial" panose="020B0604020202020204" pitchFamily="34" charset="0"/>
              </a:rPr>
              <a:t>problems</a:t>
            </a:r>
            <a:r>
              <a:rPr lang="de-DE" sz="3600">
                <a:effectLst/>
                <a:latin typeface="Arial" panose="020B0604020202020204" pitchFamily="34" charset="0"/>
              </a:rPr>
              <a:t> and, </a:t>
            </a:r>
            <a:r>
              <a:rPr lang="de-DE" sz="3600" err="1">
                <a:effectLst/>
                <a:latin typeface="Arial" panose="020B0604020202020204" pitchFamily="34" charset="0"/>
              </a:rPr>
              <a:t>of</a:t>
            </a:r>
            <a:r>
              <a:rPr lang="de-DE" sz="3600">
                <a:effectLst/>
                <a:latin typeface="Arial" panose="020B0604020202020204" pitchFamily="34" charset="0"/>
              </a:rPr>
              <a:t> </a:t>
            </a:r>
            <a:r>
              <a:rPr lang="de-DE" sz="3600" err="1">
                <a:effectLst/>
                <a:latin typeface="Arial" panose="020B0604020202020204" pitchFamily="34" charset="0"/>
              </a:rPr>
              <a:t>course</a:t>
            </a:r>
            <a:r>
              <a:rPr lang="de-DE" sz="3600">
                <a:effectLst/>
                <a:latin typeface="Arial" panose="020B0604020202020204" pitchFamily="34" charset="0"/>
              </a:rPr>
              <a:t>, </a:t>
            </a:r>
            <a:r>
              <a:rPr lang="de-DE" sz="3600" err="1">
                <a:effectLst/>
                <a:latin typeface="Arial" panose="020B0604020202020204" pitchFamily="34" charset="0"/>
              </a:rPr>
              <a:t>earn</a:t>
            </a:r>
            <a:r>
              <a:rPr lang="de-DE" sz="3600">
                <a:effectLst/>
                <a:latin typeface="Arial" panose="020B0604020202020204" pitchFamily="34" charset="0"/>
              </a:rPr>
              <a:t> </a:t>
            </a:r>
            <a:r>
              <a:rPr lang="de-DE" sz="3600" err="1">
                <a:effectLst/>
                <a:latin typeface="Arial" panose="020B0604020202020204" pitchFamily="34" charset="0"/>
              </a:rPr>
              <a:t>money</a:t>
            </a:r>
            <a:r>
              <a:rPr lang="de-DE" sz="3600">
                <a:effectLst/>
                <a:latin typeface="Arial" panose="020B0604020202020204" pitchFamily="34" charset="0"/>
              </a:rPr>
              <a:t> at </a:t>
            </a:r>
            <a:r>
              <a:rPr lang="de-DE" sz="3600" err="1">
                <a:effectLst/>
                <a:latin typeface="Arial" panose="020B0604020202020204" pitchFamily="34" charset="0"/>
              </a:rPr>
              <a:t>the</a:t>
            </a:r>
            <a:r>
              <a:rPr lang="de-DE" sz="3600">
                <a:effectLst/>
                <a:latin typeface="Arial" panose="020B0604020202020204" pitchFamily="34" charset="0"/>
              </a:rPr>
              <a:t> same time. </a:t>
            </a:r>
          </a:p>
          <a:p>
            <a:pPr marL="158750" indent="0">
              <a:buNone/>
            </a:pPr>
            <a:endParaRPr lang="de-DE" sz="3600">
              <a:effectLst/>
              <a:latin typeface="Arial" panose="020B0604020202020204" pitchFamily="34" charset="0"/>
            </a:endParaRPr>
          </a:p>
          <a:p>
            <a:pPr marL="158750" indent="0">
              <a:buNone/>
            </a:pPr>
            <a:r>
              <a:rPr lang="de-DE" sz="3600">
                <a:effectLst/>
                <a:latin typeface="Arial" panose="020B0604020202020204" pitchFamily="34" charset="0"/>
              </a:rPr>
              <a:t>Today, </a:t>
            </a:r>
            <a:r>
              <a:rPr lang="de-DE" sz="3600" err="1">
                <a:effectLst/>
                <a:latin typeface="Arial" panose="020B0604020202020204" pitchFamily="34" charset="0"/>
              </a:rPr>
              <a:t>we'll</a:t>
            </a:r>
            <a:r>
              <a:rPr lang="de-DE" sz="3600">
                <a:effectLst/>
                <a:latin typeface="Arial" panose="020B0604020202020204" pitchFamily="34" charset="0"/>
              </a:rPr>
              <a:t> </a:t>
            </a:r>
            <a:r>
              <a:rPr lang="de-DE" sz="3600" err="1">
                <a:effectLst/>
                <a:latin typeface="Arial" panose="020B0604020202020204" pitchFamily="34" charset="0"/>
              </a:rPr>
              <a:t>talk</a:t>
            </a:r>
            <a:r>
              <a:rPr lang="de-DE" sz="3600">
                <a:effectLst/>
                <a:latin typeface="Arial" panose="020B0604020202020204" pitchFamily="34" charset="0"/>
              </a:rPr>
              <a:t> </a:t>
            </a:r>
            <a:r>
              <a:rPr lang="de-DE" sz="3600" err="1">
                <a:effectLst/>
                <a:latin typeface="Arial" panose="020B0604020202020204" pitchFamily="34" charset="0"/>
              </a:rPr>
              <a:t>about</a:t>
            </a:r>
            <a:r>
              <a:rPr lang="de-DE" sz="3600">
                <a:effectLst/>
                <a:latin typeface="Arial" panose="020B0604020202020204" pitchFamily="34" charset="0"/>
              </a:rPr>
              <a:t> </a:t>
            </a:r>
            <a:r>
              <a:rPr lang="de-DE" sz="3600" err="1">
                <a:effectLst/>
                <a:latin typeface="Arial" panose="020B0604020202020204" pitchFamily="34" charset="0"/>
              </a:rPr>
              <a:t>why</a:t>
            </a:r>
            <a:r>
              <a:rPr lang="de-DE" sz="3600">
                <a:effectLst/>
                <a:latin typeface="Arial" panose="020B0604020202020204" pitchFamily="34" charset="0"/>
              </a:rPr>
              <a:t>, in </a:t>
            </a:r>
            <a:r>
              <a:rPr lang="de-DE" sz="3600" err="1">
                <a:effectLst/>
                <a:latin typeface="Arial" panose="020B0604020202020204" pitchFamily="34" charset="0"/>
              </a:rPr>
              <a:t>addition</a:t>
            </a:r>
            <a:r>
              <a:rPr lang="de-DE" sz="3600">
                <a:effectLst/>
                <a:latin typeface="Arial" panose="020B0604020202020204" pitchFamily="34" charset="0"/>
              </a:rPr>
              <a:t> </a:t>
            </a:r>
            <a:r>
              <a:rPr lang="de-DE" sz="3600" err="1">
                <a:effectLst/>
                <a:latin typeface="Arial" panose="020B0604020202020204" pitchFamily="34" charset="0"/>
              </a:rPr>
              <a:t>to</a:t>
            </a:r>
            <a:r>
              <a:rPr lang="de-DE" sz="3600">
                <a:effectLst/>
                <a:latin typeface="Arial" panose="020B0604020202020204" pitchFamily="34" charset="0"/>
              </a:rPr>
              <a:t> </a:t>
            </a:r>
            <a:r>
              <a:rPr lang="de-DE" sz="3600" err="1">
                <a:effectLst/>
                <a:latin typeface="Arial" panose="020B0604020202020204" pitchFamily="34" charset="0"/>
              </a:rPr>
              <a:t>the</a:t>
            </a:r>
            <a:r>
              <a:rPr lang="de-DE" sz="3600">
                <a:effectLst/>
                <a:latin typeface="Arial" panose="020B0604020202020204" pitchFamily="34" charset="0"/>
              </a:rPr>
              <a:t> </a:t>
            </a:r>
            <a:r>
              <a:rPr lang="de-DE" sz="3600" b="1" err="1">
                <a:effectLst/>
                <a:latin typeface="Arial" panose="020B0604020202020204" pitchFamily="34" charset="0"/>
              </a:rPr>
              <a:t>big</a:t>
            </a:r>
            <a:r>
              <a:rPr lang="de-DE" sz="3600" b="1">
                <a:effectLst/>
                <a:latin typeface="Arial" panose="020B0604020202020204" pitchFamily="34" charset="0"/>
              </a:rPr>
              <a:t> </a:t>
            </a:r>
            <a:r>
              <a:rPr lang="de-DE" sz="3600" b="1" err="1">
                <a:effectLst/>
                <a:latin typeface="Arial" panose="020B0604020202020204" pitchFamily="34" charset="0"/>
              </a:rPr>
              <a:t>structural</a:t>
            </a:r>
            <a:r>
              <a:rPr lang="de-DE" sz="3600" b="1">
                <a:effectLst/>
                <a:latin typeface="Arial" panose="020B0604020202020204" pitchFamily="34" charset="0"/>
              </a:rPr>
              <a:t> </a:t>
            </a:r>
            <a:r>
              <a:rPr lang="de-DE" sz="3600" b="1" err="1">
                <a:effectLst/>
                <a:latin typeface="Arial" panose="020B0604020202020204" pitchFamily="34" charset="0"/>
              </a:rPr>
              <a:t>issues</a:t>
            </a:r>
            <a:r>
              <a:rPr lang="de-DE" sz="3600">
                <a:effectLst/>
                <a:latin typeface="Arial" panose="020B0604020202020204" pitchFamily="34" charset="0"/>
              </a:rPr>
              <a:t>, </a:t>
            </a:r>
            <a:r>
              <a:rPr lang="de-DE" sz="3600" err="1">
                <a:effectLst/>
                <a:latin typeface="Arial" panose="020B0604020202020204" pitchFamily="34" charset="0"/>
              </a:rPr>
              <a:t>it's</a:t>
            </a:r>
            <a:r>
              <a:rPr lang="de-DE" sz="3600">
                <a:effectLst/>
                <a:latin typeface="Arial" panose="020B0604020202020204" pitchFamily="34" charset="0"/>
              </a:rPr>
              <a:t> also </a:t>
            </a:r>
            <a:r>
              <a:rPr lang="de-DE" sz="3600" err="1">
                <a:effectLst/>
                <a:latin typeface="Arial" panose="020B0604020202020204" pitchFamily="34" charset="0"/>
              </a:rPr>
              <a:t>about</a:t>
            </a:r>
            <a:r>
              <a:rPr lang="de-DE" sz="3600">
                <a:effectLst/>
                <a:latin typeface="Arial" panose="020B0604020202020204" pitchFamily="34" charset="0"/>
              </a:rPr>
              <a:t> </a:t>
            </a:r>
            <a:r>
              <a:rPr lang="de-DE" sz="3600" b="1" err="1">
                <a:effectLst/>
                <a:latin typeface="Arial" panose="020B0604020202020204" pitchFamily="34" charset="0"/>
              </a:rPr>
              <a:t>how</a:t>
            </a:r>
            <a:r>
              <a:rPr lang="de-DE" sz="3600" b="1">
                <a:effectLst/>
                <a:latin typeface="Arial" panose="020B0604020202020204" pitchFamily="34" charset="0"/>
              </a:rPr>
              <a:t> </a:t>
            </a:r>
            <a:r>
              <a:rPr lang="de-DE" sz="3600" b="1" err="1">
                <a:effectLst/>
                <a:latin typeface="Arial" panose="020B0604020202020204" pitchFamily="34" charset="0"/>
              </a:rPr>
              <a:t>you</a:t>
            </a:r>
            <a:r>
              <a:rPr lang="de-DE" sz="3600" b="1">
                <a:effectLst/>
                <a:latin typeface="Arial" panose="020B0604020202020204" pitchFamily="34" charset="0"/>
              </a:rPr>
              <a:t> </a:t>
            </a:r>
            <a:r>
              <a:rPr lang="de-DE" sz="3600" b="1" err="1">
                <a:effectLst/>
                <a:latin typeface="Arial" panose="020B0604020202020204" pitchFamily="34" charset="0"/>
              </a:rPr>
              <a:t>look</a:t>
            </a:r>
            <a:r>
              <a:rPr lang="de-DE" sz="3600" b="1">
                <a:effectLst/>
                <a:latin typeface="Arial" panose="020B0604020202020204" pitchFamily="34" charset="0"/>
              </a:rPr>
              <a:t> at </a:t>
            </a:r>
            <a:r>
              <a:rPr lang="de-DE" sz="3600" b="1" err="1">
                <a:effectLst/>
                <a:latin typeface="Arial" panose="020B0604020202020204" pitchFamily="34" charset="0"/>
              </a:rPr>
              <a:t>the</a:t>
            </a:r>
            <a:r>
              <a:rPr lang="de-DE" sz="3600" b="1">
                <a:effectLst/>
                <a:latin typeface="Arial" panose="020B0604020202020204" pitchFamily="34" charset="0"/>
              </a:rPr>
              <a:t> </a:t>
            </a:r>
            <a:r>
              <a:rPr lang="de-DE" sz="3600" b="1" err="1">
                <a:effectLst/>
                <a:latin typeface="Arial" panose="020B0604020202020204" pitchFamily="34" charset="0"/>
              </a:rPr>
              <a:t>issue</a:t>
            </a:r>
            <a:r>
              <a:rPr lang="de-DE" sz="3600" b="1">
                <a:effectLst/>
                <a:latin typeface="Arial" panose="020B0604020202020204" pitchFamily="34" charset="0"/>
              </a:rPr>
              <a:t> </a:t>
            </a:r>
            <a:r>
              <a:rPr lang="de-DE" sz="3600" b="1" err="1">
                <a:effectLst/>
                <a:latin typeface="Arial" panose="020B0604020202020204" pitchFamily="34" charset="0"/>
              </a:rPr>
              <a:t>yourself</a:t>
            </a:r>
            <a:r>
              <a:rPr lang="de-DE" sz="3600" b="1">
                <a:effectLst/>
                <a:latin typeface="Arial" panose="020B0604020202020204" pitchFamily="34" charset="0"/>
              </a:rPr>
              <a:t> and </a:t>
            </a:r>
            <a:r>
              <a:rPr lang="de-DE" sz="3600" b="1" err="1">
                <a:effectLst/>
                <a:latin typeface="Arial" panose="020B0604020202020204" pitchFamily="34" charset="0"/>
              </a:rPr>
              <a:t>create</a:t>
            </a:r>
            <a:r>
              <a:rPr lang="de-DE" sz="3600" b="1">
                <a:effectLst/>
                <a:latin typeface="Arial" panose="020B0604020202020204" pitchFamily="34" charset="0"/>
              </a:rPr>
              <a:t> </a:t>
            </a:r>
            <a:r>
              <a:rPr lang="de-DE" sz="3600" b="1" err="1">
                <a:effectLst/>
                <a:latin typeface="Arial" panose="020B0604020202020204" pitchFamily="34" charset="0"/>
              </a:rPr>
              <a:t>awareness</a:t>
            </a:r>
            <a:r>
              <a:rPr lang="de-DE" sz="3600" b="1">
                <a:effectLst/>
                <a:latin typeface="Arial" panose="020B0604020202020204" pitchFamily="34" charset="0"/>
              </a:rPr>
              <a:t> </a:t>
            </a:r>
            <a:r>
              <a:rPr lang="de-DE" sz="3600" b="1" err="1">
                <a:effectLst/>
                <a:latin typeface="Arial" panose="020B0604020202020204" pitchFamily="34" charset="0"/>
              </a:rPr>
              <a:t>about</a:t>
            </a:r>
            <a:r>
              <a:rPr lang="de-DE" sz="3600" b="1">
                <a:effectLst/>
                <a:latin typeface="Arial" panose="020B0604020202020204" pitchFamily="34" charset="0"/>
              </a:rPr>
              <a:t> it</a:t>
            </a:r>
            <a:r>
              <a:rPr lang="de-DE" sz="3600">
                <a:effectLst/>
                <a:latin typeface="Arial" panose="020B0604020202020204" pitchFamily="34" charset="0"/>
              </a:rPr>
              <a:t>....</a:t>
            </a:r>
          </a:p>
          <a:p>
            <a:pPr marL="158750" indent="0">
              <a:buNone/>
            </a:pPr>
            <a:endParaRPr lang="de-DE" sz="3600">
              <a:effectLst/>
              <a:latin typeface="Arial" panose="020B0604020202020204" pitchFamily="34" charset="0"/>
            </a:endParaRPr>
          </a:p>
          <a:p>
            <a:pPr marL="158750" indent="0">
              <a:buNone/>
            </a:pPr>
            <a:endParaRPr lang="de-DE" sz="3600">
              <a:effectLst/>
              <a:latin typeface="Arial" panose="020B0604020202020204" pitchFamily="34" charset="0"/>
            </a:endParaRPr>
          </a:p>
          <a:p>
            <a:pPr marL="158750" indent="0">
              <a:buNone/>
            </a:pPr>
            <a:r>
              <a:rPr lang="de-DE" sz="3600">
                <a:solidFill>
                  <a:srgbClr val="FF0000"/>
                </a:solidFill>
                <a:effectLst/>
                <a:latin typeface="Arial" panose="020B0604020202020204" pitchFamily="34" charset="0"/>
              </a:rPr>
              <a:t>Wichtig: Videos immer eine Slide früher ankündigen, da sie automatisch abgespielt werden</a:t>
            </a:r>
          </a:p>
          <a:p>
            <a:pPr marL="158750" indent="0">
              <a:buNone/>
            </a:pPr>
            <a:endParaRPr lang="de-DE" sz="3600">
              <a:effectLst/>
              <a:latin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3600">
                <a:solidFill>
                  <a:schemeClr val="dk1"/>
                </a:solidFill>
              </a:rPr>
              <a:t>But </a:t>
            </a:r>
            <a:r>
              <a:rPr lang="de-DE" sz="3600" err="1">
                <a:solidFill>
                  <a:schemeClr val="dk1"/>
                </a:solidFill>
              </a:rPr>
              <a:t>let‘s</a:t>
            </a:r>
            <a:r>
              <a:rPr lang="de-DE" sz="3600">
                <a:solidFill>
                  <a:schemeClr val="dk1"/>
                </a:solidFill>
              </a:rPr>
              <a:t> </a:t>
            </a:r>
            <a:r>
              <a:rPr lang="de-DE" sz="3600" err="1">
                <a:solidFill>
                  <a:schemeClr val="dk1"/>
                </a:solidFill>
              </a:rPr>
              <a:t>first</a:t>
            </a:r>
            <a:r>
              <a:rPr lang="de-DE" sz="3600">
                <a:solidFill>
                  <a:schemeClr val="dk1"/>
                </a:solidFill>
              </a:rPr>
              <a:t> </a:t>
            </a:r>
            <a:r>
              <a:rPr lang="de-DE" sz="3600" err="1">
                <a:solidFill>
                  <a:schemeClr val="dk1"/>
                </a:solidFill>
              </a:rPr>
              <a:t>introduce</a:t>
            </a:r>
            <a:r>
              <a:rPr lang="de-DE" sz="3600">
                <a:solidFill>
                  <a:schemeClr val="dk1"/>
                </a:solidFill>
              </a:rPr>
              <a:t> </a:t>
            </a:r>
            <a:r>
              <a:rPr lang="de-DE" sz="3600" err="1">
                <a:solidFill>
                  <a:schemeClr val="dk1"/>
                </a:solidFill>
              </a:rPr>
              <a:t>you</a:t>
            </a:r>
            <a:r>
              <a:rPr lang="de-DE" sz="3600">
                <a:solidFill>
                  <a:schemeClr val="dk1"/>
                </a:solidFill>
              </a:rPr>
              <a:t> </a:t>
            </a:r>
            <a:r>
              <a:rPr lang="de-DE" sz="3600" err="1">
                <a:solidFill>
                  <a:schemeClr val="dk1"/>
                </a:solidFill>
              </a:rPr>
              <a:t>to</a:t>
            </a:r>
            <a:r>
              <a:rPr lang="de-DE" sz="3600">
                <a:solidFill>
                  <a:schemeClr val="dk1"/>
                </a:solidFill>
              </a:rPr>
              <a:t> </a:t>
            </a:r>
            <a:r>
              <a:rPr lang="de-DE" sz="3600" err="1">
                <a:solidFill>
                  <a:schemeClr val="dk1"/>
                </a:solidFill>
              </a:rPr>
              <a:t>our</a:t>
            </a:r>
            <a:r>
              <a:rPr lang="de-DE" sz="3600">
                <a:solidFill>
                  <a:schemeClr val="dk1"/>
                </a:solidFill>
              </a:rPr>
              <a:t> </a:t>
            </a:r>
            <a:r>
              <a:rPr lang="de-DE" sz="3600" err="1">
                <a:solidFill>
                  <a:schemeClr val="dk1"/>
                </a:solidFill>
              </a:rPr>
              <a:t>female</a:t>
            </a:r>
            <a:r>
              <a:rPr lang="de-DE" sz="3600">
                <a:solidFill>
                  <a:schemeClr val="dk1"/>
                </a:solidFill>
              </a:rPr>
              <a:t> </a:t>
            </a:r>
            <a:r>
              <a:rPr lang="de-DE" sz="3600" err="1">
                <a:solidFill>
                  <a:schemeClr val="dk1"/>
                </a:solidFill>
              </a:rPr>
              <a:t>founders</a:t>
            </a:r>
            <a:r>
              <a:rPr lang="de-DE" sz="3600">
                <a:solidFill>
                  <a:schemeClr val="dk1"/>
                </a:solidFill>
              </a:rPr>
              <a:t> and in a </a:t>
            </a:r>
            <a:r>
              <a:rPr lang="de-DE" sz="3600" err="1">
                <a:solidFill>
                  <a:schemeClr val="dk1"/>
                </a:solidFill>
              </a:rPr>
              <a:t>second</a:t>
            </a:r>
            <a:r>
              <a:rPr lang="de-DE" sz="3600">
                <a:solidFill>
                  <a:schemeClr val="dk1"/>
                </a:solidFill>
              </a:rPr>
              <a:t> </a:t>
            </a:r>
            <a:r>
              <a:rPr lang="de-DE" sz="3600" err="1">
                <a:solidFill>
                  <a:schemeClr val="dk1"/>
                </a:solidFill>
              </a:rPr>
              <a:t>following</a:t>
            </a:r>
            <a:r>
              <a:rPr lang="de-DE" sz="3600">
                <a:solidFill>
                  <a:schemeClr val="dk1"/>
                </a:solidFill>
              </a:rPr>
              <a:t> </a:t>
            </a:r>
            <a:r>
              <a:rPr lang="de-DE" sz="3600" err="1">
                <a:solidFill>
                  <a:schemeClr val="dk1"/>
                </a:solidFill>
              </a:rPr>
              <a:t>video</a:t>
            </a:r>
            <a:r>
              <a:rPr lang="de-DE" sz="3600">
                <a:solidFill>
                  <a:schemeClr val="dk1"/>
                </a:solidFill>
              </a:rPr>
              <a:t> </a:t>
            </a:r>
            <a:r>
              <a:rPr lang="de-DE" sz="3600" err="1">
                <a:solidFill>
                  <a:schemeClr val="dk1"/>
                </a:solidFill>
              </a:rPr>
              <a:t>you</a:t>
            </a:r>
            <a:r>
              <a:rPr lang="de-DE" sz="3600">
                <a:solidFill>
                  <a:schemeClr val="dk1"/>
                </a:solidFill>
              </a:rPr>
              <a:t> will </a:t>
            </a:r>
            <a:r>
              <a:rPr lang="de-DE" sz="3600" err="1">
                <a:solidFill>
                  <a:schemeClr val="dk1"/>
                </a:solidFill>
              </a:rPr>
              <a:t>hear</a:t>
            </a:r>
            <a:r>
              <a:rPr lang="de-DE" sz="3600">
                <a:solidFill>
                  <a:schemeClr val="dk1"/>
                </a:solidFill>
              </a:rPr>
              <a:t> </a:t>
            </a:r>
            <a:r>
              <a:rPr lang="de-DE" sz="3600" err="1">
                <a:solidFill>
                  <a:schemeClr val="dk1"/>
                </a:solidFill>
              </a:rPr>
              <a:t>why</a:t>
            </a:r>
            <a:r>
              <a:rPr lang="de-DE" sz="3600">
                <a:solidFill>
                  <a:schemeClr val="dk1"/>
                </a:solidFill>
              </a:rPr>
              <a:t> </a:t>
            </a:r>
            <a:r>
              <a:rPr lang="de-DE" sz="3600" err="1">
                <a:solidFill>
                  <a:schemeClr val="dk1"/>
                </a:solidFill>
              </a:rPr>
              <a:t>they</a:t>
            </a:r>
            <a:r>
              <a:rPr lang="de-DE" sz="3600">
                <a:solidFill>
                  <a:schemeClr val="dk1"/>
                </a:solidFill>
              </a:rPr>
              <a:t> </a:t>
            </a:r>
            <a:r>
              <a:rPr lang="de-DE" sz="3600" err="1">
                <a:solidFill>
                  <a:schemeClr val="dk1"/>
                </a:solidFill>
              </a:rPr>
              <a:t>believe</a:t>
            </a:r>
            <a:r>
              <a:rPr lang="de-DE" sz="3600">
                <a:solidFill>
                  <a:schemeClr val="dk1"/>
                </a:solidFill>
              </a:rPr>
              <a:t> </a:t>
            </a:r>
            <a:r>
              <a:rPr lang="de-DE" sz="3600" err="1">
                <a:solidFill>
                  <a:schemeClr val="dk1"/>
                </a:solidFill>
              </a:rPr>
              <a:t>that</a:t>
            </a:r>
            <a:r>
              <a:rPr lang="de-DE" sz="3600">
                <a:solidFill>
                  <a:schemeClr val="dk1"/>
                </a:solidFill>
              </a:rPr>
              <a:t> </a:t>
            </a:r>
            <a:r>
              <a:rPr lang="de-DE" sz="3600" err="1">
                <a:solidFill>
                  <a:schemeClr val="dk1"/>
                </a:solidFill>
              </a:rPr>
              <a:t>we</a:t>
            </a:r>
            <a:r>
              <a:rPr lang="de-DE" sz="3600">
                <a:solidFill>
                  <a:schemeClr val="dk1"/>
                </a:solidFill>
              </a:rPr>
              <a:t> </a:t>
            </a:r>
            <a:r>
              <a:rPr lang="de-DE" sz="3600" err="1">
                <a:solidFill>
                  <a:schemeClr val="dk1"/>
                </a:solidFill>
              </a:rPr>
              <a:t>need</a:t>
            </a:r>
            <a:r>
              <a:rPr lang="de-DE" sz="3600">
                <a:solidFill>
                  <a:schemeClr val="dk1"/>
                </a:solidFill>
              </a:rPr>
              <a:t> </a:t>
            </a:r>
            <a:r>
              <a:rPr lang="de-DE" sz="3600" err="1">
                <a:solidFill>
                  <a:schemeClr val="dk1"/>
                </a:solidFill>
              </a:rPr>
              <a:t>mor</a:t>
            </a:r>
            <a:r>
              <a:rPr lang="de-DE" sz="3600">
                <a:solidFill>
                  <a:schemeClr val="dk1"/>
                </a:solidFill>
              </a:rPr>
              <a:t> </a:t>
            </a:r>
            <a:r>
              <a:rPr lang="de-DE" sz="3600" err="1">
                <a:solidFill>
                  <a:schemeClr val="dk1"/>
                </a:solidFill>
              </a:rPr>
              <a:t>women</a:t>
            </a:r>
            <a:r>
              <a:rPr lang="de-DE" sz="3600">
                <a:solidFill>
                  <a:schemeClr val="dk1"/>
                </a:solidFill>
              </a:rPr>
              <a:t> </a:t>
            </a:r>
            <a:r>
              <a:rPr lang="de-DE" sz="3600" err="1">
                <a:solidFill>
                  <a:schemeClr val="dk1"/>
                </a:solidFill>
              </a:rPr>
              <a:t>entrepreneurship</a:t>
            </a:r>
            <a:r>
              <a:rPr lang="de-DE" sz="3600">
                <a:solidFill>
                  <a:schemeClr val="dk1"/>
                </a:solidFill>
              </a:rPr>
              <a:t> out </a:t>
            </a:r>
            <a:r>
              <a:rPr lang="de-DE" sz="3600" err="1">
                <a:solidFill>
                  <a:schemeClr val="dk1"/>
                </a:solidFill>
              </a:rPr>
              <a:t>of</a:t>
            </a:r>
            <a:r>
              <a:rPr lang="de-DE" sz="3600">
                <a:solidFill>
                  <a:schemeClr val="dk1"/>
                </a:solidFill>
              </a:rPr>
              <a:t> </a:t>
            </a:r>
            <a:r>
              <a:rPr lang="de-DE" sz="3600" err="1">
                <a:solidFill>
                  <a:schemeClr val="dk1"/>
                </a:solidFill>
              </a:rPr>
              <a:t>science</a:t>
            </a:r>
            <a:r>
              <a:rPr lang="de-DE" sz="3600">
                <a:solidFill>
                  <a:schemeClr val="dk1"/>
                </a:solidFill>
              </a:rPr>
              <a:t>…</a:t>
            </a:r>
          </a:p>
          <a:p>
            <a:pPr marL="158750" indent="0">
              <a:buNone/>
            </a:pPr>
            <a:endParaRPr lang="de-DE" sz="3600">
              <a:effectLst/>
              <a:latin typeface="Arial" panose="020B0604020202020204" pitchFamily="34" charset="0"/>
            </a:endParaRPr>
          </a:p>
          <a:p>
            <a:pPr marL="158750" indent="0">
              <a:buNone/>
            </a:pPr>
            <a:endParaRPr lang="de-DE" sz="3600">
              <a:effectLst/>
              <a:latin typeface="Arial" panose="020B0604020202020204" pitchFamily="34" charset="0"/>
            </a:endParaRPr>
          </a:p>
          <a:p>
            <a:pPr marL="158750" indent="0">
              <a:buNone/>
            </a:pPr>
            <a:endParaRPr lang="de-DE" sz="2000">
              <a:solidFill>
                <a:srgbClr val="1A1A1A"/>
              </a:solidFill>
              <a:effectLst/>
              <a:latin typeface="Helvetica" pitchFamily="2" charset="0"/>
            </a:endParaRP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029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263be4a94_1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de-DE" sz="1200">
                <a:solidFill>
                  <a:schemeClr val="dk1"/>
                </a:solidFill>
              </a:rPr>
              <a:t>But </a:t>
            </a:r>
            <a:r>
              <a:rPr lang="de-DE" sz="1200" err="1">
                <a:solidFill>
                  <a:schemeClr val="dk1"/>
                </a:solidFill>
              </a:rPr>
              <a:t>let‘s</a:t>
            </a:r>
            <a:r>
              <a:rPr lang="de-DE" sz="1200">
                <a:solidFill>
                  <a:schemeClr val="dk1"/>
                </a:solidFill>
              </a:rPr>
              <a:t> </a:t>
            </a:r>
            <a:r>
              <a:rPr lang="de-DE" sz="1200" err="1">
                <a:solidFill>
                  <a:schemeClr val="dk1"/>
                </a:solidFill>
              </a:rPr>
              <a:t>first</a:t>
            </a:r>
            <a:r>
              <a:rPr lang="de-DE" sz="1200">
                <a:solidFill>
                  <a:schemeClr val="dk1"/>
                </a:solidFill>
              </a:rPr>
              <a:t> </a:t>
            </a:r>
            <a:r>
              <a:rPr lang="de-DE" sz="1200" err="1">
                <a:solidFill>
                  <a:schemeClr val="dk1"/>
                </a:solidFill>
              </a:rPr>
              <a:t>introduce</a:t>
            </a:r>
            <a:r>
              <a:rPr lang="de-DE" sz="1200">
                <a:solidFill>
                  <a:schemeClr val="dk1"/>
                </a:solidFill>
              </a:rPr>
              <a:t> </a:t>
            </a:r>
            <a:r>
              <a:rPr lang="de-DE" sz="1200" err="1">
                <a:solidFill>
                  <a:schemeClr val="dk1"/>
                </a:solidFill>
              </a:rPr>
              <a:t>them</a:t>
            </a:r>
            <a:r>
              <a:rPr lang="de-DE" sz="1200">
                <a:solidFill>
                  <a:schemeClr val="dk1"/>
                </a:solidFill>
              </a:rPr>
              <a:t> </a:t>
            </a:r>
            <a:r>
              <a:rPr lang="de-DE" sz="1200" err="1">
                <a:solidFill>
                  <a:schemeClr val="dk1"/>
                </a:solidFill>
              </a:rPr>
              <a:t>to</a:t>
            </a:r>
            <a:r>
              <a:rPr lang="de-DE" sz="1200">
                <a:solidFill>
                  <a:schemeClr val="dk1"/>
                </a:solidFill>
              </a:rPr>
              <a:t> </a:t>
            </a:r>
            <a:r>
              <a:rPr lang="de-DE" sz="1200" err="1">
                <a:solidFill>
                  <a:schemeClr val="dk1"/>
                </a:solidFill>
              </a:rPr>
              <a:t>you</a:t>
            </a:r>
            <a:r>
              <a:rPr lang="de-DE" sz="1200">
                <a:solidFill>
                  <a:schemeClr val="dk1"/>
                </a:solidFill>
              </a:rPr>
              <a:t>…</a:t>
            </a:r>
          </a:p>
        </p:txBody>
      </p:sp>
      <p:sp>
        <p:nvSpPr>
          <p:cNvPr id="114" name="Google Shape;114;g7263be4a94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308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r>
              <a:rPr lang="de-DE"/>
              <a:t>Bild durch Klicken auf Symbol hinzufügen</a:t>
            </a:r>
          </a:p>
        </p:txBody>
      </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title</a:t>
            </a:r>
          </a:p>
        </p:txBody>
      </p:sp>
      <p:grpSp>
        <p:nvGrpSpPr>
          <p:cNvPr id="5" name="Gruppieren 4">
            <a:extLst>
              <a:ext uri="{FF2B5EF4-FFF2-40B4-BE49-F238E27FC236}">
                <a16:creationId xmlns:a16="http://schemas.microsoft.com/office/drawing/2014/main" id="{4E26531B-0C71-8193-2700-C740E1ABBA9D}"/>
              </a:ext>
            </a:extLst>
          </p:cNvPr>
          <p:cNvGrpSpPr/>
          <p:nvPr userDrawn="1"/>
        </p:nvGrpSpPr>
        <p:grpSpPr>
          <a:xfrm>
            <a:off x="240253" y="3940014"/>
            <a:ext cx="6019789" cy="1085886"/>
            <a:chOff x="294684" y="3771966"/>
            <a:chExt cx="6131694" cy="1106072"/>
          </a:xfrm>
        </p:grpSpPr>
        <p:sp>
          <p:nvSpPr>
            <p:cNvPr id="10" name="Titel 1">
              <a:extLst>
                <a:ext uri="{FF2B5EF4-FFF2-40B4-BE49-F238E27FC236}">
                  <a16:creationId xmlns:a16="http://schemas.microsoft.com/office/drawing/2014/main" id="{9E0B8B6B-F1F8-8B5E-0182-1DAEE995C403}"/>
                </a:ext>
              </a:extLst>
            </p:cNvPr>
            <p:cNvSpPr txBox="1"/>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12" name="Grafik 11">
              <a:extLst>
                <a:ext uri="{FF2B5EF4-FFF2-40B4-BE49-F238E27FC236}">
                  <a16:creationId xmlns:a16="http://schemas.microsoft.com/office/drawing/2014/main" id="{B9944631-F35F-9B16-7248-F6D758D16B12}"/>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5150762" y="4276758"/>
              <a:ext cx="1275615" cy="487993"/>
            </a:xfrm>
            <a:prstGeom prst="rect">
              <a:avLst/>
            </a:prstGeom>
          </p:spPr>
        </p:pic>
        <p:pic>
          <p:nvPicPr>
            <p:cNvPr id="13" name="Grafik 12">
              <a:extLst>
                <a:ext uri="{FF2B5EF4-FFF2-40B4-BE49-F238E27FC236}">
                  <a16:creationId xmlns:a16="http://schemas.microsoft.com/office/drawing/2014/main" id="{1E5A5999-DAA8-440A-A1A3-4EFDF09270AE}"/>
                </a:ext>
              </a:extLst>
            </p:cNvPr>
            <p:cNvPicPr/>
            <p:nvPr userDrawn="1"/>
          </p:nvPicPr>
          <p:blipFill>
            <a:blip r:embed="rId3"/>
            <a:srcRect/>
            <a:stretch/>
          </p:blipFill>
          <p:spPr>
            <a:xfrm>
              <a:off x="294684" y="3771966"/>
              <a:ext cx="4612192" cy="1106072"/>
            </a:xfrm>
            <a:prstGeom prst="rect">
              <a:avLst/>
            </a:prstGeom>
          </p:spPr>
        </p:pic>
      </p:grpSp>
    </p:spTree>
    <p:extLst>
      <p:ext uri="{BB962C8B-B14F-4D97-AF65-F5344CB8AC3E}">
        <p14:creationId xmlns:p14="http://schemas.microsoft.com/office/powerpoint/2010/main" val="571386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62FC91-5A4F-722C-B155-F17334BCDA8A}"/>
              </a:ext>
            </a:extLst>
          </p:cNvPr>
          <p:cNvSpPr>
            <a:spLocks noGrp="1"/>
          </p:cNvSpPr>
          <p:nvPr>
            <p:ph type="body" sz="quarter" idx="13"/>
          </p:nvPr>
        </p:nvSpPr>
        <p:spPr>
          <a:xfrm>
            <a:off x="428625" y="1743076"/>
            <a:ext cx="8251031" cy="2687240"/>
          </a:xfrm>
          <a:prstGeom prst="rect">
            <a:avLst/>
          </a:prstGeom>
        </p:spPr>
        <p:txBody>
          <a:bodyPr lIns="0" tIns="0" rIns="0" bIns="0"/>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204863351"/>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665105689"/>
      </p:ext>
    </p:extLst>
  </p:cSld>
  <p:clrMapOvr>
    <a:masterClrMapping/>
  </p:clrMapOvr>
  <p:extLst>
    <p:ext uri="{DCECCB84-F9BA-43D5-87BE-67443E8EF086}">
      <p15:sldGuideLst xmlns:p15="http://schemas.microsoft.com/office/powerpoint/2012/main">
        <p15:guide id="1" orient="horz" pos="1098">
          <p15:clr>
            <a:srgbClr val="FBAE40"/>
          </p15:clr>
        </p15:guide>
        <p15:guide id="2"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Zitate</a:t>
            </a:r>
          </a:p>
        </p:txBody>
      </p:sp>
    </p:spTree>
    <p:extLst>
      <p:ext uri="{BB962C8B-B14F-4D97-AF65-F5344CB8AC3E}">
        <p14:creationId xmlns:p14="http://schemas.microsoft.com/office/powerpoint/2010/main" val="51973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09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r>
              <a:rPr lang="de-DE"/>
              <a:t>Bild durch Klicken auf Symbol hinzufügen</a:t>
            </a:r>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657785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Solo </a:t>
            </a:r>
            <a:r>
              <a:rPr lang="de-DE" err="1"/>
              <a:t>work</a:t>
            </a:r>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3534512240"/>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40810"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602834806"/>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1693257572"/>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spcBef>
                <a:spcPts val="0"/>
              </a:spcBef>
              <a:spcAft>
                <a:spcPts val="900"/>
              </a:spcAft>
              <a:buFont typeface="+mj-lt"/>
              <a:buAutoNum type="arabicPeriod"/>
              <a:defRPr sz="1400"/>
            </a:lvl1pPr>
          </a:lstStyle>
          <a:p>
            <a:pPr lvl="0"/>
            <a:r>
              <a:rPr lang="en-US"/>
              <a:t>Instructions</a:t>
            </a:r>
          </a:p>
          <a:p>
            <a:pPr lvl="0"/>
            <a:r>
              <a:rPr lang="en-US"/>
              <a:t>…</a:t>
            </a:r>
          </a:p>
          <a:p>
            <a:pPr lvl="0"/>
            <a:r>
              <a:rPr lang="en-US"/>
              <a:t>…</a:t>
            </a:r>
          </a:p>
          <a:p>
            <a:pPr lvl="0"/>
            <a:endParaRPr lang="en-US"/>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a:solidFill>
                  <a:srgbClr val="E30613"/>
                </a:solidFill>
                <a:latin typeface="Aptos" panose="020B0004020202020204" pitchFamily="34" charset="0"/>
              </a:rPr>
              <a:t>Check-in</a:t>
            </a:r>
          </a:p>
        </p:txBody>
      </p:sp>
    </p:spTree>
    <p:extLst>
      <p:ext uri="{BB962C8B-B14F-4D97-AF65-F5344CB8AC3E}">
        <p14:creationId xmlns:p14="http://schemas.microsoft.com/office/powerpoint/2010/main" val="1108663942"/>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390548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1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63" name="Google Shape;63;p78"/>
          <p:cNvSpPr/>
          <p:nvPr/>
        </p:nvSpPr>
        <p:spPr>
          <a:xfrm>
            <a:off x="5092971" y="1393031"/>
            <a:ext cx="3181350" cy="3181350"/>
          </a:xfrm>
          <a:prstGeom prst="ellipse">
            <a:avLst/>
          </a:prstGeom>
          <a:solidFill>
            <a:srgbClr val="DFE8F0"/>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420497577"/>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r>
              <a:rPr lang="de-DE"/>
              <a:t>Bild durch Klicken auf Symbol hinzufügen</a:t>
            </a:r>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a:t>CLICK TO EDIT MASTER TEXT </a:t>
            </a:r>
          </a:p>
        </p:txBody>
      </p:sp>
    </p:spTree>
    <p:extLst>
      <p:ext uri="{BB962C8B-B14F-4D97-AF65-F5344CB8AC3E}">
        <p14:creationId xmlns:p14="http://schemas.microsoft.com/office/powerpoint/2010/main" val="368065010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125035124"/>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3009900" y="981307"/>
            <a:ext cx="5829300" cy="3876442"/>
          </a:xfrm>
          <a:prstGeom prst="rect">
            <a:avLst/>
          </a:prstGeom>
          <a:noFill/>
          <a:ln>
            <a:noFill/>
          </a:ln>
        </p:spPr>
      </p:sp>
      <p:sp>
        <p:nvSpPr>
          <p:cNvPr id="154" name="Google Shape;154;p88"/>
          <p:cNvSpPr txBox="1">
            <a:spLocks noGrp="1"/>
          </p:cNvSpPr>
          <p:nvPr>
            <p:ph type="body" idx="3"/>
          </p:nvPr>
        </p:nvSpPr>
        <p:spPr>
          <a:xfrm>
            <a:off x="428625" y="1995489"/>
            <a:ext cx="2403785"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4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608908380"/>
      </p:ext>
    </p:extLst>
  </p:cSld>
  <p:clrMapOvr>
    <a:masterClrMapping/>
  </p:clrMapOvr>
  <p:extLst>
    <p:ext uri="{DCECCB84-F9BA-43D5-87BE-67443E8EF086}">
      <p15:sldGuideLst xmlns:p15="http://schemas.microsoft.com/office/powerpoint/2012/main">
        <p15:guide id="1" orient="horz" pos="1260">
          <p15:clr>
            <a:srgbClr val="FBAE40"/>
          </p15:clr>
        </p15:guide>
        <p15:guide id="2" pos="1896">
          <p15:clr>
            <a:srgbClr val="FBAE40"/>
          </p15:clr>
        </p15:guide>
        <p15:guide id="3" orient="horz" pos="6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a:t>Bullet </a:t>
            </a:r>
            <a:r>
              <a:rPr lang="de-DE" err="1"/>
              <a:t>One</a:t>
            </a:r>
            <a:endParaRPr lang="de-DE"/>
          </a:p>
          <a:p>
            <a:r>
              <a:rPr lang="de-DE"/>
              <a:t>Bullet </a:t>
            </a:r>
            <a:r>
              <a:rPr lang="de-DE" err="1"/>
              <a:t>Two</a:t>
            </a:r>
            <a:endParaRPr lang="de-DE"/>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100866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Startup Beispiel" preserve="1" userDrawn="1">
  <p:cSld name="6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4572000" y="0"/>
            <a:ext cx="4572000" cy="5143500"/>
          </a:xfrm>
          <a:prstGeom prst="rect">
            <a:avLst/>
          </a:prstGeom>
          <a:noFill/>
          <a:ln>
            <a:noFill/>
          </a:ln>
        </p:spPr>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19100" y="333829"/>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4139851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Everybody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make</a:t>
            </a:r>
            <a:r>
              <a:rPr lang="de-DE" sz="1600" b="1" i="0">
                <a:solidFill>
                  <a:schemeClr val="lt1"/>
                </a:solidFill>
                <a:latin typeface="+mn-lt"/>
                <a:ea typeface="Arial"/>
                <a:cs typeface="Arial"/>
                <a:sym typeface="Arial"/>
              </a:rPr>
              <a:t> a </a:t>
            </a:r>
            <a:r>
              <a:rPr lang="de-DE" sz="1600" b="1" i="0" err="1">
                <a:solidFill>
                  <a:schemeClr val="lt1"/>
                </a:solidFill>
                <a:latin typeface="+mn-lt"/>
                <a:ea typeface="Arial"/>
                <a:cs typeface="Arial"/>
                <a:sym typeface="Arial"/>
              </a:rPr>
              <a:t>gesture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how</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are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feeling</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today</a:t>
            </a:r>
            <a:r>
              <a:rPr lang="de-DE" sz="1600" b="1" i="0">
                <a:solidFill>
                  <a:schemeClr val="lt1"/>
                </a:solidFill>
                <a:latin typeface="+mn-lt"/>
                <a:ea typeface="Arial"/>
                <a:cs typeface="Arial"/>
                <a:sym typeface="Arial"/>
              </a:rPr>
              <a:t>! </a:t>
            </a:r>
            <a:endParaRPr b="1" i="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One</a:t>
            </a:r>
            <a:r>
              <a:rPr lang="de-DE" sz="1600" b="1" i="0">
                <a:solidFill>
                  <a:schemeClr val="lt1"/>
                </a:solidFill>
                <a:latin typeface="+mn-lt"/>
                <a:ea typeface="Arial"/>
                <a:cs typeface="Arial"/>
                <a:sym typeface="Arial"/>
              </a:rPr>
              <a:t> after </a:t>
            </a:r>
            <a:r>
              <a:rPr lang="de-DE" sz="1600" b="1" i="0" err="1">
                <a:solidFill>
                  <a:schemeClr val="lt1"/>
                </a:solidFill>
                <a:latin typeface="+mn-lt"/>
                <a:ea typeface="Arial"/>
                <a:cs typeface="Arial"/>
                <a:sym typeface="Arial"/>
              </a:rPr>
              <a:t>another</a:t>
            </a:r>
            <a:r>
              <a:rPr lang="de-DE" sz="1600" b="1" i="0">
                <a:solidFill>
                  <a:schemeClr val="lt1"/>
                </a:solidFill>
                <a:latin typeface="+mn-lt"/>
                <a:ea typeface="Arial"/>
                <a:cs typeface="Arial"/>
                <a:sym typeface="Arial"/>
              </a:rPr>
              <a:t>: </a:t>
            </a:r>
            <a:endParaRPr b="1" i="0">
              <a:latin typeface="+mn-lt"/>
            </a:endParaRPr>
          </a:p>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Introduce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yourself</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with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name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location</a:t>
            </a:r>
            <a:r>
              <a:rPr lang="de-DE" sz="1600" b="1" i="0">
                <a:solidFill>
                  <a:schemeClr val="lt1"/>
                </a:solidFill>
                <a:latin typeface="+mn-lt"/>
                <a:ea typeface="Arial"/>
                <a:cs typeface="Arial"/>
                <a:sym typeface="Arial"/>
              </a:rPr>
              <a:t>, and </a:t>
            </a:r>
            <a:r>
              <a:rPr lang="de-DE" sz="1600" b="1" i="0" err="1">
                <a:solidFill>
                  <a:schemeClr val="lt1"/>
                </a:solidFill>
                <a:latin typeface="+mn-lt"/>
                <a:ea typeface="Arial"/>
                <a:cs typeface="Arial"/>
                <a:sym typeface="Arial"/>
              </a:rPr>
              <a:t>research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topic</a:t>
            </a:r>
            <a:r>
              <a:rPr lang="de-DE" sz="1600" b="1" i="0">
                <a:solidFill>
                  <a:schemeClr val="lt1"/>
                </a:solidFill>
                <a:latin typeface="+mn-lt"/>
                <a:ea typeface="Arial"/>
                <a:cs typeface="Arial"/>
                <a:sym typeface="Arial"/>
              </a:rPr>
              <a:t>. </a:t>
            </a:r>
            <a:br>
              <a:rPr lang="de-DE" sz="1600" b="1" i="0">
                <a:solidFill>
                  <a:schemeClr val="lt1"/>
                </a:solidFill>
                <a:latin typeface="+mn-lt"/>
                <a:ea typeface="Arial"/>
                <a:cs typeface="Arial"/>
                <a:sym typeface="Arial"/>
              </a:rPr>
            </a:br>
            <a:r>
              <a:rPr lang="de-DE" sz="1600" b="1" i="0" err="1">
                <a:solidFill>
                  <a:schemeClr val="lt1"/>
                </a:solidFill>
                <a:latin typeface="+mn-lt"/>
                <a:ea typeface="Arial"/>
                <a:cs typeface="Arial"/>
                <a:sym typeface="Arial"/>
              </a:rPr>
              <a:t>Then</a:t>
            </a:r>
            <a:r>
              <a:rPr lang="de-DE" sz="1600" b="1" i="0">
                <a:solidFill>
                  <a:schemeClr val="lt1"/>
                </a:solidFill>
                <a:latin typeface="+mn-lt"/>
                <a:ea typeface="Arial"/>
                <a:cs typeface="Arial"/>
                <a:sym typeface="Arial"/>
              </a:rPr>
              <a:t>, pass on </a:t>
            </a:r>
            <a:r>
              <a:rPr lang="de-DE" sz="1600" b="1" i="0" err="1">
                <a:solidFill>
                  <a:schemeClr val="lt1"/>
                </a:solidFill>
                <a:latin typeface="+mn-lt"/>
                <a:ea typeface="Arial"/>
                <a:cs typeface="Arial"/>
                <a:sym typeface="Arial"/>
              </a:rPr>
              <a:t>the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speaking</a:t>
            </a:r>
            <a:r>
              <a:rPr lang="de-DE" sz="1600" b="1" i="0">
                <a:solidFill>
                  <a:schemeClr val="lt1"/>
                </a:solidFill>
                <a:latin typeface="+mn-lt"/>
                <a:ea typeface="Arial"/>
                <a:cs typeface="Arial"/>
                <a:sym typeface="Arial"/>
              </a:rPr>
              <a:t> ball </a:t>
            </a:r>
            <a:r>
              <a:rPr lang="de-DE" sz="1600" b="1" i="0" err="1">
                <a:solidFill>
                  <a:schemeClr val="lt1"/>
                </a:solidFill>
                <a:latin typeface="+mn-lt"/>
                <a:ea typeface="Arial"/>
                <a:cs typeface="Arial"/>
                <a:sym typeface="Arial"/>
              </a:rPr>
              <a:t>to</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somebody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else</a:t>
            </a:r>
            <a:r>
              <a:rPr lang="de-DE" sz="1600" b="1" i="0">
                <a:solidFill>
                  <a:schemeClr val="lt1"/>
                </a:solidFill>
                <a:latin typeface="+mn-lt"/>
                <a:ea typeface="Arial"/>
                <a:cs typeface="Arial"/>
                <a:sym typeface="Arial"/>
              </a:rPr>
              <a:t>.</a:t>
            </a:r>
            <a:endParaRPr b="1" i="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1.</a:t>
            </a:r>
            <a:endParaRPr b="1" i="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2.</a:t>
            </a:r>
            <a:endParaRPr b="1" i="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Check-in</a:t>
            </a:r>
          </a:p>
        </p:txBody>
      </p:sp>
    </p:spTree>
    <p:extLst>
      <p:ext uri="{BB962C8B-B14F-4D97-AF65-F5344CB8AC3E}">
        <p14:creationId xmlns:p14="http://schemas.microsoft.com/office/powerpoint/2010/main" val="3375183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Let</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know</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if</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you’re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with</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Raise </a:t>
            </a:r>
            <a:r>
              <a:rPr lang="de-DE" sz="1800" b="1" i="0" u="none" strike="noStrike" cap="none" err="1">
                <a:solidFill>
                  <a:schemeClr val="lt1"/>
                </a:solidFill>
                <a:latin typeface="Aptos" panose="020B0004020202020204" pitchFamily="34" charset="0"/>
                <a:ea typeface="Arial"/>
                <a:cs typeface="Arial"/>
                <a:sym typeface="Arial"/>
              </a:rPr>
              <a:t>your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emoji</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thumb</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p:txBody>
      </p:sp>
    </p:spTree>
    <p:extLst>
      <p:ext uri="{BB962C8B-B14F-4D97-AF65-F5344CB8AC3E}">
        <p14:creationId xmlns:p14="http://schemas.microsoft.com/office/powerpoint/2010/main" val="378202364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How</a:t>
            </a:r>
            <a:r>
              <a:rPr lang="de-DE" sz="1800" b="1" i="0" u="none" strike="noStrike" cap="none">
                <a:solidFill>
                  <a:schemeClr val="lt1"/>
                </a:solidFill>
                <a:latin typeface="Aptos" panose="020B0004020202020204" pitchFamily="34" charset="0"/>
                <a:ea typeface="Arial"/>
                <a:cs typeface="Arial"/>
                <a:sym typeface="Arial"/>
              </a:rPr>
              <a:t> was </a:t>
            </a:r>
            <a:r>
              <a:rPr lang="de-DE" sz="1800" b="1" i="0" u="none" strike="noStrike" cap="none" err="1">
                <a:solidFill>
                  <a:schemeClr val="lt1"/>
                </a:solidFill>
                <a:latin typeface="Aptos" panose="020B0004020202020204" pitchFamily="34" charset="0"/>
                <a:ea typeface="Arial"/>
                <a:cs typeface="Arial"/>
                <a:sym typeface="Arial"/>
              </a:rPr>
              <a:t>the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exercise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for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Any </a:t>
            </a:r>
            <a:r>
              <a:rPr lang="de-DE" sz="1800" b="1" i="0" u="none" strike="noStrike" cap="none" err="1">
                <a:solidFill>
                  <a:schemeClr val="lt1"/>
                </a:solidFill>
                <a:latin typeface="Aptos" panose="020B0004020202020204" pitchFamily="34" charset="0"/>
                <a:ea typeface="Arial"/>
                <a:cs typeface="Arial"/>
                <a:sym typeface="Arial"/>
              </a:rPr>
              <a:t>insights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questions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would</a:t>
            </a:r>
            <a:r>
              <a:rPr lang="de-DE" sz="1800" b="1" i="0" u="none" strike="noStrike" cap="none">
                <a:solidFill>
                  <a:schemeClr val="lt1"/>
                </a:solidFill>
                <a:latin typeface="Aptos" panose="020B0004020202020204" pitchFamily="34" charset="0"/>
                <a:ea typeface="Arial"/>
                <a:cs typeface="Arial"/>
                <a:sym typeface="Arial"/>
              </a:rPr>
              <a:t> like </a:t>
            </a:r>
            <a:r>
              <a:rPr lang="de-DE" sz="1800" b="1" i="0" u="none" strike="noStrike" cap="none" err="1">
                <a:solidFill>
                  <a:schemeClr val="lt1"/>
                </a:solidFill>
                <a:latin typeface="Aptos" panose="020B0004020202020204" pitchFamily="34" charset="0"/>
                <a:ea typeface="Arial"/>
                <a:cs typeface="Arial"/>
                <a:sym typeface="Arial"/>
              </a:rPr>
              <a:t>to</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share</a:t>
            </a:r>
            <a:r>
              <a:rPr lang="de-DE" sz="1800" b="1" i="0" u="none" strike="noStrike" cap="none">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416358332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Sharing</a:t>
            </a:r>
            <a:r>
              <a:rPr lang="de-DE" sz="3150" b="1" i="0">
                <a:solidFill>
                  <a:schemeClr val="bg1"/>
                </a:solidFill>
                <a:latin typeface="Aptos" panose="020B0004020202020204" pitchFamily="34" charset="0"/>
              </a:rPr>
              <a:t>…</a:t>
            </a:r>
          </a:p>
        </p:txBody>
      </p:sp>
    </p:spTree>
    <p:extLst>
      <p:ext uri="{BB962C8B-B14F-4D97-AF65-F5344CB8AC3E}">
        <p14:creationId xmlns:p14="http://schemas.microsoft.com/office/powerpoint/2010/main" val="3583542370"/>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ptos_Sharing_Mic">
    <p:spTree>
      <p:nvGrpSpPr>
        <p:cNvPr id="1" name=""/>
        <p:cNvGrpSpPr/>
        <p:nvPr/>
      </p:nvGrpSpPr>
      <p:grpSpPr>
        <a:xfrm>
          <a:off x="0" y="0"/>
          <a:ext cx="0" cy="0"/>
          <a:chOff x="0" y="0"/>
          <a:chExt cx="0" cy="0"/>
        </a:xfrm>
      </p:grpSpPr>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7" name="Google Shape;38;p80">
            <a:extLst>
              <a:ext uri="{FF2B5EF4-FFF2-40B4-BE49-F238E27FC236}">
                <a16:creationId xmlns:a16="http://schemas.microsoft.com/office/drawing/2014/main" id="{DFE264B8-D86D-B788-CAC3-11C1814E4C8F}"/>
              </a:ext>
            </a:extLst>
          </p:cNvPr>
          <p:cNvSpPr txBox="1">
            <a:spLocks noGrp="1"/>
          </p:cNvSpPr>
          <p:nvPr>
            <p:ph type="body" idx="10"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263886482"/>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40468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8397852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Morning</a:t>
            </a:r>
            <a:endParaRPr/>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Afternoon</a:t>
            </a:r>
            <a:endParaRPr/>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244815360"/>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Tree>
    <p:extLst>
      <p:ext uri="{BB962C8B-B14F-4D97-AF65-F5344CB8AC3E}">
        <p14:creationId xmlns:p14="http://schemas.microsoft.com/office/powerpoint/2010/main" val="326286624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endParaRPr lang="de-DE"/>
          </a:p>
        </p:txBody>
      </p:sp>
      <p:grpSp>
        <p:nvGrpSpPr>
          <p:cNvPr id="8" name="Gruppieren 7">
            <a:extLst>
              <a:ext uri="{FF2B5EF4-FFF2-40B4-BE49-F238E27FC236}">
                <a16:creationId xmlns:a16="http://schemas.microsoft.com/office/drawing/2014/main" id="{C4E9F7B5-EC29-4096-D277-E2CAC74F072B}"/>
              </a:ext>
            </a:extLst>
          </p:cNvPr>
          <p:cNvGrpSpPr/>
          <p:nvPr userDrawn="1"/>
        </p:nvGrpSpPr>
        <p:grpSpPr>
          <a:xfrm>
            <a:off x="158749" y="3940014"/>
            <a:ext cx="7627098" cy="1085886"/>
            <a:chOff x="211665" y="3771966"/>
            <a:chExt cx="7768882" cy="1106072"/>
          </a:xfrm>
        </p:grpSpPr>
        <p:sp>
          <p:nvSpPr>
            <p:cNvPr id="3" name="Titel 1">
              <a:extLst>
                <a:ext uri="{FF2B5EF4-FFF2-40B4-BE49-F238E27FC236}">
                  <a16:creationId xmlns:a16="http://schemas.microsoft.com/office/drawing/2014/main" id="{B0E6937F-B8D7-586B-55B7-044BB30ABE50}"/>
                </a:ext>
              </a:extLst>
            </p:cNvPr>
            <p:cNvSpPr txBox="1">
              <a:spLocks/>
            </p:cNvSpPr>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5" name="Grafik 4">
              <a:extLst>
                <a:ext uri="{FF2B5EF4-FFF2-40B4-BE49-F238E27FC236}">
                  <a16:creationId xmlns:a16="http://schemas.microsoft.com/office/drawing/2014/main" id="{41678741-0198-CCE7-C8D7-E1B08231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230" y="4307116"/>
              <a:ext cx="1227036" cy="404923"/>
            </a:xfrm>
            <a:prstGeom prst="rect">
              <a:avLst/>
            </a:prstGeom>
          </p:spPr>
        </p:pic>
        <p:pic>
          <p:nvPicPr>
            <p:cNvPr id="6" name="Grafik 5">
              <a:extLst>
                <a:ext uri="{FF2B5EF4-FFF2-40B4-BE49-F238E27FC236}">
                  <a16:creationId xmlns:a16="http://schemas.microsoft.com/office/drawing/2014/main" id="{2E03791F-B522-91FE-7A34-C086842F1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4932" y="4276758"/>
              <a:ext cx="1275615" cy="487993"/>
            </a:xfrm>
            <a:prstGeom prst="rect">
              <a:avLst/>
            </a:prstGeom>
          </p:spPr>
        </p:pic>
        <p:pic>
          <p:nvPicPr>
            <p:cNvPr id="7" name="Grafik 6">
              <a:extLst>
                <a:ext uri="{FF2B5EF4-FFF2-40B4-BE49-F238E27FC236}">
                  <a16:creationId xmlns:a16="http://schemas.microsoft.com/office/drawing/2014/main" id="{9C1A14B4-1AC2-50EA-2A98-5091016B3D2A}"/>
                </a:ext>
              </a:extLst>
            </p:cNvPr>
            <p:cNvPicPr>
              <a:picLocks noChangeAspect="1"/>
            </p:cNvPicPr>
            <p:nvPr userDrawn="1"/>
          </p:nvPicPr>
          <p:blipFill>
            <a:blip r:embed="rId4"/>
            <a:stretch>
              <a:fillRect/>
            </a:stretch>
          </p:blipFill>
          <p:spPr>
            <a:xfrm>
              <a:off x="211665" y="3771966"/>
              <a:ext cx="4778230" cy="1106072"/>
            </a:xfrm>
            <a:prstGeom prst="rect">
              <a:avLst/>
            </a:prstGeom>
          </p:spPr>
        </p:pic>
      </p:gr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title</a:t>
            </a:r>
          </a:p>
        </p:txBody>
      </p:sp>
    </p:spTree>
    <p:extLst>
      <p:ext uri="{BB962C8B-B14F-4D97-AF65-F5344CB8AC3E}">
        <p14:creationId xmlns:p14="http://schemas.microsoft.com/office/powerpoint/2010/main" val="13562411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a:t>CLICK TO EDIT MASTER TEXT </a:t>
            </a:r>
          </a:p>
        </p:txBody>
      </p:sp>
    </p:spTree>
    <p:extLst>
      <p:ext uri="{BB962C8B-B14F-4D97-AF65-F5344CB8AC3E}">
        <p14:creationId xmlns:p14="http://schemas.microsoft.com/office/powerpoint/2010/main" val="185786269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Morning</a:t>
            </a:r>
            <a:endParaRPr/>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Afternoon</a:t>
            </a:r>
            <a:endParaRPr/>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607769630"/>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a:t>
            </a:r>
            <a:endParaRPr/>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II</a:t>
            </a:r>
            <a:endParaRPr/>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2675664799"/>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2299750234"/>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lnSpc>
                <a:spcPct val="100000"/>
              </a:lnSpc>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Programme</a:t>
            </a:r>
            <a:endParaRPr/>
          </a:p>
        </p:txBody>
      </p:sp>
    </p:spTree>
    <p:extLst>
      <p:ext uri="{BB962C8B-B14F-4D97-AF65-F5344CB8AC3E}">
        <p14:creationId xmlns:p14="http://schemas.microsoft.com/office/powerpoint/2010/main" val="4259754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err="1"/>
              <a:t>Secon</a:t>
            </a:r>
            <a:r>
              <a:rPr lang="en-US"/>
              <a:t>&lt;d Bullet</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lnSpc>
                <a:spcPct val="100000"/>
              </a:lnSpc>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Click to edit Master text styles</a:t>
            </a:r>
          </a:p>
          <a:p>
            <a:pPr lvl="0"/>
            <a:r>
              <a:rPr lang="en-US"/>
              <a:t>Second Bullet&lt;</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Agenda</a:t>
            </a:r>
            <a:endParaRPr/>
          </a:p>
        </p:txBody>
      </p:sp>
    </p:spTree>
    <p:extLst>
      <p:ext uri="{BB962C8B-B14F-4D97-AF65-F5344CB8AC3E}">
        <p14:creationId xmlns:p14="http://schemas.microsoft.com/office/powerpoint/2010/main" val="252121895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44842356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941954416"/>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a:t>
            </a:r>
            <a:endParaRPr/>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II</a:t>
            </a:r>
            <a:endParaRPr/>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844964417"/>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
        <p:nvSpPr>
          <p:cNvPr id="2" name="Text Placeholder 3">
            <a:extLst>
              <a:ext uri="{FF2B5EF4-FFF2-40B4-BE49-F238E27FC236}">
                <a16:creationId xmlns:a16="http://schemas.microsoft.com/office/drawing/2014/main" id="{DA4E0AE8-E31E-929E-D250-B7CFE660227D}"/>
              </a:ext>
            </a:extLst>
          </p:cNvPr>
          <p:cNvSpPr>
            <a:spLocks noGrp="1"/>
          </p:cNvSpPr>
          <p:nvPr>
            <p:ph type="body" sz="quarter" idx="13"/>
          </p:nvPr>
        </p:nvSpPr>
        <p:spPr>
          <a:xfrm>
            <a:off x="428625" y="1743076"/>
            <a:ext cx="8251031" cy="2687240"/>
          </a:xfrm>
          <a:prstGeom prst="rect">
            <a:avLst/>
          </a:prstGeom>
        </p:spPr>
        <p:txBody>
          <a:bodyPr lIns="0" tIns="0" rIns="0" bIns="0"/>
          <a:lstStyle>
            <a:lvl1pPr marL="183600" indent="-183600">
              <a:spcBef>
                <a:spcPts val="0"/>
              </a:spcBef>
              <a:spcAft>
                <a:spcPts val="450"/>
              </a:spcAft>
              <a:buFont typeface="Arial" panose="020B0604020202020204" pitchFamily="34" charset="0"/>
              <a:buChar char="•"/>
              <a:defRPr sz="1400"/>
            </a:lvl1pPr>
            <a:lvl2pPr marL="183600" indent="-18360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99637860"/>
      </p:ext>
    </p:extLst>
  </p:cSld>
  <p:clrMapOvr>
    <a:masterClrMapping/>
  </p:clrMapOvr>
  <p:extLst>
    <p:ext uri="{DCECCB84-F9BA-43D5-87BE-67443E8EF086}">
      <p15:sldGuideLst xmlns:p15="http://schemas.microsoft.com/office/powerpoint/2012/main">
        <p15:guide id="1" orient="horz" pos="10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
        <p:nvSpPr>
          <p:cNvPr id="4" name="Text Placeholder 3">
            <a:extLst>
              <a:ext uri="{FF2B5EF4-FFF2-40B4-BE49-F238E27FC236}">
                <a16:creationId xmlns:a16="http://schemas.microsoft.com/office/drawing/2014/main" id="{7EF9BFBB-155E-2123-DDAC-B6C6DE7C4860}"/>
              </a:ext>
            </a:extLst>
          </p:cNvPr>
          <p:cNvSpPr>
            <a:spLocks noGrp="1"/>
          </p:cNvSpPr>
          <p:nvPr>
            <p:ph type="body" sz="quarter" idx="13"/>
          </p:nvPr>
        </p:nvSpPr>
        <p:spPr>
          <a:xfrm>
            <a:off x="1371600" y="1743076"/>
            <a:ext cx="7308056" cy="2687240"/>
          </a:xfrm>
          <a:prstGeom prst="rect">
            <a:avLst/>
          </a:prstGeom>
        </p:spPr>
        <p:txBody>
          <a:bodyPr lIns="0" tIns="0" rIns="0" bIns="0"/>
          <a:lstStyle>
            <a:lvl1pPr marL="183600" indent="-183600">
              <a:spcBef>
                <a:spcPts val="0"/>
              </a:spcBef>
              <a:spcAft>
                <a:spcPts val="450"/>
              </a:spcAft>
              <a:buFont typeface="Arial" panose="020B0604020202020204" pitchFamily="34" charset="0"/>
              <a:buChar char="•"/>
              <a:defRPr sz="1400"/>
            </a:lvl1pPr>
            <a:lvl2pPr marL="183600" indent="-18360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88679204"/>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Zitate</a:t>
            </a:r>
          </a:p>
        </p:txBody>
      </p:sp>
    </p:spTree>
    <p:extLst>
      <p:ext uri="{BB962C8B-B14F-4D97-AF65-F5344CB8AC3E}">
        <p14:creationId xmlns:p14="http://schemas.microsoft.com/office/powerpoint/2010/main" val="8398539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051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E30613"/>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635171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Aptos_Exercise+Pause">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411562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Solo </a:t>
            </a:r>
            <a:r>
              <a:rPr lang="de-DE" err="1"/>
              <a:t>work</a:t>
            </a:r>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4006368871"/>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8778"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2728178820"/>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lnSpc>
                <a:spcPct val="100000"/>
              </a:lnSpc>
              <a:spcBef>
                <a:spcPts val="0"/>
              </a:spcBef>
              <a:spcAft>
                <a:spcPts val="900"/>
              </a:spcAft>
              <a:buFont typeface="+mj-lt"/>
              <a:buAutoNum type="arabicPeriod"/>
              <a:defRPr sz="1400"/>
            </a:lvl1pPr>
          </a:lstStyle>
          <a:p>
            <a:pPr lvl="0"/>
            <a:r>
              <a:rPr lang="en-US"/>
              <a:t>Instructions</a:t>
            </a:r>
          </a:p>
          <a:p>
            <a:pPr lvl="0"/>
            <a:r>
              <a:rPr lang="en-US"/>
              <a:t>…</a:t>
            </a:r>
          </a:p>
          <a:p>
            <a:pPr lvl="0"/>
            <a:r>
              <a:rPr lang="en-US"/>
              <a:t>…</a:t>
            </a:r>
          </a:p>
          <a:p>
            <a:pPr lvl="0"/>
            <a:endParaRPr lang="en-US"/>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a:solidFill>
                  <a:srgbClr val="E30613"/>
                </a:solidFill>
                <a:latin typeface="Aptos" panose="020B0004020202020204" pitchFamily="34" charset="0"/>
              </a:rPr>
              <a:t>Check-in</a:t>
            </a:r>
          </a:p>
        </p:txBody>
      </p:sp>
    </p:spTree>
    <p:extLst>
      <p:ext uri="{BB962C8B-B14F-4D97-AF65-F5344CB8AC3E}">
        <p14:creationId xmlns:p14="http://schemas.microsoft.com/office/powerpoint/2010/main" val="2148530542"/>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1393031"/>
            <a:ext cx="3181350" cy="1480608"/>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E30613"/>
              </a:buClr>
              <a:buSzPts val="1600"/>
              <a:buFont typeface="Arial"/>
              <a:buNone/>
              <a:defRPr sz="16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62" name="Google Shape;62;p78"/>
          <p:cNvSpPr txBox="1">
            <a:spLocks noGrp="1"/>
          </p:cNvSpPr>
          <p:nvPr>
            <p:ph type="body" idx="3"/>
          </p:nvPr>
        </p:nvSpPr>
        <p:spPr>
          <a:xfrm>
            <a:off x="428625" y="3374231"/>
            <a:ext cx="3181350" cy="1480608"/>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E30613"/>
              </a:buClr>
              <a:buSzPts val="1600"/>
              <a:buFont typeface="Arial"/>
              <a:buNone/>
              <a:defRPr sz="16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90000"/>
              </a:lnSpc>
              <a:spcBef>
                <a:spcPts val="900"/>
              </a:spcBef>
              <a:spcAft>
                <a:spcPts val="0"/>
              </a:spcAft>
              <a:buClr>
                <a:srgbClr val="000000"/>
              </a:buClr>
              <a:buSzPts val="1400"/>
              <a:buFont typeface="Arial"/>
              <a:buChar char="•"/>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63" name="Google Shape;63;p78"/>
          <p:cNvSpPr/>
          <p:nvPr/>
        </p:nvSpPr>
        <p:spPr>
          <a:xfrm>
            <a:off x="5092971" y="1393031"/>
            <a:ext cx="3181350" cy="3181350"/>
          </a:xfrm>
          <a:prstGeom prst="ellipse">
            <a:avLst/>
          </a:prstGeom>
          <a:solidFill>
            <a:srgbClr val="F1F2F2"/>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80969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837251032"/>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0" y="0"/>
            <a:ext cx="9144000" cy="5143500"/>
          </a:xfrm>
          <a:prstGeom prst="rect">
            <a:avLst/>
          </a:prstGeom>
          <a:noFill/>
          <a:ln>
            <a:noFill/>
          </a:ln>
        </p:spPr>
      </p:sp>
      <p:sp>
        <p:nvSpPr>
          <p:cNvPr id="154" name="Google Shape;154;p88"/>
          <p:cNvSpPr txBox="1">
            <a:spLocks noGrp="1"/>
          </p:cNvSpPr>
          <p:nvPr>
            <p:ph type="body" idx="3"/>
          </p:nvPr>
        </p:nvSpPr>
        <p:spPr>
          <a:xfrm>
            <a:off x="428625" y="1995489"/>
            <a:ext cx="3006217"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8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607276121"/>
      </p:ext>
    </p:extLst>
  </p:cSld>
  <p:clrMapOvr>
    <a:masterClrMapping/>
  </p:clrMapOvr>
  <p:extLst>
    <p:ext uri="{DCECCB84-F9BA-43D5-87BE-67443E8EF086}">
      <p15:sldGuideLst xmlns:p15="http://schemas.microsoft.com/office/powerpoint/2012/main">
        <p15:guide id="1" orient="horz" pos="125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a:t>Bullet </a:t>
            </a:r>
            <a:r>
              <a:rPr lang="de-DE" err="1"/>
              <a:t>One</a:t>
            </a:r>
            <a:endParaRPr lang="de-DE"/>
          </a:p>
          <a:p>
            <a:r>
              <a:rPr lang="de-DE"/>
              <a:t>Bullet </a:t>
            </a:r>
            <a:r>
              <a:rPr lang="de-DE" err="1"/>
              <a:t>Two</a:t>
            </a:r>
            <a:endParaRPr lang="de-DE"/>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89819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Everybody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make</a:t>
            </a:r>
            <a:r>
              <a:rPr lang="de-DE" sz="1600" b="1" i="0">
                <a:solidFill>
                  <a:schemeClr val="lt1"/>
                </a:solidFill>
                <a:latin typeface="+mn-lt"/>
                <a:ea typeface="Arial"/>
                <a:cs typeface="Arial"/>
                <a:sym typeface="Arial"/>
              </a:rPr>
              <a:t> a </a:t>
            </a:r>
            <a:r>
              <a:rPr lang="de-DE" sz="1600" b="1" i="0" err="1">
                <a:solidFill>
                  <a:schemeClr val="lt1"/>
                </a:solidFill>
                <a:latin typeface="+mn-lt"/>
                <a:ea typeface="Arial"/>
                <a:cs typeface="Arial"/>
                <a:sym typeface="Arial"/>
              </a:rPr>
              <a:t>gesture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how</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are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feeling</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today</a:t>
            </a:r>
            <a:r>
              <a:rPr lang="de-DE" sz="1600" b="1" i="0">
                <a:solidFill>
                  <a:schemeClr val="lt1"/>
                </a:solidFill>
                <a:latin typeface="+mn-lt"/>
                <a:ea typeface="Arial"/>
                <a:cs typeface="Arial"/>
                <a:sym typeface="Arial"/>
              </a:rPr>
              <a:t>! </a:t>
            </a:r>
            <a:endParaRPr b="1" i="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One</a:t>
            </a:r>
            <a:r>
              <a:rPr lang="de-DE" sz="1600" b="1" i="0">
                <a:solidFill>
                  <a:schemeClr val="lt1"/>
                </a:solidFill>
                <a:latin typeface="+mn-lt"/>
                <a:ea typeface="Arial"/>
                <a:cs typeface="Arial"/>
                <a:sym typeface="Arial"/>
              </a:rPr>
              <a:t> after </a:t>
            </a:r>
            <a:r>
              <a:rPr lang="de-DE" sz="1600" b="1" i="0" err="1">
                <a:solidFill>
                  <a:schemeClr val="lt1"/>
                </a:solidFill>
                <a:latin typeface="+mn-lt"/>
                <a:ea typeface="Arial"/>
                <a:cs typeface="Arial"/>
                <a:sym typeface="Arial"/>
              </a:rPr>
              <a:t>another</a:t>
            </a:r>
            <a:r>
              <a:rPr lang="de-DE" sz="1600" b="1" i="0">
                <a:solidFill>
                  <a:schemeClr val="lt1"/>
                </a:solidFill>
                <a:latin typeface="+mn-lt"/>
                <a:ea typeface="Arial"/>
                <a:cs typeface="Arial"/>
                <a:sym typeface="Arial"/>
              </a:rPr>
              <a:t>: </a:t>
            </a:r>
            <a:endParaRPr b="1" i="0">
              <a:latin typeface="+mn-lt"/>
            </a:endParaRPr>
          </a:p>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Introduce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yourself</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with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name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location</a:t>
            </a:r>
            <a:r>
              <a:rPr lang="de-DE" sz="1600" b="1" i="0">
                <a:solidFill>
                  <a:schemeClr val="lt1"/>
                </a:solidFill>
                <a:latin typeface="+mn-lt"/>
                <a:ea typeface="Arial"/>
                <a:cs typeface="Arial"/>
                <a:sym typeface="Arial"/>
              </a:rPr>
              <a:t>, and </a:t>
            </a:r>
            <a:r>
              <a:rPr lang="de-DE" sz="1600" b="1" i="0" err="1">
                <a:solidFill>
                  <a:schemeClr val="lt1"/>
                </a:solidFill>
                <a:latin typeface="+mn-lt"/>
                <a:ea typeface="Arial"/>
                <a:cs typeface="Arial"/>
                <a:sym typeface="Arial"/>
              </a:rPr>
              <a:t>research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topic</a:t>
            </a:r>
            <a:r>
              <a:rPr lang="de-DE" sz="1600" b="1" i="0">
                <a:solidFill>
                  <a:schemeClr val="lt1"/>
                </a:solidFill>
                <a:latin typeface="+mn-lt"/>
                <a:ea typeface="Arial"/>
                <a:cs typeface="Arial"/>
                <a:sym typeface="Arial"/>
              </a:rPr>
              <a:t>. </a:t>
            </a:r>
            <a:br>
              <a:rPr lang="de-DE" sz="1600" b="1" i="0">
                <a:solidFill>
                  <a:schemeClr val="lt1"/>
                </a:solidFill>
                <a:latin typeface="+mn-lt"/>
                <a:ea typeface="Arial"/>
                <a:cs typeface="Arial"/>
                <a:sym typeface="Arial"/>
              </a:rPr>
            </a:br>
            <a:r>
              <a:rPr lang="de-DE" sz="1600" b="1" i="0" err="1">
                <a:solidFill>
                  <a:schemeClr val="lt1"/>
                </a:solidFill>
                <a:latin typeface="+mn-lt"/>
                <a:ea typeface="Arial"/>
                <a:cs typeface="Arial"/>
                <a:sym typeface="Arial"/>
              </a:rPr>
              <a:t>Then</a:t>
            </a:r>
            <a:r>
              <a:rPr lang="de-DE" sz="1600" b="1" i="0">
                <a:solidFill>
                  <a:schemeClr val="lt1"/>
                </a:solidFill>
                <a:latin typeface="+mn-lt"/>
                <a:ea typeface="Arial"/>
                <a:cs typeface="Arial"/>
                <a:sym typeface="Arial"/>
              </a:rPr>
              <a:t>, pass on </a:t>
            </a:r>
            <a:r>
              <a:rPr lang="de-DE" sz="1600" b="1" i="0" err="1">
                <a:solidFill>
                  <a:schemeClr val="lt1"/>
                </a:solidFill>
                <a:latin typeface="+mn-lt"/>
                <a:ea typeface="Arial"/>
                <a:cs typeface="Arial"/>
                <a:sym typeface="Arial"/>
              </a:rPr>
              <a:t>the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speaking</a:t>
            </a:r>
            <a:r>
              <a:rPr lang="de-DE" sz="1600" b="1" i="0">
                <a:solidFill>
                  <a:schemeClr val="lt1"/>
                </a:solidFill>
                <a:latin typeface="+mn-lt"/>
                <a:ea typeface="Arial"/>
                <a:cs typeface="Arial"/>
                <a:sym typeface="Arial"/>
              </a:rPr>
              <a:t> ball </a:t>
            </a:r>
            <a:r>
              <a:rPr lang="de-DE" sz="1600" b="1" i="0" err="1">
                <a:solidFill>
                  <a:schemeClr val="lt1"/>
                </a:solidFill>
                <a:latin typeface="+mn-lt"/>
                <a:ea typeface="Arial"/>
                <a:cs typeface="Arial"/>
                <a:sym typeface="Arial"/>
              </a:rPr>
              <a:t>to</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somebody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else</a:t>
            </a:r>
            <a:r>
              <a:rPr lang="de-DE" sz="1600" b="1" i="0">
                <a:solidFill>
                  <a:schemeClr val="lt1"/>
                </a:solidFill>
                <a:latin typeface="+mn-lt"/>
                <a:ea typeface="Arial"/>
                <a:cs typeface="Arial"/>
                <a:sym typeface="Arial"/>
              </a:rPr>
              <a:t>.</a:t>
            </a:r>
            <a:endParaRPr b="1" i="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1.</a:t>
            </a:r>
            <a:endParaRPr b="1" i="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2.</a:t>
            </a:r>
            <a:endParaRPr b="1" i="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pic>
        <p:nvPicPr>
          <p:cNvPr id="243" name="Google Shape;243;p88"/>
          <p:cNvPicPr preferRelativeResize="0"/>
          <p:nvPr/>
        </p:nvPicPr>
        <p:blipFill rotWithShape="1">
          <a:blip r:embed="rId7">
            <a:alphaModFix/>
          </a:blip>
          <a:srcRect/>
          <a:stretch/>
        </p:blipFill>
        <p:spPr>
          <a:xfrm>
            <a:off x="7532169" y="392706"/>
            <a:ext cx="1387713" cy="384547"/>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Check-in</a:t>
            </a:r>
          </a:p>
        </p:txBody>
      </p:sp>
    </p:spTree>
    <p:extLst>
      <p:ext uri="{BB962C8B-B14F-4D97-AF65-F5344CB8AC3E}">
        <p14:creationId xmlns:p14="http://schemas.microsoft.com/office/powerpoint/2010/main" val="21809625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Let</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know</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if</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you’re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with</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Raise </a:t>
            </a:r>
            <a:r>
              <a:rPr lang="de-DE" sz="1800" b="1" i="0" u="none" strike="noStrike" cap="none" err="1">
                <a:solidFill>
                  <a:schemeClr val="lt1"/>
                </a:solidFill>
                <a:latin typeface="Aptos" panose="020B0004020202020204" pitchFamily="34" charset="0"/>
                <a:ea typeface="Arial"/>
                <a:cs typeface="Arial"/>
                <a:sym typeface="Arial"/>
              </a:rPr>
              <a:t>your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emoji</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thumb</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p:txBody>
      </p:sp>
    </p:spTree>
    <p:extLst>
      <p:ext uri="{BB962C8B-B14F-4D97-AF65-F5344CB8AC3E}">
        <p14:creationId xmlns:p14="http://schemas.microsoft.com/office/powerpoint/2010/main" val="771343958"/>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How</a:t>
            </a:r>
            <a:r>
              <a:rPr lang="de-DE" sz="1800" b="1" i="0" u="none" strike="noStrike" cap="none">
                <a:solidFill>
                  <a:schemeClr val="lt1"/>
                </a:solidFill>
                <a:latin typeface="Aptos" panose="020B0004020202020204" pitchFamily="34" charset="0"/>
                <a:ea typeface="Arial"/>
                <a:cs typeface="Arial"/>
                <a:sym typeface="Arial"/>
              </a:rPr>
              <a:t> was </a:t>
            </a:r>
            <a:r>
              <a:rPr lang="de-DE" sz="1800" b="1" i="0" u="none" strike="noStrike" cap="none" err="1">
                <a:solidFill>
                  <a:schemeClr val="lt1"/>
                </a:solidFill>
                <a:latin typeface="Aptos" panose="020B0004020202020204" pitchFamily="34" charset="0"/>
                <a:ea typeface="Arial"/>
                <a:cs typeface="Arial"/>
                <a:sym typeface="Arial"/>
              </a:rPr>
              <a:t>the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exercise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for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Any </a:t>
            </a:r>
            <a:r>
              <a:rPr lang="de-DE" sz="1800" b="1" i="0" u="none" strike="noStrike" cap="none" err="1">
                <a:solidFill>
                  <a:schemeClr val="lt1"/>
                </a:solidFill>
                <a:latin typeface="Aptos" panose="020B0004020202020204" pitchFamily="34" charset="0"/>
                <a:ea typeface="Arial"/>
                <a:cs typeface="Arial"/>
                <a:sym typeface="Arial"/>
              </a:rPr>
              <a:t>insights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questions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would</a:t>
            </a:r>
            <a:r>
              <a:rPr lang="de-DE" sz="1800" b="1" i="0" u="none" strike="noStrike" cap="none">
                <a:solidFill>
                  <a:schemeClr val="lt1"/>
                </a:solidFill>
                <a:latin typeface="Aptos" panose="020B0004020202020204" pitchFamily="34" charset="0"/>
                <a:ea typeface="Arial"/>
                <a:cs typeface="Arial"/>
                <a:sym typeface="Arial"/>
              </a:rPr>
              <a:t> like </a:t>
            </a:r>
            <a:r>
              <a:rPr lang="de-DE" sz="1800" b="1" i="0" u="none" strike="noStrike" cap="none" err="1">
                <a:solidFill>
                  <a:schemeClr val="lt1"/>
                </a:solidFill>
                <a:latin typeface="Aptos" panose="020B0004020202020204" pitchFamily="34" charset="0"/>
                <a:ea typeface="Arial"/>
                <a:cs typeface="Arial"/>
                <a:sym typeface="Arial"/>
              </a:rPr>
              <a:t>to</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share</a:t>
            </a:r>
            <a:r>
              <a:rPr lang="de-DE" sz="1800" b="1" i="0" u="none" strike="noStrike" cap="none">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3732336386"/>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Sharing </a:t>
            </a:r>
            <a:r>
              <a:rPr lang="de-DE" sz="3150" b="1" i="0">
                <a:solidFill>
                  <a:schemeClr val="bg1"/>
                </a:solidFill>
                <a:latin typeface="Aptos" panose="020B0004020202020204" pitchFamily="34" charset="0"/>
              </a:rPr>
              <a:t>…</a:t>
            </a:r>
          </a:p>
        </p:txBody>
      </p:sp>
    </p:spTree>
    <p:extLst>
      <p:ext uri="{BB962C8B-B14F-4D97-AF65-F5344CB8AC3E}">
        <p14:creationId xmlns:p14="http://schemas.microsoft.com/office/powerpoint/2010/main" val="3855744308"/>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51994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76626075"/>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Tree>
    <p:extLst>
      <p:ext uri="{BB962C8B-B14F-4D97-AF65-F5344CB8AC3E}">
        <p14:creationId xmlns:p14="http://schemas.microsoft.com/office/powerpoint/2010/main" val="89129203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Programme</a:t>
            </a:r>
            <a:endParaRPr/>
          </a:p>
        </p:txBody>
      </p:sp>
    </p:spTree>
    <p:extLst>
      <p:ext uri="{BB962C8B-B14F-4D97-AF65-F5344CB8AC3E}">
        <p14:creationId xmlns:p14="http://schemas.microsoft.com/office/powerpoint/2010/main" val="336228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Agenda</a:t>
            </a:r>
            <a:endParaRPr/>
          </a:p>
        </p:txBody>
      </p:sp>
    </p:spTree>
    <p:extLst>
      <p:ext uri="{BB962C8B-B14F-4D97-AF65-F5344CB8AC3E}">
        <p14:creationId xmlns:p14="http://schemas.microsoft.com/office/powerpoint/2010/main" val="18284347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42202442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166315918"/>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54.xml"/><Relationship Id="rId7"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5">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4924777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41" r:id="rId17"/>
    <p:sldLayoutId id="2147483735" r:id="rId18"/>
    <p:sldLayoutId id="2147483736" r:id="rId19"/>
    <p:sldLayoutId id="2147483737" r:id="rId20"/>
    <p:sldLayoutId id="2147483738" r:id="rId21"/>
    <p:sldLayoutId id="2147483739" r:id="rId22"/>
    <p:sldLayoutId id="2147483740"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372749988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3">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23224674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76288749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video" Target="https://www.youtube.com/embed/mcxVNx_kTck?feature=oembed" TargetMode="Externa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4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45.sv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54.svg"/><Relationship Id="rId11" Type="http://schemas.openxmlformats.org/officeDocument/2006/relationships/image" Target="../media/image44.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37.sv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63.svg"/><Relationship Id="rId11" Type="http://schemas.openxmlformats.org/officeDocument/2006/relationships/image" Target="../media/image36.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69.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video" Target="https://www.youtube.com/embed/O0Atl6GrCmU?feature=oembed" TargetMode="Externa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51.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54.svg"/><Relationship Id="rId11" Type="http://schemas.openxmlformats.org/officeDocument/2006/relationships/image" Target="../media/image44.png"/><Relationship Id="rId5" Type="http://schemas.openxmlformats.org/officeDocument/2006/relationships/image" Target="../media/image53.png"/><Relationship Id="rId10" Type="http://schemas.openxmlformats.org/officeDocument/2006/relationships/image" Target="../media/image43.svg"/><Relationship Id="rId4" Type="http://schemas.openxmlformats.org/officeDocument/2006/relationships/image" Target="../media/image52.svg"/><Relationship Id="rId9" Type="http://schemas.openxmlformats.org/officeDocument/2006/relationships/image" Target="../media/image42.png"/><Relationship Id="rId1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3.xml"/><Relationship Id="rId1" Type="http://schemas.openxmlformats.org/officeDocument/2006/relationships/video" Target="https://www.youtube.com/embed/tpeD-cFRgpY?feature=oembed" TargetMode="Externa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7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51.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52.svg"/><Relationship Id="rId9" Type="http://schemas.openxmlformats.org/officeDocument/2006/relationships/image" Target="../media/image42.png"/><Relationship Id="rId14" Type="http://schemas.openxmlformats.org/officeDocument/2006/relationships/image" Target="../media/image47.sv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44.xml"/><Relationship Id="rId5" Type="http://schemas.openxmlformats.org/officeDocument/2006/relationships/image" Target="../media/image74.pn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3.xml"/><Relationship Id="rId1" Type="http://schemas.openxmlformats.org/officeDocument/2006/relationships/video" Target="https://www.youtube.com/embed/ba2_CswXvck?feature=oembed" TargetMode="External"/><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38.xml"/><Relationship Id="rId1" Type="http://schemas.openxmlformats.org/officeDocument/2006/relationships/slideLayout" Target="../slideLayouts/slideLayout38.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44.xml"/><Relationship Id="rId4" Type="http://schemas.openxmlformats.org/officeDocument/2006/relationships/image" Target="../media/image9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3.xml"/><Relationship Id="rId1" Type="http://schemas.openxmlformats.org/officeDocument/2006/relationships/video" Target="https://www.youtube.com/embed/SJTq1I6ueqs?feature=oembed" TargetMode="External"/><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38.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3.xml"/><Relationship Id="rId1" Type="http://schemas.openxmlformats.org/officeDocument/2006/relationships/video" Target="https://www.youtube.com/embed/Q1XMZf0oIfc?feature=oembed" TargetMode="External"/><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video" Target="https://www.youtube.com/embed/t1BhwkpOzCI?feature=oembed" TargetMode="Externa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D499C8-9E4D-ECFF-BBF6-9EC862D92935}"/>
              </a:ext>
            </a:extLst>
          </p:cNvPr>
          <p:cNvPicPr>
            <a:picLocks noChangeAspect="1"/>
          </p:cNvPicPr>
          <p:nvPr/>
        </p:nvPicPr>
        <p:blipFill rotWithShape="1">
          <a:blip r:embed="rId3"/>
          <a:srcRect r="2718" b="18204"/>
          <a:stretch/>
        </p:blipFill>
        <p:spPr>
          <a:xfrm>
            <a:off x="0" y="0"/>
            <a:ext cx="9176094" cy="5143501"/>
          </a:xfrm>
          <a:prstGeom prst="rect">
            <a:avLst/>
          </a:prstGeom>
        </p:spPr>
      </p:pic>
      <p:sp>
        <p:nvSpPr>
          <p:cNvPr id="4" name="Textplatzhalter 3">
            <a:extLst>
              <a:ext uri="{FF2B5EF4-FFF2-40B4-BE49-F238E27FC236}">
                <a16:creationId xmlns:a16="http://schemas.microsoft.com/office/drawing/2014/main" id="{D8990E54-68BA-844D-BB2B-06A50D63DFD8}"/>
              </a:ext>
            </a:extLst>
          </p:cNvPr>
          <p:cNvSpPr>
            <a:spLocks noGrp="1"/>
          </p:cNvSpPr>
          <p:nvPr>
            <p:ph type="body" sz="quarter" idx="11"/>
          </p:nvPr>
        </p:nvSpPr>
        <p:spPr>
          <a:xfrm>
            <a:off x="304800" y="285263"/>
            <a:ext cx="5103962" cy="485204"/>
          </a:xfrm>
        </p:spPr>
        <p:txBody>
          <a:bodyPr/>
          <a:lstStyle/>
          <a:p>
            <a:r>
              <a:rPr lang="en-GB"/>
              <a:t>YOUR ENTREPRENEURIAL</a:t>
            </a:r>
          </a:p>
        </p:txBody>
      </p:sp>
      <p:sp>
        <p:nvSpPr>
          <p:cNvPr id="6" name="Textplatzhalter 3">
            <a:extLst>
              <a:ext uri="{FF2B5EF4-FFF2-40B4-BE49-F238E27FC236}">
                <a16:creationId xmlns:a16="http://schemas.microsoft.com/office/drawing/2014/main" id="{589B312C-283F-6882-4B36-09FCFE4DB440}"/>
              </a:ext>
            </a:extLst>
          </p:cNvPr>
          <p:cNvSpPr txBox="1">
            <a:spLocks/>
          </p:cNvSpPr>
          <p:nvPr/>
        </p:nvSpPr>
        <p:spPr>
          <a:xfrm>
            <a:off x="304800" y="768343"/>
            <a:ext cx="3296239" cy="485204"/>
          </a:xfrm>
          <a:prstGeom prst="rect">
            <a:avLst/>
          </a:prstGeom>
          <a:solidFill>
            <a:srgbClr val="E50818"/>
          </a:solidFill>
        </p:spPr>
        <p:txBody>
          <a:bodyPr wrap="square" lIns="0" tIns="0" rIns="0" bIns="0" anchor="b" anchorCtr="0">
            <a:noAutofit/>
          </a:bodyPr>
          <a:lstStyle>
            <a:lvl1pPr marL="91440" indent="0" algn="l" defTabSz="685800" rtl="0" eaLnBrk="1" latinLnBrk="0" hangingPunct="1">
              <a:lnSpc>
                <a:spcPct val="100000"/>
              </a:lnSpc>
              <a:spcBef>
                <a:spcPts val="0"/>
              </a:spcBef>
              <a:buFont typeface="Arial" panose="020B0604020202020204" pitchFamily="34" charset="0"/>
              <a:buNone/>
              <a:defRPr sz="3200" b="1" kern="1200" spc="40" baseline="0">
                <a:ln>
                  <a:noFill/>
                </a:ln>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144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1" i="0" u="none" strike="noStrike" kern="1200" cap="none" spc="40" normalizeH="0" baseline="0" noProof="0">
                <a:ln>
                  <a:noFill/>
                </a:ln>
                <a:solidFill>
                  <a:prstClr val="white"/>
                </a:solidFill>
                <a:effectLst/>
                <a:uLnTx/>
                <a:uFillTx/>
                <a:latin typeface="Aptos" panose="02110004020202020204"/>
                <a:ea typeface="+mn-ea"/>
                <a:cs typeface="+mn-cs"/>
                <a:sym typeface="Arial"/>
              </a:rPr>
              <a:t>EMPOWERMENT</a:t>
            </a:r>
          </a:p>
        </p:txBody>
      </p:sp>
    </p:spTree>
    <p:extLst>
      <p:ext uri="{BB962C8B-B14F-4D97-AF65-F5344CB8AC3E}">
        <p14:creationId xmlns:p14="http://schemas.microsoft.com/office/powerpoint/2010/main" val="262423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YES Female Entrepreneurship 02 We need more Sciencepreneurship by women because">
            <a:hlinkClick r:id="" action="ppaction://media"/>
            <a:extLst>
              <a:ext uri="{FF2B5EF4-FFF2-40B4-BE49-F238E27FC236}">
                <a16:creationId xmlns:a16="http://schemas.microsoft.com/office/drawing/2014/main" id="{AC2AE5E6-9207-A6B9-094D-6FC21C3FAC06}"/>
              </a:ext>
            </a:extLst>
          </p:cNvPr>
          <p:cNvPicPr>
            <a:picLocks noRot="1" noChangeAspect="1"/>
          </p:cNvPicPr>
          <p:nvPr>
            <a:videoFile r:link="rId1"/>
          </p:nvPr>
        </p:nvPicPr>
        <p:blipFill>
          <a:blip r:embed="rId4"/>
          <a:stretch>
            <a:fillRect/>
          </a:stretch>
        </p:blipFill>
        <p:spPr>
          <a:xfrm>
            <a:off x="0" y="0"/>
            <a:ext cx="9123770" cy="5154930"/>
          </a:xfrm>
          <a:prstGeom prst="rect">
            <a:avLst/>
          </a:prstGeom>
        </p:spPr>
      </p:pic>
    </p:spTree>
    <p:extLst>
      <p:ext uri="{BB962C8B-B14F-4D97-AF65-F5344CB8AC3E}">
        <p14:creationId xmlns:p14="http://schemas.microsoft.com/office/powerpoint/2010/main" val="56615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2846D74-5BCF-40CC-35E5-5806045BD945}"/>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14978" y="336593"/>
            <a:ext cx="3897965" cy="443198"/>
          </a:xfrm>
        </p:spPr>
        <p:txBody>
          <a:bodyPr/>
          <a:lstStyle/>
          <a:p>
            <a:r>
              <a:rPr lang="en-GB"/>
              <a:t>Your entrepreneurial empowerment journey</a:t>
            </a:r>
          </a:p>
        </p:txBody>
      </p:sp>
      <p:pic>
        <p:nvPicPr>
          <p:cNvPr id="5" name="Picture 4">
            <a:extLst>
              <a:ext uri="{FF2B5EF4-FFF2-40B4-BE49-F238E27FC236}">
                <a16:creationId xmlns:a16="http://schemas.microsoft.com/office/drawing/2014/main" id="{3A63AD77-CE9E-E7F6-2E2E-5D8E027EE2D4}"/>
              </a:ext>
            </a:extLst>
          </p:cNvPr>
          <p:cNvPicPr>
            <a:picLocks noChangeAspect="1"/>
          </p:cNvPicPr>
          <p:nvPr/>
        </p:nvPicPr>
        <p:blipFill rotWithShape="1">
          <a:blip r:embed="rId3"/>
          <a:srcRect t="25000"/>
          <a:stretch/>
        </p:blipFill>
        <p:spPr>
          <a:xfrm>
            <a:off x="4572000" y="0"/>
            <a:ext cx="4572000" cy="5143500"/>
          </a:xfrm>
          <a:prstGeom prst="rect">
            <a:avLst/>
          </a:prstGeom>
        </p:spPr>
      </p:pic>
    </p:spTree>
    <p:extLst>
      <p:ext uri="{BB962C8B-B14F-4D97-AF65-F5344CB8AC3E}">
        <p14:creationId xmlns:p14="http://schemas.microsoft.com/office/powerpoint/2010/main" val="30939214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Our journey today…</a:t>
            </a:r>
          </a:p>
        </p:txBody>
      </p:sp>
      <p:sp>
        <p:nvSpPr>
          <p:cNvPr id="11" name="Textfeld 10">
            <a:extLst>
              <a:ext uri="{FF2B5EF4-FFF2-40B4-BE49-F238E27FC236}">
                <a16:creationId xmlns:a16="http://schemas.microsoft.com/office/drawing/2014/main" id="{8C824925-E7F8-DC4F-86CD-9980AB65F65E}"/>
              </a:ext>
            </a:extLst>
          </p:cNvPr>
          <p:cNvSpPr txBox="1"/>
          <p:nvPr/>
        </p:nvSpPr>
        <p:spPr>
          <a:xfrm>
            <a:off x="6381300" y="2394905"/>
            <a:ext cx="1921399" cy="4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t">
            <a:spAutoFit/>
          </a:bodyPr>
          <a:lstStyle/>
          <a:p>
            <a:pPr marL="0" marR="0" lvl="0" indent="0" algn="l" defTabSz="914400" rtl="0" eaLnBrk="1" fontAlgn="auto" latinLnBrk="0" hangingPunct="1">
              <a:lnSpc>
                <a:spcPts val="1600"/>
              </a:lnSpc>
              <a:spcBef>
                <a:spcPts val="0"/>
              </a:spcBef>
              <a:spcAft>
                <a:spcPts val="900"/>
              </a:spcAft>
              <a:buClr>
                <a:prstClr val="black"/>
              </a:buClr>
              <a:buSzPts val="1400"/>
              <a:buFont typeface="Arial"/>
              <a:buNone/>
              <a:tabLst/>
              <a:defRPr/>
            </a:pPr>
            <a:endParaRPr kumimoji="0" lang="de-DE" sz="1200" b="1"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p:txBody>
      </p:sp>
      <p:sp>
        <p:nvSpPr>
          <p:cNvPr id="5" name="Oval 4">
            <a:extLst>
              <a:ext uri="{FF2B5EF4-FFF2-40B4-BE49-F238E27FC236}">
                <a16:creationId xmlns:a16="http://schemas.microsoft.com/office/drawing/2014/main" id="{E2A01513-F8A9-6346-BEF8-6A1757377907}"/>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6" name="Oval 5">
            <a:extLst>
              <a:ext uri="{FF2B5EF4-FFF2-40B4-BE49-F238E27FC236}">
                <a16:creationId xmlns:a16="http://schemas.microsoft.com/office/drawing/2014/main" id="{92AA64E5-534A-0F41-9F64-E9FA62D441E1}"/>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7" name="Oval 6">
            <a:extLst>
              <a:ext uri="{FF2B5EF4-FFF2-40B4-BE49-F238E27FC236}">
                <a16:creationId xmlns:a16="http://schemas.microsoft.com/office/drawing/2014/main" id="{61889E9D-7E48-DF4B-85E3-553FC6D64E5A}"/>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4" name="Textfeld 3">
            <a:extLst>
              <a:ext uri="{FF2B5EF4-FFF2-40B4-BE49-F238E27FC236}">
                <a16:creationId xmlns:a16="http://schemas.microsoft.com/office/drawing/2014/main" id="{7E17B02C-5D64-9C40-8CE3-35BA4243FCC1}"/>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15" name="Textfeld 14">
            <a:extLst>
              <a:ext uri="{FF2B5EF4-FFF2-40B4-BE49-F238E27FC236}">
                <a16:creationId xmlns:a16="http://schemas.microsoft.com/office/drawing/2014/main" id="{9EDFEC81-CDA1-6741-9ED0-BDE63181FE8C}"/>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entrepreneurial resources</a:t>
            </a:r>
          </a:p>
        </p:txBody>
      </p:sp>
      <p:sp>
        <p:nvSpPr>
          <p:cNvPr id="16" name="Textfeld 15">
            <a:extLst>
              <a:ext uri="{FF2B5EF4-FFF2-40B4-BE49-F238E27FC236}">
                <a16:creationId xmlns:a16="http://schemas.microsoft.com/office/drawing/2014/main" id="{8530571A-7106-BF41-8C10-2287BF89F692}"/>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of support</a:t>
            </a:r>
          </a:p>
        </p:txBody>
      </p:sp>
      <p:sp>
        <p:nvSpPr>
          <p:cNvPr id="3" name="Bogen 2">
            <a:extLst>
              <a:ext uri="{FF2B5EF4-FFF2-40B4-BE49-F238E27FC236}">
                <a16:creationId xmlns:a16="http://schemas.microsoft.com/office/drawing/2014/main" id="{0FE6D7DA-2692-434F-AF9C-DA9A1E71DF6B}"/>
              </a:ext>
            </a:extLst>
          </p:cNvPr>
          <p:cNvSpPr/>
          <p:nvPr/>
        </p:nvSpPr>
        <p:spPr>
          <a:xfrm rot="17220000">
            <a:off x="1542494" y="1613986"/>
            <a:ext cx="1446698" cy="1561839"/>
          </a:xfrm>
          <a:prstGeom prst="arc">
            <a:avLst>
              <a:gd name="adj1" fmla="val 18892268"/>
              <a:gd name="adj2" fmla="val 344181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7" name="Bogen 16">
            <a:extLst>
              <a:ext uri="{FF2B5EF4-FFF2-40B4-BE49-F238E27FC236}">
                <a16:creationId xmlns:a16="http://schemas.microsoft.com/office/drawing/2014/main" id="{C0708721-34C7-4348-9548-C912EE509834}"/>
              </a:ext>
            </a:extLst>
          </p:cNvPr>
          <p:cNvSpPr/>
          <p:nvPr/>
        </p:nvSpPr>
        <p:spPr>
          <a:xfrm rot="5220000">
            <a:off x="3453632" y="1332326"/>
            <a:ext cx="1780580" cy="1752543"/>
          </a:xfrm>
          <a:prstGeom prst="arc">
            <a:avLst>
              <a:gd name="adj1" fmla="val 18997938"/>
              <a:gd name="adj2" fmla="val 667149"/>
            </a:avLst>
          </a:prstGeom>
          <a:ln w="38100" cap="flat">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2" name="Oval 11">
            <a:extLst>
              <a:ext uri="{FF2B5EF4-FFF2-40B4-BE49-F238E27FC236}">
                <a16:creationId xmlns:a16="http://schemas.microsoft.com/office/drawing/2014/main" id="{7235801F-5489-77CF-AD18-3D26EAFCFF79}"/>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19" name="Textfeld 15">
            <a:extLst>
              <a:ext uri="{FF2B5EF4-FFF2-40B4-BE49-F238E27FC236}">
                <a16:creationId xmlns:a16="http://schemas.microsoft.com/office/drawing/2014/main" id="{52B43E76-5331-E3E9-76B9-5D15C11E0FF9}"/>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sp>
        <p:nvSpPr>
          <p:cNvPr id="23" name="Bogen 2">
            <a:extLst>
              <a:ext uri="{FF2B5EF4-FFF2-40B4-BE49-F238E27FC236}">
                <a16:creationId xmlns:a16="http://schemas.microsoft.com/office/drawing/2014/main" id="{ECB22781-2EE7-9A26-CEAC-76BDF5299D78}"/>
              </a:ext>
            </a:extLst>
          </p:cNvPr>
          <p:cNvSpPr/>
          <p:nvPr/>
        </p:nvSpPr>
        <p:spPr>
          <a:xfrm rot="17220000">
            <a:off x="6132719" y="1390322"/>
            <a:ext cx="1446698" cy="1656012"/>
          </a:xfrm>
          <a:prstGeom prst="arc">
            <a:avLst>
              <a:gd name="adj1" fmla="val 18328863"/>
              <a:gd name="adj2" fmla="val 363116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grpSp>
        <p:nvGrpSpPr>
          <p:cNvPr id="25" name="Group 24">
            <a:extLst>
              <a:ext uri="{FF2B5EF4-FFF2-40B4-BE49-F238E27FC236}">
                <a16:creationId xmlns:a16="http://schemas.microsoft.com/office/drawing/2014/main" id="{C489A477-33FD-4D9D-8820-10D5A0C0F91D}"/>
              </a:ext>
            </a:extLst>
          </p:cNvPr>
          <p:cNvGrpSpPr/>
          <p:nvPr/>
        </p:nvGrpSpPr>
        <p:grpSpPr>
          <a:xfrm>
            <a:off x="7193698" y="2636439"/>
            <a:ext cx="1355592" cy="1127573"/>
            <a:chOff x="6421202" y="4223180"/>
            <a:chExt cx="825901" cy="686979"/>
          </a:xfrm>
          <a:solidFill>
            <a:srgbClr val="69CCA4"/>
          </a:solidFill>
        </p:grpSpPr>
        <p:pic>
          <p:nvPicPr>
            <p:cNvPr id="21" name="Graphic 20">
              <a:extLst>
                <a:ext uri="{FF2B5EF4-FFF2-40B4-BE49-F238E27FC236}">
                  <a16:creationId xmlns:a16="http://schemas.microsoft.com/office/drawing/2014/main" id="{918CE1D7-EDF7-A490-4509-8387E1A32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0124" y="4223180"/>
              <a:ext cx="686979" cy="686979"/>
            </a:xfrm>
            <a:prstGeom prst="rect">
              <a:avLst/>
            </a:prstGeom>
          </p:spPr>
        </p:pic>
        <p:pic>
          <p:nvPicPr>
            <p:cNvPr id="24" name="Graphic 23">
              <a:extLst>
                <a:ext uri="{FF2B5EF4-FFF2-40B4-BE49-F238E27FC236}">
                  <a16:creationId xmlns:a16="http://schemas.microsoft.com/office/drawing/2014/main" id="{CC625B5E-DC89-090D-3159-369DDCD020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1202" y="4371577"/>
              <a:ext cx="523220" cy="523220"/>
            </a:xfrm>
            <a:prstGeom prst="rect">
              <a:avLst/>
            </a:prstGeom>
          </p:spPr>
        </p:pic>
      </p:grpSp>
      <p:pic>
        <p:nvPicPr>
          <p:cNvPr id="27" name="Graphic 26">
            <a:extLst>
              <a:ext uri="{FF2B5EF4-FFF2-40B4-BE49-F238E27FC236}">
                <a16:creationId xmlns:a16="http://schemas.microsoft.com/office/drawing/2014/main" id="{AFD8E28A-5140-60C0-F515-1167FF3CF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7186" y="1704289"/>
            <a:ext cx="1488852" cy="1488852"/>
          </a:xfrm>
          <a:prstGeom prst="rect">
            <a:avLst/>
          </a:prstGeom>
        </p:spPr>
      </p:pic>
      <p:grpSp>
        <p:nvGrpSpPr>
          <p:cNvPr id="34" name="Group 33">
            <a:extLst>
              <a:ext uri="{FF2B5EF4-FFF2-40B4-BE49-F238E27FC236}">
                <a16:creationId xmlns:a16="http://schemas.microsoft.com/office/drawing/2014/main" id="{76FD1D8B-68EA-2B3F-B4FA-6B4751A4F787}"/>
              </a:ext>
            </a:extLst>
          </p:cNvPr>
          <p:cNvGrpSpPr/>
          <p:nvPr/>
        </p:nvGrpSpPr>
        <p:grpSpPr>
          <a:xfrm>
            <a:off x="2887504" y="2479793"/>
            <a:ext cx="909258" cy="1426696"/>
            <a:chOff x="3045381" y="2061642"/>
            <a:chExt cx="909258" cy="1426696"/>
          </a:xfrm>
        </p:grpSpPr>
        <p:pic>
          <p:nvPicPr>
            <p:cNvPr id="29" name="Graphic 28">
              <a:extLst>
                <a:ext uri="{FF2B5EF4-FFF2-40B4-BE49-F238E27FC236}">
                  <a16:creationId xmlns:a16="http://schemas.microsoft.com/office/drawing/2014/main" id="{ECA55C4F-EC56-55A6-01F7-862C2B0D67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6765" y="2061642"/>
              <a:ext cx="887874" cy="887874"/>
            </a:xfrm>
            <a:prstGeom prst="rect">
              <a:avLst/>
            </a:prstGeom>
          </p:spPr>
        </p:pic>
        <p:pic>
          <p:nvPicPr>
            <p:cNvPr id="31" name="Graphic 30">
              <a:extLst>
                <a:ext uri="{FF2B5EF4-FFF2-40B4-BE49-F238E27FC236}">
                  <a16:creationId xmlns:a16="http://schemas.microsoft.com/office/drawing/2014/main" id="{6F522E14-EC65-FEE0-61D3-27011AAC56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5381" y="2906695"/>
              <a:ext cx="581643" cy="581643"/>
            </a:xfrm>
            <a:prstGeom prst="rect">
              <a:avLst/>
            </a:prstGeom>
          </p:spPr>
        </p:pic>
      </p:grpSp>
      <p:grpSp>
        <p:nvGrpSpPr>
          <p:cNvPr id="35" name="Group 34">
            <a:extLst>
              <a:ext uri="{FF2B5EF4-FFF2-40B4-BE49-F238E27FC236}">
                <a16:creationId xmlns:a16="http://schemas.microsoft.com/office/drawing/2014/main" id="{2F1F1879-66CC-8982-05E1-D4110446E454}"/>
              </a:ext>
            </a:extLst>
          </p:cNvPr>
          <p:cNvGrpSpPr/>
          <p:nvPr/>
        </p:nvGrpSpPr>
        <p:grpSpPr>
          <a:xfrm>
            <a:off x="754055" y="1632716"/>
            <a:ext cx="893115" cy="1184157"/>
            <a:chOff x="612482" y="1536592"/>
            <a:chExt cx="893115" cy="1184157"/>
          </a:xfrm>
        </p:grpSpPr>
        <p:pic>
          <p:nvPicPr>
            <p:cNvPr id="20" name="Graphic 19">
              <a:extLst>
                <a:ext uri="{FF2B5EF4-FFF2-40B4-BE49-F238E27FC236}">
                  <a16:creationId xmlns:a16="http://schemas.microsoft.com/office/drawing/2014/main" id="{CBDE89B7-A1C0-610A-06F7-2042F36EAC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2482" y="1827634"/>
              <a:ext cx="893115" cy="893115"/>
            </a:xfrm>
            <a:prstGeom prst="rect">
              <a:avLst/>
            </a:prstGeom>
          </p:spPr>
        </p:pic>
        <p:pic>
          <p:nvPicPr>
            <p:cNvPr id="33" name="Graphic 32">
              <a:extLst>
                <a:ext uri="{FF2B5EF4-FFF2-40B4-BE49-F238E27FC236}">
                  <a16:creationId xmlns:a16="http://schemas.microsoft.com/office/drawing/2014/main" id="{638EB896-474C-B9AF-E473-7F008BB992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744" y="1536592"/>
              <a:ext cx="520117" cy="520117"/>
            </a:xfrm>
            <a:prstGeom prst="rect">
              <a:avLst/>
            </a:prstGeom>
          </p:spPr>
        </p:pic>
      </p:grpSp>
      <p:sp>
        <p:nvSpPr>
          <p:cNvPr id="13" name="Textfeld 7">
            <a:extLst>
              <a:ext uri="{FF2B5EF4-FFF2-40B4-BE49-F238E27FC236}">
                <a16:creationId xmlns:a16="http://schemas.microsoft.com/office/drawing/2014/main" id="{F1991E89-CCA2-85DC-0071-A20FA10CB0DE}"/>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18" name="Textfeld 8">
            <a:extLst>
              <a:ext uri="{FF2B5EF4-FFF2-40B4-BE49-F238E27FC236}">
                <a16:creationId xmlns:a16="http://schemas.microsoft.com/office/drawing/2014/main" id="{32BDA529-1866-51B9-D200-1E0301CA1C4A}"/>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FEAE33"/>
                </a:solidFill>
                <a:effectLst/>
                <a:uLnTx/>
                <a:uFillTx/>
                <a:latin typeface="Aptos" panose="020B0004020202020204" pitchFamily="34" charset="0"/>
                <a:cs typeface="Arial"/>
                <a:sym typeface="Arial"/>
              </a:rPr>
              <a:t>2</a:t>
            </a:r>
          </a:p>
        </p:txBody>
      </p:sp>
      <p:sp>
        <p:nvSpPr>
          <p:cNvPr id="22" name="Textfeld 9">
            <a:extLst>
              <a:ext uri="{FF2B5EF4-FFF2-40B4-BE49-F238E27FC236}">
                <a16:creationId xmlns:a16="http://schemas.microsoft.com/office/drawing/2014/main" id="{2D9C85F5-AF20-3538-96B8-2912DA8B35FF}"/>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E30715"/>
                </a:solidFill>
                <a:effectLst/>
                <a:uLnTx/>
                <a:uFillTx/>
                <a:latin typeface="Aptos" panose="020B0004020202020204" pitchFamily="34" charset="0"/>
                <a:cs typeface="Arial"/>
                <a:sym typeface="Arial"/>
              </a:rPr>
              <a:t>3</a:t>
            </a:r>
          </a:p>
        </p:txBody>
      </p:sp>
      <p:sp>
        <p:nvSpPr>
          <p:cNvPr id="26" name="Textfeld 9">
            <a:extLst>
              <a:ext uri="{FF2B5EF4-FFF2-40B4-BE49-F238E27FC236}">
                <a16:creationId xmlns:a16="http://schemas.microsoft.com/office/drawing/2014/main" id="{1FD407A4-4F03-DFEC-5D5D-2444E9B672EA}"/>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69CCA4"/>
                </a:solidFill>
                <a:effectLst/>
                <a:uLnTx/>
                <a:uFillTx/>
                <a:latin typeface="Aptos" panose="020B0004020202020204" pitchFamily="34" charset="0"/>
                <a:cs typeface="Arial"/>
                <a:sym typeface="Arial"/>
              </a:rPr>
              <a:t>4</a:t>
            </a:r>
          </a:p>
        </p:txBody>
      </p:sp>
    </p:spTree>
    <p:extLst>
      <p:ext uri="{BB962C8B-B14F-4D97-AF65-F5344CB8AC3E}">
        <p14:creationId xmlns:p14="http://schemas.microsoft.com/office/powerpoint/2010/main" val="25011094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714E3E8-5DB9-9F4A-92E8-2E1EACBF9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13"/>
            <a:ext cx="9144000" cy="5165813"/>
          </a:xfrm>
          <a:prstGeom prst="rect">
            <a:avLst/>
          </a:prstGeom>
        </p:spPr>
      </p:pic>
      <p:cxnSp>
        <p:nvCxnSpPr>
          <p:cNvPr id="5" name="Gerade Verbindung mit Pfeil 4">
            <a:extLst>
              <a:ext uri="{FF2B5EF4-FFF2-40B4-BE49-F238E27FC236}">
                <a16:creationId xmlns:a16="http://schemas.microsoft.com/office/drawing/2014/main" id="{B1010FCC-38DC-8F40-BB79-6895D18A6A92}"/>
              </a:ext>
            </a:extLst>
          </p:cNvPr>
          <p:cNvCxnSpPr>
            <a:cxnSpLocks/>
          </p:cNvCxnSpPr>
          <p:nvPr/>
        </p:nvCxnSpPr>
        <p:spPr>
          <a:xfrm>
            <a:off x="7558268" y="3993268"/>
            <a:ext cx="0" cy="590309"/>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6" name="Textfeld 5">
            <a:extLst>
              <a:ext uri="{FF2B5EF4-FFF2-40B4-BE49-F238E27FC236}">
                <a16:creationId xmlns:a16="http://schemas.microsoft.com/office/drawing/2014/main" id="{1E6A106E-6B9A-9044-8BDE-7B6C7853AE2D}"/>
              </a:ext>
            </a:extLst>
          </p:cNvPr>
          <p:cNvSpPr txBox="1"/>
          <p:nvPr/>
        </p:nvSpPr>
        <p:spPr>
          <a:xfrm>
            <a:off x="7014258" y="3472407"/>
            <a:ext cx="10880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navigation map</a:t>
            </a:r>
          </a:p>
        </p:txBody>
      </p:sp>
      <p:cxnSp>
        <p:nvCxnSpPr>
          <p:cNvPr id="7" name="Gerade Verbindung mit Pfeil 6">
            <a:extLst>
              <a:ext uri="{FF2B5EF4-FFF2-40B4-BE49-F238E27FC236}">
                <a16:creationId xmlns:a16="http://schemas.microsoft.com/office/drawing/2014/main" id="{E0876910-45B8-EB49-AA26-3837731F1F40}"/>
              </a:ext>
            </a:extLst>
          </p:cNvPr>
          <p:cNvCxnSpPr>
            <a:cxnSpLocks/>
          </p:cNvCxnSpPr>
          <p:nvPr/>
        </p:nvCxnSpPr>
        <p:spPr>
          <a:xfrm>
            <a:off x="8831483" y="4305782"/>
            <a:ext cx="0" cy="277795"/>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8" name="Textfeld 7">
            <a:extLst>
              <a:ext uri="{FF2B5EF4-FFF2-40B4-BE49-F238E27FC236}">
                <a16:creationId xmlns:a16="http://schemas.microsoft.com/office/drawing/2014/main" id="{C5315FEB-320A-FE4E-83B4-878E2D86743D}"/>
              </a:ext>
            </a:extLst>
          </p:cNvPr>
          <p:cNvSpPr txBox="1"/>
          <p:nvPr/>
        </p:nvSpPr>
        <p:spPr>
          <a:xfrm>
            <a:off x="8287473" y="3967998"/>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zoom</a:t>
            </a:r>
          </a:p>
        </p:txBody>
      </p:sp>
      <p:cxnSp>
        <p:nvCxnSpPr>
          <p:cNvPr id="9" name="Gerade Verbindung mit Pfeil 8">
            <a:extLst>
              <a:ext uri="{FF2B5EF4-FFF2-40B4-BE49-F238E27FC236}">
                <a16:creationId xmlns:a16="http://schemas.microsoft.com/office/drawing/2014/main" id="{D94355DF-5834-7944-8683-63A299919A5C}"/>
              </a:ext>
            </a:extLst>
          </p:cNvPr>
          <p:cNvCxnSpPr>
            <a:cxnSpLocks/>
          </p:cNvCxnSpPr>
          <p:nvPr/>
        </p:nvCxnSpPr>
        <p:spPr>
          <a:xfrm flipH="1">
            <a:off x="555584" y="1990848"/>
            <a:ext cx="544010"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1" name="Textfeld 10">
            <a:extLst>
              <a:ext uri="{FF2B5EF4-FFF2-40B4-BE49-F238E27FC236}">
                <a16:creationId xmlns:a16="http://schemas.microsoft.com/office/drawing/2014/main" id="{02539E7A-BC6D-F54D-91F6-976C2F010864}"/>
              </a:ext>
            </a:extLst>
          </p:cNvPr>
          <p:cNvSpPr txBox="1"/>
          <p:nvPr/>
        </p:nvSpPr>
        <p:spPr>
          <a:xfrm>
            <a:off x="1180618" y="1840774"/>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sticky notes</a:t>
            </a:r>
          </a:p>
        </p:txBody>
      </p:sp>
      <p:cxnSp>
        <p:nvCxnSpPr>
          <p:cNvPr id="12" name="Gerade Verbindung mit Pfeil 11">
            <a:extLst>
              <a:ext uri="{FF2B5EF4-FFF2-40B4-BE49-F238E27FC236}">
                <a16:creationId xmlns:a16="http://schemas.microsoft.com/office/drawing/2014/main" id="{24E87D92-BE0D-504C-838D-DBA7B6E2E0EC}"/>
              </a:ext>
            </a:extLst>
          </p:cNvPr>
          <p:cNvCxnSpPr>
            <a:cxnSpLocks/>
          </p:cNvCxnSpPr>
          <p:nvPr/>
        </p:nvCxnSpPr>
        <p:spPr>
          <a:xfrm flipH="1">
            <a:off x="555584" y="1689909"/>
            <a:ext cx="544010"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3" name="Textfeld 12">
            <a:extLst>
              <a:ext uri="{FF2B5EF4-FFF2-40B4-BE49-F238E27FC236}">
                <a16:creationId xmlns:a16="http://schemas.microsoft.com/office/drawing/2014/main" id="{894B52AD-4E23-2447-9433-D96E9D0C4033}"/>
              </a:ext>
            </a:extLst>
          </p:cNvPr>
          <p:cNvSpPr txBox="1"/>
          <p:nvPr/>
        </p:nvSpPr>
        <p:spPr>
          <a:xfrm>
            <a:off x="1180618" y="1539835"/>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text</a:t>
            </a:r>
          </a:p>
        </p:txBody>
      </p:sp>
      <p:cxnSp>
        <p:nvCxnSpPr>
          <p:cNvPr id="14" name="Gerade Verbindung mit Pfeil 13">
            <a:extLst>
              <a:ext uri="{FF2B5EF4-FFF2-40B4-BE49-F238E27FC236}">
                <a16:creationId xmlns:a16="http://schemas.microsoft.com/office/drawing/2014/main" id="{82314898-7E40-1C42-BE7D-42C964AC1FBE}"/>
              </a:ext>
            </a:extLst>
          </p:cNvPr>
          <p:cNvCxnSpPr>
            <a:cxnSpLocks/>
          </p:cNvCxnSpPr>
          <p:nvPr/>
        </p:nvCxnSpPr>
        <p:spPr>
          <a:xfrm flipH="1">
            <a:off x="555584" y="4027992"/>
            <a:ext cx="300943"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5" name="Textfeld 14">
            <a:extLst>
              <a:ext uri="{FF2B5EF4-FFF2-40B4-BE49-F238E27FC236}">
                <a16:creationId xmlns:a16="http://schemas.microsoft.com/office/drawing/2014/main" id="{09435115-03C7-E54C-9503-E3D7C089D65A}"/>
              </a:ext>
            </a:extLst>
          </p:cNvPr>
          <p:cNvSpPr txBox="1"/>
          <p:nvPr/>
        </p:nvSpPr>
        <p:spPr>
          <a:xfrm>
            <a:off x="914402" y="3877918"/>
            <a:ext cx="195611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more functions, like stickers and emojis</a:t>
            </a:r>
          </a:p>
        </p:txBody>
      </p:sp>
      <p:sp>
        <p:nvSpPr>
          <p:cNvPr id="2" name="Textplatzhalter 1">
            <a:extLst>
              <a:ext uri="{FF2B5EF4-FFF2-40B4-BE49-F238E27FC236}">
                <a16:creationId xmlns:a16="http://schemas.microsoft.com/office/drawing/2014/main" id="{21527D27-72DF-3749-A650-821941CC302E}"/>
              </a:ext>
            </a:extLst>
          </p:cNvPr>
          <p:cNvSpPr>
            <a:spLocks noGrp="1"/>
          </p:cNvSpPr>
          <p:nvPr>
            <p:ph type="body" idx="1"/>
          </p:nvPr>
        </p:nvSpPr>
        <p:spPr/>
        <p:txBody>
          <a:bodyPr/>
          <a:lstStyle/>
          <a:p>
            <a:r>
              <a:rPr lang="de-DE"/>
              <a:t>Welcome </a:t>
            </a:r>
            <a:r>
              <a:rPr lang="de-DE" err="1"/>
              <a:t>to</a:t>
            </a:r>
            <a:r>
              <a:rPr lang="de-DE"/>
              <a:t> </a:t>
            </a:r>
            <a:r>
              <a:rPr lang="de-DE" err="1"/>
              <a:t>miro</a:t>
            </a:r>
            <a:r>
              <a:rPr lang="de-DE"/>
              <a:t> …</a:t>
            </a:r>
          </a:p>
        </p:txBody>
      </p:sp>
    </p:spTree>
    <p:extLst>
      <p:ext uri="{BB962C8B-B14F-4D97-AF65-F5344CB8AC3E}">
        <p14:creationId xmlns:p14="http://schemas.microsoft.com/office/powerpoint/2010/main" val="229341671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6654F3B-9768-427F-9765-58F9438B4FA2}"/>
              </a:ext>
            </a:extLst>
          </p:cNvPr>
          <p:cNvSpPr>
            <a:spLocks noGrp="1"/>
          </p:cNvSpPr>
          <p:nvPr>
            <p:ph type="body" idx="1"/>
          </p:nvPr>
        </p:nvSpPr>
        <p:spPr/>
        <p:txBody>
          <a:bodyPr/>
          <a:lstStyle/>
          <a:p>
            <a:r>
              <a:rPr lang="de-DE"/>
              <a:t>Experience </a:t>
            </a:r>
            <a:r>
              <a:rPr lang="de-DE" err="1"/>
              <a:t>miro</a:t>
            </a:r>
            <a:endParaRPr lang="de-DE"/>
          </a:p>
        </p:txBody>
      </p:sp>
      <p:pic>
        <p:nvPicPr>
          <p:cNvPr id="6" name="Graphic 5">
            <a:extLst>
              <a:ext uri="{FF2B5EF4-FFF2-40B4-BE49-F238E27FC236}">
                <a16:creationId xmlns:a16="http://schemas.microsoft.com/office/drawing/2014/main" id="{42810161-CAF3-2BD5-AE4B-24824E100989}"/>
              </a:ext>
            </a:extLst>
          </p:cNvPr>
          <p:cNvPicPr>
            <a:picLocks noChangeAspect="1"/>
          </p:cNvPicPr>
          <p:nvPr/>
        </p:nvPicPr>
        <p:blipFill>
          <a:blip r:embed="rId3">
            <a:lum/>
            <a:extLst>
              <a:ext uri="{96DAC541-7B7A-43D3-8B79-37D633B846F1}">
                <asvg:svgBlip xmlns:asvg="http://schemas.microsoft.com/office/drawing/2016/SVG/main" r:embed="rId4"/>
              </a:ext>
            </a:extLst>
          </a:blip>
          <a:stretch>
            <a:fillRect/>
          </a:stretch>
        </p:blipFill>
        <p:spPr>
          <a:xfrm rot="187386">
            <a:off x="4996562" y="1229747"/>
            <a:ext cx="3117600" cy="3117600"/>
          </a:xfrm>
          <a:prstGeom prst="rect">
            <a:avLst/>
          </a:prstGeom>
        </p:spPr>
      </p:pic>
      <p:sp>
        <p:nvSpPr>
          <p:cNvPr id="16" name="Text Placeholder 3">
            <a:extLst>
              <a:ext uri="{FF2B5EF4-FFF2-40B4-BE49-F238E27FC236}">
                <a16:creationId xmlns:a16="http://schemas.microsoft.com/office/drawing/2014/main" id="{F36A4DDE-CCAC-78F3-7490-FEA0636DAC96}"/>
              </a:ext>
            </a:extLst>
          </p:cNvPr>
          <p:cNvSpPr txBox="1">
            <a:spLocks/>
          </p:cNvSpPr>
          <p:nvPr/>
        </p:nvSpPr>
        <p:spPr>
          <a:xfrm>
            <a:off x="428625" y="1995489"/>
            <a:ext cx="3006217" cy="1723072"/>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rgbClr val="E30613"/>
              </a:buClr>
              <a:buSzPts val="1600"/>
              <a:buFont typeface="Arial"/>
              <a:buNone/>
              <a:defRPr sz="1600" b="1" i="0" u="none" strike="noStrike" kern="1200" cap="none">
                <a:solidFill>
                  <a:srgbClr val="E30613"/>
                </a:solidFill>
                <a:latin typeface="+mn-lt"/>
                <a:ea typeface="DINOT-Bold" panose="020B0504020101020102" pitchFamily="34" charset="77"/>
                <a:cs typeface="Arial"/>
                <a:sym typeface="Arial"/>
              </a:defRPr>
            </a:lvl1pPr>
            <a:lvl2pPr marL="914400" marR="0" lvl="1" indent="-317500" algn="l" defTabSz="685800" rtl="0" eaLnBrk="1" latinLnBrk="0" hangingPunct="1">
              <a:lnSpc>
                <a:spcPct val="90000"/>
              </a:lnSpc>
              <a:spcBef>
                <a:spcPts val="900"/>
              </a:spcBef>
              <a:spcAft>
                <a:spcPts val="0"/>
              </a:spcAft>
              <a:buClr>
                <a:srgbClr val="000000"/>
              </a:buClr>
              <a:buSzPts val="1400"/>
              <a:buFont typeface="Arial"/>
              <a:buChar char="•"/>
              <a:defRPr sz="1400" b="0" i="0" u="none" strike="noStrike" kern="1200" cap="none">
                <a:solidFill>
                  <a:srgbClr val="000000"/>
                </a:solidFill>
                <a:latin typeface="Noticia Text"/>
                <a:ea typeface="Noticia Text"/>
                <a:cs typeface="Noticia Text"/>
                <a:sym typeface="Noticia Text"/>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E30613"/>
              </a:buClr>
              <a:buSzPts val="1600"/>
              <a:buFont typeface="Arial"/>
              <a:buNone/>
              <a:tabLst/>
              <a:defRPr/>
            </a:pPr>
            <a:r>
              <a:rPr kumimoji="0" lang="en-GB" sz="1600" b="1" i="0" u="none" strike="noStrike" kern="1200" cap="none" spc="0" normalizeH="0" baseline="0" noProof="0">
                <a:ln>
                  <a:noFill/>
                </a:ln>
                <a:solidFill>
                  <a:srgbClr val="E30613"/>
                </a:solidFill>
                <a:effectLst/>
                <a:uLnTx/>
                <a:uFillTx/>
                <a:latin typeface="Aptos" panose="02110004020202020204"/>
                <a:cs typeface="Arial"/>
                <a:sym typeface="Arial"/>
              </a:rPr>
              <a:t>Play around with sticky notes and write down your </a:t>
            </a:r>
            <a:r>
              <a:rPr kumimoji="0" lang="en-GB" sz="1600" b="1" i="0" u="none" strike="noStrike" kern="1200" cap="none" spc="0" normalizeH="0" baseline="0" noProof="0" err="1">
                <a:ln>
                  <a:noFill/>
                </a:ln>
                <a:solidFill>
                  <a:srgbClr val="E30613"/>
                </a:solidFill>
                <a:effectLst/>
                <a:uLnTx/>
                <a:uFillTx/>
                <a:latin typeface="Aptos" panose="02110004020202020204"/>
                <a:cs typeface="Arial"/>
                <a:sym typeface="Arial"/>
              </a:rPr>
              <a:t>favorite</a:t>
            </a:r>
            <a:r>
              <a:rPr kumimoji="0" lang="en-GB" sz="1600" b="1" i="0" u="none" strike="noStrike" kern="1200" cap="none" spc="0" normalizeH="0" baseline="0" noProof="0">
                <a:ln>
                  <a:noFill/>
                </a:ln>
                <a:solidFill>
                  <a:srgbClr val="E30613"/>
                </a:solidFill>
                <a:effectLst/>
                <a:uLnTx/>
                <a:uFillTx/>
                <a:latin typeface="Aptos" panose="02110004020202020204"/>
                <a:cs typeface="Arial"/>
                <a:sym typeface="Arial"/>
              </a:rPr>
              <a:t> women personality.</a:t>
            </a:r>
          </a:p>
          <a:p>
            <a:pPr marL="0" marR="0" lvl="0" indent="0" algn="l" defTabSz="685800" rtl="0" eaLnBrk="1" fontAlgn="auto" latinLnBrk="0" hangingPunct="1">
              <a:lnSpc>
                <a:spcPct val="100000"/>
              </a:lnSpc>
              <a:spcBef>
                <a:spcPts val="0"/>
              </a:spcBef>
              <a:spcAft>
                <a:spcPts val="0"/>
              </a:spcAft>
              <a:buClr>
                <a:srgbClr val="E30613"/>
              </a:buClr>
              <a:buSzPts val="1600"/>
              <a:buFont typeface="Arial"/>
              <a:buNone/>
              <a:tabLst/>
              <a:defRPr/>
            </a:pPr>
            <a:endParaRPr kumimoji="0" lang="en-GB" sz="1600" b="1" i="0" u="none" strike="noStrike" kern="1200" cap="none" spc="0" normalizeH="0" baseline="0" noProof="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100000"/>
              </a:lnSpc>
              <a:spcBef>
                <a:spcPts val="0"/>
              </a:spcBef>
              <a:spcAft>
                <a:spcPts val="0"/>
              </a:spcAft>
              <a:buClr>
                <a:srgbClr val="E30613"/>
              </a:buClr>
              <a:buSzPts val="1600"/>
              <a:buFont typeface="Arial"/>
              <a:buNone/>
              <a:tabLst/>
              <a:defRPr/>
            </a:pPr>
            <a:endParaRPr kumimoji="0" lang="en-DE" sz="1600" b="1" i="0" u="none" strike="noStrike" kern="1200" cap="none" spc="0" normalizeH="0" baseline="0" noProof="0">
              <a:ln>
                <a:noFill/>
              </a:ln>
              <a:solidFill>
                <a:srgbClr val="E30613"/>
              </a:solidFill>
              <a:effectLst/>
              <a:uLnTx/>
              <a:uFillTx/>
              <a:latin typeface="Aptos" panose="02110004020202020204"/>
              <a:cs typeface="Arial"/>
              <a:sym typeface="Arial"/>
            </a:endParaRPr>
          </a:p>
        </p:txBody>
      </p:sp>
    </p:spTree>
    <p:extLst>
      <p:ext uri="{BB962C8B-B14F-4D97-AF65-F5344CB8AC3E}">
        <p14:creationId xmlns:p14="http://schemas.microsoft.com/office/powerpoint/2010/main" val="1051603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6"/>
                                        </p:tgtEl>
                                        <p:attrNameLst>
                                          <p:attrName>r</p:attrName>
                                        </p:attrNameLst>
                                      </p:cBhvr>
                                    </p:animRot>
                                    <p:animRot by="-240000">
                                      <p:cBhvr>
                                        <p:cTn id="7" dur="400" fill="hold">
                                          <p:stCondLst>
                                            <p:cond delay="400"/>
                                          </p:stCondLst>
                                        </p:cTn>
                                        <p:tgtEl>
                                          <p:spTgt spid="6"/>
                                        </p:tgtEl>
                                        <p:attrNameLst>
                                          <p:attrName>r</p:attrName>
                                        </p:attrNameLst>
                                      </p:cBhvr>
                                    </p:animRot>
                                    <p:animRot by="240000">
                                      <p:cBhvr>
                                        <p:cTn id="8" dur="400" fill="hold">
                                          <p:stCondLst>
                                            <p:cond delay="800"/>
                                          </p:stCondLst>
                                        </p:cTn>
                                        <p:tgtEl>
                                          <p:spTgt spid="6"/>
                                        </p:tgtEl>
                                        <p:attrNameLst>
                                          <p:attrName>r</p:attrName>
                                        </p:attrNameLst>
                                      </p:cBhvr>
                                    </p:animRot>
                                    <p:animRot by="-240000">
                                      <p:cBhvr>
                                        <p:cTn id="9" dur="400" fill="hold">
                                          <p:stCondLst>
                                            <p:cond delay="1200"/>
                                          </p:stCondLst>
                                        </p:cTn>
                                        <p:tgtEl>
                                          <p:spTgt spid="6"/>
                                        </p:tgtEl>
                                        <p:attrNameLst>
                                          <p:attrName>r</p:attrName>
                                        </p:attrNameLst>
                                      </p:cBhvr>
                                    </p:animRot>
                                    <p:animRot by="120000">
                                      <p:cBhvr>
                                        <p:cTn id="10"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22A04A-0BCB-A142-9677-FB0FBFFBEAF4}"/>
              </a:ext>
            </a:extLst>
          </p:cNvPr>
          <p:cNvSpPr>
            <a:spLocks noGrp="1"/>
          </p:cNvSpPr>
          <p:nvPr>
            <p:ph type="body" sz="quarter" idx="14"/>
          </p:nvPr>
        </p:nvSpPr>
        <p:spPr/>
        <p:txBody>
          <a:bodyPr/>
          <a:lstStyle/>
          <a:p>
            <a:r>
              <a:rPr lang="en-GB"/>
              <a:t>Solo work</a:t>
            </a:r>
          </a:p>
        </p:txBody>
      </p:sp>
      <p:sp>
        <p:nvSpPr>
          <p:cNvPr id="7" name="Textplatzhalter 6">
            <a:extLst>
              <a:ext uri="{FF2B5EF4-FFF2-40B4-BE49-F238E27FC236}">
                <a16:creationId xmlns:a16="http://schemas.microsoft.com/office/drawing/2014/main" id="{9B17C245-B944-5D4E-A731-DB2D1CDDB9CF}"/>
              </a:ext>
            </a:extLst>
          </p:cNvPr>
          <p:cNvSpPr>
            <a:spLocks noGrp="1"/>
          </p:cNvSpPr>
          <p:nvPr>
            <p:ph type="body" sz="quarter" idx="15"/>
          </p:nvPr>
        </p:nvSpPr>
        <p:spPr/>
        <p:txBody>
          <a:bodyPr/>
          <a:lstStyle/>
          <a:p>
            <a:r>
              <a:rPr lang="en-GB"/>
              <a:t>Warm up with MIRO</a:t>
            </a:r>
          </a:p>
        </p:txBody>
      </p:sp>
      <p:sp>
        <p:nvSpPr>
          <p:cNvPr id="13" name="Textplatzhalter 12">
            <a:extLst>
              <a:ext uri="{FF2B5EF4-FFF2-40B4-BE49-F238E27FC236}">
                <a16:creationId xmlns:a16="http://schemas.microsoft.com/office/drawing/2014/main" id="{0898FC96-3144-564D-9319-5C22845360E1}"/>
              </a:ext>
            </a:extLst>
          </p:cNvPr>
          <p:cNvSpPr>
            <a:spLocks noGrp="1"/>
          </p:cNvSpPr>
          <p:nvPr>
            <p:ph type="body" sz="quarter" idx="17"/>
          </p:nvPr>
        </p:nvSpPr>
        <p:spPr/>
        <p:txBody>
          <a:bodyPr/>
          <a:lstStyle/>
          <a:p>
            <a:r>
              <a:rPr lang="en-GB"/>
              <a:t>5 minutes</a:t>
            </a:r>
          </a:p>
        </p:txBody>
      </p:sp>
      <p:sp>
        <p:nvSpPr>
          <p:cNvPr id="14" name="Textplatzhalter 13">
            <a:extLst>
              <a:ext uri="{FF2B5EF4-FFF2-40B4-BE49-F238E27FC236}">
                <a16:creationId xmlns:a16="http://schemas.microsoft.com/office/drawing/2014/main" id="{CC6D323E-C5A8-0C4A-90EC-1EBD2DD40C9B}"/>
              </a:ext>
            </a:extLst>
          </p:cNvPr>
          <p:cNvSpPr>
            <a:spLocks noGrp="1"/>
          </p:cNvSpPr>
          <p:nvPr>
            <p:ph type="body" sz="quarter" idx="19"/>
          </p:nvPr>
        </p:nvSpPr>
        <p:spPr/>
        <p:txBody>
          <a:bodyPr/>
          <a:lstStyle/>
          <a:p>
            <a:r>
              <a:rPr lang="en-GB"/>
              <a:t>Transfer to MIRO and </a:t>
            </a:r>
            <a:br>
              <a:rPr lang="en-GB"/>
            </a:br>
            <a:r>
              <a:rPr lang="en-GB"/>
              <a:t>find the Miro experience board on the top</a:t>
            </a:r>
          </a:p>
          <a:p>
            <a:endParaRPr lang="en-GB"/>
          </a:p>
          <a:p>
            <a:endParaRPr lang="en-GB"/>
          </a:p>
        </p:txBody>
      </p:sp>
      <p:sp>
        <p:nvSpPr>
          <p:cNvPr id="15" name="Textplatzhalter 14">
            <a:extLst>
              <a:ext uri="{FF2B5EF4-FFF2-40B4-BE49-F238E27FC236}">
                <a16:creationId xmlns:a16="http://schemas.microsoft.com/office/drawing/2014/main" id="{DE1E1599-35FF-DA44-AF1A-DD8D4F53DFD7}"/>
              </a:ext>
            </a:extLst>
          </p:cNvPr>
          <p:cNvSpPr>
            <a:spLocks noGrp="1"/>
          </p:cNvSpPr>
          <p:nvPr>
            <p:ph type="body" sz="quarter" idx="20"/>
          </p:nvPr>
        </p:nvSpPr>
        <p:spPr/>
        <p:txBody>
          <a:bodyPr/>
          <a:lstStyle/>
          <a:p>
            <a:r>
              <a:rPr lang="en-GB"/>
              <a:t>Take a sticky note and post it in the template frame</a:t>
            </a:r>
          </a:p>
          <a:p>
            <a:r>
              <a:rPr lang="en-GB"/>
              <a:t>Write down your </a:t>
            </a:r>
            <a:r>
              <a:rPr lang="en-GB" err="1"/>
              <a:t>favorite</a:t>
            </a:r>
            <a:r>
              <a:rPr lang="en-GB"/>
              <a:t> women personality</a:t>
            </a:r>
          </a:p>
          <a:p>
            <a:r>
              <a:rPr lang="en-GB"/>
              <a:t>Change the size, the </a:t>
            </a:r>
            <a:r>
              <a:rPr lang="en-GB" err="1"/>
              <a:t>color</a:t>
            </a:r>
            <a:r>
              <a:rPr lang="en-GB"/>
              <a:t> and the shape of the sticky note</a:t>
            </a:r>
          </a:p>
          <a:p>
            <a:endParaRPr lang="en-GB"/>
          </a:p>
        </p:txBody>
      </p:sp>
    </p:spTree>
    <p:extLst>
      <p:ext uri="{BB962C8B-B14F-4D97-AF65-F5344CB8AC3E}">
        <p14:creationId xmlns:p14="http://schemas.microsoft.com/office/powerpoint/2010/main" val="164028646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F56E2004-CF31-E363-C70C-2AE8C094EFB1}"/>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13" name="Oval 12">
            <a:extLst>
              <a:ext uri="{FF2B5EF4-FFF2-40B4-BE49-F238E27FC236}">
                <a16:creationId xmlns:a16="http://schemas.microsoft.com/office/drawing/2014/main" id="{D810568B-69FF-610B-DF7F-21E677A962D9}"/>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18" name="Oval 17">
            <a:extLst>
              <a:ext uri="{FF2B5EF4-FFF2-40B4-BE49-F238E27FC236}">
                <a16:creationId xmlns:a16="http://schemas.microsoft.com/office/drawing/2014/main" id="{9695C453-464C-A039-8B77-92A967142077}"/>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2" name="Oval 21">
            <a:extLst>
              <a:ext uri="{FF2B5EF4-FFF2-40B4-BE49-F238E27FC236}">
                <a16:creationId xmlns:a16="http://schemas.microsoft.com/office/drawing/2014/main" id="{A852AFDC-3CA9-2729-982A-9E326C5A5136}"/>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2" name="Textfeld 3">
            <a:extLst>
              <a:ext uri="{FF2B5EF4-FFF2-40B4-BE49-F238E27FC236}">
                <a16:creationId xmlns:a16="http://schemas.microsoft.com/office/drawing/2014/main" id="{8D8866BA-8F57-9023-52BF-DF93D2C3D018}"/>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36" name="Textfeld 14">
            <a:extLst>
              <a:ext uri="{FF2B5EF4-FFF2-40B4-BE49-F238E27FC236}">
                <a16:creationId xmlns:a16="http://schemas.microsoft.com/office/drawing/2014/main" id="{1D1DB78A-508A-59FD-9E6A-75ABEA1AE183}"/>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My entrepreneurial resources</a:t>
            </a:r>
          </a:p>
        </p:txBody>
      </p:sp>
      <p:sp>
        <p:nvSpPr>
          <p:cNvPr id="37" name="Textfeld 15">
            <a:extLst>
              <a:ext uri="{FF2B5EF4-FFF2-40B4-BE49-F238E27FC236}">
                <a16:creationId xmlns:a16="http://schemas.microsoft.com/office/drawing/2014/main" id="{6B27F694-A854-0A08-56DA-896A16216DA1}"/>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of support</a:t>
            </a:r>
          </a:p>
        </p:txBody>
      </p:sp>
      <p:sp>
        <p:nvSpPr>
          <p:cNvPr id="39" name="Textfeld 15">
            <a:extLst>
              <a:ext uri="{FF2B5EF4-FFF2-40B4-BE49-F238E27FC236}">
                <a16:creationId xmlns:a16="http://schemas.microsoft.com/office/drawing/2014/main" id="{87627304-1428-0E7D-DB4C-B917E7F38594}"/>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Beginning with step 1</a:t>
            </a:r>
          </a:p>
        </p:txBody>
      </p:sp>
      <p:sp>
        <p:nvSpPr>
          <p:cNvPr id="3" name="Bogen 2">
            <a:extLst>
              <a:ext uri="{FF2B5EF4-FFF2-40B4-BE49-F238E27FC236}">
                <a16:creationId xmlns:a16="http://schemas.microsoft.com/office/drawing/2014/main" id="{0FE6D7DA-2692-434F-AF9C-DA9A1E71DF6B}"/>
              </a:ext>
            </a:extLst>
          </p:cNvPr>
          <p:cNvSpPr/>
          <p:nvPr/>
        </p:nvSpPr>
        <p:spPr>
          <a:xfrm rot="17220000">
            <a:off x="1542494" y="1613986"/>
            <a:ext cx="1446698" cy="1561839"/>
          </a:xfrm>
          <a:prstGeom prst="arc">
            <a:avLst>
              <a:gd name="adj1" fmla="val 18892268"/>
              <a:gd name="adj2" fmla="val 3441818"/>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7" name="Bogen 16">
            <a:extLst>
              <a:ext uri="{FF2B5EF4-FFF2-40B4-BE49-F238E27FC236}">
                <a16:creationId xmlns:a16="http://schemas.microsoft.com/office/drawing/2014/main" id="{C0708721-34C7-4348-9548-C912EE509834}"/>
              </a:ext>
            </a:extLst>
          </p:cNvPr>
          <p:cNvSpPr/>
          <p:nvPr/>
        </p:nvSpPr>
        <p:spPr>
          <a:xfrm rot="5220000">
            <a:off x="3453632" y="1332326"/>
            <a:ext cx="1780580" cy="1752543"/>
          </a:xfrm>
          <a:prstGeom prst="arc">
            <a:avLst>
              <a:gd name="adj1" fmla="val 18997938"/>
              <a:gd name="adj2" fmla="val 667149"/>
            </a:avLst>
          </a:prstGeom>
          <a:ln w="38100" cap="flat">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sp>
        <p:nvSpPr>
          <p:cNvPr id="23" name="Bogen 2">
            <a:extLst>
              <a:ext uri="{FF2B5EF4-FFF2-40B4-BE49-F238E27FC236}">
                <a16:creationId xmlns:a16="http://schemas.microsoft.com/office/drawing/2014/main" id="{ECB22781-2EE7-9A26-CEAC-76BDF5299D78}"/>
              </a:ext>
            </a:extLst>
          </p:cNvPr>
          <p:cNvSpPr/>
          <p:nvPr/>
        </p:nvSpPr>
        <p:spPr>
          <a:xfrm rot="17220000">
            <a:off x="6132719" y="1390322"/>
            <a:ext cx="1446698" cy="1656012"/>
          </a:xfrm>
          <a:prstGeom prst="arc">
            <a:avLst>
              <a:gd name="adj1" fmla="val 18328863"/>
              <a:gd name="adj2" fmla="val 3631169"/>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grpSp>
        <p:nvGrpSpPr>
          <p:cNvPr id="25" name="Group 24">
            <a:extLst>
              <a:ext uri="{FF2B5EF4-FFF2-40B4-BE49-F238E27FC236}">
                <a16:creationId xmlns:a16="http://schemas.microsoft.com/office/drawing/2014/main" id="{C489A477-33FD-4D9D-8820-10D5A0C0F91D}"/>
              </a:ext>
            </a:extLst>
          </p:cNvPr>
          <p:cNvGrpSpPr/>
          <p:nvPr/>
        </p:nvGrpSpPr>
        <p:grpSpPr>
          <a:xfrm>
            <a:off x="7194062" y="2636439"/>
            <a:ext cx="1355592" cy="1127573"/>
            <a:chOff x="6421202" y="4223180"/>
            <a:chExt cx="825901" cy="686979"/>
          </a:xfrm>
          <a:solidFill>
            <a:srgbClr val="7030A0"/>
          </a:solidFill>
        </p:grpSpPr>
        <p:pic>
          <p:nvPicPr>
            <p:cNvPr id="21" name="Graphic 20">
              <a:extLst>
                <a:ext uri="{FF2B5EF4-FFF2-40B4-BE49-F238E27FC236}">
                  <a16:creationId xmlns:a16="http://schemas.microsoft.com/office/drawing/2014/main" id="{918CE1D7-EDF7-A490-4509-8387E1A32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0124" y="4223180"/>
              <a:ext cx="686979" cy="686979"/>
            </a:xfrm>
            <a:prstGeom prst="rect">
              <a:avLst/>
            </a:prstGeom>
          </p:spPr>
        </p:pic>
        <p:pic>
          <p:nvPicPr>
            <p:cNvPr id="24" name="Graphic 23">
              <a:extLst>
                <a:ext uri="{FF2B5EF4-FFF2-40B4-BE49-F238E27FC236}">
                  <a16:creationId xmlns:a16="http://schemas.microsoft.com/office/drawing/2014/main" id="{CC625B5E-DC89-090D-3159-369DDCD020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1202" y="4371577"/>
              <a:ext cx="523220" cy="523220"/>
            </a:xfrm>
            <a:prstGeom prst="rect">
              <a:avLst/>
            </a:prstGeom>
          </p:spPr>
        </p:pic>
      </p:grpSp>
      <p:pic>
        <p:nvPicPr>
          <p:cNvPr id="27" name="Graphic 26">
            <a:extLst>
              <a:ext uri="{FF2B5EF4-FFF2-40B4-BE49-F238E27FC236}">
                <a16:creationId xmlns:a16="http://schemas.microsoft.com/office/drawing/2014/main" id="{AFD8E28A-5140-60C0-F515-1167FF3CF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3343" y="1709479"/>
            <a:ext cx="1488852" cy="1488852"/>
          </a:xfrm>
          <a:prstGeom prst="rect">
            <a:avLst/>
          </a:prstGeom>
        </p:spPr>
      </p:pic>
      <p:grpSp>
        <p:nvGrpSpPr>
          <p:cNvPr id="34" name="Group 33">
            <a:extLst>
              <a:ext uri="{FF2B5EF4-FFF2-40B4-BE49-F238E27FC236}">
                <a16:creationId xmlns:a16="http://schemas.microsoft.com/office/drawing/2014/main" id="{76FD1D8B-68EA-2B3F-B4FA-6B4751A4F787}"/>
              </a:ext>
            </a:extLst>
          </p:cNvPr>
          <p:cNvGrpSpPr/>
          <p:nvPr/>
        </p:nvGrpSpPr>
        <p:grpSpPr>
          <a:xfrm>
            <a:off x="2888044" y="2480911"/>
            <a:ext cx="909258" cy="1426696"/>
            <a:chOff x="3045381" y="2061642"/>
            <a:chExt cx="909258" cy="1426696"/>
          </a:xfrm>
          <a:solidFill>
            <a:srgbClr val="7030A0"/>
          </a:solidFill>
        </p:grpSpPr>
        <p:pic>
          <p:nvPicPr>
            <p:cNvPr id="29" name="Graphic 28">
              <a:extLst>
                <a:ext uri="{FF2B5EF4-FFF2-40B4-BE49-F238E27FC236}">
                  <a16:creationId xmlns:a16="http://schemas.microsoft.com/office/drawing/2014/main" id="{ECA55C4F-EC56-55A6-01F7-862C2B0D67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6765" y="2061642"/>
              <a:ext cx="887874" cy="887874"/>
            </a:xfrm>
            <a:prstGeom prst="rect">
              <a:avLst/>
            </a:prstGeom>
          </p:spPr>
        </p:pic>
        <p:pic>
          <p:nvPicPr>
            <p:cNvPr id="31" name="Graphic 30">
              <a:extLst>
                <a:ext uri="{FF2B5EF4-FFF2-40B4-BE49-F238E27FC236}">
                  <a16:creationId xmlns:a16="http://schemas.microsoft.com/office/drawing/2014/main" id="{6F522E14-EC65-FEE0-61D3-27011AAC56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5381" y="2906695"/>
              <a:ext cx="581643" cy="581643"/>
            </a:xfrm>
            <a:prstGeom prst="rect">
              <a:avLst/>
            </a:prstGeom>
          </p:spPr>
        </p:pic>
      </p:grpSp>
      <p:sp>
        <p:nvSpPr>
          <p:cNvPr id="44" name="Textfeld 7">
            <a:extLst>
              <a:ext uri="{FF2B5EF4-FFF2-40B4-BE49-F238E27FC236}">
                <a16:creationId xmlns:a16="http://schemas.microsoft.com/office/drawing/2014/main" id="{8D2B0F1C-9831-C15C-1102-18B010802006}"/>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45" name="Textfeld 8">
            <a:extLst>
              <a:ext uri="{FF2B5EF4-FFF2-40B4-BE49-F238E27FC236}">
                <a16:creationId xmlns:a16="http://schemas.microsoft.com/office/drawing/2014/main" id="{C96AC05A-31C4-A75D-4B0D-413B8B61DAD1}"/>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2</a:t>
            </a:r>
          </a:p>
        </p:txBody>
      </p:sp>
      <p:sp>
        <p:nvSpPr>
          <p:cNvPr id="46" name="Textfeld 9">
            <a:extLst>
              <a:ext uri="{FF2B5EF4-FFF2-40B4-BE49-F238E27FC236}">
                <a16:creationId xmlns:a16="http://schemas.microsoft.com/office/drawing/2014/main" id="{62785C01-7367-E159-1550-4B945A1FE26F}"/>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3</a:t>
            </a:r>
          </a:p>
        </p:txBody>
      </p:sp>
      <p:sp>
        <p:nvSpPr>
          <p:cNvPr id="47" name="Textfeld 9">
            <a:extLst>
              <a:ext uri="{FF2B5EF4-FFF2-40B4-BE49-F238E27FC236}">
                <a16:creationId xmlns:a16="http://schemas.microsoft.com/office/drawing/2014/main" id="{C6FA985F-F9AA-DC15-9EE4-9E2208743EBB}"/>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4</a:t>
            </a:r>
          </a:p>
        </p:txBody>
      </p:sp>
      <p:grpSp>
        <p:nvGrpSpPr>
          <p:cNvPr id="11" name="Group 10">
            <a:extLst>
              <a:ext uri="{FF2B5EF4-FFF2-40B4-BE49-F238E27FC236}">
                <a16:creationId xmlns:a16="http://schemas.microsoft.com/office/drawing/2014/main" id="{83595B7F-CF46-0D07-410E-88C6A4A1D521}"/>
              </a:ext>
            </a:extLst>
          </p:cNvPr>
          <p:cNvGrpSpPr/>
          <p:nvPr/>
        </p:nvGrpSpPr>
        <p:grpSpPr>
          <a:xfrm>
            <a:off x="754055" y="1632716"/>
            <a:ext cx="893115" cy="1184157"/>
            <a:chOff x="612482" y="1536592"/>
            <a:chExt cx="893115" cy="1184157"/>
          </a:xfrm>
        </p:grpSpPr>
        <p:pic>
          <p:nvPicPr>
            <p:cNvPr id="12" name="Graphic 11">
              <a:extLst>
                <a:ext uri="{FF2B5EF4-FFF2-40B4-BE49-F238E27FC236}">
                  <a16:creationId xmlns:a16="http://schemas.microsoft.com/office/drawing/2014/main" id="{20DC1CDB-9D15-3182-CDCB-49AEBBB618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2482" y="1827634"/>
              <a:ext cx="893115" cy="893115"/>
            </a:xfrm>
            <a:prstGeom prst="rect">
              <a:avLst/>
            </a:prstGeom>
          </p:spPr>
        </p:pic>
        <p:pic>
          <p:nvPicPr>
            <p:cNvPr id="14" name="Graphic 13">
              <a:extLst>
                <a:ext uri="{FF2B5EF4-FFF2-40B4-BE49-F238E27FC236}">
                  <a16:creationId xmlns:a16="http://schemas.microsoft.com/office/drawing/2014/main" id="{8346CAD9-DEB5-21B4-FF7C-8FB5AE82CF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744" y="1536592"/>
              <a:ext cx="520117" cy="520117"/>
            </a:xfrm>
            <a:prstGeom prst="rect">
              <a:avLst/>
            </a:prstGeom>
          </p:spPr>
        </p:pic>
      </p:grpSp>
    </p:spTree>
    <p:extLst>
      <p:ext uri="{BB962C8B-B14F-4D97-AF65-F5344CB8AC3E}">
        <p14:creationId xmlns:p14="http://schemas.microsoft.com/office/powerpoint/2010/main" val="128403382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647B7D-361A-D4FD-4526-668FCE708FE1}"/>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a:t>Step 1: </a:t>
            </a:r>
            <a:br>
              <a:rPr lang="en-GB"/>
            </a:br>
            <a:r>
              <a:rPr lang="en-GB"/>
              <a:t>Your beliefs</a:t>
            </a:r>
          </a:p>
        </p:txBody>
      </p:sp>
      <p:pic>
        <p:nvPicPr>
          <p:cNvPr id="5" name="Picture 4">
            <a:extLst>
              <a:ext uri="{FF2B5EF4-FFF2-40B4-BE49-F238E27FC236}">
                <a16:creationId xmlns:a16="http://schemas.microsoft.com/office/drawing/2014/main" id="{957E9CDD-5748-04B7-DF7A-55D0DF6F8A2F}"/>
              </a:ext>
            </a:extLst>
          </p:cNvPr>
          <p:cNvPicPr>
            <a:picLocks noChangeAspect="1"/>
          </p:cNvPicPr>
          <p:nvPr/>
        </p:nvPicPr>
        <p:blipFill rotWithShape="1">
          <a:blip r:embed="rId3"/>
          <a:srcRect l="13590" r="27150"/>
          <a:stretch/>
        </p:blipFill>
        <p:spPr>
          <a:xfrm>
            <a:off x="4571999" y="0"/>
            <a:ext cx="4572001" cy="5143500"/>
          </a:xfrm>
          <a:prstGeom prst="rect">
            <a:avLst/>
          </a:prstGeom>
        </p:spPr>
      </p:pic>
    </p:spTree>
    <p:extLst>
      <p:ext uri="{BB962C8B-B14F-4D97-AF65-F5344CB8AC3E}">
        <p14:creationId xmlns:p14="http://schemas.microsoft.com/office/powerpoint/2010/main" val="16696668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p:txBody>
          <a:bodyPr/>
          <a:lstStyle/>
          <a:p>
            <a:r>
              <a:rPr lang="en-GB"/>
              <a:t>Step 1</a:t>
            </a:r>
          </a:p>
        </p:txBody>
      </p:sp>
      <p:pic>
        <p:nvPicPr>
          <p:cNvPr id="6" name="Grafik 5" descr="Hochspannung mit einfarbiger Füllung">
            <a:extLst>
              <a:ext uri="{FF2B5EF4-FFF2-40B4-BE49-F238E27FC236}">
                <a16:creationId xmlns:a16="http://schemas.microsoft.com/office/drawing/2014/main" id="{85B787DE-AFDE-1291-2593-FB28EA9B8F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31676">
            <a:off x="6119794" y="3027974"/>
            <a:ext cx="1468800" cy="1468800"/>
          </a:xfrm>
          <a:prstGeom prst="rect">
            <a:avLst/>
          </a:prstGeom>
        </p:spPr>
      </p:pic>
      <p:pic>
        <p:nvPicPr>
          <p:cNvPr id="8" name="Grafik 7" descr="Hürde mit einfarbiger Füllung">
            <a:extLst>
              <a:ext uri="{FF2B5EF4-FFF2-40B4-BE49-F238E27FC236}">
                <a16:creationId xmlns:a16="http://schemas.microsoft.com/office/drawing/2014/main" id="{4C7BD9C1-F8B6-97C7-9DE2-0F36A92B6A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34446">
            <a:off x="6955306" y="2037480"/>
            <a:ext cx="1345717" cy="1345717"/>
          </a:xfrm>
          <a:prstGeom prst="rect">
            <a:avLst/>
          </a:prstGeom>
        </p:spPr>
      </p:pic>
      <p:sp>
        <p:nvSpPr>
          <p:cNvPr id="5" name="TextBox 4">
            <a:extLst>
              <a:ext uri="{FF2B5EF4-FFF2-40B4-BE49-F238E27FC236}">
                <a16:creationId xmlns:a16="http://schemas.microsoft.com/office/drawing/2014/main" id="{ED883F45-7855-D371-A351-F302187C338E}"/>
              </a:ext>
            </a:extLst>
          </p:cNvPr>
          <p:cNvSpPr txBox="1"/>
          <p:nvPr/>
        </p:nvSpPr>
        <p:spPr>
          <a:xfrm>
            <a:off x="2598300" y="903711"/>
            <a:ext cx="39474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prstClr val="black"/>
                </a:solidFill>
                <a:effectLst/>
                <a:uLnTx/>
                <a:uFillTx/>
                <a:latin typeface="Aptos" panose="020B0004020202020204" pitchFamily="34" charset="0"/>
                <a:cs typeface="Arial"/>
                <a:sym typeface="Arial"/>
              </a:rPr>
              <a:t>When I think of entrepreneurship, </a:t>
            </a:r>
            <a:br>
              <a:rPr kumimoji="0" lang="en-GB" sz="1600" b="0"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600" b="0" i="0" u="none" strike="noStrike" kern="0" cap="none" spc="0" normalizeH="0" baseline="0" noProof="0">
                <a:ln>
                  <a:noFill/>
                </a:ln>
                <a:solidFill>
                  <a:prstClr val="black"/>
                </a:solidFill>
                <a:effectLst/>
                <a:uLnTx/>
                <a:uFillTx/>
                <a:latin typeface="Aptos" panose="020B0004020202020204" pitchFamily="34" charset="0"/>
                <a:cs typeface="Arial"/>
                <a:sym typeface="Arial"/>
              </a:rPr>
              <a:t>what comes to my mind is…</a:t>
            </a:r>
          </a:p>
        </p:txBody>
      </p:sp>
      <p:pic>
        <p:nvPicPr>
          <p:cNvPr id="9" name="Graphic 8">
            <a:extLst>
              <a:ext uri="{FF2B5EF4-FFF2-40B4-BE49-F238E27FC236}">
                <a16:creationId xmlns:a16="http://schemas.microsoft.com/office/drawing/2014/main" id="{C8B813AD-CC18-28BF-D9BD-80B26DBBDB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33934" y="1975938"/>
            <a:ext cx="1468800" cy="1468800"/>
          </a:xfrm>
          <a:prstGeom prst="rect">
            <a:avLst/>
          </a:prstGeom>
        </p:spPr>
      </p:pic>
      <p:pic>
        <p:nvPicPr>
          <p:cNvPr id="13" name="Graphic 12">
            <a:extLst>
              <a:ext uri="{FF2B5EF4-FFF2-40B4-BE49-F238E27FC236}">
                <a16:creationId xmlns:a16="http://schemas.microsoft.com/office/drawing/2014/main" id="{4488EF83-0C9A-D963-639F-2F61B5B2A8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35735" y="1928463"/>
            <a:ext cx="1563750" cy="1563750"/>
          </a:xfrm>
          <a:prstGeom prst="rect">
            <a:avLst/>
          </a:prstGeom>
        </p:spPr>
      </p:pic>
      <p:pic>
        <p:nvPicPr>
          <p:cNvPr id="16" name="Graphic 15">
            <a:extLst>
              <a:ext uri="{FF2B5EF4-FFF2-40B4-BE49-F238E27FC236}">
                <a16:creationId xmlns:a16="http://schemas.microsoft.com/office/drawing/2014/main" id="{8B1EF3AE-42A9-F0A7-5D20-D7E62A02E8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7274" y="2980499"/>
            <a:ext cx="1563750" cy="1563750"/>
          </a:xfrm>
          <a:prstGeom prst="rect">
            <a:avLst/>
          </a:prstGeom>
        </p:spPr>
      </p:pic>
      <p:pic>
        <p:nvPicPr>
          <p:cNvPr id="18" name="Graphic 17">
            <a:extLst>
              <a:ext uri="{FF2B5EF4-FFF2-40B4-BE49-F238E27FC236}">
                <a16:creationId xmlns:a16="http://schemas.microsoft.com/office/drawing/2014/main" id="{630274EB-A75A-B8C1-E051-3EB8BA9DC3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1866" y="2069723"/>
            <a:ext cx="1281231" cy="1281231"/>
          </a:xfrm>
          <a:prstGeom prst="rect">
            <a:avLst/>
          </a:prstGeom>
        </p:spPr>
      </p:pic>
      <p:cxnSp>
        <p:nvCxnSpPr>
          <p:cNvPr id="20" name="Straight Connector 19">
            <a:extLst>
              <a:ext uri="{FF2B5EF4-FFF2-40B4-BE49-F238E27FC236}">
                <a16:creationId xmlns:a16="http://schemas.microsoft.com/office/drawing/2014/main" id="{5DD83B77-4E2D-1B9D-58FE-BA4053C1FCC7}"/>
              </a:ext>
            </a:extLst>
          </p:cNvPr>
          <p:cNvCxnSpPr>
            <a:cxnSpLocks/>
          </p:cNvCxnSpPr>
          <p:nvPr/>
        </p:nvCxnSpPr>
        <p:spPr>
          <a:xfrm flipV="1">
            <a:off x="4572000" y="1607736"/>
            <a:ext cx="0" cy="3250014"/>
          </a:xfrm>
          <a:prstGeom prst="line">
            <a:avLst/>
          </a:prstGeom>
          <a:noFill/>
          <a:ln w="9525" cap="flat">
            <a:solidFill>
              <a:schemeClr val="tx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945723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13" name="Textplatzhalter 12">
            <a:extLst>
              <a:ext uri="{FF2B5EF4-FFF2-40B4-BE49-F238E27FC236}">
                <a16:creationId xmlns:a16="http://schemas.microsoft.com/office/drawing/2014/main" id="{02118954-7337-8642-8618-15E51BE7C22B}"/>
              </a:ext>
            </a:extLst>
          </p:cNvPr>
          <p:cNvSpPr>
            <a:spLocks noGrp="1"/>
          </p:cNvSpPr>
          <p:nvPr>
            <p:ph type="body" sz="quarter" idx="15"/>
          </p:nvPr>
        </p:nvSpPr>
        <p:spPr/>
        <p:txBody>
          <a:bodyPr/>
          <a:lstStyle/>
          <a:p>
            <a:r>
              <a:rPr lang="en-GB"/>
              <a:t>Your beliefs:</a:t>
            </a:r>
          </a:p>
        </p:txBody>
      </p:sp>
      <p:sp>
        <p:nvSpPr>
          <p:cNvPr id="14" name="Textplatzhalter 13">
            <a:extLst>
              <a:ext uri="{FF2B5EF4-FFF2-40B4-BE49-F238E27FC236}">
                <a16:creationId xmlns:a16="http://schemas.microsoft.com/office/drawing/2014/main" id="{6228FF11-4F8A-164C-AC1F-13A657E8AEF1}"/>
              </a:ext>
            </a:extLst>
          </p:cNvPr>
          <p:cNvSpPr>
            <a:spLocks noGrp="1"/>
          </p:cNvSpPr>
          <p:nvPr>
            <p:ph type="body" sz="quarter" idx="17"/>
          </p:nvPr>
        </p:nvSpPr>
        <p:spPr/>
        <p:txBody>
          <a:bodyPr/>
          <a:lstStyle/>
          <a:p>
            <a:r>
              <a:rPr lang="en-GB"/>
              <a:t>5 minutes</a:t>
            </a:r>
          </a:p>
        </p:txBody>
      </p:sp>
      <p:sp>
        <p:nvSpPr>
          <p:cNvPr id="15" name="Textplatzhalter 14">
            <a:extLst>
              <a:ext uri="{FF2B5EF4-FFF2-40B4-BE49-F238E27FC236}">
                <a16:creationId xmlns:a16="http://schemas.microsoft.com/office/drawing/2014/main" id="{09544521-ACA8-6A4E-A98F-3297DBB0B514}"/>
              </a:ext>
            </a:extLst>
          </p:cNvPr>
          <p:cNvSpPr>
            <a:spLocks noGrp="1"/>
          </p:cNvSpPr>
          <p:nvPr>
            <p:ph type="body" sz="quarter" idx="19"/>
          </p:nvPr>
        </p:nvSpPr>
        <p:spPr/>
        <p:txBody>
          <a:bodyPr/>
          <a:lstStyle/>
          <a:p>
            <a:r>
              <a:rPr lang="en-GB"/>
              <a:t>Stay in main room </a:t>
            </a:r>
            <a:br>
              <a:rPr lang="en-GB"/>
            </a:br>
            <a:r>
              <a:rPr lang="en-GB"/>
              <a:t>and mute yourself.</a:t>
            </a:r>
          </a:p>
          <a:p>
            <a:r>
              <a:rPr lang="en-GB" b="1"/>
              <a:t>Use the Miro template </a:t>
            </a:r>
            <a:br>
              <a:rPr lang="en-GB" b="1"/>
            </a:br>
            <a:r>
              <a:rPr lang="en-GB" b="1"/>
              <a:t>for Step 1.</a:t>
            </a:r>
          </a:p>
        </p:txBody>
      </p:sp>
      <p:sp>
        <p:nvSpPr>
          <p:cNvPr id="16" name="Textplatzhalter 15">
            <a:extLst>
              <a:ext uri="{FF2B5EF4-FFF2-40B4-BE49-F238E27FC236}">
                <a16:creationId xmlns:a16="http://schemas.microsoft.com/office/drawing/2014/main" id="{F976F5AB-D1AF-5240-9B6B-51DC901A1E23}"/>
              </a:ext>
            </a:extLst>
          </p:cNvPr>
          <p:cNvSpPr>
            <a:spLocks noGrp="1"/>
          </p:cNvSpPr>
          <p:nvPr>
            <p:ph type="body" sz="quarter" idx="20"/>
          </p:nvPr>
        </p:nvSpPr>
        <p:spPr/>
        <p:txBody>
          <a:bodyPr/>
          <a:lstStyle/>
          <a:p>
            <a:r>
              <a:rPr lang="en-GB"/>
              <a:t>Take a moment and write down all your thoughts to following sentence:</a:t>
            </a:r>
          </a:p>
          <a:p>
            <a:r>
              <a:rPr lang="en-GB" b="1"/>
              <a:t>When I think of entrepreneurship, what comes to my mind is…</a:t>
            </a:r>
          </a:p>
          <a:p>
            <a:r>
              <a:rPr lang="en-GB"/>
              <a:t>Put your sticky notes on the relevant area.</a:t>
            </a:r>
          </a:p>
          <a:p>
            <a:endParaRPr lang="en-GB"/>
          </a:p>
        </p:txBody>
      </p:sp>
    </p:spTree>
    <p:extLst>
      <p:ext uri="{BB962C8B-B14F-4D97-AF65-F5344CB8AC3E}">
        <p14:creationId xmlns:p14="http://schemas.microsoft.com/office/powerpoint/2010/main" val="292339520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a:t>Learning goals</a:t>
            </a:r>
          </a:p>
        </p:txBody>
      </p:sp>
      <p:sp>
        <p:nvSpPr>
          <p:cNvPr id="3" name="Inhaltsplatzhalter 2">
            <a:extLst>
              <a:ext uri="{FF2B5EF4-FFF2-40B4-BE49-F238E27FC236}">
                <a16:creationId xmlns:a16="http://schemas.microsoft.com/office/drawing/2014/main" id="{3C7A14B9-A471-F84C-9A27-B8AE4665DB25}"/>
              </a:ext>
            </a:extLst>
          </p:cNvPr>
          <p:cNvSpPr>
            <a:spLocks noGrp="1"/>
          </p:cNvSpPr>
          <p:nvPr>
            <p:ph type="body" sz="quarter" idx="13"/>
          </p:nvPr>
        </p:nvSpPr>
        <p:spPr/>
        <p:txBody>
          <a:bodyPr anchor="t" anchorCtr="0"/>
          <a:lstStyle/>
          <a:p>
            <a:pPr>
              <a:lnSpc>
                <a:spcPct val="100000"/>
              </a:lnSpc>
            </a:pPr>
            <a:r>
              <a:rPr lang="en-GB" sz="1600"/>
              <a:t>Gain confidence for yourself on the subject of founding</a:t>
            </a:r>
            <a:br>
              <a:rPr lang="en-GB" sz="1600"/>
            </a:br>
            <a:endParaRPr lang="en-GB" sz="1600"/>
          </a:p>
          <a:p>
            <a:pPr>
              <a:lnSpc>
                <a:spcPct val="100000"/>
              </a:lnSpc>
            </a:pPr>
            <a:r>
              <a:rPr lang="en-GB" sz="1600"/>
              <a:t>Reflect on your own resources and potential support</a:t>
            </a:r>
          </a:p>
          <a:p>
            <a:pPr>
              <a:lnSpc>
                <a:spcPct val="100000"/>
              </a:lnSpc>
            </a:pPr>
            <a:endParaRPr lang="en-GB" sz="1600"/>
          </a:p>
          <a:p>
            <a:pPr>
              <a:lnSpc>
                <a:spcPct val="100000"/>
              </a:lnSpc>
            </a:pPr>
            <a:r>
              <a:rPr lang="en-GB" sz="1600"/>
              <a:t>Get inspired by female founder personalities</a:t>
            </a:r>
          </a:p>
        </p:txBody>
      </p:sp>
    </p:spTree>
    <p:extLst>
      <p:ext uri="{BB962C8B-B14F-4D97-AF65-F5344CB8AC3E}">
        <p14:creationId xmlns:p14="http://schemas.microsoft.com/office/powerpoint/2010/main" val="237394882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283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8BEC31-BA6E-2A40-1A82-FAF3EEBE047D}"/>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p:txBody>
          <a:bodyPr/>
          <a:lstStyle/>
          <a:p>
            <a:r>
              <a:rPr lang="en-GB"/>
              <a:t>Share your beliefs</a:t>
            </a:r>
          </a:p>
        </p:txBody>
      </p:sp>
      <p:pic>
        <p:nvPicPr>
          <p:cNvPr id="6" name="Picture 5">
            <a:extLst>
              <a:ext uri="{FF2B5EF4-FFF2-40B4-BE49-F238E27FC236}">
                <a16:creationId xmlns:a16="http://schemas.microsoft.com/office/drawing/2014/main" id="{40F16F77-9603-E421-E62C-45A35195117A}"/>
              </a:ext>
            </a:extLst>
          </p:cNvPr>
          <p:cNvPicPr>
            <a:picLocks noChangeAspect="1"/>
          </p:cNvPicPr>
          <p:nvPr/>
        </p:nvPicPr>
        <p:blipFill rotWithShape="1">
          <a:blip r:embed="rId3"/>
          <a:srcRect l="38410" t="20379" r="17750" b="5644"/>
          <a:stretch/>
        </p:blipFill>
        <p:spPr>
          <a:xfrm>
            <a:off x="4571999" y="0"/>
            <a:ext cx="4572001" cy="5143500"/>
          </a:xfrm>
          <a:prstGeom prst="rect">
            <a:avLst/>
          </a:prstGeom>
        </p:spPr>
      </p:pic>
      <p:sp>
        <p:nvSpPr>
          <p:cNvPr id="7" name="Rectangle 6">
            <a:extLst>
              <a:ext uri="{FF2B5EF4-FFF2-40B4-BE49-F238E27FC236}">
                <a16:creationId xmlns:a16="http://schemas.microsoft.com/office/drawing/2014/main" id="{0E0DB4E3-56E5-6A64-C5F6-B0E4F7D282FB}"/>
              </a:ext>
            </a:extLst>
          </p:cNvPr>
          <p:cNvSpPr/>
          <p:nvPr/>
        </p:nvSpPr>
        <p:spPr>
          <a:xfrm>
            <a:off x="7873139" y="2727701"/>
            <a:ext cx="402956" cy="284136"/>
          </a:xfrm>
          <a:prstGeom prst="rect">
            <a:avLst/>
          </a:prstGeom>
          <a:blipFill dpi="0" rotWithShape="1">
            <a:blip r:embed="rId4">
              <a:alphaModFix amt="72378"/>
            </a:blip>
            <a:srcRect/>
            <a:tile tx="0" ty="0" sx="100000" sy="100000" flip="none" algn="tl"/>
          </a:blipFill>
          <a:ln w="12700" cap="flat">
            <a:noFill/>
            <a:prstDash val="solid"/>
            <a:miter lim="800000"/>
          </a:ln>
          <a:effectLst>
            <a:softEdge rad="3963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8" name="Rectangle 7">
            <a:extLst>
              <a:ext uri="{FF2B5EF4-FFF2-40B4-BE49-F238E27FC236}">
                <a16:creationId xmlns:a16="http://schemas.microsoft.com/office/drawing/2014/main" id="{3F74E5F8-1F09-96B7-C0C5-33E89B72E8FA}"/>
              </a:ext>
            </a:extLst>
          </p:cNvPr>
          <p:cNvSpPr/>
          <p:nvPr/>
        </p:nvSpPr>
        <p:spPr>
          <a:xfrm rot="740871">
            <a:off x="5963131" y="2880246"/>
            <a:ext cx="395040" cy="284136"/>
          </a:xfrm>
          <a:prstGeom prst="rect">
            <a:avLst/>
          </a:prstGeom>
          <a:blipFill dpi="0" rotWithShape="1">
            <a:blip r:embed="rId4">
              <a:alphaModFix amt="72000"/>
            </a:blip>
            <a:srcRect/>
            <a:tile tx="0" ty="0" sx="100000" sy="100000" flip="none" algn="tl"/>
          </a:blipFill>
          <a:ln w="12700" cap="flat">
            <a:noFill/>
            <a:prstDash val="solid"/>
            <a:miter lim="800000"/>
          </a:ln>
          <a:effectLst>
            <a:softEdge rad="3963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Tree>
    <p:extLst>
      <p:ext uri="{BB962C8B-B14F-4D97-AF65-F5344CB8AC3E}">
        <p14:creationId xmlns:p14="http://schemas.microsoft.com/office/powerpoint/2010/main" val="81152526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Teamwork</a:t>
            </a:r>
          </a:p>
        </p:txBody>
      </p:sp>
      <p:sp>
        <p:nvSpPr>
          <p:cNvPr id="10" name="Textplatzhalter 9">
            <a:extLst>
              <a:ext uri="{FF2B5EF4-FFF2-40B4-BE49-F238E27FC236}">
                <a16:creationId xmlns:a16="http://schemas.microsoft.com/office/drawing/2014/main" id="{38669716-2D16-5B48-833F-4EACAA274206}"/>
              </a:ext>
            </a:extLst>
          </p:cNvPr>
          <p:cNvSpPr>
            <a:spLocks noGrp="1"/>
          </p:cNvSpPr>
          <p:nvPr>
            <p:ph type="body" sz="quarter" idx="15"/>
          </p:nvPr>
        </p:nvSpPr>
        <p:spPr/>
        <p:txBody>
          <a:bodyPr/>
          <a:lstStyle/>
          <a:p>
            <a:r>
              <a:rPr lang="en-GB"/>
              <a:t>Share your beliefs:</a:t>
            </a:r>
          </a:p>
        </p:txBody>
      </p:sp>
      <p:sp>
        <p:nvSpPr>
          <p:cNvPr id="12" name="Textplatzhalter 11">
            <a:extLst>
              <a:ext uri="{FF2B5EF4-FFF2-40B4-BE49-F238E27FC236}">
                <a16:creationId xmlns:a16="http://schemas.microsoft.com/office/drawing/2014/main" id="{1C22B050-623B-014E-8B7D-BAB3B8ECC42F}"/>
              </a:ext>
            </a:extLst>
          </p:cNvPr>
          <p:cNvSpPr>
            <a:spLocks noGrp="1"/>
          </p:cNvSpPr>
          <p:nvPr>
            <p:ph type="body" sz="quarter" idx="17"/>
          </p:nvPr>
        </p:nvSpPr>
        <p:spPr/>
        <p:txBody>
          <a:bodyPr/>
          <a:lstStyle/>
          <a:p>
            <a:r>
              <a:rPr lang="en-GB"/>
              <a:t>10 minutes</a:t>
            </a:r>
          </a:p>
        </p:txBody>
      </p:sp>
      <p:sp>
        <p:nvSpPr>
          <p:cNvPr id="13" name="Textplatzhalter 12">
            <a:extLst>
              <a:ext uri="{FF2B5EF4-FFF2-40B4-BE49-F238E27FC236}">
                <a16:creationId xmlns:a16="http://schemas.microsoft.com/office/drawing/2014/main" id="{3DAF8355-5225-BA46-82A0-6C5B167BD3CD}"/>
              </a:ext>
            </a:extLst>
          </p:cNvPr>
          <p:cNvSpPr>
            <a:spLocks noGrp="1"/>
          </p:cNvSpPr>
          <p:nvPr>
            <p:ph type="body" sz="quarter" idx="19"/>
          </p:nvPr>
        </p:nvSpPr>
        <p:spPr/>
        <p:txBody>
          <a:bodyPr/>
          <a:lstStyle/>
          <a:p>
            <a:r>
              <a:rPr lang="en-GB"/>
              <a:t>Digital Breakout Rooms </a:t>
            </a:r>
          </a:p>
          <a:p>
            <a:r>
              <a:rPr lang="en-GB" b="1"/>
              <a:t>Use the Miro template </a:t>
            </a:r>
            <a:br>
              <a:rPr lang="en-GB" b="1"/>
            </a:br>
            <a:r>
              <a:rPr lang="en-GB" b="1"/>
              <a:t>for Step 1.</a:t>
            </a:r>
          </a:p>
        </p:txBody>
      </p:sp>
      <p:sp>
        <p:nvSpPr>
          <p:cNvPr id="14" name="Textplatzhalter 13">
            <a:extLst>
              <a:ext uri="{FF2B5EF4-FFF2-40B4-BE49-F238E27FC236}">
                <a16:creationId xmlns:a16="http://schemas.microsoft.com/office/drawing/2014/main" id="{C1A96DE7-AD7B-7240-9DF4-984FF5BAD6FD}"/>
              </a:ext>
            </a:extLst>
          </p:cNvPr>
          <p:cNvSpPr>
            <a:spLocks noGrp="1"/>
          </p:cNvSpPr>
          <p:nvPr>
            <p:ph type="body" sz="quarter" idx="20"/>
          </p:nvPr>
        </p:nvSpPr>
        <p:spPr>
          <a:xfrm>
            <a:off x="3742919" y="2286000"/>
            <a:ext cx="2500932" cy="2103835"/>
          </a:xfrm>
        </p:spPr>
        <p:txBody>
          <a:bodyPr/>
          <a:lstStyle/>
          <a:p>
            <a:r>
              <a:rPr lang="en-GB" b="1"/>
              <a:t>Share your beliefs in the group and exchange with others. </a:t>
            </a:r>
          </a:p>
          <a:p>
            <a:r>
              <a:rPr lang="en-GB"/>
              <a:t>If you want, </a:t>
            </a:r>
            <a:br>
              <a:rPr lang="en-GB"/>
            </a:br>
            <a:r>
              <a:rPr lang="en-GB"/>
              <a:t>add new sticky notes.</a:t>
            </a:r>
          </a:p>
        </p:txBody>
      </p:sp>
    </p:spTree>
    <p:extLst>
      <p:ext uri="{BB962C8B-B14F-4D97-AF65-F5344CB8AC3E}">
        <p14:creationId xmlns:p14="http://schemas.microsoft.com/office/powerpoint/2010/main" val="2173196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81000"/>
            <a:ext cx="6772275" cy="1254125"/>
          </a:xfrm>
          <a:prstGeom prst="rect">
            <a:avLst/>
          </a:prstGeom>
        </p:spPr>
        <p:txBody>
          <a:bodyPr/>
          <a:lstStyle/>
          <a:p>
            <a:r>
              <a:rPr lang="en-GB" err="1"/>
              <a:t>Videsnippet</a:t>
            </a:r>
            <a:r>
              <a:rPr lang="en-GB"/>
              <a:t>: To me entrepreneurship means…</a:t>
            </a:r>
          </a:p>
          <a:p>
            <a:endParaRPr lang="en-GB"/>
          </a:p>
          <a:p>
            <a:endParaRPr lang="en-GB"/>
          </a:p>
        </p:txBody>
      </p:sp>
      <p:pic>
        <p:nvPicPr>
          <p:cNvPr id="3" name="Online Media 2" descr="YES Female Entrepreneurship 03 To me entrepreneurship means">
            <a:hlinkClick r:id="" action="ppaction://media"/>
            <a:extLst>
              <a:ext uri="{FF2B5EF4-FFF2-40B4-BE49-F238E27FC236}">
                <a16:creationId xmlns:a16="http://schemas.microsoft.com/office/drawing/2014/main" id="{90D5288D-1FFC-C5E6-9CFA-C37A57FDC83B}"/>
              </a:ext>
            </a:extLst>
          </p:cNvPr>
          <p:cNvPicPr>
            <a:picLocks noRot="1" noChangeAspect="1"/>
          </p:cNvPicPr>
          <p:nvPr>
            <a:videoFile r:link="rId1"/>
          </p:nvPr>
        </p:nvPicPr>
        <p:blipFill>
          <a:blip r:embed="rId4"/>
          <a:stretch>
            <a:fillRect/>
          </a:stretch>
        </p:blipFill>
        <p:spPr>
          <a:xfrm>
            <a:off x="0" y="-11430"/>
            <a:ext cx="9123770" cy="5154930"/>
          </a:xfrm>
          <a:prstGeom prst="rect">
            <a:avLst/>
          </a:prstGeom>
        </p:spPr>
      </p:pic>
    </p:spTree>
    <p:extLst>
      <p:ext uri="{BB962C8B-B14F-4D97-AF65-F5344CB8AC3E}">
        <p14:creationId xmlns:p14="http://schemas.microsoft.com/office/powerpoint/2010/main" val="33797779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9AA4B14-25E8-947F-B408-3F233E58C71A}"/>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0" name="Oval 29">
            <a:extLst>
              <a:ext uri="{FF2B5EF4-FFF2-40B4-BE49-F238E27FC236}">
                <a16:creationId xmlns:a16="http://schemas.microsoft.com/office/drawing/2014/main" id="{2B5FAEA1-D69A-F1ED-14F7-C29CA5D31494}"/>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Continuing with step 2</a:t>
            </a:r>
          </a:p>
        </p:txBody>
      </p:sp>
      <p:sp>
        <p:nvSpPr>
          <p:cNvPr id="11" name="Textfeld 10">
            <a:extLst>
              <a:ext uri="{FF2B5EF4-FFF2-40B4-BE49-F238E27FC236}">
                <a16:creationId xmlns:a16="http://schemas.microsoft.com/office/drawing/2014/main" id="{8C824925-E7F8-DC4F-86CD-9980AB65F65E}"/>
              </a:ext>
            </a:extLst>
          </p:cNvPr>
          <p:cNvSpPr txBox="1"/>
          <p:nvPr/>
        </p:nvSpPr>
        <p:spPr>
          <a:xfrm>
            <a:off x="6381300" y="2394905"/>
            <a:ext cx="1921399" cy="4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t">
            <a:spAutoFit/>
          </a:bodyPr>
          <a:lstStyle/>
          <a:p>
            <a:pPr marL="0" marR="0" lvl="0" indent="0" algn="l" defTabSz="914400" rtl="0" eaLnBrk="1" fontAlgn="auto" latinLnBrk="0" hangingPunct="1">
              <a:lnSpc>
                <a:spcPts val="1600"/>
              </a:lnSpc>
              <a:spcBef>
                <a:spcPts val="0"/>
              </a:spcBef>
              <a:spcAft>
                <a:spcPts val="900"/>
              </a:spcAft>
              <a:buClr>
                <a:prstClr val="black"/>
              </a:buClr>
              <a:buSzPts val="1400"/>
              <a:buFont typeface="Arial"/>
              <a:buNone/>
              <a:tabLst/>
              <a:defRPr/>
            </a:pPr>
            <a:endParaRPr kumimoji="0" lang="de-DE" sz="12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3" name="Bogen 2">
            <a:extLst>
              <a:ext uri="{FF2B5EF4-FFF2-40B4-BE49-F238E27FC236}">
                <a16:creationId xmlns:a16="http://schemas.microsoft.com/office/drawing/2014/main" id="{0FE6D7DA-2692-434F-AF9C-DA9A1E71DF6B}"/>
              </a:ext>
            </a:extLst>
          </p:cNvPr>
          <p:cNvSpPr/>
          <p:nvPr/>
        </p:nvSpPr>
        <p:spPr>
          <a:xfrm rot="17220000">
            <a:off x="1542494" y="1613986"/>
            <a:ext cx="1446698" cy="1561839"/>
          </a:xfrm>
          <a:prstGeom prst="arc">
            <a:avLst>
              <a:gd name="adj1" fmla="val 18892268"/>
              <a:gd name="adj2" fmla="val 344181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7" name="Bogen 16">
            <a:extLst>
              <a:ext uri="{FF2B5EF4-FFF2-40B4-BE49-F238E27FC236}">
                <a16:creationId xmlns:a16="http://schemas.microsoft.com/office/drawing/2014/main" id="{C0708721-34C7-4348-9548-C912EE509834}"/>
              </a:ext>
            </a:extLst>
          </p:cNvPr>
          <p:cNvSpPr/>
          <p:nvPr/>
        </p:nvSpPr>
        <p:spPr>
          <a:xfrm rot="5220000">
            <a:off x="3453632" y="1332326"/>
            <a:ext cx="1780580" cy="1752543"/>
          </a:xfrm>
          <a:prstGeom prst="arc">
            <a:avLst>
              <a:gd name="adj1" fmla="val 18997938"/>
              <a:gd name="adj2" fmla="val 667149"/>
            </a:avLst>
          </a:prstGeom>
          <a:ln w="38100" cap="flat">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sp>
        <p:nvSpPr>
          <p:cNvPr id="23" name="Bogen 2">
            <a:extLst>
              <a:ext uri="{FF2B5EF4-FFF2-40B4-BE49-F238E27FC236}">
                <a16:creationId xmlns:a16="http://schemas.microsoft.com/office/drawing/2014/main" id="{ECB22781-2EE7-9A26-CEAC-76BDF5299D78}"/>
              </a:ext>
            </a:extLst>
          </p:cNvPr>
          <p:cNvSpPr/>
          <p:nvPr/>
        </p:nvSpPr>
        <p:spPr>
          <a:xfrm rot="17220000">
            <a:off x="6132719" y="1390322"/>
            <a:ext cx="1446698" cy="1656012"/>
          </a:xfrm>
          <a:prstGeom prst="arc">
            <a:avLst>
              <a:gd name="adj1" fmla="val 18328863"/>
              <a:gd name="adj2" fmla="val 3631169"/>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grpSp>
        <p:nvGrpSpPr>
          <p:cNvPr id="25" name="Group 24">
            <a:extLst>
              <a:ext uri="{FF2B5EF4-FFF2-40B4-BE49-F238E27FC236}">
                <a16:creationId xmlns:a16="http://schemas.microsoft.com/office/drawing/2014/main" id="{C489A477-33FD-4D9D-8820-10D5A0C0F91D}"/>
              </a:ext>
            </a:extLst>
          </p:cNvPr>
          <p:cNvGrpSpPr/>
          <p:nvPr/>
        </p:nvGrpSpPr>
        <p:grpSpPr>
          <a:xfrm>
            <a:off x="7194062" y="2636439"/>
            <a:ext cx="1355592" cy="1127573"/>
            <a:chOff x="6421202" y="4223180"/>
            <a:chExt cx="825901" cy="686979"/>
          </a:xfrm>
          <a:solidFill>
            <a:srgbClr val="7030A0"/>
          </a:solidFill>
        </p:grpSpPr>
        <p:pic>
          <p:nvPicPr>
            <p:cNvPr id="21" name="Graphic 20">
              <a:extLst>
                <a:ext uri="{FF2B5EF4-FFF2-40B4-BE49-F238E27FC236}">
                  <a16:creationId xmlns:a16="http://schemas.microsoft.com/office/drawing/2014/main" id="{918CE1D7-EDF7-A490-4509-8387E1A32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0124" y="4223180"/>
              <a:ext cx="686979" cy="686979"/>
            </a:xfrm>
            <a:prstGeom prst="rect">
              <a:avLst/>
            </a:prstGeom>
          </p:spPr>
        </p:pic>
        <p:pic>
          <p:nvPicPr>
            <p:cNvPr id="24" name="Graphic 23">
              <a:extLst>
                <a:ext uri="{FF2B5EF4-FFF2-40B4-BE49-F238E27FC236}">
                  <a16:creationId xmlns:a16="http://schemas.microsoft.com/office/drawing/2014/main" id="{CC625B5E-DC89-090D-3159-369DDCD020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1202" y="4371577"/>
              <a:ext cx="523220" cy="523220"/>
            </a:xfrm>
            <a:prstGeom prst="rect">
              <a:avLst/>
            </a:prstGeom>
          </p:spPr>
        </p:pic>
      </p:grpSp>
      <p:pic>
        <p:nvPicPr>
          <p:cNvPr id="27" name="Graphic 26">
            <a:extLst>
              <a:ext uri="{FF2B5EF4-FFF2-40B4-BE49-F238E27FC236}">
                <a16:creationId xmlns:a16="http://schemas.microsoft.com/office/drawing/2014/main" id="{AFD8E28A-5140-60C0-F515-1167FF3CF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4119" y="1704289"/>
            <a:ext cx="1488852" cy="1488852"/>
          </a:xfrm>
          <a:prstGeom prst="rect">
            <a:avLst/>
          </a:prstGeom>
        </p:spPr>
      </p:pic>
      <p:sp>
        <p:nvSpPr>
          <p:cNvPr id="28" name="Oval 27">
            <a:extLst>
              <a:ext uri="{FF2B5EF4-FFF2-40B4-BE49-F238E27FC236}">
                <a16:creationId xmlns:a16="http://schemas.microsoft.com/office/drawing/2014/main" id="{73669144-F29B-C613-F2BF-B15DBD091107}"/>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35" name="Textfeld 3">
            <a:extLst>
              <a:ext uri="{FF2B5EF4-FFF2-40B4-BE49-F238E27FC236}">
                <a16:creationId xmlns:a16="http://schemas.microsoft.com/office/drawing/2014/main" id="{29E4C26F-25EF-2C44-DA1A-C86E6B4401FF}"/>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36" name="Textfeld 15">
            <a:extLst>
              <a:ext uri="{FF2B5EF4-FFF2-40B4-BE49-F238E27FC236}">
                <a16:creationId xmlns:a16="http://schemas.microsoft.com/office/drawing/2014/main" id="{E37C64E7-8E64-C365-8A01-D8157C8B53CD}"/>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of support</a:t>
            </a:r>
          </a:p>
        </p:txBody>
      </p:sp>
      <p:sp>
        <p:nvSpPr>
          <p:cNvPr id="42" name="Textfeld 15">
            <a:extLst>
              <a:ext uri="{FF2B5EF4-FFF2-40B4-BE49-F238E27FC236}">
                <a16:creationId xmlns:a16="http://schemas.microsoft.com/office/drawing/2014/main" id="{BFC644ED-1F4A-E173-0694-8E92251FEC67}"/>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48" name="Oval 47">
            <a:extLst>
              <a:ext uri="{FF2B5EF4-FFF2-40B4-BE49-F238E27FC236}">
                <a16:creationId xmlns:a16="http://schemas.microsoft.com/office/drawing/2014/main" id="{12A326D9-A834-F9ED-BEE8-6520BBD9923D}"/>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50" name="Textfeld 14">
            <a:extLst>
              <a:ext uri="{FF2B5EF4-FFF2-40B4-BE49-F238E27FC236}">
                <a16:creationId xmlns:a16="http://schemas.microsoft.com/office/drawing/2014/main" id="{C07833B8-99A1-68BE-2565-07DE7E2C81C6}"/>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entrepreneurial resources</a:t>
            </a:r>
          </a:p>
        </p:txBody>
      </p:sp>
      <p:sp>
        <p:nvSpPr>
          <p:cNvPr id="54" name="Textfeld 7">
            <a:extLst>
              <a:ext uri="{FF2B5EF4-FFF2-40B4-BE49-F238E27FC236}">
                <a16:creationId xmlns:a16="http://schemas.microsoft.com/office/drawing/2014/main" id="{84528676-9862-E1E9-0EE4-7B5F0BC14306}"/>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55" name="Textfeld 8">
            <a:extLst>
              <a:ext uri="{FF2B5EF4-FFF2-40B4-BE49-F238E27FC236}">
                <a16:creationId xmlns:a16="http://schemas.microsoft.com/office/drawing/2014/main" id="{AE78AEF6-B8F1-6EB7-0B47-8B74FE3F7F81}"/>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FEAE33"/>
                </a:solidFill>
                <a:effectLst/>
                <a:uLnTx/>
                <a:uFillTx/>
                <a:latin typeface="Aptos" panose="020B0004020202020204" pitchFamily="34" charset="0"/>
                <a:cs typeface="Arial"/>
                <a:sym typeface="Arial"/>
              </a:rPr>
              <a:t>2</a:t>
            </a:r>
          </a:p>
        </p:txBody>
      </p:sp>
      <p:sp>
        <p:nvSpPr>
          <p:cNvPr id="56" name="Textfeld 9">
            <a:extLst>
              <a:ext uri="{FF2B5EF4-FFF2-40B4-BE49-F238E27FC236}">
                <a16:creationId xmlns:a16="http://schemas.microsoft.com/office/drawing/2014/main" id="{24E8E318-8B3C-4450-19E0-82A8F07C122A}"/>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3</a:t>
            </a:r>
          </a:p>
        </p:txBody>
      </p:sp>
      <p:sp>
        <p:nvSpPr>
          <p:cNvPr id="57" name="Textfeld 9">
            <a:extLst>
              <a:ext uri="{FF2B5EF4-FFF2-40B4-BE49-F238E27FC236}">
                <a16:creationId xmlns:a16="http://schemas.microsoft.com/office/drawing/2014/main" id="{3FC915BD-2FF9-6A93-5DE5-1CFCDBA53A0C}"/>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4</a:t>
            </a:r>
          </a:p>
        </p:txBody>
      </p:sp>
      <p:grpSp>
        <p:nvGrpSpPr>
          <p:cNvPr id="8" name="Group 7">
            <a:extLst>
              <a:ext uri="{FF2B5EF4-FFF2-40B4-BE49-F238E27FC236}">
                <a16:creationId xmlns:a16="http://schemas.microsoft.com/office/drawing/2014/main" id="{95322B30-BBE5-B327-721D-E2B6A09EF5C8}"/>
              </a:ext>
            </a:extLst>
          </p:cNvPr>
          <p:cNvGrpSpPr/>
          <p:nvPr/>
        </p:nvGrpSpPr>
        <p:grpSpPr>
          <a:xfrm>
            <a:off x="2887504" y="2479793"/>
            <a:ext cx="909258" cy="1426696"/>
            <a:chOff x="3045381" y="2061642"/>
            <a:chExt cx="909258" cy="1426696"/>
          </a:xfrm>
        </p:grpSpPr>
        <p:pic>
          <p:nvPicPr>
            <p:cNvPr id="9" name="Graphic 8">
              <a:extLst>
                <a:ext uri="{FF2B5EF4-FFF2-40B4-BE49-F238E27FC236}">
                  <a16:creationId xmlns:a16="http://schemas.microsoft.com/office/drawing/2014/main" id="{2BD176BA-F8D4-A303-A741-9AD1D56F9B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6765" y="2061642"/>
              <a:ext cx="887874" cy="887874"/>
            </a:xfrm>
            <a:prstGeom prst="rect">
              <a:avLst/>
            </a:prstGeom>
          </p:spPr>
        </p:pic>
        <p:pic>
          <p:nvPicPr>
            <p:cNvPr id="10" name="Graphic 9">
              <a:extLst>
                <a:ext uri="{FF2B5EF4-FFF2-40B4-BE49-F238E27FC236}">
                  <a16:creationId xmlns:a16="http://schemas.microsoft.com/office/drawing/2014/main" id="{25E3820E-FBE0-44E2-8273-3FE384400B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5381" y="2906695"/>
              <a:ext cx="581643" cy="581643"/>
            </a:xfrm>
            <a:prstGeom prst="rect">
              <a:avLst/>
            </a:prstGeom>
          </p:spPr>
        </p:pic>
      </p:grpSp>
      <p:grpSp>
        <p:nvGrpSpPr>
          <p:cNvPr id="12" name="Group 11">
            <a:extLst>
              <a:ext uri="{FF2B5EF4-FFF2-40B4-BE49-F238E27FC236}">
                <a16:creationId xmlns:a16="http://schemas.microsoft.com/office/drawing/2014/main" id="{6D5590EF-50F4-0222-D11A-8C91E58422F1}"/>
              </a:ext>
            </a:extLst>
          </p:cNvPr>
          <p:cNvGrpSpPr/>
          <p:nvPr/>
        </p:nvGrpSpPr>
        <p:grpSpPr>
          <a:xfrm>
            <a:off x="754055" y="1632716"/>
            <a:ext cx="893115" cy="1184157"/>
            <a:chOff x="612482" y="1536592"/>
            <a:chExt cx="893115" cy="1184157"/>
          </a:xfrm>
        </p:grpSpPr>
        <p:pic>
          <p:nvPicPr>
            <p:cNvPr id="13" name="Graphic 12">
              <a:extLst>
                <a:ext uri="{FF2B5EF4-FFF2-40B4-BE49-F238E27FC236}">
                  <a16:creationId xmlns:a16="http://schemas.microsoft.com/office/drawing/2014/main" id="{D33101CB-683F-E172-47E7-3490049D21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2482" y="1827634"/>
              <a:ext cx="893115" cy="893115"/>
            </a:xfrm>
            <a:prstGeom prst="rect">
              <a:avLst/>
            </a:prstGeom>
          </p:spPr>
        </p:pic>
        <p:pic>
          <p:nvPicPr>
            <p:cNvPr id="14" name="Graphic 13">
              <a:extLst>
                <a:ext uri="{FF2B5EF4-FFF2-40B4-BE49-F238E27FC236}">
                  <a16:creationId xmlns:a16="http://schemas.microsoft.com/office/drawing/2014/main" id="{D57F8E7D-DEE3-C8A4-058D-98193A046B1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744" y="1536592"/>
              <a:ext cx="520117" cy="520117"/>
            </a:xfrm>
            <a:prstGeom prst="rect">
              <a:avLst/>
            </a:prstGeom>
          </p:spPr>
        </p:pic>
      </p:grpSp>
    </p:spTree>
    <p:extLst>
      <p:ext uri="{BB962C8B-B14F-4D97-AF65-F5344CB8AC3E}">
        <p14:creationId xmlns:p14="http://schemas.microsoft.com/office/powerpoint/2010/main" val="161134006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25B02C-FF84-A589-6017-1D9631317306}"/>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a:t>Step 2: </a:t>
            </a:r>
            <a:br>
              <a:rPr lang="en-GB"/>
            </a:br>
            <a:r>
              <a:rPr lang="en-GB"/>
              <a:t>Your resources</a:t>
            </a:r>
          </a:p>
        </p:txBody>
      </p:sp>
      <p:pic>
        <p:nvPicPr>
          <p:cNvPr id="5" name="Picture 4">
            <a:extLst>
              <a:ext uri="{FF2B5EF4-FFF2-40B4-BE49-F238E27FC236}">
                <a16:creationId xmlns:a16="http://schemas.microsoft.com/office/drawing/2014/main" id="{1CB9EE46-9DB5-14F9-059D-E17DAB9DAF7F}"/>
              </a:ext>
            </a:extLst>
          </p:cNvPr>
          <p:cNvPicPr>
            <a:picLocks noChangeAspect="1"/>
          </p:cNvPicPr>
          <p:nvPr/>
        </p:nvPicPr>
        <p:blipFill rotWithShape="1">
          <a:blip r:embed="rId3"/>
          <a:srcRect l="31241" t="32060" r="32142" b="6148"/>
          <a:stretch/>
        </p:blipFill>
        <p:spPr>
          <a:xfrm>
            <a:off x="4572000" y="0"/>
            <a:ext cx="4572000" cy="5143500"/>
          </a:xfrm>
          <a:prstGeom prst="rect">
            <a:avLst/>
          </a:prstGeom>
        </p:spPr>
      </p:pic>
      <p:sp>
        <p:nvSpPr>
          <p:cNvPr id="8" name="Rectangle 7">
            <a:extLst>
              <a:ext uri="{FF2B5EF4-FFF2-40B4-BE49-F238E27FC236}">
                <a16:creationId xmlns:a16="http://schemas.microsoft.com/office/drawing/2014/main" id="{6F6FE6D8-9566-D2E9-9046-E1D4A71E879D}"/>
              </a:ext>
            </a:extLst>
          </p:cNvPr>
          <p:cNvSpPr/>
          <p:nvPr/>
        </p:nvSpPr>
        <p:spPr>
          <a:xfrm rot="453475">
            <a:off x="7473618" y="1454920"/>
            <a:ext cx="573911" cy="388942"/>
          </a:xfrm>
          <a:prstGeom prst="rect">
            <a:avLst/>
          </a:prstGeom>
          <a:blipFill dpi="0" rotWithShape="1">
            <a:blip r:embed="rId4">
              <a:alphaModFix amt="92000"/>
            </a:blip>
            <a:srcRect/>
            <a:tile tx="0" ty="0" sx="100000" sy="100000" flip="none" algn="tl"/>
          </a:blipFill>
          <a:ln w="12700" cap="flat">
            <a:noFill/>
            <a:prstDash val="solid"/>
            <a:miter lim="800000"/>
          </a:ln>
          <a:effectLst>
            <a:softEdge rad="3963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Tree>
    <p:extLst>
      <p:ext uri="{BB962C8B-B14F-4D97-AF65-F5344CB8AC3E}">
        <p14:creationId xmlns:p14="http://schemas.microsoft.com/office/powerpoint/2010/main" val="211803886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81000"/>
            <a:ext cx="6772275" cy="1254125"/>
          </a:xfrm>
          <a:prstGeom prst="rect">
            <a:avLst/>
          </a:prstGeom>
        </p:spPr>
        <p:txBody>
          <a:bodyPr/>
          <a:lstStyle/>
          <a:p>
            <a:r>
              <a:rPr lang="en-GB" err="1"/>
              <a:t>Videsnippet</a:t>
            </a:r>
            <a:r>
              <a:rPr lang="en-GB"/>
              <a:t>: The gift I bring to the world as an entrepreneur is…</a:t>
            </a:r>
          </a:p>
          <a:p>
            <a:endParaRPr lang="en-GB"/>
          </a:p>
          <a:p>
            <a:endParaRPr lang="en-GB"/>
          </a:p>
          <a:p>
            <a:endParaRPr lang="en-GB"/>
          </a:p>
        </p:txBody>
      </p:sp>
      <p:pic>
        <p:nvPicPr>
          <p:cNvPr id="3" name="Online Media 2" descr="YES Female Entrepreneurship 04 The gift I bring to the world as an entrepreneur is">
            <a:hlinkClick r:id="" action="ppaction://media"/>
            <a:extLst>
              <a:ext uri="{FF2B5EF4-FFF2-40B4-BE49-F238E27FC236}">
                <a16:creationId xmlns:a16="http://schemas.microsoft.com/office/drawing/2014/main" id="{586164B1-DF1A-1843-9910-24F92EDF0CDB}"/>
              </a:ext>
            </a:extLst>
          </p:cNvPr>
          <p:cNvPicPr>
            <a:picLocks noRot="1" noChangeAspect="1"/>
          </p:cNvPicPr>
          <p:nvPr>
            <a:videoFile r:link="rId1"/>
          </p:nvPr>
        </p:nvPicPr>
        <p:blipFill>
          <a:blip r:embed="rId4"/>
          <a:stretch>
            <a:fillRect/>
          </a:stretch>
        </p:blipFill>
        <p:spPr>
          <a:xfrm>
            <a:off x="0" y="-11430"/>
            <a:ext cx="9123770" cy="5154930"/>
          </a:xfrm>
          <a:prstGeom prst="rect">
            <a:avLst/>
          </a:prstGeom>
        </p:spPr>
      </p:pic>
    </p:spTree>
    <p:extLst>
      <p:ext uri="{BB962C8B-B14F-4D97-AF65-F5344CB8AC3E}">
        <p14:creationId xmlns:p14="http://schemas.microsoft.com/office/powerpoint/2010/main" val="4156713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4" name="Text Placeholder 3">
            <a:extLst>
              <a:ext uri="{FF2B5EF4-FFF2-40B4-BE49-F238E27FC236}">
                <a16:creationId xmlns:a16="http://schemas.microsoft.com/office/drawing/2014/main" id="{93A3371B-CC52-83B6-09F8-AB22FBD3D380}"/>
              </a:ext>
            </a:extLst>
          </p:cNvPr>
          <p:cNvSpPr>
            <a:spLocks noGrp="1"/>
          </p:cNvSpPr>
          <p:nvPr>
            <p:ph type="body" idx="2"/>
          </p:nvPr>
        </p:nvSpPr>
        <p:spPr>
          <a:xfrm>
            <a:off x="984181" y="1516564"/>
            <a:ext cx="3523702" cy="3290343"/>
          </a:xfrm>
        </p:spPr>
        <p:txBody>
          <a:bodyPr/>
          <a:lstStyle/>
          <a:p>
            <a:pPr marL="183600" indent="-183600">
              <a:buClr>
                <a:schemeClr val="tx1"/>
              </a:buClr>
              <a:buFont typeface="Arial" panose="020B0604020202020204" pitchFamily="34" charset="0"/>
              <a:buChar char="•"/>
            </a:pPr>
            <a:r>
              <a:rPr lang="en-GB" sz="1600" b="0">
                <a:solidFill>
                  <a:schemeClr val="tx1"/>
                </a:solidFill>
              </a:rPr>
              <a:t>My professional &amp; private experiences</a:t>
            </a:r>
          </a:p>
          <a:p>
            <a:pPr marL="183600" indent="-183600">
              <a:buClr>
                <a:schemeClr val="tx1"/>
              </a:buClr>
              <a:buFont typeface="Arial" panose="020B0604020202020204" pitchFamily="34" charset="0"/>
              <a:buChar char="•"/>
            </a:pPr>
            <a:endParaRPr lang="en-GB" sz="1600" b="0">
              <a:solidFill>
                <a:schemeClr val="tx1"/>
              </a:solidFill>
            </a:endParaRPr>
          </a:p>
          <a:p>
            <a:pPr marL="183600" indent="-183600">
              <a:buClr>
                <a:schemeClr val="tx1"/>
              </a:buClr>
              <a:buFont typeface="Arial" panose="020B0604020202020204" pitchFamily="34" charset="0"/>
              <a:buChar char="•"/>
            </a:pPr>
            <a:r>
              <a:rPr lang="en-GB" sz="1600" b="0">
                <a:solidFill>
                  <a:schemeClr val="tx1"/>
                </a:solidFill>
              </a:rPr>
              <a:t>My training &amp; background</a:t>
            </a:r>
          </a:p>
          <a:p>
            <a:pPr marL="183600" indent="-183600">
              <a:buClr>
                <a:schemeClr val="tx1"/>
              </a:buClr>
              <a:buFont typeface="Arial" panose="020B0604020202020204" pitchFamily="34" charset="0"/>
              <a:buChar char="•"/>
            </a:pPr>
            <a:endParaRPr lang="en-GB" sz="1600" b="0">
              <a:solidFill>
                <a:schemeClr val="tx1"/>
              </a:solidFill>
            </a:endParaRPr>
          </a:p>
          <a:p>
            <a:pPr marL="183600" indent="-183600">
              <a:buClr>
                <a:schemeClr val="tx1"/>
              </a:buClr>
              <a:buFont typeface="Arial" panose="020B0604020202020204" pitchFamily="34" charset="0"/>
              <a:buChar char="•"/>
            </a:pPr>
            <a:r>
              <a:rPr lang="en-GB" sz="1600" b="0">
                <a:solidFill>
                  <a:schemeClr val="tx1"/>
                </a:solidFill>
              </a:rPr>
              <a:t>My expertise &amp; skills</a:t>
            </a:r>
          </a:p>
          <a:p>
            <a:pPr marL="183600" indent="-183600">
              <a:buClr>
                <a:schemeClr val="tx1"/>
              </a:buClr>
              <a:buFont typeface="Arial" panose="020B0604020202020204" pitchFamily="34" charset="0"/>
              <a:buChar char="•"/>
            </a:pPr>
            <a:endParaRPr lang="en-GB" sz="1600" b="0">
              <a:solidFill>
                <a:schemeClr val="tx1"/>
              </a:solidFill>
            </a:endParaRPr>
          </a:p>
          <a:p>
            <a:pPr marL="183600" indent="-183600">
              <a:buClr>
                <a:schemeClr val="tx1"/>
              </a:buClr>
              <a:buFont typeface="Arial" panose="020B0604020202020204" pitchFamily="34" charset="0"/>
              <a:buChar char="•"/>
            </a:pPr>
            <a:r>
              <a:rPr lang="en-GB" sz="1600" b="0">
                <a:solidFill>
                  <a:schemeClr val="tx1"/>
                </a:solidFill>
              </a:rPr>
              <a:t>My successes (professional &amp; private)</a:t>
            </a:r>
          </a:p>
          <a:p>
            <a:pPr marL="183600" indent="-183600">
              <a:buClr>
                <a:schemeClr val="tx1"/>
              </a:buClr>
              <a:buFont typeface="Arial" panose="020B0604020202020204" pitchFamily="34" charset="0"/>
              <a:buChar char="•"/>
            </a:pPr>
            <a:endParaRPr lang="en-GB" sz="1600" b="0">
              <a:solidFill>
                <a:schemeClr val="tx1"/>
              </a:solidFill>
            </a:endParaRPr>
          </a:p>
          <a:p>
            <a:pPr marL="183600" indent="-183600">
              <a:buClr>
                <a:schemeClr val="tx1"/>
              </a:buClr>
              <a:buFont typeface="Arial" panose="020B0604020202020204" pitchFamily="34" charset="0"/>
              <a:buChar char="•"/>
            </a:pPr>
            <a:r>
              <a:rPr lang="en-GB" sz="1600" b="0">
                <a:solidFill>
                  <a:schemeClr val="tx1"/>
                </a:solidFill>
              </a:rPr>
              <a:t>What I still need…</a:t>
            </a: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a:xfrm>
            <a:off x="428625" y="336593"/>
            <a:ext cx="5897112" cy="443198"/>
          </a:xfrm>
        </p:spPr>
        <p:txBody>
          <a:bodyPr lIns="0" tIns="0" rIns="0" bIns="0" anchor="t"/>
          <a:lstStyle/>
          <a:p>
            <a:r>
              <a:rPr lang="en-GB">
                <a:ea typeface="Open Sans"/>
                <a:cs typeface="Open Sans"/>
              </a:rPr>
              <a:t>Step 2: Your resources profile</a:t>
            </a:r>
          </a:p>
        </p:txBody>
      </p:sp>
      <p:pic>
        <p:nvPicPr>
          <p:cNvPr id="5" name="Graphic 4">
            <a:extLst>
              <a:ext uri="{FF2B5EF4-FFF2-40B4-BE49-F238E27FC236}">
                <a16:creationId xmlns:a16="http://schemas.microsoft.com/office/drawing/2014/main" id="{41837439-F2AF-825B-50CF-846E0AC582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8517" y="1475621"/>
            <a:ext cx="2974950" cy="2974950"/>
          </a:xfrm>
          <a:prstGeom prst="rect">
            <a:avLst/>
          </a:prstGeom>
        </p:spPr>
      </p:pic>
    </p:spTree>
    <p:extLst>
      <p:ext uri="{BB962C8B-B14F-4D97-AF65-F5344CB8AC3E}">
        <p14:creationId xmlns:p14="http://schemas.microsoft.com/office/powerpoint/2010/main" val="149441626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13" name="Textplatzhalter 12">
            <a:extLst>
              <a:ext uri="{FF2B5EF4-FFF2-40B4-BE49-F238E27FC236}">
                <a16:creationId xmlns:a16="http://schemas.microsoft.com/office/drawing/2014/main" id="{02118954-7337-8642-8618-15E51BE7C22B}"/>
              </a:ext>
            </a:extLst>
          </p:cNvPr>
          <p:cNvSpPr>
            <a:spLocks noGrp="1"/>
          </p:cNvSpPr>
          <p:nvPr>
            <p:ph type="body" sz="quarter" idx="15"/>
          </p:nvPr>
        </p:nvSpPr>
        <p:spPr/>
        <p:txBody>
          <a:bodyPr/>
          <a:lstStyle/>
          <a:p>
            <a:r>
              <a:rPr lang="en-GB"/>
              <a:t>Create your profile:</a:t>
            </a:r>
          </a:p>
        </p:txBody>
      </p:sp>
      <p:sp>
        <p:nvSpPr>
          <p:cNvPr id="14" name="Textplatzhalter 13">
            <a:extLst>
              <a:ext uri="{FF2B5EF4-FFF2-40B4-BE49-F238E27FC236}">
                <a16:creationId xmlns:a16="http://schemas.microsoft.com/office/drawing/2014/main" id="{6228FF11-4F8A-164C-AC1F-13A657E8AEF1}"/>
              </a:ext>
            </a:extLst>
          </p:cNvPr>
          <p:cNvSpPr>
            <a:spLocks noGrp="1"/>
          </p:cNvSpPr>
          <p:nvPr>
            <p:ph type="body" sz="quarter" idx="17"/>
          </p:nvPr>
        </p:nvSpPr>
        <p:spPr/>
        <p:txBody>
          <a:bodyPr/>
          <a:lstStyle/>
          <a:p>
            <a:r>
              <a:rPr lang="en-GB"/>
              <a:t>15 minutes</a:t>
            </a:r>
          </a:p>
        </p:txBody>
      </p:sp>
      <p:sp>
        <p:nvSpPr>
          <p:cNvPr id="15" name="Textplatzhalter 14">
            <a:extLst>
              <a:ext uri="{FF2B5EF4-FFF2-40B4-BE49-F238E27FC236}">
                <a16:creationId xmlns:a16="http://schemas.microsoft.com/office/drawing/2014/main" id="{09544521-ACA8-6A4E-A98F-3297DBB0B514}"/>
              </a:ext>
            </a:extLst>
          </p:cNvPr>
          <p:cNvSpPr>
            <a:spLocks noGrp="1"/>
          </p:cNvSpPr>
          <p:nvPr>
            <p:ph type="body" sz="quarter" idx="19"/>
          </p:nvPr>
        </p:nvSpPr>
        <p:spPr/>
        <p:txBody>
          <a:bodyPr/>
          <a:lstStyle/>
          <a:p>
            <a:r>
              <a:rPr lang="en-GB">
                <a:latin typeface="Aptos" panose="020B0004020202020204" pitchFamily="34" charset="0"/>
              </a:rPr>
              <a:t>Stay in main room </a:t>
            </a:r>
            <a:br>
              <a:rPr lang="en-GB">
                <a:latin typeface="Aptos" panose="020B0004020202020204" pitchFamily="34" charset="0"/>
              </a:rPr>
            </a:br>
            <a:r>
              <a:rPr lang="en-GB">
                <a:latin typeface="Aptos" panose="020B0004020202020204" pitchFamily="34" charset="0"/>
              </a:rPr>
              <a:t>and mute yourself.</a:t>
            </a:r>
          </a:p>
          <a:p>
            <a:r>
              <a:rPr lang="en-GB" b="1">
                <a:latin typeface="Aptos" panose="020B0004020202020204" pitchFamily="34" charset="0"/>
              </a:rPr>
              <a:t>Use the Miro template </a:t>
            </a:r>
            <a:br>
              <a:rPr lang="en-GB" b="1">
                <a:latin typeface="Aptos" panose="020B0004020202020204" pitchFamily="34" charset="0"/>
              </a:rPr>
            </a:br>
            <a:r>
              <a:rPr lang="en-GB" b="1">
                <a:latin typeface="Aptos" panose="020B0004020202020204" pitchFamily="34" charset="0"/>
              </a:rPr>
              <a:t>for Step 2.</a:t>
            </a:r>
          </a:p>
        </p:txBody>
      </p:sp>
      <p:sp>
        <p:nvSpPr>
          <p:cNvPr id="16" name="Textplatzhalter 15">
            <a:extLst>
              <a:ext uri="{FF2B5EF4-FFF2-40B4-BE49-F238E27FC236}">
                <a16:creationId xmlns:a16="http://schemas.microsoft.com/office/drawing/2014/main" id="{F976F5AB-D1AF-5240-9B6B-51DC901A1E23}"/>
              </a:ext>
            </a:extLst>
          </p:cNvPr>
          <p:cNvSpPr>
            <a:spLocks noGrp="1"/>
          </p:cNvSpPr>
          <p:nvPr>
            <p:ph type="body" sz="quarter" idx="20"/>
          </p:nvPr>
        </p:nvSpPr>
        <p:spPr>
          <a:xfrm>
            <a:off x="3742919" y="2286000"/>
            <a:ext cx="2353866" cy="964367"/>
          </a:xfrm>
        </p:spPr>
        <p:txBody>
          <a:bodyPr wrap="square" lIns="0" tIns="0" rIns="0" bIns="0" anchor="t">
            <a:spAutoFit/>
          </a:bodyPr>
          <a:lstStyle/>
          <a:p>
            <a:r>
              <a:rPr lang="en-GB">
                <a:latin typeface="Aptos" panose="020B0004020202020204" pitchFamily="34" charset="0"/>
              </a:rPr>
              <a:t>Fill out your resources profile by using sticky notes. </a:t>
            </a:r>
            <a:endParaRPr lang="en-US">
              <a:latin typeface="Aptos" panose="020B0004020202020204" pitchFamily="34" charset="0"/>
            </a:endParaRPr>
          </a:p>
          <a:p>
            <a:r>
              <a:rPr lang="en-GB">
                <a:latin typeface="Aptos" panose="020B0004020202020204" pitchFamily="34" charset="0"/>
              </a:rPr>
              <a:t>If you want, add visuals </a:t>
            </a:r>
            <a:br>
              <a:rPr lang="en-GB">
                <a:latin typeface="Aptos" panose="020B0004020202020204" pitchFamily="34" charset="0"/>
              </a:rPr>
            </a:br>
            <a:r>
              <a:rPr lang="en-GB">
                <a:latin typeface="Aptos" panose="020B0004020202020204" pitchFamily="34" charset="0"/>
              </a:rPr>
              <a:t>and icons.</a:t>
            </a:r>
          </a:p>
        </p:txBody>
      </p:sp>
    </p:spTree>
    <p:extLst>
      <p:ext uri="{BB962C8B-B14F-4D97-AF65-F5344CB8AC3E}">
        <p14:creationId xmlns:p14="http://schemas.microsoft.com/office/powerpoint/2010/main" val="429402234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12" name="Group 11">
            <a:extLst>
              <a:ext uri="{FF2B5EF4-FFF2-40B4-BE49-F238E27FC236}">
                <a16:creationId xmlns:a16="http://schemas.microsoft.com/office/drawing/2014/main" id="{00FB51B5-9C48-AE8C-57CB-94997B31A79D}"/>
              </a:ext>
            </a:extLst>
          </p:cNvPr>
          <p:cNvGrpSpPr/>
          <p:nvPr/>
        </p:nvGrpSpPr>
        <p:grpSpPr>
          <a:xfrm>
            <a:off x="5693650" y="1540318"/>
            <a:ext cx="2062863" cy="2062863"/>
            <a:chOff x="5596068" y="1881944"/>
            <a:chExt cx="2062863" cy="2062863"/>
          </a:xfrm>
        </p:grpSpPr>
        <p:pic>
          <p:nvPicPr>
            <p:cNvPr id="8" name="Graphic 7">
              <a:extLst>
                <a:ext uri="{FF2B5EF4-FFF2-40B4-BE49-F238E27FC236}">
                  <a16:creationId xmlns:a16="http://schemas.microsoft.com/office/drawing/2014/main" id="{0D86F85F-071E-6BB7-16BB-EC980AD53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4377" y="2265056"/>
              <a:ext cx="1366536" cy="1366536"/>
            </a:xfrm>
            <a:prstGeom prst="rect">
              <a:avLst/>
            </a:prstGeom>
          </p:spPr>
        </p:pic>
        <p:pic>
          <p:nvPicPr>
            <p:cNvPr id="11" name="Graphic 10">
              <a:extLst>
                <a:ext uri="{FF2B5EF4-FFF2-40B4-BE49-F238E27FC236}">
                  <a16:creationId xmlns:a16="http://schemas.microsoft.com/office/drawing/2014/main" id="{35E11381-D074-CAE5-16FA-2794EEB8FA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6068" y="1881944"/>
              <a:ext cx="2062863" cy="2062863"/>
            </a:xfrm>
            <a:prstGeom prst="rect">
              <a:avLst/>
            </a:prstGeom>
          </p:spPr>
        </p:pic>
      </p:grpSp>
      <p:sp>
        <p:nvSpPr>
          <p:cNvPr id="2" name="Textplatzhalter 1">
            <a:extLst>
              <a:ext uri="{FF2B5EF4-FFF2-40B4-BE49-F238E27FC236}">
                <a16:creationId xmlns:a16="http://schemas.microsoft.com/office/drawing/2014/main" id="{01DF49EF-6D80-0146-8D3A-1488624E6745}"/>
              </a:ext>
            </a:extLst>
          </p:cNvPr>
          <p:cNvSpPr>
            <a:spLocks noGrp="1"/>
          </p:cNvSpPr>
          <p:nvPr>
            <p:ph type="body" idx="1"/>
          </p:nvPr>
        </p:nvSpPr>
        <p:spPr>
          <a:xfrm>
            <a:off x="421801" y="290099"/>
            <a:ext cx="5099593" cy="503984"/>
          </a:xfrm>
          <a:prstGeom prst="rect">
            <a:avLst/>
          </a:prstGeom>
        </p:spPr>
        <p:txBody>
          <a:bodyPr/>
          <a:lstStyle/>
          <a:p>
            <a:r>
              <a:rPr lang="en-GB"/>
              <a:t>Up for the journey?</a:t>
            </a:r>
            <a:endParaRPr lang="de-DE"/>
          </a:p>
        </p:txBody>
      </p:sp>
      <p:sp>
        <p:nvSpPr>
          <p:cNvPr id="3" name="Textfeld 2">
            <a:extLst>
              <a:ext uri="{FF2B5EF4-FFF2-40B4-BE49-F238E27FC236}">
                <a16:creationId xmlns:a16="http://schemas.microsoft.com/office/drawing/2014/main" id="{62BD0439-A629-704C-8AD2-360D50182465}"/>
              </a:ext>
            </a:extLst>
          </p:cNvPr>
          <p:cNvSpPr txBox="1"/>
          <p:nvPr/>
        </p:nvSpPr>
        <p:spPr>
          <a:xfrm>
            <a:off x="811645" y="3317559"/>
            <a:ext cx="3214548" cy="728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MIRO </a:t>
            </a:r>
            <a:b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b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(Digital Whiteboard)</a:t>
            </a:r>
          </a:p>
        </p:txBody>
      </p:sp>
      <p:sp>
        <p:nvSpPr>
          <p:cNvPr id="6" name="Textfeld 5">
            <a:extLst>
              <a:ext uri="{FF2B5EF4-FFF2-40B4-BE49-F238E27FC236}">
                <a16:creationId xmlns:a16="http://schemas.microsoft.com/office/drawing/2014/main" id="{96D3D052-D720-0F43-9C15-EEADC20B00E8}"/>
              </a:ext>
            </a:extLst>
          </p:cNvPr>
          <p:cNvSpPr txBox="1"/>
          <p:nvPr/>
        </p:nvSpPr>
        <p:spPr>
          <a:xfrm>
            <a:off x="5117807" y="3317559"/>
            <a:ext cx="3214548" cy="728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0960" marR="0" lvl="0" indent="0" algn="ctr" defTabSz="914400" rtl="0" eaLnBrk="1" fontAlgn="auto" latinLnBrk="0" hangingPunct="1">
              <a:lnSpc>
                <a:spcPct val="100000"/>
              </a:lnSpc>
              <a:spcBef>
                <a:spcPts val="0"/>
              </a:spcBef>
              <a:spcAft>
                <a:spcPts val="1600"/>
              </a:spcAft>
              <a:buClr>
                <a:srgbClr val="000000"/>
              </a:buClr>
              <a:buSzTx/>
              <a:buFont typeface="Arial"/>
              <a:buNone/>
              <a:tabLst/>
              <a:defRPr/>
            </a:pP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Short </a:t>
            </a:r>
            <a:r>
              <a:rPr kumimoji="0" lang="de-DE" sz="1400" b="1" i="0" u="none" strike="noStrike" kern="0" cap="none" spc="0" normalizeH="0" baseline="0" noProof="0" err="1">
                <a:ln>
                  <a:noFill/>
                </a:ln>
                <a:solidFill>
                  <a:srgbClr val="000000"/>
                </a:solidFill>
                <a:effectLst/>
                <a:highlight>
                  <a:srgbClr val="FFFFFF"/>
                </a:highlight>
                <a:uLnTx/>
                <a:uFillTx/>
                <a:latin typeface="Aptos" panose="020B0004020202020204" pitchFamily="34" charset="0"/>
                <a:cs typeface="Arial"/>
                <a:sym typeface="Arial"/>
              </a:rPr>
              <a:t>videos</a:t>
            </a: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 </a:t>
            </a:r>
            <a:r>
              <a:rPr kumimoji="0" lang="de-DE" sz="1400" b="1" i="0" u="none" strike="noStrike" kern="0" cap="none" spc="0" normalizeH="0" baseline="0" noProof="0" err="1">
                <a:ln>
                  <a:noFill/>
                </a:ln>
                <a:solidFill>
                  <a:srgbClr val="000000"/>
                </a:solidFill>
                <a:effectLst/>
                <a:highlight>
                  <a:srgbClr val="FFFFFF"/>
                </a:highlight>
                <a:uLnTx/>
                <a:uFillTx/>
                <a:latin typeface="Aptos" panose="020B0004020202020204" pitchFamily="34" charset="0"/>
                <a:cs typeface="Arial"/>
                <a:sym typeface="Arial"/>
              </a:rPr>
              <a:t>from</a:t>
            </a: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 </a:t>
            </a:r>
            <a:b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br>
            <a:r>
              <a:rPr kumimoji="0" lang="de-DE" sz="1400" b="1" i="0" u="none" strike="noStrike" kern="0" cap="none" spc="0" normalizeH="0" baseline="0" noProof="0" err="1">
                <a:ln>
                  <a:noFill/>
                </a:ln>
                <a:solidFill>
                  <a:srgbClr val="000000"/>
                </a:solidFill>
                <a:effectLst/>
                <a:highlight>
                  <a:srgbClr val="FFFFFF"/>
                </a:highlight>
                <a:uLnTx/>
                <a:uFillTx/>
                <a:latin typeface="Aptos" panose="020B0004020202020204" pitchFamily="34" charset="0"/>
                <a:cs typeface="Arial"/>
                <a:sym typeface="Arial"/>
              </a:rPr>
              <a:t>women</a:t>
            </a:r>
            <a:r>
              <a:rPr kumimoji="0" lang="de-DE" sz="1400" b="1" i="0" u="none" strike="noStrike" kern="0" cap="none" spc="0" normalizeH="0" baseline="0" noProof="0">
                <a:ln>
                  <a:noFill/>
                </a:ln>
                <a:solidFill>
                  <a:srgbClr val="000000"/>
                </a:solidFill>
                <a:effectLst/>
                <a:highlight>
                  <a:srgbClr val="FFFFFF"/>
                </a:highlight>
                <a:uLnTx/>
                <a:uFillTx/>
                <a:latin typeface="Aptos" panose="020B0004020202020204" pitchFamily="34" charset="0"/>
                <a:cs typeface="Arial"/>
                <a:sym typeface="Arial"/>
              </a:rPr>
              <a:t> </a:t>
            </a:r>
            <a:r>
              <a:rPr kumimoji="0" lang="de-DE" sz="1400" b="1" i="0" u="none" strike="noStrike" kern="0" cap="none" spc="0" normalizeH="0" baseline="0" noProof="0" err="1">
                <a:ln>
                  <a:noFill/>
                </a:ln>
                <a:solidFill>
                  <a:srgbClr val="000000"/>
                </a:solidFill>
                <a:effectLst/>
                <a:highlight>
                  <a:srgbClr val="FFFFFF"/>
                </a:highlight>
                <a:uLnTx/>
                <a:uFillTx/>
                <a:latin typeface="Aptos" panose="020B0004020202020204" pitchFamily="34" charset="0"/>
                <a:cs typeface="Arial"/>
                <a:sym typeface="Arial"/>
              </a:rPr>
              <a:t>founders</a:t>
            </a:r>
            <a:endParaRPr kumimoji="0" lang="de-DE" sz="1400" b="0"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p:txBody>
      </p:sp>
      <p:sp>
        <p:nvSpPr>
          <p:cNvPr id="7" name="Textfeld 6">
            <a:extLst>
              <a:ext uri="{FF2B5EF4-FFF2-40B4-BE49-F238E27FC236}">
                <a16:creationId xmlns:a16="http://schemas.microsoft.com/office/drawing/2014/main" id="{66A5CAD4-E2EE-D545-9845-3FAC8942FE8B}"/>
              </a:ext>
            </a:extLst>
          </p:cNvPr>
          <p:cNvSpPr txBox="1"/>
          <p:nvPr/>
        </p:nvSpPr>
        <p:spPr>
          <a:xfrm>
            <a:off x="3722953" y="1976788"/>
            <a:ext cx="1698093" cy="1313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6600" b="1" i="0" u="none" strike="noStrike" kern="0" cap="none" spc="0" normalizeH="0" baseline="0" noProof="0">
                <a:ln>
                  <a:noFill/>
                </a:ln>
                <a:solidFill>
                  <a:srgbClr val="E40011"/>
                </a:solidFill>
                <a:effectLst/>
                <a:highlight>
                  <a:srgbClr val="FFFFFF"/>
                </a:highlight>
                <a:uLnTx/>
                <a:uFillTx/>
                <a:latin typeface="Aptos" panose="020B0004020202020204" pitchFamily="34" charset="0"/>
                <a:cs typeface="Arial"/>
                <a:sym typeface="Arial"/>
              </a:rPr>
              <a:t>+</a:t>
            </a:r>
          </a:p>
        </p:txBody>
      </p:sp>
      <p:pic>
        <p:nvPicPr>
          <p:cNvPr id="9" name="Graphic 8">
            <a:extLst>
              <a:ext uri="{FF2B5EF4-FFF2-40B4-BE49-F238E27FC236}">
                <a16:creationId xmlns:a16="http://schemas.microsoft.com/office/drawing/2014/main" id="{43CC34C4-4067-F34F-B34C-28AE7053D985}"/>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8311"/>
          <a:stretch/>
        </p:blipFill>
        <p:spPr>
          <a:xfrm>
            <a:off x="1731523" y="1866490"/>
            <a:ext cx="1374796" cy="1406275"/>
          </a:xfrm>
          <a:prstGeom prst="rect">
            <a:avLst/>
          </a:prstGeom>
        </p:spPr>
      </p:pic>
    </p:spTree>
    <p:extLst>
      <p:ext uri="{BB962C8B-B14F-4D97-AF65-F5344CB8AC3E}">
        <p14:creationId xmlns:p14="http://schemas.microsoft.com/office/powerpoint/2010/main" val="563431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476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9" name="Grafik 8" descr="Ein Bild, das drinnen, Person, Decke, Tisch enthält.&#10;&#10;Automatisch generierte Beschreibung">
            <a:extLst>
              <a:ext uri="{FF2B5EF4-FFF2-40B4-BE49-F238E27FC236}">
                <a16:creationId xmlns:a16="http://schemas.microsoft.com/office/drawing/2014/main" id="{7BD051B0-6DC8-BF4B-980D-32261CA2DE0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1" cy="5143500"/>
          </a:xfrm>
          <a:prstGeom prst="rect">
            <a:avLst/>
          </a:prstGeom>
        </p:spPr>
      </p:pic>
      <p:sp>
        <p:nvSpPr>
          <p:cNvPr id="2" name="Textplatzhalter 1">
            <a:extLst>
              <a:ext uri="{FF2B5EF4-FFF2-40B4-BE49-F238E27FC236}">
                <a16:creationId xmlns:a16="http://schemas.microsoft.com/office/drawing/2014/main" id="{84029DA2-1B7D-514F-B92E-508BBC07E005}"/>
              </a:ext>
            </a:extLst>
          </p:cNvPr>
          <p:cNvSpPr>
            <a:spLocks noGrp="1"/>
          </p:cNvSpPr>
          <p:nvPr>
            <p:ph type="body" sz="quarter" idx="11"/>
          </p:nvPr>
        </p:nvSpPr>
        <p:spPr>
          <a:xfrm>
            <a:off x="304800" y="285263"/>
            <a:ext cx="2277626" cy="485204"/>
          </a:xfrm>
        </p:spPr>
        <p:txBody>
          <a:bodyPr/>
          <a:lstStyle/>
          <a:p>
            <a:r>
              <a:rPr lang="en-GB"/>
              <a:t>NEXT UP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5" name="Bildplatzhalter 4">
            <a:extLst>
              <a:ext uri="{FF2B5EF4-FFF2-40B4-BE49-F238E27FC236}">
                <a16:creationId xmlns:a16="http://schemas.microsoft.com/office/drawing/2014/main" id="{DF0598EF-B058-4142-85DB-C9DEA3761D07}"/>
              </a:ext>
            </a:extLst>
          </p:cNvPr>
          <p:cNvPicPr>
            <a:picLocks noGrp="1" noChangeAspect="1"/>
          </p:cNvPicPr>
          <p:nvPr>
            <p:ph type="pic" sz="quarter" idx="10"/>
          </p:nvPr>
        </p:nvPicPr>
        <p:blipFill>
          <a:blip r:embed="rId3"/>
          <a:srcRect l="20370" r="20370"/>
          <a:stretch/>
        </p:blipFill>
        <p:spPr/>
      </p:pic>
      <p:sp>
        <p:nvSpPr>
          <p:cNvPr id="4" name="Textplatzhalter 3">
            <a:extLst>
              <a:ext uri="{FF2B5EF4-FFF2-40B4-BE49-F238E27FC236}">
                <a16:creationId xmlns:a16="http://schemas.microsoft.com/office/drawing/2014/main" id="{AAD551EA-8E05-2142-9C2F-646FCDDCEBE3}"/>
              </a:ext>
            </a:extLst>
          </p:cNvPr>
          <p:cNvSpPr>
            <a:spLocks noGrp="1"/>
          </p:cNvSpPr>
          <p:nvPr>
            <p:ph type="body" idx="1"/>
          </p:nvPr>
        </p:nvSpPr>
        <p:spPr/>
        <p:txBody>
          <a:bodyPr/>
          <a:lstStyle/>
          <a:p>
            <a:r>
              <a:rPr lang="en-GB"/>
              <a:t>BREAK</a:t>
            </a:r>
          </a:p>
        </p:txBody>
      </p:sp>
    </p:spTree>
    <p:extLst>
      <p:ext uri="{BB962C8B-B14F-4D97-AF65-F5344CB8AC3E}">
        <p14:creationId xmlns:p14="http://schemas.microsoft.com/office/powerpoint/2010/main" val="368938433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a:extLst>
              <a:ext uri="{FF2B5EF4-FFF2-40B4-BE49-F238E27FC236}">
                <a16:creationId xmlns:a16="http://schemas.microsoft.com/office/drawing/2014/main" id="{0F1DBAEA-C6F3-C3BD-1521-E75CC4C1276C}"/>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On to step 3</a:t>
            </a:r>
          </a:p>
        </p:txBody>
      </p:sp>
      <p:sp>
        <p:nvSpPr>
          <p:cNvPr id="11" name="Textfeld 10">
            <a:extLst>
              <a:ext uri="{FF2B5EF4-FFF2-40B4-BE49-F238E27FC236}">
                <a16:creationId xmlns:a16="http://schemas.microsoft.com/office/drawing/2014/main" id="{8C824925-E7F8-DC4F-86CD-9980AB65F65E}"/>
              </a:ext>
            </a:extLst>
          </p:cNvPr>
          <p:cNvSpPr txBox="1"/>
          <p:nvPr/>
        </p:nvSpPr>
        <p:spPr>
          <a:xfrm>
            <a:off x="6381300" y="2394905"/>
            <a:ext cx="1921399" cy="4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t">
            <a:spAutoFit/>
          </a:bodyPr>
          <a:lstStyle/>
          <a:p>
            <a:pPr marL="0" marR="0" lvl="0" indent="0" algn="l" defTabSz="914400" rtl="0" eaLnBrk="1" fontAlgn="auto" latinLnBrk="0" hangingPunct="1">
              <a:lnSpc>
                <a:spcPts val="1600"/>
              </a:lnSpc>
              <a:spcBef>
                <a:spcPts val="0"/>
              </a:spcBef>
              <a:spcAft>
                <a:spcPts val="900"/>
              </a:spcAft>
              <a:buClr>
                <a:prstClr val="black"/>
              </a:buClr>
              <a:buSzPts val="1400"/>
              <a:buFont typeface="Arial"/>
              <a:buNone/>
              <a:tabLst/>
              <a:defRPr/>
            </a:pPr>
            <a:endParaRPr kumimoji="0" lang="de-DE" sz="12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3" name="Bogen 2">
            <a:extLst>
              <a:ext uri="{FF2B5EF4-FFF2-40B4-BE49-F238E27FC236}">
                <a16:creationId xmlns:a16="http://schemas.microsoft.com/office/drawing/2014/main" id="{0FE6D7DA-2692-434F-AF9C-DA9A1E71DF6B}"/>
              </a:ext>
            </a:extLst>
          </p:cNvPr>
          <p:cNvSpPr/>
          <p:nvPr/>
        </p:nvSpPr>
        <p:spPr>
          <a:xfrm rot="17220000">
            <a:off x="1542494" y="1613986"/>
            <a:ext cx="1446698" cy="1561839"/>
          </a:xfrm>
          <a:prstGeom prst="arc">
            <a:avLst>
              <a:gd name="adj1" fmla="val 18892268"/>
              <a:gd name="adj2" fmla="val 344181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17" name="Bogen 16">
            <a:extLst>
              <a:ext uri="{FF2B5EF4-FFF2-40B4-BE49-F238E27FC236}">
                <a16:creationId xmlns:a16="http://schemas.microsoft.com/office/drawing/2014/main" id="{C0708721-34C7-4348-9548-C912EE509834}"/>
              </a:ext>
            </a:extLst>
          </p:cNvPr>
          <p:cNvSpPr/>
          <p:nvPr/>
        </p:nvSpPr>
        <p:spPr>
          <a:xfrm rot="5220000">
            <a:off x="3453632" y="1332326"/>
            <a:ext cx="1780580" cy="1752543"/>
          </a:xfrm>
          <a:prstGeom prst="arc">
            <a:avLst>
              <a:gd name="adj1" fmla="val 18997938"/>
              <a:gd name="adj2" fmla="val 667149"/>
            </a:avLst>
          </a:prstGeom>
          <a:ln w="38100" cap="flat">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sp>
        <p:nvSpPr>
          <p:cNvPr id="23" name="Bogen 2">
            <a:extLst>
              <a:ext uri="{FF2B5EF4-FFF2-40B4-BE49-F238E27FC236}">
                <a16:creationId xmlns:a16="http://schemas.microsoft.com/office/drawing/2014/main" id="{ECB22781-2EE7-9A26-CEAC-76BDF5299D78}"/>
              </a:ext>
            </a:extLst>
          </p:cNvPr>
          <p:cNvSpPr/>
          <p:nvPr/>
        </p:nvSpPr>
        <p:spPr>
          <a:xfrm rot="17220000">
            <a:off x="6132719" y="1390322"/>
            <a:ext cx="1446698" cy="1656012"/>
          </a:xfrm>
          <a:prstGeom prst="arc">
            <a:avLst>
              <a:gd name="adj1" fmla="val 18328863"/>
              <a:gd name="adj2" fmla="val 3631169"/>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7030A0"/>
              </a:solidFill>
              <a:effectLst/>
              <a:uLnTx/>
              <a:uFillTx/>
              <a:latin typeface="Aptos" panose="02110004020202020204"/>
              <a:ea typeface="+mn-ea"/>
              <a:cs typeface="+mn-cs"/>
              <a:sym typeface="Arial"/>
            </a:endParaRPr>
          </a:p>
        </p:txBody>
      </p:sp>
      <p:grpSp>
        <p:nvGrpSpPr>
          <p:cNvPr id="25" name="Group 24">
            <a:extLst>
              <a:ext uri="{FF2B5EF4-FFF2-40B4-BE49-F238E27FC236}">
                <a16:creationId xmlns:a16="http://schemas.microsoft.com/office/drawing/2014/main" id="{C489A477-33FD-4D9D-8820-10D5A0C0F91D}"/>
              </a:ext>
            </a:extLst>
          </p:cNvPr>
          <p:cNvGrpSpPr/>
          <p:nvPr/>
        </p:nvGrpSpPr>
        <p:grpSpPr>
          <a:xfrm>
            <a:off x="7194062" y="2636439"/>
            <a:ext cx="1355592" cy="1127573"/>
            <a:chOff x="6421202" y="4223180"/>
            <a:chExt cx="825901" cy="686979"/>
          </a:xfrm>
          <a:solidFill>
            <a:srgbClr val="7030A0"/>
          </a:solidFill>
        </p:grpSpPr>
        <p:pic>
          <p:nvPicPr>
            <p:cNvPr id="21" name="Graphic 20">
              <a:extLst>
                <a:ext uri="{FF2B5EF4-FFF2-40B4-BE49-F238E27FC236}">
                  <a16:creationId xmlns:a16="http://schemas.microsoft.com/office/drawing/2014/main" id="{918CE1D7-EDF7-A490-4509-8387E1A32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0124" y="4223180"/>
              <a:ext cx="686979" cy="686979"/>
            </a:xfrm>
            <a:prstGeom prst="rect">
              <a:avLst/>
            </a:prstGeom>
          </p:spPr>
        </p:pic>
        <p:pic>
          <p:nvPicPr>
            <p:cNvPr id="24" name="Graphic 23">
              <a:extLst>
                <a:ext uri="{FF2B5EF4-FFF2-40B4-BE49-F238E27FC236}">
                  <a16:creationId xmlns:a16="http://schemas.microsoft.com/office/drawing/2014/main" id="{CC625B5E-DC89-090D-3159-369DDCD020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1202" y="4371577"/>
              <a:ext cx="523220" cy="523220"/>
            </a:xfrm>
            <a:prstGeom prst="rect">
              <a:avLst/>
            </a:prstGeom>
          </p:spPr>
        </p:pic>
      </p:grpSp>
      <p:sp>
        <p:nvSpPr>
          <p:cNvPr id="9" name="Textfeld 15">
            <a:extLst>
              <a:ext uri="{FF2B5EF4-FFF2-40B4-BE49-F238E27FC236}">
                <a16:creationId xmlns:a16="http://schemas.microsoft.com/office/drawing/2014/main" id="{E2B5A5E5-A54B-7CFB-784E-5E14EC3C025C}"/>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endParaRPr>
          </a:p>
        </p:txBody>
      </p:sp>
      <p:sp>
        <p:nvSpPr>
          <p:cNvPr id="20" name="Oval 19">
            <a:extLst>
              <a:ext uri="{FF2B5EF4-FFF2-40B4-BE49-F238E27FC236}">
                <a16:creationId xmlns:a16="http://schemas.microsoft.com/office/drawing/2014/main" id="{639182A2-CFE1-8A4E-0AF0-06AFF7FAAFCD}"/>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29" name="Oval 28">
            <a:extLst>
              <a:ext uri="{FF2B5EF4-FFF2-40B4-BE49-F238E27FC236}">
                <a16:creationId xmlns:a16="http://schemas.microsoft.com/office/drawing/2014/main" id="{6AD34F35-B9BD-BE1E-F013-2D09A900D11E}"/>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1" name="Oval 30">
            <a:extLst>
              <a:ext uri="{FF2B5EF4-FFF2-40B4-BE49-F238E27FC236}">
                <a16:creationId xmlns:a16="http://schemas.microsoft.com/office/drawing/2014/main" id="{C4EEFD1F-DC9B-E7AC-1ED2-DE4A0004E687}"/>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7" name="Textfeld 3">
            <a:extLst>
              <a:ext uri="{FF2B5EF4-FFF2-40B4-BE49-F238E27FC236}">
                <a16:creationId xmlns:a16="http://schemas.microsoft.com/office/drawing/2014/main" id="{E2A72441-9676-843B-757C-98C8C79CA12C}"/>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38" name="Textfeld 14">
            <a:extLst>
              <a:ext uri="{FF2B5EF4-FFF2-40B4-BE49-F238E27FC236}">
                <a16:creationId xmlns:a16="http://schemas.microsoft.com/office/drawing/2014/main" id="{383B0079-5132-2599-1908-89C87BCD17B2}"/>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entrepreneurial resources</a:t>
            </a:r>
          </a:p>
        </p:txBody>
      </p:sp>
      <p:sp>
        <p:nvSpPr>
          <p:cNvPr id="39" name="Textfeld 15">
            <a:extLst>
              <a:ext uri="{FF2B5EF4-FFF2-40B4-BE49-F238E27FC236}">
                <a16:creationId xmlns:a16="http://schemas.microsoft.com/office/drawing/2014/main" id="{F91D0ABE-1350-9BE8-64AB-C13F65D11A73}"/>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of support</a:t>
            </a:r>
          </a:p>
        </p:txBody>
      </p:sp>
      <p:sp>
        <p:nvSpPr>
          <p:cNvPr id="50" name="Textfeld 7">
            <a:extLst>
              <a:ext uri="{FF2B5EF4-FFF2-40B4-BE49-F238E27FC236}">
                <a16:creationId xmlns:a16="http://schemas.microsoft.com/office/drawing/2014/main" id="{5C437715-36C8-0674-61C3-7AFD71D9FD0F}"/>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51" name="Textfeld 8">
            <a:extLst>
              <a:ext uri="{FF2B5EF4-FFF2-40B4-BE49-F238E27FC236}">
                <a16:creationId xmlns:a16="http://schemas.microsoft.com/office/drawing/2014/main" id="{BD8EE658-130C-D6A4-96AB-84F1571FBACE}"/>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FEAE33"/>
                </a:solidFill>
                <a:effectLst/>
                <a:uLnTx/>
                <a:uFillTx/>
                <a:latin typeface="Aptos" panose="020B0004020202020204" pitchFamily="34" charset="0"/>
                <a:cs typeface="Arial"/>
                <a:sym typeface="Arial"/>
              </a:rPr>
              <a:t>2</a:t>
            </a:r>
          </a:p>
        </p:txBody>
      </p:sp>
      <p:sp>
        <p:nvSpPr>
          <p:cNvPr id="52" name="Textfeld 9">
            <a:extLst>
              <a:ext uri="{FF2B5EF4-FFF2-40B4-BE49-F238E27FC236}">
                <a16:creationId xmlns:a16="http://schemas.microsoft.com/office/drawing/2014/main" id="{03BD606F-0DEF-EE6E-1899-24DD578032AE}"/>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E30715"/>
                </a:solidFill>
                <a:effectLst/>
                <a:uLnTx/>
                <a:uFillTx/>
                <a:latin typeface="Aptos" panose="020B0004020202020204" pitchFamily="34" charset="0"/>
                <a:cs typeface="Arial"/>
                <a:sym typeface="Arial"/>
              </a:rPr>
              <a:t>3</a:t>
            </a:r>
          </a:p>
        </p:txBody>
      </p:sp>
      <p:sp>
        <p:nvSpPr>
          <p:cNvPr id="53" name="Textfeld 9">
            <a:extLst>
              <a:ext uri="{FF2B5EF4-FFF2-40B4-BE49-F238E27FC236}">
                <a16:creationId xmlns:a16="http://schemas.microsoft.com/office/drawing/2014/main" id="{9289789E-7C40-DFCC-89A2-C8279E3CAF02}"/>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7030A0"/>
                </a:solidFill>
                <a:effectLst/>
                <a:uLnTx/>
                <a:uFillTx/>
                <a:latin typeface="Aptos" panose="020B0004020202020204" pitchFamily="34" charset="0"/>
                <a:cs typeface="Arial"/>
                <a:sym typeface="Arial"/>
              </a:rPr>
              <a:t>4</a:t>
            </a:r>
          </a:p>
        </p:txBody>
      </p:sp>
      <p:pic>
        <p:nvPicPr>
          <p:cNvPr id="7" name="Graphic 6">
            <a:extLst>
              <a:ext uri="{FF2B5EF4-FFF2-40B4-BE49-F238E27FC236}">
                <a16:creationId xmlns:a16="http://schemas.microsoft.com/office/drawing/2014/main" id="{A90F4A0B-E8F7-22E5-97D8-ED4FC9126C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7186" y="1704289"/>
            <a:ext cx="1488852" cy="1488852"/>
          </a:xfrm>
          <a:prstGeom prst="rect">
            <a:avLst/>
          </a:prstGeom>
        </p:spPr>
      </p:pic>
      <p:grpSp>
        <p:nvGrpSpPr>
          <p:cNvPr id="8" name="Group 7">
            <a:extLst>
              <a:ext uri="{FF2B5EF4-FFF2-40B4-BE49-F238E27FC236}">
                <a16:creationId xmlns:a16="http://schemas.microsoft.com/office/drawing/2014/main" id="{BF61C92C-13E6-113F-D6CA-827B6ECEA057}"/>
              </a:ext>
            </a:extLst>
          </p:cNvPr>
          <p:cNvGrpSpPr/>
          <p:nvPr/>
        </p:nvGrpSpPr>
        <p:grpSpPr>
          <a:xfrm>
            <a:off x="2887504" y="2479793"/>
            <a:ext cx="909258" cy="1426696"/>
            <a:chOff x="3045381" y="2061642"/>
            <a:chExt cx="909258" cy="1426696"/>
          </a:xfrm>
        </p:grpSpPr>
        <p:pic>
          <p:nvPicPr>
            <p:cNvPr id="10" name="Graphic 9">
              <a:extLst>
                <a:ext uri="{FF2B5EF4-FFF2-40B4-BE49-F238E27FC236}">
                  <a16:creationId xmlns:a16="http://schemas.microsoft.com/office/drawing/2014/main" id="{CE0560E9-0C7D-2AC1-3594-F6BA9BEE1C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6765" y="2061642"/>
              <a:ext cx="887874" cy="887874"/>
            </a:xfrm>
            <a:prstGeom prst="rect">
              <a:avLst/>
            </a:prstGeom>
          </p:spPr>
        </p:pic>
        <p:pic>
          <p:nvPicPr>
            <p:cNvPr id="12" name="Graphic 11">
              <a:extLst>
                <a:ext uri="{FF2B5EF4-FFF2-40B4-BE49-F238E27FC236}">
                  <a16:creationId xmlns:a16="http://schemas.microsoft.com/office/drawing/2014/main" id="{D5223A3E-A597-E91C-C6F2-34463E5E4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5381" y="2906695"/>
              <a:ext cx="581643" cy="581643"/>
            </a:xfrm>
            <a:prstGeom prst="rect">
              <a:avLst/>
            </a:prstGeom>
          </p:spPr>
        </p:pic>
      </p:grpSp>
      <p:grpSp>
        <p:nvGrpSpPr>
          <p:cNvPr id="13" name="Group 12">
            <a:extLst>
              <a:ext uri="{FF2B5EF4-FFF2-40B4-BE49-F238E27FC236}">
                <a16:creationId xmlns:a16="http://schemas.microsoft.com/office/drawing/2014/main" id="{330A9A33-04F7-280C-A73B-C391EE06FD07}"/>
              </a:ext>
            </a:extLst>
          </p:cNvPr>
          <p:cNvGrpSpPr/>
          <p:nvPr/>
        </p:nvGrpSpPr>
        <p:grpSpPr>
          <a:xfrm>
            <a:off x="754055" y="1632716"/>
            <a:ext cx="893115" cy="1184157"/>
            <a:chOff x="612482" y="1536592"/>
            <a:chExt cx="893115" cy="1184157"/>
          </a:xfrm>
        </p:grpSpPr>
        <p:pic>
          <p:nvPicPr>
            <p:cNvPr id="14" name="Graphic 13">
              <a:extLst>
                <a:ext uri="{FF2B5EF4-FFF2-40B4-BE49-F238E27FC236}">
                  <a16:creationId xmlns:a16="http://schemas.microsoft.com/office/drawing/2014/main" id="{C5ACD87C-4D6F-4929-3918-2C46F8E78A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2482" y="1827634"/>
              <a:ext cx="893115" cy="893115"/>
            </a:xfrm>
            <a:prstGeom prst="rect">
              <a:avLst/>
            </a:prstGeom>
          </p:spPr>
        </p:pic>
        <p:pic>
          <p:nvPicPr>
            <p:cNvPr id="15" name="Graphic 14">
              <a:extLst>
                <a:ext uri="{FF2B5EF4-FFF2-40B4-BE49-F238E27FC236}">
                  <a16:creationId xmlns:a16="http://schemas.microsoft.com/office/drawing/2014/main" id="{EE604F44-6011-FB4B-F67F-6F159190C6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744" y="1536592"/>
              <a:ext cx="520117" cy="520117"/>
            </a:xfrm>
            <a:prstGeom prst="rect">
              <a:avLst/>
            </a:prstGeom>
          </p:spPr>
        </p:pic>
      </p:grpSp>
    </p:spTree>
    <p:extLst>
      <p:ext uri="{BB962C8B-B14F-4D97-AF65-F5344CB8AC3E}">
        <p14:creationId xmlns:p14="http://schemas.microsoft.com/office/powerpoint/2010/main" val="222050616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4" name="Bildplatzhalter 3">
            <a:extLst>
              <a:ext uri="{FF2B5EF4-FFF2-40B4-BE49-F238E27FC236}">
                <a16:creationId xmlns:a16="http://schemas.microsoft.com/office/drawing/2014/main" id="{F3B08B31-D59B-5A46-9F8D-92CAF4645EA5}"/>
              </a:ext>
            </a:extLst>
          </p:cNvPr>
          <p:cNvPicPr>
            <a:picLocks noGrp="1" noChangeAspect="1"/>
          </p:cNvPicPr>
          <p:nvPr>
            <p:ph type="pic" sz="quarter" idx="10"/>
          </p:nvPr>
        </p:nvPicPr>
        <p:blipFill rotWithShape="1">
          <a:blip r:embed="rId3"/>
          <a:srcRect l="20390" r="20390"/>
          <a:stretch/>
        </p:blipFill>
        <p:spPr/>
      </p:pic>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1329595"/>
          </a:xfrm>
        </p:spPr>
        <p:txBody>
          <a:bodyPr/>
          <a:lstStyle/>
          <a:p>
            <a:r>
              <a:rPr lang="en-GB"/>
              <a:t>Step 3: </a:t>
            </a:r>
            <a:br>
              <a:rPr lang="en-GB"/>
            </a:br>
            <a:r>
              <a:rPr lang="en-GB"/>
              <a:t>Your sources </a:t>
            </a:r>
            <a:br>
              <a:rPr lang="en-GB"/>
            </a:br>
            <a:r>
              <a:rPr lang="en-GB"/>
              <a:t>of support</a:t>
            </a:r>
          </a:p>
        </p:txBody>
      </p:sp>
      <p:pic>
        <p:nvPicPr>
          <p:cNvPr id="5" name="Picture 4">
            <a:extLst>
              <a:ext uri="{FF2B5EF4-FFF2-40B4-BE49-F238E27FC236}">
                <a16:creationId xmlns:a16="http://schemas.microsoft.com/office/drawing/2014/main" id="{8863F46F-98A9-E88E-4B12-E0EB7E8D69CE}"/>
              </a:ext>
            </a:extLst>
          </p:cNvPr>
          <p:cNvPicPr>
            <a:picLocks noChangeAspect="1"/>
          </p:cNvPicPr>
          <p:nvPr/>
        </p:nvPicPr>
        <p:blipFill rotWithShape="1">
          <a:blip r:embed="rId4"/>
          <a:srcRect l="21782" t="19580" r="30562"/>
          <a:stretch/>
        </p:blipFill>
        <p:spPr>
          <a:xfrm>
            <a:off x="4572000" y="0"/>
            <a:ext cx="4572000" cy="5143500"/>
          </a:xfrm>
          <a:prstGeom prst="rect">
            <a:avLst/>
          </a:prstGeom>
        </p:spPr>
      </p:pic>
      <p:sp>
        <p:nvSpPr>
          <p:cNvPr id="6" name="Rectangle 5">
            <a:extLst>
              <a:ext uri="{FF2B5EF4-FFF2-40B4-BE49-F238E27FC236}">
                <a16:creationId xmlns:a16="http://schemas.microsoft.com/office/drawing/2014/main" id="{C890E3EA-A7D1-115C-A609-0BBCB65A391D}"/>
              </a:ext>
            </a:extLst>
          </p:cNvPr>
          <p:cNvSpPr/>
          <p:nvPr/>
        </p:nvSpPr>
        <p:spPr>
          <a:xfrm rot="20993733">
            <a:off x="6371850" y="2791546"/>
            <a:ext cx="613029" cy="481777"/>
          </a:xfrm>
          <a:prstGeom prst="rect">
            <a:avLst/>
          </a:prstGeom>
          <a:blipFill dpi="0" rotWithShape="1">
            <a:blip r:embed="rId5">
              <a:alphaModFix amt="92000"/>
            </a:blip>
            <a:srcRect/>
            <a:tile tx="0" ty="0" sx="100000" sy="100000" flip="none" algn="tl"/>
          </a:blipFill>
          <a:ln w="12700" cap="flat">
            <a:noFill/>
            <a:prstDash val="solid"/>
            <a:miter lim="800000"/>
          </a:ln>
          <a:effectLst>
            <a:softEdge rad="3963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Tree>
    <p:extLst>
      <p:ext uri="{BB962C8B-B14F-4D97-AF65-F5344CB8AC3E}">
        <p14:creationId xmlns:p14="http://schemas.microsoft.com/office/powerpoint/2010/main" val="312413789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81000"/>
            <a:ext cx="6772275" cy="1254125"/>
          </a:xfrm>
          <a:prstGeom prst="rect">
            <a:avLst/>
          </a:prstGeom>
        </p:spPr>
        <p:txBody>
          <a:bodyPr/>
          <a:lstStyle/>
          <a:p>
            <a:r>
              <a:rPr lang="en-GB" err="1"/>
              <a:t>Videsnippet</a:t>
            </a:r>
            <a:r>
              <a:rPr lang="en-GB"/>
              <a:t>: What support or cooperation has really moved me forward…?</a:t>
            </a:r>
          </a:p>
          <a:p>
            <a:endParaRPr lang="en-GB"/>
          </a:p>
        </p:txBody>
      </p:sp>
      <p:pic>
        <p:nvPicPr>
          <p:cNvPr id="3" name="Online Media 2" descr="YES Female Entrepreneurship 05 This support or cooperation moved me forward">
            <a:hlinkClick r:id="" action="ppaction://media"/>
            <a:extLst>
              <a:ext uri="{FF2B5EF4-FFF2-40B4-BE49-F238E27FC236}">
                <a16:creationId xmlns:a16="http://schemas.microsoft.com/office/drawing/2014/main" id="{353510E3-E1F4-2721-DD04-4FBE3EEFC803}"/>
              </a:ext>
            </a:extLst>
          </p:cNvPr>
          <p:cNvPicPr>
            <a:picLocks noRot="1" noChangeAspect="1"/>
          </p:cNvPicPr>
          <p:nvPr>
            <a:videoFile r:link="rId1"/>
          </p:nvPr>
        </p:nvPicPr>
        <p:blipFill>
          <a:blip r:embed="rId4"/>
          <a:stretch>
            <a:fillRect/>
          </a:stretch>
        </p:blipFill>
        <p:spPr>
          <a:xfrm>
            <a:off x="0" y="-11430"/>
            <a:ext cx="9123770" cy="5154930"/>
          </a:xfrm>
          <a:prstGeom prst="rect">
            <a:avLst/>
          </a:prstGeom>
        </p:spPr>
      </p:pic>
    </p:spTree>
    <p:extLst>
      <p:ext uri="{BB962C8B-B14F-4D97-AF65-F5344CB8AC3E}">
        <p14:creationId xmlns:p14="http://schemas.microsoft.com/office/powerpoint/2010/main" val="4747518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 name="Oval 10">
            <a:extLst>
              <a:ext uri="{FF2B5EF4-FFF2-40B4-BE49-F238E27FC236}">
                <a16:creationId xmlns:a16="http://schemas.microsoft.com/office/drawing/2014/main" id="{450D8AC8-2AE1-B5BE-7A71-35C896252218}"/>
              </a:ext>
            </a:extLst>
          </p:cNvPr>
          <p:cNvSpPr/>
          <p:nvPr/>
        </p:nvSpPr>
        <p:spPr>
          <a:xfrm>
            <a:off x="1806789"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8" name="Oval 7">
            <a:extLst>
              <a:ext uri="{FF2B5EF4-FFF2-40B4-BE49-F238E27FC236}">
                <a16:creationId xmlns:a16="http://schemas.microsoft.com/office/drawing/2014/main" id="{76BB4FC3-24D3-4C5D-113B-846EC74F7904}"/>
              </a:ext>
            </a:extLst>
          </p:cNvPr>
          <p:cNvSpPr/>
          <p:nvPr/>
        </p:nvSpPr>
        <p:spPr>
          <a:xfrm>
            <a:off x="5446537"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p:txBody>
          <a:bodyPr/>
          <a:lstStyle/>
          <a:p>
            <a:r>
              <a:rPr lang="en-GB"/>
              <a:t>Let’s start with exercise 1</a:t>
            </a:r>
          </a:p>
        </p:txBody>
      </p:sp>
      <p:sp>
        <p:nvSpPr>
          <p:cNvPr id="3" name="Textfeld 7">
            <a:extLst>
              <a:ext uri="{FF2B5EF4-FFF2-40B4-BE49-F238E27FC236}">
                <a16:creationId xmlns:a16="http://schemas.microsoft.com/office/drawing/2014/main" id="{E3F5843A-6C52-5984-0EDC-D6E28C19E038}"/>
              </a:ext>
            </a:extLst>
          </p:cNvPr>
          <p:cNvSpPr txBox="1"/>
          <p:nvPr/>
        </p:nvSpPr>
        <p:spPr>
          <a:xfrm>
            <a:off x="1763214" y="1211802"/>
            <a:ext cx="1707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prstClr val="black"/>
                </a:solidFill>
                <a:effectLst/>
                <a:uLnTx/>
                <a:uFillTx/>
                <a:latin typeface="Aptos" panose="020B0004020202020204" pitchFamily="34" charset="0"/>
                <a:cs typeface="Arial"/>
                <a:sym typeface="Arial"/>
              </a:rPr>
              <a:t>Exercise 1</a:t>
            </a:r>
          </a:p>
        </p:txBody>
      </p:sp>
      <p:sp>
        <p:nvSpPr>
          <p:cNvPr id="5" name="TextBox 4">
            <a:extLst>
              <a:ext uri="{FF2B5EF4-FFF2-40B4-BE49-F238E27FC236}">
                <a16:creationId xmlns:a16="http://schemas.microsoft.com/office/drawing/2014/main" id="{B03F7294-9392-BAD8-09E2-0EE786726AA5}"/>
              </a:ext>
            </a:extLst>
          </p:cNvPr>
          <p:cNvSpPr txBox="1"/>
          <p:nvPr/>
        </p:nvSpPr>
        <p:spPr>
          <a:xfrm>
            <a:off x="1644784" y="3601512"/>
            <a:ext cx="1849681"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Appreciate the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other profiles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DE" sz="14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7" name="TextBox 6">
            <a:extLst>
              <a:ext uri="{FF2B5EF4-FFF2-40B4-BE49-F238E27FC236}">
                <a16:creationId xmlns:a16="http://schemas.microsoft.com/office/drawing/2014/main" id="{D597C580-F936-B841-E29B-0EEDEC9451EA}"/>
              </a:ext>
            </a:extLst>
          </p:cNvPr>
          <p:cNvSpPr txBox="1"/>
          <p:nvPr/>
        </p:nvSpPr>
        <p:spPr>
          <a:xfrm>
            <a:off x="4988844" y="3601512"/>
            <a:ext cx="253538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7030A0"/>
                </a:solidFill>
                <a:effectLst/>
                <a:uLnTx/>
                <a:uFillTx/>
                <a:latin typeface="Aptos" panose="020B0004020202020204" pitchFamily="34" charset="0"/>
                <a:cs typeface="Arial"/>
                <a:sym typeface="Arial"/>
              </a:rPr>
              <a:t>Brainstorm together on potential sources of support</a:t>
            </a:r>
          </a:p>
        </p:txBody>
      </p:sp>
      <p:pic>
        <p:nvPicPr>
          <p:cNvPr id="9" name="Graphic 8">
            <a:extLst>
              <a:ext uri="{FF2B5EF4-FFF2-40B4-BE49-F238E27FC236}">
                <a16:creationId xmlns:a16="http://schemas.microsoft.com/office/drawing/2014/main" id="{E100F9E9-269F-6A77-56CE-4E49C4B9F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1084" y="1828210"/>
            <a:ext cx="1510907" cy="1510907"/>
          </a:xfrm>
          <a:prstGeom prst="rect">
            <a:avLst/>
          </a:prstGeom>
        </p:spPr>
      </p:pic>
      <p:pic>
        <p:nvPicPr>
          <p:cNvPr id="12" name="Graphic 11">
            <a:extLst>
              <a:ext uri="{FF2B5EF4-FFF2-40B4-BE49-F238E27FC236}">
                <a16:creationId xmlns:a16="http://schemas.microsoft.com/office/drawing/2014/main" id="{59E5F930-B9A1-FD1A-36A5-6B080931C2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0075" y="1893229"/>
            <a:ext cx="1314611" cy="1314611"/>
          </a:xfrm>
          <a:prstGeom prst="rect">
            <a:avLst/>
          </a:prstGeom>
        </p:spPr>
      </p:pic>
      <p:sp>
        <p:nvSpPr>
          <p:cNvPr id="15" name="Textfeld 7">
            <a:extLst>
              <a:ext uri="{FF2B5EF4-FFF2-40B4-BE49-F238E27FC236}">
                <a16:creationId xmlns:a16="http://schemas.microsoft.com/office/drawing/2014/main" id="{CFC5480B-46FB-4D27-2213-325E4FF0DB08}"/>
              </a:ext>
            </a:extLst>
          </p:cNvPr>
          <p:cNvSpPr txBox="1"/>
          <p:nvPr/>
        </p:nvSpPr>
        <p:spPr>
          <a:xfrm>
            <a:off x="5402962" y="1211802"/>
            <a:ext cx="1707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7030A0"/>
                </a:solidFill>
                <a:effectLst/>
                <a:uLnTx/>
                <a:uFillTx/>
                <a:latin typeface="Aptos" panose="020B0004020202020204" pitchFamily="34" charset="0"/>
                <a:cs typeface="Arial"/>
                <a:sym typeface="Arial"/>
              </a:rPr>
              <a:t>Exercise 2</a:t>
            </a:r>
          </a:p>
        </p:txBody>
      </p:sp>
    </p:spTree>
    <p:extLst>
      <p:ext uri="{BB962C8B-B14F-4D97-AF65-F5344CB8AC3E}">
        <p14:creationId xmlns:p14="http://schemas.microsoft.com/office/powerpoint/2010/main" val="68791457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13" name="Textplatzhalter 12">
            <a:extLst>
              <a:ext uri="{FF2B5EF4-FFF2-40B4-BE49-F238E27FC236}">
                <a16:creationId xmlns:a16="http://schemas.microsoft.com/office/drawing/2014/main" id="{02118954-7337-8642-8618-15E51BE7C22B}"/>
              </a:ext>
            </a:extLst>
          </p:cNvPr>
          <p:cNvSpPr>
            <a:spLocks noGrp="1"/>
          </p:cNvSpPr>
          <p:nvPr>
            <p:ph type="body" sz="quarter" idx="15"/>
          </p:nvPr>
        </p:nvSpPr>
        <p:spPr/>
        <p:txBody>
          <a:bodyPr/>
          <a:lstStyle/>
          <a:p>
            <a:r>
              <a:rPr lang="en-GB"/>
              <a:t>Value the other profiles:</a:t>
            </a:r>
          </a:p>
        </p:txBody>
      </p:sp>
      <p:sp>
        <p:nvSpPr>
          <p:cNvPr id="14" name="Textplatzhalter 13">
            <a:extLst>
              <a:ext uri="{FF2B5EF4-FFF2-40B4-BE49-F238E27FC236}">
                <a16:creationId xmlns:a16="http://schemas.microsoft.com/office/drawing/2014/main" id="{6228FF11-4F8A-164C-AC1F-13A657E8AEF1}"/>
              </a:ext>
            </a:extLst>
          </p:cNvPr>
          <p:cNvSpPr>
            <a:spLocks noGrp="1"/>
          </p:cNvSpPr>
          <p:nvPr>
            <p:ph type="body" sz="quarter" idx="17"/>
          </p:nvPr>
        </p:nvSpPr>
        <p:spPr/>
        <p:txBody>
          <a:bodyPr/>
          <a:lstStyle/>
          <a:p>
            <a:r>
              <a:rPr lang="en-GB"/>
              <a:t>10 minutes</a:t>
            </a:r>
          </a:p>
        </p:txBody>
      </p:sp>
      <p:sp>
        <p:nvSpPr>
          <p:cNvPr id="15" name="Textplatzhalter 14">
            <a:extLst>
              <a:ext uri="{FF2B5EF4-FFF2-40B4-BE49-F238E27FC236}">
                <a16:creationId xmlns:a16="http://schemas.microsoft.com/office/drawing/2014/main" id="{09544521-ACA8-6A4E-A98F-3297DBB0B514}"/>
              </a:ext>
            </a:extLst>
          </p:cNvPr>
          <p:cNvSpPr>
            <a:spLocks noGrp="1"/>
          </p:cNvSpPr>
          <p:nvPr>
            <p:ph type="body" sz="quarter" idx="19"/>
          </p:nvPr>
        </p:nvSpPr>
        <p:spPr/>
        <p:txBody>
          <a:bodyPr/>
          <a:lstStyle/>
          <a:p>
            <a:r>
              <a:rPr lang="en-GB" dirty="0"/>
              <a:t>Stay in main room </a:t>
            </a:r>
            <a:br>
              <a:rPr lang="en-GB" dirty="0"/>
            </a:br>
            <a:r>
              <a:rPr lang="en-GB" dirty="0"/>
              <a:t>and mute yourself.</a:t>
            </a:r>
          </a:p>
          <a:p>
            <a:r>
              <a:rPr lang="en-GB" b="1" dirty="0"/>
              <a:t>Go to the entrepreneurial profiles on Miro.</a:t>
            </a:r>
          </a:p>
        </p:txBody>
      </p:sp>
      <p:sp>
        <p:nvSpPr>
          <p:cNvPr id="16" name="Textplatzhalter 15">
            <a:extLst>
              <a:ext uri="{FF2B5EF4-FFF2-40B4-BE49-F238E27FC236}">
                <a16:creationId xmlns:a16="http://schemas.microsoft.com/office/drawing/2014/main" id="{F976F5AB-D1AF-5240-9B6B-51DC901A1E23}"/>
              </a:ext>
            </a:extLst>
          </p:cNvPr>
          <p:cNvSpPr>
            <a:spLocks noGrp="1"/>
          </p:cNvSpPr>
          <p:nvPr>
            <p:ph type="body" sz="quarter" idx="20"/>
          </p:nvPr>
        </p:nvSpPr>
        <p:spPr>
          <a:xfrm>
            <a:off x="3742919" y="2286000"/>
            <a:ext cx="2353866" cy="1282402"/>
          </a:xfrm>
        </p:spPr>
        <p:txBody>
          <a:bodyPr wrap="square" lIns="0" tIns="0" rIns="0" bIns="0" anchor="t">
            <a:spAutoFit/>
          </a:bodyPr>
          <a:lstStyle/>
          <a:p>
            <a:r>
              <a:rPr lang="en-GB">
                <a:latin typeface="Aptos" panose="020B0004020202020204" pitchFamily="34" charset="0"/>
              </a:rPr>
              <a:t>Look through the resources profiles of the others.</a:t>
            </a:r>
          </a:p>
          <a:p>
            <a:r>
              <a:rPr lang="en-GB" b="1"/>
              <a:t>Appreciate the other profiles with comments or visuals.</a:t>
            </a:r>
          </a:p>
          <a:p>
            <a:endParaRPr lang="en-GB"/>
          </a:p>
        </p:txBody>
      </p:sp>
    </p:spTree>
    <p:extLst>
      <p:ext uri="{BB962C8B-B14F-4D97-AF65-F5344CB8AC3E}">
        <p14:creationId xmlns:p14="http://schemas.microsoft.com/office/powerpoint/2010/main" val="403772864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4" name="Oval 3">
            <a:extLst>
              <a:ext uri="{FF2B5EF4-FFF2-40B4-BE49-F238E27FC236}">
                <a16:creationId xmlns:a16="http://schemas.microsoft.com/office/drawing/2014/main" id="{835B70D7-3D01-FDF0-88C0-10C0B28F10B4}"/>
              </a:ext>
            </a:extLst>
          </p:cNvPr>
          <p:cNvSpPr/>
          <p:nvPr/>
        </p:nvSpPr>
        <p:spPr>
          <a:xfrm>
            <a:off x="1806789"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8" name="Oval 7">
            <a:extLst>
              <a:ext uri="{FF2B5EF4-FFF2-40B4-BE49-F238E27FC236}">
                <a16:creationId xmlns:a16="http://schemas.microsoft.com/office/drawing/2014/main" id="{36C8EE5F-F58B-A959-26E2-04F54AB498FA}"/>
              </a:ext>
            </a:extLst>
          </p:cNvPr>
          <p:cNvSpPr/>
          <p:nvPr/>
        </p:nvSpPr>
        <p:spPr>
          <a:xfrm>
            <a:off x="5446537"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11" name="Textfeld 7">
            <a:extLst>
              <a:ext uri="{FF2B5EF4-FFF2-40B4-BE49-F238E27FC236}">
                <a16:creationId xmlns:a16="http://schemas.microsoft.com/office/drawing/2014/main" id="{13E93E06-FE8D-D0C5-5AE1-3E8482E31BB4}"/>
              </a:ext>
            </a:extLst>
          </p:cNvPr>
          <p:cNvSpPr txBox="1"/>
          <p:nvPr/>
        </p:nvSpPr>
        <p:spPr>
          <a:xfrm>
            <a:off x="1763214" y="1211802"/>
            <a:ext cx="1707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prstClr val="black"/>
                </a:solidFill>
                <a:effectLst/>
                <a:uLnTx/>
                <a:uFillTx/>
                <a:latin typeface="Aptos" panose="020B0004020202020204" pitchFamily="34" charset="0"/>
                <a:cs typeface="Arial"/>
                <a:sym typeface="Arial"/>
              </a:rPr>
              <a:t>Exercise 1</a:t>
            </a:r>
          </a:p>
        </p:txBody>
      </p:sp>
      <p:sp>
        <p:nvSpPr>
          <p:cNvPr id="14" name="TextBox 13">
            <a:extLst>
              <a:ext uri="{FF2B5EF4-FFF2-40B4-BE49-F238E27FC236}">
                <a16:creationId xmlns:a16="http://schemas.microsoft.com/office/drawing/2014/main" id="{0CEF1D6F-8B7C-0303-C404-B4A20E3FC054}"/>
              </a:ext>
            </a:extLst>
          </p:cNvPr>
          <p:cNvSpPr txBox="1"/>
          <p:nvPr/>
        </p:nvSpPr>
        <p:spPr>
          <a:xfrm>
            <a:off x="4988844" y="3601512"/>
            <a:ext cx="253538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Brainstorm together on potential sources of support</a:t>
            </a:r>
          </a:p>
        </p:txBody>
      </p:sp>
      <p:pic>
        <p:nvPicPr>
          <p:cNvPr id="17" name="Graphic 16">
            <a:extLst>
              <a:ext uri="{FF2B5EF4-FFF2-40B4-BE49-F238E27FC236}">
                <a16:creationId xmlns:a16="http://schemas.microsoft.com/office/drawing/2014/main" id="{EBBC71D6-3D1A-9F3C-DC01-55BC42574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0075" y="1893229"/>
            <a:ext cx="1314611" cy="1314611"/>
          </a:xfrm>
          <a:prstGeom prst="rect">
            <a:avLst/>
          </a:prstGeom>
        </p:spPr>
      </p:pic>
      <p:sp>
        <p:nvSpPr>
          <p:cNvPr id="18" name="Textfeld 7">
            <a:extLst>
              <a:ext uri="{FF2B5EF4-FFF2-40B4-BE49-F238E27FC236}">
                <a16:creationId xmlns:a16="http://schemas.microsoft.com/office/drawing/2014/main" id="{7E9BE3C3-0C26-FEA7-E049-72885DE7AB31}"/>
              </a:ext>
            </a:extLst>
          </p:cNvPr>
          <p:cNvSpPr txBox="1"/>
          <p:nvPr/>
        </p:nvSpPr>
        <p:spPr>
          <a:xfrm>
            <a:off x="5402962" y="1211802"/>
            <a:ext cx="1707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prstClr val="black"/>
                </a:solidFill>
                <a:effectLst/>
                <a:uLnTx/>
                <a:uFillTx/>
                <a:latin typeface="Aptos" panose="020B0004020202020204" pitchFamily="34" charset="0"/>
                <a:cs typeface="Arial"/>
                <a:sym typeface="Arial"/>
              </a:rPr>
              <a:t>Exercise 2</a:t>
            </a: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p:txBody>
          <a:bodyPr/>
          <a:lstStyle/>
          <a:p>
            <a:r>
              <a:rPr lang="en-GB"/>
              <a:t>On to Exercise 2</a:t>
            </a:r>
          </a:p>
        </p:txBody>
      </p:sp>
      <p:pic>
        <p:nvPicPr>
          <p:cNvPr id="9" name="Graphic 8">
            <a:extLst>
              <a:ext uri="{FF2B5EF4-FFF2-40B4-BE49-F238E27FC236}">
                <a16:creationId xmlns:a16="http://schemas.microsoft.com/office/drawing/2014/main" id="{E100F9E9-269F-6A77-56CE-4E49C4B9F8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8205" y="1854852"/>
            <a:ext cx="1510907" cy="1510907"/>
          </a:xfrm>
          <a:prstGeom prst="rect">
            <a:avLst/>
          </a:prstGeom>
        </p:spPr>
      </p:pic>
      <p:pic>
        <p:nvPicPr>
          <p:cNvPr id="6" name="Graphic 5">
            <a:extLst>
              <a:ext uri="{FF2B5EF4-FFF2-40B4-BE49-F238E27FC236}">
                <a16:creationId xmlns:a16="http://schemas.microsoft.com/office/drawing/2014/main" id="{64292653-6EFB-4F66-A892-0A498ADEAA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16982" y="1982951"/>
            <a:ext cx="611311" cy="611311"/>
          </a:xfrm>
          <a:prstGeom prst="rect">
            <a:avLst/>
          </a:prstGeom>
        </p:spPr>
      </p:pic>
      <p:sp>
        <p:nvSpPr>
          <p:cNvPr id="19" name="TextBox 18">
            <a:extLst>
              <a:ext uri="{FF2B5EF4-FFF2-40B4-BE49-F238E27FC236}">
                <a16:creationId xmlns:a16="http://schemas.microsoft.com/office/drawing/2014/main" id="{D5EF86EE-6066-BA57-A7E0-B7E471CC692D}"/>
              </a:ext>
            </a:extLst>
          </p:cNvPr>
          <p:cNvSpPr txBox="1"/>
          <p:nvPr/>
        </p:nvSpPr>
        <p:spPr>
          <a:xfrm>
            <a:off x="1644784" y="3601512"/>
            <a:ext cx="1849681"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Appreciate the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other profiles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DE" sz="14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Tree>
    <p:extLst>
      <p:ext uri="{BB962C8B-B14F-4D97-AF65-F5344CB8AC3E}">
        <p14:creationId xmlns:p14="http://schemas.microsoft.com/office/powerpoint/2010/main" val="2201872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a:t>Let’s look at </a:t>
            </a:r>
            <a:br>
              <a:rPr lang="en-GB"/>
            </a:br>
            <a:r>
              <a:rPr lang="en-GB"/>
              <a:t>the context …</a:t>
            </a:r>
          </a:p>
        </p:txBody>
      </p:sp>
      <p:pic>
        <p:nvPicPr>
          <p:cNvPr id="6" name="Bildplatzhalter 3">
            <a:extLst>
              <a:ext uri="{FF2B5EF4-FFF2-40B4-BE49-F238E27FC236}">
                <a16:creationId xmlns:a16="http://schemas.microsoft.com/office/drawing/2014/main" id="{76618AB6-4AB6-F256-64E3-4D86A7D400D2}"/>
              </a:ext>
            </a:extLst>
          </p:cNvPr>
          <p:cNvPicPr>
            <a:picLocks noChangeAspect="1"/>
          </p:cNvPicPr>
          <p:nvPr/>
        </p:nvPicPr>
        <p:blipFill rotWithShape="1">
          <a:blip r:embed="rId3"/>
          <a:srcRect l="29465" t="10100" r="20654" b="5671"/>
          <a:stretch/>
        </p:blipFill>
        <p:spPr>
          <a:xfrm>
            <a:off x="4572000" y="0"/>
            <a:ext cx="4572000" cy="5143500"/>
          </a:xfrm>
          <a:prstGeom prst="rect">
            <a:avLst/>
          </a:prstGeom>
        </p:spPr>
      </p:pic>
    </p:spTree>
    <p:extLst>
      <p:ext uri="{BB962C8B-B14F-4D97-AF65-F5344CB8AC3E}">
        <p14:creationId xmlns:p14="http://schemas.microsoft.com/office/powerpoint/2010/main" val="105831719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2">
          <a:extLst>
            <a:ext uri="{FF2B5EF4-FFF2-40B4-BE49-F238E27FC236}">
              <a16:creationId xmlns:a16="http://schemas.microsoft.com/office/drawing/2014/main" id="{F6180C2B-D58A-D9DB-95CC-BB3D5E2E70E1}"/>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7000D03-1576-84A4-916B-D13771941257}"/>
              </a:ext>
            </a:extLst>
          </p:cNvPr>
          <p:cNvSpPr>
            <a:spLocks noGrp="1"/>
          </p:cNvSpPr>
          <p:nvPr>
            <p:ph type="body" sz="quarter" idx="14"/>
          </p:nvPr>
        </p:nvSpPr>
        <p:spPr/>
        <p:txBody>
          <a:bodyPr/>
          <a:lstStyle/>
          <a:p>
            <a:r>
              <a:rPr lang="en-GB"/>
              <a:t>Teamwork</a:t>
            </a:r>
          </a:p>
        </p:txBody>
      </p:sp>
      <p:sp>
        <p:nvSpPr>
          <p:cNvPr id="10" name="Textplatzhalter 9">
            <a:extLst>
              <a:ext uri="{FF2B5EF4-FFF2-40B4-BE49-F238E27FC236}">
                <a16:creationId xmlns:a16="http://schemas.microsoft.com/office/drawing/2014/main" id="{8E56C154-18D4-AEA5-A4C4-E69EC2AF90A0}"/>
              </a:ext>
            </a:extLst>
          </p:cNvPr>
          <p:cNvSpPr>
            <a:spLocks noGrp="1"/>
          </p:cNvSpPr>
          <p:nvPr>
            <p:ph type="body" sz="quarter" idx="15"/>
          </p:nvPr>
        </p:nvSpPr>
        <p:spPr/>
        <p:txBody>
          <a:bodyPr/>
          <a:lstStyle/>
          <a:p>
            <a:r>
              <a:rPr lang="en-GB"/>
              <a:t>Exchange with others:</a:t>
            </a:r>
          </a:p>
        </p:txBody>
      </p:sp>
      <p:sp>
        <p:nvSpPr>
          <p:cNvPr id="12" name="Textplatzhalter 11">
            <a:extLst>
              <a:ext uri="{FF2B5EF4-FFF2-40B4-BE49-F238E27FC236}">
                <a16:creationId xmlns:a16="http://schemas.microsoft.com/office/drawing/2014/main" id="{6DBDBB6E-2DE0-8482-1D93-358715373033}"/>
              </a:ext>
            </a:extLst>
          </p:cNvPr>
          <p:cNvSpPr>
            <a:spLocks noGrp="1"/>
          </p:cNvSpPr>
          <p:nvPr>
            <p:ph type="body" sz="quarter" idx="17"/>
          </p:nvPr>
        </p:nvSpPr>
        <p:spPr/>
        <p:txBody>
          <a:bodyPr/>
          <a:lstStyle/>
          <a:p>
            <a:r>
              <a:rPr lang="en-GB"/>
              <a:t>15 minutes</a:t>
            </a:r>
          </a:p>
        </p:txBody>
      </p:sp>
      <p:sp>
        <p:nvSpPr>
          <p:cNvPr id="13" name="Textplatzhalter 12">
            <a:extLst>
              <a:ext uri="{FF2B5EF4-FFF2-40B4-BE49-F238E27FC236}">
                <a16:creationId xmlns:a16="http://schemas.microsoft.com/office/drawing/2014/main" id="{368C12A8-52E0-90BC-35A8-85A6FA81B5C4}"/>
              </a:ext>
            </a:extLst>
          </p:cNvPr>
          <p:cNvSpPr>
            <a:spLocks noGrp="1"/>
          </p:cNvSpPr>
          <p:nvPr>
            <p:ph type="body" sz="quarter" idx="19"/>
          </p:nvPr>
        </p:nvSpPr>
        <p:spPr/>
        <p:txBody>
          <a:bodyPr/>
          <a:lstStyle/>
          <a:p>
            <a:r>
              <a:rPr lang="en-GB"/>
              <a:t>Digital Breakout Rooms of 3</a:t>
            </a:r>
          </a:p>
          <a:p>
            <a:r>
              <a:rPr lang="en-GB" b="1"/>
              <a:t>Go to the template on Miro </a:t>
            </a:r>
            <a:br>
              <a:rPr lang="en-GB" b="1"/>
            </a:br>
            <a:r>
              <a:rPr lang="en-GB" b="1"/>
              <a:t>for Step 3.</a:t>
            </a:r>
          </a:p>
          <a:p>
            <a:endParaRPr lang="en-GB"/>
          </a:p>
        </p:txBody>
      </p:sp>
      <p:sp>
        <p:nvSpPr>
          <p:cNvPr id="14" name="Textplatzhalter 13">
            <a:extLst>
              <a:ext uri="{FF2B5EF4-FFF2-40B4-BE49-F238E27FC236}">
                <a16:creationId xmlns:a16="http://schemas.microsoft.com/office/drawing/2014/main" id="{A98F1E0B-40FA-ED48-7D8D-7310815ABBB9}"/>
              </a:ext>
            </a:extLst>
          </p:cNvPr>
          <p:cNvSpPr>
            <a:spLocks noGrp="1"/>
          </p:cNvSpPr>
          <p:nvPr>
            <p:ph type="body" sz="quarter" idx="20"/>
          </p:nvPr>
        </p:nvSpPr>
        <p:spPr/>
        <p:txBody>
          <a:bodyPr/>
          <a:lstStyle/>
          <a:p>
            <a:r>
              <a:rPr lang="en-GB"/>
              <a:t>Everyone, shortly introduce yourself and your project.</a:t>
            </a:r>
          </a:p>
          <a:p>
            <a:r>
              <a:rPr lang="en-GB" b="1"/>
              <a:t>Brainstorm together, what support do you need to move your project(s) forward? </a:t>
            </a:r>
            <a:br>
              <a:rPr lang="en-GB"/>
            </a:br>
            <a:r>
              <a:rPr lang="en-GB"/>
              <a:t>Write them on sticky notes </a:t>
            </a:r>
            <a:br>
              <a:rPr lang="en-GB"/>
            </a:br>
            <a:r>
              <a:rPr lang="en-GB"/>
              <a:t>on the board.</a:t>
            </a:r>
          </a:p>
          <a:p>
            <a:r>
              <a:rPr lang="en-GB"/>
              <a:t>Do you have any advise for </a:t>
            </a:r>
            <a:br>
              <a:rPr lang="en-GB"/>
            </a:br>
            <a:r>
              <a:rPr lang="en-GB"/>
              <a:t>the other persons?</a:t>
            </a:r>
          </a:p>
        </p:txBody>
      </p:sp>
      <p:sp>
        <p:nvSpPr>
          <p:cNvPr id="15" name="Textplatzhalter 14">
            <a:extLst>
              <a:ext uri="{FF2B5EF4-FFF2-40B4-BE49-F238E27FC236}">
                <a16:creationId xmlns:a16="http://schemas.microsoft.com/office/drawing/2014/main" id="{4C50200F-B94D-EC7E-98F4-D95C4ADA79D3}"/>
              </a:ext>
            </a:extLst>
          </p:cNvPr>
          <p:cNvSpPr>
            <a:spLocks noGrp="1"/>
          </p:cNvSpPr>
          <p:nvPr>
            <p:ph type="body" sz="quarter" idx="21"/>
          </p:nvPr>
        </p:nvSpPr>
        <p:spPr/>
        <p:txBody>
          <a:bodyPr/>
          <a:lstStyle/>
          <a:p>
            <a:r>
              <a:rPr lang="en-GB"/>
              <a:t>appr. 5 min brainstorming </a:t>
            </a:r>
            <a:br>
              <a:rPr lang="en-GB"/>
            </a:br>
            <a:r>
              <a:rPr lang="en-GB"/>
              <a:t>for each person</a:t>
            </a:r>
          </a:p>
        </p:txBody>
      </p:sp>
    </p:spTree>
    <p:extLst>
      <p:ext uri="{BB962C8B-B14F-4D97-AF65-F5344CB8AC3E}">
        <p14:creationId xmlns:p14="http://schemas.microsoft.com/office/powerpoint/2010/main" val="217395917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317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idx="1"/>
          </p:nvPr>
        </p:nvSpPr>
        <p:spPr/>
        <p:txBody>
          <a:bodyPr/>
          <a:lstStyle/>
          <a:p>
            <a:r>
              <a:rPr lang="en-GB"/>
              <a:t>Finishing with step 4</a:t>
            </a:r>
          </a:p>
        </p:txBody>
      </p:sp>
      <p:sp>
        <p:nvSpPr>
          <p:cNvPr id="18" name="Textfeld 10">
            <a:extLst>
              <a:ext uri="{FF2B5EF4-FFF2-40B4-BE49-F238E27FC236}">
                <a16:creationId xmlns:a16="http://schemas.microsoft.com/office/drawing/2014/main" id="{8E10A326-5514-9340-E0CF-5AEE89EBBD7B}"/>
              </a:ext>
            </a:extLst>
          </p:cNvPr>
          <p:cNvSpPr txBox="1"/>
          <p:nvPr/>
        </p:nvSpPr>
        <p:spPr>
          <a:xfrm>
            <a:off x="6381300" y="2394905"/>
            <a:ext cx="1921399" cy="41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0" bIns="45719" numCol="1" spcCol="38100" rtlCol="0" anchor="t">
            <a:spAutoFit/>
          </a:bodyPr>
          <a:lstStyle/>
          <a:p>
            <a:pPr marL="0" marR="0" lvl="0" indent="0" algn="l" defTabSz="914400" rtl="0" eaLnBrk="1" fontAlgn="auto" latinLnBrk="0" hangingPunct="1">
              <a:lnSpc>
                <a:spcPts val="1600"/>
              </a:lnSpc>
              <a:spcBef>
                <a:spcPts val="0"/>
              </a:spcBef>
              <a:spcAft>
                <a:spcPts val="900"/>
              </a:spcAft>
              <a:buClr>
                <a:prstClr val="black"/>
              </a:buClr>
              <a:buSzPts val="1400"/>
              <a:buFont typeface="Arial"/>
              <a:buNone/>
              <a:tabLst/>
              <a:defRPr/>
            </a:pPr>
            <a:endParaRPr kumimoji="0" lang="de-DE" sz="1200" b="1" i="0" u="none" strike="noStrike" kern="0" cap="none" spc="0" normalizeH="0" baseline="0" noProof="0">
              <a:ln>
                <a:noFill/>
              </a:ln>
              <a:solidFill>
                <a:srgbClr val="000000"/>
              </a:solidFill>
              <a:effectLst/>
              <a:uLnTx/>
              <a:uFillTx/>
              <a:latin typeface="Aptos" panose="020B0004020202020204" pitchFamily="34" charset="0"/>
              <a:cs typeface="Arial"/>
              <a:sym typeface="Arial"/>
            </a:endParaRPr>
          </a:p>
        </p:txBody>
      </p:sp>
      <p:sp>
        <p:nvSpPr>
          <p:cNvPr id="22" name="Oval 21">
            <a:extLst>
              <a:ext uri="{FF2B5EF4-FFF2-40B4-BE49-F238E27FC236}">
                <a16:creationId xmlns:a16="http://schemas.microsoft.com/office/drawing/2014/main" id="{88AE1AA0-225E-3481-02EF-B418D808ED5B}"/>
              </a:ext>
            </a:extLst>
          </p:cNvPr>
          <p:cNvSpPr/>
          <p:nvPr/>
        </p:nvSpPr>
        <p:spPr>
          <a:xfrm>
            <a:off x="584300"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26" name="Oval 25">
            <a:extLst>
              <a:ext uri="{FF2B5EF4-FFF2-40B4-BE49-F238E27FC236}">
                <a16:creationId xmlns:a16="http://schemas.microsoft.com/office/drawing/2014/main" id="{80DD66F1-4A2D-3F68-2747-4AB2D752A989}"/>
              </a:ext>
            </a:extLst>
          </p:cNvPr>
          <p:cNvSpPr/>
          <p:nvPr/>
        </p:nvSpPr>
        <p:spPr>
          <a:xfrm>
            <a:off x="2688831" y="2538524"/>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8" name="Oval 27">
            <a:extLst>
              <a:ext uri="{FF2B5EF4-FFF2-40B4-BE49-F238E27FC236}">
                <a16:creationId xmlns:a16="http://schemas.microsoft.com/office/drawing/2014/main" id="{A676EBDE-A213-43A4-730D-6E1AF8E7A749}"/>
              </a:ext>
            </a:extLst>
          </p:cNvPr>
          <p:cNvSpPr/>
          <p:nvPr/>
        </p:nvSpPr>
        <p:spPr>
          <a:xfrm>
            <a:off x="5065958" y="1617718"/>
            <a:ext cx="1245899" cy="1245899"/>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30" name="Textfeld 7">
            <a:extLst>
              <a:ext uri="{FF2B5EF4-FFF2-40B4-BE49-F238E27FC236}">
                <a16:creationId xmlns:a16="http://schemas.microsoft.com/office/drawing/2014/main" id="{123A7EDC-5DF8-3E55-1FF2-4ED977AE9D95}"/>
              </a:ext>
            </a:extLst>
          </p:cNvPr>
          <p:cNvSpPr txBox="1"/>
          <p:nvPr/>
        </p:nvSpPr>
        <p:spPr>
          <a:xfrm>
            <a:off x="407730" y="1431426"/>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3D8C93"/>
                </a:solidFill>
                <a:effectLst/>
                <a:uLnTx/>
                <a:uFillTx/>
                <a:latin typeface="Aptos" panose="020B0004020202020204" pitchFamily="34" charset="0"/>
                <a:cs typeface="Arial"/>
                <a:sym typeface="Arial"/>
              </a:rPr>
              <a:t>1</a:t>
            </a:r>
          </a:p>
        </p:txBody>
      </p:sp>
      <p:sp>
        <p:nvSpPr>
          <p:cNvPr id="32" name="Textfeld 8">
            <a:extLst>
              <a:ext uri="{FF2B5EF4-FFF2-40B4-BE49-F238E27FC236}">
                <a16:creationId xmlns:a16="http://schemas.microsoft.com/office/drawing/2014/main" id="{1863D430-5AC1-23DB-FA9A-F62C96C84514}"/>
              </a:ext>
            </a:extLst>
          </p:cNvPr>
          <p:cNvSpPr txBox="1"/>
          <p:nvPr/>
        </p:nvSpPr>
        <p:spPr>
          <a:xfrm>
            <a:off x="2533063" y="2329134"/>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FEAE33"/>
                </a:solidFill>
                <a:effectLst/>
                <a:uLnTx/>
                <a:uFillTx/>
                <a:latin typeface="Aptos" panose="020B0004020202020204" pitchFamily="34" charset="0"/>
                <a:cs typeface="Arial"/>
                <a:sym typeface="Arial"/>
              </a:rPr>
              <a:t>2</a:t>
            </a:r>
          </a:p>
        </p:txBody>
      </p:sp>
      <p:sp>
        <p:nvSpPr>
          <p:cNvPr id="36" name="Textfeld 9">
            <a:extLst>
              <a:ext uri="{FF2B5EF4-FFF2-40B4-BE49-F238E27FC236}">
                <a16:creationId xmlns:a16="http://schemas.microsoft.com/office/drawing/2014/main" id="{4435982D-2637-7222-8594-9CDEBC395ED1}"/>
              </a:ext>
            </a:extLst>
          </p:cNvPr>
          <p:cNvSpPr txBox="1"/>
          <p:nvPr/>
        </p:nvSpPr>
        <p:spPr>
          <a:xfrm>
            <a:off x="4848483" y="1411331"/>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E30715"/>
                </a:solidFill>
                <a:effectLst/>
                <a:uLnTx/>
                <a:uFillTx/>
                <a:latin typeface="Aptos" panose="020B0004020202020204" pitchFamily="34" charset="0"/>
                <a:cs typeface="Arial"/>
                <a:sym typeface="Arial"/>
              </a:rPr>
              <a:t>3</a:t>
            </a:r>
          </a:p>
        </p:txBody>
      </p:sp>
      <p:sp>
        <p:nvSpPr>
          <p:cNvPr id="37" name="Textfeld 3">
            <a:extLst>
              <a:ext uri="{FF2B5EF4-FFF2-40B4-BE49-F238E27FC236}">
                <a16:creationId xmlns:a16="http://schemas.microsoft.com/office/drawing/2014/main" id="{C1A1FA1C-9AA9-4C17-ECC1-646C156ED0AA}"/>
              </a:ext>
            </a:extLst>
          </p:cNvPr>
          <p:cNvSpPr txBox="1"/>
          <p:nvPr/>
        </p:nvSpPr>
        <p:spPr>
          <a:xfrm>
            <a:off x="375655" y="3111336"/>
            <a:ext cx="1646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My beliefs about entrepreneurship</a:t>
            </a:r>
          </a:p>
        </p:txBody>
      </p:sp>
      <p:sp>
        <p:nvSpPr>
          <p:cNvPr id="38" name="Textfeld 14">
            <a:extLst>
              <a:ext uri="{FF2B5EF4-FFF2-40B4-BE49-F238E27FC236}">
                <a16:creationId xmlns:a16="http://schemas.microsoft.com/office/drawing/2014/main" id="{69AC8189-9348-C9EA-4249-F14266F121FE}"/>
              </a:ext>
            </a:extLst>
          </p:cNvPr>
          <p:cNvSpPr txBox="1"/>
          <p:nvPr/>
        </p:nvSpPr>
        <p:spPr>
          <a:xfrm>
            <a:off x="2429353" y="4038786"/>
            <a:ext cx="17648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entrepreneurial resources</a:t>
            </a:r>
          </a:p>
        </p:txBody>
      </p:sp>
      <p:sp>
        <p:nvSpPr>
          <p:cNvPr id="39" name="Textfeld 15">
            <a:extLst>
              <a:ext uri="{FF2B5EF4-FFF2-40B4-BE49-F238E27FC236}">
                <a16:creationId xmlns:a16="http://schemas.microsoft.com/office/drawing/2014/main" id="{D8995790-02C5-9830-2F93-93D79D80F5BB}"/>
              </a:ext>
            </a:extLst>
          </p:cNvPr>
          <p:cNvSpPr txBox="1"/>
          <p:nvPr/>
        </p:nvSpPr>
        <p:spPr>
          <a:xfrm>
            <a:off x="4944481" y="3111336"/>
            <a:ext cx="14888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My sources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of support</a:t>
            </a:r>
          </a:p>
        </p:txBody>
      </p:sp>
      <p:sp>
        <p:nvSpPr>
          <p:cNvPr id="40" name="Bogen 2">
            <a:extLst>
              <a:ext uri="{FF2B5EF4-FFF2-40B4-BE49-F238E27FC236}">
                <a16:creationId xmlns:a16="http://schemas.microsoft.com/office/drawing/2014/main" id="{2E543FB9-3481-1EB6-F0FE-6F4C96047334}"/>
              </a:ext>
            </a:extLst>
          </p:cNvPr>
          <p:cNvSpPr/>
          <p:nvPr/>
        </p:nvSpPr>
        <p:spPr>
          <a:xfrm rot="17220000">
            <a:off x="1542494" y="1613986"/>
            <a:ext cx="1446698" cy="1561839"/>
          </a:xfrm>
          <a:prstGeom prst="arc">
            <a:avLst>
              <a:gd name="adj1" fmla="val 18892268"/>
              <a:gd name="adj2" fmla="val 344181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41" name="Bogen 16">
            <a:extLst>
              <a:ext uri="{FF2B5EF4-FFF2-40B4-BE49-F238E27FC236}">
                <a16:creationId xmlns:a16="http://schemas.microsoft.com/office/drawing/2014/main" id="{9A831D47-4D9C-90F1-3BCC-766D54107A07}"/>
              </a:ext>
            </a:extLst>
          </p:cNvPr>
          <p:cNvSpPr/>
          <p:nvPr/>
        </p:nvSpPr>
        <p:spPr>
          <a:xfrm rot="5220000">
            <a:off x="3453632" y="1332326"/>
            <a:ext cx="1780580" cy="1752543"/>
          </a:xfrm>
          <a:prstGeom prst="arc">
            <a:avLst>
              <a:gd name="adj1" fmla="val 18997938"/>
              <a:gd name="adj2" fmla="val 667149"/>
            </a:avLst>
          </a:prstGeom>
          <a:ln w="38100" cap="flat">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sp>
        <p:nvSpPr>
          <p:cNvPr id="42" name="Oval 41">
            <a:extLst>
              <a:ext uri="{FF2B5EF4-FFF2-40B4-BE49-F238E27FC236}">
                <a16:creationId xmlns:a16="http://schemas.microsoft.com/office/drawing/2014/main" id="{45345409-9945-EE86-864A-0A06C509188D}"/>
              </a:ext>
            </a:extLst>
          </p:cNvPr>
          <p:cNvSpPr/>
          <p:nvPr/>
        </p:nvSpPr>
        <p:spPr>
          <a:xfrm>
            <a:off x="7247102" y="2538673"/>
            <a:ext cx="1245600" cy="12456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43" name="Textfeld 9">
            <a:extLst>
              <a:ext uri="{FF2B5EF4-FFF2-40B4-BE49-F238E27FC236}">
                <a16:creationId xmlns:a16="http://schemas.microsoft.com/office/drawing/2014/main" id="{F1E8C45E-C594-79B9-C4DF-2C3FDCE0E9F8}"/>
              </a:ext>
            </a:extLst>
          </p:cNvPr>
          <p:cNvSpPr txBox="1"/>
          <p:nvPr/>
        </p:nvSpPr>
        <p:spPr>
          <a:xfrm>
            <a:off x="7067010" y="2332647"/>
            <a:ext cx="517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a:ln>
                  <a:noFill/>
                </a:ln>
                <a:solidFill>
                  <a:srgbClr val="69CCA4"/>
                </a:solidFill>
                <a:effectLst/>
                <a:uLnTx/>
                <a:uFillTx/>
                <a:latin typeface="Aptos" panose="020B0004020202020204" pitchFamily="34" charset="0"/>
                <a:cs typeface="Arial"/>
                <a:sym typeface="Arial"/>
              </a:rPr>
              <a:t>4</a:t>
            </a:r>
          </a:p>
        </p:txBody>
      </p:sp>
      <p:sp>
        <p:nvSpPr>
          <p:cNvPr id="44" name="Textfeld 15">
            <a:extLst>
              <a:ext uri="{FF2B5EF4-FFF2-40B4-BE49-F238E27FC236}">
                <a16:creationId xmlns:a16="http://schemas.microsoft.com/office/drawing/2014/main" id="{F44B6D26-354B-8FF9-D85D-B09D13BB3485}"/>
              </a:ext>
            </a:extLst>
          </p:cNvPr>
          <p:cNvSpPr txBox="1"/>
          <p:nvPr/>
        </p:nvSpPr>
        <p:spPr>
          <a:xfrm>
            <a:off x="7138938" y="4038786"/>
            <a:ext cx="14888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Retro &amp;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next steps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sp>
        <p:nvSpPr>
          <p:cNvPr id="45" name="Bogen 2">
            <a:extLst>
              <a:ext uri="{FF2B5EF4-FFF2-40B4-BE49-F238E27FC236}">
                <a16:creationId xmlns:a16="http://schemas.microsoft.com/office/drawing/2014/main" id="{70F62942-E4C7-005D-45EF-8E4A96166DCF}"/>
              </a:ext>
            </a:extLst>
          </p:cNvPr>
          <p:cNvSpPr/>
          <p:nvPr/>
        </p:nvSpPr>
        <p:spPr>
          <a:xfrm rot="17220000">
            <a:off x="6132719" y="1390322"/>
            <a:ext cx="1446698" cy="1656012"/>
          </a:xfrm>
          <a:prstGeom prst="arc">
            <a:avLst>
              <a:gd name="adj1" fmla="val 18328863"/>
              <a:gd name="adj2" fmla="val 363116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Aptos" panose="02110004020202020204"/>
              <a:ea typeface="+mn-ea"/>
              <a:cs typeface="+mn-cs"/>
              <a:sym typeface="Arial"/>
            </a:endParaRPr>
          </a:p>
        </p:txBody>
      </p:sp>
      <p:grpSp>
        <p:nvGrpSpPr>
          <p:cNvPr id="3" name="Group 2">
            <a:extLst>
              <a:ext uri="{FF2B5EF4-FFF2-40B4-BE49-F238E27FC236}">
                <a16:creationId xmlns:a16="http://schemas.microsoft.com/office/drawing/2014/main" id="{6B5EB550-9DF9-179A-9C18-8248B039B3E6}"/>
              </a:ext>
            </a:extLst>
          </p:cNvPr>
          <p:cNvGrpSpPr/>
          <p:nvPr/>
        </p:nvGrpSpPr>
        <p:grpSpPr>
          <a:xfrm>
            <a:off x="7193698" y="2636439"/>
            <a:ext cx="1355592" cy="1127573"/>
            <a:chOff x="6421202" y="4223180"/>
            <a:chExt cx="825901" cy="686979"/>
          </a:xfrm>
          <a:solidFill>
            <a:srgbClr val="69CCA4"/>
          </a:solidFill>
        </p:grpSpPr>
        <p:pic>
          <p:nvPicPr>
            <p:cNvPr id="4" name="Graphic 3">
              <a:extLst>
                <a:ext uri="{FF2B5EF4-FFF2-40B4-BE49-F238E27FC236}">
                  <a16:creationId xmlns:a16="http://schemas.microsoft.com/office/drawing/2014/main" id="{3BAF0D37-CE42-D6AA-EF6D-372FA6F46E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0124" y="4223180"/>
              <a:ext cx="686979" cy="686979"/>
            </a:xfrm>
            <a:prstGeom prst="rect">
              <a:avLst/>
            </a:prstGeom>
          </p:spPr>
        </p:pic>
        <p:pic>
          <p:nvPicPr>
            <p:cNvPr id="5" name="Graphic 4">
              <a:extLst>
                <a:ext uri="{FF2B5EF4-FFF2-40B4-BE49-F238E27FC236}">
                  <a16:creationId xmlns:a16="http://schemas.microsoft.com/office/drawing/2014/main" id="{2F1E3D82-2B5A-A426-B771-26AD9BDC8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1202" y="4371577"/>
              <a:ext cx="523220" cy="523220"/>
            </a:xfrm>
            <a:prstGeom prst="rect">
              <a:avLst/>
            </a:prstGeom>
          </p:spPr>
        </p:pic>
      </p:grpSp>
      <p:pic>
        <p:nvPicPr>
          <p:cNvPr id="6" name="Graphic 5">
            <a:extLst>
              <a:ext uri="{FF2B5EF4-FFF2-40B4-BE49-F238E27FC236}">
                <a16:creationId xmlns:a16="http://schemas.microsoft.com/office/drawing/2014/main" id="{D1912FA0-E3E6-9E61-4A42-328279FEE1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7186" y="1704289"/>
            <a:ext cx="1488852" cy="1488852"/>
          </a:xfrm>
          <a:prstGeom prst="rect">
            <a:avLst/>
          </a:prstGeom>
        </p:spPr>
      </p:pic>
      <p:grpSp>
        <p:nvGrpSpPr>
          <p:cNvPr id="7" name="Group 6">
            <a:extLst>
              <a:ext uri="{FF2B5EF4-FFF2-40B4-BE49-F238E27FC236}">
                <a16:creationId xmlns:a16="http://schemas.microsoft.com/office/drawing/2014/main" id="{154D9C2F-E46A-1122-B3E8-9ED54C38DBB9}"/>
              </a:ext>
            </a:extLst>
          </p:cNvPr>
          <p:cNvGrpSpPr/>
          <p:nvPr/>
        </p:nvGrpSpPr>
        <p:grpSpPr>
          <a:xfrm>
            <a:off x="2887504" y="2479793"/>
            <a:ext cx="909258" cy="1426696"/>
            <a:chOff x="3045381" y="2061642"/>
            <a:chExt cx="909258" cy="1426696"/>
          </a:xfrm>
        </p:grpSpPr>
        <p:pic>
          <p:nvPicPr>
            <p:cNvPr id="8" name="Graphic 7">
              <a:extLst>
                <a:ext uri="{FF2B5EF4-FFF2-40B4-BE49-F238E27FC236}">
                  <a16:creationId xmlns:a16="http://schemas.microsoft.com/office/drawing/2014/main" id="{A390DDDC-3EF3-CA5A-6F38-DD7A5C04AF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6765" y="2061642"/>
              <a:ext cx="887874" cy="887874"/>
            </a:xfrm>
            <a:prstGeom prst="rect">
              <a:avLst/>
            </a:prstGeom>
          </p:spPr>
        </p:pic>
        <p:pic>
          <p:nvPicPr>
            <p:cNvPr id="9" name="Graphic 8">
              <a:extLst>
                <a:ext uri="{FF2B5EF4-FFF2-40B4-BE49-F238E27FC236}">
                  <a16:creationId xmlns:a16="http://schemas.microsoft.com/office/drawing/2014/main" id="{A300CB5E-C7F8-1A15-E74D-B7904EA384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5381" y="2906695"/>
              <a:ext cx="581643" cy="581643"/>
            </a:xfrm>
            <a:prstGeom prst="rect">
              <a:avLst/>
            </a:prstGeom>
          </p:spPr>
        </p:pic>
      </p:grpSp>
      <p:grpSp>
        <p:nvGrpSpPr>
          <p:cNvPr id="10" name="Group 9">
            <a:extLst>
              <a:ext uri="{FF2B5EF4-FFF2-40B4-BE49-F238E27FC236}">
                <a16:creationId xmlns:a16="http://schemas.microsoft.com/office/drawing/2014/main" id="{F874120D-A92E-D9FB-1F53-650548552ACF}"/>
              </a:ext>
            </a:extLst>
          </p:cNvPr>
          <p:cNvGrpSpPr/>
          <p:nvPr/>
        </p:nvGrpSpPr>
        <p:grpSpPr>
          <a:xfrm>
            <a:off x="754055" y="1632716"/>
            <a:ext cx="893115" cy="1184157"/>
            <a:chOff x="612482" y="1536592"/>
            <a:chExt cx="893115" cy="1184157"/>
          </a:xfrm>
        </p:grpSpPr>
        <p:pic>
          <p:nvPicPr>
            <p:cNvPr id="11" name="Graphic 10">
              <a:extLst>
                <a:ext uri="{FF2B5EF4-FFF2-40B4-BE49-F238E27FC236}">
                  <a16:creationId xmlns:a16="http://schemas.microsoft.com/office/drawing/2014/main" id="{A94D2B03-B7B6-4401-AC8F-593B12F25F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2482" y="1827634"/>
              <a:ext cx="893115" cy="893115"/>
            </a:xfrm>
            <a:prstGeom prst="rect">
              <a:avLst/>
            </a:prstGeom>
          </p:spPr>
        </p:pic>
        <p:pic>
          <p:nvPicPr>
            <p:cNvPr id="12" name="Graphic 11">
              <a:extLst>
                <a:ext uri="{FF2B5EF4-FFF2-40B4-BE49-F238E27FC236}">
                  <a16:creationId xmlns:a16="http://schemas.microsoft.com/office/drawing/2014/main" id="{8636A347-1897-2318-C6E9-E49701608F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744" y="1536592"/>
              <a:ext cx="520117" cy="520117"/>
            </a:xfrm>
            <a:prstGeom prst="rect">
              <a:avLst/>
            </a:prstGeom>
          </p:spPr>
        </p:pic>
      </p:grpSp>
    </p:spTree>
    <p:extLst>
      <p:ext uri="{BB962C8B-B14F-4D97-AF65-F5344CB8AC3E}">
        <p14:creationId xmlns:p14="http://schemas.microsoft.com/office/powerpoint/2010/main" val="130394539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4" name="Bildplatzhalter 3">
            <a:extLst>
              <a:ext uri="{FF2B5EF4-FFF2-40B4-BE49-F238E27FC236}">
                <a16:creationId xmlns:a16="http://schemas.microsoft.com/office/drawing/2014/main" id="{F3B08B31-D59B-5A46-9F8D-92CAF4645EA5}"/>
              </a:ext>
            </a:extLst>
          </p:cNvPr>
          <p:cNvPicPr>
            <a:picLocks noGrp="1" noChangeAspect="1"/>
          </p:cNvPicPr>
          <p:nvPr>
            <p:ph type="pic" sz="quarter" idx="10"/>
          </p:nvPr>
        </p:nvPicPr>
        <p:blipFill rotWithShape="1">
          <a:blip r:embed="rId3"/>
          <a:srcRect l="20390" r="20390"/>
          <a:stretch/>
        </p:blipFill>
        <p:spPr/>
      </p:pic>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a:t>Step 4: </a:t>
            </a:r>
            <a:br>
              <a:rPr lang="en-GB"/>
            </a:br>
            <a:r>
              <a:rPr lang="en-GB"/>
              <a:t>Retro &amp; next steps</a:t>
            </a:r>
          </a:p>
        </p:txBody>
      </p:sp>
      <p:pic>
        <p:nvPicPr>
          <p:cNvPr id="5" name="Picture 4">
            <a:extLst>
              <a:ext uri="{FF2B5EF4-FFF2-40B4-BE49-F238E27FC236}">
                <a16:creationId xmlns:a16="http://schemas.microsoft.com/office/drawing/2014/main" id="{5D2034E3-C682-35C2-BF45-6CC0D8D4933E}"/>
              </a:ext>
            </a:extLst>
          </p:cNvPr>
          <p:cNvPicPr>
            <a:picLocks noChangeAspect="1"/>
          </p:cNvPicPr>
          <p:nvPr/>
        </p:nvPicPr>
        <p:blipFill rotWithShape="1">
          <a:blip r:embed="rId4"/>
          <a:srcRect l="29467" r="11274"/>
          <a:stretch/>
        </p:blipFill>
        <p:spPr>
          <a:xfrm flipH="1">
            <a:off x="4572000" y="0"/>
            <a:ext cx="4572000" cy="5143500"/>
          </a:xfrm>
          <a:prstGeom prst="rect">
            <a:avLst/>
          </a:prstGeom>
        </p:spPr>
      </p:pic>
    </p:spTree>
    <p:extLst>
      <p:ext uri="{BB962C8B-B14F-4D97-AF65-F5344CB8AC3E}">
        <p14:creationId xmlns:p14="http://schemas.microsoft.com/office/powerpoint/2010/main" val="27369792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81000"/>
            <a:ext cx="6772275" cy="1254125"/>
          </a:xfrm>
          <a:prstGeom prst="rect">
            <a:avLst/>
          </a:prstGeom>
        </p:spPr>
        <p:txBody>
          <a:bodyPr/>
          <a:lstStyle/>
          <a:p>
            <a:r>
              <a:rPr lang="en-GB" err="1"/>
              <a:t>Videsnippet</a:t>
            </a:r>
            <a:r>
              <a:rPr lang="en-GB"/>
              <a:t>: </a:t>
            </a:r>
          </a:p>
          <a:p>
            <a:r>
              <a:rPr lang="en-GB"/>
              <a:t>This is what I would have done differently today…</a:t>
            </a:r>
          </a:p>
          <a:p>
            <a:endParaRPr lang="en-GB"/>
          </a:p>
          <a:p>
            <a:endParaRPr lang="en-GB"/>
          </a:p>
        </p:txBody>
      </p:sp>
      <p:pic>
        <p:nvPicPr>
          <p:cNvPr id="3" name="Online Media 2" descr="YES Female Entrepreneurship 06 Looking back this is what I would have done differently today">
            <a:hlinkClick r:id="" action="ppaction://media"/>
            <a:extLst>
              <a:ext uri="{FF2B5EF4-FFF2-40B4-BE49-F238E27FC236}">
                <a16:creationId xmlns:a16="http://schemas.microsoft.com/office/drawing/2014/main" id="{76FE5012-7EE7-CCFC-BD9F-507A7D3192D0}"/>
              </a:ext>
            </a:extLst>
          </p:cNvPr>
          <p:cNvPicPr>
            <a:picLocks noRot="1" noChangeAspect="1"/>
          </p:cNvPicPr>
          <p:nvPr>
            <a:videoFile r:link="rId1"/>
          </p:nvPr>
        </p:nvPicPr>
        <p:blipFill>
          <a:blip r:embed="rId4"/>
          <a:stretch>
            <a:fillRect/>
          </a:stretch>
        </p:blipFill>
        <p:spPr>
          <a:xfrm>
            <a:off x="0" y="-11430"/>
            <a:ext cx="9123770" cy="5154930"/>
          </a:xfrm>
          <a:prstGeom prst="rect">
            <a:avLst/>
          </a:prstGeom>
        </p:spPr>
      </p:pic>
    </p:spTree>
    <p:extLst>
      <p:ext uri="{BB962C8B-B14F-4D97-AF65-F5344CB8AC3E}">
        <p14:creationId xmlns:p14="http://schemas.microsoft.com/office/powerpoint/2010/main" val="34838936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9" name="Oval 8">
            <a:extLst>
              <a:ext uri="{FF2B5EF4-FFF2-40B4-BE49-F238E27FC236}">
                <a16:creationId xmlns:a16="http://schemas.microsoft.com/office/drawing/2014/main" id="{64F2B5FB-9B50-BE8F-A626-60636BC84258}"/>
              </a:ext>
            </a:extLst>
          </p:cNvPr>
          <p:cNvSpPr/>
          <p:nvPr/>
        </p:nvSpPr>
        <p:spPr>
          <a:xfrm>
            <a:off x="1806789"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10" name="Oval 9">
            <a:extLst>
              <a:ext uri="{FF2B5EF4-FFF2-40B4-BE49-F238E27FC236}">
                <a16:creationId xmlns:a16="http://schemas.microsoft.com/office/drawing/2014/main" id="{E80CDFAB-F03F-891D-395E-F273A000B234}"/>
              </a:ext>
            </a:extLst>
          </p:cNvPr>
          <p:cNvSpPr/>
          <p:nvPr/>
        </p:nvSpPr>
        <p:spPr>
          <a:xfrm>
            <a:off x="5446537" y="1761750"/>
            <a:ext cx="1620000" cy="1620000"/>
          </a:xfrm>
          <a:prstGeom prst="ellipse">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E2841"/>
              </a:solidFill>
              <a:effectLst/>
              <a:uLnTx/>
              <a:uFillTx/>
              <a:latin typeface="Aptos" panose="02110004020202020204"/>
              <a:ea typeface="+mn-ea"/>
              <a:cs typeface="+mn-cs"/>
              <a:sym typeface="Arial"/>
            </a:endParaRP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p:txBody>
          <a:bodyPr/>
          <a:lstStyle/>
          <a:p>
            <a:r>
              <a:rPr lang="en-GB"/>
              <a:t>Look back and look forward</a:t>
            </a:r>
            <a:r>
              <a:rPr lang="en-GB" sz="1800">
                <a:solidFill>
                  <a:schemeClr val="tx1"/>
                </a:solidFill>
              </a:rPr>
              <a:t> </a:t>
            </a:r>
          </a:p>
        </p:txBody>
      </p:sp>
      <p:sp>
        <p:nvSpPr>
          <p:cNvPr id="5" name="Textfeld 7">
            <a:extLst>
              <a:ext uri="{FF2B5EF4-FFF2-40B4-BE49-F238E27FC236}">
                <a16:creationId xmlns:a16="http://schemas.microsoft.com/office/drawing/2014/main" id="{B595268F-47F7-FBB7-DF0E-FFED465CF8AB}"/>
              </a:ext>
            </a:extLst>
          </p:cNvPr>
          <p:cNvSpPr txBox="1"/>
          <p:nvPr/>
        </p:nvSpPr>
        <p:spPr>
          <a:xfrm>
            <a:off x="1748479" y="1558386"/>
            <a:ext cx="68133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200" b="1" i="0" u="none" strike="noStrike" kern="0" cap="none" spc="0" normalizeH="0" baseline="0" noProof="0">
                <a:ln>
                  <a:noFill/>
                </a:ln>
                <a:solidFill>
                  <a:srgbClr val="69CCA4"/>
                </a:solidFill>
                <a:effectLst/>
                <a:uLnTx/>
                <a:uFillTx/>
                <a:latin typeface="Aptos" panose="020B0004020202020204" pitchFamily="34" charset="0"/>
                <a:cs typeface="Arial"/>
                <a:sym typeface="Arial"/>
              </a:rPr>
              <a:t>1</a:t>
            </a:r>
          </a:p>
        </p:txBody>
      </p:sp>
      <p:sp>
        <p:nvSpPr>
          <p:cNvPr id="6" name="Textfeld 8">
            <a:extLst>
              <a:ext uri="{FF2B5EF4-FFF2-40B4-BE49-F238E27FC236}">
                <a16:creationId xmlns:a16="http://schemas.microsoft.com/office/drawing/2014/main" id="{227A1195-2EAB-0B68-D77C-221558C9A07B}"/>
              </a:ext>
            </a:extLst>
          </p:cNvPr>
          <p:cNvSpPr txBox="1"/>
          <p:nvPr/>
        </p:nvSpPr>
        <p:spPr>
          <a:xfrm>
            <a:off x="5332729" y="1558386"/>
            <a:ext cx="68133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200" b="1" i="0" u="none" strike="noStrike" kern="0" cap="none" spc="0" normalizeH="0" baseline="0" noProof="0">
                <a:ln>
                  <a:noFill/>
                </a:ln>
                <a:solidFill>
                  <a:srgbClr val="73A0EA"/>
                </a:solidFill>
                <a:effectLst/>
                <a:uLnTx/>
                <a:uFillTx/>
                <a:latin typeface="Aptos" panose="020B0004020202020204" pitchFamily="34" charset="0"/>
                <a:cs typeface="Arial"/>
                <a:sym typeface="Arial"/>
              </a:rPr>
              <a:t>2</a:t>
            </a:r>
          </a:p>
        </p:txBody>
      </p:sp>
      <p:sp>
        <p:nvSpPr>
          <p:cNvPr id="7" name="TextBox 6">
            <a:extLst>
              <a:ext uri="{FF2B5EF4-FFF2-40B4-BE49-F238E27FC236}">
                <a16:creationId xmlns:a16="http://schemas.microsoft.com/office/drawing/2014/main" id="{D9D27D06-1DE0-246C-8549-2F2C6834C961}"/>
              </a:ext>
            </a:extLst>
          </p:cNvPr>
          <p:cNvSpPr txBox="1"/>
          <p:nvPr/>
        </p:nvSpPr>
        <p:spPr>
          <a:xfrm>
            <a:off x="850555" y="3585114"/>
            <a:ext cx="3532468"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Pick the aspects from the steps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before that are most relevant to you, </a:t>
            </a:r>
            <a:b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br>
            <a:r>
              <a:rPr kumimoji="0" lang="en-GB" sz="1400" b="1" i="0" u="none" strike="noStrike" kern="0" cap="none" spc="0" normalizeH="0" baseline="0" noProof="0">
                <a:ln>
                  <a:noFill/>
                </a:ln>
                <a:solidFill>
                  <a:prstClr val="black"/>
                </a:solidFill>
                <a:effectLst/>
                <a:uLnTx/>
                <a:uFillTx/>
                <a:latin typeface="Aptos" panose="020B0004020202020204" pitchFamily="34" charset="0"/>
                <a:cs typeface="Arial"/>
                <a:sym typeface="Arial"/>
              </a:rPr>
              <a:t>note them down.</a:t>
            </a:r>
          </a:p>
        </p:txBody>
      </p:sp>
      <p:sp>
        <p:nvSpPr>
          <p:cNvPr id="8" name="TextBox 7">
            <a:extLst>
              <a:ext uri="{FF2B5EF4-FFF2-40B4-BE49-F238E27FC236}">
                <a16:creationId xmlns:a16="http://schemas.microsoft.com/office/drawing/2014/main" id="{67BDD803-C82D-E884-D392-2500BEFD599D}"/>
              </a:ext>
            </a:extLst>
          </p:cNvPr>
          <p:cNvSpPr txBox="1"/>
          <p:nvPr/>
        </p:nvSpPr>
        <p:spPr>
          <a:xfrm>
            <a:off x="4776776" y="3593015"/>
            <a:ext cx="295952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What are the next 1 or 2 concrete steps to take after this workshop?</a:t>
            </a:r>
          </a:p>
        </p:txBody>
      </p:sp>
      <p:pic>
        <p:nvPicPr>
          <p:cNvPr id="12" name="Graphic 11">
            <a:extLst>
              <a:ext uri="{FF2B5EF4-FFF2-40B4-BE49-F238E27FC236}">
                <a16:creationId xmlns:a16="http://schemas.microsoft.com/office/drawing/2014/main" id="{0985044F-2905-16E6-E998-C1F7D504DC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5521" y="2655651"/>
            <a:ext cx="632358" cy="632358"/>
          </a:xfrm>
          <a:prstGeom prst="rect">
            <a:avLst/>
          </a:prstGeom>
        </p:spPr>
      </p:pic>
      <p:pic>
        <p:nvPicPr>
          <p:cNvPr id="13" name="Graphic 12">
            <a:extLst>
              <a:ext uri="{FF2B5EF4-FFF2-40B4-BE49-F238E27FC236}">
                <a16:creationId xmlns:a16="http://schemas.microsoft.com/office/drawing/2014/main" id="{E8C60A4D-5FD0-EE5B-1C90-31975DA0A0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752082">
            <a:off x="6173996" y="1363124"/>
            <a:ext cx="1283077" cy="1283077"/>
          </a:xfrm>
          <a:prstGeom prst="rect">
            <a:avLst/>
          </a:prstGeom>
        </p:spPr>
      </p:pic>
      <p:pic>
        <p:nvPicPr>
          <p:cNvPr id="14" name="Graphic 13">
            <a:extLst>
              <a:ext uri="{FF2B5EF4-FFF2-40B4-BE49-F238E27FC236}">
                <a16:creationId xmlns:a16="http://schemas.microsoft.com/office/drawing/2014/main" id="{5F3C20C4-51EA-FE84-A480-A5B6889FCD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9535" flipH="1">
            <a:off x="5702635" y="1975402"/>
            <a:ext cx="875785" cy="875785"/>
          </a:xfrm>
          <a:prstGeom prst="rect">
            <a:avLst/>
          </a:prstGeom>
        </p:spPr>
      </p:pic>
      <p:pic>
        <p:nvPicPr>
          <p:cNvPr id="16" name="Graphic 15">
            <a:extLst>
              <a:ext uri="{FF2B5EF4-FFF2-40B4-BE49-F238E27FC236}">
                <a16:creationId xmlns:a16="http://schemas.microsoft.com/office/drawing/2014/main" id="{FE026F16-DBA6-812C-E5D9-CEE6DD26DA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38399">
            <a:off x="2165398" y="1938579"/>
            <a:ext cx="1228082" cy="1228082"/>
          </a:xfrm>
          <a:prstGeom prst="rect">
            <a:avLst/>
          </a:prstGeom>
        </p:spPr>
      </p:pic>
    </p:spTree>
    <p:extLst>
      <p:ext uri="{BB962C8B-B14F-4D97-AF65-F5344CB8AC3E}">
        <p14:creationId xmlns:p14="http://schemas.microsoft.com/office/powerpoint/2010/main" val="35124862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500"/>
                                  </p:stCondLst>
                                  <p:childTnLst>
                                    <p:anim calcmode="discrete" valueType="str">
                                      <p:cBhvr>
                                        <p:cTn id="6" dur="2000" fill="hold"/>
                                        <p:tgtEl>
                                          <p:spTgt spid="1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1000"/>
                                  </p:stCondLst>
                                  <p:childTnLst>
                                    <p:anim calcmode="discrete" valueType="str">
                                      <p:cBhvr>
                                        <p:cTn id="8" dur="2000" fill="hold"/>
                                        <p:tgtEl>
                                          <p:spTgt spid="14"/>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1500"/>
                                  </p:stCondLst>
                                  <p:childTnLst>
                                    <p:anim calcmode="discrete" valueType="str">
                                      <p:cBhvr>
                                        <p:cTn id="10" dur="2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13" name="Textplatzhalter 12">
            <a:extLst>
              <a:ext uri="{FF2B5EF4-FFF2-40B4-BE49-F238E27FC236}">
                <a16:creationId xmlns:a16="http://schemas.microsoft.com/office/drawing/2014/main" id="{02118954-7337-8642-8618-15E51BE7C22B}"/>
              </a:ext>
            </a:extLst>
          </p:cNvPr>
          <p:cNvSpPr>
            <a:spLocks noGrp="1"/>
          </p:cNvSpPr>
          <p:nvPr>
            <p:ph type="body" sz="quarter" idx="15"/>
          </p:nvPr>
        </p:nvSpPr>
        <p:spPr/>
        <p:txBody>
          <a:bodyPr/>
          <a:lstStyle/>
          <a:p>
            <a:r>
              <a:rPr lang="en-GB"/>
              <a:t>Retro &amp; next steps</a:t>
            </a:r>
          </a:p>
        </p:txBody>
      </p:sp>
      <p:sp>
        <p:nvSpPr>
          <p:cNvPr id="14" name="Textplatzhalter 13">
            <a:extLst>
              <a:ext uri="{FF2B5EF4-FFF2-40B4-BE49-F238E27FC236}">
                <a16:creationId xmlns:a16="http://schemas.microsoft.com/office/drawing/2014/main" id="{6228FF11-4F8A-164C-AC1F-13A657E8AEF1}"/>
              </a:ext>
            </a:extLst>
          </p:cNvPr>
          <p:cNvSpPr>
            <a:spLocks noGrp="1"/>
          </p:cNvSpPr>
          <p:nvPr>
            <p:ph type="body" sz="quarter" idx="17"/>
          </p:nvPr>
        </p:nvSpPr>
        <p:spPr/>
        <p:txBody>
          <a:bodyPr/>
          <a:lstStyle/>
          <a:p>
            <a:r>
              <a:rPr lang="en-GB"/>
              <a:t>5 minutes</a:t>
            </a:r>
          </a:p>
        </p:txBody>
      </p:sp>
      <p:sp>
        <p:nvSpPr>
          <p:cNvPr id="15" name="Textplatzhalter 14">
            <a:extLst>
              <a:ext uri="{FF2B5EF4-FFF2-40B4-BE49-F238E27FC236}">
                <a16:creationId xmlns:a16="http://schemas.microsoft.com/office/drawing/2014/main" id="{09544521-ACA8-6A4E-A98F-3297DBB0B514}"/>
              </a:ext>
            </a:extLst>
          </p:cNvPr>
          <p:cNvSpPr>
            <a:spLocks noGrp="1"/>
          </p:cNvSpPr>
          <p:nvPr>
            <p:ph type="body" sz="quarter" idx="19"/>
          </p:nvPr>
        </p:nvSpPr>
        <p:spPr/>
        <p:txBody>
          <a:bodyPr/>
          <a:lstStyle/>
          <a:p>
            <a:r>
              <a:rPr lang="en-GB"/>
              <a:t>Stay in main room </a:t>
            </a:r>
            <a:br>
              <a:rPr lang="en-GB"/>
            </a:br>
            <a:r>
              <a:rPr lang="en-GB"/>
              <a:t>and mute yourself.</a:t>
            </a:r>
          </a:p>
          <a:p>
            <a:r>
              <a:rPr lang="en-GB" b="1"/>
              <a:t>Go to the template on Miro </a:t>
            </a:r>
            <a:br>
              <a:rPr lang="en-GB" b="1"/>
            </a:br>
            <a:r>
              <a:rPr lang="en-GB" b="1"/>
              <a:t>for Step 4.</a:t>
            </a:r>
          </a:p>
        </p:txBody>
      </p:sp>
      <p:sp>
        <p:nvSpPr>
          <p:cNvPr id="16" name="Textplatzhalter 15">
            <a:extLst>
              <a:ext uri="{FF2B5EF4-FFF2-40B4-BE49-F238E27FC236}">
                <a16:creationId xmlns:a16="http://schemas.microsoft.com/office/drawing/2014/main" id="{F976F5AB-D1AF-5240-9B6B-51DC901A1E23}"/>
              </a:ext>
            </a:extLst>
          </p:cNvPr>
          <p:cNvSpPr>
            <a:spLocks noGrp="1"/>
          </p:cNvSpPr>
          <p:nvPr>
            <p:ph type="body" sz="quarter" idx="20"/>
          </p:nvPr>
        </p:nvSpPr>
        <p:spPr/>
        <p:txBody>
          <a:bodyPr/>
          <a:lstStyle/>
          <a:p>
            <a:r>
              <a:rPr lang="en-GB"/>
              <a:t>Take a moment and make notes to following questions:</a:t>
            </a:r>
          </a:p>
          <a:p>
            <a:r>
              <a:rPr lang="en-GB"/>
              <a:t>Looking back at the journey, what were the most relevant aspects to you? </a:t>
            </a:r>
          </a:p>
          <a:p>
            <a:r>
              <a:rPr lang="en-GB"/>
              <a:t>What are the next one or two concrete steps that you can take tomorrow?</a:t>
            </a:r>
          </a:p>
          <a:p>
            <a:endParaRPr lang="en-GB"/>
          </a:p>
        </p:txBody>
      </p:sp>
    </p:spTree>
    <p:extLst>
      <p:ext uri="{BB962C8B-B14F-4D97-AF65-F5344CB8AC3E}">
        <p14:creationId xmlns:p14="http://schemas.microsoft.com/office/powerpoint/2010/main" val="171308727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7CF6D3-2411-32D9-C682-8D3A19DB40E5}"/>
              </a:ext>
            </a:extLst>
          </p:cNvPr>
          <p:cNvSpPr>
            <a:spLocks noGrp="1"/>
          </p:cNvSpPr>
          <p:nvPr>
            <p:ph type="body" idx="1"/>
          </p:nvPr>
        </p:nvSpPr>
        <p:spPr/>
        <p:txBody>
          <a:bodyPr/>
          <a:lstStyle/>
          <a:p>
            <a:r>
              <a:rPr lang="en-DE"/>
              <a:t>Share with us what you take away!</a:t>
            </a:r>
          </a:p>
        </p:txBody>
      </p:sp>
      <p:sp>
        <p:nvSpPr>
          <p:cNvPr id="4" name="TextBox 3">
            <a:extLst>
              <a:ext uri="{FF2B5EF4-FFF2-40B4-BE49-F238E27FC236}">
                <a16:creationId xmlns:a16="http://schemas.microsoft.com/office/drawing/2014/main" id="{3F69E6E0-B1B5-A8B0-9436-12DA9284AF58}"/>
              </a:ext>
            </a:extLst>
          </p:cNvPr>
          <p:cNvSpPr txBox="1"/>
          <p:nvPr/>
        </p:nvSpPr>
        <p:spPr>
          <a:xfrm>
            <a:off x="4540102" y="232853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6644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descr="07 I would like to share this thought with all women from science who are interested in starting up">
            <a:hlinkClick r:id="" action="ppaction://media"/>
            <a:extLst>
              <a:ext uri="{FF2B5EF4-FFF2-40B4-BE49-F238E27FC236}">
                <a16:creationId xmlns:a16="http://schemas.microsoft.com/office/drawing/2014/main" id="{E06DDF0C-103F-BCF8-64F5-CB95BC87A1F1}"/>
              </a:ext>
            </a:extLst>
          </p:cNvPr>
          <p:cNvPicPr>
            <a:picLocks noRot="1" noChangeAspect="1"/>
          </p:cNvPicPr>
          <p:nvPr>
            <a:videoFile r:link="rId1"/>
          </p:nvPr>
        </p:nvPicPr>
        <p:blipFill>
          <a:blip r:embed="rId4"/>
          <a:stretch>
            <a:fillRect/>
          </a:stretch>
        </p:blipFill>
        <p:spPr>
          <a:xfrm>
            <a:off x="0" y="0"/>
            <a:ext cx="9123770" cy="5154930"/>
          </a:xfrm>
          <a:prstGeom prst="rect">
            <a:avLst/>
          </a:prstGeom>
        </p:spPr>
      </p:pic>
    </p:spTree>
    <p:extLst>
      <p:ext uri="{BB962C8B-B14F-4D97-AF65-F5344CB8AC3E}">
        <p14:creationId xmlns:p14="http://schemas.microsoft.com/office/powerpoint/2010/main" val="4863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BC1675EA-F77D-9D79-E6B0-53EBE505716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7AD26AC-5ECB-8D4A-9728-205A06076E1F}"/>
              </a:ext>
            </a:extLst>
          </p:cNvPr>
          <p:cNvSpPr>
            <a:spLocks noGrp="1"/>
          </p:cNvSpPr>
          <p:nvPr>
            <p:ph type="body" idx="1"/>
          </p:nvPr>
        </p:nvSpPr>
        <p:spPr>
          <a:xfrm>
            <a:off x="421801" y="290099"/>
            <a:ext cx="5099593" cy="503984"/>
          </a:xfrm>
        </p:spPr>
        <p:txBody>
          <a:bodyPr/>
          <a:lstStyle/>
          <a:p>
            <a:r>
              <a:rPr lang="en-GB"/>
              <a:t>Please guess ...</a:t>
            </a:r>
          </a:p>
        </p:txBody>
      </p:sp>
      <p:sp>
        <p:nvSpPr>
          <p:cNvPr id="12" name="Freeform 11">
            <a:extLst>
              <a:ext uri="{FF2B5EF4-FFF2-40B4-BE49-F238E27FC236}">
                <a16:creationId xmlns:a16="http://schemas.microsoft.com/office/drawing/2014/main" id="{9F0E7CE9-D488-BE07-FCF8-3E169C731D52}"/>
              </a:ext>
            </a:extLst>
          </p:cNvPr>
          <p:cNvSpPr/>
          <p:nvPr/>
        </p:nvSpPr>
        <p:spPr>
          <a:xfrm>
            <a:off x="1154019" y="2352233"/>
            <a:ext cx="6537366" cy="1026297"/>
          </a:xfrm>
          <a:custGeom>
            <a:avLst/>
            <a:gdLst>
              <a:gd name="connsiteX0" fmla="*/ 0 w 6525491"/>
              <a:gd name="connsiteY0" fmla="*/ 53561 h 855145"/>
              <a:gd name="connsiteX1" fmla="*/ 1318161 w 6525491"/>
              <a:gd name="connsiteY1" fmla="*/ 17935 h 855145"/>
              <a:gd name="connsiteX2" fmla="*/ 2600696 w 6525491"/>
              <a:gd name="connsiteY2" fmla="*/ 302942 h 855145"/>
              <a:gd name="connsiteX3" fmla="*/ 3936670 w 6525491"/>
              <a:gd name="connsiteY3" fmla="*/ 546386 h 855145"/>
              <a:gd name="connsiteX4" fmla="*/ 5231080 w 6525491"/>
              <a:gd name="connsiteY4" fmla="*/ 801706 h 855145"/>
              <a:gd name="connsiteX5" fmla="*/ 6525491 w 6525491"/>
              <a:gd name="connsiteY5" fmla="*/ 855145 h 855145"/>
              <a:gd name="connsiteX0" fmla="*/ 0 w 6525491"/>
              <a:gd name="connsiteY0" fmla="*/ 149899 h 951483"/>
              <a:gd name="connsiteX1" fmla="*/ 1341912 w 6525491"/>
              <a:gd name="connsiteY1" fmla="*/ 7395 h 951483"/>
              <a:gd name="connsiteX2" fmla="*/ 2600696 w 6525491"/>
              <a:gd name="connsiteY2" fmla="*/ 399280 h 951483"/>
              <a:gd name="connsiteX3" fmla="*/ 3936670 w 6525491"/>
              <a:gd name="connsiteY3" fmla="*/ 642724 h 951483"/>
              <a:gd name="connsiteX4" fmla="*/ 5231080 w 6525491"/>
              <a:gd name="connsiteY4" fmla="*/ 898044 h 951483"/>
              <a:gd name="connsiteX5" fmla="*/ 6525491 w 6525491"/>
              <a:gd name="connsiteY5" fmla="*/ 951483 h 951483"/>
              <a:gd name="connsiteX0" fmla="*/ 0 w 6525491"/>
              <a:gd name="connsiteY0" fmla="*/ 153461 h 955045"/>
              <a:gd name="connsiteX1" fmla="*/ 1341912 w 6525491"/>
              <a:gd name="connsiteY1" fmla="*/ 10957 h 955045"/>
              <a:gd name="connsiteX2" fmla="*/ 2600696 w 6525491"/>
              <a:gd name="connsiteY2" fmla="*/ 474094 h 955045"/>
              <a:gd name="connsiteX3" fmla="*/ 3936670 w 6525491"/>
              <a:gd name="connsiteY3" fmla="*/ 646286 h 955045"/>
              <a:gd name="connsiteX4" fmla="*/ 5231080 w 6525491"/>
              <a:gd name="connsiteY4" fmla="*/ 901606 h 955045"/>
              <a:gd name="connsiteX5" fmla="*/ 6525491 w 6525491"/>
              <a:gd name="connsiteY5" fmla="*/ 955045 h 955045"/>
              <a:gd name="connsiteX0" fmla="*/ 0 w 6525491"/>
              <a:gd name="connsiteY0" fmla="*/ 153461 h 955045"/>
              <a:gd name="connsiteX1" fmla="*/ 1341912 w 6525491"/>
              <a:gd name="connsiteY1" fmla="*/ 10957 h 955045"/>
              <a:gd name="connsiteX2" fmla="*/ 2600696 w 6525491"/>
              <a:gd name="connsiteY2" fmla="*/ 474094 h 955045"/>
              <a:gd name="connsiteX3" fmla="*/ 3948545 w 6525491"/>
              <a:gd name="connsiteY3" fmla="*/ 717538 h 955045"/>
              <a:gd name="connsiteX4" fmla="*/ 5231080 w 6525491"/>
              <a:gd name="connsiteY4" fmla="*/ 901606 h 955045"/>
              <a:gd name="connsiteX5" fmla="*/ 6525491 w 6525491"/>
              <a:gd name="connsiteY5" fmla="*/ 955045 h 955045"/>
              <a:gd name="connsiteX0" fmla="*/ 0 w 6537366"/>
              <a:gd name="connsiteY0" fmla="*/ 153461 h 1026297"/>
              <a:gd name="connsiteX1" fmla="*/ 1341912 w 6537366"/>
              <a:gd name="connsiteY1" fmla="*/ 10957 h 1026297"/>
              <a:gd name="connsiteX2" fmla="*/ 2600696 w 6537366"/>
              <a:gd name="connsiteY2" fmla="*/ 474094 h 1026297"/>
              <a:gd name="connsiteX3" fmla="*/ 3948545 w 6537366"/>
              <a:gd name="connsiteY3" fmla="*/ 717538 h 1026297"/>
              <a:gd name="connsiteX4" fmla="*/ 5231080 w 6537366"/>
              <a:gd name="connsiteY4" fmla="*/ 901606 h 1026297"/>
              <a:gd name="connsiteX5" fmla="*/ 6537366 w 6537366"/>
              <a:gd name="connsiteY5" fmla="*/ 1026297 h 1026297"/>
              <a:gd name="connsiteX0" fmla="*/ 0 w 6537366"/>
              <a:gd name="connsiteY0" fmla="*/ 153461 h 1026297"/>
              <a:gd name="connsiteX1" fmla="*/ 1341912 w 6537366"/>
              <a:gd name="connsiteY1" fmla="*/ 10957 h 1026297"/>
              <a:gd name="connsiteX2" fmla="*/ 2600696 w 6537366"/>
              <a:gd name="connsiteY2" fmla="*/ 474094 h 1026297"/>
              <a:gd name="connsiteX3" fmla="*/ 3948545 w 6537366"/>
              <a:gd name="connsiteY3" fmla="*/ 717538 h 1026297"/>
              <a:gd name="connsiteX4" fmla="*/ 5219205 w 6537366"/>
              <a:gd name="connsiteY4" fmla="*/ 960983 h 1026297"/>
              <a:gd name="connsiteX5" fmla="*/ 6537366 w 6537366"/>
              <a:gd name="connsiteY5" fmla="*/ 1026297 h 10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7366" h="1026297">
                <a:moveTo>
                  <a:pt x="0" y="153461"/>
                </a:moveTo>
                <a:cubicBezTo>
                  <a:pt x="442356" y="114866"/>
                  <a:pt x="908463" y="-42482"/>
                  <a:pt x="1341912" y="10957"/>
                </a:cubicBezTo>
                <a:cubicBezTo>
                  <a:pt x="1775361" y="64396"/>
                  <a:pt x="2166257" y="356330"/>
                  <a:pt x="2600696" y="474094"/>
                </a:cubicBezTo>
                <a:cubicBezTo>
                  <a:pt x="3035135" y="591858"/>
                  <a:pt x="3512127" y="636390"/>
                  <a:pt x="3948545" y="717538"/>
                </a:cubicBezTo>
                <a:cubicBezTo>
                  <a:pt x="4384963" y="798686"/>
                  <a:pt x="4787735" y="909523"/>
                  <a:pt x="5219205" y="960983"/>
                </a:cubicBezTo>
                <a:cubicBezTo>
                  <a:pt x="5650675" y="1012443"/>
                  <a:pt x="6105895" y="1025307"/>
                  <a:pt x="6537366" y="1026297"/>
                </a:cubicBezTo>
              </a:path>
            </a:pathLst>
          </a:custGeom>
          <a:noFill/>
          <a:ln w="254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rial"/>
              <a:cs typeface="Arial"/>
              <a:sym typeface="Arial"/>
            </a:endParaRPr>
          </a:p>
        </p:txBody>
      </p:sp>
      <p:sp>
        <p:nvSpPr>
          <p:cNvPr id="13" name="Freeform 12">
            <a:extLst>
              <a:ext uri="{FF2B5EF4-FFF2-40B4-BE49-F238E27FC236}">
                <a16:creationId xmlns:a16="http://schemas.microsoft.com/office/drawing/2014/main" id="{91E6BB0D-9FB8-1E4C-118B-01CC72B4C760}"/>
              </a:ext>
            </a:extLst>
          </p:cNvPr>
          <p:cNvSpPr/>
          <p:nvPr/>
        </p:nvSpPr>
        <p:spPr>
          <a:xfrm>
            <a:off x="1165893" y="1591292"/>
            <a:ext cx="6555179" cy="1074235"/>
          </a:xfrm>
          <a:custGeom>
            <a:avLst/>
            <a:gdLst>
              <a:gd name="connsiteX0" fmla="*/ 0 w 6531429"/>
              <a:gd name="connsiteY0" fmla="*/ 593766 h 671996"/>
              <a:gd name="connsiteX1" fmla="*/ 1330036 w 6531429"/>
              <a:gd name="connsiteY1" fmla="*/ 659080 h 671996"/>
              <a:gd name="connsiteX2" fmla="*/ 2600696 w 6531429"/>
              <a:gd name="connsiteY2" fmla="*/ 368135 h 671996"/>
              <a:gd name="connsiteX3" fmla="*/ 3936670 w 6531429"/>
              <a:gd name="connsiteY3" fmla="*/ 136566 h 671996"/>
              <a:gd name="connsiteX4" fmla="*/ 5231081 w 6531429"/>
              <a:gd name="connsiteY4" fmla="*/ 166254 h 671996"/>
              <a:gd name="connsiteX5" fmla="*/ 6531429 w 6531429"/>
              <a:gd name="connsiteY5" fmla="*/ 0 h 671996"/>
              <a:gd name="connsiteX0" fmla="*/ 0 w 6531429"/>
              <a:gd name="connsiteY0" fmla="*/ 593766 h 737378"/>
              <a:gd name="connsiteX1" fmla="*/ 1306285 w 6531429"/>
              <a:gd name="connsiteY1" fmla="*/ 730332 h 737378"/>
              <a:gd name="connsiteX2" fmla="*/ 2600696 w 6531429"/>
              <a:gd name="connsiteY2" fmla="*/ 368135 h 737378"/>
              <a:gd name="connsiteX3" fmla="*/ 3936670 w 6531429"/>
              <a:gd name="connsiteY3" fmla="*/ 136566 h 737378"/>
              <a:gd name="connsiteX4" fmla="*/ 5231081 w 6531429"/>
              <a:gd name="connsiteY4" fmla="*/ 166254 h 737378"/>
              <a:gd name="connsiteX5" fmla="*/ 6531429 w 6531429"/>
              <a:gd name="connsiteY5" fmla="*/ 0 h 737378"/>
              <a:gd name="connsiteX0" fmla="*/ 0 w 6531429"/>
              <a:gd name="connsiteY0" fmla="*/ 593766 h 741726"/>
              <a:gd name="connsiteX1" fmla="*/ 1306285 w 6531429"/>
              <a:gd name="connsiteY1" fmla="*/ 730332 h 741726"/>
              <a:gd name="connsiteX2" fmla="*/ 2624446 w 6531429"/>
              <a:gd name="connsiteY2" fmla="*/ 285008 h 741726"/>
              <a:gd name="connsiteX3" fmla="*/ 3936670 w 6531429"/>
              <a:gd name="connsiteY3" fmla="*/ 136566 h 741726"/>
              <a:gd name="connsiteX4" fmla="*/ 5231081 w 6531429"/>
              <a:gd name="connsiteY4" fmla="*/ 166254 h 741726"/>
              <a:gd name="connsiteX5" fmla="*/ 6531429 w 6531429"/>
              <a:gd name="connsiteY5" fmla="*/ 0 h 741726"/>
              <a:gd name="connsiteX0" fmla="*/ 0 w 6531429"/>
              <a:gd name="connsiteY0" fmla="*/ 593766 h 741726"/>
              <a:gd name="connsiteX1" fmla="*/ 1306285 w 6531429"/>
              <a:gd name="connsiteY1" fmla="*/ 730332 h 741726"/>
              <a:gd name="connsiteX2" fmla="*/ 2624446 w 6531429"/>
              <a:gd name="connsiteY2" fmla="*/ 285008 h 741726"/>
              <a:gd name="connsiteX3" fmla="*/ 3936670 w 6531429"/>
              <a:gd name="connsiteY3" fmla="*/ 100940 h 741726"/>
              <a:gd name="connsiteX4" fmla="*/ 5231081 w 6531429"/>
              <a:gd name="connsiteY4" fmla="*/ 166254 h 741726"/>
              <a:gd name="connsiteX5" fmla="*/ 6531429 w 6531429"/>
              <a:gd name="connsiteY5" fmla="*/ 0 h 741726"/>
              <a:gd name="connsiteX0" fmla="*/ 0 w 6531429"/>
              <a:gd name="connsiteY0" fmla="*/ 597399 h 745359"/>
              <a:gd name="connsiteX1" fmla="*/ 1306285 w 6531429"/>
              <a:gd name="connsiteY1" fmla="*/ 733965 h 745359"/>
              <a:gd name="connsiteX2" fmla="*/ 2624446 w 6531429"/>
              <a:gd name="connsiteY2" fmla="*/ 288641 h 745359"/>
              <a:gd name="connsiteX3" fmla="*/ 3936670 w 6531429"/>
              <a:gd name="connsiteY3" fmla="*/ 104573 h 745359"/>
              <a:gd name="connsiteX4" fmla="*/ 5242956 w 6531429"/>
              <a:gd name="connsiteY4" fmla="*/ 3633 h 745359"/>
              <a:gd name="connsiteX5" fmla="*/ 6531429 w 6531429"/>
              <a:gd name="connsiteY5" fmla="*/ 3633 h 745359"/>
              <a:gd name="connsiteX0" fmla="*/ 0 w 6531429"/>
              <a:gd name="connsiteY0" fmla="*/ 712519 h 860479"/>
              <a:gd name="connsiteX1" fmla="*/ 1306285 w 6531429"/>
              <a:gd name="connsiteY1" fmla="*/ 849085 h 860479"/>
              <a:gd name="connsiteX2" fmla="*/ 2624446 w 6531429"/>
              <a:gd name="connsiteY2" fmla="*/ 403761 h 860479"/>
              <a:gd name="connsiteX3" fmla="*/ 3936670 w 6531429"/>
              <a:gd name="connsiteY3" fmla="*/ 219693 h 860479"/>
              <a:gd name="connsiteX4" fmla="*/ 5242956 w 6531429"/>
              <a:gd name="connsiteY4" fmla="*/ 118753 h 860479"/>
              <a:gd name="connsiteX5" fmla="*/ 6531429 w 6531429"/>
              <a:gd name="connsiteY5" fmla="*/ 0 h 860479"/>
              <a:gd name="connsiteX0" fmla="*/ 0 w 6531429"/>
              <a:gd name="connsiteY0" fmla="*/ 716152 h 864112"/>
              <a:gd name="connsiteX1" fmla="*/ 1306285 w 6531429"/>
              <a:gd name="connsiteY1" fmla="*/ 852718 h 864112"/>
              <a:gd name="connsiteX2" fmla="*/ 2624446 w 6531429"/>
              <a:gd name="connsiteY2" fmla="*/ 407394 h 864112"/>
              <a:gd name="connsiteX3" fmla="*/ 3936670 w 6531429"/>
              <a:gd name="connsiteY3" fmla="*/ 223326 h 864112"/>
              <a:gd name="connsiteX4" fmla="*/ 5278582 w 6531429"/>
              <a:gd name="connsiteY4" fmla="*/ 3632 h 864112"/>
              <a:gd name="connsiteX5" fmla="*/ 6531429 w 6531429"/>
              <a:gd name="connsiteY5" fmla="*/ 3633 h 864112"/>
              <a:gd name="connsiteX0" fmla="*/ 0 w 6555179"/>
              <a:gd name="connsiteY0" fmla="*/ 926275 h 1074235"/>
              <a:gd name="connsiteX1" fmla="*/ 1306285 w 6555179"/>
              <a:gd name="connsiteY1" fmla="*/ 1062841 h 1074235"/>
              <a:gd name="connsiteX2" fmla="*/ 2624446 w 6555179"/>
              <a:gd name="connsiteY2" fmla="*/ 617517 h 1074235"/>
              <a:gd name="connsiteX3" fmla="*/ 3936670 w 6555179"/>
              <a:gd name="connsiteY3" fmla="*/ 433449 h 1074235"/>
              <a:gd name="connsiteX4" fmla="*/ 5278582 w 6555179"/>
              <a:gd name="connsiteY4" fmla="*/ 213755 h 1074235"/>
              <a:gd name="connsiteX5" fmla="*/ 6555179 w 6555179"/>
              <a:gd name="connsiteY5" fmla="*/ 0 h 107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5179" h="1074235">
                <a:moveTo>
                  <a:pt x="0" y="926275"/>
                </a:moveTo>
                <a:cubicBezTo>
                  <a:pt x="448293" y="977734"/>
                  <a:pt x="868877" y="1114301"/>
                  <a:pt x="1306285" y="1062841"/>
                </a:cubicBezTo>
                <a:cubicBezTo>
                  <a:pt x="1743693" y="1011381"/>
                  <a:pt x="2186049" y="722416"/>
                  <a:pt x="2624446" y="617517"/>
                </a:cubicBezTo>
                <a:cubicBezTo>
                  <a:pt x="3062843" y="512618"/>
                  <a:pt x="3494314" y="500743"/>
                  <a:pt x="3936670" y="433449"/>
                </a:cubicBezTo>
                <a:cubicBezTo>
                  <a:pt x="4379026" y="366155"/>
                  <a:pt x="4846122" y="236516"/>
                  <a:pt x="5278582" y="213755"/>
                </a:cubicBezTo>
                <a:cubicBezTo>
                  <a:pt x="5711042" y="190994"/>
                  <a:pt x="6121235" y="71746"/>
                  <a:pt x="6555179" y="0"/>
                </a:cubicBezTo>
              </a:path>
            </a:pathLst>
          </a:custGeom>
          <a:noFill/>
          <a:ln w="28575" cap="flat">
            <a:solidFill>
              <a:srgbClr val="69CCA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rial"/>
              <a:cs typeface="Arial"/>
              <a:sym typeface="Arial"/>
            </a:endParaRPr>
          </a:p>
        </p:txBody>
      </p:sp>
      <p:sp>
        <p:nvSpPr>
          <p:cNvPr id="18" name="TextBox 17">
            <a:extLst>
              <a:ext uri="{FF2B5EF4-FFF2-40B4-BE49-F238E27FC236}">
                <a16:creationId xmlns:a16="http://schemas.microsoft.com/office/drawing/2014/main" id="{4D6E890C-8C71-8A84-AEC4-39B7D5024480}"/>
              </a:ext>
            </a:extLst>
          </p:cNvPr>
          <p:cNvSpPr txBox="1"/>
          <p:nvPr/>
        </p:nvSpPr>
        <p:spPr>
          <a:xfrm>
            <a:off x="645342" y="3803584"/>
            <a:ext cx="1134283"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Total population</a:t>
            </a:r>
          </a:p>
        </p:txBody>
      </p:sp>
      <p:sp>
        <p:nvSpPr>
          <p:cNvPr id="19" name="TextBox 18">
            <a:extLst>
              <a:ext uri="{FF2B5EF4-FFF2-40B4-BE49-F238E27FC236}">
                <a16:creationId xmlns:a16="http://schemas.microsoft.com/office/drawing/2014/main" id="{C0A642C1-1790-AEE6-EE99-93B149ACF4DB}"/>
              </a:ext>
            </a:extLst>
          </p:cNvPr>
          <p:cNvSpPr txBox="1"/>
          <p:nvPr/>
        </p:nvSpPr>
        <p:spPr>
          <a:xfrm>
            <a:off x="1827161" y="3757085"/>
            <a:ext cx="1238478"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100" b="1" i="0" u="none" strike="noStrike" kern="0" cap="none" spc="0" normalizeH="0" baseline="0" noProof="0" err="1">
                <a:ln>
                  <a:noFill/>
                </a:ln>
                <a:solidFill>
                  <a:srgbClr val="000000"/>
                </a:solidFill>
                <a:effectLst/>
                <a:uLnTx/>
                <a:uFillTx/>
                <a:latin typeface="Aptos" panose="020B0004020202020204" pitchFamily="34" charset="0"/>
                <a:ea typeface="+mn-ea"/>
                <a:cs typeface="Arial"/>
                <a:sym typeface="Calibri"/>
              </a:rPr>
              <a:t>Secondary</a:t>
            </a:r>
            <a:r>
              <a:rPr kumimoji="0" lang="de-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 </a:t>
            </a:r>
            <a:r>
              <a:rPr kumimoji="0" lang="de-DE" sz="1100" b="1" i="0" u="none" strike="noStrike" kern="0" cap="none" spc="0" normalizeH="0" baseline="0" noProof="0" err="1">
                <a:ln>
                  <a:noFill/>
                </a:ln>
                <a:solidFill>
                  <a:srgbClr val="000000"/>
                </a:solidFill>
                <a:effectLst/>
                <a:uLnTx/>
                <a:uFillTx/>
                <a:latin typeface="Aptos" panose="020B0004020202020204" pitchFamily="34" charset="0"/>
                <a:ea typeface="+mn-ea"/>
                <a:cs typeface="Arial"/>
                <a:sym typeface="Calibri"/>
              </a:rPr>
              <a:t>school</a:t>
            </a:r>
            <a:endParaRPr kumimoji="0" lang="de-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de-DE" sz="1100" b="1" err="1">
                <a:latin typeface="Aptos" panose="020B0004020202020204" pitchFamily="34" charset="0"/>
                <a:ea typeface="+mn-ea"/>
                <a:sym typeface="Calibri"/>
              </a:rPr>
              <a:t>graduates</a:t>
            </a:r>
            <a:endPar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24" name="TextBox 23">
            <a:extLst>
              <a:ext uri="{FF2B5EF4-FFF2-40B4-BE49-F238E27FC236}">
                <a16:creationId xmlns:a16="http://schemas.microsoft.com/office/drawing/2014/main" id="{8CA68127-EA19-611A-6CC0-D59366A79B6F}"/>
              </a:ext>
            </a:extLst>
          </p:cNvPr>
          <p:cNvSpPr txBox="1"/>
          <p:nvPr/>
        </p:nvSpPr>
        <p:spPr>
          <a:xfrm>
            <a:off x="1002637" y="2121302"/>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51%</a:t>
            </a:r>
          </a:p>
        </p:txBody>
      </p:sp>
      <p:sp>
        <p:nvSpPr>
          <p:cNvPr id="25" name="TextBox 24">
            <a:extLst>
              <a:ext uri="{FF2B5EF4-FFF2-40B4-BE49-F238E27FC236}">
                <a16:creationId xmlns:a16="http://schemas.microsoft.com/office/drawing/2014/main" id="{86A61CDA-9211-370E-B748-71FD6BEE3C84}"/>
              </a:ext>
            </a:extLst>
          </p:cNvPr>
          <p:cNvSpPr txBox="1"/>
          <p:nvPr/>
        </p:nvSpPr>
        <p:spPr>
          <a:xfrm>
            <a:off x="2166538" y="2061335"/>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a:t>
            </a:r>
            <a:r>
              <a:rPr kumimoji="0" lang="de-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4</a:t>
            </a: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a:t>
            </a:r>
          </a:p>
        </p:txBody>
      </p:sp>
      <p:sp>
        <p:nvSpPr>
          <p:cNvPr id="27" name="TextBox 26">
            <a:extLst>
              <a:ext uri="{FF2B5EF4-FFF2-40B4-BE49-F238E27FC236}">
                <a16:creationId xmlns:a16="http://schemas.microsoft.com/office/drawing/2014/main" id="{562BFD04-1C32-3375-F9EE-4544389947CC}"/>
              </a:ext>
            </a:extLst>
          </p:cNvPr>
          <p:cNvSpPr txBox="1"/>
          <p:nvPr/>
        </p:nvSpPr>
        <p:spPr>
          <a:xfrm>
            <a:off x="3569741" y="2522842"/>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3</a:t>
            </a:r>
            <a:r>
              <a:rPr kumimoji="0" lang="de-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2</a:t>
            </a: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a:t>
            </a:r>
          </a:p>
        </p:txBody>
      </p:sp>
      <p:sp>
        <p:nvSpPr>
          <p:cNvPr id="28" name="TextBox 27">
            <a:extLst>
              <a:ext uri="{FF2B5EF4-FFF2-40B4-BE49-F238E27FC236}">
                <a16:creationId xmlns:a16="http://schemas.microsoft.com/office/drawing/2014/main" id="{8E53DCD4-A7D9-6BC1-793E-AE4A12535293}"/>
              </a:ext>
            </a:extLst>
          </p:cNvPr>
          <p:cNvSpPr txBox="1"/>
          <p:nvPr/>
        </p:nvSpPr>
        <p:spPr>
          <a:xfrm>
            <a:off x="4885922" y="2798542"/>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de-DE" sz="1200" b="1">
                <a:solidFill>
                  <a:srgbClr val="7030A0"/>
                </a:solidFill>
                <a:latin typeface="Aptos" panose="020B0004020202020204" pitchFamily="34" charset="0"/>
                <a:ea typeface="+mn-ea"/>
                <a:sym typeface="Calibri"/>
              </a:rPr>
              <a:t>19</a:t>
            </a: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a:t>
            </a:r>
          </a:p>
        </p:txBody>
      </p:sp>
      <p:sp>
        <p:nvSpPr>
          <p:cNvPr id="29" name="TextBox 28">
            <a:extLst>
              <a:ext uri="{FF2B5EF4-FFF2-40B4-BE49-F238E27FC236}">
                <a16:creationId xmlns:a16="http://schemas.microsoft.com/office/drawing/2014/main" id="{5042559F-1917-DCB9-09E2-AE40391D19BE}"/>
              </a:ext>
            </a:extLst>
          </p:cNvPr>
          <p:cNvSpPr txBox="1"/>
          <p:nvPr/>
        </p:nvSpPr>
        <p:spPr>
          <a:xfrm>
            <a:off x="6272583" y="3025790"/>
            <a:ext cx="30392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de-DE" sz="1200" b="1">
                <a:solidFill>
                  <a:srgbClr val="7030A0"/>
                </a:solidFill>
                <a:latin typeface="Aptos" panose="020B0004020202020204" pitchFamily="34" charset="0"/>
                <a:ea typeface="+mn-ea"/>
                <a:sym typeface="Calibri"/>
              </a:rPr>
              <a:t>6</a:t>
            </a: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a:t>
            </a:r>
          </a:p>
        </p:txBody>
      </p:sp>
      <p:sp>
        <p:nvSpPr>
          <p:cNvPr id="30" name="TextBox 29">
            <a:extLst>
              <a:ext uri="{FF2B5EF4-FFF2-40B4-BE49-F238E27FC236}">
                <a16:creationId xmlns:a16="http://schemas.microsoft.com/office/drawing/2014/main" id="{608F3212-73ED-486E-F070-4AD8B2A58E72}"/>
              </a:ext>
            </a:extLst>
          </p:cNvPr>
          <p:cNvSpPr txBox="1"/>
          <p:nvPr/>
        </p:nvSpPr>
        <p:spPr>
          <a:xfrm>
            <a:off x="7496589" y="3073732"/>
            <a:ext cx="30392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1%</a:t>
            </a:r>
          </a:p>
        </p:txBody>
      </p:sp>
      <p:sp>
        <p:nvSpPr>
          <p:cNvPr id="31" name="TextBox 30">
            <a:extLst>
              <a:ext uri="{FF2B5EF4-FFF2-40B4-BE49-F238E27FC236}">
                <a16:creationId xmlns:a16="http://schemas.microsoft.com/office/drawing/2014/main" id="{C7ED18DC-5323-14CA-FD31-AA7D091AD611}"/>
              </a:ext>
            </a:extLst>
          </p:cNvPr>
          <p:cNvSpPr txBox="1"/>
          <p:nvPr/>
        </p:nvSpPr>
        <p:spPr>
          <a:xfrm>
            <a:off x="1002637" y="2629230"/>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49%</a:t>
            </a:r>
          </a:p>
        </p:txBody>
      </p:sp>
      <p:sp>
        <p:nvSpPr>
          <p:cNvPr id="32" name="TextBox 31">
            <a:extLst>
              <a:ext uri="{FF2B5EF4-FFF2-40B4-BE49-F238E27FC236}">
                <a16:creationId xmlns:a16="http://schemas.microsoft.com/office/drawing/2014/main" id="{9298019F-9770-E3EE-B57E-CD01D06C4A8B}"/>
              </a:ext>
            </a:extLst>
          </p:cNvPr>
          <p:cNvSpPr txBox="1"/>
          <p:nvPr/>
        </p:nvSpPr>
        <p:spPr>
          <a:xfrm>
            <a:off x="2166538" y="2674772"/>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4</a:t>
            </a:r>
            <a:r>
              <a:rPr kumimoji="0" lang="de-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6</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3" name="TextBox 32">
            <a:extLst>
              <a:ext uri="{FF2B5EF4-FFF2-40B4-BE49-F238E27FC236}">
                <a16:creationId xmlns:a16="http://schemas.microsoft.com/office/drawing/2014/main" id="{B9D67739-6782-A751-31B9-02E41C12AC4B}"/>
              </a:ext>
            </a:extLst>
          </p:cNvPr>
          <p:cNvSpPr txBox="1"/>
          <p:nvPr/>
        </p:nvSpPr>
        <p:spPr>
          <a:xfrm>
            <a:off x="3569741" y="1909419"/>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6</a:t>
            </a:r>
            <a:r>
              <a:rPr kumimoji="0" lang="de-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4" name="TextBox 33">
            <a:extLst>
              <a:ext uri="{FF2B5EF4-FFF2-40B4-BE49-F238E27FC236}">
                <a16:creationId xmlns:a16="http://schemas.microsoft.com/office/drawing/2014/main" id="{5629D28C-1BBD-3393-8874-153BE0996BF8}"/>
              </a:ext>
            </a:extLst>
          </p:cNvPr>
          <p:cNvSpPr txBox="1"/>
          <p:nvPr/>
        </p:nvSpPr>
        <p:spPr>
          <a:xfrm>
            <a:off x="4885922" y="1714446"/>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a:t>
            </a:r>
            <a:r>
              <a:rPr kumimoji="0" lang="de-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1</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5" name="TextBox 34">
            <a:extLst>
              <a:ext uri="{FF2B5EF4-FFF2-40B4-BE49-F238E27FC236}">
                <a16:creationId xmlns:a16="http://schemas.microsoft.com/office/drawing/2014/main" id="{DAA039F8-19CA-5C1C-A838-0E9512BD029E}"/>
              </a:ext>
            </a:extLst>
          </p:cNvPr>
          <p:cNvSpPr txBox="1"/>
          <p:nvPr/>
        </p:nvSpPr>
        <p:spPr>
          <a:xfrm>
            <a:off x="6272583" y="1529937"/>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de-DE" sz="1200" b="1">
                <a:solidFill>
                  <a:srgbClr val="69CCA4"/>
                </a:solidFill>
                <a:latin typeface="Aptos" panose="020B0004020202020204" pitchFamily="34" charset="0"/>
                <a:ea typeface="+mn-ea"/>
                <a:sym typeface="Calibri"/>
              </a:rPr>
              <a:t>85</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6" name="TextBox 35">
            <a:extLst>
              <a:ext uri="{FF2B5EF4-FFF2-40B4-BE49-F238E27FC236}">
                <a16:creationId xmlns:a16="http://schemas.microsoft.com/office/drawing/2014/main" id="{8F68F291-96EA-A547-4B4C-61F7A03C5716}"/>
              </a:ext>
            </a:extLst>
          </p:cNvPr>
          <p:cNvSpPr txBox="1"/>
          <p:nvPr/>
        </p:nvSpPr>
        <p:spPr>
          <a:xfrm>
            <a:off x="7455711" y="1286494"/>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de-DE" sz="1200" b="1">
                <a:solidFill>
                  <a:srgbClr val="69CCA4"/>
                </a:solidFill>
                <a:latin typeface="Aptos" panose="020B0004020202020204" pitchFamily="34" charset="0"/>
                <a:ea typeface="+mn-ea"/>
                <a:sym typeface="Calibri"/>
              </a:rPr>
              <a:t>91</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7" name="Textfeld 3">
            <a:extLst>
              <a:ext uri="{FF2B5EF4-FFF2-40B4-BE49-F238E27FC236}">
                <a16:creationId xmlns:a16="http://schemas.microsoft.com/office/drawing/2014/main" id="{91B29EF1-E7DA-29E7-D2D0-42E0B6775396}"/>
              </a:ext>
            </a:extLst>
          </p:cNvPr>
          <p:cNvSpPr txBox="1"/>
          <p:nvPr/>
        </p:nvSpPr>
        <p:spPr>
          <a:xfrm>
            <a:off x="399682" y="4659190"/>
            <a:ext cx="324769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Source: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Female</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Founders</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Monitor 2025, p. 13</a:t>
            </a:r>
          </a:p>
        </p:txBody>
      </p:sp>
      <p:sp>
        <p:nvSpPr>
          <p:cNvPr id="3" name="TextBox 2">
            <a:extLst>
              <a:ext uri="{FF2B5EF4-FFF2-40B4-BE49-F238E27FC236}">
                <a16:creationId xmlns:a16="http://schemas.microsoft.com/office/drawing/2014/main" id="{EFE3C7B7-42C1-9625-E8E5-84892FD01A7B}"/>
              </a:ext>
            </a:extLst>
          </p:cNvPr>
          <p:cNvSpPr txBox="1"/>
          <p:nvPr/>
        </p:nvSpPr>
        <p:spPr>
          <a:xfrm>
            <a:off x="7103873" y="3753381"/>
            <a:ext cx="1234398"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Venture capital volume</a:t>
            </a:r>
          </a:p>
        </p:txBody>
      </p:sp>
    </p:spTree>
    <p:extLst>
      <p:ext uri="{BB962C8B-B14F-4D97-AF65-F5344CB8AC3E}">
        <p14:creationId xmlns:p14="http://schemas.microsoft.com/office/powerpoint/2010/main" val="19903107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7DC37F4E-9F4F-FEFE-1872-AA8CECAE9BE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65E0E8C-F1B2-8B7E-6BF6-996E0BF543F6}"/>
              </a:ext>
            </a:extLst>
          </p:cNvPr>
          <p:cNvSpPr>
            <a:spLocks noGrp="1"/>
          </p:cNvSpPr>
          <p:nvPr>
            <p:ph type="body" idx="1"/>
          </p:nvPr>
        </p:nvSpPr>
        <p:spPr>
          <a:xfrm>
            <a:off x="421801" y="290099"/>
            <a:ext cx="5099593" cy="503984"/>
          </a:xfrm>
        </p:spPr>
        <p:txBody>
          <a:bodyPr/>
          <a:lstStyle/>
          <a:p>
            <a:r>
              <a:rPr lang="en-GB"/>
              <a:t>Please guess ...</a:t>
            </a:r>
          </a:p>
        </p:txBody>
      </p:sp>
      <p:sp>
        <p:nvSpPr>
          <p:cNvPr id="12" name="Freeform 11">
            <a:extLst>
              <a:ext uri="{FF2B5EF4-FFF2-40B4-BE49-F238E27FC236}">
                <a16:creationId xmlns:a16="http://schemas.microsoft.com/office/drawing/2014/main" id="{1C454EA8-4EA0-EAF7-170A-AD26117616C1}"/>
              </a:ext>
            </a:extLst>
          </p:cNvPr>
          <p:cNvSpPr/>
          <p:nvPr/>
        </p:nvSpPr>
        <p:spPr>
          <a:xfrm>
            <a:off x="1154019" y="2352233"/>
            <a:ext cx="6537366" cy="1026297"/>
          </a:xfrm>
          <a:custGeom>
            <a:avLst/>
            <a:gdLst>
              <a:gd name="connsiteX0" fmla="*/ 0 w 6525491"/>
              <a:gd name="connsiteY0" fmla="*/ 53561 h 855145"/>
              <a:gd name="connsiteX1" fmla="*/ 1318161 w 6525491"/>
              <a:gd name="connsiteY1" fmla="*/ 17935 h 855145"/>
              <a:gd name="connsiteX2" fmla="*/ 2600696 w 6525491"/>
              <a:gd name="connsiteY2" fmla="*/ 302942 h 855145"/>
              <a:gd name="connsiteX3" fmla="*/ 3936670 w 6525491"/>
              <a:gd name="connsiteY3" fmla="*/ 546386 h 855145"/>
              <a:gd name="connsiteX4" fmla="*/ 5231080 w 6525491"/>
              <a:gd name="connsiteY4" fmla="*/ 801706 h 855145"/>
              <a:gd name="connsiteX5" fmla="*/ 6525491 w 6525491"/>
              <a:gd name="connsiteY5" fmla="*/ 855145 h 855145"/>
              <a:gd name="connsiteX0" fmla="*/ 0 w 6525491"/>
              <a:gd name="connsiteY0" fmla="*/ 149899 h 951483"/>
              <a:gd name="connsiteX1" fmla="*/ 1341912 w 6525491"/>
              <a:gd name="connsiteY1" fmla="*/ 7395 h 951483"/>
              <a:gd name="connsiteX2" fmla="*/ 2600696 w 6525491"/>
              <a:gd name="connsiteY2" fmla="*/ 399280 h 951483"/>
              <a:gd name="connsiteX3" fmla="*/ 3936670 w 6525491"/>
              <a:gd name="connsiteY3" fmla="*/ 642724 h 951483"/>
              <a:gd name="connsiteX4" fmla="*/ 5231080 w 6525491"/>
              <a:gd name="connsiteY4" fmla="*/ 898044 h 951483"/>
              <a:gd name="connsiteX5" fmla="*/ 6525491 w 6525491"/>
              <a:gd name="connsiteY5" fmla="*/ 951483 h 951483"/>
              <a:gd name="connsiteX0" fmla="*/ 0 w 6525491"/>
              <a:gd name="connsiteY0" fmla="*/ 153461 h 955045"/>
              <a:gd name="connsiteX1" fmla="*/ 1341912 w 6525491"/>
              <a:gd name="connsiteY1" fmla="*/ 10957 h 955045"/>
              <a:gd name="connsiteX2" fmla="*/ 2600696 w 6525491"/>
              <a:gd name="connsiteY2" fmla="*/ 474094 h 955045"/>
              <a:gd name="connsiteX3" fmla="*/ 3936670 w 6525491"/>
              <a:gd name="connsiteY3" fmla="*/ 646286 h 955045"/>
              <a:gd name="connsiteX4" fmla="*/ 5231080 w 6525491"/>
              <a:gd name="connsiteY4" fmla="*/ 901606 h 955045"/>
              <a:gd name="connsiteX5" fmla="*/ 6525491 w 6525491"/>
              <a:gd name="connsiteY5" fmla="*/ 955045 h 955045"/>
              <a:gd name="connsiteX0" fmla="*/ 0 w 6525491"/>
              <a:gd name="connsiteY0" fmla="*/ 153461 h 955045"/>
              <a:gd name="connsiteX1" fmla="*/ 1341912 w 6525491"/>
              <a:gd name="connsiteY1" fmla="*/ 10957 h 955045"/>
              <a:gd name="connsiteX2" fmla="*/ 2600696 w 6525491"/>
              <a:gd name="connsiteY2" fmla="*/ 474094 h 955045"/>
              <a:gd name="connsiteX3" fmla="*/ 3948545 w 6525491"/>
              <a:gd name="connsiteY3" fmla="*/ 717538 h 955045"/>
              <a:gd name="connsiteX4" fmla="*/ 5231080 w 6525491"/>
              <a:gd name="connsiteY4" fmla="*/ 901606 h 955045"/>
              <a:gd name="connsiteX5" fmla="*/ 6525491 w 6525491"/>
              <a:gd name="connsiteY5" fmla="*/ 955045 h 955045"/>
              <a:gd name="connsiteX0" fmla="*/ 0 w 6537366"/>
              <a:gd name="connsiteY0" fmla="*/ 153461 h 1026297"/>
              <a:gd name="connsiteX1" fmla="*/ 1341912 w 6537366"/>
              <a:gd name="connsiteY1" fmla="*/ 10957 h 1026297"/>
              <a:gd name="connsiteX2" fmla="*/ 2600696 w 6537366"/>
              <a:gd name="connsiteY2" fmla="*/ 474094 h 1026297"/>
              <a:gd name="connsiteX3" fmla="*/ 3948545 w 6537366"/>
              <a:gd name="connsiteY3" fmla="*/ 717538 h 1026297"/>
              <a:gd name="connsiteX4" fmla="*/ 5231080 w 6537366"/>
              <a:gd name="connsiteY4" fmla="*/ 901606 h 1026297"/>
              <a:gd name="connsiteX5" fmla="*/ 6537366 w 6537366"/>
              <a:gd name="connsiteY5" fmla="*/ 1026297 h 1026297"/>
              <a:gd name="connsiteX0" fmla="*/ 0 w 6537366"/>
              <a:gd name="connsiteY0" fmla="*/ 153461 h 1026297"/>
              <a:gd name="connsiteX1" fmla="*/ 1341912 w 6537366"/>
              <a:gd name="connsiteY1" fmla="*/ 10957 h 1026297"/>
              <a:gd name="connsiteX2" fmla="*/ 2600696 w 6537366"/>
              <a:gd name="connsiteY2" fmla="*/ 474094 h 1026297"/>
              <a:gd name="connsiteX3" fmla="*/ 3948545 w 6537366"/>
              <a:gd name="connsiteY3" fmla="*/ 717538 h 1026297"/>
              <a:gd name="connsiteX4" fmla="*/ 5219205 w 6537366"/>
              <a:gd name="connsiteY4" fmla="*/ 960983 h 1026297"/>
              <a:gd name="connsiteX5" fmla="*/ 6537366 w 6537366"/>
              <a:gd name="connsiteY5" fmla="*/ 1026297 h 10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7366" h="1026297">
                <a:moveTo>
                  <a:pt x="0" y="153461"/>
                </a:moveTo>
                <a:cubicBezTo>
                  <a:pt x="442356" y="114866"/>
                  <a:pt x="908463" y="-42482"/>
                  <a:pt x="1341912" y="10957"/>
                </a:cubicBezTo>
                <a:cubicBezTo>
                  <a:pt x="1775361" y="64396"/>
                  <a:pt x="2166257" y="356330"/>
                  <a:pt x="2600696" y="474094"/>
                </a:cubicBezTo>
                <a:cubicBezTo>
                  <a:pt x="3035135" y="591858"/>
                  <a:pt x="3512127" y="636390"/>
                  <a:pt x="3948545" y="717538"/>
                </a:cubicBezTo>
                <a:cubicBezTo>
                  <a:pt x="4384963" y="798686"/>
                  <a:pt x="4787735" y="909523"/>
                  <a:pt x="5219205" y="960983"/>
                </a:cubicBezTo>
                <a:cubicBezTo>
                  <a:pt x="5650675" y="1012443"/>
                  <a:pt x="6105895" y="1025307"/>
                  <a:pt x="6537366" y="1026297"/>
                </a:cubicBezTo>
              </a:path>
            </a:pathLst>
          </a:custGeom>
          <a:noFill/>
          <a:ln w="254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rial"/>
              <a:cs typeface="Arial"/>
              <a:sym typeface="Arial"/>
            </a:endParaRPr>
          </a:p>
        </p:txBody>
      </p:sp>
      <p:sp>
        <p:nvSpPr>
          <p:cNvPr id="13" name="Freeform 12">
            <a:extLst>
              <a:ext uri="{FF2B5EF4-FFF2-40B4-BE49-F238E27FC236}">
                <a16:creationId xmlns:a16="http://schemas.microsoft.com/office/drawing/2014/main" id="{B9D5243F-AF6F-3807-FA20-B51036597F0B}"/>
              </a:ext>
            </a:extLst>
          </p:cNvPr>
          <p:cNvSpPr/>
          <p:nvPr/>
        </p:nvSpPr>
        <p:spPr>
          <a:xfrm>
            <a:off x="1165893" y="1591292"/>
            <a:ext cx="6555179" cy="1074235"/>
          </a:xfrm>
          <a:custGeom>
            <a:avLst/>
            <a:gdLst>
              <a:gd name="connsiteX0" fmla="*/ 0 w 6531429"/>
              <a:gd name="connsiteY0" fmla="*/ 593766 h 671996"/>
              <a:gd name="connsiteX1" fmla="*/ 1330036 w 6531429"/>
              <a:gd name="connsiteY1" fmla="*/ 659080 h 671996"/>
              <a:gd name="connsiteX2" fmla="*/ 2600696 w 6531429"/>
              <a:gd name="connsiteY2" fmla="*/ 368135 h 671996"/>
              <a:gd name="connsiteX3" fmla="*/ 3936670 w 6531429"/>
              <a:gd name="connsiteY3" fmla="*/ 136566 h 671996"/>
              <a:gd name="connsiteX4" fmla="*/ 5231081 w 6531429"/>
              <a:gd name="connsiteY4" fmla="*/ 166254 h 671996"/>
              <a:gd name="connsiteX5" fmla="*/ 6531429 w 6531429"/>
              <a:gd name="connsiteY5" fmla="*/ 0 h 671996"/>
              <a:gd name="connsiteX0" fmla="*/ 0 w 6531429"/>
              <a:gd name="connsiteY0" fmla="*/ 593766 h 737378"/>
              <a:gd name="connsiteX1" fmla="*/ 1306285 w 6531429"/>
              <a:gd name="connsiteY1" fmla="*/ 730332 h 737378"/>
              <a:gd name="connsiteX2" fmla="*/ 2600696 w 6531429"/>
              <a:gd name="connsiteY2" fmla="*/ 368135 h 737378"/>
              <a:gd name="connsiteX3" fmla="*/ 3936670 w 6531429"/>
              <a:gd name="connsiteY3" fmla="*/ 136566 h 737378"/>
              <a:gd name="connsiteX4" fmla="*/ 5231081 w 6531429"/>
              <a:gd name="connsiteY4" fmla="*/ 166254 h 737378"/>
              <a:gd name="connsiteX5" fmla="*/ 6531429 w 6531429"/>
              <a:gd name="connsiteY5" fmla="*/ 0 h 737378"/>
              <a:gd name="connsiteX0" fmla="*/ 0 w 6531429"/>
              <a:gd name="connsiteY0" fmla="*/ 593766 h 741726"/>
              <a:gd name="connsiteX1" fmla="*/ 1306285 w 6531429"/>
              <a:gd name="connsiteY1" fmla="*/ 730332 h 741726"/>
              <a:gd name="connsiteX2" fmla="*/ 2624446 w 6531429"/>
              <a:gd name="connsiteY2" fmla="*/ 285008 h 741726"/>
              <a:gd name="connsiteX3" fmla="*/ 3936670 w 6531429"/>
              <a:gd name="connsiteY3" fmla="*/ 136566 h 741726"/>
              <a:gd name="connsiteX4" fmla="*/ 5231081 w 6531429"/>
              <a:gd name="connsiteY4" fmla="*/ 166254 h 741726"/>
              <a:gd name="connsiteX5" fmla="*/ 6531429 w 6531429"/>
              <a:gd name="connsiteY5" fmla="*/ 0 h 741726"/>
              <a:gd name="connsiteX0" fmla="*/ 0 w 6531429"/>
              <a:gd name="connsiteY0" fmla="*/ 593766 h 741726"/>
              <a:gd name="connsiteX1" fmla="*/ 1306285 w 6531429"/>
              <a:gd name="connsiteY1" fmla="*/ 730332 h 741726"/>
              <a:gd name="connsiteX2" fmla="*/ 2624446 w 6531429"/>
              <a:gd name="connsiteY2" fmla="*/ 285008 h 741726"/>
              <a:gd name="connsiteX3" fmla="*/ 3936670 w 6531429"/>
              <a:gd name="connsiteY3" fmla="*/ 100940 h 741726"/>
              <a:gd name="connsiteX4" fmla="*/ 5231081 w 6531429"/>
              <a:gd name="connsiteY4" fmla="*/ 166254 h 741726"/>
              <a:gd name="connsiteX5" fmla="*/ 6531429 w 6531429"/>
              <a:gd name="connsiteY5" fmla="*/ 0 h 741726"/>
              <a:gd name="connsiteX0" fmla="*/ 0 w 6531429"/>
              <a:gd name="connsiteY0" fmla="*/ 597399 h 745359"/>
              <a:gd name="connsiteX1" fmla="*/ 1306285 w 6531429"/>
              <a:gd name="connsiteY1" fmla="*/ 733965 h 745359"/>
              <a:gd name="connsiteX2" fmla="*/ 2624446 w 6531429"/>
              <a:gd name="connsiteY2" fmla="*/ 288641 h 745359"/>
              <a:gd name="connsiteX3" fmla="*/ 3936670 w 6531429"/>
              <a:gd name="connsiteY3" fmla="*/ 104573 h 745359"/>
              <a:gd name="connsiteX4" fmla="*/ 5242956 w 6531429"/>
              <a:gd name="connsiteY4" fmla="*/ 3633 h 745359"/>
              <a:gd name="connsiteX5" fmla="*/ 6531429 w 6531429"/>
              <a:gd name="connsiteY5" fmla="*/ 3633 h 745359"/>
              <a:gd name="connsiteX0" fmla="*/ 0 w 6531429"/>
              <a:gd name="connsiteY0" fmla="*/ 712519 h 860479"/>
              <a:gd name="connsiteX1" fmla="*/ 1306285 w 6531429"/>
              <a:gd name="connsiteY1" fmla="*/ 849085 h 860479"/>
              <a:gd name="connsiteX2" fmla="*/ 2624446 w 6531429"/>
              <a:gd name="connsiteY2" fmla="*/ 403761 h 860479"/>
              <a:gd name="connsiteX3" fmla="*/ 3936670 w 6531429"/>
              <a:gd name="connsiteY3" fmla="*/ 219693 h 860479"/>
              <a:gd name="connsiteX4" fmla="*/ 5242956 w 6531429"/>
              <a:gd name="connsiteY4" fmla="*/ 118753 h 860479"/>
              <a:gd name="connsiteX5" fmla="*/ 6531429 w 6531429"/>
              <a:gd name="connsiteY5" fmla="*/ 0 h 860479"/>
              <a:gd name="connsiteX0" fmla="*/ 0 w 6531429"/>
              <a:gd name="connsiteY0" fmla="*/ 716152 h 864112"/>
              <a:gd name="connsiteX1" fmla="*/ 1306285 w 6531429"/>
              <a:gd name="connsiteY1" fmla="*/ 852718 h 864112"/>
              <a:gd name="connsiteX2" fmla="*/ 2624446 w 6531429"/>
              <a:gd name="connsiteY2" fmla="*/ 407394 h 864112"/>
              <a:gd name="connsiteX3" fmla="*/ 3936670 w 6531429"/>
              <a:gd name="connsiteY3" fmla="*/ 223326 h 864112"/>
              <a:gd name="connsiteX4" fmla="*/ 5278582 w 6531429"/>
              <a:gd name="connsiteY4" fmla="*/ 3632 h 864112"/>
              <a:gd name="connsiteX5" fmla="*/ 6531429 w 6531429"/>
              <a:gd name="connsiteY5" fmla="*/ 3633 h 864112"/>
              <a:gd name="connsiteX0" fmla="*/ 0 w 6555179"/>
              <a:gd name="connsiteY0" fmla="*/ 926275 h 1074235"/>
              <a:gd name="connsiteX1" fmla="*/ 1306285 w 6555179"/>
              <a:gd name="connsiteY1" fmla="*/ 1062841 h 1074235"/>
              <a:gd name="connsiteX2" fmla="*/ 2624446 w 6555179"/>
              <a:gd name="connsiteY2" fmla="*/ 617517 h 1074235"/>
              <a:gd name="connsiteX3" fmla="*/ 3936670 w 6555179"/>
              <a:gd name="connsiteY3" fmla="*/ 433449 h 1074235"/>
              <a:gd name="connsiteX4" fmla="*/ 5278582 w 6555179"/>
              <a:gd name="connsiteY4" fmla="*/ 213755 h 1074235"/>
              <a:gd name="connsiteX5" fmla="*/ 6555179 w 6555179"/>
              <a:gd name="connsiteY5" fmla="*/ 0 h 107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5179" h="1074235">
                <a:moveTo>
                  <a:pt x="0" y="926275"/>
                </a:moveTo>
                <a:cubicBezTo>
                  <a:pt x="448293" y="977734"/>
                  <a:pt x="868877" y="1114301"/>
                  <a:pt x="1306285" y="1062841"/>
                </a:cubicBezTo>
                <a:cubicBezTo>
                  <a:pt x="1743693" y="1011381"/>
                  <a:pt x="2186049" y="722416"/>
                  <a:pt x="2624446" y="617517"/>
                </a:cubicBezTo>
                <a:cubicBezTo>
                  <a:pt x="3062843" y="512618"/>
                  <a:pt x="3494314" y="500743"/>
                  <a:pt x="3936670" y="433449"/>
                </a:cubicBezTo>
                <a:cubicBezTo>
                  <a:pt x="4379026" y="366155"/>
                  <a:pt x="4846122" y="236516"/>
                  <a:pt x="5278582" y="213755"/>
                </a:cubicBezTo>
                <a:cubicBezTo>
                  <a:pt x="5711042" y="190994"/>
                  <a:pt x="6121235" y="71746"/>
                  <a:pt x="6555179" y="0"/>
                </a:cubicBezTo>
              </a:path>
            </a:pathLst>
          </a:custGeom>
          <a:noFill/>
          <a:ln w="28575" cap="flat">
            <a:solidFill>
              <a:srgbClr val="69CCA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rial"/>
              <a:cs typeface="Arial"/>
              <a:sym typeface="Arial"/>
            </a:endParaRPr>
          </a:p>
        </p:txBody>
      </p:sp>
      <p:sp>
        <p:nvSpPr>
          <p:cNvPr id="18" name="TextBox 17">
            <a:extLst>
              <a:ext uri="{FF2B5EF4-FFF2-40B4-BE49-F238E27FC236}">
                <a16:creationId xmlns:a16="http://schemas.microsoft.com/office/drawing/2014/main" id="{356EC168-4264-1E76-09C8-9B9597E774AD}"/>
              </a:ext>
            </a:extLst>
          </p:cNvPr>
          <p:cNvSpPr txBox="1"/>
          <p:nvPr/>
        </p:nvSpPr>
        <p:spPr>
          <a:xfrm>
            <a:off x="645342" y="3803584"/>
            <a:ext cx="1134283"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Total population</a:t>
            </a:r>
          </a:p>
        </p:txBody>
      </p:sp>
      <p:sp>
        <p:nvSpPr>
          <p:cNvPr id="19" name="TextBox 18">
            <a:extLst>
              <a:ext uri="{FF2B5EF4-FFF2-40B4-BE49-F238E27FC236}">
                <a16:creationId xmlns:a16="http://schemas.microsoft.com/office/drawing/2014/main" id="{372376C1-A75D-1EDB-E6B8-14729E8F778D}"/>
              </a:ext>
            </a:extLst>
          </p:cNvPr>
          <p:cNvSpPr txBox="1"/>
          <p:nvPr/>
        </p:nvSpPr>
        <p:spPr>
          <a:xfrm>
            <a:off x="1827161" y="3757085"/>
            <a:ext cx="1238478"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100" b="1" i="0" u="none" strike="noStrike" kern="0" cap="none" spc="0" normalizeH="0" baseline="0" noProof="0" err="1">
                <a:ln>
                  <a:noFill/>
                </a:ln>
                <a:solidFill>
                  <a:srgbClr val="000000"/>
                </a:solidFill>
                <a:effectLst/>
                <a:uLnTx/>
                <a:uFillTx/>
                <a:latin typeface="Aptos" panose="020B0004020202020204" pitchFamily="34" charset="0"/>
                <a:ea typeface="+mn-ea"/>
                <a:cs typeface="Arial"/>
                <a:sym typeface="Calibri"/>
              </a:rPr>
              <a:t>Secondary</a:t>
            </a:r>
            <a:r>
              <a:rPr kumimoji="0" lang="de-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 </a:t>
            </a:r>
            <a:r>
              <a:rPr kumimoji="0" lang="de-DE" sz="1100" b="1" i="0" u="none" strike="noStrike" kern="0" cap="none" spc="0" normalizeH="0" baseline="0" noProof="0" err="1">
                <a:ln>
                  <a:noFill/>
                </a:ln>
                <a:solidFill>
                  <a:srgbClr val="000000"/>
                </a:solidFill>
                <a:effectLst/>
                <a:uLnTx/>
                <a:uFillTx/>
                <a:latin typeface="Aptos" panose="020B0004020202020204" pitchFamily="34" charset="0"/>
                <a:ea typeface="+mn-ea"/>
                <a:cs typeface="Arial"/>
                <a:sym typeface="Calibri"/>
              </a:rPr>
              <a:t>school</a:t>
            </a:r>
            <a:endParaRPr kumimoji="0" lang="de-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de-DE" sz="1100" b="1" err="1">
                <a:latin typeface="Aptos" panose="020B0004020202020204" pitchFamily="34" charset="0"/>
                <a:ea typeface="+mn-ea"/>
                <a:sym typeface="Calibri"/>
              </a:rPr>
              <a:t>graduates</a:t>
            </a:r>
            <a:endPar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24" name="TextBox 23">
            <a:extLst>
              <a:ext uri="{FF2B5EF4-FFF2-40B4-BE49-F238E27FC236}">
                <a16:creationId xmlns:a16="http://schemas.microsoft.com/office/drawing/2014/main" id="{4F1CFD7F-93A5-A6E9-6C98-75F5D9D6ABDB}"/>
              </a:ext>
            </a:extLst>
          </p:cNvPr>
          <p:cNvSpPr txBox="1"/>
          <p:nvPr/>
        </p:nvSpPr>
        <p:spPr>
          <a:xfrm>
            <a:off x="1002637" y="2121302"/>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51%</a:t>
            </a:r>
          </a:p>
        </p:txBody>
      </p:sp>
      <p:sp>
        <p:nvSpPr>
          <p:cNvPr id="25" name="TextBox 24">
            <a:extLst>
              <a:ext uri="{FF2B5EF4-FFF2-40B4-BE49-F238E27FC236}">
                <a16:creationId xmlns:a16="http://schemas.microsoft.com/office/drawing/2014/main" id="{65FE002E-B350-B85C-1CD6-57EF03016790}"/>
              </a:ext>
            </a:extLst>
          </p:cNvPr>
          <p:cNvSpPr txBox="1"/>
          <p:nvPr/>
        </p:nvSpPr>
        <p:spPr>
          <a:xfrm>
            <a:off x="2166538" y="2061335"/>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5</a:t>
            </a:r>
            <a:r>
              <a:rPr kumimoji="0" lang="de-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4</a:t>
            </a: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a:t>
            </a:r>
          </a:p>
        </p:txBody>
      </p:sp>
      <p:sp>
        <p:nvSpPr>
          <p:cNvPr id="27" name="TextBox 26">
            <a:extLst>
              <a:ext uri="{FF2B5EF4-FFF2-40B4-BE49-F238E27FC236}">
                <a16:creationId xmlns:a16="http://schemas.microsoft.com/office/drawing/2014/main" id="{145AA28F-9551-0D01-A0C6-DE9C9C0B6297}"/>
              </a:ext>
            </a:extLst>
          </p:cNvPr>
          <p:cNvSpPr txBox="1"/>
          <p:nvPr/>
        </p:nvSpPr>
        <p:spPr>
          <a:xfrm>
            <a:off x="3569741" y="2522842"/>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3</a:t>
            </a:r>
            <a:r>
              <a:rPr kumimoji="0" lang="de-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2</a:t>
            </a: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a:t>
            </a:r>
          </a:p>
        </p:txBody>
      </p:sp>
      <p:sp>
        <p:nvSpPr>
          <p:cNvPr id="28" name="TextBox 27">
            <a:extLst>
              <a:ext uri="{FF2B5EF4-FFF2-40B4-BE49-F238E27FC236}">
                <a16:creationId xmlns:a16="http://schemas.microsoft.com/office/drawing/2014/main" id="{A5307559-549C-78BC-0E02-C51390E38BB2}"/>
              </a:ext>
            </a:extLst>
          </p:cNvPr>
          <p:cNvSpPr txBox="1"/>
          <p:nvPr/>
        </p:nvSpPr>
        <p:spPr>
          <a:xfrm>
            <a:off x="4885922" y="2798542"/>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de-DE" sz="1200" b="1">
                <a:solidFill>
                  <a:srgbClr val="7030A0"/>
                </a:solidFill>
                <a:latin typeface="Aptos" panose="020B0004020202020204" pitchFamily="34" charset="0"/>
                <a:ea typeface="+mn-ea"/>
                <a:sym typeface="Calibri"/>
              </a:rPr>
              <a:t>19</a:t>
            </a: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a:t>
            </a:r>
          </a:p>
        </p:txBody>
      </p:sp>
      <p:sp>
        <p:nvSpPr>
          <p:cNvPr id="29" name="TextBox 28">
            <a:extLst>
              <a:ext uri="{FF2B5EF4-FFF2-40B4-BE49-F238E27FC236}">
                <a16:creationId xmlns:a16="http://schemas.microsoft.com/office/drawing/2014/main" id="{65E67D17-6E25-A01B-A19F-139A85F0E7A7}"/>
              </a:ext>
            </a:extLst>
          </p:cNvPr>
          <p:cNvSpPr txBox="1"/>
          <p:nvPr/>
        </p:nvSpPr>
        <p:spPr>
          <a:xfrm>
            <a:off x="6272583" y="3025790"/>
            <a:ext cx="30392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de-DE" sz="1200" b="1">
                <a:solidFill>
                  <a:srgbClr val="7030A0"/>
                </a:solidFill>
                <a:latin typeface="Aptos" panose="020B0004020202020204" pitchFamily="34" charset="0"/>
                <a:ea typeface="+mn-ea"/>
                <a:sym typeface="Calibri"/>
              </a:rPr>
              <a:t>6</a:t>
            </a: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a:t>
            </a:r>
          </a:p>
        </p:txBody>
      </p:sp>
      <p:sp>
        <p:nvSpPr>
          <p:cNvPr id="30" name="TextBox 29">
            <a:extLst>
              <a:ext uri="{FF2B5EF4-FFF2-40B4-BE49-F238E27FC236}">
                <a16:creationId xmlns:a16="http://schemas.microsoft.com/office/drawing/2014/main" id="{C36D9B40-6545-0DD6-2A71-B27508B10531}"/>
              </a:ext>
            </a:extLst>
          </p:cNvPr>
          <p:cNvSpPr txBox="1"/>
          <p:nvPr/>
        </p:nvSpPr>
        <p:spPr>
          <a:xfrm>
            <a:off x="7496589" y="3073732"/>
            <a:ext cx="30392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1%</a:t>
            </a:r>
          </a:p>
        </p:txBody>
      </p:sp>
      <p:sp>
        <p:nvSpPr>
          <p:cNvPr id="31" name="TextBox 30">
            <a:extLst>
              <a:ext uri="{FF2B5EF4-FFF2-40B4-BE49-F238E27FC236}">
                <a16:creationId xmlns:a16="http://schemas.microsoft.com/office/drawing/2014/main" id="{13FBF105-12C6-0443-E552-054DD47EC453}"/>
              </a:ext>
            </a:extLst>
          </p:cNvPr>
          <p:cNvSpPr txBox="1"/>
          <p:nvPr/>
        </p:nvSpPr>
        <p:spPr>
          <a:xfrm>
            <a:off x="1002637" y="2629230"/>
            <a:ext cx="38888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49%</a:t>
            </a:r>
          </a:p>
        </p:txBody>
      </p:sp>
      <p:sp>
        <p:nvSpPr>
          <p:cNvPr id="32" name="TextBox 31">
            <a:extLst>
              <a:ext uri="{FF2B5EF4-FFF2-40B4-BE49-F238E27FC236}">
                <a16:creationId xmlns:a16="http://schemas.microsoft.com/office/drawing/2014/main" id="{51330894-7676-4230-8692-AC6BD8662DB3}"/>
              </a:ext>
            </a:extLst>
          </p:cNvPr>
          <p:cNvSpPr txBox="1"/>
          <p:nvPr/>
        </p:nvSpPr>
        <p:spPr>
          <a:xfrm>
            <a:off x="2166538" y="2674772"/>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4</a:t>
            </a:r>
            <a:r>
              <a:rPr kumimoji="0" lang="de-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6</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3" name="TextBox 32">
            <a:extLst>
              <a:ext uri="{FF2B5EF4-FFF2-40B4-BE49-F238E27FC236}">
                <a16:creationId xmlns:a16="http://schemas.microsoft.com/office/drawing/2014/main" id="{7E2DFDAB-7F0C-2A60-21C3-246D959B361D}"/>
              </a:ext>
            </a:extLst>
          </p:cNvPr>
          <p:cNvSpPr txBox="1"/>
          <p:nvPr/>
        </p:nvSpPr>
        <p:spPr>
          <a:xfrm>
            <a:off x="3569741" y="1909419"/>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6</a:t>
            </a:r>
            <a:r>
              <a:rPr kumimoji="0" lang="de-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4" name="TextBox 33">
            <a:extLst>
              <a:ext uri="{FF2B5EF4-FFF2-40B4-BE49-F238E27FC236}">
                <a16:creationId xmlns:a16="http://schemas.microsoft.com/office/drawing/2014/main" id="{7154BA42-0CF2-57B3-0BB2-617DFD376DC0}"/>
              </a:ext>
            </a:extLst>
          </p:cNvPr>
          <p:cNvSpPr txBox="1"/>
          <p:nvPr/>
        </p:nvSpPr>
        <p:spPr>
          <a:xfrm>
            <a:off x="4885922" y="1714446"/>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a:t>
            </a:r>
            <a:r>
              <a:rPr kumimoji="0" lang="de-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1</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5" name="TextBox 34">
            <a:extLst>
              <a:ext uri="{FF2B5EF4-FFF2-40B4-BE49-F238E27FC236}">
                <a16:creationId xmlns:a16="http://schemas.microsoft.com/office/drawing/2014/main" id="{28603417-A3EC-2C06-E9E1-B60BC4922908}"/>
              </a:ext>
            </a:extLst>
          </p:cNvPr>
          <p:cNvSpPr txBox="1"/>
          <p:nvPr/>
        </p:nvSpPr>
        <p:spPr>
          <a:xfrm>
            <a:off x="6272583" y="1529937"/>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de-DE" sz="1200" b="1">
                <a:solidFill>
                  <a:srgbClr val="69CCA4"/>
                </a:solidFill>
                <a:latin typeface="Aptos" panose="020B0004020202020204" pitchFamily="34" charset="0"/>
                <a:ea typeface="+mn-ea"/>
                <a:sym typeface="Calibri"/>
              </a:rPr>
              <a:t>85</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6" name="TextBox 35">
            <a:extLst>
              <a:ext uri="{FF2B5EF4-FFF2-40B4-BE49-F238E27FC236}">
                <a16:creationId xmlns:a16="http://schemas.microsoft.com/office/drawing/2014/main" id="{1B8E8393-D55C-A1F8-CC1C-A73E68D2FA12}"/>
              </a:ext>
            </a:extLst>
          </p:cNvPr>
          <p:cNvSpPr txBox="1"/>
          <p:nvPr/>
        </p:nvSpPr>
        <p:spPr>
          <a:xfrm>
            <a:off x="7455711" y="1286494"/>
            <a:ext cx="38568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de-DE" sz="1200" b="1">
                <a:solidFill>
                  <a:srgbClr val="69CCA4"/>
                </a:solidFill>
                <a:latin typeface="Aptos" panose="020B0004020202020204" pitchFamily="34" charset="0"/>
                <a:ea typeface="+mn-ea"/>
                <a:sym typeface="Calibri"/>
              </a:rPr>
              <a:t>91</a:t>
            </a:r>
            <a:r>
              <a:rPr kumimoji="0" lang="en-DE" sz="1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a:t>
            </a:r>
          </a:p>
        </p:txBody>
      </p:sp>
      <p:sp>
        <p:nvSpPr>
          <p:cNvPr id="37" name="Textfeld 3">
            <a:extLst>
              <a:ext uri="{FF2B5EF4-FFF2-40B4-BE49-F238E27FC236}">
                <a16:creationId xmlns:a16="http://schemas.microsoft.com/office/drawing/2014/main" id="{FE0F383F-195D-3C8C-E780-2224B97B1714}"/>
              </a:ext>
            </a:extLst>
          </p:cNvPr>
          <p:cNvSpPr txBox="1"/>
          <p:nvPr/>
        </p:nvSpPr>
        <p:spPr>
          <a:xfrm>
            <a:off x="399682" y="4659190"/>
            <a:ext cx="324769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Source: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Female</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Founders</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Monitor 2025, p. 13</a:t>
            </a:r>
          </a:p>
        </p:txBody>
      </p:sp>
      <p:sp>
        <p:nvSpPr>
          <p:cNvPr id="3" name="TextBox 2">
            <a:extLst>
              <a:ext uri="{FF2B5EF4-FFF2-40B4-BE49-F238E27FC236}">
                <a16:creationId xmlns:a16="http://schemas.microsoft.com/office/drawing/2014/main" id="{B843CE51-23AF-AF8C-9F45-8EB1E3CABA51}"/>
              </a:ext>
            </a:extLst>
          </p:cNvPr>
          <p:cNvSpPr txBox="1"/>
          <p:nvPr/>
        </p:nvSpPr>
        <p:spPr>
          <a:xfrm>
            <a:off x="7103873" y="3753381"/>
            <a:ext cx="1234398"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Venture capital volume</a:t>
            </a:r>
          </a:p>
        </p:txBody>
      </p:sp>
      <p:sp>
        <p:nvSpPr>
          <p:cNvPr id="6" name="TextBox 19">
            <a:extLst>
              <a:ext uri="{FF2B5EF4-FFF2-40B4-BE49-F238E27FC236}">
                <a16:creationId xmlns:a16="http://schemas.microsoft.com/office/drawing/2014/main" id="{C0EFC793-DEC4-B16B-C2B1-15E38F609D62}"/>
              </a:ext>
            </a:extLst>
          </p:cNvPr>
          <p:cNvSpPr txBox="1"/>
          <p:nvPr/>
        </p:nvSpPr>
        <p:spPr>
          <a:xfrm>
            <a:off x="3065639" y="3753381"/>
            <a:ext cx="1501812"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100" b="1" i="0" u="none" strike="noStrike" kern="0" cap="none" spc="0" normalizeH="0" baseline="0" noProof="0" err="1">
                <a:ln>
                  <a:noFill/>
                </a:ln>
                <a:solidFill>
                  <a:srgbClr val="000000"/>
                </a:solidFill>
                <a:effectLst/>
                <a:uLnTx/>
                <a:uFillTx/>
                <a:latin typeface="Aptos" panose="020B0004020202020204" pitchFamily="34" charset="0"/>
                <a:ea typeface="+mn-ea"/>
                <a:cs typeface="Arial"/>
                <a:sym typeface="Calibri"/>
              </a:rPr>
              <a:t>Students</a:t>
            </a:r>
            <a:r>
              <a:rPr kumimoji="0" lang="de-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 </a:t>
            </a:r>
            <a:r>
              <a:rPr kumimoji="0" lang="de-DE" sz="1100" b="1" i="0" u="none" strike="noStrike" kern="0" cap="none" spc="0" normalizeH="0" baseline="0" noProof="0" err="1">
                <a:ln>
                  <a:noFill/>
                </a:ln>
                <a:solidFill>
                  <a:srgbClr val="000000"/>
                </a:solidFill>
                <a:effectLst/>
                <a:uLnTx/>
                <a:uFillTx/>
                <a:latin typeface="Aptos" panose="020B0004020202020204" pitchFamily="34" charset="0"/>
                <a:ea typeface="+mn-ea"/>
                <a:cs typeface="Arial"/>
                <a:sym typeface="Calibri"/>
              </a:rPr>
              <a:t>interested</a:t>
            </a:r>
            <a:r>
              <a:rPr kumimoji="0" lang="de-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 in </a:t>
            </a:r>
            <a:r>
              <a:rPr kumimoji="0" lang="de-DE" sz="1100" b="1" i="0" u="none" strike="noStrike" kern="0" cap="none" spc="0" normalizeH="0" baseline="0" noProof="0" err="1">
                <a:ln>
                  <a:noFill/>
                </a:ln>
                <a:solidFill>
                  <a:srgbClr val="000000"/>
                </a:solidFill>
                <a:effectLst/>
                <a:uLnTx/>
                <a:uFillTx/>
                <a:latin typeface="Aptos" panose="020B0004020202020204" pitchFamily="34" charset="0"/>
                <a:ea typeface="+mn-ea"/>
                <a:cs typeface="Arial"/>
                <a:sym typeface="Calibri"/>
              </a:rPr>
              <a:t>founding</a:t>
            </a:r>
            <a:endPar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7" name="TextBox 20">
            <a:extLst>
              <a:ext uri="{FF2B5EF4-FFF2-40B4-BE49-F238E27FC236}">
                <a16:creationId xmlns:a16="http://schemas.microsoft.com/office/drawing/2014/main" id="{C0B96139-9C76-AA93-0B4A-BC1C5036CD9A}"/>
              </a:ext>
            </a:extLst>
          </p:cNvPr>
          <p:cNvSpPr txBox="1"/>
          <p:nvPr/>
        </p:nvSpPr>
        <p:spPr>
          <a:xfrm>
            <a:off x="4472749" y="3749677"/>
            <a:ext cx="1212025"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100" b="1" i="0" u="none" strike="noStrike" kern="0" cap="none" spc="0" normalizeH="0" baseline="0" noProof="0">
                <a:ln>
                  <a:noFill/>
                </a:ln>
                <a:solidFill>
                  <a:srgbClr val="E30715"/>
                </a:solidFill>
                <a:effectLst/>
                <a:uLnTx/>
                <a:uFillTx/>
                <a:latin typeface="Aptos" panose="020B0004020202020204" pitchFamily="34" charset="0"/>
                <a:ea typeface="+mn-ea"/>
                <a:cs typeface="Arial"/>
                <a:sym typeface="Calibri"/>
              </a:rPr>
              <a:t>Startup </a:t>
            </a:r>
            <a:br>
              <a:rPr kumimoji="0" lang="de-DE" sz="1100" b="1" i="0" u="none" strike="noStrike" kern="0" cap="none" spc="0" normalizeH="0" baseline="0" noProof="0">
                <a:ln>
                  <a:noFill/>
                </a:ln>
                <a:solidFill>
                  <a:srgbClr val="E30715"/>
                </a:solidFill>
                <a:effectLst/>
                <a:uLnTx/>
                <a:uFillTx/>
                <a:latin typeface="Aptos" panose="020B0004020202020204" pitchFamily="34" charset="0"/>
                <a:ea typeface="+mn-ea"/>
                <a:cs typeface="Arial"/>
                <a:sym typeface="Calibri"/>
              </a:rPr>
            </a:br>
            <a:r>
              <a:rPr kumimoji="0" lang="en-DE" sz="1100" b="1" i="0" u="none" strike="noStrike" kern="0" cap="none" spc="0" normalizeH="0" baseline="0" noProof="0">
                <a:ln>
                  <a:noFill/>
                </a:ln>
                <a:solidFill>
                  <a:srgbClr val="E30715"/>
                </a:solidFill>
                <a:effectLst/>
                <a:uLnTx/>
                <a:uFillTx/>
                <a:latin typeface="Aptos" panose="020B0004020202020204" pitchFamily="34" charset="0"/>
                <a:ea typeface="+mn-ea"/>
                <a:cs typeface="Arial"/>
                <a:sym typeface="Calibri"/>
              </a:rPr>
              <a:t>Founders</a:t>
            </a:r>
          </a:p>
        </p:txBody>
      </p:sp>
      <p:sp>
        <p:nvSpPr>
          <p:cNvPr id="8" name="TextBox 21">
            <a:extLst>
              <a:ext uri="{FF2B5EF4-FFF2-40B4-BE49-F238E27FC236}">
                <a16:creationId xmlns:a16="http://schemas.microsoft.com/office/drawing/2014/main" id="{C26F87AE-809B-C152-9B4A-1F9213C4DA04}"/>
              </a:ext>
            </a:extLst>
          </p:cNvPr>
          <p:cNvSpPr txBox="1"/>
          <p:nvPr/>
        </p:nvSpPr>
        <p:spPr>
          <a:xfrm>
            <a:off x="5879890" y="3757084"/>
            <a:ext cx="1089312"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DE" sz="1100" b="1"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rPr>
              <a:t>Venture capital deals</a:t>
            </a:r>
          </a:p>
        </p:txBody>
      </p:sp>
    </p:spTree>
    <p:extLst>
      <p:ext uri="{BB962C8B-B14F-4D97-AF65-F5344CB8AC3E}">
        <p14:creationId xmlns:p14="http://schemas.microsoft.com/office/powerpoint/2010/main" val="152088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DCB55-3DBC-CF32-AFBD-78ADECB8139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967F3B7-0839-D0E8-2B66-797A9BA21FE2}"/>
              </a:ext>
            </a:extLst>
          </p:cNvPr>
          <p:cNvSpPr>
            <a:spLocks noGrp="1"/>
          </p:cNvSpPr>
          <p:nvPr>
            <p:ph type="body" idx="1"/>
          </p:nvPr>
        </p:nvSpPr>
        <p:spPr>
          <a:xfrm>
            <a:off x="428625" y="290099"/>
            <a:ext cx="5099593" cy="984885"/>
          </a:xfrm>
        </p:spPr>
        <p:txBody>
          <a:bodyPr/>
          <a:lstStyle/>
          <a:p>
            <a:r>
              <a:rPr lang="de-DE"/>
              <a:t>Self-</a:t>
            </a:r>
            <a:r>
              <a:rPr lang="de-DE" err="1"/>
              <a:t>reported</a:t>
            </a:r>
            <a:r>
              <a:rPr lang="de-DE"/>
              <a:t> </a:t>
            </a:r>
            <a:r>
              <a:rPr lang="de-DE" err="1"/>
              <a:t>strengths</a:t>
            </a:r>
            <a:r>
              <a:rPr lang="de-DE"/>
              <a:t> </a:t>
            </a:r>
            <a:r>
              <a:rPr lang="de-DE" err="1"/>
              <a:t>compared</a:t>
            </a:r>
            <a:endParaRPr lang="de-DE"/>
          </a:p>
        </p:txBody>
      </p:sp>
      <p:pic>
        <p:nvPicPr>
          <p:cNvPr id="5" name="Grafik 4">
            <a:extLst>
              <a:ext uri="{FF2B5EF4-FFF2-40B4-BE49-F238E27FC236}">
                <a16:creationId xmlns:a16="http://schemas.microsoft.com/office/drawing/2014/main" id="{403A26FB-F044-D8A7-9ED0-7379F918A1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598817"/>
            <a:ext cx="9144000" cy="2866840"/>
          </a:xfrm>
          <a:prstGeom prst="rect">
            <a:avLst/>
          </a:prstGeom>
        </p:spPr>
      </p:pic>
      <p:sp>
        <p:nvSpPr>
          <p:cNvPr id="6" name="Textfeld 3">
            <a:extLst>
              <a:ext uri="{FF2B5EF4-FFF2-40B4-BE49-F238E27FC236}">
                <a16:creationId xmlns:a16="http://schemas.microsoft.com/office/drawing/2014/main" id="{107D8DE3-301B-0D31-E74B-FC6DAA4F5636}"/>
              </a:ext>
            </a:extLst>
          </p:cNvPr>
          <p:cNvSpPr txBox="1"/>
          <p:nvPr/>
        </p:nvSpPr>
        <p:spPr>
          <a:xfrm>
            <a:off x="399682" y="4659190"/>
            <a:ext cx="324769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Source: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Female</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Founders</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Monitor 2025, p. 14</a:t>
            </a:r>
          </a:p>
        </p:txBody>
      </p:sp>
    </p:spTree>
    <p:extLst>
      <p:ext uri="{BB962C8B-B14F-4D97-AF65-F5344CB8AC3E}">
        <p14:creationId xmlns:p14="http://schemas.microsoft.com/office/powerpoint/2010/main" val="224522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7" name="Oval 16">
            <a:extLst>
              <a:ext uri="{FF2B5EF4-FFF2-40B4-BE49-F238E27FC236}">
                <a16:creationId xmlns:a16="http://schemas.microsoft.com/office/drawing/2014/main" id="{0059DE19-F350-B743-D9FC-24DF97B98EE2}"/>
              </a:ext>
            </a:extLst>
          </p:cNvPr>
          <p:cNvSpPr/>
          <p:nvPr/>
        </p:nvSpPr>
        <p:spPr>
          <a:xfrm>
            <a:off x="3791752" y="1940855"/>
            <a:ext cx="1720800" cy="1720800"/>
          </a:xfrm>
          <a:prstGeom prst="ellipse">
            <a:avLst/>
          </a:prstGeom>
          <a:solidFill>
            <a:srgbClr val="F1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18" name="Oval 17">
            <a:extLst>
              <a:ext uri="{FF2B5EF4-FFF2-40B4-BE49-F238E27FC236}">
                <a16:creationId xmlns:a16="http://schemas.microsoft.com/office/drawing/2014/main" id="{A234AB58-98C1-46A2-DE47-B36E92D169E6}"/>
              </a:ext>
            </a:extLst>
          </p:cNvPr>
          <p:cNvSpPr/>
          <p:nvPr/>
        </p:nvSpPr>
        <p:spPr>
          <a:xfrm>
            <a:off x="1074287" y="1951653"/>
            <a:ext cx="1720800" cy="1720800"/>
          </a:xfrm>
          <a:prstGeom prst="ellipse">
            <a:avLst/>
          </a:prstGeom>
          <a:solidFill>
            <a:srgbClr val="F1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16" name="Oval 15">
            <a:extLst>
              <a:ext uri="{FF2B5EF4-FFF2-40B4-BE49-F238E27FC236}">
                <a16:creationId xmlns:a16="http://schemas.microsoft.com/office/drawing/2014/main" id="{7FEB14C9-3BA6-B72D-1822-FA46C2C67C05}"/>
              </a:ext>
            </a:extLst>
          </p:cNvPr>
          <p:cNvSpPr/>
          <p:nvPr/>
        </p:nvSpPr>
        <p:spPr>
          <a:xfrm>
            <a:off x="6487223" y="1981797"/>
            <a:ext cx="1720800" cy="1720800"/>
          </a:xfrm>
          <a:prstGeom prst="ellipse">
            <a:avLst/>
          </a:prstGeom>
          <a:solidFill>
            <a:srgbClr val="F1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0B0004020202020204" pitchFamily="34" charset="0"/>
              <a:ea typeface="+mn-ea"/>
              <a:cs typeface="Arial"/>
              <a:sym typeface="Calibri"/>
            </a:endParaRPr>
          </a:p>
        </p:txBody>
      </p:sp>
      <p:sp>
        <p:nvSpPr>
          <p:cNvPr id="2" name="Textplatzhalter 1">
            <a:extLst>
              <a:ext uri="{FF2B5EF4-FFF2-40B4-BE49-F238E27FC236}">
                <a16:creationId xmlns:a16="http://schemas.microsoft.com/office/drawing/2014/main" id="{D3C93886-87D5-2140-8FBB-C76212A58D2D}"/>
              </a:ext>
            </a:extLst>
          </p:cNvPr>
          <p:cNvSpPr>
            <a:spLocks noGrp="1"/>
          </p:cNvSpPr>
          <p:nvPr>
            <p:ph type="body" idx="1"/>
          </p:nvPr>
        </p:nvSpPr>
        <p:spPr>
          <a:xfrm>
            <a:off x="421801" y="336593"/>
            <a:ext cx="4935227" cy="1329595"/>
          </a:xfrm>
        </p:spPr>
        <p:txBody>
          <a:bodyPr/>
          <a:lstStyle/>
          <a:p>
            <a:r>
              <a:rPr lang="en-GB"/>
              <a:t>Female founders’ have high impact potential </a:t>
            </a:r>
          </a:p>
          <a:p>
            <a:endParaRPr lang="en-GB"/>
          </a:p>
        </p:txBody>
      </p:sp>
      <p:sp>
        <p:nvSpPr>
          <p:cNvPr id="3" name="Textfeld 2">
            <a:extLst>
              <a:ext uri="{FF2B5EF4-FFF2-40B4-BE49-F238E27FC236}">
                <a16:creationId xmlns:a16="http://schemas.microsoft.com/office/drawing/2014/main" id="{5D4E7BF6-2DEF-8D3E-8220-BF7FFCFBEAB0}"/>
              </a:ext>
            </a:extLst>
          </p:cNvPr>
          <p:cNvSpPr txBox="1"/>
          <p:nvPr/>
        </p:nvSpPr>
        <p:spPr>
          <a:xfrm>
            <a:off x="3453721" y="2368223"/>
            <a:ext cx="2398489"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5200" b="1" i="0" u="none" strike="noStrike" kern="0" cap="none" spc="0" normalizeH="0" baseline="0" noProof="0">
                <a:ln>
                  <a:noFill/>
                </a:ln>
                <a:solidFill>
                  <a:srgbClr val="69CCA4"/>
                </a:solidFill>
                <a:effectLst/>
                <a:uLnTx/>
                <a:uFillTx/>
                <a:latin typeface="Aptos" panose="020B0004020202020204" pitchFamily="34" charset="0"/>
                <a:ea typeface="+mn-ea"/>
                <a:cs typeface="Arial"/>
                <a:sym typeface="Calibri"/>
              </a:rPr>
              <a:t>89%</a:t>
            </a:r>
          </a:p>
        </p:txBody>
      </p:sp>
      <p:sp>
        <p:nvSpPr>
          <p:cNvPr id="5" name="Textfeld 4">
            <a:extLst>
              <a:ext uri="{FF2B5EF4-FFF2-40B4-BE49-F238E27FC236}">
                <a16:creationId xmlns:a16="http://schemas.microsoft.com/office/drawing/2014/main" id="{E3401364-D0DC-5A26-22B9-0AD9AB1BB6E5}"/>
              </a:ext>
            </a:extLst>
          </p:cNvPr>
          <p:cNvSpPr txBox="1"/>
          <p:nvPr/>
        </p:nvSpPr>
        <p:spPr>
          <a:xfrm>
            <a:off x="1141440" y="2368223"/>
            <a:ext cx="1588121"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5200" b="1" i="0" u="none" strike="noStrike" kern="0" cap="none" spc="0" normalizeH="0" baseline="0" noProof="0">
                <a:ln>
                  <a:noFill/>
                </a:ln>
                <a:solidFill>
                  <a:srgbClr val="7030A0"/>
                </a:solidFill>
                <a:effectLst/>
                <a:uLnTx/>
                <a:uFillTx/>
                <a:latin typeface="Aptos" panose="020B0004020202020204" pitchFamily="34" charset="0"/>
                <a:ea typeface="+mn-ea"/>
                <a:cs typeface="Arial"/>
                <a:sym typeface="Calibri"/>
              </a:rPr>
              <a:t>90%</a:t>
            </a:r>
          </a:p>
        </p:txBody>
      </p:sp>
      <p:sp>
        <p:nvSpPr>
          <p:cNvPr id="7" name="Textfeld 6">
            <a:extLst>
              <a:ext uri="{FF2B5EF4-FFF2-40B4-BE49-F238E27FC236}">
                <a16:creationId xmlns:a16="http://schemas.microsoft.com/office/drawing/2014/main" id="{B3980842-0572-9F2B-C9C4-E3F95C912C2B}"/>
              </a:ext>
            </a:extLst>
          </p:cNvPr>
          <p:cNvSpPr txBox="1"/>
          <p:nvPr/>
        </p:nvSpPr>
        <p:spPr>
          <a:xfrm>
            <a:off x="6514345" y="2368223"/>
            <a:ext cx="1668183"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5200" b="1" i="0" u="none" strike="noStrike" kern="0" cap="none" spc="0" normalizeH="0" baseline="0" noProof="0">
                <a:ln>
                  <a:noFill/>
                </a:ln>
                <a:solidFill>
                  <a:srgbClr val="FEAE33"/>
                </a:solidFill>
                <a:effectLst/>
                <a:uLnTx/>
                <a:uFillTx/>
                <a:latin typeface="Aptos" panose="020B0004020202020204" pitchFamily="34" charset="0"/>
                <a:ea typeface="+mn-ea"/>
                <a:cs typeface="Arial"/>
                <a:sym typeface="Calibri"/>
              </a:rPr>
              <a:t>81%</a:t>
            </a:r>
          </a:p>
        </p:txBody>
      </p:sp>
      <p:sp>
        <p:nvSpPr>
          <p:cNvPr id="8" name="Textfeld 7">
            <a:extLst>
              <a:ext uri="{FF2B5EF4-FFF2-40B4-BE49-F238E27FC236}">
                <a16:creationId xmlns:a16="http://schemas.microsoft.com/office/drawing/2014/main" id="{2F6CE0BE-4716-E7C0-E201-D5F6709743EE}"/>
              </a:ext>
            </a:extLst>
          </p:cNvPr>
          <p:cNvSpPr txBox="1"/>
          <p:nvPr/>
        </p:nvSpPr>
        <p:spPr>
          <a:xfrm>
            <a:off x="7930342" y="91739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11" name="Textfeld 10">
            <a:extLst>
              <a:ext uri="{FF2B5EF4-FFF2-40B4-BE49-F238E27FC236}">
                <a16:creationId xmlns:a16="http://schemas.microsoft.com/office/drawing/2014/main" id="{2636A34B-4791-89F6-15D8-37DD2C6D7CB6}"/>
              </a:ext>
            </a:extLst>
          </p:cNvPr>
          <p:cNvSpPr txBox="1"/>
          <p:nvPr/>
        </p:nvSpPr>
        <p:spPr>
          <a:xfrm>
            <a:off x="361810" y="1412820"/>
            <a:ext cx="342994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600" b="0"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Of</a:t>
            </a:r>
            <a:r>
              <a:rPr kumimoji="0" lang="de-DE" sz="1600" b="0"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all </a:t>
            </a:r>
            <a:r>
              <a:rPr kumimoji="0" lang="de-DE" sz="1600" b="0"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female</a:t>
            </a:r>
            <a:r>
              <a:rPr kumimoji="0" lang="de-DE" sz="1600" b="0"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0"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founder</a:t>
            </a:r>
            <a:r>
              <a:rPr kumimoji="0" lang="de-DE" sz="1600" b="0"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0"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teams</a:t>
            </a:r>
            <a:r>
              <a:rPr kumimoji="0" lang="de-DE" sz="1600" b="0"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a:t>
            </a:r>
          </a:p>
        </p:txBody>
      </p:sp>
      <p:sp>
        <p:nvSpPr>
          <p:cNvPr id="9" name="TextBox 8">
            <a:extLst>
              <a:ext uri="{FF2B5EF4-FFF2-40B4-BE49-F238E27FC236}">
                <a16:creationId xmlns:a16="http://schemas.microsoft.com/office/drawing/2014/main" id="{63A132E1-8551-DB34-FAB7-9E0E9326E642}"/>
              </a:ext>
            </a:extLst>
          </p:cNvPr>
          <p:cNvSpPr txBox="1"/>
          <p:nvPr/>
        </p:nvSpPr>
        <p:spPr>
          <a:xfrm>
            <a:off x="6465228" y="3840545"/>
            <a:ext cx="176641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Grow</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rapidly</a:t>
            </a:r>
            <a:endPar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endParaRPr>
          </a:p>
        </p:txBody>
      </p:sp>
      <p:sp>
        <p:nvSpPr>
          <p:cNvPr id="12" name="TextBox 11">
            <a:extLst>
              <a:ext uri="{FF2B5EF4-FFF2-40B4-BE49-F238E27FC236}">
                <a16:creationId xmlns:a16="http://schemas.microsoft.com/office/drawing/2014/main" id="{F6DCE6A8-F8EA-5788-45D1-1BCE845CF47E}"/>
              </a:ext>
            </a:extLst>
          </p:cNvPr>
          <p:cNvSpPr txBox="1"/>
          <p:nvPr/>
        </p:nvSpPr>
        <p:spPr>
          <a:xfrm>
            <a:off x="3601144" y="3743543"/>
            <a:ext cx="2103643"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Have</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high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societal</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or</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ecological</a:t>
            </a: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 </a:t>
            </a:r>
            <a:r>
              <a:rPr kumimoji="0" lang="de-DE" sz="1600" b="1" i="0" u="none" strike="noStrike" kern="0" cap="none" spc="0" normalizeH="0" baseline="0" noProof="0" err="1">
                <a:ln>
                  <a:noFill/>
                </a:ln>
                <a:solidFill>
                  <a:prstClr val="black"/>
                </a:solidFill>
                <a:effectLst/>
                <a:uLnTx/>
                <a:uFillTx/>
                <a:latin typeface="Aptos" panose="020B0004020202020204" pitchFamily="34" charset="0"/>
                <a:ea typeface="+mn-ea"/>
                <a:cs typeface="Arial"/>
                <a:sym typeface="Calibri"/>
              </a:rPr>
              <a:t>impact</a:t>
            </a:r>
            <a:endPar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endParaRPr>
          </a:p>
        </p:txBody>
      </p:sp>
      <p:sp>
        <p:nvSpPr>
          <p:cNvPr id="15" name="TextBox 14">
            <a:extLst>
              <a:ext uri="{FF2B5EF4-FFF2-40B4-BE49-F238E27FC236}">
                <a16:creationId xmlns:a16="http://schemas.microsoft.com/office/drawing/2014/main" id="{11DCE0D3-FF2C-9F0A-4B17-F91B5B32BE1A}"/>
              </a:ext>
            </a:extLst>
          </p:cNvPr>
          <p:cNvSpPr txBox="1"/>
          <p:nvPr/>
        </p:nvSpPr>
        <p:spPr>
          <a:xfrm>
            <a:off x="912355" y="3840545"/>
            <a:ext cx="204629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de-DE" sz="1600" b="1" i="0" u="none" strike="noStrike" kern="0" cap="none" spc="0" normalizeH="0" baseline="0" noProof="0">
                <a:ln>
                  <a:noFill/>
                </a:ln>
                <a:solidFill>
                  <a:prstClr val="black"/>
                </a:solidFill>
                <a:effectLst/>
                <a:uLnTx/>
                <a:uFillTx/>
                <a:latin typeface="Aptos" panose="020B0004020202020204" pitchFamily="34" charset="0"/>
                <a:ea typeface="+mn-ea"/>
                <a:cs typeface="Arial"/>
                <a:sym typeface="Calibri"/>
              </a:rPr>
              <a:t>Are profitable</a:t>
            </a:r>
          </a:p>
        </p:txBody>
      </p:sp>
      <p:sp>
        <p:nvSpPr>
          <p:cNvPr id="10" name="TextBox 9">
            <a:extLst>
              <a:ext uri="{FF2B5EF4-FFF2-40B4-BE49-F238E27FC236}">
                <a16:creationId xmlns:a16="http://schemas.microsoft.com/office/drawing/2014/main" id="{26274731-1C43-305A-22B3-3BED25A50717}"/>
              </a:ext>
            </a:extLst>
          </p:cNvPr>
          <p:cNvSpPr txBox="1"/>
          <p:nvPr/>
        </p:nvSpPr>
        <p:spPr>
          <a:xfrm>
            <a:off x="-609600" y="469900"/>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13" name="Textfeld 3">
            <a:extLst>
              <a:ext uri="{FF2B5EF4-FFF2-40B4-BE49-F238E27FC236}">
                <a16:creationId xmlns:a16="http://schemas.microsoft.com/office/drawing/2014/main" id="{5E4E95A9-2C01-2D15-1C30-0F92E013D909}"/>
              </a:ext>
            </a:extLst>
          </p:cNvPr>
          <p:cNvSpPr txBox="1"/>
          <p:nvPr/>
        </p:nvSpPr>
        <p:spPr>
          <a:xfrm>
            <a:off x="399682" y="4659190"/>
            <a:ext cx="324769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Source: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Female</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a:t>
            </a:r>
            <a:r>
              <a:rPr kumimoji="0" lang="de-DE" sz="1000" b="1" i="0" u="none" strike="noStrike" kern="0" cap="none" spc="0" normalizeH="0" baseline="0" noProof="0" err="1">
                <a:ln>
                  <a:noFill/>
                </a:ln>
                <a:solidFill>
                  <a:srgbClr val="AF9F92"/>
                </a:solidFill>
                <a:effectLst/>
                <a:uLnTx/>
                <a:uFillTx/>
                <a:latin typeface="Noticia Text" panose="02000503060000020004" pitchFamily="2" charset="77"/>
                <a:ea typeface="+mn-ea"/>
                <a:cs typeface="Arial"/>
                <a:sym typeface="Calibri"/>
              </a:rPr>
              <a:t>Founders</a:t>
            </a:r>
            <a:r>
              <a:rPr kumimoji="0" lang="de-DE" sz="1000" b="1" i="0" u="none" strike="noStrike" kern="0" cap="none" spc="0" normalizeH="0" baseline="0" noProof="0">
                <a:ln>
                  <a:noFill/>
                </a:ln>
                <a:solidFill>
                  <a:srgbClr val="AF9F92"/>
                </a:solidFill>
                <a:effectLst/>
                <a:uLnTx/>
                <a:uFillTx/>
                <a:latin typeface="Noticia Text" panose="02000503060000020004" pitchFamily="2" charset="77"/>
                <a:ea typeface="+mn-ea"/>
                <a:cs typeface="Arial"/>
                <a:sym typeface="Calibri"/>
              </a:rPr>
              <a:t> Monitor 2022, p. 21</a:t>
            </a:r>
          </a:p>
        </p:txBody>
      </p:sp>
    </p:spTree>
    <p:extLst>
      <p:ext uri="{BB962C8B-B14F-4D97-AF65-F5344CB8AC3E}">
        <p14:creationId xmlns:p14="http://schemas.microsoft.com/office/powerpoint/2010/main" val="3260275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extplatzhalter 1">
            <a:extLst>
              <a:ext uri="{FF2B5EF4-FFF2-40B4-BE49-F238E27FC236}">
                <a16:creationId xmlns:a16="http://schemas.microsoft.com/office/drawing/2014/main" id="{D3C93886-87D5-2140-8FBB-C76212A58D2D}"/>
              </a:ext>
            </a:extLst>
          </p:cNvPr>
          <p:cNvSpPr>
            <a:spLocks noGrp="1"/>
          </p:cNvSpPr>
          <p:nvPr>
            <p:ph type="body" sz="quarter" idx="4294967295"/>
          </p:nvPr>
        </p:nvSpPr>
        <p:spPr>
          <a:xfrm>
            <a:off x="0" y="366713"/>
            <a:ext cx="6772275" cy="709612"/>
          </a:xfrm>
          <a:prstGeom prst="rect">
            <a:avLst/>
          </a:prstGeom>
        </p:spPr>
        <p:txBody>
          <a:bodyPr/>
          <a:lstStyle/>
          <a:p>
            <a:r>
              <a:rPr lang="en-GB" err="1"/>
              <a:t>Videosnippet</a:t>
            </a:r>
            <a:r>
              <a:rPr lang="en-GB"/>
              <a:t>:</a:t>
            </a:r>
          </a:p>
          <a:p>
            <a:endParaRPr lang="en-GB"/>
          </a:p>
          <a:p>
            <a:r>
              <a:rPr lang="en-GB"/>
              <a:t>Intro Role Models + </a:t>
            </a:r>
          </a:p>
          <a:p>
            <a:r>
              <a:rPr lang="en-GB"/>
              <a:t>We need more </a:t>
            </a:r>
            <a:r>
              <a:rPr lang="en-GB" err="1"/>
              <a:t>Sciencepreneurship</a:t>
            </a:r>
            <a:r>
              <a:rPr lang="en-GB"/>
              <a:t> by women because…</a:t>
            </a:r>
          </a:p>
        </p:txBody>
      </p:sp>
      <p:pic>
        <p:nvPicPr>
          <p:cNvPr id="6" name="Online Media 5" descr="YES Female Entrepreneurship 01 Vorstellungsrunde">
            <a:hlinkClick r:id="" action="ppaction://media"/>
            <a:extLst>
              <a:ext uri="{FF2B5EF4-FFF2-40B4-BE49-F238E27FC236}">
                <a16:creationId xmlns:a16="http://schemas.microsoft.com/office/drawing/2014/main" id="{89DE0B15-2827-B1CF-AF7B-D319F3394470}"/>
              </a:ext>
            </a:extLst>
          </p:cNvPr>
          <p:cNvPicPr>
            <a:picLocks noRot="1" noChangeAspect="1"/>
          </p:cNvPicPr>
          <p:nvPr>
            <a:videoFile r:link="rId1"/>
          </p:nvPr>
        </p:nvPicPr>
        <p:blipFill>
          <a:blip r:embed="rId4"/>
          <a:stretch>
            <a:fillRect/>
          </a:stretch>
        </p:blipFill>
        <p:spPr>
          <a:xfrm>
            <a:off x="20230" y="0"/>
            <a:ext cx="9103540" cy="5143500"/>
          </a:xfrm>
          <a:prstGeom prst="rect">
            <a:avLst/>
          </a:prstGeom>
        </p:spPr>
      </p:pic>
    </p:spTree>
    <p:extLst>
      <p:ext uri="{BB962C8B-B14F-4D97-AF65-F5344CB8AC3E}">
        <p14:creationId xmlns:p14="http://schemas.microsoft.com/office/powerpoint/2010/main" val="2677593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1F2E0C97-1FC1-BC4F-9DD7-FF1ADF1FC7D4}"/>
    </a:ext>
  </a:extLst>
</a:theme>
</file>

<file path=ppt/theme/theme2.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6A05DA86-F085-9A45-85F6-CA9C062320E6}"/>
    </a:ext>
  </a:extLst>
</a:theme>
</file>

<file path=ppt/theme/theme3.xml><?xml version="1.0" encoding="utf-8"?>
<a:theme xmlns:a="http://schemas.openxmlformats.org/drawingml/2006/main" name="1_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6" ma:contentTypeDescription="Ein neues Dokument erstellen." ma:contentTypeScope="" ma:versionID="1ca7b59e7da0a8578d1db561b5211d11">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0eb2139f12265944d17b79b4fe950b62"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Props1.xml><?xml version="1.0" encoding="utf-8"?>
<ds:datastoreItem xmlns:ds="http://schemas.openxmlformats.org/officeDocument/2006/customXml" ds:itemID="{671CD993-DF43-4E7A-993E-540AE64DFE8F}">
  <ds:schemaRefs>
    <ds:schemaRef ds:uri="718eccf6-9302-4b3b-a990-755a28e5b6e4"/>
    <ds:schemaRef ds:uri="9437ee95-51b8-4ec7-a9f8-f4a223d0b6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011B18-5339-4CF7-B351-4166DC8BCB79}">
  <ds:schemaRefs>
    <ds:schemaRef ds:uri="http://schemas.microsoft.com/sharepoint/v3/contenttype/forms"/>
  </ds:schemaRefs>
</ds:datastoreItem>
</file>

<file path=customXml/itemProps3.xml><?xml version="1.0" encoding="utf-8"?>
<ds:datastoreItem xmlns:ds="http://schemas.openxmlformats.org/officeDocument/2006/customXml" ds:itemID="{F7617ACF-E363-4B95-B429-771A06BF1476}">
  <ds:schemaRefs>
    <ds:schemaRef ds:uri="http://schemas.microsoft.com/office/2006/documentManagement/types"/>
    <ds:schemaRef ds:uri="http://purl.org/dc/elements/1.1/"/>
    <ds:schemaRef ds:uri="http://schemas.microsoft.com/office/2006/metadata/properties"/>
    <ds:schemaRef ds:uri="718eccf6-9302-4b3b-a990-755a28e5b6e4"/>
    <ds:schemaRef ds:uri="http://www.w3.org/XML/1998/namespace"/>
    <ds:schemaRef ds:uri="http://purl.org/dc/dcmitype/"/>
    <ds:schemaRef ds:uri="http://purl.org/dc/terms/"/>
    <ds:schemaRef ds:uri="http://schemas.openxmlformats.org/package/2006/metadata/core-properties"/>
    <ds:schemaRef ds:uri="http://schemas.microsoft.com/office/infopath/2007/PartnerControls"/>
    <ds:schemaRef ds:uri="9437ee95-51b8-4ec7-a9f8-f4a223d0b6cb"/>
  </ds:schemaRefs>
</ds:datastoreItem>
</file>

<file path=docProps/app.xml><?xml version="1.0" encoding="utf-8"?>
<Properties xmlns="http://schemas.openxmlformats.org/officeDocument/2006/extended-properties" xmlns:vt="http://schemas.openxmlformats.org/officeDocument/2006/docPropsVTypes">
  <Template>Aptos White</Template>
  <TotalTime>0</TotalTime>
  <Words>3665</Words>
  <Application>Microsoft Macintosh PowerPoint</Application>
  <PresentationFormat>Bildschirmpräsentation (16:9)</PresentationFormat>
  <Paragraphs>365</Paragraphs>
  <Slides>48</Slides>
  <Notes>44</Notes>
  <HiddenSlides>0</HiddenSlides>
  <MMClips>7</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48</vt:i4>
      </vt:variant>
    </vt:vector>
  </HeadingPairs>
  <TitlesOfParts>
    <vt:vector size="60" baseType="lpstr">
      <vt:lpstr>Aptos</vt:lpstr>
      <vt:lpstr>Arial</vt:lpstr>
      <vt:lpstr>Calibri</vt:lpstr>
      <vt:lpstr>Helvetica</vt:lpstr>
      <vt:lpstr>Helvetica Neue</vt:lpstr>
      <vt:lpstr>Noticia Text</vt:lpstr>
      <vt:lpstr>Open Sans</vt:lpstr>
      <vt:lpstr>System Font Regular</vt:lpstr>
      <vt:lpstr>Aptos White</vt:lpstr>
      <vt:lpstr>Aptos Red</vt:lpstr>
      <vt:lpstr>1_Aptos White</vt:lpstr>
      <vt:lpstr>1_Aptos Red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Bianca Cramer</dc:creator>
  <cp:lastModifiedBy>Eva Kirchner</cp:lastModifiedBy>
  <cp:revision>7</cp:revision>
  <cp:lastPrinted>2025-07-22T08:58:06Z</cp:lastPrinted>
  <dcterms:created xsi:type="dcterms:W3CDTF">2024-10-30T12:53:04Z</dcterms:created>
  <dcterms:modified xsi:type="dcterms:W3CDTF">2025-07-28T08:23:33Z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