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modernComment_EA4_E4491FB1.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4"/>
    <p:sldMasterId id="2147483765" r:id="rId5"/>
  </p:sldMasterIdLst>
  <p:notesMasterIdLst>
    <p:notesMasterId r:id="rId57"/>
  </p:notesMasterIdLst>
  <p:sldIdLst>
    <p:sldId id="3747" r:id="rId6"/>
    <p:sldId id="3786" r:id="rId7"/>
    <p:sldId id="3743" r:id="rId8"/>
    <p:sldId id="3770" r:id="rId9"/>
    <p:sldId id="3666" r:id="rId10"/>
    <p:sldId id="3750" r:id="rId11"/>
    <p:sldId id="3771" r:id="rId12"/>
    <p:sldId id="3772" r:id="rId13"/>
    <p:sldId id="3744" r:id="rId14"/>
    <p:sldId id="3716" r:id="rId15"/>
    <p:sldId id="3753" r:id="rId16"/>
    <p:sldId id="3754" r:id="rId17"/>
    <p:sldId id="3774" r:id="rId18"/>
    <p:sldId id="3692" r:id="rId19"/>
    <p:sldId id="3779" r:id="rId20"/>
    <p:sldId id="3778" r:id="rId21"/>
    <p:sldId id="3780" r:id="rId22"/>
    <p:sldId id="3781" r:id="rId23"/>
    <p:sldId id="3782" r:id="rId24"/>
    <p:sldId id="3783" r:id="rId25"/>
    <p:sldId id="3777" r:id="rId26"/>
    <p:sldId id="3775" r:id="rId27"/>
    <p:sldId id="3776" r:id="rId28"/>
    <p:sldId id="3711" r:id="rId29"/>
    <p:sldId id="3712" r:id="rId30"/>
    <p:sldId id="3725" r:id="rId31"/>
    <p:sldId id="3650" r:id="rId32"/>
    <p:sldId id="3545" r:id="rId33"/>
    <p:sldId id="3660" r:id="rId34"/>
    <p:sldId id="3731" r:id="rId35"/>
    <p:sldId id="3727" r:id="rId36"/>
    <p:sldId id="3694" r:id="rId37"/>
    <p:sldId id="3699" r:id="rId38"/>
    <p:sldId id="3766" r:id="rId39"/>
    <p:sldId id="3784" r:id="rId40"/>
    <p:sldId id="3787" r:id="rId41"/>
    <p:sldId id="383" r:id="rId42"/>
    <p:sldId id="3697" r:id="rId43"/>
    <p:sldId id="3788" r:id="rId44"/>
    <p:sldId id="3707" r:id="rId45"/>
    <p:sldId id="3708" r:id="rId46"/>
    <p:sldId id="3789" r:id="rId47"/>
    <p:sldId id="3769" r:id="rId48"/>
    <p:sldId id="3702" r:id="rId49"/>
    <p:sldId id="3537" r:id="rId50"/>
    <p:sldId id="3519" r:id="rId51"/>
    <p:sldId id="3520" r:id="rId52"/>
    <p:sldId id="891" r:id="rId53"/>
    <p:sldId id="364" r:id="rId54"/>
    <p:sldId id="365" r:id="rId55"/>
    <p:sldId id="3748" r:id="rId5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levance" id="{F75B1403-0220-CA46-A35A-B3EE888798BF}">
          <p14:sldIdLst>
            <p14:sldId id="3747"/>
            <p14:sldId id="3786"/>
            <p14:sldId id="3743"/>
            <p14:sldId id="3770"/>
            <p14:sldId id="3666"/>
            <p14:sldId id="3750"/>
            <p14:sldId id="3771"/>
            <p14:sldId id="3772"/>
            <p14:sldId id="3744"/>
          </p14:sldIdLst>
        </p14:section>
        <p14:section name="Information" id="{3B7B62E3-E5B3-924D-B807-AF7B4BB6C5C4}">
          <p14:sldIdLst>
            <p14:sldId id="3716"/>
            <p14:sldId id="3753"/>
            <p14:sldId id="3754"/>
            <p14:sldId id="3774"/>
            <p14:sldId id="3692"/>
            <p14:sldId id="3779"/>
            <p14:sldId id="3778"/>
            <p14:sldId id="3780"/>
            <p14:sldId id="3781"/>
            <p14:sldId id="3782"/>
            <p14:sldId id="3783"/>
            <p14:sldId id="3777"/>
          </p14:sldIdLst>
        </p14:section>
        <p14:section name="Training" id="{841D97EC-AA1D-3D43-B4C9-EF263285D8EE}">
          <p14:sldIdLst>
            <p14:sldId id="3775"/>
            <p14:sldId id="3776"/>
            <p14:sldId id="3711"/>
            <p14:sldId id="3712"/>
            <p14:sldId id="3725"/>
            <p14:sldId id="3650"/>
            <p14:sldId id="3545"/>
            <p14:sldId id="3660"/>
            <p14:sldId id="3731"/>
            <p14:sldId id="3727"/>
            <p14:sldId id="3694"/>
            <p14:sldId id="3699"/>
            <p14:sldId id="3766"/>
            <p14:sldId id="3784"/>
            <p14:sldId id="3787"/>
            <p14:sldId id="383"/>
            <p14:sldId id="3697"/>
            <p14:sldId id="3788"/>
          </p14:sldIdLst>
        </p14:section>
        <p14:section name="Transfer" id="{5D3FDC7B-FA16-3347-8F91-3278FCE401B8}">
          <p14:sldIdLst>
            <p14:sldId id="3707"/>
            <p14:sldId id="3708"/>
            <p14:sldId id="3789"/>
            <p14:sldId id="3769"/>
            <p14:sldId id="3702"/>
            <p14:sldId id="3537"/>
            <p14:sldId id="3519"/>
            <p14:sldId id="3520"/>
            <p14:sldId id="891"/>
            <p14:sldId id="364"/>
            <p14:sldId id="365"/>
            <p14:sldId id="3748"/>
          </p14:sldIdLst>
        </p14:section>
        <p14:section name="Acknowledgement" id="{4E4B2E89-BE3F-024B-9FFE-906B816371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3F9305-FB69-BA25-B2A1-A98DB6D8D1EA}" name="Roman" initials="RR" userId="Roman" providerId="None"/>
  <p188:author id="{ABB4031C-3BAB-BE96-530D-C2D157C1EB32}" name="Nina Spiri" initials="NS" userId="S::nina.spiri@falling-walls.com::65e30eb2-cc9b-48c9-bc0b-ec07d3833619" providerId="AD"/>
  <p188:author id="{9DF6251F-3812-B597-2A6A-E31FD22E9D1A}" name="Katharina Rosin" initials="KR" userId="S::katharina.rosin@falling-walls.com::c61c3d5a-03c4-44db-b0eb-fc065e61562a" providerId="AD"/>
  <p188:author id="{49DE0153-35B7-5117-BC76-E881A25F6AA7}" name="Katharina Böhnke" initials="KB" userId="S::kb@berliner-ideenlabor.de::6f13fa9a-fbc2-453d-96e2-fd9d9acc71ed" providerId="AD"/>
  <p188:author id="{6EE6249F-6B89-7BF2-1589-354ACB216AC2}" name="Bianca Cramer" initials="BC" userId="S::bianca.cramer@falling-walls.com::debe6bd4-c469-41be-bc0e-af9d1a28e1c3" providerId="AD"/>
  <p188:author id="{0EB820AF-88F4-300D-4F86-70DFD9CA11E6}" name="Sarah Scheck" initials="SS" userId="S::sarah.scheck@falling-walls.com::89d4ec81-3c53-4ac1-a83d-43cb664f5370" providerId="AD"/>
  <p188:author id="{EB1144DB-5C0F-2E65-63D1-C8A6F3A9806F}" name="Svenja Prigge" initials="SP" userId="S::svenja.prigge@falling-walls.com::c464b860-f15c-4e6b-a720-a4c326f05555" providerId="AD"/>
  <p188:author id="{BCDD2AF5-1E77-A071-1DFC-8EDF4BAE234C}" name="Hanna Saenger" initials="HS" userId="S::hanna.saenger@falling-walls.com::2b44f178-eb22-43c5-a892-e75aad07f4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venja Prigge" initials="SP" lastIdx="3" clrIdx="0">
    <p:extLst>
      <p:ext uri="{19B8F6BF-5375-455C-9EA6-DF929625EA0E}">
        <p15:presenceInfo xmlns:p15="http://schemas.microsoft.com/office/powerpoint/2012/main" userId="S::svenja.prigge@falling-walls.com::c464b860-f15c-4e6b-a720-a4c326f05555" providerId="AD"/>
      </p:ext>
    </p:extLst>
  </p:cmAuthor>
  <p:cmAuthor id="2" name="Sarah Scheck" initials="SS" lastIdx="2" clrIdx="1">
    <p:extLst>
      <p:ext uri="{19B8F6BF-5375-455C-9EA6-DF929625EA0E}">
        <p15:presenceInfo xmlns:p15="http://schemas.microsoft.com/office/powerpoint/2012/main" userId="S::sarah.scheck@falling-walls.com::89d4ec81-3c53-4ac1-a83d-43cb664f53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FE8F0"/>
    <a:srgbClr val="E30715"/>
    <a:srgbClr val="E65BAC"/>
    <a:srgbClr val="FFA608"/>
    <a:srgbClr val="3D8C93"/>
    <a:srgbClr val="E08A0B"/>
    <a:srgbClr val="FEAE33"/>
    <a:srgbClr val="FCB445"/>
    <a:srgbClr val="682C95"/>
    <a:srgbClr val="75B3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C98D6F-2644-6644-8352-0ACBDA8029F4}" v="2" dt="2025-02-12T16:15:28.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80634"/>
  </p:normalViewPr>
  <p:slideViewPr>
    <p:cSldViewPr snapToGrid="0">
      <p:cViewPr>
        <p:scale>
          <a:sx n="67" d="100"/>
          <a:sy n="67" d="100"/>
        </p:scale>
        <p:origin x="1816" y="1208"/>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omments/modernComment_EA4_E4491FB1.xml><?xml version="1.0" encoding="utf-8"?>
<p188:cmLst xmlns:a="http://schemas.openxmlformats.org/drawingml/2006/main" xmlns:r="http://schemas.openxmlformats.org/officeDocument/2006/relationships" xmlns:p188="http://schemas.microsoft.com/office/powerpoint/2018/8/main">
  <p188:cm id="{77220D1F-B58A-514B-9413-F6603DD65344}" authorId="{9DF6251F-3812-B597-2A6A-E31FD22E9D1A}" created="2024-02-13T09:27:21.829">
    <pc:sldMkLst xmlns:pc="http://schemas.microsoft.com/office/powerpoint/2013/main/command">
      <pc:docMk/>
      <pc:sldMk cId="933393761" sldId="3734"/>
    </pc:sldMkLst>
    <p188:replyLst>
      <p188:reply id="{CDC4DACA-106C-4321-8DD4-975116CF3293}" authorId="{0EB820AF-88F4-300D-4F86-70DFD9CA11E6}" created="2024-02-13T11:51:39.823">
        <p188:txBody>
          <a:bodyPr/>
          <a:lstStyle/>
          <a:p>
            <a:r>
              <a:rPr lang="en-US"/>
              <a:t>[@Katharina Rosin] ja, super. Du müsstest dir dafür dann wahrscheinlich jeweils eine (Asana)task machen in dem jeweiligen Event, um es nicht zu vergesessen.</a:t>
            </a:r>
          </a:p>
        </p188:txBody>
      </p188:reply>
      <p188:reply id="{B536AB3E-58C2-DF44-A6BD-CB2A50E6B0B5}" authorId="{9DF6251F-3812-B597-2A6A-E31FD22E9D1A}" created="2024-02-23T11:04:58.516">
        <p188:txBody>
          <a:bodyPr/>
          <a:lstStyle/>
          <a:p>
            <a:r>
              <a:rPr lang="de-DE"/>
              <a:t>[@Sarah Scheck] scheinen dir die Adressen passend?</a:t>
            </a:r>
          </a:p>
        </p188:txBody>
      </p188:reply>
      <p188:reply id="{27483B13-6A2A-4E48-91A4-566C7E22E5A2}" authorId="{0EB820AF-88F4-300D-4F86-70DFD9CA11E6}" created="2024-02-26T08:07:27.248">
        <p188:txBody>
          <a:bodyPr/>
          <a:lstStyle/>
          <a:p>
            <a:r>
              <a:rPr lang="en-US"/>
              <a:t>@katharina klar, da vertraue ich auf jeden Fall auf deine Recherche und Einschätzung. Das ist jetzt für den nächsten Durchlauf des Moduls, gell? (Und liegt dementsprechend im Individuellen WS Ordner ab).</a:t>
            </a:r>
          </a:p>
        </p188:txBody>
      </p188:reply>
    </p188:replyLst>
    <p188:txBody>
      <a:bodyPr/>
      <a:lstStyle/>
      <a:p>
        <a:r>
          <a:rPr lang="de-DE"/>
          <a:t>[@Sarah Scheck]Tatsächlich würde ich das wieder rein nehmen. Es reicht ja vielleicht, nur eine Adresse zu nennen, als Beispiel, aber das Thema zu erwähnen ist hier sicher nicht schlecht. Das kann ich machen, PM muss da nichts zusätzlich machen, oder?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oticia Text" panose="02000503060000020004" pitchFamily="2" charset="77"/>
              </a:defRPr>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oticia Text" panose="02000503060000020004" pitchFamily="2" charset="77"/>
              </a:defRPr>
            </a:lvl1pPr>
          </a:lstStyle>
          <a:p>
            <a:fld id="{9A903549-5712-5040-8D07-BC0D3E0A5B01}" type="datetimeFigureOut">
              <a:rPr lang="en-DE" smtClean="0"/>
              <a:pPr/>
              <a:t>2/12/25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oticia Text" panose="02000503060000020004" pitchFamily="2" charset="77"/>
              </a:defRPr>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oticia Text" panose="02000503060000020004" pitchFamily="2" charset="77"/>
              </a:defRPr>
            </a:lvl1pPr>
          </a:lstStyle>
          <a:p>
            <a:fld id="{482C8A6D-F44A-2F43-A65F-4776C2B8F29A}" type="slidenum">
              <a:rPr lang="en-DE" smtClean="0"/>
              <a:pPr/>
              <a:t>‹Nr.›</a:t>
            </a:fld>
            <a:endParaRPr lang="en-DE"/>
          </a:p>
        </p:txBody>
      </p:sp>
    </p:spTree>
    <p:extLst>
      <p:ext uri="{BB962C8B-B14F-4D97-AF65-F5344CB8AC3E}">
        <p14:creationId xmlns:p14="http://schemas.microsoft.com/office/powerpoint/2010/main" val="3348658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oticia Text" panose="02000503060000020004" pitchFamily="2" charset="77"/>
        <a:ea typeface="+mn-ea"/>
        <a:cs typeface="+mn-cs"/>
      </a:defRPr>
    </a:lvl1pPr>
    <a:lvl2pPr marL="457200" algn="l" defTabSz="914400" rtl="0" eaLnBrk="1" latinLnBrk="0" hangingPunct="1">
      <a:defRPr sz="1200" b="0" i="0" kern="1200">
        <a:solidFill>
          <a:schemeClr val="tx1"/>
        </a:solidFill>
        <a:latin typeface="Noticia Text" panose="02000503060000020004" pitchFamily="2" charset="77"/>
        <a:ea typeface="+mn-ea"/>
        <a:cs typeface="+mn-cs"/>
      </a:defRPr>
    </a:lvl2pPr>
    <a:lvl3pPr marL="914400" algn="l" defTabSz="914400" rtl="0" eaLnBrk="1" latinLnBrk="0" hangingPunct="1">
      <a:defRPr sz="1200" b="0" i="0" kern="1200">
        <a:solidFill>
          <a:schemeClr val="tx1"/>
        </a:solidFill>
        <a:latin typeface="Noticia Text" panose="02000503060000020004" pitchFamily="2" charset="77"/>
        <a:ea typeface="+mn-ea"/>
        <a:cs typeface="+mn-cs"/>
      </a:defRPr>
    </a:lvl3pPr>
    <a:lvl4pPr marL="1371600" algn="l" defTabSz="914400" rtl="0" eaLnBrk="1" latinLnBrk="0" hangingPunct="1">
      <a:defRPr sz="1200" b="0" i="0" kern="1200">
        <a:solidFill>
          <a:schemeClr val="tx1"/>
        </a:solidFill>
        <a:latin typeface="Noticia Text" panose="02000503060000020004" pitchFamily="2" charset="77"/>
        <a:ea typeface="+mn-ea"/>
        <a:cs typeface="+mn-cs"/>
      </a:defRPr>
    </a:lvl4pPr>
    <a:lvl5pPr marL="1828800" algn="l" defTabSz="914400" rtl="0" eaLnBrk="1" latinLnBrk="0" hangingPunct="1">
      <a:defRPr sz="1200" b="0" i="0" kern="1200">
        <a:solidFill>
          <a:schemeClr val="tx1"/>
        </a:solidFill>
        <a:latin typeface="Noticia Text" panose="02000503060000020004"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studentenwerk-leipzig.de/beratung-soziales/psychosoziale-beratung/"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www.leipzig.de/jugend-familie-und-soziales/gesundheit/psychiatrische-und-psychosoziale-hilfe#c26703" TargetMode="External"/><Relationship Id="rId4" Type="http://schemas.openxmlformats.org/officeDocument/2006/relationships/hyperlink" Target="https://www.leipzig.de/jugend-familie-und-soziales/gesundheit/psychiatrische-und-psychosoziale-hilfe/beratungsangebote-fuer-menschen-mit-psychischen-probleme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82C8A6D-F44A-2F43-A65F-4776C2B8F29A}" type="slidenum">
              <a:rPr lang="en-DE" smtClean="0"/>
              <a:pPr/>
              <a:t>1</a:t>
            </a:fld>
            <a:endParaRPr lang="en-DE" dirty="0"/>
          </a:p>
        </p:txBody>
      </p:sp>
    </p:spTree>
    <p:extLst>
      <p:ext uri="{BB962C8B-B14F-4D97-AF65-F5344CB8AC3E}">
        <p14:creationId xmlns:p14="http://schemas.microsoft.com/office/powerpoint/2010/main" val="4289989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What does resilience mean?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171450" indent="-171450">
              <a:buFont typeface="Arial" panose="020B0604020202020204" pitchFamily="34" charset="0"/>
              <a:buChar char="•"/>
            </a:pPr>
            <a:r>
              <a:rPr lang="de-DE" dirty="0" err="1"/>
              <a:t>Resilience</a:t>
            </a:r>
            <a:r>
              <a:rPr lang="de-DE" dirty="0"/>
              <a:t>, </a:t>
            </a:r>
            <a:r>
              <a:rPr lang="de-DE" dirty="0" err="1"/>
              <a:t>originally</a:t>
            </a:r>
            <a:r>
              <a:rPr lang="de-DE" dirty="0"/>
              <a:t> a </a:t>
            </a:r>
            <a:r>
              <a:rPr lang="de-DE" dirty="0" err="1"/>
              <a:t>term</a:t>
            </a:r>
            <a:r>
              <a:rPr lang="de-DE" dirty="0"/>
              <a:t> </a:t>
            </a:r>
            <a:r>
              <a:rPr lang="de-DE" dirty="0" err="1"/>
              <a:t>from</a:t>
            </a:r>
            <a:r>
              <a:rPr lang="de-DE" dirty="0"/>
              <a:t> </a:t>
            </a:r>
            <a:r>
              <a:rPr lang="de-DE" dirty="0" err="1"/>
              <a:t>engineering</a:t>
            </a:r>
            <a:r>
              <a:rPr lang="de-DE" dirty="0"/>
              <a:t> </a:t>
            </a:r>
            <a:r>
              <a:rPr lang="de-DE" dirty="0" err="1"/>
              <a:t>for</a:t>
            </a:r>
            <a:r>
              <a:rPr lang="de-DE" dirty="0"/>
              <a:t> durable </a:t>
            </a:r>
            <a:r>
              <a:rPr lang="de-DE" dirty="0" err="1"/>
              <a:t>materials</a:t>
            </a:r>
            <a:r>
              <a:rPr lang="de-DE" dirty="0"/>
              <a:t>, </a:t>
            </a:r>
            <a:r>
              <a:rPr lang="de-DE" dirty="0" err="1"/>
              <a:t>refers</a:t>
            </a:r>
            <a:r>
              <a:rPr lang="de-DE" dirty="0"/>
              <a:t> </a:t>
            </a:r>
            <a:r>
              <a:rPr lang="de-DE" dirty="0" err="1"/>
              <a:t>to</a:t>
            </a:r>
            <a:r>
              <a:rPr lang="de-DE" dirty="0"/>
              <a:t> </a:t>
            </a:r>
            <a:r>
              <a:rPr lang="de-DE" dirty="0" err="1"/>
              <a:t>how</a:t>
            </a:r>
            <a:r>
              <a:rPr lang="de-DE" dirty="0"/>
              <a:t> </a:t>
            </a:r>
            <a:r>
              <a:rPr lang="de-DE" dirty="0" err="1"/>
              <a:t>well</a:t>
            </a:r>
            <a:r>
              <a:rPr lang="de-DE" dirty="0"/>
              <a:t> </a:t>
            </a:r>
            <a:r>
              <a:rPr lang="de-DE" dirty="0" err="1"/>
              <a:t>people</a:t>
            </a:r>
            <a:r>
              <a:rPr lang="de-DE" dirty="0"/>
              <a:t> </a:t>
            </a:r>
            <a:r>
              <a:rPr lang="de-DE" dirty="0" err="1"/>
              <a:t>adapt</a:t>
            </a:r>
            <a:r>
              <a:rPr lang="de-DE" dirty="0"/>
              <a:t> </a:t>
            </a:r>
            <a:r>
              <a:rPr lang="de-DE" dirty="0" err="1"/>
              <a:t>to</a:t>
            </a:r>
            <a:r>
              <a:rPr lang="de-DE" dirty="0"/>
              <a:t> </a:t>
            </a:r>
            <a:r>
              <a:rPr lang="de-DE" dirty="0" err="1"/>
              <a:t>adversity</a:t>
            </a:r>
            <a:r>
              <a:rPr lang="de-DE" dirty="0"/>
              <a:t>. </a:t>
            </a:r>
          </a:p>
          <a:p>
            <a:pPr marL="171450" indent="-171450">
              <a:buFont typeface="Arial" panose="020B0604020202020204" pitchFamily="34" charset="0"/>
              <a:buChar char="•"/>
            </a:pPr>
            <a:r>
              <a:rPr lang="de-DE" dirty="0"/>
              <a:t>Key </a:t>
            </a:r>
            <a:r>
              <a:rPr lang="de-DE" dirty="0" err="1"/>
              <a:t>factors</a:t>
            </a:r>
            <a:r>
              <a:rPr lang="de-DE" dirty="0"/>
              <a:t> </a:t>
            </a:r>
            <a:r>
              <a:rPr lang="de-DE" dirty="0" err="1"/>
              <a:t>include</a:t>
            </a:r>
            <a:r>
              <a:rPr lang="de-DE" dirty="0"/>
              <a:t>:</a:t>
            </a:r>
          </a:p>
          <a:p>
            <a:pPr marL="628650" lvl="1" indent="-171450">
              <a:buFont typeface="Arial" panose="020B0604020202020204" pitchFamily="34" charset="0"/>
              <a:buChar char="•"/>
            </a:pPr>
            <a:r>
              <a:rPr lang="de-DE" dirty="0" err="1"/>
              <a:t>How</a:t>
            </a:r>
            <a:r>
              <a:rPr lang="de-DE" dirty="0"/>
              <a:t> </a:t>
            </a:r>
            <a:r>
              <a:rPr lang="de-DE" dirty="0" err="1"/>
              <a:t>you</a:t>
            </a:r>
            <a:r>
              <a:rPr lang="de-DE" dirty="0"/>
              <a:t> </a:t>
            </a:r>
            <a:r>
              <a:rPr lang="de-DE" dirty="0" err="1"/>
              <a:t>view</a:t>
            </a:r>
            <a:r>
              <a:rPr lang="de-DE" dirty="0"/>
              <a:t> and </a:t>
            </a:r>
            <a:r>
              <a:rPr lang="de-DE" dirty="0" err="1"/>
              <a:t>engage</a:t>
            </a:r>
            <a:r>
              <a:rPr lang="de-DE" dirty="0"/>
              <a:t> </a:t>
            </a:r>
            <a:r>
              <a:rPr lang="de-DE" dirty="0" err="1"/>
              <a:t>with</a:t>
            </a:r>
            <a:r>
              <a:rPr lang="de-DE" dirty="0"/>
              <a:t> </a:t>
            </a:r>
            <a:r>
              <a:rPr lang="de-DE" dirty="0" err="1"/>
              <a:t>the</a:t>
            </a:r>
            <a:r>
              <a:rPr lang="de-DE" dirty="0"/>
              <a:t> </a:t>
            </a:r>
            <a:r>
              <a:rPr lang="de-DE" dirty="0" err="1"/>
              <a:t>world</a:t>
            </a:r>
            <a:endParaRPr lang="de-DE" dirty="0"/>
          </a:p>
          <a:p>
            <a:pPr marL="628650" lvl="1" indent="-171450">
              <a:buFont typeface="Arial" panose="020B0604020202020204" pitchFamily="34" charset="0"/>
              <a:buChar char="•"/>
            </a:pPr>
            <a:r>
              <a:rPr lang="de-DE" dirty="0"/>
              <a:t>The </a:t>
            </a:r>
            <a:r>
              <a:rPr lang="de-DE" dirty="0" err="1"/>
              <a:t>quality</a:t>
            </a:r>
            <a:r>
              <a:rPr lang="de-DE" dirty="0"/>
              <a:t> </a:t>
            </a:r>
            <a:r>
              <a:rPr lang="de-DE" dirty="0" err="1"/>
              <a:t>of</a:t>
            </a:r>
            <a:r>
              <a:rPr lang="de-DE" dirty="0"/>
              <a:t> social support</a:t>
            </a:r>
          </a:p>
          <a:p>
            <a:pPr marL="628650" lvl="1" indent="-171450">
              <a:buFont typeface="Arial" panose="020B0604020202020204" pitchFamily="34" charset="0"/>
              <a:buChar char="•"/>
            </a:pPr>
            <a:r>
              <a:rPr lang="de-DE" dirty="0"/>
              <a:t>Coping </a:t>
            </a:r>
            <a:r>
              <a:rPr lang="de-DE" dirty="0" err="1"/>
              <a:t>strategies</a:t>
            </a:r>
            <a:endParaRPr lang="de-DE" dirty="0"/>
          </a:p>
          <a:p>
            <a:pPr marL="628650" lvl="1" indent="-171450">
              <a:buFont typeface="Arial" panose="020B0604020202020204" pitchFamily="34" charset="0"/>
              <a:buChar char="•"/>
            </a:pPr>
            <a:endParaRPr lang="de-DE" dirty="0"/>
          </a:p>
          <a:p>
            <a:pPr marL="171450" lvl="0" indent="-171450">
              <a:buFont typeface="Arial" panose="020B0604020202020204" pitchFamily="34" charset="0"/>
              <a:buChar char="•"/>
            </a:pPr>
            <a:r>
              <a:rPr lang="de-DE" dirty="0"/>
              <a:t>Psychological </a:t>
            </a:r>
            <a:r>
              <a:rPr lang="de-DE" dirty="0" err="1"/>
              <a:t>research</a:t>
            </a:r>
            <a:r>
              <a:rPr lang="de-DE" dirty="0"/>
              <a:t> </a:t>
            </a:r>
            <a:r>
              <a:rPr lang="de-DE" dirty="0" err="1"/>
              <a:t>shows</a:t>
            </a:r>
            <a:r>
              <a:rPr lang="de-DE" dirty="0"/>
              <a:t> </a:t>
            </a:r>
            <a:r>
              <a:rPr lang="de-DE" dirty="0" err="1"/>
              <a:t>that</a:t>
            </a:r>
            <a:r>
              <a:rPr lang="de-DE" dirty="0"/>
              <a:t> </a:t>
            </a:r>
            <a:r>
              <a:rPr lang="de-DE" dirty="0" err="1"/>
              <a:t>resilience</a:t>
            </a:r>
            <a:r>
              <a:rPr lang="de-DE" dirty="0"/>
              <a:t> </a:t>
            </a:r>
            <a:r>
              <a:rPr lang="de-DE" dirty="0" err="1"/>
              <a:t>can</a:t>
            </a:r>
            <a:r>
              <a:rPr lang="de-DE" dirty="0"/>
              <a:t> </a:t>
            </a:r>
            <a:r>
              <a:rPr lang="de-DE" dirty="0" err="1"/>
              <a:t>be</a:t>
            </a:r>
            <a:r>
              <a:rPr lang="de-DE" dirty="0"/>
              <a:t> </a:t>
            </a:r>
            <a:r>
              <a:rPr lang="de-DE" dirty="0" err="1"/>
              <a:t>cultivated</a:t>
            </a:r>
            <a:r>
              <a:rPr lang="de-DE" dirty="0"/>
              <a:t> and </a:t>
            </a:r>
            <a:r>
              <a:rPr lang="de-DE" dirty="0" err="1"/>
              <a:t>strengthened</a:t>
            </a:r>
            <a:r>
              <a:rPr lang="de-DE" dirty="0"/>
              <a:t> </a:t>
            </a:r>
            <a:r>
              <a:rPr lang="de-DE" dirty="0" err="1"/>
              <a:t>through</a:t>
            </a:r>
            <a:r>
              <a:rPr lang="de-DE" dirty="0"/>
              <a:t> </a:t>
            </a:r>
            <a:r>
              <a:rPr lang="de-DE" dirty="0" err="1"/>
              <a:t>practice</a:t>
            </a:r>
            <a:r>
              <a:rPr lang="de-DE" dirty="0"/>
              <a:t>.</a:t>
            </a:r>
          </a:p>
          <a:p>
            <a:pPr marL="158750" indent="0">
              <a:buNone/>
            </a:pPr>
            <a:endParaRPr lang="de-DE" dirty="0"/>
          </a:p>
          <a:p>
            <a:pPr marL="158750" indent="0">
              <a:buNone/>
            </a:pPr>
            <a:endParaRPr lang="de-DE" dirty="0"/>
          </a:p>
          <a:p>
            <a:pPr marL="158750" indent="0">
              <a:buNone/>
            </a:pPr>
            <a:endParaRPr lang="de-DE" dirty="0"/>
          </a:p>
        </p:txBody>
      </p:sp>
    </p:spTree>
    <p:extLst>
      <p:ext uri="{BB962C8B-B14F-4D97-AF65-F5344CB8AC3E}">
        <p14:creationId xmlns:p14="http://schemas.microsoft.com/office/powerpoint/2010/main" val="1314283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b="1" dirty="0" err="1"/>
              <a:t>Lets</a:t>
            </a:r>
            <a:r>
              <a:rPr lang="de-DE" b="1" dirty="0"/>
              <a:t> </a:t>
            </a:r>
            <a:r>
              <a:rPr lang="de-DE" b="1" dirty="0" err="1"/>
              <a:t>try</a:t>
            </a:r>
            <a:r>
              <a:rPr lang="de-DE" b="1" dirty="0"/>
              <a:t> </a:t>
            </a:r>
            <a:r>
              <a:rPr lang="de-DE" b="1" dirty="0" err="1"/>
              <a:t>to</a:t>
            </a:r>
            <a:r>
              <a:rPr lang="de-DE" b="1" dirty="0"/>
              <a:t> </a:t>
            </a:r>
            <a:r>
              <a:rPr lang="de-DE" b="1" dirty="0" err="1"/>
              <a:t>make</a:t>
            </a:r>
            <a:r>
              <a:rPr lang="de-DE" b="1" dirty="0"/>
              <a:t> </a:t>
            </a:r>
            <a:r>
              <a:rPr lang="de-DE" b="1" dirty="0" err="1"/>
              <a:t>it</a:t>
            </a:r>
            <a:r>
              <a:rPr lang="de-DE" b="1" dirty="0"/>
              <a:t> </a:t>
            </a:r>
            <a:r>
              <a:rPr lang="de-DE" b="1" dirty="0" err="1"/>
              <a:t>more</a:t>
            </a:r>
            <a:r>
              <a:rPr lang="de-DE" b="1" dirty="0"/>
              <a:t> tangible</a:t>
            </a:r>
          </a:p>
          <a:p>
            <a:pPr marL="330200" indent="-171450">
              <a:buFont typeface="Arial" panose="020B0604020202020204" pitchFamily="34" charset="0"/>
              <a:buChar char="•"/>
            </a:pPr>
            <a:r>
              <a:rPr lang="de-DE" dirty="0" err="1"/>
              <a:t>Resilience</a:t>
            </a:r>
            <a:r>
              <a:rPr lang="de-DE" dirty="0"/>
              <a:t> </a:t>
            </a:r>
            <a:r>
              <a:rPr lang="de-DE" dirty="0" err="1"/>
              <a:t>is</a:t>
            </a:r>
            <a:r>
              <a:rPr lang="de-DE" dirty="0"/>
              <a:t> like a </a:t>
            </a:r>
            <a:r>
              <a:rPr lang="de-DE" dirty="0" err="1"/>
              <a:t>tennis</a:t>
            </a:r>
            <a:r>
              <a:rPr lang="de-DE" dirty="0"/>
              <a:t> ball </a:t>
            </a:r>
            <a:r>
              <a:rPr lang="de-DE" dirty="0" err="1"/>
              <a:t>that</a:t>
            </a:r>
            <a:r>
              <a:rPr lang="de-DE" dirty="0"/>
              <a:t>, </a:t>
            </a:r>
            <a:r>
              <a:rPr lang="de-DE" dirty="0" err="1"/>
              <a:t>when</a:t>
            </a:r>
            <a:r>
              <a:rPr lang="de-DE" dirty="0"/>
              <a:t> </a:t>
            </a:r>
            <a:r>
              <a:rPr lang="de-DE" dirty="0" err="1"/>
              <a:t>hit</a:t>
            </a:r>
            <a:r>
              <a:rPr lang="de-DE" dirty="0"/>
              <a:t> </a:t>
            </a:r>
            <a:r>
              <a:rPr lang="de-DE" dirty="0" err="1"/>
              <a:t>hard</a:t>
            </a:r>
            <a:r>
              <a:rPr lang="de-DE" dirty="0"/>
              <a:t> </a:t>
            </a:r>
            <a:r>
              <a:rPr lang="de-DE" dirty="0" err="1"/>
              <a:t>against</a:t>
            </a:r>
            <a:r>
              <a:rPr lang="de-DE" dirty="0"/>
              <a:t> </a:t>
            </a:r>
            <a:r>
              <a:rPr lang="de-DE" dirty="0" err="1"/>
              <a:t>the</a:t>
            </a:r>
            <a:r>
              <a:rPr lang="de-DE" dirty="0"/>
              <a:t> </a:t>
            </a:r>
            <a:r>
              <a:rPr lang="de-DE" dirty="0" err="1"/>
              <a:t>ground</a:t>
            </a:r>
            <a:r>
              <a:rPr lang="de-DE" dirty="0"/>
              <a:t>, </a:t>
            </a:r>
            <a:r>
              <a:rPr lang="de-DE" dirty="0" err="1"/>
              <a:t>bounces</a:t>
            </a:r>
            <a:r>
              <a:rPr lang="de-DE" dirty="0"/>
              <a:t> back </a:t>
            </a:r>
            <a:r>
              <a:rPr lang="de-DE" dirty="0" err="1"/>
              <a:t>with</a:t>
            </a:r>
            <a:r>
              <a:rPr lang="de-DE" dirty="0"/>
              <a:t> </a:t>
            </a:r>
            <a:r>
              <a:rPr lang="de-DE" dirty="0" err="1"/>
              <a:t>energy</a:t>
            </a:r>
            <a:r>
              <a:rPr lang="de-DE" dirty="0"/>
              <a:t>. </a:t>
            </a:r>
          </a:p>
          <a:p>
            <a:pPr marL="330200" indent="-171450">
              <a:buFont typeface="Arial" panose="020B0604020202020204" pitchFamily="34" charset="0"/>
              <a:buChar char="•"/>
            </a:pPr>
            <a:r>
              <a:rPr lang="de-DE" dirty="0" err="1"/>
              <a:t>Initially</a:t>
            </a:r>
            <a:r>
              <a:rPr lang="de-DE" dirty="0"/>
              <a:t>, </a:t>
            </a:r>
            <a:r>
              <a:rPr lang="de-DE" dirty="0" err="1"/>
              <a:t>resilience</a:t>
            </a:r>
            <a:r>
              <a:rPr lang="de-DE" dirty="0"/>
              <a:t> was </a:t>
            </a:r>
            <a:r>
              <a:rPr lang="de-DE" dirty="0" err="1"/>
              <a:t>defined</a:t>
            </a:r>
            <a:r>
              <a:rPr lang="de-DE" dirty="0"/>
              <a:t> </a:t>
            </a:r>
            <a:r>
              <a:rPr lang="de-DE" dirty="0" err="1"/>
              <a:t>as</a:t>
            </a:r>
            <a:r>
              <a:rPr lang="de-DE" dirty="0"/>
              <a:t> </a:t>
            </a:r>
            <a:r>
              <a:rPr lang="de-DE" dirty="0" err="1"/>
              <a:t>the</a:t>
            </a:r>
            <a:r>
              <a:rPr lang="de-DE" dirty="0"/>
              <a:t> </a:t>
            </a:r>
            <a:r>
              <a:rPr lang="de-DE" dirty="0" err="1"/>
              <a:t>ability</a:t>
            </a:r>
            <a:r>
              <a:rPr lang="de-DE" dirty="0"/>
              <a:t> </a:t>
            </a:r>
            <a:r>
              <a:rPr lang="de-DE" dirty="0" err="1"/>
              <a:t>to</a:t>
            </a:r>
            <a:r>
              <a:rPr lang="de-DE" dirty="0"/>
              <a:t> </a:t>
            </a:r>
            <a:r>
              <a:rPr lang="de-DE" dirty="0" err="1"/>
              <a:t>recover</a:t>
            </a:r>
            <a:r>
              <a:rPr lang="de-DE" dirty="0"/>
              <a:t> </a:t>
            </a:r>
            <a:r>
              <a:rPr lang="de-DE" dirty="0" err="1"/>
              <a:t>quickly</a:t>
            </a:r>
            <a:r>
              <a:rPr lang="de-DE" dirty="0"/>
              <a:t> </a:t>
            </a:r>
            <a:r>
              <a:rPr lang="de-DE" dirty="0" err="1"/>
              <a:t>from</a:t>
            </a:r>
            <a:r>
              <a:rPr lang="de-DE" dirty="0"/>
              <a:t> </a:t>
            </a:r>
            <a:r>
              <a:rPr lang="de-DE" dirty="0" err="1"/>
              <a:t>setbacks</a:t>
            </a:r>
            <a:r>
              <a:rPr lang="de-DE" dirty="0"/>
              <a:t>, </a:t>
            </a:r>
            <a:r>
              <a:rPr lang="de-DE" dirty="0" err="1"/>
              <a:t>much</a:t>
            </a:r>
            <a:r>
              <a:rPr lang="de-DE" dirty="0"/>
              <a:t> like </a:t>
            </a:r>
            <a:r>
              <a:rPr lang="de-DE" dirty="0" err="1"/>
              <a:t>the</a:t>
            </a:r>
            <a:r>
              <a:rPr lang="de-DE" dirty="0"/>
              <a:t> ball </a:t>
            </a:r>
            <a:r>
              <a:rPr lang="de-DE" dirty="0" err="1"/>
              <a:t>regaining</a:t>
            </a:r>
            <a:r>
              <a:rPr lang="de-DE" dirty="0"/>
              <a:t> </a:t>
            </a:r>
            <a:r>
              <a:rPr lang="de-DE" dirty="0" err="1"/>
              <a:t>its</a:t>
            </a:r>
            <a:r>
              <a:rPr lang="de-DE" dirty="0"/>
              <a:t> </a:t>
            </a:r>
            <a:r>
              <a:rPr lang="de-DE" dirty="0" err="1"/>
              <a:t>shape</a:t>
            </a:r>
            <a:r>
              <a:rPr lang="de-DE" dirty="0"/>
              <a:t> and </a:t>
            </a:r>
            <a:r>
              <a:rPr lang="de-DE" dirty="0" err="1"/>
              <a:t>continuing</a:t>
            </a:r>
            <a:r>
              <a:rPr lang="de-DE" dirty="0"/>
              <a:t> </a:t>
            </a:r>
            <a:r>
              <a:rPr lang="de-DE" dirty="0" err="1"/>
              <a:t>its</a:t>
            </a:r>
            <a:r>
              <a:rPr lang="de-DE" dirty="0"/>
              <a:t> bounce.</a:t>
            </a:r>
          </a:p>
          <a:p>
            <a:pPr marL="330200" indent="-171450">
              <a:buFont typeface="Arial" panose="020B0604020202020204" pitchFamily="34" charset="0"/>
              <a:buChar char="•"/>
            </a:pPr>
            <a:r>
              <a:rPr lang="de-DE" dirty="0" err="1"/>
              <a:t>Similarly</a:t>
            </a:r>
            <a:r>
              <a:rPr lang="de-DE" dirty="0"/>
              <a:t>, resilient </a:t>
            </a:r>
            <a:r>
              <a:rPr lang="de-DE" dirty="0" err="1"/>
              <a:t>individuals</a:t>
            </a:r>
            <a:r>
              <a:rPr lang="de-DE" dirty="0"/>
              <a:t> </a:t>
            </a:r>
            <a:r>
              <a:rPr lang="de-DE" dirty="0" err="1"/>
              <a:t>are</a:t>
            </a:r>
            <a:r>
              <a:rPr lang="de-DE" dirty="0"/>
              <a:t> </a:t>
            </a:r>
            <a:r>
              <a:rPr lang="de-DE" dirty="0" err="1"/>
              <a:t>able</a:t>
            </a:r>
            <a:r>
              <a:rPr lang="de-DE" dirty="0"/>
              <a:t> </a:t>
            </a:r>
            <a:r>
              <a:rPr lang="de-DE" dirty="0" err="1"/>
              <a:t>to</a:t>
            </a:r>
            <a:r>
              <a:rPr lang="de-DE" dirty="0"/>
              <a:t> </a:t>
            </a:r>
            <a:r>
              <a:rPr lang="de-DE" dirty="0" err="1"/>
              <a:t>rebound</a:t>
            </a:r>
            <a:r>
              <a:rPr lang="de-DE" dirty="0"/>
              <a:t> </a:t>
            </a:r>
            <a:r>
              <a:rPr lang="de-DE" dirty="0" err="1"/>
              <a:t>from</a:t>
            </a:r>
            <a:r>
              <a:rPr lang="de-DE" dirty="0"/>
              <a:t> </a:t>
            </a:r>
            <a:r>
              <a:rPr lang="de-DE" dirty="0" err="1"/>
              <a:t>life's</a:t>
            </a:r>
            <a:r>
              <a:rPr lang="de-DE" dirty="0"/>
              <a:t> </a:t>
            </a:r>
            <a:r>
              <a:rPr lang="de-DE" dirty="0" err="1"/>
              <a:t>challenges</a:t>
            </a:r>
            <a:r>
              <a:rPr lang="de-DE" dirty="0"/>
              <a:t>.</a:t>
            </a:r>
          </a:p>
        </p:txBody>
      </p:sp>
    </p:spTree>
    <p:extLst>
      <p:ext uri="{BB962C8B-B14F-4D97-AF65-F5344CB8AC3E}">
        <p14:creationId xmlns:p14="http://schemas.microsoft.com/office/powerpoint/2010/main" val="2577919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a:p>
            <a:pPr marL="330200" indent="-171450">
              <a:buFont typeface="Arial" panose="020B0604020202020204" pitchFamily="34" charset="0"/>
              <a:buChar char="•"/>
            </a:pPr>
            <a:r>
              <a:rPr lang="de-DE" dirty="0" err="1"/>
              <a:t>Resilience</a:t>
            </a:r>
            <a:r>
              <a:rPr lang="de-DE" dirty="0"/>
              <a:t> </a:t>
            </a:r>
            <a:r>
              <a:rPr lang="de-DE" dirty="0" err="1"/>
              <a:t>is</a:t>
            </a:r>
            <a:r>
              <a:rPr lang="de-DE" dirty="0"/>
              <a:t> </a:t>
            </a:r>
            <a:r>
              <a:rPr lang="de-DE" dirty="0" err="1"/>
              <a:t>now</a:t>
            </a:r>
            <a:r>
              <a:rPr lang="de-DE" dirty="0"/>
              <a:t> </a:t>
            </a:r>
            <a:r>
              <a:rPr lang="de-DE" dirty="0" err="1"/>
              <a:t>often</a:t>
            </a:r>
            <a:r>
              <a:rPr lang="de-DE" dirty="0"/>
              <a:t> </a:t>
            </a:r>
            <a:r>
              <a:rPr lang="de-DE" dirty="0" err="1"/>
              <a:t>compared</a:t>
            </a:r>
            <a:r>
              <a:rPr lang="de-DE" dirty="0"/>
              <a:t> </a:t>
            </a:r>
            <a:r>
              <a:rPr lang="de-DE" dirty="0" err="1"/>
              <a:t>to</a:t>
            </a:r>
            <a:r>
              <a:rPr lang="de-DE" dirty="0"/>
              <a:t> a plant </a:t>
            </a:r>
            <a:r>
              <a:rPr lang="de-DE" dirty="0" err="1"/>
              <a:t>growing</a:t>
            </a:r>
            <a:r>
              <a:rPr lang="de-DE" dirty="0"/>
              <a:t> </a:t>
            </a:r>
            <a:r>
              <a:rPr lang="de-DE" dirty="0" err="1"/>
              <a:t>along</a:t>
            </a:r>
            <a:r>
              <a:rPr lang="de-DE" dirty="0"/>
              <a:t> a wall, </a:t>
            </a:r>
            <a:r>
              <a:rPr lang="de-DE" dirty="0" err="1"/>
              <a:t>persistently</a:t>
            </a:r>
            <a:r>
              <a:rPr lang="de-DE" dirty="0"/>
              <a:t> </a:t>
            </a:r>
            <a:r>
              <a:rPr lang="de-DE" dirty="0" err="1"/>
              <a:t>seeking</a:t>
            </a:r>
            <a:r>
              <a:rPr lang="de-DE" dirty="0"/>
              <a:t> light </a:t>
            </a:r>
            <a:r>
              <a:rPr lang="de-DE" dirty="0" err="1"/>
              <a:t>despite</a:t>
            </a:r>
            <a:r>
              <a:rPr lang="de-DE" dirty="0"/>
              <a:t> limited </a:t>
            </a:r>
            <a:r>
              <a:rPr lang="de-DE" dirty="0" err="1"/>
              <a:t>resources</a:t>
            </a:r>
            <a:r>
              <a:rPr lang="de-DE" dirty="0"/>
              <a:t>. </a:t>
            </a:r>
          </a:p>
          <a:p>
            <a:pPr marL="330200" indent="-171450">
              <a:buFont typeface="Arial" panose="020B0604020202020204" pitchFamily="34" charset="0"/>
              <a:buChar char="•"/>
            </a:pPr>
            <a:r>
              <a:rPr lang="de-DE" dirty="0"/>
              <a:t>The plant </a:t>
            </a:r>
            <a:r>
              <a:rPr lang="de-DE" dirty="0" err="1"/>
              <a:t>adapts</a:t>
            </a:r>
            <a:r>
              <a:rPr lang="de-DE" dirty="0"/>
              <a:t> </a:t>
            </a:r>
            <a:r>
              <a:rPr lang="de-DE" dirty="0" err="1"/>
              <a:t>by</a:t>
            </a:r>
            <a:r>
              <a:rPr lang="de-DE" dirty="0"/>
              <a:t> </a:t>
            </a:r>
            <a:r>
              <a:rPr lang="de-DE" dirty="0" err="1"/>
              <a:t>using</a:t>
            </a:r>
            <a:r>
              <a:rPr lang="de-DE" dirty="0"/>
              <a:t> </a:t>
            </a:r>
            <a:r>
              <a:rPr lang="de-DE" dirty="0" err="1"/>
              <a:t>what</a:t>
            </a:r>
            <a:r>
              <a:rPr lang="de-DE" dirty="0"/>
              <a:t> </a:t>
            </a:r>
            <a:r>
              <a:rPr lang="de-DE" dirty="0" err="1"/>
              <a:t>it</a:t>
            </a:r>
            <a:r>
              <a:rPr lang="de-DE" dirty="0"/>
              <a:t> </a:t>
            </a:r>
            <a:r>
              <a:rPr lang="de-DE" dirty="0" err="1"/>
              <a:t>has</a:t>
            </a:r>
            <a:r>
              <a:rPr lang="de-DE" dirty="0"/>
              <a:t>: </a:t>
            </a:r>
            <a:r>
              <a:rPr lang="de-DE" dirty="0" err="1"/>
              <a:t>relying</a:t>
            </a:r>
            <a:r>
              <a:rPr lang="de-DE" dirty="0"/>
              <a:t> on </a:t>
            </a:r>
            <a:r>
              <a:rPr lang="de-DE" dirty="0" err="1"/>
              <a:t>the</a:t>
            </a:r>
            <a:r>
              <a:rPr lang="de-DE" dirty="0"/>
              <a:t> wall </a:t>
            </a:r>
            <a:r>
              <a:rPr lang="de-DE" dirty="0" err="1"/>
              <a:t>for</a:t>
            </a:r>
            <a:r>
              <a:rPr lang="de-DE" dirty="0"/>
              <a:t> support and </a:t>
            </a:r>
            <a:r>
              <a:rPr lang="de-DE" dirty="0" err="1"/>
              <a:t>twisting</a:t>
            </a:r>
            <a:r>
              <a:rPr lang="de-DE" dirty="0"/>
              <a:t> </a:t>
            </a:r>
            <a:r>
              <a:rPr lang="de-DE" dirty="0" err="1"/>
              <a:t>to</a:t>
            </a:r>
            <a:r>
              <a:rPr lang="de-DE" dirty="0"/>
              <a:t> find </a:t>
            </a:r>
            <a:r>
              <a:rPr lang="de-DE" dirty="0" err="1"/>
              <a:t>sunlight</a:t>
            </a:r>
            <a:r>
              <a:rPr lang="de-DE" dirty="0"/>
              <a:t>. </a:t>
            </a:r>
          </a:p>
          <a:p>
            <a:pPr marL="330200" indent="-171450">
              <a:buFont typeface="Arial" panose="020B0604020202020204" pitchFamily="34" charset="0"/>
              <a:buChar char="•"/>
            </a:pPr>
            <a:r>
              <a:rPr lang="de-DE" dirty="0" err="1"/>
              <a:t>Similarly</a:t>
            </a:r>
            <a:r>
              <a:rPr lang="de-DE" dirty="0"/>
              <a:t>, resilient </a:t>
            </a:r>
            <a:r>
              <a:rPr lang="de-DE" dirty="0" err="1"/>
              <a:t>individuals</a:t>
            </a:r>
            <a:r>
              <a:rPr lang="de-DE" dirty="0"/>
              <a:t> </a:t>
            </a:r>
            <a:r>
              <a:rPr lang="de-DE" dirty="0" err="1"/>
              <a:t>adapt</a:t>
            </a:r>
            <a:r>
              <a:rPr lang="de-DE" dirty="0"/>
              <a:t> and </a:t>
            </a:r>
            <a:r>
              <a:rPr lang="de-DE" dirty="0" err="1"/>
              <a:t>utilize</a:t>
            </a:r>
            <a:r>
              <a:rPr lang="de-DE" dirty="0"/>
              <a:t> </a:t>
            </a:r>
            <a:r>
              <a:rPr lang="de-DE" dirty="0" err="1"/>
              <a:t>available</a:t>
            </a:r>
            <a:r>
              <a:rPr lang="de-DE" dirty="0"/>
              <a:t> </a:t>
            </a:r>
            <a:r>
              <a:rPr lang="de-DE" dirty="0" err="1"/>
              <a:t>resources</a:t>
            </a:r>
            <a:r>
              <a:rPr lang="de-DE" dirty="0"/>
              <a:t>, </a:t>
            </a:r>
            <a:r>
              <a:rPr lang="de-DE" dirty="0" err="1"/>
              <a:t>growing</a:t>
            </a:r>
            <a:r>
              <a:rPr lang="de-DE" dirty="0"/>
              <a:t> </a:t>
            </a:r>
            <a:r>
              <a:rPr lang="de-DE" dirty="0" err="1"/>
              <a:t>stronger</a:t>
            </a:r>
            <a:r>
              <a:rPr lang="de-DE" dirty="0"/>
              <a:t> </a:t>
            </a:r>
            <a:r>
              <a:rPr lang="de-DE" dirty="0" err="1"/>
              <a:t>over</a:t>
            </a:r>
            <a:r>
              <a:rPr lang="de-DE" dirty="0"/>
              <a:t> time </a:t>
            </a:r>
            <a:r>
              <a:rPr lang="de-DE" dirty="0" err="1"/>
              <a:t>through</a:t>
            </a:r>
            <a:r>
              <a:rPr lang="de-DE" dirty="0"/>
              <a:t> </a:t>
            </a:r>
            <a:r>
              <a:rPr lang="de-DE" dirty="0" err="1"/>
              <a:t>consistent</a:t>
            </a:r>
            <a:r>
              <a:rPr lang="de-DE" dirty="0"/>
              <a:t> </a:t>
            </a:r>
            <a:r>
              <a:rPr lang="de-DE" dirty="0" err="1"/>
              <a:t>effort</a:t>
            </a:r>
            <a:r>
              <a:rPr lang="de-DE" dirty="0"/>
              <a:t> and </a:t>
            </a:r>
            <a:r>
              <a:rPr lang="de-DE" dirty="0" err="1"/>
              <a:t>adaptability</a:t>
            </a:r>
            <a:r>
              <a:rPr lang="de-DE" dirty="0"/>
              <a:t>.</a:t>
            </a:r>
          </a:p>
        </p:txBody>
      </p:sp>
    </p:spTree>
    <p:extLst>
      <p:ext uri="{BB962C8B-B14F-4D97-AF65-F5344CB8AC3E}">
        <p14:creationId xmlns:p14="http://schemas.microsoft.com/office/powerpoint/2010/main" val="3015729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It’s</a:t>
            </a:r>
            <a:r>
              <a:rPr lang="de-DE" b="1" dirty="0"/>
              <a:t> </a:t>
            </a:r>
            <a:r>
              <a:rPr lang="de-DE" b="1" dirty="0" err="1"/>
              <a:t>important</a:t>
            </a:r>
            <a:r>
              <a:rPr lang="de-DE" b="1" dirty="0"/>
              <a:t> </a:t>
            </a:r>
            <a:r>
              <a:rPr lang="de-DE" b="1" dirty="0" err="1"/>
              <a:t>to</a:t>
            </a:r>
            <a:r>
              <a:rPr lang="de-DE" b="1" dirty="0"/>
              <a:t> </a:t>
            </a:r>
            <a:r>
              <a:rPr lang="de-DE" b="1" dirty="0" err="1"/>
              <a:t>understand</a:t>
            </a:r>
            <a:r>
              <a:rPr lang="de-DE" b="1" dirty="0"/>
              <a:t> </a:t>
            </a:r>
            <a:r>
              <a:rPr lang="de-DE" b="1" dirty="0" err="1"/>
              <a:t>what</a:t>
            </a:r>
            <a:r>
              <a:rPr lang="de-DE" b="1" dirty="0"/>
              <a:t> </a:t>
            </a:r>
            <a:r>
              <a:rPr lang="de-DE" b="1" dirty="0" err="1"/>
              <a:t>resilience</a:t>
            </a:r>
            <a:r>
              <a:rPr lang="de-DE" b="1" dirty="0"/>
              <a:t> </a:t>
            </a:r>
            <a:r>
              <a:rPr lang="de-DE" b="1" dirty="0" err="1"/>
              <a:t>is</a:t>
            </a:r>
            <a:r>
              <a:rPr lang="de-DE" b="1" dirty="0"/>
              <a:t> NOT:</a:t>
            </a:r>
          </a:p>
          <a:p>
            <a:pPr marL="171450" indent="-171450">
              <a:buFont typeface="Arial" panose="020B0604020202020204" pitchFamily="34" charset="0"/>
              <a:buChar char="•"/>
            </a:pPr>
            <a:r>
              <a:rPr lang="de-DE" dirty="0" err="1"/>
              <a:t>Being</a:t>
            </a:r>
            <a:r>
              <a:rPr lang="de-DE" dirty="0"/>
              <a:t> resilient </a:t>
            </a:r>
            <a:r>
              <a:rPr lang="de-DE" dirty="0" err="1"/>
              <a:t>doesn’t</a:t>
            </a:r>
            <a:r>
              <a:rPr lang="de-DE" dirty="0"/>
              <a:t> </a:t>
            </a:r>
            <a:r>
              <a:rPr lang="de-DE" dirty="0" err="1"/>
              <a:t>mean</a:t>
            </a:r>
            <a:r>
              <a:rPr lang="de-DE" dirty="0"/>
              <a:t> </a:t>
            </a:r>
            <a:r>
              <a:rPr lang="de-DE" dirty="0" err="1"/>
              <a:t>avoiding</a:t>
            </a:r>
            <a:r>
              <a:rPr lang="de-DE" dirty="0"/>
              <a:t> </a:t>
            </a:r>
            <a:r>
              <a:rPr lang="de-DE" dirty="0" err="1"/>
              <a:t>difficulties</a:t>
            </a:r>
            <a:r>
              <a:rPr lang="de-DE" dirty="0"/>
              <a:t> </a:t>
            </a:r>
            <a:r>
              <a:rPr lang="de-DE" dirty="0" err="1"/>
              <a:t>or</a:t>
            </a:r>
            <a:r>
              <a:rPr lang="de-DE" dirty="0"/>
              <a:t> </a:t>
            </a:r>
            <a:r>
              <a:rPr lang="de-DE" dirty="0" err="1"/>
              <a:t>never</a:t>
            </a:r>
            <a:r>
              <a:rPr lang="de-DE" dirty="0"/>
              <a:t> </a:t>
            </a:r>
            <a:r>
              <a:rPr lang="de-DE" dirty="0" err="1"/>
              <a:t>feeling</a:t>
            </a:r>
            <a:r>
              <a:rPr lang="de-DE" dirty="0"/>
              <a:t> </a:t>
            </a:r>
            <a:r>
              <a:rPr lang="de-DE" dirty="0" err="1"/>
              <a:t>stressed</a:t>
            </a:r>
            <a:r>
              <a:rPr lang="de-DE" dirty="0"/>
              <a:t>. </a:t>
            </a:r>
          </a:p>
          <a:p>
            <a:pPr marL="171450" indent="-171450">
              <a:buFont typeface="Arial" panose="020B0604020202020204" pitchFamily="34" charset="0"/>
              <a:buChar char="•"/>
            </a:pPr>
            <a:r>
              <a:rPr lang="de-DE" dirty="0"/>
              <a:t>In </a:t>
            </a:r>
            <a:r>
              <a:rPr lang="de-DE" dirty="0" err="1"/>
              <a:t>fact</a:t>
            </a:r>
            <a:r>
              <a:rPr lang="de-DE" dirty="0"/>
              <a:t>, </a:t>
            </a:r>
            <a:r>
              <a:rPr lang="de-DE" dirty="0" err="1"/>
              <a:t>building</a:t>
            </a:r>
            <a:r>
              <a:rPr lang="de-DE" dirty="0"/>
              <a:t> </a:t>
            </a:r>
            <a:r>
              <a:rPr lang="de-DE" dirty="0" err="1"/>
              <a:t>resilience</a:t>
            </a:r>
            <a:r>
              <a:rPr lang="de-DE" dirty="0"/>
              <a:t> </a:t>
            </a:r>
            <a:r>
              <a:rPr lang="de-DE" dirty="0" err="1"/>
              <a:t>often</a:t>
            </a:r>
            <a:r>
              <a:rPr lang="de-DE" dirty="0"/>
              <a:t> </a:t>
            </a:r>
            <a:r>
              <a:rPr lang="de-DE" dirty="0" err="1"/>
              <a:t>involves</a:t>
            </a:r>
            <a:r>
              <a:rPr lang="de-DE" dirty="0"/>
              <a:t> </a:t>
            </a:r>
            <a:r>
              <a:rPr lang="de-DE" dirty="0" err="1"/>
              <a:t>experiencing</a:t>
            </a:r>
            <a:r>
              <a:rPr lang="de-DE" dirty="0"/>
              <a:t> and </a:t>
            </a:r>
            <a:r>
              <a:rPr lang="de-DE" dirty="0" err="1"/>
              <a:t>managing</a:t>
            </a:r>
            <a:r>
              <a:rPr lang="de-DE" dirty="0"/>
              <a:t> </a:t>
            </a:r>
            <a:r>
              <a:rPr lang="de-DE" dirty="0" err="1"/>
              <a:t>distress</a:t>
            </a:r>
            <a:r>
              <a:rPr lang="de-DE" dirty="0"/>
              <a:t>. </a:t>
            </a:r>
          </a:p>
          <a:p>
            <a:pPr marL="171450" indent="-171450">
              <a:buFont typeface="Arial" panose="020B0604020202020204" pitchFamily="34" charset="0"/>
              <a:buChar char="•"/>
            </a:pPr>
            <a:r>
              <a:rPr lang="de-DE" dirty="0" err="1"/>
              <a:t>For</a:t>
            </a:r>
            <a:r>
              <a:rPr lang="de-DE" dirty="0"/>
              <a:t> </a:t>
            </a:r>
            <a:r>
              <a:rPr lang="de-DE" dirty="0" err="1"/>
              <a:t>example</a:t>
            </a:r>
            <a:r>
              <a:rPr lang="de-DE" dirty="0"/>
              <a:t>, </a:t>
            </a:r>
            <a:r>
              <a:rPr lang="de-DE" dirty="0" err="1"/>
              <a:t>when</a:t>
            </a:r>
            <a:r>
              <a:rPr lang="de-DE" dirty="0"/>
              <a:t> </a:t>
            </a:r>
            <a:r>
              <a:rPr lang="de-DE" dirty="0" err="1"/>
              <a:t>founding</a:t>
            </a:r>
            <a:r>
              <a:rPr lang="de-DE" dirty="0"/>
              <a:t> a </a:t>
            </a:r>
            <a:r>
              <a:rPr lang="de-DE" dirty="0" err="1"/>
              <a:t>startup</a:t>
            </a:r>
            <a:r>
              <a:rPr lang="de-DE" dirty="0"/>
              <a:t>, </a:t>
            </a:r>
            <a:r>
              <a:rPr lang="de-DE" dirty="0" err="1"/>
              <a:t>you’ll</a:t>
            </a:r>
            <a:r>
              <a:rPr lang="de-DE" dirty="0"/>
              <a:t> </a:t>
            </a:r>
            <a:r>
              <a:rPr lang="de-DE" dirty="0" err="1"/>
              <a:t>face</a:t>
            </a:r>
            <a:r>
              <a:rPr lang="de-DE" dirty="0"/>
              <a:t> </a:t>
            </a:r>
            <a:r>
              <a:rPr lang="de-DE" dirty="0" err="1"/>
              <a:t>both</a:t>
            </a:r>
            <a:r>
              <a:rPr lang="de-DE" dirty="0"/>
              <a:t> </a:t>
            </a:r>
            <a:r>
              <a:rPr lang="de-DE" dirty="0" err="1"/>
              <a:t>moments</a:t>
            </a:r>
            <a:r>
              <a:rPr lang="de-DE" dirty="0"/>
              <a:t> </a:t>
            </a:r>
            <a:r>
              <a:rPr lang="de-DE" dirty="0" err="1"/>
              <a:t>of</a:t>
            </a:r>
            <a:r>
              <a:rPr lang="de-DE" dirty="0"/>
              <a:t> </a:t>
            </a:r>
            <a:r>
              <a:rPr lang="de-DE" dirty="0" err="1"/>
              <a:t>joy</a:t>
            </a:r>
            <a:r>
              <a:rPr lang="de-DE" dirty="0"/>
              <a:t> and </a:t>
            </a:r>
            <a:r>
              <a:rPr lang="de-DE" dirty="0" err="1"/>
              <a:t>challenging</a:t>
            </a:r>
            <a:r>
              <a:rPr lang="de-DE" dirty="0"/>
              <a:t> </a:t>
            </a:r>
            <a:r>
              <a:rPr lang="de-DE" dirty="0" err="1"/>
              <a:t>times</a:t>
            </a:r>
            <a:r>
              <a:rPr lang="de-DE" dirty="0"/>
              <a:t>. </a:t>
            </a:r>
          </a:p>
          <a:p>
            <a:pPr marL="171450" indent="-171450">
              <a:buFont typeface="Arial" panose="020B0604020202020204" pitchFamily="34" charset="0"/>
              <a:buChar char="•"/>
            </a:pPr>
            <a:r>
              <a:rPr lang="de-DE" dirty="0" err="1"/>
              <a:t>Your</a:t>
            </a:r>
            <a:r>
              <a:rPr lang="de-DE" dirty="0"/>
              <a:t> </a:t>
            </a:r>
            <a:r>
              <a:rPr lang="de-DE" dirty="0" err="1"/>
              <a:t>resilience</a:t>
            </a:r>
            <a:r>
              <a:rPr lang="de-DE" dirty="0"/>
              <a:t> </a:t>
            </a:r>
            <a:r>
              <a:rPr lang="de-DE" dirty="0" err="1"/>
              <a:t>grows</a:t>
            </a:r>
            <a:r>
              <a:rPr lang="de-DE" dirty="0"/>
              <a:t> </a:t>
            </a:r>
            <a:r>
              <a:rPr lang="de-DE" dirty="0" err="1"/>
              <a:t>through</a:t>
            </a:r>
            <a:r>
              <a:rPr lang="de-DE" dirty="0"/>
              <a:t> </a:t>
            </a:r>
            <a:r>
              <a:rPr lang="de-DE" dirty="0" err="1"/>
              <a:t>handling</a:t>
            </a:r>
            <a:r>
              <a:rPr lang="de-DE" dirty="0"/>
              <a:t> </a:t>
            </a:r>
            <a:r>
              <a:rPr lang="de-DE" dirty="0" err="1"/>
              <a:t>these</a:t>
            </a:r>
            <a:r>
              <a:rPr lang="de-DE" dirty="0"/>
              <a:t> </a:t>
            </a:r>
            <a:r>
              <a:rPr lang="de-DE" dirty="0" err="1"/>
              <a:t>challenges</a:t>
            </a:r>
            <a:r>
              <a:rPr lang="de-DE" dirty="0"/>
              <a:t>.</a:t>
            </a:r>
          </a:p>
          <a:p>
            <a:endParaRPr lang="de-DE" dirty="0"/>
          </a:p>
          <a:p>
            <a:pPr marL="171450" indent="-171450">
              <a:buFont typeface="Arial" panose="020B0604020202020204" pitchFamily="34" charset="0"/>
              <a:buChar char="•"/>
            </a:pPr>
            <a:r>
              <a:rPr lang="de-DE" dirty="0" err="1"/>
              <a:t>Resilience</a:t>
            </a:r>
            <a:r>
              <a:rPr lang="de-DE" dirty="0"/>
              <a:t> </a:t>
            </a:r>
            <a:r>
              <a:rPr lang="de-DE" dirty="0" err="1"/>
              <a:t>isn’t</a:t>
            </a:r>
            <a:r>
              <a:rPr lang="de-DE" dirty="0"/>
              <a:t> </a:t>
            </a:r>
            <a:r>
              <a:rPr lang="de-DE" dirty="0" err="1"/>
              <a:t>something</a:t>
            </a:r>
            <a:r>
              <a:rPr lang="de-DE" dirty="0"/>
              <a:t> </a:t>
            </a:r>
            <a:r>
              <a:rPr lang="de-DE" dirty="0" err="1"/>
              <a:t>only</a:t>
            </a:r>
            <a:r>
              <a:rPr lang="de-DE" dirty="0"/>
              <a:t> </a:t>
            </a:r>
            <a:r>
              <a:rPr lang="de-DE" dirty="0" err="1"/>
              <a:t>certain</a:t>
            </a:r>
            <a:r>
              <a:rPr lang="de-DE" dirty="0"/>
              <a:t> </a:t>
            </a:r>
            <a:r>
              <a:rPr lang="de-DE" dirty="0" err="1"/>
              <a:t>people</a:t>
            </a:r>
            <a:r>
              <a:rPr lang="de-DE" dirty="0"/>
              <a:t> </a:t>
            </a:r>
            <a:r>
              <a:rPr lang="de-DE" dirty="0" err="1"/>
              <a:t>have</a:t>
            </a:r>
            <a:r>
              <a:rPr lang="de-DE" dirty="0"/>
              <a:t> – </a:t>
            </a:r>
            <a:r>
              <a:rPr lang="de-DE" dirty="0" err="1"/>
              <a:t>it’s</a:t>
            </a:r>
            <a:r>
              <a:rPr lang="de-DE" dirty="0"/>
              <a:t> </a:t>
            </a:r>
            <a:r>
              <a:rPr lang="de-DE" b="1" dirty="0"/>
              <a:t>a </a:t>
            </a:r>
            <a:r>
              <a:rPr lang="de-DE" b="1" dirty="0" err="1"/>
              <a:t>skill</a:t>
            </a:r>
            <a:r>
              <a:rPr lang="de-DE" b="1" dirty="0"/>
              <a:t> </a:t>
            </a:r>
            <a:r>
              <a:rPr lang="de-DE" b="1" dirty="0" err="1"/>
              <a:t>anyone</a:t>
            </a:r>
            <a:r>
              <a:rPr lang="de-DE" b="1" dirty="0"/>
              <a:t> </a:t>
            </a:r>
            <a:r>
              <a:rPr lang="de-DE" b="1" dirty="0" err="1"/>
              <a:t>can</a:t>
            </a:r>
            <a:r>
              <a:rPr lang="de-DE" b="1" dirty="0"/>
              <a:t> </a:t>
            </a:r>
            <a:r>
              <a:rPr lang="de-DE" b="1" dirty="0" err="1"/>
              <a:t>develop</a:t>
            </a:r>
            <a:r>
              <a:rPr lang="de-DE" dirty="0"/>
              <a:t>. </a:t>
            </a:r>
          </a:p>
          <a:p>
            <a:pPr marL="171450" indent="-171450">
              <a:buFont typeface="Arial" panose="020B0604020202020204" pitchFamily="34" charset="0"/>
              <a:buChar char="•"/>
            </a:pPr>
            <a:r>
              <a:rPr lang="de-DE" dirty="0"/>
              <a:t>Just like </a:t>
            </a:r>
            <a:r>
              <a:rPr lang="de-DE" dirty="0" err="1"/>
              <a:t>becoming</a:t>
            </a:r>
            <a:r>
              <a:rPr lang="de-DE" dirty="0"/>
              <a:t> a </a:t>
            </a:r>
            <a:r>
              <a:rPr lang="de-DE" dirty="0" err="1"/>
              <a:t>scientist</a:t>
            </a:r>
            <a:r>
              <a:rPr lang="de-DE" dirty="0"/>
              <a:t> </a:t>
            </a:r>
            <a:r>
              <a:rPr lang="de-DE" dirty="0" err="1"/>
              <a:t>or</a:t>
            </a:r>
            <a:r>
              <a:rPr lang="de-DE" dirty="0"/>
              <a:t> </a:t>
            </a:r>
            <a:r>
              <a:rPr lang="de-DE" dirty="0" err="1"/>
              <a:t>entrepreneur</a:t>
            </a:r>
            <a:r>
              <a:rPr lang="de-DE" dirty="0"/>
              <a:t>, </a:t>
            </a:r>
            <a:r>
              <a:rPr lang="de-DE" dirty="0" err="1"/>
              <a:t>resilience</a:t>
            </a:r>
            <a:r>
              <a:rPr lang="de-DE" dirty="0"/>
              <a:t> </a:t>
            </a:r>
            <a:r>
              <a:rPr lang="de-DE" dirty="0" err="1"/>
              <a:t>is</a:t>
            </a:r>
            <a:r>
              <a:rPr lang="de-DE" dirty="0"/>
              <a:t> </a:t>
            </a:r>
            <a:r>
              <a:rPr lang="de-DE" dirty="0" err="1"/>
              <a:t>built</a:t>
            </a:r>
            <a:r>
              <a:rPr lang="de-DE" dirty="0"/>
              <a:t> </a:t>
            </a:r>
            <a:r>
              <a:rPr lang="de-DE" dirty="0" err="1"/>
              <a:t>over</a:t>
            </a:r>
            <a:r>
              <a:rPr lang="de-DE" dirty="0"/>
              <a:t> time, not </a:t>
            </a:r>
            <a:r>
              <a:rPr lang="de-DE" dirty="0" err="1"/>
              <a:t>something</a:t>
            </a:r>
            <a:r>
              <a:rPr lang="de-DE" dirty="0"/>
              <a:t> </a:t>
            </a:r>
            <a:r>
              <a:rPr lang="de-DE" dirty="0" err="1"/>
              <a:t>you’re</a:t>
            </a:r>
            <a:r>
              <a:rPr lang="de-DE" dirty="0"/>
              <a:t> </a:t>
            </a:r>
            <a:r>
              <a:rPr lang="de-DE" dirty="0" err="1"/>
              <a:t>born</a:t>
            </a:r>
            <a:r>
              <a:rPr lang="de-DE" dirty="0"/>
              <a:t> </a:t>
            </a:r>
            <a:r>
              <a:rPr lang="de-DE" dirty="0" err="1"/>
              <a:t>with</a:t>
            </a:r>
            <a:r>
              <a:rPr lang="de-DE" dirty="0"/>
              <a:t>.</a:t>
            </a:r>
          </a:p>
          <a:p>
            <a:pPr marL="171450" indent="-171450">
              <a:buFont typeface="Arial" panose="020B0604020202020204" pitchFamily="34" charset="0"/>
              <a:buChar char="•"/>
            </a:pPr>
            <a:r>
              <a:rPr lang="de-DE" dirty="0" err="1"/>
              <a:t>Lastly</a:t>
            </a:r>
            <a:r>
              <a:rPr lang="de-DE" dirty="0"/>
              <a:t>, </a:t>
            </a:r>
            <a:r>
              <a:rPr lang="de-DE" dirty="0" err="1"/>
              <a:t>resilience</a:t>
            </a:r>
            <a:r>
              <a:rPr lang="de-DE" dirty="0"/>
              <a:t> </a:t>
            </a:r>
            <a:r>
              <a:rPr lang="de-DE" dirty="0" err="1"/>
              <a:t>isn’t</a:t>
            </a:r>
            <a:r>
              <a:rPr lang="de-DE" dirty="0"/>
              <a:t> </a:t>
            </a:r>
            <a:r>
              <a:rPr lang="de-DE" dirty="0" err="1"/>
              <a:t>about</a:t>
            </a:r>
            <a:r>
              <a:rPr lang="de-DE" dirty="0"/>
              <a:t> </a:t>
            </a:r>
            <a:r>
              <a:rPr lang="de-DE" dirty="0" err="1"/>
              <a:t>avoiding</a:t>
            </a:r>
            <a:r>
              <a:rPr lang="de-DE" dirty="0"/>
              <a:t> emotional </a:t>
            </a:r>
            <a:r>
              <a:rPr lang="de-DE" dirty="0" err="1"/>
              <a:t>distress</a:t>
            </a:r>
            <a:r>
              <a:rPr lang="de-DE" dirty="0"/>
              <a:t>.</a:t>
            </a:r>
          </a:p>
          <a:p>
            <a:pPr marL="171450" indent="-171450">
              <a:buFont typeface="Arial" panose="020B0604020202020204" pitchFamily="34" charset="0"/>
              <a:buChar char="•"/>
            </a:pPr>
            <a:r>
              <a:rPr lang="de-DE" dirty="0"/>
              <a:t>Like </a:t>
            </a:r>
            <a:r>
              <a:rPr lang="de-DE" dirty="0" err="1"/>
              <a:t>building</a:t>
            </a:r>
            <a:r>
              <a:rPr lang="de-DE" dirty="0"/>
              <a:t> </a:t>
            </a:r>
            <a:r>
              <a:rPr lang="de-DE" dirty="0" err="1"/>
              <a:t>physical</a:t>
            </a:r>
            <a:r>
              <a:rPr lang="de-DE" dirty="0"/>
              <a:t> </a:t>
            </a:r>
            <a:r>
              <a:rPr lang="de-DE" dirty="0" err="1"/>
              <a:t>strength</a:t>
            </a:r>
            <a:r>
              <a:rPr lang="de-DE" dirty="0"/>
              <a:t>, </a:t>
            </a:r>
            <a:r>
              <a:rPr lang="de-DE" dirty="0" err="1"/>
              <a:t>increasing</a:t>
            </a:r>
            <a:r>
              <a:rPr lang="de-DE" dirty="0"/>
              <a:t> </a:t>
            </a:r>
            <a:r>
              <a:rPr lang="de-DE" dirty="0" err="1"/>
              <a:t>resilience</a:t>
            </a:r>
            <a:r>
              <a:rPr lang="de-DE" dirty="0"/>
              <a:t> </a:t>
            </a:r>
            <a:r>
              <a:rPr lang="de-DE" dirty="0" err="1"/>
              <a:t>requires</a:t>
            </a:r>
            <a:r>
              <a:rPr lang="de-DE" dirty="0"/>
              <a:t> time and </a:t>
            </a:r>
            <a:r>
              <a:rPr lang="de-DE" dirty="0" err="1"/>
              <a:t>effort</a:t>
            </a:r>
            <a:r>
              <a:rPr lang="de-DE" dirty="0"/>
              <a:t>, but </a:t>
            </a:r>
            <a:r>
              <a:rPr lang="de-DE" dirty="0" err="1"/>
              <a:t>don’t</a:t>
            </a:r>
            <a:r>
              <a:rPr lang="de-DE" dirty="0"/>
              <a:t> </a:t>
            </a:r>
            <a:r>
              <a:rPr lang="de-DE" dirty="0" err="1"/>
              <a:t>intentionally</a:t>
            </a:r>
            <a:r>
              <a:rPr lang="de-DE" dirty="0"/>
              <a:t> </a:t>
            </a:r>
            <a:r>
              <a:rPr lang="de-DE" dirty="0" err="1"/>
              <a:t>add</a:t>
            </a:r>
            <a:r>
              <a:rPr lang="de-DE" dirty="0"/>
              <a:t> stress </a:t>
            </a:r>
            <a:r>
              <a:rPr lang="de-DE" dirty="0" err="1"/>
              <a:t>to</a:t>
            </a:r>
            <a:r>
              <a:rPr lang="de-DE" dirty="0"/>
              <a:t> </a:t>
            </a:r>
            <a:r>
              <a:rPr lang="de-DE" dirty="0" err="1"/>
              <a:t>your</a:t>
            </a:r>
            <a:r>
              <a:rPr lang="de-DE" dirty="0"/>
              <a:t> </a:t>
            </a:r>
            <a:r>
              <a:rPr lang="de-DE" dirty="0" err="1"/>
              <a:t>life</a:t>
            </a:r>
            <a:r>
              <a:rPr lang="de-DE" dirty="0"/>
              <a:t>. </a:t>
            </a:r>
          </a:p>
          <a:p>
            <a:pPr marL="171450" indent="-171450">
              <a:buFont typeface="Arial" panose="020B0604020202020204" pitchFamily="34" charset="0"/>
              <a:buChar char="•"/>
            </a:pPr>
            <a:r>
              <a:rPr lang="de-DE" dirty="0"/>
              <a:t>Focus on </a:t>
            </a:r>
            <a:r>
              <a:rPr lang="de-DE" dirty="0" err="1"/>
              <a:t>challenges</a:t>
            </a:r>
            <a:r>
              <a:rPr lang="de-DE" dirty="0"/>
              <a:t> </a:t>
            </a:r>
            <a:r>
              <a:rPr lang="de-DE" dirty="0" err="1"/>
              <a:t>you</a:t>
            </a:r>
            <a:r>
              <a:rPr lang="de-DE" dirty="0"/>
              <a:t> </a:t>
            </a:r>
            <a:r>
              <a:rPr lang="de-DE" dirty="0" err="1"/>
              <a:t>can</a:t>
            </a:r>
            <a:r>
              <a:rPr lang="de-DE" dirty="0"/>
              <a:t> handle and </a:t>
            </a:r>
            <a:r>
              <a:rPr lang="de-DE" dirty="0" err="1"/>
              <a:t>learn</a:t>
            </a:r>
            <a:r>
              <a:rPr lang="de-DE" dirty="0"/>
              <a:t> </a:t>
            </a:r>
            <a:r>
              <a:rPr lang="de-DE" dirty="0" err="1"/>
              <a:t>from</a:t>
            </a:r>
            <a:r>
              <a:rPr lang="de-DE" dirty="0"/>
              <a:t> </a:t>
            </a:r>
            <a:r>
              <a:rPr lang="de-DE" dirty="0" err="1"/>
              <a:t>them</a:t>
            </a:r>
            <a:r>
              <a:rPr lang="de-DE" dirty="0"/>
              <a:t>.</a:t>
            </a:r>
          </a:p>
          <a:p>
            <a:endParaRPr lang="de-DE" dirty="0"/>
          </a:p>
        </p:txBody>
      </p:sp>
      <p:sp>
        <p:nvSpPr>
          <p:cNvPr id="4" name="Foliennummernplatzhalter 3"/>
          <p:cNvSpPr>
            <a:spLocks noGrp="1"/>
          </p:cNvSpPr>
          <p:nvPr>
            <p:ph type="sldNum" sz="quarter" idx="5"/>
          </p:nvPr>
        </p:nvSpPr>
        <p:spPr/>
        <p:txBody>
          <a:bodyPr/>
          <a:lstStyle/>
          <a:p>
            <a:fld id="{482C8A6D-F44A-2F43-A65F-4776C2B8F29A}" type="slidenum">
              <a:rPr lang="de-DE" smtClean="0"/>
              <a:t>13</a:t>
            </a:fld>
            <a:endParaRPr lang="de-DE"/>
          </a:p>
        </p:txBody>
      </p:sp>
    </p:spTree>
    <p:extLst>
      <p:ext uri="{BB962C8B-B14F-4D97-AF65-F5344CB8AC3E}">
        <p14:creationId xmlns:p14="http://schemas.microsoft.com/office/powerpoint/2010/main" val="926866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a:t>Now</a:t>
            </a:r>
            <a:r>
              <a:rPr lang="de-DE" dirty="0"/>
              <a:t> </a:t>
            </a:r>
            <a:r>
              <a:rPr lang="de-DE" dirty="0" err="1"/>
              <a:t>that</a:t>
            </a:r>
            <a:r>
              <a:rPr lang="de-DE" dirty="0"/>
              <a:t> </a:t>
            </a:r>
            <a:r>
              <a:rPr lang="de-DE" dirty="0" err="1"/>
              <a:t>we’ve</a:t>
            </a:r>
            <a:r>
              <a:rPr lang="de-DE" dirty="0"/>
              <a:t> </a:t>
            </a:r>
            <a:r>
              <a:rPr lang="de-DE" dirty="0" err="1"/>
              <a:t>covered</a:t>
            </a:r>
            <a:r>
              <a:rPr lang="de-DE" dirty="0"/>
              <a:t> </a:t>
            </a:r>
            <a:r>
              <a:rPr lang="de-DE" dirty="0" err="1"/>
              <a:t>what</a:t>
            </a:r>
            <a:r>
              <a:rPr lang="de-DE" dirty="0"/>
              <a:t> </a:t>
            </a:r>
            <a:r>
              <a:rPr lang="de-DE" dirty="0" err="1"/>
              <a:t>resilience</a:t>
            </a:r>
            <a:r>
              <a:rPr lang="de-DE" dirty="0"/>
              <a:t> </a:t>
            </a:r>
            <a:r>
              <a:rPr lang="de-DE" dirty="0" err="1"/>
              <a:t>is</a:t>
            </a:r>
            <a:r>
              <a:rPr lang="de-DE" dirty="0"/>
              <a:t> and </a:t>
            </a:r>
            <a:r>
              <a:rPr lang="de-DE" dirty="0" err="1"/>
              <a:t>isn’t</a:t>
            </a:r>
            <a:r>
              <a:rPr lang="de-DE" dirty="0"/>
              <a:t>, </a:t>
            </a:r>
            <a:r>
              <a:rPr lang="de-DE" dirty="0" err="1"/>
              <a:t>let’s</a:t>
            </a:r>
            <a:r>
              <a:rPr lang="de-DE" dirty="0"/>
              <a:t> </a:t>
            </a:r>
            <a:r>
              <a:rPr lang="de-DE" dirty="0" err="1"/>
              <a:t>dive</a:t>
            </a:r>
            <a:r>
              <a:rPr lang="de-DE" dirty="0"/>
              <a:t> </a:t>
            </a:r>
            <a:r>
              <a:rPr lang="de-DE" dirty="0" err="1"/>
              <a:t>deeper</a:t>
            </a:r>
            <a:r>
              <a:rPr lang="de-DE" dirty="0"/>
              <a:t>. </a:t>
            </a:r>
          </a:p>
          <a:p>
            <a:pPr marL="171450" indent="-171450">
              <a:buFont typeface="Arial" panose="020B0604020202020204" pitchFamily="34" charset="0"/>
              <a:buChar char="•"/>
            </a:pPr>
            <a:r>
              <a:rPr lang="de-DE" dirty="0"/>
              <a:t>I </a:t>
            </a:r>
            <a:r>
              <a:rPr lang="de-DE" dirty="0" err="1"/>
              <a:t>invite</a:t>
            </a:r>
            <a:r>
              <a:rPr lang="de-DE" dirty="0"/>
              <a:t> </a:t>
            </a:r>
            <a:r>
              <a:rPr lang="de-DE" dirty="0" err="1"/>
              <a:t>you</a:t>
            </a:r>
            <a:r>
              <a:rPr lang="de-DE" dirty="0"/>
              <a:t> </a:t>
            </a:r>
            <a:r>
              <a:rPr lang="de-DE" dirty="0" err="1"/>
              <a:t>to</a:t>
            </a:r>
            <a:r>
              <a:rPr lang="de-DE" dirty="0"/>
              <a:t> </a:t>
            </a:r>
            <a:r>
              <a:rPr lang="de-DE" dirty="0" err="1"/>
              <a:t>brainstorm</a:t>
            </a:r>
            <a:r>
              <a:rPr lang="de-DE" dirty="0"/>
              <a:t> </a:t>
            </a:r>
            <a:r>
              <a:rPr lang="de-DE" dirty="0" err="1"/>
              <a:t>as</a:t>
            </a:r>
            <a:r>
              <a:rPr lang="de-DE" dirty="0"/>
              <a:t> a </a:t>
            </a:r>
            <a:r>
              <a:rPr lang="de-DE" dirty="0" err="1"/>
              <a:t>group</a:t>
            </a:r>
            <a:r>
              <a:rPr lang="de-DE" dirty="0"/>
              <a:t>:</a:t>
            </a:r>
          </a:p>
          <a:p>
            <a:pPr lvl="1"/>
            <a:endParaRPr lang="de-DE" i="1" dirty="0"/>
          </a:p>
          <a:p>
            <a:pPr marL="628650" lvl="1" indent="-171450">
              <a:buFont typeface="Arial" panose="020B0604020202020204" pitchFamily="34" charset="0"/>
              <a:buChar char="•"/>
            </a:pPr>
            <a:r>
              <a:rPr lang="de-DE" dirty="0" err="1"/>
              <a:t>What</a:t>
            </a:r>
            <a:r>
              <a:rPr lang="de-DE" dirty="0"/>
              <a:t> </a:t>
            </a:r>
            <a:r>
              <a:rPr lang="de-DE" dirty="0" err="1"/>
              <a:t>characteristics</a:t>
            </a:r>
            <a:r>
              <a:rPr lang="de-DE" dirty="0"/>
              <a:t> </a:t>
            </a:r>
            <a:r>
              <a:rPr lang="de-DE" dirty="0" err="1"/>
              <a:t>define</a:t>
            </a:r>
            <a:r>
              <a:rPr lang="de-DE" dirty="0"/>
              <a:t> a resilient </a:t>
            </a:r>
            <a:r>
              <a:rPr lang="de-DE" dirty="0" err="1"/>
              <a:t>person</a:t>
            </a:r>
            <a:r>
              <a:rPr lang="de-DE" dirty="0"/>
              <a:t>? </a:t>
            </a:r>
          </a:p>
          <a:p>
            <a:pPr marL="628650" lvl="1" indent="-171450">
              <a:buFont typeface="Arial" panose="020B0604020202020204" pitchFamily="34" charset="0"/>
              <a:buChar char="•"/>
            </a:pPr>
            <a:r>
              <a:rPr lang="de-DE" dirty="0" err="1"/>
              <a:t>How</a:t>
            </a:r>
            <a:r>
              <a:rPr lang="de-DE" dirty="0"/>
              <a:t> do </a:t>
            </a:r>
            <a:r>
              <a:rPr lang="de-DE" dirty="0" err="1"/>
              <a:t>they</a:t>
            </a:r>
            <a:r>
              <a:rPr lang="de-DE" dirty="0"/>
              <a:t> </a:t>
            </a:r>
            <a:r>
              <a:rPr lang="de-DE" dirty="0" err="1"/>
              <a:t>behave</a:t>
            </a:r>
            <a:r>
              <a:rPr lang="de-DE" dirty="0"/>
              <a:t>? </a:t>
            </a:r>
            <a:r>
              <a:rPr lang="de-DE" dirty="0" err="1"/>
              <a:t>What</a:t>
            </a:r>
            <a:r>
              <a:rPr lang="de-DE" dirty="0"/>
              <a:t> </a:t>
            </a:r>
            <a:r>
              <a:rPr lang="de-DE" dirty="0" err="1"/>
              <a:t>perspectives</a:t>
            </a:r>
            <a:r>
              <a:rPr lang="de-DE" dirty="0"/>
              <a:t> do </a:t>
            </a:r>
            <a:r>
              <a:rPr lang="de-DE" dirty="0" err="1"/>
              <a:t>they</a:t>
            </a:r>
            <a:r>
              <a:rPr lang="de-DE" dirty="0"/>
              <a:t> hold – </a:t>
            </a:r>
            <a:r>
              <a:rPr lang="de-DE" dirty="0" err="1"/>
              <a:t>about</a:t>
            </a:r>
            <a:r>
              <a:rPr lang="de-DE" dirty="0"/>
              <a:t> </a:t>
            </a:r>
            <a:r>
              <a:rPr lang="de-DE" dirty="0" err="1"/>
              <a:t>themselves</a:t>
            </a:r>
            <a:r>
              <a:rPr lang="de-DE" dirty="0"/>
              <a:t>, </a:t>
            </a:r>
            <a:r>
              <a:rPr lang="de-DE" dirty="0" err="1"/>
              <a:t>others</a:t>
            </a:r>
            <a:r>
              <a:rPr lang="de-DE" dirty="0"/>
              <a:t>, and </a:t>
            </a:r>
            <a:r>
              <a:rPr lang="de-DE" dirty="0" err="1"/>
              <a:t>problems</a:t>
            </a:r>
            <a:r>
              <a:rPr lang="de-DE" dirty="0"/>
              <a:t>?</a:t>
            </a:r>
          </a:p>
          <a:p>
            <a:pPr marL="628650" lvl="1" indent="-171450">
              <a:buFont typeface="Arial" panose="020B0604020202020204" pitchFamily="34" charset="0"/>
              <a:buChar char="•"/>
            </a:pPr>
            <a:r>
              <a:rPr lang="de-DE" dirty="0" err="1"/>
              <a:t>What’s</a:t>
            </a:r>
            <a:r>
              <a:rPr lang="de-DE" dirty="0"/>
              <a:t> </a:t>
            </a:r>
            <a:r>
              <a:rPr lang="de-DE" dirty="0" err="1"/>
              <a:t>their</a:t>
            </a:r>
            <a:r>
              <a:rPr lang="de-DE" dirty="0"/>
              <a:t> </a:t>
            </a:r>
            <a:r>
              <a:rPr lang="de-DE" dirty="0" err="1"/>
              <a:t>view</a:t>
            </a:r>
            <a:r>
              <a:rPr lang="de-DE" dirty="0"/>
              <a:t> </a:t>
            </a:r>
            <a:r>
              <a:rPr lang="de-DE" dirty="0" err="1"/>
              <a:t>of</a:t>
            </a:r>
            <a:r>
              <a:rPr lang="de-DE" dirty="0"/>
              <a:t> </a:t>
            </a:r>
            <a:r>
              <a:rPr lang="de-DE" dirty="0" err="1"/>
              <a:t>the</a:t>
            </a:r>
            <a:r>
              <a:rPr lang="de-DE" dirty="0"/>
              <a:t> </a:t>
            </a:r>
            <a:r>
              <a:rPr lang="de-DE" dirty="0" err="1"/>
              <a:t>future</a:t>
            </a:r>
            <a:r>
              <a:rPr lang="de-DE" dirty="0"/>
              <a:t>?</a:t>
            </a:r>
          </a:p>
          <a:p>
            <a:pPr marL="628650" lvl="1" indent="-171450">
              <a:buFont typeface="Arial" panose="020B0604020202020204" pitchFamily="34" charset="0"/>
              <a:buChar cha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i="1" dirty="0"/>
              <a:t>(</a:t>
            </a:r>
            <a:r>
              <a:rPr lang="de-DE" i="1" dirty="0" err="1"/>
              <a:t>Stop</a:t>
            </a:r>
            <a:r>
              <a:rPr lang="de-DE" i="1" dirty="0"/>
              <a:t> screen </a:t>
            </a:r>
            <a:r>
              <a:rPr lang="de-DE" i="1" dirty="0" err="1"/>
              <a:t>share</a:t>
            </a:r>
            <a:r>
              <a:rPr lang="de-DE" i="1" dirty="0"/>
              <a:t>)</a:t>
            </a:r>
          </a:p>
          <a:p>
            <a:pPr marL="628650" lvl="1"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482C8A6D-F44A-2F43-A65F-4776C2B8F29A}" type="slidenum">
              <a:rPr lang="de-DE" smtClean="0"/>
              <a:t>14</a:t>
            </a:fld>
            <a:endParaRPr lang="de-DE"/>
          </a:p>
        </p:txBody>
      </p:sp>
    </p:spTree>
    <p:extLst>
      <p:ext uri="{BB962C8B-B14F-4D97-AF65-F5344CB8AC3E}">
        <p14:creationId xmlns:p14="http://schemas.microsoft.com/office/powerpoint/2010/main" val="369677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a:extLst>
            <a:ext uri="{FF2B5EF4-FFF2-40B4-BE49-F238E27FC236}">
              <a16:creationId xmlns:a16="http://schemas.microsoft.com/office/drawing/2014/main" id="{FED9B0C8-5B6A-A599-6179-C0EF1CE4CF7F}"/>
            </a:ext>
          </a:extLst>
        </p:cNvPr>
        <p:cNvGrpSpPr/>
        <p:nvPr/>
      </p:nvGrpSpPr>
      <p:grpSpPr>
        <a:xfrm>
          <a:off x="0" y="0"/>
          <a:ext cx="0" cy="0"/>
          <a:chOff x="0" y="0"/>
          <a:chExt cx="0" cy="0"/>
        </a:xfrm>
      </p:grpSpPr>
      <p:sp>
        <p:nvSpPr>
          <p:cNvPr id="437" name="Google Shape;437;p21:notes">
            <a:extLst>
              <a:ext uri="{FF2B5EF4-FFF2-40B4-BE49-F238E27FC236}">
                <a16:creationId xmlns:a16="http://schemas.microsoft.com/office/drawing/2014/main" id="{9E094E44-74E0-B23D-B358-CB538377C1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1:notes">
            <a:extLst>
              <a:ext uri="{FF2B5EF4-FFF2-40B4-BE49-F238E27FC236}">
                <a16:creationId xmlns:a16="http://schemas.microsoft.com/office/drawing/2014/main" id="{6100C490-8E4F-C616-E289-BDF67913C7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Great </a:t>
            </a:r>
            <a:r>
              <a:rPr lang="de-DE" dirty="0" err="1"/>
              <a:t>insights</a:t>
            </a:r>
            <a:r>
              <a:rPr lang="de-DE" dirty="0"/>
              <a:t>, </a:t>
            </a:r>
            <a:r>
              <a:rPr lang="de-DE" dirty="0" err="1"/>
              <a:t>everyone</a:t>
            </a:r>
            <a:r>
              <a:rPr lang="de-DE" dirty="0"/>
              <a:t>! </a:t>
            </a:r>
            <a:r>
              <a:rPr lang="de-DE" dirty="0" err="1"/>
              <a:t>Now</a:t>
            </a:r>
            <a:r>
              <a:rPr lang="de-DE" dirty="0"/>
              <a:t>, </a:t>
            </a:r>
            <a:r>
              <a:rPr lang="de-DE" dirty="0" err="1"/>
              <a:t>let’s</a:t>
            </a:r>
            <a:r>
              <a:rPr lang="de-DE" dirty="0"/>
              <a:t> </a:t>
            </a:r>
            <a:r>
              <a:rPr lang="de-DE" dirty="0" err="1"/>
              <a:t>explore</a:t>
            </a:r>
            <a:r>
              <a:rPr lang="de-DE" dirty="0"/>
              <a:t> </a:t>
            </a:r>
            <a:r>
              <a:rPr lang="de-DE" b="1" dirty="0" err="1"/>
              <a:t>six</a:t>
            </a:r>
            <a:r>
              <a:rPr lang="de-DE" b="1" dirty="0"/>
              <a:t> </a:t>
            </a:r>
            <a:r>
              <a:rPr lang="de-DE" b="1" dirty="0" err="1"/>
              <a:t>key</a:t>
            </a:r>
            <a:r>
              <a:rPr lang="de-DE" b="1" dirty="0"/>
              <a:t> </a:t>
            </a:r>
            <a:r>
              <a:rPr lang="de-DE" b="1" dirty="0" err="1"/>
              <a:t>indicators</a:t>
            </a:r>
            <a:r>
              <a:rPr lang="de-DE" b="1" dirty="0"/>
              <a:t> </a:t>
            </a:r>
            <a:r>
              <a:rPr lang="de-DE" b="1" dirty="0" err="1"/>
              <a:t>of</a:t>
            </a:r>
            <a:r>
              <a:rPr lang="de-DE" b="1" dirty="0"/>
              <a:t> </a:t>
            </a:r>
            <a:r>
              <a:rPr lang="de-DE" b="1" dirty="0" err="1"/>
              <a:t>resilience</a:t>
            </a:r>
            <a:r>
              <a:rPr lang="de-DE" b="1" dirty="0"/>
              <a:t> </a:t>
            </a:r>
            <a:r>
              <a:rPr lang="de-DE" dirty="0" err="1"/>
              <a:t>that</a:t>
            </a:r>
            <a:r>
              <a:rPr lang="de-DE" dirty="0"/>
              <a:t> </a:t>
            </a:r>
            <a:r>
              <a:rPr lang="de-DE" dirty="0" err="1"/>
              <a:t>can</a:t>
            </a:r>
            <a:r>
              <a:rPr lang="de-DE" dirty="0"/>
              <a:t> </a:t>
            </a:r>
            <a:r>
              <a:rPr lang="de-DE" dirty="0" err="1"/>
              <a:t>help</a:t>
            </a:r>
            <a:r>
              <a:rPr lang="de-DE" dirty="0"/>
              <a:t> </a:t>
            </a:r>
            <a:r>
              <a:rPr lang="de-DE" dirty="0" err="1"/>
              <a:t>us</a:t>
            </a:r>
            <a:r>
              <a:rPr lang="de-DE" dirty="0"/>
              <a:t> </a:t>
            </a:r>
            <a:r>
              <a:rPr lang="de-DE" dirty="0" err="1"/>
              <a:t>understand</a:t>
            </a:r>
            <a:r>
              <a:rPr lang="de-DE" dirty="0"/>
              <a:t> </a:t>
            </a:r>
            <a:r>
              <a:rPr lang="de-DE" dirty="0" err="1"/>
              <a:t>the</a:t>
            </a:r>
            <a:r>
              <a:rPr lang="de-DE" dirty="0"/>
              <a:t> </a:t>
            </a:r>
            <a:r>
              <a:rPr lang="de-DE" dirty="0" err="1"/>
              <a:t>main</a:t>
            </a:r>
            <a:r>
              <a:rPr lang="de-DE" dirty="0"/>
              <a:t> </a:t>
            </a:r>
            <a:r>
              <a:rPr lang="de-DE" dirty="0" err="1"/>
              <a:t>building</a:t>
            </a:r>
            <a:r>
              <a:rPr lang="de-DE" dirty="0"/>
              <a:t> </a:t>
            </a:r>
            <a:r>
              <a:rPr lang="de-DE" dirty="0" err="1"/>
              <a:t>blocks</a:t>
            </a:r>
            <a:r>
              <a:rPr lang="de-DE" dirty="0"/>
              <a:t> </a:t>
            </a:r>
            <a:r>
              <a:rPr lang="de-DE" dirty="0" err="1"/>
              <a:t>for</a:t>
            </a:r>
            <a:r>
              <a:rPr lang="de-DE" dirty="0"/>
              <a:t> </a:t>
            </a:r>
            <a:r>
              <a:rPr lang="de-DE" dirty="0" err="1"/>
              <a:t>reslience</a:t>
            </a:r>
            <a:r>
              <a:rPr lang="de-DE" dirty="0"/>
              <a:t>, </a:t>
            </a:r>
            <a:r>
              <a:rPr lang="de-DE" b="1" dirty="0" err="1"/>
              <a:t>that</a:t>
            </a:r>
            <a:r>
              <a:rPr lang="de-DE" b="1" dirty="0"/>
              <a:t> </a:t>
            </a:r>
            <a:r>
              <a:rPr lang="de-DE" b="1" dirty="0" err="1"/>
              <a:t>we</a:t>
            </a:r>
            <a:r>
              <a:rPr lang="de-DE" b="1" dirty="0"/>
              <a:t> </a:t>
            </a:r>
            <a:r>
              <a:rPr lang="de-DE" b="1" dirty="0" err="1"/>
              <a:t>can</a:t>
            </a:r>
            <a:r>
              <a:rPr lang="de-DE" b="1" dirty="0"/>
              <a:t> </a:t>
            </a:r>
            <a:r>
              <a:rPr lang="de-DE" b="1" dirty="0" err="1"/>
              <a:t>develop</a:t>
            </a:r>
            <a:r>
              <a:rPr lang="de-DE" b="1" dirty="0"/>
              <a:t> and </a:t>
            </a:r>
            <a:r>
              <a:rPr lang="de-DE" b="1" dirty="0" err="1"/>
              <a:t>strengthen</a:t>
            </a:r>
            <a:r>
              <a:rPr lang="de-DE" b="1" dirty="0"/>
              <a:t> </a:t>
            </a:r>
            <a:r>
              <a:rPr lang="de-DE" b="1" dirty="0" err="1"/>
              <a:t>to</a:t>
            </a:r>
            <a:r>
              <a:rPr lang="de-DE" b="1" dirty="0"/>
              <a:t> </a:t>
            </a:r>
            <a:r>
              <a:rPr lang="de-DE" b="1" dirty="0" err="1"/>
              <a:t>enhance</a:t>
            </a:r>
            <a:r>
              <a:rPr lang="de-DE" b="1" dirty="0"/>
              <a:t> </a:t>
            </a:r>
            <a:r>
              <a:rPr lang="de-DE" b="1" dirty="0" err="1"/>
              <a:t>our</a:t>
            </a:r>
            <a:r>
              <a:rPr lang="de-DE" b="1" dirty="0"/>
              <a:t> own </a:t>
            </a:r>
            <a:r>
              <a:rPr lang="de-DE" b="1" dirty="0" err="1"/>
              <a:t>resilience</a:t>
            </a:r>
            <a:r>
              <a:rPr lang="de-DE" dirty="0"/>
              <a:t>. </a:t>
            </a:r>
            <a:r>
              <a:rPr lang="de-DE" dirty="0" err="1"/>
              <a:t>Let’s</a:t>
            </a:r>
            <a:r>
              <a:rPr lang="de-DE" dirty="0"/>
              <a:t> </a:t>
            </a:r>
            <a:r>
              <a:rPr lang="de-DE" dirty="0" err="1"/>
              <a:t>take</a:t>
            </a:r>
            <a:r>
              <a:rPr lang="de-DE" dirty="0"/>
              <a:t> a </a:t>
            </a:r>
            <a:r>
              <a:rPr lang="de-DE" dirty="0" err="1"/>
              <a:t>closer</a:t>
            </a:r>
            <a:r>
              <a:rPr lang="de-DE" dirty="0"/>
              <a:t> </a:t>
            </a:r>
            <a:r>
              <a:rPr lang="de-DE" dirty="0" err="1"/>
              <a:t>look</a:t>
            </a:r>
            <a:r>
              <a:rPr lang="de-DE" dirty="0"/>
              <a:t>.</a:t>
            </a:r>
          </a:p>
          <a:p>
            <a:pPr marL="0" lvl="0" indent="0" algn="l" rtl="0">
              <a:spcBef>
                <a:spcPts val="0"/>
              </a:spcBef>
              <a:spcAft>
                <a:spcPts val="0"/>
              </a:spcAft>
              <a:buNone/>
            </a:pPr>
            <a:endParaRPr lang="de-DE" dirty="0"/>
          </a:p>
          <a:p>
            <a:pPr marL="171450" indent="-171450">
              <a:buFont typeface="Arial" panose="020B0604020202020204" pitchFamily="34" charset="0"/>
              <a:buChar char="•"/>
            </a:pPr>
            <a:r>
              <a:rPr lang="de-DE" dirty="0"/>
              <a:t>The </a:t>
            </a:r>
            <a:r>
              <a:rPr lang="de-DE" dirty="0" err="1"/>
              <a:t>first</a:t>
            </a:r>
            <a:r>
              <a:rPr lang="de-DE" dirty="0"/>
              <a:t> </a:t>
            </a:r>
            <a:r>
              <a:rPr lang="de-DE" dirty="0" err="1"/>
              <a:t>indicator</a:t>
            </a:r>
            <a:r>
              <a:rPr lang="de-DE" dirty="0"/>
              <a:t> </a:t>
            </a:r>
            <a:r>
              <a:rPr lang="de-DE" dirty="0" err="1"/>
              <a:t>of</a:t>
            </a:r>
            <a:r>
              <a:rPr lang="de-DE" dirty="0"/>
              <a:t> </a:t>
            </a:r>
            <a:r>
              <a:rPr lang="de-DE" dirty="0" err="1"/>
              <a:t>resilience</a:t>
            </a:r>
            <a:r>
              <a:rPr lang="de-DE" dirty="0"/>
              <a:t> </a:t>
            </a:r>
            <a:r>
              <a:rPr lang="de-DE" dirty="0" err="1"/>
              <a:t>is</a:t>
            </a:r>
            <a:r>
              <a:rPr lang="de-DE" dirty="0"/>
              <a:t> </a:t>
            </a:r>
            <a:r>
              <a:rPr lang="de-DE" b="1" dirty="0" err="1"/>
              <a:t>self</a:t>
            </a:r>
            <a:r>
              <a:rPr lang="de-DE" b="1" dirty="0"/>
              <a:t>-care</a:t>
            </a:r>
            <a:r>
              <a:rPr lang="de-DE" dirty="0"/>
              <a:t>. </a:t>
            </a:r>
          </a:p>
          <a:p>
            <a:pPr marL="171450" indent="-171450">
              <a:buFont typeface="Arial" panose="020B0604020202020204" pitchFamily="34" charset="0"/>
              <a:buChar char="•"/>
            </a:pPr>
            <a:r>
              <a:rPr lang="de-DE" dirty="0" err="1"/>
              <a:t>It</a:t>
            </a:r>
            <a:r>
              <a:rPr lang="de-DE" dirty="0"/>
              <a:t> </a:t>
            </a:r>
            <a:r>
              <a:rPr lang="de-DE" dirty="0" err="1"/>
              <a:t>includes</a:t>
            </a:r>
            <a:r>
              <a:rPr lang="de-DE" dirty="0"/>
              <a:t> </a:t>
            </a:r>
            <a:r>
              <a:rPr lang="de-DE" dirty="0" err="1"/>
              <a:t>maintaining</a:t>
            </a:r>
            <a:r>
              <a:rPr lang="de-DE" dirty="0"/>
              <a:t> a </a:t>
            </a:r>
            <a:r>
              <a:rPr lang="de-DE" b="1" dirty="0"/>
              <a:t>positive </a:t>
            </a:r>
            <a:r>
              <a:rPr lang="de-DE" b="1" dirty="0" err="1"/>
              <a:t>view</a:t>
            </a:r>
            <a:r>
              <a:rPr lang="de-DE" b="1" dirty="0"/>
              <a:t> </a:t>
            </a:r>
            <a:r>
              <a:rPr lang="de-DE" b="1" dirty="0" err="1"/>
              <a:t>of</a:t>
            </a:r>
            <a:r>
              <a:rPr lang="de-DE" b="1" dirty="0"/>
              <a:t> </a:t>
            </a:r>
            <a:r>
              <a:rPr lang="de-DE" b="1" dirty="0" err="1"/>
              <a:t>yourself</a:t>
            </a:r>
            <a:r>
              <a:rPr lang="de-DE" dirty="0"/>
              <a:t>, </a:t>
            </a:r>
            <a:r>
              <a:rPr lang="de-DE" dirty="0" err="1"/>
              <a:t>believing</a:t>
            </a:r>
            <a:r>
              <a:rPr lang="de-DE" dirty="0"/>
              <a:t> in </a:t>
            </a:r>
            <a:r>
              <a:rPr lang="de-DE" dirty="0" err="1"/>
              <a:t>your</a:t>
            </a:r>
            <a:r>
              <a:rPr lang="de-DE" dirty="0"/>
              <a:t> </a:t>
            </a:r>
            <a:r>
              <a:rPr lang="de-DE" dirty="0" err="1"/>
              <a:t>abilities</a:t>
            </a:r>
            <a:r>
              <a:rPr lang="de-DE" dirty="0"/>
              <a:t>, and </a:t>
            </a:r>
            <a:r>
              <a:rPr lang="de-DE" dirty="0" err="1"/>
              <a:t>building</a:t>
            </a:r>
            <a:r>
              <a:rPr lang="de-DE" dirty="0"/>
              <a:t> </a:t>
            </a:r>
            <a:r>
              <a:rPr lang="de-DE" dirty="0" err="1"/>
              <a:t>confidence</a:t>
            </a:r>
            <a:r>
              <a:rPr lang="de-DE" dirty="0"/>
              <a:t>.</a:t>
            </a:r>
          </a:p>
          <a:p>
            <a:pPr marL="171450" indent="-171450">
              <a:buFont typeface="Arial" panose="020B0604020202020204" pitchFamily="34" charset="0"/>
              <a:buChar char="•"/>
            </a:pPr>
            <a:r>
              <a:rPr lang="de-DE" dirty="0"/>
              <a:t>Self-care also </a:t>
            </a:r>
            <a:r>
              <a:rPr lang="de-DE" dirty="0" err="1"/>
              <a:t>means</a:t>
            </a:r>
            <a:r>
              <a:rPr lang="de-DE" dirty="0"/>
              <a:t> </a:t>
            </a:r>
            <a:r>
              <a:rPr lang="de-DE" dirty="0" err="1"/>
              <a:t>prioritizing</a:t>
            </a:r>
            <a:r>
              <a:rPr lang="de-DE" dirty="0"/>
              <a:t> </a:t>
            </a:r>
            <a:r>
              <a:rPr lang="de-DE" b="1" dirty="0" err="1"/>
              <a:t>healthy</a:t>
            </a:r>
            <a:r>
              <a:rPr lang="de-DE" b="1" dirty="0"/>
              <a:t> </a:t>
            </a:r>
            <a:r>
              <a:rPr lang="de-DE" b="1" dirty="0" err="1"/>
              <a:t>eating</a:t>
            </a:r>
            <a:r>
              <a:rPr lang="de-DE" dirty="0"/>
              <a:t> and </a:t>
            </a:r>
            <a:r>
              <a:rPr lang="de-DE" b="1" dirty="0" err="1"/>
              <a:t>sufficient</a:t>
            </a:r>
            <a:r>
              <a:rPr lang="de-DE" b="1" dirty="0"/>
              <a:t> </a:t>
            </a:r>
            <a:r>
              <a:rPr lang="de-DE" b="1" dirty="0" err="1"/>
              <a:t>sleep</a:t>
            </a:r>
            <a:r>
              <a:rPr lang="de-DE" dirty="0"/>
              <a:t>, </a:t>
            </a:r>
            <a:r>
              <a:rPr lang="de-DE" dirty="0" err="1"/>
              <a:t>which</a:t>
            </a:r>
            <a:r>
              <a:rPr lang="de-DE" dirty="0"/>
              <a:t> </a:t>
            </a:r>
            <a:r>
              <a:rPr lang="de-DE" dirty="0" err="1"/>
              <a:t>are</a:t>
            </a:r>
            <a:r>
              <a:rPr lang="de-DE" dirty="0"/>
              <a:t> essential </a:t>
            </a:r>
            <a:r>
              <a:rPr lang="de-DE" dirty="0" err="1"/>
              <a:t>for</a:t>
            </a:r>
            <a:r>
              <a:rPr lang="de-DE" dirty="0"/>
              <a:t> </a:t>
            </a:r>
            <a:r>
              <a:rPr lang="de-DE" dirty="0" err="1"/>
              <a:t>both</a:t>
            </a:r>
            <a:r>
              <a:rPr lang="de-DE" dirty="0"/>
              <a:t> </a:t>
            </a:r>
            <a:r>
              <a:rPr lang="de-DE" dirty="0" err="1"/>
              <a:t>physical</a:t>
            </a:r>
            <a:r>
              <a:rPr lang="de-DE" dirty="0"/>
              <a:t> and mental well-</a:t>
            </a:r>
            <a:r>
              <a:rPr lang="de-DE" dirty="0" err="1"/>
              <a:t>being</a:t>
            </a:r>
            <a:r>
              <a:rPr lang="de-DE" dirty="0"/>
              <a:t>. </a:t>
            </a:r>
          </a:p>
          <a:p>
            <a:pPr marL="171450" indent="-171450">
              <a:buFont typeface="Arial" panose="020B0604020202020204" pitchFamily="34" charset="0"/>
              <a:buChar char="•"/>
            </a:pPr>
            <a:r>
              <a:rPr lang="de-DE" dirty="0" err="1"/>
              <a:t>Make</a:t>
            </a:r>
            <a:r>
              <a:rPr lang="de-DE" dirty="0"/>
              <a:t> time </a:t>
            </a:r>
            <a:r>
              <a:rPr lang="de-DE" dirty="0" err="1"/>
              <a:t>to</a:t>
            </a:r>
            <a:r>
              <a:rPr lang="de-DE" dirty="0"/>
              <a:t> </a:t>
            </a:r>
            <a:r>
              <a:rPr lang="de-DE" b="1" dirty="0" err="1"/>
              <a:t>recover</a:t>
            </a:r>
            <a:r>
              <a:rPr lang="de-DE" b="1" dirty="0"/>
              <a:t> and relax</a:t>
            </a:r>
            <a:r>
              <a:rPr lang="de-DE" dirty="0"/>
              <a:t>, </a:t>
            </a:r>
            <a:r>
              <a:rPr lang="de-DE" dirty="0" err="1"/>
              <a:t>ensuring</a:t>
            </a:r>
            <a:r>
              <a:rPr lang="de-DE" dirty="0"/>
              <a:t> </a:t>
            </a:r>
            <a:r>
              <a:rPr lang="de-DE" dirty="0" err="1"/>
              <a:t>you</a:t>
            </a:r>
            <a:r>
              <a:rPr lang="de-DE" dirty="0"/>
              <a:t> </a:t>
            </a:r>
            <a:r>
              <a:rPr lang="de-DE" dirty="0" err="1"/>
              <a:t>recharge</a:t>
            </a:r>
            <a:r>
              <a:rPr lang="de-DE" dirty="0"/>
              <a:t> </a:t>
            </a:r>
            <a:r>
              <a:rPr lang="de-DE" dirty="0" err="1"/>
              <a:t>when</a:t>
            </a:r>
            <a:r>
              <a:rPr lang="de-DE" dirty="0"/>
              <a:t> </a:t>
            </a:r>
            <a:r>
              <a:rPr lang="de-DE" dirty="0" err="1"/>
              <a:t>needed</a:t>
            </a:r>
            <a:r>
              <a:rPr lang="de-DE" dirty="0"/>
              <a:t>. </a:t>
            </a:r>
          </a:p>
          <a:p>
            <a:pPr marL="171450" indent="-171450">
              <a:buFont typeface="Arial" panose="020B0604020202020204" pitchFamily="34" charset="0"/>
              <a:buChar char="•"/>
            </a:pPr>
            <a:r>
              <a:rPr lang="de-DE" b="1" dirty="0"/>
              <a:t>Regular </a:t>
            </a:r>
            <a:r>
              <a:rPr lang="de-DE" b="1" dirty="0" err="1"/>
              <a:t>physical</a:t>
            </a:r>
            <a:r>
              <a:rPr lang="de-DE" b="1" dirty="0"/>
              <a:t> </a:t>
            </a:r>
            <a:r>
              <a:rPr lang="de-DE" b="1" dirty="0" err="1"/>
              <a:t>activity</a:t>
            </a:r>
            <a:r>
              <a:rPr lang="de-DE" dirty="0"/>
              <a:t> </a:t>
            </a:r>
            <a:r>
              <a:rPr lang="de-DE" dirty="0" err="1"/>
              <a:t>is</a:t>
            </a:r>
            <a:r>
              <a:rPr lang="de-DE" dirty="0"/>
              <a:t> also </a:t>
            </a:r>
            <a:r>
              <a:rPr lang="de-DE" dirty="0" err="1"/>
              <a:t>key</a:t>
            </a:r>
            <a:r>
              <a:rPr lang="de-DE" dirty="0"/>
              <a:t>, </a:t>
            </a:r>
            <a:r>
              <a:rPr lang="de-DE" dirty="0" err="1"/>
              <a:t>helping</a:t>
            </a:r>
            <a:r>
              <a:rPr lang="de-DE" dirty="0"/>
              <a:t> </a:t>
            </a:r>
            <a:r>
              <a:rPr lang="de-DE" dirty="0" err="1"/>
              <a:t>to</a:t>
            </a:r>
            <a:r>
              <a:rPr lang="de-DE" dirty="0"/>
              <a:t> manage stress and </a:t>
            </a:r>
            <a:r>
              <a:rPr lang="de-DE" dirty="0" err="1"/>
              <a:t>keep</a:t>
            </a:r>
            <a:r>
              <a:rPr lang="de-DE" dirty="0"/>
              <a:t> </a:t>
            </a:r>
            <a:r>
              <a:rPr lang="de-DE" dirty="0" err="1"/>
              <a:t>your</a:t>
            </a:r>
            <a:r>
              <a:rPr lang="de-DE" dirty="0"/>
              <a:t> </a:t>
            </a:r>
            <a:r>
              <a:rPr lang="de-DE" dirty="0" err="1"/>
              <a:t>body</a:t>
            </a:r>
            <a:r>
              <a:rPr lang="de-DE" dirty="0"/>
              <a:t> strong.</a:t>
            </a:r>
          </a:p>
          <a:p>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https://</a:t>
            </a:r>
            <a:r>
              <a:rPr lang="de-DE" i="1" dirty="0" err="1"/>
              <a:t>afsa.org</a:t>
            </a:r>
            <a:r>
              <a:rPr lang="de-DE" i="1" dirty="0"/>
              <a:t>/</a:t>
            </a:r>
            <a:r>
              <a:rPr lang="de-DE" i="1" dirty="0" err="1"/>
              <a:t>enhancing-resilience</a:t>
            </a:r>
            <a:endParaRPr lang="de-DE" i="1" dirty="0"/>
          </a:p>
          <a:p>
            <a:pPr marL="0" lvl="0" indent="0" algn="l" rtl="0">
              <a:spcBef>
                <a:spcPts val="0"/>
              </a:spcBef>
              <a:spcAft>
                <a:spcPts val="0"/>
              </a:spcAft>
              <a:buNone/>
            </a:pPr>
            <a:endParaRPr lang="de-DE" dirty="0"/>
          </a:p>
        </p:txBody>
      </p:sp>
      <p:sp>
        <p:nvSpPr>
          <p:cNvPr id="439" name="Google Shape;439;p21:notes">
            <a:extLst>
              <a:ext uri="{FF2B5EF4-FFF2-40B4-BE49-F238E27FC236}">
                <a16:creationId xmlns:a16="http://schemas.microsoft.com/office/drawing/2014/main" id="{5011DAD6-600B-D35E-7590-98DD2CE2EC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15</a:t>
            </a:fld>
            <a:endParaRPr/>
          </a:p>
        </p:txBody>
      </p:sp>
    </p:spTree>
    <p:extLst>
      <p:ext uri="{BB962C8B-B14F-4D97-AF65-F5344CB8AC3E}">
        <p14:creationId xmlns:p14="http://schemas.microsoft.com/office/powerpoint/2010/main" val="3072657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a:extLst>
            <a:ext uri="{FF2B5EF4-FFF2-40B4-BE49-F238E27FC236}">
              <a16:creationId xmlns:a16="http://schemas.microsoft.com/office/drawing/2014/main" id="{FED9B0C8-5B6A-A599-6179-C0EF1CE4CF7F}"/>
            </a:ext>
          </a:extLst>
        </p:cNvPr>
        <p:cNvGrpSpPr/>
        <p:nvPr/>
      </p:nvGrpSpPr>
      <p:grpSpPr>
        <a:xfrm>
          <a:off x="0" y="0"/>
          <a:ext cx="0" cy="0"/>
          <a:chOff x="0" y="0"/>
          <a:chExt cx="0" cy="0"/>
        </a:xfrm>
      </p:grpSpPr>
      <p:sp>
        <p:nvSpPr>
          <p:cNvPr id="437" name="Google Shape;437;p21:notes">
            <a:extLst>
              <a:ext uri="{FF2B5EF4-FFF2-40B4-BE49-F238E27FC236}">
                <a16:creationId xmlns:a16="http://schemas.microsoft.com/office/drawing/2014/main" id="{9E094E44-74E0-B23D-B358-CB538377C1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1:notes">
            <a:extLst>
              <a:ext uri="{FF2B5EF4-FFF2-40B4-BE49-F238E27FC236}">
                <a16:creationId xmlns:a16="http://schemas.microsoft.com/office/drawing/2014/main" id="{6100C490-8E4F-C616-E289-BDF67913C7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de-DE" dirty="0"/>
              <a:t>The </a:t>
            </a:r>
            <a:r>
              <a:rPr lang="de-DE" dirty="0" err="1"/>
              <a:t>second</a:t>
            </a:r>
            <a:r>
              <a:rPr lang="de-DE" dirty="0"/>
              <a:t> </a:t>
            </a:r>
            <a:r>
              <a:rPr lang="de-DE" dirty="0" err="1"/>
              <a:t>indicator</a:t>
            </a:r>
            <a:r>
              <a:rPr lang="de-DE" dirty="0"/>
              <a:t> </a:t>
            </a:r>
            <a:r>
              <a:rPr lang="de-DE" dirty="0" err="1"/>
              <a:t>of</a:t>
            </a:r>
            <a:r>
              <a:rPr lang="de-DE" dirty="0"/>
              <a:t> </a:t>
            </a:r>
            <a:r>
              <a:rPr lang="de-DE" dirty="0" err="1"/>
              <a:t>resilience</a:t>
            </a:r>
            <a:r>
              <a:rPr lang="de-DE" dirty="0"/>
              <a:t> </a:t>
            </a:r>
            <a:r>
              <a:rPr lang="de-DE" dirty="0" err="1"/>
              <a:t>is</a:t>
            </a:r>
            <a:r>
              <a:rPr lang="de-DE" dirty="0"/>
              <a:t> </a:t>
            </a:r>
            <a:r>
              <a:rPr lang="de-DE" b="1" dirty="0" err="1"/>
              <a:t>optimistic</a:t>
            </a:r>
            <a:r>
              <a:rPr lang="de-DE" b="1" dirty="0"/>
              <a:t> </a:t>
            </a:r>
            <a:r>
              <a:rPr lang="de-DE" b="1" dirty="0" err="1"/>
              <a:t>outlook</a:t>
            </a:r>
            <a:r>
              <a:rPr lang="de-DE" dirty="0"/>
              <a:t>. </a:t>
            </a:r>
          </a:p>
          <a:p>
            <a:pPr marL="171450" indent="-171450">
              <a:buFont typeface="Arial" panose="020B0604020202020204" pitchFamily="34" charset="0"/>
              <a:buChar char="•"/>
            </a:pPr>
            <a:r>
              <a:rPr lang="de-DE" dirty="0"/>
              <a:t>This </a:t>
            </a:r>
            <a:r>
              <a:rPr lang="de-DE" dirty="0" err="1"/>
              <a:t>means</a:t>
            </a:r>
            <a:r>
              <a:rPr lang="de-DE" dirty="0"/>
              <a:t> </a:t>
            </a:r>
            <a:r>
              <a:rPr lang="de-DE" dirty="0" err="1"/>
              <a:t>striving</a:t>
            </a:r>
            <a:r>
              <a:rPr lang="de-DE" dirty="0"/>
              <a:t> </a:t>
            </a:r>
            <a:r>
              <a:rPr lang="de-DE" dirty="0" err="1"/>
              <a:t>to</a:t>
            </a:r>
            <a:r>
              <a:rPr lang="de-DE" dirty="0"/>
              <a:t> </a:t>
            </a:r>
            <a:r>
              <a:rPr lang="de-DE" b="1" dirty="0" err="1"/>
              <a:t>maintain</a:t>
            </a:r>
            <a:r>
              <a:rPr lang="de-DE" b="1" dirty="0"/>
              <a:t> a positive </a:t>
            </a:r>
            <a:r>
              <a:rPr lang="de-DE" b="1" dirty="0" err="1"/>
              <a:t>outlook</a:t>
            </a:r>
            <a:r>
              <a:rPr lang="de-DE" dirty="0"/>
              <a:t> </a:t>
            </a:r>
            <a:r>
              <a:rPr lang="de-DE" dirty="0" err="1"/>
              <a:t>even</a:t>
            </a:r>
            <a:r>
              <a:rPr lang="de-DE" dirty="0"/>
              <a:t> in </a:t>
            </a:r>
            <a:r>
              <a:rPr lang="de-DE" dirty="0" err="1"/>
              <a:t>difficult</a:t>
            </a:r>
            <a:r>
              <a:rPr lang="de-DE" dirty="0"/>
              <a:t> </a:t>
            </a:r>
            <a:r>
              <a:rPr lang="de-DE" dirty="0" err="1"/>
              <a:t>situations</a:t>
            </a:r>
            <a:r>
              <a:rPr lang="de-DE" dirty="0"/>
              <a:t>. </a:t>
            </a:r>
          </a:p>
          <a:p>
            <a:pPr marL="171450" indent="-171450">
              <a:buFont typeface="Arial" panose="020B0604020202020204" pitchFamily="34" charset="0"/>
              <a:buChar char="•"/>
            </a:pPr>
            <a:r>
              <a:rPr lang="de-DE" dirty="0" err="1"/>
              <a:t>It’s</a:t>
            </a:r>
            <a:r>
              <a:rPr lang="de-DE" dirty="0"/>
              <a:t> </a:t>
            </a:r>
            <a:r>
              <a:rPr lang="de-DE" dirty="0" err="1"/>
              <a:t>about</a:t>
            </a:r>
            <a:r>
              <a:rPr lang="de-DE" dirty="0"/>
              <a:t> </a:t>
            </a:r>
            <a:r>
              <a:rPr lang="de-DE" dirty="0" err="1"/>
              <a:t>focusing</a:t>
            </a:r>
            <a:r>
              <a:rPr lang="de-DE" dirty="0"/>
              <a:t> on </a:t>
            </a:r>
            <a:r>
              <a:rPr lang="de-DE" dirty="0" err="1"/>
              <a:t>solutions</a:t>
            </a:r>
            <a:r>
              <a:rPr lang="de-DE" dirty="0"/>
              <a:t> and </a:t>
            </a:r>
            <a:r>
              <a:rPr lang="de-DE" dirty="0" err="1"/>
              <a:t>opportunities</a:t>
            </a:r>
            <a:r>
              <a:rPr lang="de-DE" dirty="0"/>
              <a:t> </a:t>
            </a:r>
            <a:r>
              <a:rPr lang="de-DE" dirty="0" err="1"/>
              <a:t>rather</a:t>
            </a:r>
            <a:r>
              <a:rPr lang="de-DE" dirty="0"/>
              <a:t> </a:t>
            </a:r>
            <a:r>
              <a:rPr lang="de-DE" dirty="0" err="1"/>
              <a:t>than</a:t>
            </a:r>
            <a:r>
              <a:rPr lang="de-DE" dirty="0"/>
              <a:t> </a:t>
            </a:r>
            <a:r>
              <a:rPr lang="de-DE" dirty="0" err="1"/>
              <a:t>dwelling</a:t>
            </a:r>
            <a:r>
              <a:rPr lang="de-DE" dirty="0"/>
              <a:t> on </a:t>
            </a:r>
            <a:r>
              <a:rPr lang="de-DE" dirty="0" err="1"/>
              <a:t>problems</a:t>
            </a:r>
            <a:r>
              <a:rPr lang="de-DE" dirty="0"/>
              <a:t>.</a:t>
            </a:r>
          </a:p>
          <a:p>
            <a:pPr marL="171450" indent="-171450">
              <a:buFont typeface="Arial" panose="020B0604020202020204" pitchFamily="34" charset="0"/>
              <a:buChar char="•"/>
            </a:pPr>
            <a:r>
              <a:rPr lang="de-DE" dirty="0" err="1"/>
              <a:t>Equally</a:t>
            </a:r>
            <a:r>
              <a:rPr lang="de-DE" dirty="0"/>
              <a:t> </a:t>
            </a:r>
            <a:r>
              <a:rPr lang="de-DE" dirty="0" err="1"/>
              <a:t>important</a:t>
            </a:r>
            <a:r>
              <a:rPr lang="de-DE" dirty="0"/>
              <a:t> </a:t>
            </a:r>
            <a:r>
              <a:rPr lang="de-DE" dirty="0" err="1"/>
              <a:t>is</a:t>
            </a:r>
            <a:r>
              <a:rPr lang="de-DE" dirty="0"/>
              <a:t> </a:t>
            </a:r>
            <a:r>
              <a:rPr lang="de-DE" dirty="0" err="1"/>
              <a:t>the</a:t>
            </a:r>
            <a:r>
              <a:rPr lang="de-DE" dirty="0"/>
              <a:t> </a:t>
            </a:r>
            <a:r>
              <a:rPr lang="de-DE" dirty="0" err="1"/>
              <a:t>ability</a:t>
            </a:r>
            <a:r>
              <a:rPr lang="de-DE" dirty="0"/>
              <a:t> </a:t>
            </a:r>
            <a:r>
              <a:rPr lang="de-DE" dirty="0" err="1"/>
              <a:t>to</a:t>
            </a:r>
            <a:r>
              <a:rPr lang="de-DE" dirty="0"/>
              <a:t> </a:t>
            </a:r>
            <a:r>
              <a:rPr lang="de-DE" b="1" dirty="0" err="1"/>
              <a:t>keep</a:t>
            </a:r>
            <a:r>
              <a:rPr lang="de-DE" b="1" dirty="0"/>
              <a:t> </a:t>
            </a:r>
            <a:r>
              <a:rPr lang="de-DE" b="1" dirty="0" err="1"/>
              <a:t>things</a:t>
            </a:r>
            <a:r>
              <a:rPr lang="de-DE" b="1" dirty="0"/>
              <a:t> in </a:t>
            </a:r>
            <a:r>
              <a:rPr lang="de-DE" b="1" dirty="0" err="1"/>
              <a:t>perspective</a:t>
            </a:r>
            <a:r>
              <a:rPr lang="de-DE" dirty="0"/>
              <a:t>. </a:t>
            </a:r>
          </a:p>
          <a:p>
            <a:pPr marL="171450" indent="-171450">
              <a:buFont typeface="Arial" panose="020B0604020202020204" pitchFamily="34" charset="0"/>
              <a:buChar char="•"/>
            </a:pPr>
            <a:r>
              <a:rPr lang="de-DE" dirty="0"/>
              <a:t>Challenges </a:t>
            </a:r>
            <a:r>
              <a:rPr lang="de-DE" dirty="0" err="1"/>
              <a:t>are</a:t>
            </a:r>
            <a:r>
              <a:rPr lang="de-DE" dirty="0"/>
              <a:t> </a:t>
            </a:r>
            <a:r>
              <a:rPr lang="de-DE" dirty="0" err="1"/>
              <a:t>part</a:t>
            </a:r>
            <a:r>
              <a:rPr lang="de-DE" dirty="0"/>
              <a:t> </a:t>
            </a:r>
            <a:r>
              <a:rPr lang="de-DE" dirty="0" err="1"/>
              <a:t>of</a:t>
            </a:r>
            <a:r>
              <a:rPr lang="de-DE" dirty="0"/>
              <a:t> </a:t>
            </a:r>
            <a:r>
              <a:rPr lang="de-DE" dirty="0" err="1"/>
              <a:t>life</a:t>
            </a:r>
            <a:r>
              <a:rPr lang="de-DE" dirty="0"/>
              <a:t>, and </a:t>
            </a:r>
            <a:r>
              <a:rPr lang="de-DE" dirty="0" err="1"/>
              <a:t>sometimes</a:t>
            </a:r>
            <a:r>
              <a:rPr lang="de-DE" dirty="0"/>
              <a:t> </a:t>
            </a:r>
            <a:r>
              <a:rPr lang="de-DE" dirty="0" err="1"/>
              <a:t>stepping</a:t>
            </a:r>
            <a:r>
              <a:rPr lang="de-DE" dirty="0"/>
              <a:t> back </a:t>
            </a:r>
            <a:r>
              <a:rPr lang="de-DE" dirty="0" err="1"/>
              <a:t>helps</a:t>
            </a:r>
            <a:r>
              <a:rPr lang="de-DE" dirty="0"/>
              <a:t> </a:t>
            </a:r>
            <a:r>
              <a:rPr lang="de-DE" dirty="0" err="1"/>
              <a:t>you</a:t>
            </a:r>
            <a:r>
              <a:rPr lang="de-DE" dirty="0"/>
              <a:t> </a:t>
            </a:r>
            <a:r>
              <a:rPr lang="de-DE" dirty="0" err="1"/>
              <a:t>see</a:t>
            </a:r>
            <a:r>
              <a:rPr lang="de-DE" dirty="0"/>
              <a:t> </a:t>
            </a:r>
            <a:r>
              <a:rPr lang="de-DE" dirty="0" err="1"/>
              <a:t>the</a:t>
            </a:r>
            <a:r>
              <a:rPr lang="de-DE" dirty="0"/>
              <a:t> </a:t>
            </a:r>
            <a:r>
              <a:rPr lang="de-DE" dirty="0" err="1"/>
              <a:t>bigger</a:t>
            </a:r>
            <a:r>
              <a:rPr lang="de-DE" dirty="0"/>
              <a:t> </a:t>
            </a:r>
            <a:r>
              <a:rPr lang="de-DE" dirty="0" err="1"/>
              <a:t>picture</a:t>
            </a:r>
            <a:r>
              <a:rPr lang="de-DE" dirty="0"/>
              <a:t>.</a:t>
            </a:r>
          </a:p>
          <a:p>
            <a:pPr marL="171450" indent="-171450">
              <a:buFont typeface="Arial" panose="020B0604020202020204" pitchFamily="34" charset="0"/>
              <a:buChar char="•"/>
            </a:pPr>
            <a:r>
              <a:rPr lang="de-DE" dirty="0" err="1"/>
              <a:t>Lastly</a:t>
            </a:r>
            <a:r>
              <a:rPr lang="de-DE" dirty="0"/>
              <a:t>, </a:t>
            </a:r>
            <a:r>
              <a:rPr lang="de-DE" b="1" dirty="0" err="1"/>
              <a:t>accept</a:t>
            </a:r>
            <a:r>
              <a:rPr lang="de-DE" b="1" dirty="0"/>
              <a:t> </a:t>
            </a:r>
            <a:r>
              <a:rPr lang="de-DE" b="1" dirty="0" err="1"/>
              <a:t>that</a:t>
            </a:r>
            <a:r>
              <a:rPr lang="de-DE" b="1" dirty="0"/>
              <a:t> </a:t>
            </a:r>
            <a:r>
              <a:rPr lang="de-DE" b="1" dirty="0" err="1"/>
              <a:t>change</a:t>
            </a:r>
            <a:r>
              <a:rPr lang="de-DE" b="1" dirty="0"/>
              <a:t> </a:t>
            </a:r>
            <a:r>
              <a:rPr lang="de-DE" b="1" dirty="0" err="1"/>
              <a:t>is</a:t>
            </a:r>
            <a:r>
              <a:rPr lang="de-DE" b="1" dirty="0"/>
              <a:t> </a:t>
            </a:r>
            <a:r>
              <a:rPr lang="de-DE" b="1" dirty="0" err="1"/>
              <a:t>part</a:t>
            </a:r>
            <a:r>
              <a:rPr lang="de-DE" b="1" dirty="0"/>
              <a:t> </a:t>
            </a:r>
            <a:r>
              <a:rPr lang="de-DE" b="1" dirty="0" err="1"/>
              <a:t>of</a:t>
            </a:r>
            <a:r>
              <a:rPr lang="de-DE" b="1" dirty="0"/>
              <a:t> </a:t>
            </a:r>
            <a:r>
              <a:rPr lang="de-DE" b="1" dirty="0" err="1"/>
              <a:t>living</a:t>
            </a:r>
            <a:r>
              <a:rPr lang="de-DE" dirty="0"/>
              <a:t>. </a:t>
            </a:r>
          </a:p>
          <a:p>
            <a:pPr marL="171450" indent="-171450">
              <a:buFont typeface="Arial" panose="020B0604020202020204" pitchFamily="34" charset="0"/>
              <a:buChar char="•"/>
            </a:pPr>
            <a:r>
              <a:rPr lang="de-DE" dirty="0"/>
              <a:t>Resilient </a:t>
            </a:r>
            <a:r>
              <a:rPr lang="de-DE" dirty="0" err="1"/>
              <a:t>individuals</a:t>
            </a:r>
            <a:r>
              <a:rPr lang="de-DE" dirty="0"/>
              <a:t> </a:t>
            </a:r>
            <a:r>
              <a:rPr lang="de-DE" dirty="0" err="1"/>
              <a:t>embrace</a:t>
            </a:r>
            <a:r>
              <a:rPr lang="de-DE" dirty="0"/>
              <a:t> </a:t>
            </a:r>
            <a:r>
              <a:rPr lang="de-DE" dirty="0" err="1"/>
              <a:t>change</a:t>
            </a:r>
            <a:r>
              <a:rPr lang="de-DE" dirty="0"/>
              <a:t>, </a:t>
            </a:r>
            <a:r>
              <a:rPr lang="de-DE" dirty="0" err="1"/>
              <a:t>knowing</a:t>
            </a:r>
            <a:r>
              <a:rPr lang="de-DE" dirty="0"/>
              <a:t> </a:t>
            </a:r>
            <a:r>
              <a:rPr lang="de-DE" dirty="0" err="1"/>
              <a:t>it</a:t>
            </a:r>
            <a:r>
              <a:rPr lang="de-DE" dirty="0"/>
              <a:t> </a:t>
            </a:r>
            <a:r>
              <a:rPr lang="de-DE" dirty="0" err="1"/>
              <a:t>brings</a:t>
            </a:r>
            <a:r>
              <a:rPr lang="de-DE" dirty="0"/>
              <a:t> </a:t>
            </a:r>
            <a:r>
              <a:rPr lang="de-DE" dirty="0" err="1"/>
              <a:t>growth</a:t>
            </a:r>
            <a:r>
              <a:rPr lang="de-DE" dirty="0"/>
              <a:t> and </a:t>
            </a:r>
            <a:r>
              <a:rPr lang="de-DE" dirty="0" err="1"/>
              <a:t>new</a:t>
            </a:r>
            <a:r>
              <a:rPr lang="de-DE" dirty="0"/>
              <a:t> </a:t>
            </a:r>
            <a:r>
              <a:rPr lang="de-DE" dirty="0" err="1"/>
              <a:t>possibilities</a:t>
            </a:r>
            <a:r>
              <a:rPr lang="de-DE" dirty="0"/>
              <a:t>, </a:t>
            </a:r>
            <a:r>
              <a:rPr lang="de-DE" dirty="0" err="1"/>
              <a:t>rather</a:t>
            </a:r>
            <a:r>
              <a:rPr lang="de-DE" dirty="0"/>
              <a:t> </a:t>
            </a:r>
            <a:r>
              <a:rPr lang="de-DE" dirty="0" err="1"/>
              <a:t>than</a:t>
            </a:r>
            <a:r>
              <a:rPr lang="de-DE" dirty="0"/>
              <a:t> </a:t>
            </a:r>
            <a:r>
              <a:rPr lang="de-DE" dirty="0" err="1"/>
              <a:t>seeing</a:t>
            </a:r>
            <a:r>
              <a:rPr lang="de-DE" dirty="0"/>
              <a:t> </a:t>
            </a:r>
            <a:r>
              <a:rPr lang="de-DE" dirty="0" err="1"/>
              <a:t>it</a:t>
            </a:r>
            <a:r>
              <a:rPr lang="de-DE" dirty="0"/>
              <a:t> </a:t>
            </a:r>
            <a:r>
              <a:rPr lang="de-DE" dirty="0" err="1"/>
              <a:t>as</a:t>
            </a:r>
            <a:r>
              <a:rPr lang="de-DE" dirty="0"/>
              <a:t> a </a:t>
            </a:r>
            <a:r>
              <a:rPr lang="de-DE" dirty="0" err="1"/>
              <a:t>threat</a:t>
            </a:r>
            <a:r>
              <a:rPr lang="de-DE" dirty="0"/>
              <a:t>.</a:t>
            </a:r>
          </a:p>
        </p:txBody>
      </p:sp>
      <p:sp>
        <p:nvSpPr>
          <p:cNvPr id="439" name="Google Shape;439;p21:notes">
            <a:extLst>
              <a:ext uri="{FF2B5EF4-FFF2-40B4-BE49-F238E27FC236}">
                <a16:creationId xmlns:a16="http://schemas.microsoft.com/office/drawing/2014/main" id="{5011DAD6-600B-D35E-7590-98DD2CE2EC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16</a:t>
            </a:fld>
            <a:endParaRPr/>
          </a:p>
        </p:txBody>
      </p:sp>
    </p:spTree>
    <p:extLst>
      <p:ext uri="{BB962C8B-B14F-4D97-AF65-F5344CB8AC3E}">
        <p14:creationId xmlns:p14="http://schemas.microsoft.com/office/powerpoint/2010/main" val="1935307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a:extLst>
            <a:ext uri="{FF2B5EF4-FFF2-40B4-BE49-F238E27FC236}">
              <a16:creationId xmlns:a16="http://schemas.microsoft.com/office/drawing/2014/main" id="{FED9B0C8-5B6A-A599-6179-C0EF1CE4CF7F}"/>
            </a:ext>
          </a:extLst>
        </p:cNvPr>
        <p:cNvGrpSpPr/>
        <p:nvPr/>
      </p:nvGrpSpPr>
      <p:grpSpPr>
        <a:xfrm>
          <a:off x="0" y="0"/>
          <a:ext cx="0" cy="0"/>
          <a:chOff x="0" y="0"/>
          <a:chExt cx="0" cy="0"/>
        </a:xfrm>
      </p:grpSpPr>
      <p:sp>
        <p:nvSpPr>
          <p:cNvPr id="437" name="Google Shape;437;p21:notes">
            <a:extLst>
              <a:ext uri="{FF2B5EF4-FFF2-40B4-BE49-F238E27FC236}">
                <a16:creationId xmlns:a16="http://schemas.microsoft.com/office/drawing/2014/main" id="{9E094E44-74E0-B23D-B358-CB538377C1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1:notes">
            <a:extLst>
              <a:ext uri="{FF2B5EF4-FFF2-40B4-BE49-F238E27FC236}">
                <a16:creationId xmlns:a16="http://schemas.microsoft.com/office/drawing/2014/main" id="{6100C490-8E4F-C616-E289-BDF67913C7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de-DE" dirty="0"/>
              <a:t>The </a:t>
            </a:r>
            <a:r>
              <a:rPr lang="de-DE" dirty="0" err="1"/>
              <a:t>third</a:t>
            </a:r>
            <a:r>
              <a:rPr lang="de-DE" dirty="0"/>
              <a:t> </a:t>
            </a:r>
            <a:r>
              <a:rPr lang="de-DE" dirty="0" err="1"/>
              <a:t>indicator</a:t>
            </a:r>
            <a:r>
              <a:rPr lang="de-DE" dirty="0"/>
              <a:t> </a:t>
            </a:r>
            <a:r>
              <a:rPr lang="de-DE" dirty="0" err="1"/>
              <a:t>of</a:t>
            </a:r>
            <a:r>
              <a:rPr lang="de-DE" dirty="0"/>
              <a:t> </a:t>
            </a:r>
            <a:r>
              <a:rPr lang="de-DE" dirty="0" err="1"/>
              <a:t>resilience</a:t>
            </a:r>
            <a:r>
              <a:rPr lang="de-DE" dirty="0"/>
              <a:t> </a:t>
            </a:r>
            <a:r>
              <a:rPr lang="de-DE" dirty="0" err="1"/>
              <a:t>is</a:t>
            </a:r>
            <a:r>
              <a:rPr lang="de-DE" dirty="0"/>
              <a:t> </a:t>
            </a:r>
            <a:r>
              <a:rPr lang="de-DE" b="1" dirty="0"/>
              <a:t>social support</a:t>
            </a:r>
            <a:r>
              <a:rPr lang="de-DE" dirty="0"/>
              <a:t>. </a:t>
            </a:r>
          </a:p>
          <a:p>
            <a:pPr marL="171450" indent="-171450">
              <a:buFont typeface="Arial" panose="020B0604020202020204" pitchFamily="34" charset="0"/>
              <a:buChar char="•"/>
            </a:pPr>
            <a:r>
              <a:rPr lang="de-DE" dirty="0"/>
              <a:t>Resilient </a:t>
            </a:r>
            <a:r>
              <a:rPr lang="de-DE" dirty="0" err="1"/>
              <a:t>people</a:t>
            </a:r>
            <a:r>
              <a:rPr lang="de-DE" dirty="0"/>
              <a:t> </a:t>
            </a:r>
            <a:r>
              <a:rPr lang="de-DE" dirty="0" err="1"/>
              <a:t>know</a:t>
            </a:r>
            <a:r>
              <a:rPr lang="de-DE" dirty="0"/>
              <a:t> </a:t>
            </a:r>
            <a:r>
              <a:rPr lang="de-DE" dirty="0" err="1"/>
              <a:t>that</a:t>
            </a:r>
            <a:r>
              <a:rPr lang="de-DE" dirty="0"/>
              <a:t> </a:t>
            </a:r>
            <a:r>
              <a:rPr lang="de-DE" dirty="0" err="1"/>
              <a:t>building</a:t>
            </a:r>
            <a:r>
              <a:rPr lang="de-DE" dirty="0"/>
              <a:t> and </a:t>
            </a:r>
            <a:r>
              <a:rPr lang="de-DE" dirty="0" err="1"/>
              <a:t>maintaining</a:t>
            </a:r>
            <a:r>
              <a:rPr lang="de-DE" dirty="0"/>
              <a:t> </a:t>
            </a:r>
            <a:r>
              <a:rPr lang="de-DE" b="1" dirty="0" err="1"/>
              <a:t>deep</a:t>
            </a:r>
            <a:r>
              <a:rPr lang="de-DE" b="1" dirty="0"/>
              <a:t> </a:t>
            </a:r>
            <a:r>
              <a:rPr lang="de-DE" b="1" dirty="0" err="1"/>
              <a:t>relationships</a:t>
            </a:r>
            <a:r>
              <a:rPr lang="de-DE" dirty="0"/>
              <a:t> </a:t>
            </a:r>
            <a:r>
              <a:rPr lang="de-DE" dirty="0" err="1"/>
              <a:t>is</a:t>
            </a:r>
            <a:r>
              <a:rPr lang="de-DE" dirty="0"/>
              <a:t> </a:t>
            </a:r>
            <a:r>
              <a:rPr lang="de-DE" dirty="0" err="1"/>
              <a:t>key</a:t>
            </a:r>
            <a:r>
              <a:rPr lang="de-DE" dirty="0"/>
              <a:t> </a:t>
            </a:r>
            <a:r>
              <a:rPr lang="de-DE" dirty="0" err="1"/>
              <a:t>to</a:t>
            </a:r>
            <a:r>
              <a:rPr lang="de-DE" dirty="0"/>
              <a:t> </a:t>
            </a:r>
            <a:r>
              <a:rPr lang="de-DE" dirty="0" err="1"/>
              <a:t>navigating</a:t>
            </a:r>
            <a:r>
              <a:rPr lang="de-DE" dirty="0"/>
              <a:t> tough </a:t>
            </a:r>
            <a:r>
              <a:rPr lang="de-DE" dirty="0" err="1"/>
              <a:t>times</a:t>
            </a:r>
            <a:r>
              <a:rPr lang="de-DE" dirty="0"/>
              <a:t>. </a:t>
            </a:r>
          </a:p>
          <a:p>
            <a:pPr marL="171450" indent="-171450">
              <a:buFont typeface="Arial" panose="020B0604020202020204" pitchFamily="34" charset="0"/>
              <a:buChar char="•"/>
            </a:pPr>
            <a:r>
              <a:rPr lang="de-DE" dirty="0"/>
              <a:t>These </a:t>
            </a:r>
            <a:r>
              <a:rPr lang="de-DE" dirty="0" err="1"/>
              <a:t>connections</a:t>
            </a:r>
            <a:r>
              <a:rPr lang="de-DE" dirty="0"/>
              <a:t> </a:t>
            </a:r>
            <a:r>
              <a:rPr lang="de-DE" dirty="0" err="1"/>
              <a:t>provide</a:t>
            </a:r>
            <a:r>
              <a:rPr lang="de-DE" dirty="0"/>
              <a:t> emotional support, </a:t>
            </a:r>
            <a:r>
              <a:rPr lang="de-DE" dirty="0" err="1"/>
              <a:t>practical</a:t>
            </a:r>
            <a:r>
              <a:rPr lang="de-DE" dirty="0"/>
              <a:t> </a:t>
            </a:r>
            <a:r>
              <a:rPr lang="de-DE" dirty="0" err="1"/>
              <a:t>help</a:t>
            </a:r>
            <a:r>
              <a:rPr lang="de-DE" dirty="0"/>
              <a:t>, and a sense </a:t>
            </a:r>
            <a:r>
              <a:rPr lang="de-DE" dirty="0" err="1"/>
              <a:t>of</a:t>
            </a:r>
            <a:r>
              <a:rPr lang="de-DE" dirty="0"/>
              <a:t> </a:t>
            </a:r>
            <a:r>
              <a:rPr lang="de-DE" dirty="0" err="1"/>
              <a:t>belonging</a:t>
            </a:r>
            <a:r>
              <a:rPr lang="de-DE" dirty="0"/>
              <a:t>.</a:t>
            </a:r>
          </a:p>
          <a:p>
            <a:pPr marL="171450" indent="-171450">
              <a:buFont typeface="Arial" panose="020B0604020202020204" pitchFamily="34" charset="0"/>
              <a:buChar char="•"/>
            </a:pPr>
            <a:r>
              <a:rPr lang="de-DE" dirty="0" err="1"/>
              <a:t>It’s</a:t>
            </a:r>
            <a:r>
              <a:rPr lang="de-DE" dirty="0"/>
              <a:t> </a:t>
            </a:r>
            <a:r>
              <a:rPr lang="de-DE" dirty="0" err="1"/>
              <a:t>important</a:t>
            </a:r>
            <a:r>
              <a:rPr lang="de-DE" dirty="0"/>
              <a:t> </a:t>
            </a:r>
            <a:r>
              <a:rPr lang="de-DE" dirty="0" err="1"/>
              <a:t>to</a:t>
            </a:r>
            <a:r>
              <a:rPr lang="de-DE" dirty="0"/>
              <a:t> </a:t>
            </a:r>
            <a:r>
              <a:rPr lang="de-DE" dirty="0" err="1"/>
              <a:t>surround</a:t>
            </a:r>
            <a:r>
              <a:rPr lang="de-DE" dirty="0"/>
              <a:t> </a:t>
            </a:r>
            <a:r>
              <a:rPr lang="de-DE" dirty="0" err="1"/>
              <a:t>yourself</a:t>
            </a:r>
            <a:r>
              <a:rPr lang="de-DE" dirty="0"/>
              <a:t> </a:t>
            </a:r>
            <a:r>
              <a:rPr lang="de-DE" dirty="0" err="1"/>
              <a:t>with</a:t>
            </a:r>
            <a:r>
              <a:rPr lang="de-DE" dirty="0"/>
              <a:t> </a:t>
            </a:r>
            <a:r>
              <a:rPr lang="de-DE" dirty="0" err="1"/>
              <a:t>people</a:t>
            </a:r>
            <a:r>
              <a:rPr lang="de-DE" dirty="0"/>
              <a:t> </a:t>
            </a:r>
            <a:r>
              <a:rPr lang="de-DE" dirty="0" err="1"/>
              <a:t>who</a:t>
            </a:r>
            <a:r>
              <a:rPr lang="de-DE" dirty="0"/>
              <a:t> </a:t>
            </a:r>
            <a:r>
              <a:rPr lang="de-DE" dirty="0" err="1"/>
              <a:t>encourage</a:t>
            </a:r>
            <a:r>
              <a:rPr lang="de-DE" dirty="0"/>
              <a:t> and </a:t>
            </a:r>
            <a:r>
              <a:rPr lang="de-DE" dirty="0" err="1"/>
              <a:t>uplift</a:t>
            </a:r>
            <a:r>
              <a:rPr lang="de-DE" dirty="0"/>
              <a:t> </a:t>
            </a:r>
            <a:r>
              <a:rPr lang="de-DE" dirty="0" err="1"/>
              <a:t>you</a:t>
            </a:r>
            <a:r>
              <a:rPr lang="de-DE" dirty="0"/>
              <a:t>, and </a:t>
            </a:r>
            <a:r>
              <a:rPr lang="de-DE" dirty="0" err="1"/>
              <a:t>to</a:t>
            </a:r>
            <a:r>
              <a:rPr lang="de-DE" dirty="0"/>
              <a:t> </a:t>
            </a:r>
            <a:r>
              <a:rPr lang="de-DE" dirty="0" err="1"/>
              <a:t>be</a:t>
            </a:r>
            <a:r>
              <a:rPr lang="de-DE" dirty="0"/>
              <a:t> </a:t>
            </a:r>
            <a:r>
              <a:rPr lang="de-DE" dirty="0" err="1"/>
              <a:t>there</a:t>
            </a:r>
            <a:r>
              <a:rPr lang="de-DE" dirty="0"/>
              <a:t> </a:t>
            </a:r>
            <a:r>
              <a:rPr lang="de-DE" dirty="0" err="1"/>
              <a:t>for</a:t>
            </a:r>
            <a:r>
              <a:rPr lang="de-DE" dirty="0"/>
              <a:t> </a:t>
            </a:r>
            <a:r>
              <a:rPr lang="de-DE" dirty="0" err="1"/>
              <a:t>others</a:t>
            </a:r>
            <a:r>
              <a:rPr lang="de-DE" dirty="0"/>
              <a:t> in </a:t>
            </a:r>
            <a:r>
              <a:rPr lang="de-DE" dirty="0" err="1"/>
              <a:t>return</a:t>
            </a:r>
            <a:r>
              <a:rPr lang="de-DE" dirty="0"/>
              <a:t>. </a:t>
            </a:r>
          </a:p>
          <a:p>
            <a:pPr marL="171450" indent="-171450">
              <a:buFont typeface="Arial" panose="020B0604020202020204" pitchFamily="34" charset="0"/>
              <a:buChar char="•"/>
            </a:pPr>
            <a:r>
              <a:rPr lang="de-DE" dirty="0"/>
              <a:t>Strong social support </a:t>
            </a:r>
            <a:r>
              <a:rPr lang="de-DE" dirty="0" err="1"/>
              <a:t>creates</a:t>
            </a:r>
            <a:r>
              <a:rPr lang="de-DE" dirty="0"/>
              <a:t> a network </a:t>
            </a:r>
            <a:r>
              <a:rPr lang="de-DE" dirty="0" err="1"/>
              <a:t>that</a:t>
            </a:r>
            <a:r>
              <a:rPr lang="de-DE" dirty="0"/>
              <a:t> </a:t>
            </a:r>
            <a:r>
              <a:rPr lang="de-DE" dirty="0" err="1"/>
              <a:t>helps</a:t>
            </a:r>
            <a:r>
              <a:rPr lang="de-DE" dirty="0"/>
              <a:t> </a:t>
            </a:r>
            <a:r>
              <a:rPr lang="de-DE" dirty="0" err="1"/>
              <a:t>you</a:t>
            </a:r>
            <a:r>
              <a:rPr lang="de-DE" dirty="0"/>
              <a:t> </a:t>
            </a:r>
            <a:r>
              <a:rPr lang="de-DE" dirty="0" err="1"/>
              <a:t>face</a:t>
            </a:r>
            <a:r>
              <a:rPr lang="de-DE" dirty="0"/>
              <a:t> </a:t>
            </a:r>
            <a:r>
              <a:rPr lang="de-DE" dirty="0" err="1"/>
              <a:t>challenges</a:t>
            </a:r>
            <a:r>
              <a:rPr lang="de-DE" dirty="0"/>
              <a:t> </a:t>
            </a:r>
            <a:r>
              <a:rPr lang="de-DE" dirty="0" err="1"/>
              <a:t>with</a:t>
            </a:r>
            <a:r>
              <a:rPr lang="de-DE" dirty="0"/>
              <a:t> </a:t>
            </a:r>
            <a:r>
              <a:rPr lang="de-DE" dirty="0" err="1"/>
              <a:t>confidence</a:t>
            </a:r>
            <a:r>
              <a:rPr lang="de-DE" dirty="0"/>
              <a:t>.</a:t>
            </a:r>
          </a:p>
        </p:txBody>
      </p:sp>
      <p:sp>
        <p:nvSpPr>
          <p:cNvPr id="439" name="Google Shape;439;p21:notes">
            <a:extLst>
              <a:ext uri="{FF2B5EF4-FFF2-40B4-BE49-F238E27FC236}">
                <a16:creationId xmlns:a16="http://schemas.microsoft.com/office/drawing/2014/main" id="{5011DAD6-600B-D35E-7590-98DD2CE2EC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17</a:t>
            </a:fld>
            <a:endParaRPr/>
          </a:p>
        </p:txBody>
      </p:sp>
    </p:spTree>
    <p:extLst>
      <p:ext uri="{BB962C8B-B14F-4D97-AF65-F5344CB8AC3E}">
        <p14:creationId xmlns:p14="http://schemas.microsoft.com/office/powerpoint/2010/main" val="1787089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a:extLst>
            <a:ext uri="{FF2B5EF4-FFF2-40B4-BE49-F238E27FC236}">
              <a16:creationId xmlns:a16="http://schemas.microsoft.com/office/drawing/2014/main" id="{FED9B0C8-5B6A-A599-6179-C0EF1CE4CF7F}"/>
            </a:ext>
          </a:extLst>
        </p:cNvPr>
        <p:cNvGrpSpPr/>
        <p:nvPr/>
      </p:nvGrpSpPr>
      <p:grpSpPr>
        <a:xfrm>
          <a:off x="0" y="0"/>
          <a:ext cx="0" cy="0"/>
          <a:chOff x="0" y="0"/>
          <a:chExt cx="0" cy="0"/>
        </a:xfrm>
      </p:grpSpPr>
      <p:sp>
        <p:nvSpPr>
          <p:cNvPr id="437" name="Google Shape;437;p21:notes">
            <a:extLst>
              <a:ext uri="{FF2B5EF4-FFF2-40B4-BE49-F238E27FC236}">
                <a16:creationId xmlns:a16="http://schemas.microsoft.com/office/drawing/2014/main" id="{9E094E44-74E0-B23D-B358-CB538377C1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1:notes">
            <a:extLst>
              <a:ext uri="{FF2B5EF4-FFF2-40B4-BE49-F238E27FC236}">
                <a16:creationId xmlns:a16="http://schemas.microsoft.com/office/drawing/2014/main" id="{6100C490-8E4F-C616-E289-BDF67913C7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de-DE" dirty="0"/>
              <a:t>The </a:t>
            </a:r>
            <a:r>
              <a:rPr lang="de-DE" dirty="0" err="1"/>
              <a:t>fourth</a:t>
            </a:r>
            <a:r>
              <a:rPr lang="de-DE" dirty="0"/>
              <a:t> </a:t>
            </a:r>
            <a:r>
              <a:rPr lang="de-DE" dirty="0" err="1"/>
              <a:t>indicator</a:t>
            </a:r>
            <a:r>
              <a:rPr lang="de-DE" dirty="0"/>
              <a:t> </a:t>
            </a:r>
            <a:r>
              <a:rPr lang="de-DE" dirty="0" err="1"/>
              <a:t>of</a:t>
            </a:r>
            <a:r>
              <a:rPr lang="de-DE" dirty="0"/>
              <a:t> </a:t>
            </a:r>
            <a:r>
              <a:rPr lang="de-DE" dirty="0" err="1"/>
              <a:t>resilience</a:t>
            </a:r>
            <a:r>
              <a:rPr lang="de-DE" dirty="0"/>
              <a:t> </a:t>
            </a:r>
            <a:r>
              <a:rPr lang="de-DE" dirty="0" err="1"/>
              <a:t>is</a:t>
            </a:r>
            <a:r>
              <a:rPr lang="de-DE" dirty="0"/>
              <a:t> </a:t>
            </a:r>
            <a:r>
              <a:rPr lang="de-DE" b="1" dirty="0" err="1"/>
              <a:t>active</a:t>
            </a:r>
            <a:r>
              <a:rPr lang="de-DE" b="1" dirty="0"/>
              <a:t> </a:t>
            </a:r>
            <a:r>
              <a:rPr lang="de-DE" b="1" dirty="0" err="1"/>
              <a:t>problem</a:t>
            </a:r>
            <a:r>
              <a:rPr lang="de-DE" b="1" dirty="0"/>
              <a:t> </a:t>
            </a:r>
            <a:r>
              <a:rPr lang="de-DE" b="1" dirty="0" err="1"/>
              <a:t>solving</a:t>
            </a:r>
            <a:r>
              <a:rPr lang="de-DE" dirty="0"/>
              <a:t>. </a:t>
            </a:r>
          </a:p>
          <a:p>
            <a:pPr marL="171450" indent="-171450">
              <a:buFont typeface="Arial" panose="020B0604020202020204" pitchFamily="34" charset="0"/>
              <a:buChar char="•"/>
            </a:pPr>
            <a:r>
              <a:rPr lang="de-DE" dirty="0"/>
              <a:t>Resilient </a:t>
            </a:r>
            <a:r>
              <a:rPr lang="de-DE" dirty="0" err="1"/>
              <a:t>individuals</a:t>
            </a:r>
            <a:r>
              <a:rPr lang="de-DE" dirty="0"/>
              <a:t> </a:t>
            </a:r>
            <a:r>
              <a:rPr lang="de-DE" dirty="0" err="1"/>
              <a:t>are</a:t>
            </a:r>
            <a:r>
              <a:rPr lang="de-DE" dirty="0"/>
              <a:t> </a:t>
            </a:r>
            <a:r>
              <a:rPr lang="de-DE" dirty="0" err="1"/>
              <a:t>able</a:t>
            </a:r>
            <a:r>
              <a:rPr lang="de-DE" dirty="0"/>
              <a:t> </a:t>
            </a:r>
            <a:r>
              <a:rPr lang="de-DE" dirty="0" err="1"/>
              <a:t>to</a:t>
            </a:r>
            <a:r>
              <a:rPr lang="de-DE" dirty="0"/>
              <a:t> </a:t>
            </a:r>
            <a:r>
              <a:rPr lang="de-DE" b="1" dirty="0" err="1"/>
              <a:t>reframe</a:t>
            </a:r>
            <a:r>
              <a:rPr lang="de-DE" b="1" dirty="0"/>
              <a:t> </a:t>
            </a:r>
            <a:r>
              <a:rPr lang="de-DE" b="1" dirty="0" err="1"/>
              <a:t>crises</a:t>
            </a:r>
            <a:r>
              <a:rPr lang="de-DE" dirty="0"/>
              <a:t> </a:t>
            </a:r>
            <a:r>
              <a:rPr lang="de-DE" dirty="0" err="1"/>
              <a:t>as</a:t>
            </a:r>
            <a:r>
              <a:rPr lang="de-DE" dirty="0"/>
              <a:t> solvable </a:t>
            </a:r>
            <a:r>
              <a:rPr lang="de-DE" dirty="0" err="1"/>
              <a:t>problems</a:t>
            </a:r>
            <a:r>
              <a:rPr lang="de-DE" dirty="0"/>
              <a:t>. </a:t>
            </a:r>
          </a:p>
          <a:p>
            <a:pPr marL="171450" indent="-171450">
              <a:buFont typeface="Arial" panose="020B0604020202020204" pitchFamily="34" charset="0"/>
              <a:buChar char="•"/>
            </a:pPr>
            <a:r>
              <a:rPr lang="de-DE" dirty="0" err="1"/>
              <a:t>They</a:t>
            </a:r>
            <a:r>
              <a:rPr lang="de-DE" dirty="0"/>
              <a:t> </a:t>
            </a:r>
            <a:r>
              <a:rPr lang="de-DE" dirty="0" err="1"/>
              <a:t>focus</a:t>
            </a:r>
            <a:r>
              <a:rPr lang="de-DE" dirty="0"/>
              <a:t> on </a:t>
            </a:r>
            <a:r>
              <a:rPr lang="de-DE" b="1" dirty="0" err="1"/>
              <a:t>maintaining</a:t>
            </a:r>
            <a:r>
              <a:rPr lang="de-DE" b="1" dirty="0"/>
              <a:t> a sense </a:t>
            </a:r>
            <a:r>
              <a:rPr lang="de-DE" b="1" dirty="0" err="1"/>
              <a:t>of</a:t>
            </a:r>
            <a:r>
              <a:rPr lang="de-DE" b="1" dirty="0"/>
              <a:t> </a:t>
            </a:r>
            <a:r>
              <a:rPr lang="de-DE" b="1" dirty="0" err="1"/>
              <a:t>control</a:t>
            </a:r>
            <a:r>
              <a:rPr lang="de-DE" dirty="0"/>
              <a:t> </a:t>
            </a:r>
            <a:r>
              <a:rPr lang="de-DE" dirty="0" err="1"/>
              <a:t>over</a:t>
            </a:r>
            <a:r>
              <a:rPr lang="de-DE" dirty="0"/>
              <a:t> </a:t>
            </a:r>
            <a:r>
              <a:rPr lang="de-DE" dirty="0" err="1"/>
              <a:t>what</a:t>
            </a:r>
            <a:r>
              <a:rPr lang="de-DE" dirty="0"/>
              <a:t> </a:t>
            </a:r>
            <a:r>
              <a:rPr lang="de-DE" dirty="0" err="1"/>
              <a:t>they</a:t>
            </a:r>
            <a:r>
              <a:rPr lang="de-DE" dirty="0"/>
              <a:t> </a:t>
            </a:r>
            <a:r>
              <a:rPr lang="de-DE" dirty="0" err="1"/>
              <a:t>can</a:t>
            </a:r>
            <a:r>
              <a:rPr lang="de-DE" dirty="0"/>
              <a:t> </a:t>
            </a:r>
            <a:r>
              <a:rPr lang="de-DE" dirty="0" err="1"/>
              <a:t>influence</a:t>
            </a:r>
            <a:r>
              <a:rPr lang="de-DE" dirty="0"/>
              <a:t> and </a:t>
            </a:r>
            <a:r>
              <a:rPr lang="de-DE" b="1" dirty="0" err="1"/>
              <a:t>let</a:t>
            </a:r>
            <a:r>
              <a:rPr lang="de-DE" b="1" dirty="0"/>
              <a:t> </a:t>
            </a:r>
            <a:r>
              <a:rPr lang="de-DE" b="1" dirty="0" err="1"/>
              <a:t>go</a:t>
            </a:r>
            <a:r>
              <a:rPr lang="de-DE" b="1" dirty="0"/>
              <a:t> </a:t>
            </a:r>
            <a:r>
              <a:rPr lang="de-DE" b="1" dirty="0" err="1"/>
              <a:t>of</a:t>
            </a:r>
            <a:r>
              <a:rPr lang="de-DE" b="1" dirty="0"/>
              <a:t> </a:t>
            </a:r>
            <a:r>
              <a:rPr lang="de-DE" b="1" dirty="0" err="1"/>
              <a:t>things</a:t>
            </a:r>
            <a:r>
              <a:rPr lang="de-DE" b="1" dirty="0"/>
              <a:t> outside </a:t>
            </a:r>
            <a:r>
              <a:rPr lang="de-DE" b="1" dirty="0" err="1"/>
              <a:t>their</a:t>
            </a:r>
            <a:r>
              <a:rPr lang="de-DE" b="1" dirty="0"/>
              <a:t> </a:t>
            </a:r>
            <a:r>
              <a:rPr lang="de-DE" b="1" dirty="0" err="1"/>
              <a:t>control</a:t>
            </a:r>
            <a:r>
              <a:rPr lang="de-DE" dirty="0"/>
              <a:t>.</a:t>
            </a:r>
          </a:p>
          <a:p>
            <a:pPr marL="171450" indent="-171450">
              <a:buFont typeface="Arial" panose="020B0604020202020204" pitchFamily="34" charset="0"/>
              <a:buChar char="•"/>
            </a:pPr>
            <a:r>
              <a:rPr lang="de-DE" dirty="0"/>
              <a:t>Rather </a:t>
            </a:r>
            <a:r>
              <a:rPr lang="de-DE" dirty="0" err="1"/>
              <a:t>than</a:t>
            </a:r>
            <a:r>
              <a:rPr lang="de-DE" dirty="0"/>
              <a:t> </a:t>
            </a:r>
            <a:r>
              <a:rPr lang="de-DE" dirty="0" err="1"/>
              <a:t>feeling</a:t>
            </a:r>
            <a:r>
              <a:rPr lang="de-DE" dirty="0"/>
              <a:t> </a:t>
            </a:r>
            <a:r>
              <a:rPr lang="de-DE" dirty="0" err="1"/>
              <a:t>overwhelmed</a:t>
            </a:r>
            <a:r>
              <a:rPr lang="de-DE" dirty="0"/>
              <a:t>, </a:t>
            </a:r>
            <a:r>
              <a:rPr lang="de-DE" dirty="0" err="1"/>
              <a:t>they</a:t>
            </a:r>
            <a:r>
              <a:rPr lang="de-DE" dirty="0"/>
              <a:t> </a:t>
            </a:r>
            <a:r>
              <a:rPr lang="de-DE" b="1" dirty="0" err="1"/>
              <a:t>take</a:t>
            </a:r>
            <a:r>
              <a:rPr lang="de-DE" b="1" dirty="0"/>
              <a:t> </a:t>
            </a:r>
            <a:r>
              <a:rPr lang="de-DE" b="1" dirty="0" err="1"/>
              <a:t>decisive</a:t>
            </a:r>
            <a:r>
              <a:rPr lang="de-DE" b="1" dirty="0"/>
              <a:t> </a:t>
            </a:r>
            <a:r>
              <a:rPr lang="de-DE" b="1" dirty="0" err="1"/>
              <a:t>action</a:t>
            </a:r>
            <a:r>
              <a:rPr lang="de-DE" dirty="0"/>
              <a:t> and </a:t>
            </a:r>
            <a:r>
              <a:rPr lang="de-DE" dirty="0" err="1"/>
              <a:t>focus</a:t>
            </a:r>
            <a:r>
              <a:rPr lang="de-DE" dirty="0"/>
              <a:t> on </a:t>
            </a:r>
            <a:r>
              <a:rPr lang="de-DE" dirty="0" err="1"/>
              <a:t>the</a:t>
            </a:r>
            <a:r>
              <a:rPr lang="de-DE" dirty="0"/>
              <a:t> </a:t>
            </a:r>
            <a:r>
              <a:rPr lang="de-DE" dirty="0" err="1"/>
              <a:t>steps</a:t>
            </a:r>
            <a:r>
              <a:rPr lang="de-DE" dirty="0"/>
              <a:t> </a:t>
            </a:r>
            <a:r>
              <a:rPr lang="de-DE" dirty="0" err="1"/>
              <a:t>they</a:t>
            </a:r>
            <a:r>
              <a:rPr lang="de-DE" dirty="0"/>
              <a:t> </a:t>
            </a:r>
            <a:r>
              <a:rPr lang="de-DE" dirty="0" err="1"/>
              <a:t>can</a:t>
            </a:r>
            <a:r>
              <a:rPr lang="de-DE" dirty="0"/>
              <a:t> </a:t>
            </a:r>
            <a:r>
              <a:rPr lang="de-DE" dirty="0" err="1"/>
              <a:t>take</a:t>
            </a:r>
            <a:r>
              <a:rPr lang="de-DE" dirty="0"/>
              <a:t> </a:t>
            </a:r>
            <a:r>
              <a:rPr lang="de-DE" dirty="0" err="1"/>
              <a:t>to</a:t>
            </a:r>
            <a:r>
              <a:rPr lang="de-DE" dirty="0"/>
              <a:t> </a:t>
            </a:r>
            <a:r>
              <a:rPr lang="de-DE" dirty="0" err="1"/>
              <a:t>address</a:t>
            </a:r>
            <a:r>
              <a:rPr lang="de-DE" dirty="0"/>
              <a:t> </a:t>
            </a:r>
            <a:r>
              <a:rPr lang="de-DE" dirty="0" err="1"/>
              <a:t>the</a:t>
            </a:r>
            <a:r>
              <a:rPr lang="de-DE" dirty="0"/>
              <a:t> </a:t>
            </a:r>
            <a:r>
              <a:rPr lang="de-DE" dirty="0" err="1"/>
              <a:t>issue</a:t>
            </a:r>
            <a:r>
              <a:rPr lang="de-DE" dirty="0"/>
              <a:t> at </a:t>
            </a:r>
            <a:r>
              <a:rPr lang="de-DE" dirty="0" err="1"/>
              <a:t>hand</a:t>
            </a:r>
            <a:r>
              <a:rPr lang="de-DE" dirty="0"/>
              <a:t>. </a:t>
            </a:r>
          </a:p>
        </p:txBody>
      </p:sp>
      <p:sp>
        <p:nvSpPr>
          <p:cNvPr id="439" name="Google Shape;439;p21:notes">
            <a:extLst>
              <a:ext uri="{FF2B5EF4-FFF2-40B4-BE49-F238E27FC236}">
                <a16:creationId xmlns:a16="http://schemas.microsoft.com/office/drawing/2014/main" id="{5011DAD6-600B-D35E-7590-98DD2CE2EC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18</a:t>
            </a:fld>
            <a:endParaRPr/>
          </a:p>
        </p:txBody>
      </p:sp>
    </p:spTree>
    <p:extLst>
      <p:ext uri="{BB962C8B-B14F-4D97-AF65-F5344CB8AC3E}">
        <p14:creationId xmlns:p14="http://schemas.microsoft.com/office/powerpoint/2010/main" val="1272253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a:extLst>
            <a:ext uri="{FF2B5EF4-FFF2-40B4-BE49-F238E27FC236}">
              <a16:creationId xmlns:a16="http://schemas.microsoft.com/office/drawing/2014/main" id="{FED9B0C8-5B6A-A599-6179-C0EF1CE4CF7F}"/>
            </a:ext>
          </a:extLst>
        </p:cNvPr>
        <p:cNvGrpSpPr/>
        <p:nvPr/>
      </p:nvGrpSpPr>
      <p:grpSpPr>
        <a:xfrm>
          <a:off x="0" y="0"/>
          <a:ext cx="0" cy="0"/>
          <a:chOff x="0" y="0"/>
          <a:chExt cx="0" cy="0"/>
        </a:xfrm>
      </p:grpSpPr>
      <p:sp>
        <p:nvSpPr>
          <p:cNvPr id="437" name="Google Shape;437;p21:notes">
            <a:extLst>
              <a:ext uri="{FF2B5EF4-FFF2-40B4-BE49-F238E27FC236}">
                <a16:creationId xmlns:a16="http://schemas.microsoft.com/office/drawing/2014/main" id="{9E094E44-74E0-B23D-B358-CB538377C1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1:notes">
            <a:extLst>
              <a:ext uri="{FF2B5EF4-FFF2-40B4-BE49-F238E27FC236}">
                <a16:creationId xmlns:a16="http://schemas.microsoft.com/office/drawing/2014/main" id="{6100C490-8E4F-C616-E289-BDF67913C7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de-DE" dirty="0"/>
              <a:t>The </a:t>
            </a:r>
            <a:r>
              <a:rPr lang="de-DE" dirty="0" err="1"/>
              <a:t>fifth</a:t>
            </a:r>
            <a:r>
              <a:rPr lang="de-DE" dirty="0"/>
              <a:t> </a:t>
            </a:r>
            <a:r>
              <a:rPr lang="de-DE" dirty="0" err="1"/>
              <a:t>indicator</a:t>
            </a:r>
            <a:r>
              <a:rPr lang="de-DE" dirty="0"/>
              <a:t> </a:t>
            </a:r>
            <a:r>
              <a:rPr lang="de-DE" dirty="0" err="1"/>
              <a:t>of</a:t>
            </a:r>
            <a:r>
              <a:rPr lang="de-DE" dirty="0"/>
              <a:t> </a:t>
            </a:r>
            <a:r>
              <a:rPr lang="de-DE" dirty="0" err="1"/>
              <a:t>resilience</a:t>
            </a:r>
            <a:r>
              <a:rPr lang="de-DE" dirty="0"/>
              <a:t> </a:t>
            </a:r>
            <a:r>
              <a:rPr lang="de-DE" dirty="0" err="1"/>
              <a:t>is</a:t>
            </a:r>
            <a:r>
              <a:rPr lang="de-DE" dirty="0"/>
              <a:t> </a:t>
            </a:r>
            <a:r>
              <a:rPr lang="de-DE" b="1" dirty="0" err="1"/>
              <a:t>moving</a:t>
            </a:r>
            <a:r>
              <a:rPr lang="de-DE" b="1" dirty="0"/>
              <a:t> </a:t>
            </a:r>
            <a:r>
              <a:rPr lang="de-DE" b="1" dirty="0" err="1"/>
              <a:t>toward</a:t>
            </a:r>
            <a:r>
              <a:rPr lang="de-DE" b="1" dirty="0"/>
              <a:t> </a:t>
            </a:r>
            <a:r>
              <a:rPr lang="de-DE" b="1" dirty="0" err="1"/>
              <a:t>your</a:t>
            </a:r>
            <a:r>
              <a:rPr lang="de-DE" b="1" dirty="0"/>
              <a:t> </a:t>
            </a:r>
            <a:r>
              <a:rPr lang="de-DE" b="1" dirty="0" err="1"/>
              <a:t>goals</a:t>
            </a:r>
            <a:r>
              <a:rPr lang="de-DE" dirty="0"/>
              <a:t>. </a:t>
            </a:r>
          </a:p>
          <a:p>
            <a:pPr marL="171450" indent="-171450">
              <a:buFont typeface="Arial" panose="020B0604020202020204" pitchFamily="34" charset="0"/>
              <a:buChar char="•"/>
            </a:pPr>
            <a:r>
              <a:rPr lang="de-DE" dirty="0"/>
              <a:t>Resilient </a:t>
            </a:r>
            <a:r>
              <a:rPr lang="de-DE" dirty="0" err="1"/>
              <a:t>individuals</a:t>
            </a:r>
            <a:r>
              <a:rPr lang="de-DE" dirty="0"/>
              <a:t> </a:t>
            </a:r>
            <a:r>
              <a:rPr lang="de-DE" dirty="0" err="1"/>
              <a:t>are</a:t>
            </a:r>
            <a:r>
              <a:rPr lang="de-DE" dirty="0"/>
              <a:t> </a:t>
            </a:r>
            <a:r>
              <a:rPr lang="de-DE" dirty="0" err="1"/>
              <a:t>proactive</a:t>
            </a:r>
            <a:r>
              <a:rPr lang="de-DE" dirty="0"/>
              <a:t> in </a:t>
            </a:r>
            <a:r>
              <a:rPr lang="de-DE" dirty="0" err="1"/>
              <a:t>setting</a:t>
            </a:r>
            <a:r>
              <a:rPr lang="de-DE" dirty="0"/>
              <a:t> </a:t>
            </a:r>
            <a:r>
              <a:rPr lang="de-DE" dirty="0" err="1"/>
              <a:t>clear</a:t>
            </a:r>
            <a:r>
              <a:rPr lang="de-DE" dirty="0"/>
              <a:t> and </a:t>
            </a:r>
            <a:r>
              <a:rPr lang="de-DE" b="1" dirty="0" err="1"/>
              <a:t>realistic</a:t>
            </a:r>
            <a:r>
              <a:rPr lang="de-DE" b="1" dirty="0"/>
              <a:t> </a:t>
            </a:r>
            <a:r>
              <a:rPr lang="de-DE" b="1" dirty="0" err="1"/>
              <a:t>plans</a:t>
            </a:r>
            <a:r>
              <a:rPr lang="de-DE" dirty="0"/>
              <a:t> </a:t>
            </a:r>
            <a:r>
              <a:rPr lang="de-DE" dirty="0" err="1"/>
              <a:t>to</a:t>
            </a:r>
            <a:r>
              <a:rPr lang="de-DE" dirty="0"/>
              <a:t> </a:t>
            </a:r>
            <a:r>
              <a:rPr lang="de-DE" dirty="0" err="1"/>
              <a:t>reach</a:t>
            </a:r>
            <a:r>
              <a:rPr lang="de-DE" dirty="0"/>
              <a:t> </a:t>
            </a:r>
            <a:r>
              <a:rPr lang="de-DE" dirty="0" err="1"/>
              <a:t>their</a:t>
            </a:r>
            <a:r>
              <a:rPr lang="de-DE" dirty="0"/>
              <a:t> </a:t>
            </a:r>
            <a:r>
              <a:rPr lang="de-DE" dirty="0" err="1"/>
              <a:t>objectives</a:t>
            </a:r>
            <a:r>
              <a:rPr lang="de-DE" dirty="0"/>
              <a:t>, </a:t>
            </a:r>
            <a:r>
              <a:rPr lang="de-DE" dirty="0" err="1"/>
              <a:t>while</a:t>
            </a:r>
            <a:r>
              <a:rPr lang="de-DE" dirty="0"/>
              <a:t> </a:t>
            </a:r>
            <a:r>
              <a:rPr lang="de-DE" dirty="0" err="1"/>
              <a:t>remaining</a:t>
            </a:r>
            <a:r>
              <a:rPr lang="de-DE" dirty="0"/>
              <a:t> flexible in </a:t>
            </a:r>
            <a:r>
              <a:rPr lang="de-DE" dirty="0" err="1"/>
              <a:t>their</a:t>
            </a:r>
            <a:r>
              <a:rPr lang="de-DE" dirty="0"/>
              <a:t> </a:t>
            </a:r>
            <a:r>
              <a:rPr lang="de-DE" dirty="0" err="1"/>
              <a:t>approach</a:t>
            </a:r>
            <a:r>
              <a:rPr lang="de-DE" dirty="0"/>
              <a:t>.</a:t>
            </a:r>
          </a:p>
          <a:p>
            <a:pPr marL="171450" indent="-171450">
              <a:buFont typeface="Arial" panose="020B0604020202020204" pitchFamily="34" charset="0"/>
              <a:buChar char="•"/>
            </a:pPr>
            <a:r>
              <a:rPr lang="de-DE" dirty="0" err="1"/>
              <a:t>They</a:t>
            </a:r>
            <a:r>
              <a:rPr lang="de-DE" dirty="0"/>
              <a:t> </a:t>
            </a:r>
            <a:r>
              <a:rPr lang="de-DE" b="1" dirty="0" err="1"/>
              <a:t>seek</a:t>
            </a:r>
            <a:r>
              <a:rPr lang="de-DE" b="1" dirty="0"/>
              <a:t> </a:t>
            </a:r>
            <a:r>
              <a:rPr lang="de-DE" b="1" dirty="0" err="1"/>
              <a:t>opportunities</a:t>
            </a:r>
            <a:r>
              <a:rPr lang="de-DE" b="1" dirty="0"/>
              <a:t> </a:t>
            </a:r>
            <a:r>
              <a:rPr lang="de-DE" b="1" dirty="0" err="1"/>
              <a:t>for</a:t>
            </a:r>
            <a:r>
              <a:rPr lang="de-DE" b="1" dirty="0"/>
              <a:t> </a:t>
            </a:r>
            <a:r>
              <a:rPr lang="de-DE" b="1" dirty="0" err="1"/>
              <a:t>self-discovery</a:t>
            </a:r>
            <a:r>
              <a:rPr lang="de-DE" dirty="0"/>
              <a:t> </a:t>
            </a:r>
            <a:r>
              <a:rPr lang="de-DE" dirty="0" err="1"/>
              <a:t>along</a:t>
            </a:r>
            <a:r>
              <a:rPr lang="de-DE" dirty="0"/>
              <a:t> </a:t>
            </a:r>
            <a:r>
              <a:rPr lang="de-DE" dirty="0" err="1"/>
              <a:t>the</a:t>
            </a:r>
            <a:r>
              <a:rPr lang="de-DE" dirty="0"/>
              <a:t> </a:t>
            </a:r>
            <a:r>
              <a:rPr lang="de-DE" dirty="0" err="1"/>
              <a:t>way</a:t>
            </a:r>
            <a:r>
              <a:rPr lang="de-DE" dirty="0"/>
              <a:t>, </a:t>
            </a:r>
            <a:r>
              <a:rPr lang="de-DE" dirty="0" err="1"/>
              <a:t>viewing</a:t>
            </a:r>
            <a:r>
              <a:rPr lang="de-DE" dirty="0"/>
              <a:t> </a:t>
            </a:r>
            <a:r>
              <a:rPr lang="de-DE" dirty="0" err="1"/>
              <a:t>challenges</a:t>
            </a:r>
            <a:r>
              <a:rPr lang="de-DE" dirty="0"/>
              <a:t> </a:t>
            </a:r>
            <a:r>
              <a:rPr lang="de-DE" dirty="0" err="1"/>
              <a:t>as</a:t>
            </a:r>
            <a:r>
              <a:rPr lang="de-DE" dirty="0"/>
              <a:t> </a:t>
            </a:r>
            <a:r>
              <a:rPr lang="de-DE" dirty="0" err="1"/>
              <a:t>chances</a:t>
            </a:r>
            <a:r>
              <a:rPr lang="de-DE" dirty="0"/>
              <a:t> </a:t>
            </a:r>
            <a:r>
              <a:rPr lang="de-DE" dirty="0" err="1"/>
              <a:t>to</a:t>
            </a:r>
            <a:r>
              <a:rPr lang="de-DE" dirty="0"/>
              <a:t> </a:t>
            </a:r>
            <a:r>
              <a:rPr lang="de-DE" dirty="0" err="1"/>
              <a:t>learn</a:t>
            </a:r>
            <a:r>
              <a:rPr lang="de-DE" dirty="0"/>
              <a:t> and </a:t>
            </a:r>
            <a:r>
              <a:rPr lang="de-DE" dirty="0" err="1"/>
              <a:t>grow</a:t>
            </a:r>
            <a:r>
              <a:rPr lang="de-DE" dirty="0"/>
              <a:t>. </a:t>
            </a:r>
          </a:p>
          <a:p>
            <a:endParaRPr lang="de-DE" dirty="0"/>
          </a:p>
        </p:txBody>
      </p:sp>
      <p:sp>
        <p:nvSpPr>
          <p:cNvPr id="439" name="Google Shape;439;p21:notes">
            <a:extLst>
              <a:ext uri="{FF2B5EF4-FFF2-40B4-BE49-F238E27FC236}">
                <a16:creationId xmlns:a16="http://schemas.microsoft.com/office/drawing/2014/main" id="{5011DAD6-600B-D35E-7590-98DD2CE2EC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19</a:t>
            </a:fld>
            <a:endParaRPr/>
          </a:p>
        </p:txBody>
      </p:sp>
    </p:spTree>
    <p:extLst>
      <p:ext uri="{BB962C8B-B14F-4D97-AF65-F5344CB8AC3E}">
        <p14:creationId xmlns:p14="http://schemas.microsoft.com/office/powerpoint/2010/main" val="170444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Here’s</a:t>
            </a:r>
            <a:r>
              <a:rPr lang="de-DE" b="1" dirty="0"/>
              <a:t> </a:t>
            </a:r>
            <a:r>
              <a:rPr lang="de-DE" b="1" dirty="0" err="1"/>
              <a:t>what</a:t>
            </a:r>
            <a:r>
              <a:rPr lang="de-DE" b="1" dirty="0"/>
              <a:t> </a:t>
            </a:r>
            <a:r>
              <a:rPr lang="de-DE" b="1" dirty="0" err="1"/>
              <a:t>we’ll</a:t>
            </a:r>
            <a:r>
              <a:rPr lang="de-DE" b="1" dirty="0"/>
              <a:t> </a:t>
            </a:r>
            <a:r>
              <a:rPr lang="de-DE" b="1" dirty="0" err="1"/>
              <a:t>be</a:t>
            </a:r>
            <a:r>
              <a:rPr lang="de-DE" b="1" dirty="0"/>
              <a:t> </a:t>
            </a:r>
            <a:r>
              <a:rPr lang="de-DE" b="1" dirty="0" err="1"/>
              <a:t>diving</a:t>
            </a:r>
            <a:r>
              <a:rPr lang="de-DE" b="1" dirty="0"/>
              <a:t> </a:t>
            </a:r>
            <a:r>
              <a:rPr lang="de-DE" b="1" dirty="0" err="1"/>
              <a:t>into</a:t>
            </a:r>
            <a:r>
              <a:rPr lang="de-DE" b="1" dirty="0"/>
              <a:t> </a:t>
            </a:r>
            <a:r>
              <a:rPr lang="de-DE" b="1" dirty="0" err="1"/>
              <a:t>today</a:t>
            </a:r>
            <a:r>
              <a:rPr lang="de-DE" b="1" dirty="0"/>
              <a:t>:</a:t>
            </a:r>
            <a:br>
              <a:rPr lang="de-DE" dirty="0"/>
            </a:br>
            <a:endParaRPr lang="de-DE" dirty="0"/>
          </a:p>
          <a:p>
            <a:r>
              <a:rPr lang="de-DE" b="1" dirty="0"/>
              <a:t>Part 1:</a:t>
            </a:r>
            <a:endParaRPr lang="de-DE" dirty="0"/>
          </a:p>
          <a:p>
            <a:pPr marL="742950" lvl="1" indent="-285750">
              <a:buFont typeface="Arial" panose="020B0604020202020204" pitchFamily="34" charset="0"/>
              <a:buChar char="•"/>
            </a:pPr>
            <a:r>
              <a:rPr lang="de-DE" b="1" dirty="0"/>
              <a:t>Check-in:</a:t>
            </a:r>
            <a:r>
              <a:rPr lang="de-DE" dirty="0"/>
              <a:t> Setting </a:t>
            </a:r>
            <a:r>
              <a:rPr lang="de-DE" dirty="0" err="1"/>
              <a:t>the</a:t>
            </a:r>
            <a:r>
              <a:rPr lang="de-DE" dirty="0"/>
              <a:t> </a:t>
            </a:r>
            <a:r>
              <a:rPr lang="de-DE" dirty="0" err="1"/>
              <a:t>stage</a:t>
            </a:r>
            <a:r>
              <a:rPr lang="de-DE" dirty="0"/>
              <a:t>.</a:t>
            </a:r>
          </a:p>
          <a:p>
            <a:pPr marL="742950" lvl="1" indent="-285750">
              <a:buFont typeface="Arial" panose="020B0604020202020204" pitchFamily="34" charset="0"/>
              <a:buChar char="•"/>
            </a:pPr>
            <a:r>
              <a:rPr lang="de-DE" b="1" dirty="0" err="1"/>
              <a:t>Why</a:t>
            </a:r>
            <a:r>
              <a:rPr lang="de-DE" b="1" dirty="0"/>
              <a:t> </a:t>
            </a:r>
            <a:r>
              <a:rPr lang="de-DE" b="1" dirty="0" err="1"/>
              <a:t>should</a:t>
            </a:r>
            <a:r>
              <a:rPr lang="de-DE" b="1" dirty="0"/>
              <a:t> </a:t>
            </a:r>
            <a:r>
              <a:rPr lang="de-DE" b="1" dirty="0" err="1"/>
              <a:t>we</a:t>
            </a:r>
            <a:r>
              <a:rPr lang="de-DE" b="1" dirty="0"/>
              <a:t> </a:t>
            </a:r>
            <a:r>
              <a:rPr lang="de-DE" b="1" dirty="0" err="1"/>
              <a:t>train</a:t>
            </a:r>
            <a:r>
              <a:rPr lang="de-DE" b="1" dirty="0"/>
              <a:t> </a:t>
            </a:r>
            <a:r>
              <a:rPr lang="de-DE" b="1" dirty="0" err="1"/>
              <a:t>resilience</a:t>
            </a:r>
            <a:r>
              <a:rPr lang="de-DE" b="1" dirty="0"/>
              <a:t>?</a:t>
            </a:r>
            <a:r>
              <a:rPr lang="de-DE" dirty="0"/>
              <a:t> Understanding </a:t>
            </a:r>
            <a:r>
              <a:rPr lang="de-DE" dirty="0" err="1"/>
              <a:t>its</a:t>
            </a:r>
            <a:r>
              <a:rPr lang="de-DE" dirty="0"/>
              <a:t> </a:t>
            </a:r>
            <a:r>
              <a:rPr lang="de-DE" dirty="0" err="1"/>
              <a:t>importance</a:t>
            </a:r>
            <a:r>
              <a:rPr lang="de-DE" dirty="0"/>
              <a:t> and </a:t>
            </a:r>
            <a:r>
              <a:rPr lang="de-DE" dirty="0" err="1"/>
              <a:t>what</a:t>
            </a:r>
            <a:r>
              <a:rPr lang="de-DE" dirty="0"/>
              <a:t> </a:t>
            </a:r>
            <a:r>
              <a:rPr lang="de-DE" dirty="0" err="1"/>
              <a:t>we</a:t>
            </a:r>
            <a:r>
              <a:rPr lang="de-DE" dirty="0"/>
              <a:t> </a:t>
            </a:r>
            <a:r>
              <a:rPr lang="de-DE" dirty="0" err="1"/>
              <a:t>can</a:t>
            </a:r>
            <a:r>
              <a:rPr lang="de-DE" dirty="0"/>
              <a:t> </a:t>
            </a:r>
            <a:r>
              <a:rPr lang="de-DE" dirty="0" err="1"/>
              <a:t>learn</a:t>
            </a:r>
            <a:r>
              <a:rPr lang="de-DE" dirty="0"/>
              <a:t> </a:t>
            </a:r>
            <a:r>
              <a:rPr lang="de-DE" dirty="0" err="1"/>
              <a:t>from</a:t>
            </a:r>
            <a:r>
              <a:rPr lang="de-DE" dirty="0"/>
              <a:t> </a:t>
            </a:r>
            <a:r>
              <a:rPr lang="de-DE" dirty="0" err="1"/>
              <a:t>inspiring</a:t>
            </a:r>
            <a:r>
              <a:rPr lang="de-DE" dirty="0"/>
              <a:t> </a:t>
            </a:r>
            <a:r>
              <a:rPr lang="de-DE" dirty="0" err="1"/>
              <a:t>figures</a:t>
            </a:r>
            <a:r>
              <a:rPr lang="de-DE" dirty="0"/>
              <a:t> like Malala.</a:t>
            </a:r>
          </a:p>
          <a:p>
            <a:pPr marL="742950" lvl="1" indent="-285750">
              <a:buFont typeface="Arial" panose="020B0604020202020204" pitchFamily="34" charset="0"/>
              <a:buChar char="•"/>
            </a:pPr>
            <a:r>
              <a:rPr lang="de-DE" b="1" dirty="0" err="1"/>
              <a:t>Exercise</a:t>
            </a:r>
            <a:r>
              <a:rPr lang="de-DE" b="1" dirty="0"/>
              <a:t> 1: Doors </a:t>
            </a:r>
            <a:r>
              <a:rPr lang="de-DE" b="1" dirty="0" err="1"/>
              <a:t>Closed</a:t>
            </a:r>
            <a:r>
              <a:rPr lang="de-DE" b="1" dirty="0"/>
              <a:t>, Doors Open:</a:t>
            </a:r>
            <a:r>
              <a:rPr lang="de-DE" dirty="0"/>
              <a:t> </a:t>
            </a:r>
            <a:r>
              <a:rPr lang="de-DE" dirty="0" err="1"/>
              <a:t>Reflecting</a:t>
            </a:r>
            <a:r>
              <a:rPr lang="de-DE" dirty="0"/>
              <a:t> on </a:t>
            </a:r>
            <a:r>
              <a:rPr lang="de-DE" dirty="0" err="1"/>
              <a:t>challenges</a:t>
            </a:r>
            <a:r>
              <a:rPr lang="de-DE" dirty="0"/>
              <a:t> and </a:t>
            </a:r>
            <a:r>
              <a:rPr lang="de-DE" dirty="0" err="1"/>
              <a:t>opportunities</a:t>
            </a:r>
            <a:r>
              <a:rPr lang="de-DE" dirty="0"/>
              <a:t> in </a:t>
            </a:r>
            <a:r>
              <a:rPr lang="de-DE" dirty="0" err="1"/>
              <a:t>our</a:t>
            </a:r>
            <a:r>
              <a:rPr lang="de-DE" dirty="0"/>
              <a:t> </a:t>
            </a:r>
            <a:r>
              <a:rPr lang="de-DE" dirty="0" err="1"/>
              <a:t>lives</a:t>
            </a:r>
            <a:r>
              <a:rPr lang="de-DE" dirty="0"/>
              <a:t>.</a:t>
            </a:r>
          </a:p>
          <a:p>
            <a:pPr marL="0" lvl="0" indent="0">
              <a:buFont typeface="Arial" panose="020B0604020202020204" pitchFamily="34" charset="0"/>
              <a:buNone/>
            </a:pPr>
            <a:endParaRPr lang="de-DE" b="1" dirty="0"/>
          </a:p>
          <a:p>
            <a:pPr marL="0" lvl="0" indent="0">
              <a:buFont typeface="Arial" panose="020B0604020202020204" pitchFamily="34" charset="0"/>
              <a:buNone/>
            </a:pPr>
            <a:r>
              <a:rPr lang="de-DE" b="1" dirty="0"/>
              <a:t>Part 2:</a:t>
            </a:r>
            <a:endParaRPr lang="de-DE" dirty="0"/>
          </a:p>
          <a:p>
            <a:pPr marL="742950" lvl="1" indent="-285750">
              <a:buFont typeface="Arial" panose="020B0604020202020204" pitchFamily="34" charset="0"/>
              <a:buChar char="•"/>
            </a:pPr>
            <a:r>
              <a:rPr lang="de-DE" b="1" dirty="0" err="1"/>
              <a:t>How</a:t>
            </a:r>
            <a:r>
              <a:rPr lang="de-DE" b="1" dirty="0"/>
              <a:t> </a:t>
            </a:r>
            <a:r>
              <a:rPr lang="de-DE" b="1" dirty="0" err="1"/>
              <a:t>to</a:t>
            </a:r>
            <a:r>
              <a:rPr lang="de-DE" b="1" dirty="0"/>
              <a:t> find </a:t>
            </a:r>
            <a:r>
              <a:rPr lang="de-DE" b="1" dirty="0" err="1"/>
              <a:t>your</a:t>
            </a:r>
            <a:r>
              <a:rPr lang="de-DE" b="1" dirty="0"/>
              <a:t> </a:t>
            </a:r>
            <a:r>
              <a:rPr lang="de-DE" b="1" dirty="0" err="1"/>
              <a:t>resilience</a:t>
            </a:r>
            <a:r>
              <a:rPr lang="de-DE" b="1" dirty="0"/>
              <a:t> </a:t>
            </a:r>
            <a:r>
              <a:rPr lang="de-DE" b="1" dirty="0" err="1"/>
              <a:t>strategies</a:t>
            </a:r>
            <a:r>
              <a:rPr lang="de-DE" b="1" dirty="0"/>
              <a:t>:</a:t>
            </a:r>
            <a:r>
              <a:rPr lang="de-DE" dirty="0"/>
              <a:t> Building a </a:t>
            </a:r>
            <a:r>
              <a:rPr lang="de-DE" dirty="0" err="1"/>
              <a:t>toolkit</a:t>
            </a:r>
            <a:r>
              <a:rPr lang="de-DE" dirty="0"/>
              <a:t> </a:t>
            </a:r>
            <a:r>
              <a:rPr lang="de-DE" dirty="0" err="1"/>
              <a:t>for</a:t>
            </a:r>
            <a:r>
              <a:rPr lang="de-DE" dirty="0"/>
              <a:t> </a:t>
            </a:r>
            <a:r>
              <a:rPr lang="de-DE" dirty="0" err="1"/>
              <a:t>navigating</a:t>
            </a:r>
            <a:r>
              <a:rPr lang="de-DE" dirty="0"/>
              <a:t> </a:t>
            </a:r>
            <a:r>
              <a:rPr lang="de-DE" dirty="0" err="1"/>
              <a:t>difficulties</a:t>
            </a:r>
            <a:r>
              <a:rPr lang="de-DE" dirty="0"/>
              <a:t>.</a:t>
            </a:r>
          </a:p>
          <a:p>
            <a:pPr marL="742950" lvl="1" indent="-285750">
              <a:buFont typeface="Arial" panose="020B0604020202020204" pitchFamily="34" charset="0"/>
              <a:buChar char="•"/>
            </a:pPr>
            <a:r>
              <a:rPr lang="de-DE" b="1" dirty="0" err="1"/>
              <a:t>Exercise</a:t>
            </a:r>
            <a:r>
              <a:rPr lang="de-DE" b="1" dirty="0"/>
              <a:t> 2: </a:t>
            </a:r>
            <a:r>
              <a:rPr lang="de-DE" b="1" dirty="0" err="1"/>
              <a:t>Your</a:t>
            </a:r>
            <a:r>
              <a:rPr lang="de-DE" b="1" dirty="0"/>
              <a:t> Sources </a:t>
            </a:r>
            <a:r>
              <a:rPr lang="de-DE" b="1" dirty="0" err="1"/>
              <a:t>of</a:t>
            </a:r>
            <a:r>
              <a:rPr lang="de-DE" b="1" dirty="0"/>
              <a:t> </a:t>
            </a:r>
            <a:r>
              <a:rPr lang="de-DE" b="1" dirty="0" err="1"/>
              <a:t>Resilience</a:t>
            </a:r>
            <a:r>
              <a:rPr lang="de-DE" b="1" dirty="0"/>
              <a:t>: </a:t>
            </a:r>
            <a:r>
              <a:rPr lang="de-DE" dirty="0" err="1"/>
              <a:t>Identifying</a:t>
            </a:r>
            <a:r>
              <a:rPr lang="de-DE" dirty="0"/>
              <a:t> and </a:t>
            </a:r>
            <a:r>
              <a:rPr lang="de-DE" dirty="0" err="1"/>
              <a:t>strengthening</a:t>
            </a:r>
            <a:r>
              <a:rPr lang="de-DE" dirty="0"/>
              <a:t> </a:t>
            </a:r>
            <a:r>
              <a:rPr lang="de-DE" dirty="0" err="1"/>
              <a:t>your</a:t>
            </a:r>
            <a:r>
              <a:rPr lang="de-DE" dirty="0"/>
              <a:t> personal </a:t>
            </a:r>
            <a:r>
              <a:rPr lang="de-DE" dirty="0" err="1"/>
              <a:t>resilience</a:t>
            </a:r>
            <a:r>
              <a:rPr lang="de-DE" dirty="0"/>
              <a:t> </a:t>
            </a:r>
            <a:r>
              <a:rPr lang="de-DE" dirty="0" err="1"/>
              <a:t>sources</a:t>
            </a:r>
            <a:r>
              <a:rPr lang="de-DE" dirty="0"/>
              <a:t>.</a:t>
            </a:r>
          </a:p>
          <a:p>
            <a:pPr marL="742950" lvl="1" indent="-285750">
              <a:buFont typeface="Arial" panose="020B0604020202020204" pitchFamily="34" charset="0"/>
              <a:buChar char="•"/>
            </a:pPr>
            <a:r>
              <a:rPr lang="de-DE" b="1" dirty="0"/>
              <a:t>Share &amp; Inspire:</a:t>
            </a:r>
            <a:r>
              <a:rPr lang="de-DE" dirty="0"/>
              <a:t> Learning </a:t>
            </a:r>
            <a:r>
              <a:rPr lang="de-DE" dirty="0" err="1"/>
              <a:t>from</a:t>
            </a:r>
            <a:r>
              <a:rPr lang="de-DE" dirty="0"/>
              <a:t> </a:t>
            </a:r>
            <a:r>
              <a:rPr lang="de-DE" dirty="0" err="1"/>
              <a:t>each</a:t>
            </a:r>
            <a:r>
              <a:rPr lang="de-DE" dirty="0"/>
              <a:t> </a:t>
            </a:r>
            <a:r>
              <a:rPr lang="de-DE" dirty="0" err="1"/>
              <a:t>other’s</a:t>
            </a:r>
            <a:r>
              <a:rPr lang="de-DE" dirty="0"/>
              <a:t> </a:t>
            </a:r>
            <a:r>
              <a:rPr lang="de-DE" dirty="0" err="1"/>
              <a:t>experiences</a:t>
            </a:r>
            <a:r>
              <a:rPr lang="de-DE" dirty="0"/>
              <a:t> and </a:t>
            </a:r>
            <a:r>
              <a:rPr lang="de-DE" dirty="0" err="1"/>
              <a:t>insights</a:t>
            </a:r>
            <a:r>
              <a:rPr lang="de-DE" dirty="0"/>
              <a:t>.</a:t>
            </a:r>
          </a:p>
          <a:p>
            <a:endParaRPr lang="de-DE" dirty="0"/>
          </a:p>
          <a:p>
            <a:r>
              <a:rPr lang="de-DE" dirty="0" err="1"/>
              <a:t>We’ll</a:t>
            </a:r>
            <a:r>
              <a:rPr lang="de-DE" dirty="0"/>
              <a:t> </a:t>
            </a:r>
            <a:r>
              <a:rPr lang="de-DE" dirty="0" err="1"/>
              <a:t>wrap</a:t>
            </a:r>
            <a:r>
              <a:rPr lang="de-DE" dirty="0"/>
              <a:t> </a:t>
            </a:r>
            <a:r>
              <a:rPr lang="de-DE" dirty="0" err="1"/>
              <a:t>up</a:t>
            </a:r>
            <a:r>
              <a:rPr lang="de-DE" dirty="0"/>
              <a:t> </a:t>
            </a:r>
            <a:r>
              <a:rPr lang="de-DE" dirty="0" err="1"/>
              <a:t>with</a:t>
            </a:r>
            <a:r>
              <a:rPr lang="de-DE" dirty="0"/>
              <a:t> a </a:t>
            </a:r>
            <a:r>
              <a:rPr lang="de-DE" b="1" dirty="0"/>
              <a:t>Summary &amp; </a:t>
            </a:r>
            <a:r>
              <a:rPr lang="de-DE" b="1" dirty="0" err="1"/>
              <a:t>Checkout</a:t>
            </a:r>
            <a:r>
              <a:rPr lang="de-DE" dirty="0"/>
              <a:t> </a:t>
            </a:r>
            <a:r>
              <a:rPr lang="de-DE" dirty="0" err="1"/>
              <a:t>to</a:t>
            </a:r>
            <a:r>
              <a:rPr lang="de-DE" dirty="0"/>
              <a:t> </a:t>
            </a:r>
            <a:r>
              <a:rPr lang="de-DE" dirty="0" err="1"/>
              <a:t>reflect</a:t>
            </a:r>
            <a:r>
              <a:rPr lang="de-DE" dirty="0"/>
              <a:t> on </a:t>
            </a:r>
            <a:r>
              <a:rPr lang="de-DE" dirty="0" err="1"/>
              <a:t>what</a:t>
            </a:r>
            <a:r>
              <a:rPr lang="de-DE" dirty="0"/>
              <a:t> </a:t>
            </a:r>
            <a:r>
              <a:rPr lang="de-DE" dirty="0" err="1"/>
              <a:t>we’ve</a:t>
            </a:r>
            <a:r>
              <a:rPr lang="de-DE" dirty="0"/>
              <a:t> </a:t>
            </a:r>
            <a:r>
              <a:rPr lang="de-DE" dirty="0" err="1"/>
              <a:t>learned</a:t>
            </a:r>
            <a:r>
              <a:rPr lang="de-DE" dirty="0"/>
              <a:t>.</a:t>
            </a:r>
          </a:p>
          <a:p>
            <a:endParaRPr lang="de-DE" dirty="0"/>
          </a:p>
        </p:txBody>
      </p:sp>
      <p:sp>
        <p:nvSpPr>
          <p:cNvPr id="4" name="Foliennummernplatzhalter 3"/>
          <p:cNvSpPr>
            <a:spLocks noGrp="1"/>
          </p:cNvSpPr>
          <p:nvPr>
            <p:ph type="sldNum" sz="quarter" idx="5"/>
          </p:nvPr>
        </p:nvSpPr>
        <p:spPr/>
        <p:txBody>
          <a:bodyPr/>
          <a:lstStyle/>
          <a:p>
            <a:fld id="{482C8A6D-F44A-2F43-A65F-4776C2B8F29A}" type="slidenum">
              <a:rPr lang="en-DE" smtClean="0"/>
              <a:pPr/>
              <a:t>2</a:t>
            </a:fld>
            <a:endParaRPr lang="en-DE"/>
          </a:p>
        </p:txBody>
      </p:sp>
    </p:spTree>
    <p:extLst>
      <p:ext uri="{BB962C8B-B14F-4D97-AF65-F5344CB8AC3E}">
        <p14:creationId xmlns:p14="http://schemas.microsoft.com/office/powerpoint/2010/main" val="2614479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a:extLst>
            <a:ext uri="{FF2B5EF4-FFF2-40B4-BE49-F238E27FC236}">
              <a16:creationId xmlns:a16="http://schemas.microsoft.com/office/drawing/2014/main" id="{FED9B0C8-5B6A-A599-6179-C0EF1CE4CF7F}"/>
            </a:ext>
          </a:extLst>
        </p:cNvPr>
        <p:cNvGrpSpPr/>
        <p:nvPr/>
      </p:nvGrpSpPr>
      <p:grpSpPr>
        <a:xfrm>
          <a:off x="0" y="0"/>
          <a:ext cx="0" cy="0"/>
          <a:chOff x="0" y="0"/>
          <a:chExt cx="0" cy="0"/>
        </a:xfrm>
      </p:grpSpPr>
      <p:sp>
        <p:nvSpPr>
          <p:cNvPr id="437" name="Google Shape;437;p21:notes">
            <a:extLst>
              <a:ext uri="{FF2B5EF4-FFF2-40B4-BE49-F238E27FC236}">
                <a16:creationId xmlns:a16="http://schemas.microsoft.com/office/drawing/2014/main" id="{9E094E44-74E0-B23D-B358-CB538377C1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1:notes">
            <a:extLst>
              <a:ext uri="{FF2B5EF4-FFF2-40B4-BE49-F238E27FC236}">
                <a16:creationId xmlns:a16="http://schemas.microsoft.com/office/drawing/2014/main" id="{6100C490-8E4F-C616-E289-BDF67913C7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de-DE" dirty="0"/>
              <a:t>The </a:t>
            </a:r>
            <a:r>
              <a:rPr lang="de-DE" dirty="0" err="1"/>
              <a:t>sixth</a:t>
            </a:r>
            <a:r>
              <a:rPr lang="de-DE" dirty="0"/>
              <a:t> </a:t>
            </a:r>
            <a:r>
              <a:rPr lang="de-DE" dirty="0" err="1"/>
              <a:t>indicator</a:t>
            </a:r>
            <a:r>
              <a:rPr lang="de-DE" dirty="0"/>
              <a:t> </a:t>
            </a:r>
            <a:r>
              <a:rPr lang="de-DE" dirty="0" err="1"/>
              <a:t>of</a:t>
            </a:r>
            <a:r>
              <a:rPr lang="de-DE" dirty="0"/>
              <a:t> </a:t>
            </a:r>
            <a:r>
              <a:rPr lang="de-DE" dirty="0" err="1"/>
              <a:t>resilience</a:t>
            </a:r>
            <a:r>
              <a:rPr lang="de-DE" dirty="0"/>
              <a:t> </a:t>
            </a:r>
            <a:r>
              <a:rPr lang="de-DE" dirty="0" err="1"/>
              <a:t>is</a:t>
            </a:r>
            <a:r>
              <a:rPr lang="de-DE" dirty="0"/>
              <a:t> </a:t>
            </a:r>
            <a:r>
              <a:rPr lang="de-DE" b="1" dirty="0" err="1"/>
              <a:t>meaning</a:t>
            </a:r>
            <a:r>
              <a:rPr lang="de-DE" b="1" dirty="0"/>
              <a:t> and </a:t>
            </a:r>
            <a:r>
              <a:rPr lang="de-DE" b="1" dirty="0" err="1"/>
              <a:t>purpose</a:t>
            </a:r>
            <a:r>
              <a:rPr lang="de-DE" dirty="0"/>
              <a:t>. </a:t>
            </a:r>
          </a:p>
          <a:p>
            <a:pPr marL="171450" indent="-171450">
              <a:buFont typeface="Arial" panose="020B0604020202020204" pitchFamily="34" charset="0"/>
              <a:buChar char="•"/>
            </a:pPr>
            <a:r>
              <a:rPr lang="de-DE" dirty="0"/>
              <a:t>Resilient </a:t>
            </a:r>
            <a:r>
              <a:rPr lang="de-DE" dirty="0" err="1"/>
              <a:t>individuals</a:t>
            </a:r>
            <a:r>
              <a:rPr lang="de-DE" dirty="0"/>
              <a:t> find </a:t>
            </a:r>
            <a:r>
              <a:rPr lang="de-DE" dirty="0" err="1"/>
              <a:t>strength</a:t>
            </a:r>
            <a:r>
              <a:rPr lang="de-DE" dirty="0"/>
              <a:t> </a:t>
            </a:r>
            <a:r>
              <a:rPr lang="de-DE" dirty="0" err="1"/>
              <a:t>by</a:t>
            </a:r>
            <a:r>
              <a:rPr lang="de-DE" dirty="0"/>
              <a:t> </a:t>
            </a:r>
            <a:r>
              <a:rPr lang="de-DE" dirty="0" err="1"/>
              <a:t>engaging</a:t>
            </a:r>
            <a:r>
              <a:rPr lang="de-DE" dirty="0"/>
              <a:t> in </a:t>
            </a:r>
            <a:r>
              <a:rPr lang="de-DE" dirty="0" err="1"/>
              <a:t>activities</a:t>
            </a:r>
            <a:r>
              <a:rPr lang="de-DE" dirty="0"/>
              <a:t> </a:t>
            </a:r>
            <a:r>
              <a:rPr lang="de-DE" dirty="0" err="1"/>
              <a:t>that</a:t>
            </a:r>
            <a:r>
              <a:rPr lang="de-DE" dirty="0"/>
              <a:t> </a:t>
            </a:r>
            <a:r>
              <a:rPr lang="de-DE" dirty="0" err="1"/>
              <a:t>provide</a:t>
            </a:r>
            <a:r>
              <a:rPr lang="de-DE" dirty="0"/>
              <a:t> a sense </a:t>
            </a:r>
            <a:r>
              <a:rPr lang="de-DE" dirty="0" err="1"/>
              <a:t>of</a:t>
            </a:r>
            <a:r>
              <a:rPr lang="de-DE" dirty="0"/>
              <a:t> </a:t>
            </a:r>
            <a:r>
              <a:rPr lang="de-DE" dirty="0" err="1"/>
              <a:t>meaning</a:t>
            </a:r>
            <a:r>
              <a:rPr lang="de-DE" dirty="0"/>
              <a:t> and </a:t>
            </a:r>
            <a:r>
              <a:rPr lang="de-DE" dirty="0" err="1"/>
              <a:t>fulfillment</a:t>
            </a:r>
            <a:r>
              <a:rPr lang="de-DE" dirty="0"/>
              <a:t> </a:t>
            </a:r>
            <a:r>
              <a:rPr lang="de-DE" dirty="0" err="1"/>
              <a:t>beyond</a:t>
            </a:r>
            <a:r>
              <a:rPr lang="de-DE" dirty="0"/>
              <a:t> </a:t>
            </a:r>
            <a:r>
              <a:rPr lang="de-DE" dirty="0" err="1"/>
              <a:t>work</a:t>
            </a:r>
            <a:r>
              <a:rPr lang="de-DE" dirty="0"/>
              <a:t>.</a:t>
            </a:r>
          </a:p>
          <a:p>
            <a:pPr marL="171450" indent="-171450">
              <a:buFont typeface="Arial" panose="020B0604020202020204" pitchFamily="34" charset="0"/>
              <a:buChar char="•"/>
            </a:pPr>
            <a:r>
              <a:rPr lang="de-DE" dirty="0"/>
              <a:t>This </a:t>
            </a:r>
            <a:r>
              <a:rPr lang="de-DE" dirty="0" err="1"/>
              <a:t>might</a:t>
            </a:r>
            <a:r>
              <a:rPr lang="de-DE" dirty="0"/>
              <a:t> </a:t>
            </a:r>
            <a:r>
              <a:rPr lang="de-DE" dirty="0" err="1"/>
              <a:t>include</a:t>
            </a:r>
            <a:r>
              <a:rPr lang="de-DE" dirty="0"/>
              <a:t> </a:t>
            </a:r>
            <a:r>
              <a:rPr lang="de-DE" dirty="0" err="1"/>
              <a:t>pursuing</a:t>
            </a:r>
            <a:r>
              <a:rPr lang="de-DE" dirty="0"/>
              <a:t> </a:t>
            </a:r>
            <a:r>
              <a:rPr lang="de-DE" dirty="0" err="1"/>
              <a:t>passions</a:t>
            </a:r>
            <a:r>
              <a:rPr lang="de-DE" dirty="0"/>
              <a:t>, </a:t>
            </a:r>
            <a:r>
              <a:rPr lang="de-DE" dirty="0" err="1"/>
              <a:t>volunteering</a:t>
            </a:r>
            <a:r>
              <a:rPr lang="de-DE" dirty="0"/>
              <a:t>, </a:t>
            </a:r>
            <a:r>
              <a:rPr lang="de-DE" dirty="0" err="1"/>
              <a:t>or</a:t>
            </a:r>
            <a:r>
              <a:rPr lang="de-DE" dirty="0"/>
              <a:t> spending time </a:t>
            </a:r>
            <a:r>
              <a:rPr lang="de-DE" dirty="0" err="1"/>
              <a:t>with</a:t>
            </a:r>
            <a:r>
              <a:rPr lang="de-DE" dirty="0"/>
              <a:t> </a:t>
            </a:r>
            <a:r>
              <a:rPr lang="de-DE" dirty="0" err="1"/>
              <a:t>loved</a:t>
            </a:r>
            <a:r>
              <a:rPr lang="de-DE" dirty="0"/>
              <a:t> </a:t>
            </a:r>
            <a:r>
              <a:rPr lang="de-DE" dirty="0" err="1"/>
              <a:t>ones</a:t>
            </a:r>
            <a:r>
              <a:rPr lang="de-DE" dirty="0"/>
              <a:t>.</a:t>
            </a:r>
          </a:p>
          <a:p>
            <a:pPr marL="171450" indent="-171450">
              <a:buFont typeface="Arial" panose="020B0604020202020204" pitchFamily="34" charset="0"/>
              <a:buChar char="•"/>
            </a:pPr>
            <a:r>
              <a:rPr lang="de-DE" b="1" dirty="0"/>
              <a:t>Having a sense </a:t>
            </a:r>
            <a:r>
              <a:rPr lang="de-DE" b="1" dirty="0" err="1"/>
              <a:t>of</a:t>
            </a:r>
            <a:r>
              <a:rPr lang="de-DE" b="1" dirty="0"/>
              <a:t> </a:t>
            </a:r>
            <a:r>
              <a:rPr lang="de-DE" b="1" dirty="0" err="1"/>
              <a:t>purpose</a:t>
            </a:r>
            <a:r>
              <a:rPr lang="de-DE" dirty="0"/>
              <a:t> outside </a:t>
            </a:r>
            <a:r>
              <a:rPr lang="de-DE" dirty="0" err="1"/>
              <a:t>of</a:t>
            </a:r>
            <a:r>
              <a:rPr lang="de-DE" dirty="0"/>
              <a:t> </a:t>
            </a:r>
            <a:r>
              <a:rPr lang="de-DE" dirty="0" err="1"/>
              <a:t>your</a:t>
            </a:r>
            <a:r>
              <a:rPr lang="de-DE" dirty="0"/>
              <a:t> professional </a:t>
            </a:r>
            <a:r>
              <a:rPr lang="de-DE" dirty="0" err="1"/>
              <a:t>life</a:t>
            </a:r>
            <a:r>
              <a:rPr lang="de-DE" dirty="0"/>
              <a:t> </a:t>
            </a:r>
            <a:r>
              <a:rPr lang="de-DE" dirty="0" err="1"/>
              <a:t>creates</a:t>
            </a:r>
            <a:r>
              <a:rPr lang="de-DE" dirty="0"/>
              <a:t> a strong </a:t>
            </a:r>
            <a:r>
              <a:rPr lang="de-DE" dirty="0" err="1"/>
              <a:t>foundation</a:t>
            </a:r>
            <a:r>
              <a:rPr lang="de-DE" dirty="0"/>
              <a:t>, </a:t>
            </a:r>
            <a:r>
              <a:rPr lang="de-DE" dirty="0" err="1"/>
              <a:t>helping</a:t>
            </a:r>
            <a:r>
              <a:rPr lang="de-DE" dirty="0"/>
              <a:t> </a:t>
            </a:r>
            <a:r>
              <a:rPr lang="de-DE" dirty="0" err="1"/>
              <a:t>you</a:t>
            </a:r>
            <a:r>
              <a:rPr lang="de-DE" dirty="0"/>
              <a:t> </a:t>
            </a:r>
            <a:r>
              <a:rPr lang="de-DE" dirty="0" err="1"/>
              <a:t>stay</a:t>
            </a:r>
            <a:r>
              <a:rPr lang="de-DE" dirty="0"/>
              <a:t> </a:t>
            </a:r>
            <a:r>
              <a:rPr lang="de-DE" dirty="0" err="1"/>
              <a:t>motivated</a:t>
            </a:r>
            <a:r>
              <a:rPr lang="de-DE" dirty="0"/>
              <a:t> and </a:t>
            </a:r>
            <a:r>
              <a:rPr lang="de-DE" dirty="0" err="1"/>
              <a:t>grounded</a:t>
            </a:r>
            <a:r>
              <a:rPr lang="de-DE" dirty="0"/>
              <a:t>, </a:t>
            </a:r>
            <a:r>
              <a:rPr lang="de-DE" dirty="0" err="1"/>
              <a:t>especially</a:t>
            </a:r>
            <a:r>
              <a:rPr lang="de-DE" dirty="0"/>
              <a:t> </a:t>
            </a:r>
            <a:r>
              <a:rPr lang="de-DE" dirty="0" err="1"/>
              <a:t>during</a:t>
            </a:r>
            <a:r>
              <a:rPr lang="de-DE" dirty="0"/>
              <a:t> tough </a:t>
            </a:r>
            <a:r>
              <a:rPr lang="de-DE" dirty="0" err="1"/>
              <a:t>times</a:t>
            </a:r>
            <a:r>
              <a:rPr lang="de-DE" dirty="0"/>
              <a:t>.</a:t>
            </a:r>
          </a:p>
          <a:p>
            <a:pPr marL="0" lvl="0" indent="0" algn="l" rtl="0">
              <a:spcBef>
                <a:spcPts val="0"/>
              </a:spcBef>
              <a:spcAft>
                <a:spcPts val="0"/>
              </a:spcAft>
              <a:buNone/>
            </a:pPr>
            <a:endParaRPr lang="de-DE" dirty="0"/>
          </a:p>
        </p:txBody>
      </p:sp>
      <p:sp>
        <p:nvSpPr>
          <p:cNvPr id="439" name="Google Shape;439;p21:notes">
            <a:extLst>
              <a:ext uri="{FF2B5EF4-FFF2-40B4-BE49-F238E27FC236}">
                <a16:creationId xmlns:a16="http://schemas.microsoft.com/office/drawing/2014/main" id="{5011DAD6-600B-D35E-7590-98DD2CE2EC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20</a:t>
            </a:fld>
            <a:endParaRPr/>
          </a:p>
        </p:txBody>
      </p:sp>
    </p:spTree>
    <p:extLst>
      <p:ext uri="{BB962C8B-B14F-4D97-AF65-F5344CB8AC3E}">
        <p14:creationId xmlns:p14="http://schemas.microsoft.com/office/powerpoint/2010/main" val="2205543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a:extLst>
            <a:ext uri="{FF2B5EF4-FFF2-40B4-BE49-F238E27FC236}">
              <a16:creationId xmlns:a16="http://schemas.microsoft.com/office/drawing/2014/main" id="{FED9B0C8-5B6A-A599-6179-C0EF1CE4CF7F}"/>
            </a:ext>
          </a:extLst>
        </p:cNvPr>
        <p:cNvGrpSpPr/>
        <p:nvPr/>
      </p:nvGrpSpPr>
      <p:grpSpPr>
        <a:xfrm>
          <a:off x="0" y="0"/>
          <a:ext cx="0" cy="0"/>
          <a:chOff x="0" y="0"/>
          <a:chExt cx="0" cy="0"/>
        </a:xfrm>
      </p:grpSpPr>
      <p:sp>
        <p:nvSpPr>
          <p:cNvPr id="437" name="Google Shape;437;p21:notes">
            <a:extLst>
              <a:ext uri="{FF2B5EF4-FFF2-40B4-BE49-F238E27FC236}">
                <a16:creationId xmlns:a16="http://schemas.microsoft.com/office/drawing/2014/main" id="{9E094E44-74E0-B23D-B358-CB538377C1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1:notes">
            <a:extLst>
              <a:ext uri="{FF2B5EF4-FFF2-40B4-BE49-F238E27FC236}">
                <a16:creationId xmlns:a16="http://schemas.microsoft.com/office/drawing/2014/main" id="{6100C490-8E4F-C616-E289-BDF67913C7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Everyone's</a:t>
            </a:r>
            <a:r>
              <a:rPr lang="de-DE" dirty="0"/>
              <a:t> </a:t>
            </a:r>
            <a:r>
              <a:rPr lang="de-DE" dirty="0" err="1"/>
              <a:t>resilience</a:t>
            </a:r>
            <a:r>
              <a:rPr lang="de-DE" dirty="0"/>
              <a:t> </a:t>
            </a:r>
            <a:r>
              <a:rPr lang="de-DE" dirty="0" err="1"/>
              <a:t>is</a:t>
            </a:r>
            <a:r>
              <a:rPr lang="de-DE" dirty="0"/>
              <a:t> </a:t>
            </a:r>
            <a:r>
              <a:rPr lang="de-DE" dirty="0" err="1"/>
              <a:t>unique</a:t>
            </a:r>
            <a:r>
              <a:rPr lang="de-DE" dirty="0"/>
              <a:t>, </a:t>
            </a:r>
            <a:r>
              <a:rPr lang="de-DE" dirty="0" err="1"/>
              <a:t>shaped</a:t>
            </a:r>
            <a:r>
              <a:rPr lang="de-DE" dirty="0"/>
              <a:t> </a:t>
            </a:r>
            <a:r>
              <a:rPr lang="de-DE" dirty="0" err="1"/>
              <a:t>by</a:t>
            </a:r>
            <a:r>
              <a:rPr lang="de-DE" dirty="0"/>
              <a:t> individual </a:t>
            </a:r>
            <a:r>
              <a:rPr lang="de-DE" dirty="0" err="1"/>
              <a:t>patterns</a:t>
            </a:r>
            <a:r>
              <a:rPr lang="de-DE"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Understanding </a:t>
            </a:r>
            <a:r>
              <a:rPr lang="de-DE" dirty="0" err="1"/>
              <a:t>your</a:t>
            </a:r>
            <a:r>
              <a:rPr lang="de-DE" dirty="0"/>
              <a:t> own </a:t>
            </a:r>
            <a:r>
              <a:rPr lang="de-DE" dirty="0" err="1"/>
              <a:t>resilience</a:t>
            </a:r>
            <a:r>
              <a:rPr lang="de-DE" dirty="0"/>
              <a:t> </a:t>
            </a:r>
            <a:r>
              <a:rPr lang="de-DE" dirty="0" err="1"/>
              <a:t>is</a:t>
            </a:r>
            <a:r>
              <a:rPr lang="de-DE" dirty="0"/>
              <a:t> a </a:t>
            </a:r>
            <a:r>
              <a:rPr lang="de-DE" dirty="0" err="1"/>
              <a:t>key</a:t>
            </a:r>
            <a:r>
              <a:rPr lang="de-DE" dirty="0"/>
              <a:t> </a:t>
            </a:r>
            <a:r>
              <a:rPr lang="de-DE" dirty="0" err="1"/>
              <a:t>step</a:t>
            </a:r>
            <a:r>
              <a:rPr lang="de-DE" dirty="0"/>
              <a:t> in </a:t>
            </a:r>
            <a:r>
              <a:rPr lang="de-DE" dirty="0" err="1"/>
              <a:t>self-awareness</a:t>
            </a:r>
            <a:r>
              <a:rPr lang="de-DE"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By </a:t>
            </a:r>
            <a:r>
              <a:rPr lang="de-DE" dirty="0" err="1"/>
              <a:t>reflecting</a:t>
            </a:r>
            <a:r>
              <a:rPr lang="de-DE" dirty="0"/>
              <a:t> on </a:t>
            </a:r>
            <a:r>
              <a:rPr lang="de-DE" dirty="0" err="1"/>
              <a:t>how</a:t>
            </a:r>
            <a:r>
              <a:rPr lang="de-DE" dirty="0"/>
              <a:t> </a:t>
            </a:r>
            <a:r>
              <a:rPr lang="de-DE" dirty="0" err="1"/>
              <a:t>you've</a:t>
            </a:r>
            <a:r>
              <a:rPr lang="de-DE" dirty="0"/>
              <a:t> </a:t>
            </a:r>
            <a:r>
              <a:rPr lang="de-DE" dirty="0" err="1"/>
              <a:t>handled</a:t>
            </a:r>
            <a:r>
              <a:rPr lang="de-DE" dirty="0"/>
              <a:t> </a:t>
            </a:r>
            <a:r>
              <a:rPr lang="de-DE" dirty="0" err="1"/>
              <a:t>challenges</a:t>
            </a:r>
            <a:r>
              <a:rPr lang="de-DE" dirty="0"/>
              <a:t> in </a:t>
            </a:r>
            <a:r>
              <a:rPr lang="de-DE" dirty="0" err="1"/>
              <a:t>the</a:t>
            </a:r>
            <a:r>
              <a:rPr lang="de-DE" dirty="0"/>
              <a:t> </a:t>
            </a:r>
            <a:r>
              <a:rPr lang="de-DE" dirty="0" err="1"/>
              <a:t>past</a:t>
            </a:r>
            <a:r>
              <a:rPr lang="de-DE" dirty="0"/>
              <a:t>, </a:t>
            </a:r>
            <a:r>
              <a:rPr lang="de-DE" dirty="0" err="1"/>
              <a:t>you</a:t>
            </a:r>
            <a:r>
              <a:rPr lang="de-DE" dirty="0"/>
              <a:t> </a:t>
            </a:r>
            <a:r>
              <a:rPr lang="de-DE" dirty="0" err="1"/>
              <a:t>can</a:t>
            </a:r>
            <a:r>
              <a:rPr lang="de-DE" dirty="0"/>
              <a:t> </a:t>
            </a:r>
            <a:r>
              <a:rPr lang="de-DE" dirty="0" err="1"/>
              <a:t>identify</a:t>
            </a:r>
            <a:r>
              <a:rPr lang="de-DE" dirty="0"/>
              <a:t> </a:t>
            </a:r>
            <a:r>
              <a:rPr lang="de-DE" dirty="0" err="1"/>
              <a:t>areas</a:t>
            </a:r>
            <a:r>
              <a:rPr lang="de-DE" dirty="0"/>
              <a:t> </a:t>
            </a:r>
            <a:r>
              <a:rPr lang="de-DE" dirty="0" err="1"/>
              <a:t>to</a:t>
            </a:r>
            <a:r>
              <a:rPr lang="de-DE" dirty="0"/>
              <a:t> </a:t>
            </a:r>
            <a:r>
              <a:rPr lang="de-DE" dirty="0" err="1"/>
              <a:t>strengthen</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 Looking at </a:t>
            </a:r>
            <a:r>
              <a:rPr lang="de-DE" dirty="0" err="1"/>
              <a:t>each</a:t>
            </a:r>
            <a:r>
              <a:rPr lang="de-DE" dirty="0"/>
              <a:t> </a:t>
            </a:r>
            <a:r>
              <a:rPr lang="de-DE" dirty="0" err="1"/>
              <a:t>resilience</a:t>
            </a:r>
            <a:r>
              <a:rPr lang="de-DE" dirty="0"/>
              <a:t> </a:t>
            </a:r>
            <a:r>
              <a:rPr lang="de-DE" dirty="0" err="1"/>
              <a:t>factor</a:t>
            </a:r>
            <a:r>
              <a:rPr lang="de-DE" dirty="0"/>
              <a:t> </a:t>
            </a:r>
            <a:r>
              <a:rPr lang="de-DE" dirty="0" err="1"/>
              <a:t>allows</a:t>
            </a:r>
            <a:r>
              <a:rPr lang="de-DE" dirty="0"/>
              <a:t> </a:t>
            </a:r>
            <a:r>
              <a:rPr lang="de-DE" dirty="0" err="1"/>
              <a:t>you</a:t>
            </a:r>
            <a:r>
              <a:rPr lang="de-DE" dirty="0"/>
              <a:t> </a:t>
            </a:r>
            <a:r>
              <a:rPr lang="de-DE" dirty="0" err="1"/>
              <a:t>to</a:t>
            </a:r>
            <a:r>
              <a:rPr lang="de-DE" dirty="0"/>
              <a:t> </a:t>
            </a:r>
            <a:r>
              <a:rPr lang="de-DE" dirty="0" err="1"/>
              <a:t>pinpoint</a:t>
            </a:r>
            <a:r>
              <a:rPr lang="de-DE" dirty="0"/>
              <a:t> </a:t>
            </a:r>
            <a:r>
              <a:rPr lang="de-DE" dirty="0" err="1"/>
              <a:t>specific</a:t>
            </a:r>
            <a:r>
              <a:rPr lang="de-DE" dirty="0"/>
              <a:t> </a:t>
            </a:r>
            <a:r>
              <a:rPr lang="de-DE" dirty="0" err="1"/>
              <a:t>actions</a:t>
            </a:r>
            <a:r>
              <a:rPr lang="de-DE" dirty="0"/>
              <a:t> </a:t>
            </a:r>
            <a:r>
              <a:rPr lang="de-DE" dirty="0" err="1"/>
              <a:t>for</a:t>
            </a:r>
            <a:r>
              <a:rPr lang="de-DE" dirty="0"/>
              <a:t> </a:t>
            </a:r>
            <a:r>
              <a:rPr lang="de-DE" dirty="0" err="1"/>
              <a:t>growth</a:t>
            </a:r>
            <a:r>
              <a:rPr lang="de-DE" dirty="0"/>
              <a:t> in different </a:t>
            </a:r>
            <a:r>
              <a:rPr lang="de-DE" dirty="0" err="1"/>
              <a:t>situations</a:t>
            </a:r>
            <a:r>
              <a:rPr lang="de-DE" dirty="0"/>
              <a:t>.</a:t>
            </a:r>
          </a:p>
        </p:txBody>
      </p:sp>
      <p:sp>
        <p:nvSpPr>
          <p:cNvPr id="439" name="Google Shape;439;p21:notes">
            <a:extLst>
              <a:ext uri="{FF2B5EF4-FFF2-40B4-BE49-F238E27FC236}">
                <a16:creationId xmlns:a16="http://schemas.microsoft.com/office/drawing/2014/main" id="{5011DAD6-600B-D35E-7590-98DD2CE2EC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21</a:t>
            </a:fld>
            <a:endParaRPr/>
          </a:p>
        </p:txBody>
      </p:sp>
    </p:spTree>
    <p:extLst>
      <p:ext uri="{BB962C8B-B14F-4D97-AF65-F5344CB8AC3E}">
        <p14:creationId xmlns:p14="http://schemas.microsoft.com/office/powerpoint/2010/main" val="925219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Now</a:t>
            </a:r>
            <a:r>
              <a:rPr lang="de-DE" dirty="0"/>
              <a:t> </a:t>
            </a:r>
            <a:r>
              <a:rPr lang="de-DE" dirty="0" err="1"/>
              <a:t>that</a:t>
            </a:r>
            <a:r>
              <a:rPr lang="de-DE" dirty="0"/>
              <a:t> </a:t>
            </a:r>
            <a:r>
              <a:rPr lang="de-DE" dirty="0" err="1"/>
              <a:t>we've</a:t>
            </a:r>
            <a:r>
              <a:rPr lang="de-DE" dirty="0"/>
              <a:t> </a:t>
            </a:r>
            <a:r>
              <a:rPr lang="de-DE" dirty="0" err="1"/>
              <a:t>explored</a:t>
            </a:r>
            <a:r>
              <a:rPr lang="de-DE" dirty="0"/>
              <a:t> </a:t>
            </a:r>
            <a:r>
              <a:rPr lang="de-DE" dirty="0" err="1"/>
              <a:t>the</a:t>
            </a:r>
            <a:r>
              <a:rPr lang="de-DE" dirty="0"/>
              <a:t> </a:t>
            </a:r>
            <a:r>
              <a:rPr lang="de-DE" dirty="0" err="1"/>
              <a:t>key</a:t>
            </a:r>
            <a:r>
              <a:rPr lang="de-DE" dirty="0"/>
              <a:t> </a:t>
            </a:r>
            <a:r>
              <a:rPr lang="de-DE" dirty="0" err="1"/>
              <a:t>indicators</a:t>
            </a:r>
            <a:r>
              <a:rPr lang="de-DE" dirty="0"/>
              <a:t> </a:t>
            </a:r>
            <a:r>
              <a:rPr lang="de-DE" dirty="0" err="1"/>
              <a:t>of</a:t>
            </a:r>
            <a:r>
              <a:rPr lang="de-DE" dirty="0"/>
              <a:t> </a:t>
            </a:r>
            <a:r>
              <a:rPr lang="de-DE" dirty="0" err="1"/>
              <a:t>resilience</a:t>
            </a:r>
            <a:r>
              <a:rPr lang="de-DE" dirty="0"/>
              <a:t>, </a:t>
            </a:r>
            <a:r>
              <a:rPr lang="de-DE" dirty="0" err="1"/>
              <a:t>let's</a:t>
            </a:r>
            <a:r>
              <a:rPr lang="de-DE" dirty="0"/>
              <a:t> </a:t>
            </a:r>
            <a:r>
              <a:rPr lang="de-DE" dirty="0" err="1"/>
              <a:t>dive</a:t>
            </a:r>
            <a:r>
              <a:rPr lang="de-DE" dirty="0"/>
              <a:t> </a:t>
            </a:r>
            <a:r>
              <a:rPr lang="de-DE" dirty="0" err="1"/>
              <a:t>into</a:t>
            </a:r>
            <a:r>
              <a:rPr lang="de-DE" dirty="0"/>
              <a:t> </a:t>
            </a:r>
            <a:r>
              <a:rPr lang="de-DE" dirty="0" err="1"/>
              <a:t>how</a:t>
            </a:r>
            <a:r>
              <a:rPr lang="de-DE" dirty="0"/>
              <a:t> </a:t>
            </a:r>
            <a:r>
              <a:rPr lang="de-DE" dirty="0" err="1"/>
              <a:t>you</a:t>
            </a:r>
            <a:r>
              <a:rPr lang="de-DE" dirty="0"/>
              <a:t> </a:t>
            </a:r>
            <a:r>
              <a:rPr lang="de-DE" dirty="0" err="1"/>
              <a:t>can</a:t>
            </a:r>
            <a:r>
              <a:rPr lang="de-DE" dirty="0"/>
              <a:t> </a:t>
            </a:r>
            <a:r>
              <a:rPr lang="de-DE" dirty="0" err="1"/>
              <a:t>actively</a:t>
            </a:r>
            <a:r>
              <a:rPr lang="de-DE" dirty="0"/>
              <a:t> </a:t>
            </a:r>
            <a:r>
              <a:rPr lang="de-DE" dirty="0" err="1"/>
              <a:t>train</a:t>
            </a:r>
            <a:r>
              <a:rPr lang="de-DE" dirty="0"/>
              <a:t> and </a:t>
            </a:r>
            <a:r>
              <a:rPr lang="de-DE" dirty="0" err="1"/>
              <a:t>strengthen</a:t>
            </a:r>
            <a:r>
              <a:rPr lang="de-DE" dirty="0"/>
              <a:t> </a:t>
            </a:r>
            <a:r>
              <a:rPr lang="de-DE" dirty="0" err="1"/>
              <a:t>your</a:t>
            </a:r>
            <a:r>
              <a:rPr lang="de-DE" dirty="0"/>
              <a:t> own </a:t>
            </a:r>
            <a:r>
              <a:rPr lang="de-DE" dirty="0" err="1"/>
              <a:t>resilience</a:t>
            </a:r>
            <a:r>
              <a:rPr lang="de-DE" dirty="0"/>
              <a:t>.</a:t>
            </a:r>
          </a:p>
        </p:txBody>
      </p:sp>
      <p:sp>
        <p:nvSpPr>
          <p:cNvPr id="4" name="Foliennummernplatzhalter 3"/>
          <p:cNvSpPr>
            <a:spLocks noGrp="1"/>
          </p:cNvSpPr>
          <p:nvPr>
            <p:ph type="sldNum" sz="quarter" idx="5"/>
          </p:nvPr>
        </p:nvSpPr>
        <p:spPr/>
        <p:txBody>
          <a:bodyPr/>
          <a:lstStyle/>
          <a:p>
            <a:fld id="{482C8A6D-F44A-2F43-A65F-4776C2B8F29A}" type="slidenum">
              <a:rPr lang="en-DE" smtClean="0"/>
              <a:pPr/>
              <a:t>22</a:t>
            </a:fld>
            <a:endParaRPr lang="en-DE"/>
          </a:p>
        </p:txBody>
      </p:sp>
    </p:spTree>
    <p:extLst>
      <p:ext uri="{BB962C8B-B14F-4D97-AF65-F5344CB8AC3E}">
        <p14:creationId xmlns:p14="http://schemas.microsoft.com/office/powerpoint/2010/main" val="3333011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The "</a:t>
            </a:r>
            <a:r>
              <a:rPr lang="de-DE" b="1" dirty="0"/>
              <a:t>Circle </a:t>
            </a:r>
            <a:r>
              <a:rPr lang="de-DE" b="1" dirty="0" err="1"/>
              <a:t>of</a:t>
            </a:r>
            <a:r>
              <a:rPr lang="de-DE" b="1" dirty="0"/>
              <a:t> </a:t>
            </a:r>
            <a:r>
              <a:rPr lang="de-DE" b="1" dirty="0" err="1"/>
              <a:t>Influence</a:t>
            </a:r>
            <a:r>
              <a:rPr lang="de-DE" b="1" dirty="0"/>
              <a:t>" </a:t>
            </a:r>
            <a:r>
              <a:rPr lang="de-DE" dirty="0" err="1"/>
              <a:t>is</a:t>
            </a:r>
            <a:r>
              <a:rPr lang="de-DE" dirty="0"/>
              <a:t> a </a:t>
            </a:r>
            <a:r>
              <a:rPr lang="de-DE" dirty="0" err="1"/>
              <a:t>concept</a:t>
            </a:r>
            <a:r>
              <a:rPr lang="de-DE" dirty="0"/>
              <a:t> </a:t>
            </a:r>
            <a:r>
              <a:rPr lang="de-DE" dirty="0" err="1"/>
              <a:t>that</a:t>
            </a:r>
            <a:r>
              <a:rPr lang="de-DE" dirty="0"/>
              <a:t> </a:t>
            </a:r>
            <a:r>
              <a:rPr lang="de-DE" dirty="0" err="1"/>
              <a:t>helps</a:t>
            </a:r>
            <a:r>
              <a:rPr lang="de-DE" dirty="0"/>
              <a:t> </a:t>
            </a:r>
            <a:r>
              <a:rPr lang="de-DE" dirty="0" err="1"/>
              <a:t>us</a:t>
            </a:r>
            <a:r>
              <a:rPr lang="de-DE" dirty="0"/>
              <a:t> </a:t>
            </a:r>
            <a:r>
              <a:rPr lang="de-DE" dirty="0" err="1"/>
              <a:t>distinguish</a:t>
            </a:r>
            <a:r>
              <a:rPr lang="de-DE" dirty="0"/>
              <a:t> </a:t>
            </a:r>
            <a:r>
              <a:rPr lang="de-DE" dirty="0" err="1"/>
              <a:t>between</a:t>
            </a:r>
            <a:r>
              <a:rPr lang="de-DE" dirty="0"/>
              <a:t> </a:t>
            </a:r>
            <a:r>
              <a:rPr lang="de-DE" dirty="0" err="1"/>
              <a:t>things</a:t>
            </a:r>
            <a:r>
              <a:rPr lang="de-DE" dirty="0"/>
              <a:t> </a:t>
            </a:r>
            <a:r>
              <a:rPr lang="de-DE" dirty="0" err="1"/>
              <a:t>we</a:t>
            </a:r>
            <a:r>
              <a:rPr lang="de-DE" dirty="0"/>
              <a:t> </a:t>
            </a:r>
            <a:r>
              <a:rPr lang="de-DE" dirty="0" err="1"/>
              <a:t>can</a:t>
            </a:r>
            <a:r>
              <a:rPr lang="de-DE" dirty="0"/>
              <a:t> </a:t>
            </a:r>
            <a:r>
              <a:rPr lang="de-DE" dirty="0" err="1"/>
              <a:t>control</a:t>
            </a:r>
            <a:r>
              <a:rPr lang="de-DE" dirty="0"/>
              <a:t>, </a:t>
            </a:r>
            <a:r>
              <a:rPr lang="de-DE" dirty="0" err="1"/>
              <a:t>things</a:t>
            </a:r>
            <a:r>
              <a:rPr lang="de-DE" dirty="0"/>
              <a:t> </a:t>
            </a:r>
            <a:r>
              <a:rPr lang="de-DE" dirty="0" err="1"/>
              <a:t>we</a:t>
            </a:r>
            <a:r>
              <a:rPr lang="de-DE" dirty="0"/>
              <a:t> </a:t>
            </a:r>
            <a:r>
              <a:rPr lang="de-DE" dirty="0" err="1"/>
              <a:t>can</a:t>
            </a:r>
            <a:r>
              <a:rPr lang="de-DE" dirty="0"/>
              <a:t> </a:t>
            </a:r>
            <a:r>
              <a:rPr lang="de-DE" dirty="0" err="1"/>
              <a:t>influence</a:t>
            </a:r>
            <a:r>
              <a:rPr lang="de-DE" dirty="0"/>
              <a:t>, and </a:t>
            </a:r>
            <a:r>
              <a:rPr lang="de-DE" dirty="0" err="1"/>
              <a:t>things</a:t>
            </a:r>
            <a:r>
              <a:rPr lang="de-DE" dirty="0"/>
              <a:t> </a:t>
            </a:r>
            <a:r>
              <a:rPr lang="de-DE" dirty="0" err="1"/>
              <a:t>we</a:t>
            </a:r>
            <a:r>
              <a:rPr lang="de-DE" dirty="0"/>
              <a:t> </a:t>
            </a:r>
            <a:r>
              <a:rPr lang="de-DE" dirty="0" err="1"/>
              <a:t>cannot</a:t>
            </a:r>
            <a:r>
              <a:rPr lang="de-DE" dirty="0"/>
              <a:t> </a:t>
            </a:r>
            <a:r>
              <a:rPr lang="de-DE" dirty="0" err="1"/>
              <a:t>control</a:t>
            </a:r>
            <a:r>
              <a:rPr lang="de-DE" dirty="0"/>
              <a:t> at all. </a:t>
            </a:r>
            <a:r>
              <a:rPr lang="de-DE" dirty="0" err="1"/>
              <a:t>Let</a:t>
            </a:r>
            <a:r>
              <a:rPr lang="de-DE" dirty="0"/>
              <a:t> </a:t>
            </a:r>
            <a:r>
              <a:rPr lang="de-DE" dirty="0" err="1"/>
              <a:t>me</a:t>
            </a:r>
            <a:r>
              <a:rPr lang="de-DE" dirty="0"/>
              <a:t> </a:t>
            </a:r>
            <a:r>
              <a:rPr lang="de-DE" dirty="0" err="1"/>
              <a:t>give</a:t>
            </a:r>
            <a:r>
              <a:rPr lang="de-DE" dirty="0"/>
              <a:t> </a:t>
            </a:r>
            <a:r>
              <a:rPr lang="de-DE" dirty="0" err="1"/>
              <a:t>you</a:t>
            </a:r>
            <a:r>
              <a:rPr lang="de-DE" dirty="0"/>
              <a:t> an </a:t>
            </a:r>
            <a:r>
              <a:rPr lang="de-DE" dirty="0" err="1"/>
              <a:t>example</a:t>
            </a:r>
            <a:r>
              <a:rPr lang="de-DE" dirty="0"/>
              <a:t>: </a:t>
            </a:r>
            <a:endParaRPr lang="de-DE" b="0" dirty="0"/>
          </a:p>
          <a:p>
            <a:pPr marL="628650" lvl="1" indent="-171450">
              <a:buFont typeface="Arial" panose="020B0604020202020204" pitchFamily="34" charset="0"/>
              <a:buChar char="•"/>
            </a:pPr>
            <a:r>
              <a:rPr lang="de-DE" b="1" dirty="0" err="1"/>
              <a:t>Concern</a:t>
            </a:r>
            <a:r>
              <a:rPr lang="de-DE" b="1" dirty="0"/>
              <a:t>:</a:t>
            </a:r>
            <a:r>
              <a:rPr lang="de-DE" dirty="0"/>
              <a:t> Things like </a:t>
            </a:r>
            <a:r>
              <a:rPr lang="de-DE" dirty="0" err="1"/>
              <a:t>the</a:t>
            </a:r>
            <a:r>
              <a:rPr lang="de-DE" dirty="0"/>
              <a:t> </a:t>
            </a:r>
            <a:r>
              <a:rPr lang="de-DE" dirty="0" err="1"/>
              <a:t>weather</a:t>
            </a:r>
            <a:r>
              <a:rPr lang="de-DE" dirty="0"/>
              <a:t>, </a:t>
            </a:r>
            <a:r>
              <a:rPr lang="de-DE" dirty="0" err="1"/>
              <a:t>politics</a:t>
            </a:r>
            <a:r>
              <a:rPr lang="de-DE" dirty="0"/>
              <a:t>, </a:t>
            </a:r>
            <a:r>
              <a:rPr lang="de-DE" dirty="0" err="1"/>
              <a:t>climate</a:t>
            </a:r>
            <a:r>
              <a:rPr lang="de-DE" dirty="0"/>
              <a:t> </a:t>
            </a:r>
            <a:r>
              <a:rPr lang="de-DE" dirty="0" err="1"/>
              <a:t>change</a:t>
            </a:r>
            <a:r>
              <a:rPr lang="de-DE" dirty="0"/>
              <a:t>, </a:t>
            </a:r>
            <a:r>
              <a:rPr lang="de-DE" dirty="0" err="1"/>
              <a:t>or</a:t>
            </a:r>
            <a:r>
              <a:rPr lang="de-DE" dirty="0"/>
              <a:t> </a:t>
            </a:r>
            <a:r>
              <a:rPr lang="de-DE" dirty="0" err="1"/>
              <a:t>the</a:t>
            </a:r>
            <a:r>
              <a:rPr lang="de-DE" dirty="0"/>
              <a:t> </a:t>
            </a:r>
            <a:r>
              <a:rPr lang="de-DE" dirty="0" err="1"/>
              <a:t>strategy</a:t>
            </a:r>
            <a:r>
              <a:rPr lang="de-DE" dirty="0"/>
              <a:t> </a:t>
            </a:r>
            <a:r>
              <a:rPr lang="de-DE" dirty="0" err="1"/>
              <a:t>of</a:t>
            </a:r>
            <a:r>
              <a:rPr lang="de-DE" dirty="0"/>
              <a:t> </a:t>
            </a:r>
            <a:r>
              <a:rPr lang="de-DE" dirty="0" err="1"/>
              <a:t>your</a:t>
            </a:r>
            <a:r>
              <a:rPr lang="de-DE" dirty="0"/>
              <a:t> </a:t>
            </a:r>
            <a:r>
              <a:rPr lang="de-DE" dirty="0" err="1"/>
              <a:t>research</a:t>
            </a:r>
            <a:r>
              <a:rPr lang="de-DE" dirty="0"/>
              <a:t> </a:t>
            </a:r>
            <a:r>
              <a:rPr lang="de-DE" dirty="0" err="1"/>
              <a:t>institute</a:t>
            </a:r>
            <a:r>
              <a:rPr lang="de-DE" dirty="0"/>
              <a:t> </a:t>
            </a:r>
            <a:r>
              <a:rPr lang="de-DE" dirty="0" err="1"/>
              <a:t>are</a:t>
            </a:r>
            <a:r>
              <a:rPr lang="de-DE" dirty="0"/>
              <a:t> </a:t>
            </a:r>
            <a:r>
              <a:rPr lang="de-DE" dirty="0" err="1"/>
              <a:t>concerns</a:t>
            </a:r>
            <a:r>
              <a:rPr lang="de-DE" dirty="0"/>
              <a:t>, but </a:t>
            </a:r>
            <a:r>
              <a:rPr lang="de-DE" dirty="0" err="1"/>
              <a:t>we</a:t>
            </a:r>
            <a:r>
              <a:rPr lang="de-DE" dirty="0"/>
              <a:t> </a:t>
            </a:r>
            <a:r>
              <a:rPr lang="de-DE" dirty="0" err="1"/>
              <a:t>can't</a:t>
            </a:r>
            <a:r>
              <a:rPr lang="de-DE" dirty="0"/>
              <a:t> </a:t>
            </a:r>
            <a:r>
              <a:rPr lang="de-DE" dirty="0" err="1"/>
              <a:t>directly</a:t>
            </a:r>
            <a:r>
              <a:rPr lang="de-DE" dirty="0"/>
              <a:t> </a:t>
            </a:r>
            <a:r>
              <a:rPr lang="de-DE" dirty="0" err="1"/>
              <a:t>control</a:t>
            </a:r>
            <a:r>
              <a:rPr lang="de-DE" dirty="0"/>
              <a:t> </a:t>
            </a:r>
            <a:r>
              <a:rPr lang="de-DE" dirty="0" err="1"/>
              <a:t>them</a:t>
            </a:r>
            <a:r>
              <a:rPr lang="de-DE" dirty="0"/>
              <a:t>.</a:t>
            </a:r>
          </a:p>
          <a:p>
            <a:pPr marL="628650" lvl="1" indent="-171450">
              <a:buFont typeface="Arial" panose="020B0604020202020204" pitchFamily="34" charset="0"/>
              <a:buChar char="•"/>
            </a:pPr>
            <a:r>
              <a:rPr lang="de-DE" b="1" dirty="0" err="1"/>
              <a:t>Influence</a:t>
            </a:r>
            <a:r>
              <a:rPr lang="de-DE" b="1" dirty="0"/>
              <a:t>:</a:t>
            </a:r>
            <a:r>
              <a:rPr lang="de-DE" dirty="0"/>
              <a:t> Work </a:t>
            </a:r>
            <a:r>
              <a:rPr lang="de-DE" dirty="0" err="1"/>
              <a:t>relationships</a:t>
            </a:r>
            <a:r>
              <a:rPr lang="de-DE" dirty="0"/>
              <a:t>, </a:t>
            </a:r>
            <a:r>
              <a:rPr lang="de-DE" dirty="0" err="1"/>
              <a:t>family</a:t>
            </a:r>
            <a:r>
              <a:rPr lang="de-DE" dirty="0"/>
              <a:t> </a:t>
            </a:r>
            <a:r>
              <a:rPr lang="de-DE" dirty="0" err="1"/>
              <a:t>dynamics</a:t>
            </a:r>
            <a:r>
              <a:rPr lang="de-DE" dirty="0"/>
              <a:t>, </a:t>
            </a:r>
            <a:r>
              <a:rPr lang="de-DE" dirty="0" err="1"/>
              <a:t>or</a:t>
            </a:r>
            <a:r>
              <a:rPr lang="de-DE" dirty="0"/>
              <a:t> </a:t>
            </a:r>
            <a:r>
              <a:rPr lang="de-DE" dirty="0" err="1"/>
              <a:t>the</a:t>
            </a:r>
            <a:r>
              <a:rPr lang="de-DE" dirty="0"/>
              <a:t> </a:t>
            </a:r>
            <a:r>
              <a:rPr lang="de-DE" dirty="0" err="1"/>
              <a:t>behaviors</a:t>
            </a:r>
            <a:r>
              <a:rPr lang="de-DE" dirty="0"/>
              <a:t> </a:t>
            </a:r>
            <a:r>
              <a:rPr lang="de-DE" dirty="0" err="1"/>
              <a:t>of</a:t>
            </a:r>
            <a:r>
              <a:rPr lang="de-DE" dirty="0"/>
              <a:t> </a:t>
            </a:r>
            <a:r>
              <a:rPr lang="de-DE" dirty="0" err="1"/>
              <a:t>people</a:t>
            </a:r>
            <a:r>
              <a:rPr lang="de-DE" dirty="0"/>
              <a:t> </a:t>
            </a:r>
            <a:r>
              <a:rPr lang="de-DE" dirty="0" err="1"/>
              <a:t>around</a:t>
            </a:r>
            <a:r>
              <a:rPr lang="de-DE" dirty="0"/>
              <a:t> </a:t>
            </a:r>
            <a:r>
              <a:rPr lang="de-DE" dirty="0" err="1"/>
              <a:t>us</a:t>
            </a:r>
            <a:r>
              <a:rPr lang="de-DE" dirty="0"/>
              <a:t> fall </a:t>
            </a:r>
            <a:r>
              <a:rPr lang="de-DE" dirty="0" err="1"/>
              <a:t>into</a:t>
            </a:r>
            <a:r>
              <a:rPr lang="de-DE" dirty="0"/>
              <a:t> </a:t>
            </a:r>
            <a:r>
              <a:rPr lang="de-DE" dirty="0" err="1"/>
              <a:t>the</a:t>
            </a:r>
            <a:r>
              <a:rPr lang="de-DE" dirty="0"/>
              <a:t> </a:t>
            </a:r>
            <a:r>
              <a:rPr lang="de-DE" dirty="0" err="1"/>
              <a:t>influence</a:t>
            </a:r>
            <a:r>
              <a:rPr lang="de-DE" dirty="0"/>
              <a:t> </a:t>
            </a:r>
            <a:r>
              <a:rPr lang="de-DE" dirty="0" err="1"/>
              <a:t>category</a:t>
            </a:r>
            <a:r>
              <a:rPr lang="de-DE" dirty="0"/>
              <a:t>. </a:t>
            </a:r>
            <a:r>
              <a:rPr lang="de-DE" dirty="0" err="1"/>
              <a:t>We</a:t>
            </a:r>
            <a:r>
              <a:rPr lang="de-DE" dirty="0"/>
              <a:t> </a:t>
            </a:r>
            <a:r>
              <a:rPr lang="de-DE" dirty="0" err="1"/>
              <a:t>can't</a:t>
            </a:r>
            <a:r>
              <a:rPr lang="de-DE" dirty="0"/>
              <a:t> </a:t>
            </a:r>
            <a:r>
              <a:rPr lang="de-DE" dirty="0" err="1"/>
              <a:t>control</a:t>
            </a:r>
            <a:r>
              <a:rPr lang="de-DE" dirty="0"/>
              <a:t> </a:t>
            </a:r>
            <a:r>
              <a:rPr lang="de-DE" dirty="0" err="1"/>
              <a:t>them</a:t>
            </a:r>
            <a:r>
              <a:rPr lang="de-DE" dirty="0"/>
              <a:t> fully, but </a:t>
            </a:r>
            <a:r>
              <a:rPr lang="de-DE" dirty="0" err="1"/>
              <a:t>we</a:t>
            </a:r>
            <a:r>
              <a:rPr lang="de-DE" dirty="0"/>
              <a:t> </a:t>
            </a:r>
            <a:r>
              <a:rPr lang="de-DE" dirty="0" err="1"/>
              <a:t>can</a:t>
            </a:r>
            <a:r>
              <a:rPr lang="de-DE" dirty="0"/>
              <a:t> </a:t>
            </a:r>
            <a:r>
              <a:rPr lang="de-DE" dirty="0" err="1"/>
              <a:t>influence</a:t>
            </a:r>
            <a:r>
              <a:rPr lang="de-DE" dirty="0"/>
              <a:t> </a:t>
            </a:r>
            <a:r>
              <a:rPr lang="de-DE" dirty="0" err="1"/>
              <a:t>them</a:t>
            </a:r>
            <a:r>
              <a:rPr lang="de-DE" dirty="0"/>
              <a:t> </a:t>
            </a:r>
            <a:r>
              <a:rPr lang="de-DE" dirty="0" err="1"/>
              <a:t>through</a:t>
            </a:r>
            <a:r>
              <a:rPr lang="de-DE" dirty="0"/>
              <a:t> </a:t>
            </a:r>
            <a:r>
              <a:rPr lang="de-DE" dirty="0" err="1"/>
              <a:t>communication</a:t>
            </a:r>
            <a:r>
              <a:rPr lang="de-DE" dirty="0"/>
              <a:t>, </a:t>
            </a:r>
            <a:r>
              <a:rPr lang="de-DE" dirty="0" err="1"/>
              <a:t>actions</a:t>
            </a:r>
            <a:r>
              <a:rPr lang="de-DE" dirty="0"/>
              <a:t>, and </a:t>
            </a:r>
            <a:r>
              <a:rPr lang="de-DE" dirty="0" err="1"/>
              <a:t>engagement</a:t>
            </a:r>
            <a:r>
              <a:rPr lang="de-DE" dirty="0"/>
              <a:t>.</a:t>
            </a:r>
          </a:p>
          <a:p>
            <a:pPr marL="628650" lvl="1" indent="-171450">
              <a:buFont typeface="Arial" panose="020B0604020202020204" pitchFamily="34" charset="0"/>
              <a:buChar char="•"/>
            </a:pPr>
            <a:r>
              <a:rPr lang="de-DE" b="1" dirty="0"/>
              <a:t>Control:</a:t>
            </a:r>
            <a:r>
              <a:rPr lang="de-DE" dirty="0"/>
              <a:t> </a:t>
            </a:r>
            <a:r>
              <a:rPr lang="de-DE" dirty="0" err="1"/>
              <a:t>Finally</a:t>
            </a:r>
            <a:r>
              <a:rPr lang="de-DE" dirty="0"/>
              <a:t>, </a:t>
            </a:r>
            <a:r>
              <a:rPr lang="de-DE" dirty="0" err="1"/>
              <a:t>things</a:t>
            </a:r>
            <a:r>
              <a:rPr lang="de-DE" dirty="0"/>
              <a:t> </a:t>
            </a:r>
            <a:r>
              <a:rPr lang="de-DE" dirty="0" err="1"/>
              <a:t>we</a:t>
            </a:r>
            <a:r>
              <a:rPr lang="de-DE" dirty="0"/>
              <a:t> </a:t>
            </a:r>
            <a:r>
              <a:rPr lang="de-DE" dirty="0" err="1"/>
              <a:t>can</a:t>
            </a:r>
            <a:r>
              <a:rPr lang="de-DE" dirty="0"/>
              <a:t> </a:t>
            </a:r>
            <a:r>
              <a:rPr lang="de-DE" dirty="0" err="1"/>
              <a:t>directly</a:t>
            </a:r>
            <a:r>
              <a:rPr lang="de-DE" dirty="0"/>
              <a:t> </a:t>
            </a:r>
            <a:r>
              <a:rPr lang="de-DE" dirty="0" err="1"/>
              <a:t>control</a:t>
            </a:r>
            <a:r>
              <a:rPr lang="de-DE" dirty="0"/>
              <a:t> </a:t>
            </a:r>
            <a:r>
              <a:rPr lang="de-DE" dirty="0" err="1"/>
              <a:t>include</a:t>
            </a:r>
            <a:r>
              <a:rPr lang="de-DE" dirty="0"/>
              <a:t> </a:t>
            </a:r>
            <a:r>
              <a:rPr lang="de-DE" dirty="0" err="1"/>
              <a:t>our</a:t>
            </a:r>
            <a:r>
              <a:rPr lang="de-DE" dirty="0"/>
              <a:t> </a:t>
            </a:r>
            <a:r>
              <a:rPr lang="de-DE" dirty="0" err="1"/>
              <a:t>self</a:t>
            </a:r>
            <a:r>
              <a:rPr lang="de-DE" dirty="0"/>
              <a:t>-care </a:t>
            </a:r>
            <a:r>
              <a:rPr lang="de-DE" dirty="0" err="1"/>
              <a:t>practices</a:t>
            </a:r>
            <a:r>
              <a:rPr lang="de-DE" dirty="0"/>
              <a:t>, personal </a:t>
            </a:r>
            <a:r>
              <a:rPr lang="de-DE" dirty="0" err="1"/>
              <a:t>goals</a:t>
            </a:r>
            <a:r>
              <a:rPr lang="de-DE" dirty="0"/>
              <a:t>, </a:t>
            </a:r>
            <a:r>
              <a:rPr lang="de-DE" dirty="0" err="1"/>
              <a:t>boundaries</a:t>
            </a:r>
            <a:r>
              <a:rPr lang="de-DE" dirty="0"/>
              <a:t>, </a:t>
            </a:r>
            <a:r>
              <a:rPr lang="de-DE" dirty="0" err="1"/>
              <a:t>priorities</a:t>
            </a:r>
            <a:r>
              <a:rPr lang="de-DE" dirty="0"/>
              <a:t>, and </a:t>
            </a:r>
            <a:r>
              <a:rPr lang="de-DE" dirty="0" err="1"/>
              <a:t>how</a:t>
            </a:r>
            <a:r>
              <a:rPr lang="de-DE" dirty="0"/>
              <a:t> </a:t>
            </a:r>
            <a:r>
              <a:rPr lang="de-DE" dirty="0" err="1"/>
              <a:t>we</a:t>
            </a:r>
            <a:r>
              <a:rPr lang="de-DE" dirty="0"/>
              <a:t> </a:t>
            </a:r>
            <a:r>
              <a:rPr lang="de-DE" dirty="0" err="1"/>
              <a:t>respond</a:t>
            </a:r>
            <a:r>
              <a:rPr lang="de-DE" dirty="0"/>
              <a:t> </a:t>
            </a:r>
            <a:r>
              <a:rPr lang="de-DE" dirty="0" err="1"/>
              <a:t>to</a:t>
            </a:r>
            <a:r>
              <a:rPr lang="de-DE" dirty="0"/>
              <a:t> </a:t>
            </a:r>
            <a:r>
              <a:rPr lang="de-DE" dirty="0" err="1"/>
              <a:t>people</a:t>
            </a:r>
            <a:r>
              <a:rPr lang="de-DE" dirty="0"/>
              <a:t> </a:t>
            </a:r>
            <a:r>
              <a:rPr lang="de-DE" dirty="0" err="1"/>
              <a:t>or</a:t>
            </a:r>
            <a:r>
              <a:rPr lang="de-DE" dirty="0"/>
              <a:t> </a:t>
            </a:r>
            <a:r>
              <a:rPr lang="de-DE" dirty="0" err="1"/>
              <a:t>events</a:t>
            </a:r>
            <a:r>
              <a:rPr lang="de-DE" dirty="0"/>
              <a:t>.</a:t>
            </a:r>
          </a:p>
          <a:p>
            <a:endParaRPr lang="de-DE" dirty="0"/>
          </a:p>
          <a:p>
            <a:pPr marL="171450" indent="-171450">
              <a:buFont typeface="Arial" panose="020B0604020202020204" pitchFamily="34" charset="0"/>
              <a:buChar char="•"/>
            </a:pPr>
            <a:r>
              <a:rPr lang="de-DE" dirty="0"/>
              <a:t>The </a:t>
            </a:r>
            <a:r>
              <a:rPr lang="de-DE" dirty="0" err="1"/>
              <a:t>key</a:t>
            </a:r>
            <a:r>
              <a:rPr lang="de-DE" dirty="0"/>
              <a:t> </a:t>
            </a:r>
            <a:r>
              <a:rPr lang="de-DE" dirty="0" err="1"/>
              <a:t>is</a:t>
            </a:r>
            <a:r>
              <a:rPr lang="de-DE" dirty="0"/>
              <a:t> </a:t>
            </a:r>
            <a:r>
              <a:rPr lang="de-DE" dirty="0" err="1"/>
              <a:t>to</a:t>
            </a:r>
            <a:r>
              <a:rPr lang="de-DE" dirty="0"/>
              <a:t> </a:t>
            </a:r>
            <a:r>
              <a:rPr lang="de-DE" dirty="0" err="1"/>
              <a:t>focus</a:t>
            </a:r>
            <a:r>
              <a:rPr lang="de-DE" dirty="0"/>
              <a:t> </a:t>
            </a:r>
            <a:r>
              <a:rPr lang="de-DE" dirty="0" err="1"/>
              <a:t>our</a:t>
            </a:r>
            <a:r>
              <a:rPr lang="de-DE" dirty="0"/>
              <a:t> </a:t>
            </a:r>
            <a:r>
              <a:rPr lang="de-DE" dirty="0" err="1"/>
              <a:t>energies</a:t>
            </a:r>
            <a:r>
              <a:rPr lang="de-DE" dirty="0"/>
              <a:t> on </a:t>
            </a:r>
            <a:r>
              <a:rPr lang="de-DE" dirty="0" err="1"/>
              <a:t>what</a:t>
            </a:r>
            <a:r>
              <a:rPr lang="de-DE" dirty="0"/>
              <a:t> </a:t>
            </a:r>
            <a:r>
              <a:rPr lang="de-DE" dirty="0" err="1"/>
              <a:t>we</a:t>
            </a:r>
            <a:r>
              <a:rPr lang="de-DE" dirty="0"/>
              <a:t> </a:t>
            </a:r>
            <a:r>
              <a:rPr lang="de-DE" dirty="0" err="1"/>
              <a:t>can</a:t>
            </a:r>
            <a:r>
              <a:rPr lang="de-DE" dirty="0"/>
              <a:t> </a:t>
            </a:r>
            <a:r>
              <a:rPr lang="de-DE" dirty="0" err="1"/>
              <a:t>control</a:t>
            </a:r>
            <a:r>
              <a:rPr lang="de-DE" dirty="0"/>
              <a:t> and </a:t>
            </a:r>
            <a:r>
              <a:rPr lang="de-DE" dirty="0" err="1"/>
              <a:t>influence</a:t>
            </a:r>
            <a:r>
              <a:rPr lang="de-DE" dirty="0"/>
              <a:t>, </a:t>
            </a:r>
            <a:r>
              <a:rPr lang="de-DE" dirty="0" err="1"/>
              <a:t>while</a:t>
            </a:r>
            <a:r>
              <a:rPr lang="de-DE" dirty="0"/>
              <a:t> </a:t>
            </a:r>
            <a:r>
              <a:rPr lang="de-DE" dirty="0" err="1"/>
              <a:t>letting</a:t>
            </a:r>
            <a:r>
              <a:rPr lang="de-DE" dirty="0"/>
              <a:t> </a:t>
            </a:r>
            <a:r>
              <a:rPr lang="de-DE" dirty="0" err="1"/>
              <a:t>go</a:t>
            </a:r>
            <a:r>
              <a:rPr lang="de-DE" dirty="0"/>
              <a:t> </a:t>
            </a:r>
            <a:r>
              <a:rPr lang="de-DE" dirty="0" err="1"/>
              <a:t>of</a:t>
            </a:r>
            <a:r>
              <a:rPr lang="de-DE" dirty="0"/>
              <a:t> </a:t>
            </a:r>
            <a:r>
              <a:rPr lang="de-DE" dirty="0" err="1"/>
              <a:t>what</a:t>
            </a:r>
            <a:r>
              <a:rPr lang="de-DE" dirty="0"/>
              <a:t> lies outside </a:t>
            </a:r>
            <a:r>
              <a:rPr lang="de-DE" dirty="0" err="1"/>
              <a:t>of</a:t>
            </a:r>
            <a:r>
              <a:rPr lang="de-DE" dirty="0"/>
              <a:t> </a:t>
            </a:r>
            <a:r>
              <a:rPr lang="de-DE" dirty="0" err="1"/>
              <a:t>our</a:t>
            </a:r>
            <a:r>
              <a:rPr lang="de-DE" dirty="0"/>
              <a:t> </a:t>
            </a:r>
            <a:r>
              <a:rPr lang="de-DE" dirty="0" err="1"/>
              <a:t>control</a:t>
            </a:r>
            <a:r>
              <a:rPr lang="de-DE" dirty="0"/>
              <a:t>.</a:t>
            </a:r>
          </a:p>
          <a:p>
            <a:pPr marL="171450" indent="-171450">
              <a:buFont typeface="Arial" panose="020B0604020202020204" pitchFamily="34" charset="0"/>
              <a:buChar char="•"/>
            </a:pPr>
            <a:r>
              <a:rPr lang="de-DE" dirty="0" err="1"/>
              <a:t>Now</a:t>
            </a:r>
            <a:r>
              <a:rPr lang="de-DE" dirty="0"/>
              <a:t>, </a:t>
            </a:r>
            <a:r>
              <a:rPr lang="de-DE" dirty="0" err="1"/>
              <a:t>moving</a:t>
            </a:r>
            <a:r>
              <a:rPr lang="de-DE" dirty="0"/>
              <a:t> on </a:t>
            </a:r>
            <a:r>
              <a:rPr lang="de-DE" dirty="0" err="1"/>
              <a:t>to</a:t>
            </a:r>
            <a:r>
              <a:rPr lang="de-DE" dirty="0"/>
              <a:t> </a:t>
            </a:r>
            <a:r>
              <a:rPr lang="de-DE" dirty="0" err="1"/>
              <a:t>the</a:t>
            </a:r>
            <a:r>
              <a:rPr lang="de-DE" dirty="0"/>
              <a:t> </a:t>
            </a:r>
            <a:r>
              <a:rPr lang="de-DE" dirty="0" err="1"/>
              <a:t>exercise</a:t>
            </a:r>
            <a:r>
              <a:rPr lang="de-DE" dirty="0"/>
              <a:t>, </a:t>
            </a:r>
            <a:r>
              <a:rPr lang="de-DE" dirty="0" err="1"/>
              <a:t>one</a:t>
            </a:r>
            <a:r>
              <a:rPr lang="de-DE" dirty="0"/>
              <a:t> </a:t>
            </a:r>
            <a:r>
              <a:rPr lang="de-DE" dirty="0" err="1"/>
              <a:t>thing</a:t>
            </a:r>
            <a:r>
              <a:rPr lang="de-DE" dirty="0"/>
              <a:t> </a:t>
            </a:r>
            <a:r>
              <a:rPr lang="de-DE" dirty="0" err="1"/>
              <a:t>we</a:t>
            </a:r>
            <a:r>
              <a:rPr lang="de-DE" dirty="0"/>
              <a:t> </a:t>
            </a:r>
            <a:r>
              <a:rPr lang="de-DE" b="1" dirty="0" err="1"/>
              <a:t>can</a:t>
            </a:r>
            <a:r>
              <a:rPr lang="de-DE" dirty="0"/>
              <a:t> </a:t>
            </a:r>
            <a:r>
              <a:rPr lang="de-DE" dirty="0" err="1"/>
              <a:t>always</a:t>
            </a:r>
            <a:r>
              <a:rPr lang="de-DE" dirty="0"/>
              <a:t> </a:t>
            </a:r>
            <a:r>
              <a:rPr lang="de-DE" dirty="0" err="1"/>
              <a:t>change</a:t>
            </a:r>
            <a:r>
              <a:rPr lang="de-DE" dirty="0"/>
              <a:t> – </a:t>
            </a:r>
            <a:r>
              <a:rPr lang="de-DE" b="1" dirty="0" err="1"/>
              <a:t>because</a:t>
            </a:r>
            <a:r>
              <a:rPr lang="de-DE" b="1" dirty="0"/>
              <a:t> </a:t>
            </a:r>
            <a:r>
              <a:rPr lang="de-DE" b="1" dirty="0" err="1"/>
              <a:t>it's</a:t>
            </a:r>
            <a:r>
              <a:rPr lang="de-DE" b="1" dirty="0"/>
              <a:t> in </a:t>
            </a:r>
            <a:r>
              <a:rPr lang="de-DE" b="1" dirty="0" err="1"/>
              <a:t>our</a:t>
            </a:r>
            <a:r>
              <a:rPr lang="de-DE" b="1" dirty="0"/>
              <a:t> </a:t>
            </a:r>
            <a:r>
              <a:rPr lang="de-DE" b="1" dirty="0" err="1"/>
              <a:t>circle</a:t>
            </a:r>
            <a:r>
              <a:rPr lang="de-DE" b="1" dirty="0"/>
              <a:t> </a:t>
            </a:r>
            <a:r>
              <a:rPr lang="de-DE" b="1" dirty="0" err="1"/>
              <a:t>of</a:t>
            </a:r>
            <a:r>
              <a:rPr lang="de-DE" b="1" dirty="0"/>
              <a:t> </a:t>
            </a:r>
            <a:r>
              <a:rPr lang="de-DE" b="1" dirty="0" err="1"/>
              <a:t>control</a:t>
            </a:r>
            <a:r>
              <a:rPr lang="de-DE" b="1" dirty="0"/>
              <a:t> – </a:t>
            </a:r>
            <a:r>
              <a:rPr lang="de-DE" b="1" dirty="0" err="1"/>
              <a:t>is</a:t>
            </a:r>
            <a:r>
              <a:rPr lang="de-DE" b="1" dirty="0"/>
              <a:t> </a:t>
            </a:r>
            <a:r>
              <a:rPr lang="de-DE" b="1" dirty="0" err="1"/>
              <a:t>our</a:t>
            </a:r>
            <a:r>
              <a:rPr lang="de-DE" b="1" dirty="0"/>
              <a:t> </a:t>
            </a:r>
            <a:r>
              <a:rPr lang="de-DE" b="1" dirty="0" err="1"/>
              <a:t>perspective</a:t>
            </a:r>
            <a:r>
              <a:rPr lang="de-DE" b="1" dirty="0"/>
              <a:t> on </a:t>
            </a:r>
            <a:r>
              <a:rPr lang="de-DE" b="1" dirty="0" err="1"/>
              <a:t>things</a:t>
            </a:r>
            <a:r>
              <a:rPr lang="de-DE" dirty="0"/>
              <a:t>!</a:t>
            </a:r>
          </a:p>
        </p:txBody>
      </p:sp>
      <p:sp>
        <p:nvSpPr>
          <p:cNvPr id="4" name="Foliennummernplatzhalter 3"/>
          <p:cNvSpPr>
            <a:spLocks noGrp="1"/>
          </p:cNvSpPr>
          <p:nvPr>
            <p:ph type="sldNum" sz="quarter" idx="5"/>
          </p:nvPr>
        </p:nvSpPr>
        <p:spPr/>
        <p:txBody>
          <a:bodyPr/>
          <a:lstStyle/>
          <a:p>
            <a:fld id="{482C8A6D-F44A-2F43-A65F-4776C2B8F29A}" type="slidenum">
              <a:rPr lang="de-DE" smtClean="0"/>
              <a:t>23</a:t>
            </a:fld>
            <a:endParaRPr lang="de-DE"/>
          </a:p>
        </p:txBody>
      </p:sp>
    </p:spTree>
    <p:extLst>
      <p:ext uri="{BB962C8B-B14F-4D97-AF65-F5344CB8AC3E}">
        <p14:creationId xmlns:p14="http://schemas.microsoft.com/office/powerpoint/2010/main" val="893878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a:t>When</a:t>
            </a:r>
            <a:r>
              <a:rPr lang="de-DE" dirty="0"/>
              <a:t> </a:t>
            </a:r>
            <a:r>
              <a:rPr lang="de-DE" dirty="0" err="1"/>
              <a:t>we</a:t>
            </a:r>
            <a:r>
              <a:rPr lang="de-DE" dirty="0"/>
              <a:t> </a:t>
            </a:r>
            <a:r>
              <a:rPr lang="de-DE" dirty="0" err="1"/>
              <a:t>face</a:t>
            </a:r>
            <a:r>
              <a:rPr lang="de-DE" dirty="0"/>
              <a:t> </a:t>
            </a:r>
            <a:r>
              <a:rPr lang="de-DE" dirty="0" err="1"/>
              <a:t>obstacles</a:t>
            </a:r>
            <a:r>
              <a:rPr lang="de-DE" dirty="0"/>
              <a:t>, </a:t>
            </a:r>
            <a:r>
              <a:rPr lang="de-DE" dirty="0" err="1"/>
              <a:t>it</a:t>
            </a:r>
            <a:r>
              <a:rPr lang="de-DE" dirty="0"/>
              <a:t> </a:t>
            </a:r>
            <a:r>
              <a:rPr lang="de-DE" dirty="0" err="1"/>
              <a:t>can</a:t>
            </a:r>
            <a:r>
              <a:rPr lang="de-DE" dirty="0"/>
              <a:t> </a:t>
            </a:r>
            <a:r>
              <a:rPr lang="de-DE" dirty="0" err="1"/>
              <a:t>feel</a:t>
            </a:r>
            <a:r>
              <a:rPr lang="de-DE" dirty="0"/>
              <a:t> like a </a:t>
            </a:r>
            <a:r>
              <a:rPr lang="de-DE" dirty="0" err="1"/>
              <a:t>door</a:t>
            </a:r>
            <a:r>
              <a:rPr lang="de-DE" dirty="0"/>
              <a:t> </a:t>
            </a:r>
            <a:r>
              <a:rPr lang="de-DE" dirty="0" err="1"/>
              <a:t>is</a:t>
            </a:r>
            <a:r>
              <a:rPr lang="de-DE" dirty="0"/>
              <a:t> </a:t>
            </a:r>
            <a:r>
              <a:rPr lang="de-DE" dirty="0" err="1"/>
              <a:t>closing</a:t>
            </a:r>
            <a:r>
              <a:rPr lang="de-DE" dirty="0"/>
              <a:t>, </a:t>
            </a:r>
            <a:r>
              <a:rPr lang="de-DE" dirty="0" err="1"/>
              <a:t>limiting</a:t>
            </a:r>
            <a:r>
              <a:rPr lang="de-DE" dirty="0"/>
              <a:t> </a:t>
            </a:r>
            <a:r>
              <a:rPr lang="de-DE" dirty="0" err="1"/>
              <a:t>our</a:t>
            </a:r>
            <a:r>
              <a:rPr lang="de-DE" dirty="0"/>
              <a:t> </a:t>
            </a:r>
            <a:r>
              <a:rPr lang="de-DE" dirty="0" err="1"/>
              <a:t>possibilities</a:t>
            </a:r>
            <a:r>
              <a:rPr lang="de-DE" dirty="0"/>
              <a:t>.</a:t>
            </a:r>
          </a:p>
          <a:p>
            <a:pPr marL="171450" indent="-171450">
              <a:buFont typeface="Arial" panose="020B0604020202020204" pitchFamily="34" charset="0"/>
              <a:buChar char="•"/>
            </a:pPr>
            <a:r>
              <a:rPr lang="de-DE" dirty="0"/>
              <a:t>This </a:t>
            </a:r>
            <a:r>
              <a:rPr lang="de-DE" dirty="0" err="1"/>
              <a:t>exercise</a:t>
            </a:r>
            <a:r>
              <a:rPr lang="de-DE" dirty="0"/>
              <a:t> </a:t>
            </a:r>
            <a:r>
              <a:rPr lang="de-DE" dirty="0" err="1"/>
              <a:t>invites</a:t>
            </a:r>
            <a:r>
              <a:rPr lang="de-DE" dirty="0"/>
              <a:t> </a:t>
            </a:r>
            <a:r>
              <a:rPr lang="de-DE" dirty="0" err="1"/>
              <a:t>you</a:t>
            </a:r>
            <a:r>
              <a:rPr lang="de-DE" dirty="0"/>
              <a:t> </a:t>
            </a:r>
            <a:r>
              <a:rPr lang="de-DE" dirty="0" err="1"/>
              <a:t>to</a:t>
            </a:r>
            <a:r>
              <a:rPr lang="de-DE" dirty="0"/>
              <a:t> </a:t>
            </a:r>
            <a:r>
              <a:rPr lang="de-DE" dirty="0" err="1"/>
              <a:t>recognize</a:t>
            </a:r>
            <a:r>
              <a:rPr lang="de-DE" dirty="0"/>
              <a:t> </a:t>
            </a:r>
            <a:r>
              <a:rPr lang="de-DE" dirty="0" err="1"/>
              <a:t>that</a:t>
            </a:r>
            <a:r>
              <a:rPr lang="de-DE" dirty="0"/>
              <a:t> </a:t>
            </a:r>
            <a:r>
              <a:rPr lang="de-DE" dirty="0" err="1"/>
              <a:t>the</a:t>
            </a:r>
            <a:r>
              <a:rPr lang="de-DE" dirty="0"/>
              <a:t> end </a:t>
            </a:r>
            <a:r>
              <a:rPr lang="de-DE" dirty="0" err="1"/>
              <a:t>of</a:t>
            </a:r>
            <a:r>
              <a:rPr lang="de-DE" dirty="0"/>
              <a:t> </a:t>
            </a:r>
            <a:r>
              <a:rPr lang="de-DE" dirty="0" err="1"/>
              <a:t>something</a:t>
            </a:r>
            <a:r>
              <a:rPr lang="de-DE" dirty="0"/>
              <a:t> </a:t>
            </a:r>
            <a:r>
              <a:rPr lang="de-DE" dirty="0" err="1"/>
              <a:t>can</a:t>
            </a:r>
            <a:r>
              <a:rPr lang="de-DE" dirty="0"/>
              <a:t> also </a:t>
            </a:r>
            <a:r>
              <a:rPr lang="de-DE" dirty="0" err="1"/>
              <a:t>signal</a:t>
            </a:r>
            <a:r>
              <a:rPr lang="de-DE" dirty="0"/>
              <a:t> </a:t>
            </a:r>
            <a:r>
              <a:rPr lang="de-DE" dirty="0" err="1"/>
              <a:t>the</a:t>
            </a:r>
            <a:r>
              <a:rPr lang="de-DE" dirty="0"/>
              <a:t> </a:t>
            </a:r>
            <a:r>
              <a:rPr lang="de-DE" dirty="0" err="1"/>
              <a:t>beginning</a:t>
            </a:r>
            <a:r>
              <a:rPr lang="de-DE" dirty="0"/>
              <a:t> </a:t>
            </a:r>
            <a:r>
              <a:rPr lang="de-DE" dirty="0" err="1"/>
              <a:t>of</a:t>
            </a:r>
            <a:r>
              <a:rPr lang="de-DE" dirty="0"/>
              <a:t> </a:t>
            </a:r>
            <a:r>
              <a:rPr lang="de-DE" dirty="0" err="1"/>
              <a:t>something</a:t>
            </a:r>
            <a:r>
              <a:rPr lang="de-DE" dirty="0"/>
              <a:t> </a:t>
            </a:r>
            <a:r>
              <a:rPr lang="de-DE" dirty="0" err="1"/>
              <a:t>new</a:t>
            </a:r>
            <a:r>
              <a:rPr lang="de-DE" dirty="0"/>
              <a:t> – a </a:t>
            </a:r>
            <a:r>
              <a:rPr lang="de-DE" dirty="0" err="1"/>
              <a:t>door</a:t>
            </a:r>
            <a:r>
              <a:rPr lang="de-DE" dirty="0"/>
              <a:t> </a:t>
            </a:r>
            <a:r>
              <a:rPr lang="de-DE" dirty="0" err="1"/>
              <a:t>opening</a:t>
            </a:r>
            <a:r>
              <a:rPr lang="de-DE" dirty="0"/>
              <a:t> </a:t>
            </a:r>
            <a:r>
              <a:rPr lang="de-DE" dirty="0" err="1"/>
              <a:t>with</a:t>
            </a:r>
            <a:r>
              <a:rPr lang="de-DE" dirty="0"/>
              <a:t> </a:t>
            </a:r>
            <a:r>
              <a:rPr lang="de-DE" dirty="0" err="1"/>
              <a:t>fresh</a:t>
            </a:r>
            <a:r>
              <a:rPr lang="de-DE" dirty="0"/>
              <a:t> </a:t>
            </a:r>
            <a:r>
              <a:rPr lang="de-DE" dirty="0" err="1"/>
              <a:t>possibilities</a:t>
            </a:r>
            <a:r>
              <a:rPr lang="de-DE" dirty="0"/>
              <a:t>. </a:t>
            </a:r>
          </a:p>
          <a:p>
            <a:pPr marL="171450" indent="-171450">
              <a:buFont typeface="Arial" panose="020B0604020202020204" pitchFamily="34" charset="0"/>
              <a:buChar char="•"/>
            </a:pPr>
            <a:r>
              <a:rPr lang="de-DE" b="0" dirty="0" err="1"/>
              <a:t>It’s</a:t>
            </a:r>
            <a:r>
              <a:rPr lang="de-DE" b="0" dirty="0"/>
              <a:t> </a:t>
            </a:r>
            <a:r>
              <a:rPr lang="de-DE" b="0" dirty="0" err="1"/>
              <a:t>about</a:t>
            </a:r>
            <a:r>
              <a:rPr lang="de-DE" b="0" dirty="0"/>
              <a:t> </a:t>
            </a:r>
            <a:r>
              <a:rPr lang="de-DE" b="1" dirty="0"/>
              <a:t>shifting </a:t>
            </a:r>
            <a:r>
              <a:rPr lang="de-DE" b="1" dirty="0" err="1"/>
              <a:t>your</a:t>
            </a:r>
            <a:r>
              <a:rPr lang="de-DE" b="1" dirty="0"/>
              <a:t> </a:t>
            </a:r>
            <a:r>
              <a:rPr lang="de-DE" b="1" dirty="0" err="1"/>
              <a:t>perspective</a:t>
            </a:r>
            <a:r>
              <a:rPr lang="de-DE" b="1" dirty="0"/>
              <a:t> </a:t>
            </a:r>
            <a:r>
              <a:rPr lang="de-DE" b="0" dirty="0" err="1"/>
              <a:t>to</a:t>
            </a:r>
            <a:r>
              <a:rPr lang="de-DE" b="0" dirty="0"/>
              <a:t> </a:t>
            </a:r>
            <a:r>
              <a:rPr lang="de-DE" b="0" dirty="0" err="1"/>
              <a:t>create</a:t>
            </a:r>
            <a:r>
              <a:rPr lang="de-DE" b="0" dirty="0"/>
              <a:t> </a:t>
            </a:r>
            <a:r>
              <a:rPr lang="de-DE" b="0" dirty="0" err="1"/>
              <a:t>room</a:t>
            </a:r>
            <a:r>
              <a:rPr lang="de-DE" b="0" dirty="0"/>
              <a:t> </a:t>
            </a:r>
            <a:r>
              <a:rPr lang="de-DE" b="0" dirty="0" err="1"/>
              <a:t>for</a:t>
            </a:r>
            <a:r>
              <a:rPr lang="de-DE" b="0" dirty="0"/>
              <a:t> a </a:t>
            </a:r>
            <a:r>
              <a:rPr lang="de-DE" b="0" dirty="0" err="1"/>
              <a:t>more</a:t>
            </a:r>
            <a:r>
              <a:rPr lang="de-DE" b="0" dirty="0"/>
              <a:t> positive </a:t>
            </a:r>
            <a:r>
              <a:rPr lang="de-DE" b="0" dirty="0" err="1"/>
              <a:t>outlook</a:t>
            </a:r>
            <a:r>
              <a:rPr lang="de-DE" b="0" dirty="0"/>
              <a:t>.</a:t>
            </a:r>
          </a:p>
          <a:p>
            <a:pPr marL="171450" indent="-171450">
              <a:buFont typeface="Arial" panose="020B0604020202020204" pitchFamily="34" charset="0"/>
              <a:buChar char="•"/>
            </a:pPr>
            <a:r>
              <a:rPr lang="de-DE" b="1" dirty="0"/>
              <a:t>The </a:t>
            </a:r>
            <a:r>
              <a:rPr lang="de-DE" b="1" dirty="0" err="1"/>
              <a:t>goal</a:t>
            </a:r>
            <a:r>
              <a:rPr lang="de-DE" b="1" dirty="0"/>
              <a:t> </a:t>
            </a:r>
            <a:r>
              <a:rPr lang="de-DE" b="1" dirty="0" err="1"/>
              <a:t>is</a:t>
            </a:r>
            <a:r>
              <a:rPr lang="de-DE" b="1" dirty="0"/>
              <a:t> not </a:t>
            </a:r>
            <a:r>
              <a:rPr lang="de-DE" b="1" dirty="0" err="1"/>
              <a:t>to</a:t>
            </a:r>
            <a:r>
              <a:rPr lang="de-DE" b="1" dirty="0"/>
              <a:t> </a:t>
            </a:r>
            <a:r>
              <a:rPr lang="de-DE" b="1" dirty="0" err="1"/>
              <a:t>downplay</a:t>
            </a:r>
            <a:r>
              <a:rPr lang="de-DE" b="1" dirty="0"/>
              <a:t> </a:t>
            </a:r>
            <a:r>
              <a:rPr lang="de-DE" b="1" dirty="0" err="1"/>
              <a:t>the</a:t>
            </a:r>
            <a:r>
              <a:rPr lang="de-DE" b="1" dirty="0"/>
              <a:t> negative </a:t>
            </a:r>
            <a:r>
              <a:rPr lang="de-DE" b="1" dirty="0" err="1"/>
              <a:t>event</a:t>
            </a:r>
            <a:r>
              <a:rPr lang="de-DE" b="1" dirty="0"/>
              <a:t>, but </a:t>
            </a:r>
            <a:r>
              <a:rPr lang="de-DE" b="1" dirty="0" err="1"/>
              <a:t>to</a:t>
            </a:r>
            <a:r>
              <a:rPr lang="de-DE" b="1" dirty="0"/>
              <a:t> </a:t>
            </a:r>
            <a:r>
              <a:rPr lang="de-DE" b="1" dirty="0" err="1"/>
              <a:t>become</a:t>
            </a:r>
            <a:r>
              <a:rPr lang="de-DE" b="1" dirty="0"/>
              <a:t> </a:t>
            </a:r>
            <a:r>
              <a:rPr lang="de-DE" b="1" dirty="0" err="1"/>
              <a:t>aware</a:t>
            </a:r>
            <a:r>
              <a:rPr lang="de-DE" b="1" dirty="0"/>
              <a:t> </a:t>
            </a:r>
            <a:r>
              <a:rPr lang="de-DE" b="1" dirty="0" err="1"/>
              <a:t>of</a:t>
            </a:r>
            <a:r>
              <a:rPr lang="de-DE" b="1" dirty="0"/>
              <a:t> </a:t>
            </a:r>
            <a:r>
              <a:rPr lang="de-DE" b="1" dirty="0" err="1"/>
              <a:t>the</a:t>
            </a:r>
            <a:r>
              <a:rPr lang="de-DE" b="1" dirty="0"/>
              <a:t> positive potential </a:t>
            </a:r>
            <a:r>
              <a:rPr lang="de-DE" b="1" dirty="0" err="1"/>
              <a:t>that</a:t>
            </a:r>
            <a:r>
              <a:rPr lang="de-DE" b="1" dirty="0"/>
              <a:t> </a:t>
            </a:r>
            <a:r>
              <a:rPr lang="de-DE" b="1" dirty="0" err="1"/>
              <a:t>can</a:t>
            </a:r>
            <a:r>
              <a:rPr lang="de-DE" b="1" dirty="0"/>
              <a:t> </a:t>
            </a:r>
            <a:r>
              <a:rPr lang="de-DE" b="1" dirty="0" err="1"/>
              <a:t>arise</a:t>
            </a:r>
            <a:r>
              <a:rPr lang="de-DE" b="1" dirty="0"/>
              <a:t> </a:t>
            </a:r>
            <a:r>
              <a:rPr lang="de-DE" dirty="0" err="1"/>
              <a:t>from</a:t>
            </a:r>
            <a:r>
              <a:rPr lang="de-DE" dirty="0"/>
              <a:t> it.</a:t>
            </a:r>
          </a:p>
          <a:p>
            <a:pPr marL="171450" indent="-171450">
              <a:buFont typeface="Arial" panose="020B0604020202020204" pitchFamily="34" charset="0"/>
              <a:buChar char="•"/>
            </a:pPr>
            <a:r>
              <a:rPr lang="de-DE" dirty="0"/>
              <a:t>Grab a </a:t>
            </a:r>
            <a:r>
              <a:rPr lang="de-DE" dirty="0" err="1"/>
              <a:t>pen</a:t>
            </a:r>
            <a:r>
              <a:rPr lang="de-DE" dirty="0"/>
              <a:t> and </a:t>
            </a:r>
            <a:r>
              <a:rPr lang="de-DE" dirty="0" err="1"/>
              <a:t>paper</a:t>
            </a:r>
            <a:r>
              <a:rPr lang="de-DE" dirty="0"/>
              <a:t>, and </a:t>
            </a:r>
            <a:r>
              <a:rPr lang="de-DE" dirty="0" err="1"/>
              <a:t>let’s</a:t>
            </a:r>
            <a:r>
              <a:rPr lang="de-DE" dirty="0"/>
              <a:t> </a:t>
            </a:r>
            <a:r>
              <a:rPr lang="de-DE" dirty="0" err="1"/>
              <a:t>begin</a:t>
            </a:r>
            <a:r>
              <a:rPr lang="de-DE" dirty="0"/>
              <a:t>!</a:t>
            </a:r>
          </a:p>
          <a:p>
            <a:pPr marL="228600" indent="-228600">
              <a:buAutoNum type="arabicPeriod"/>
            </a:pPr>
            <a:endParaRPr lang="de-DE" dirty="0"/>
          </a:p>
        </p:txBody>
      </p:sp>
      <p:sp>
        <p:nvSpPr>
          <p:cNvPr id="4" name="Foliennummernplatzhalter 3"/>
          <p:cNvSpPr>
            <a:spLocks noGrp="1"/>
          </p:cNvSpPr>
          <p:nvPr>
            <p:ph type="sldNum" sz="quarter" idx="5"/>
          </p:nvPr>
        </p:nvSpPr>
        <p:spPr/>
        <p:txBody>
          <a:bodyPr/>
          <a:lstStyle/>
          <a:p>
            <a:fld id="{482C8A6D-F44A-2F43-A65F-4776C2B8F29A}" type="slidenum">
              <a:rPr lang="de-DE" smtClean="0"/>
              <a:t>24</a:t>
            </a:fld>
            <a:endParaRPr lang="de-DE"/>
          </a:p>
        </p:txBody>
      </p:sp>
    </p:spTree>
    <p:extLst>
      <p:ext uri="{BB962C8B-B14F-4D97-AF65-F5344CB8AC3E}">
        <p14:creationId xmlns:p14="http://schemas.microsoft.com/office/powerpoint/2010/main" val="3789808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This </a:t>
            </a:r>
            <a:r>
              <a:rPr lang="de-DE" b="1" dirty="0" err="1"/>
              <a:t>is</a:t>
            </a:r>
            <a:r>
              <a:rPr lang="de-DE" b="1" dirty="0"/>
              <a:t> </a:t>
            </a:r>
            <a:r>
              <a:rPr lang="de-DE" b="1" dirty="0" err="1"/>
              <a:t>how</a:t>
            </a:r>
            <a:r>
              <a:rPr lang="de-DE" b="1" dirty="0"/>
              <a:t> </a:t>
            </a:r>
            <a:r>
              <a:rPr lang="de-DE" b="1" dirty="0" err="1"/>
              <a:t>it</a:t>
            </a:r>
            <a:r>
              <a:rPr lang="de-DE" b="1" dirty="0"/>
              <a:t> </a:t>
            </a:r>
            <a:r>
              <a:rPr lang="de-DE" b="1" dirty="0" err="1"/>
              <a:t>works</a:t>
            </a:r>
            <a:endParaRPr lang="de-DE" b="1" dirty="0"/>
          </a:p>
          <a:p>
            <a:endParaRPr lang="de-DE" dirty="0"/>
          </a:p>
          <a:p>
            <a:pPr marL="171450" indent="-171450">
              <a:buFont typeface="Arial" panose="020B0604020202020204" pitchFamily="34" charset="0"/>
              <a:buChar char="•"/>
            </a:pPr>
            <a:r>
              <a:rPr lang="de-DE" dirty="0"/>
              <a:t>Think </a:t>
            </a:r>
            <a:r>
              <a:rPr lang="de-DE" dirty="0" err="1"/>
              <a:t>of</a:t>
            </a:r>
            <a:r>
              <a:rPr lang="de-DE" dirty="0"/>
              <a:t> </a:t>
            </a:r>
            <a:r>
              <a:rPr lang="de-DE" dirty="0" err="1"/>
              <a:t>two</a:t>
            </a:r>
            <a:r>
              <a:rPr lang="de-DE" dirty="0"/>
              <a:t> </a:t>
            </a:r>
            <a:r>
              <a:rPr lang="de-DE" dirty="0" err="1"/>
              <a:t>instances</a:t>
            </a:r>
            <a:r>
              <a:rPr lang="de-DE" dirty="0"/>
              <a:t> </a:t>
            </a:r>
            <a:r>
              <a:rPr lang="de-DE" dirty="0" err="1"/>
              <a:t>that</a:t>
            </a:r>
            <a:r>
              <a:rPr lang="de-DE" dirty="0"/>
              <a:t> </a:t>
            </a:r>
            <a:r>
              <a:rPr lang="de-DE" dirty="0" err="1"/>
              <a:t>felt</a:t>
            </a:r>
            <a:r>
              <a:rPr lang="de-DE" dirty="0"/>
              <a:t> like </a:t>
            </a:r>
            <a:r>
              <a:rPr lang="de-DE" dirty="0" err="1"/>
              <a:t>setbacks</a:t>
            </a:r>
            <a:r>
              <a:rPr lang="de-DE" dirty="0"/>
              <a:t>:</a:t>
            </a:r>
          </a:p>
          <a:p>
            <a:pPr marL="628650" lvl="1" indent="-171450">
              <a:buFont typeface="Arial" panose="020B0604020202020204" pitchFamily="34" charset="0"/>
              <a:buChar char="•"/>
            </a:pPr>
            <a:r>
              <a:rPr lang="de-DE" dirty="0" err="1"/>
              <a:t>What</a:t>
            </a:r>
            <a:r>
              <a:rPr lang="de-DE" dirty="0"/>
              <a:t> </a:t>
            </a:r>
            <a:r>
              <a:rPr lang="de-DE" dirty="0" err="1"/>
              <a:t>factors</a:t>
            </a:r>
            <a:r>
              <a:rPr lang="de-DE" dirty="0"/>
              <a:t> </a:t>
            </a:r>
            <a:r>
              <a:rPr lang="de-DE" dirty="0" err="1"/>
              <a:t>helped</a:t>
            </a:r>
            <a:r>
              <a:rPr lang="de-DE" dirty="0"/>
              <a:t> </a:t>
            </a:r>
            <a:r>
              <a:rPr lang="de-DE" dirty="0" err="1"/>
              <a:t>you</a:t>
            </a:r>
            <a:r>
              <a:rPr lang="de-DE" dirty="0"/>
              <a:t> </a:t>
            </a:r>
            <a:r>
              <a:rPr lang="de-DE" dirty="0" err="1"/>
              <a:t>overcome</a:t>
            </a:r>
            <a:r>
              <a:rPr lang="de-DE" dirty="0"/>
              <a:t> </a:t>
            </a:r>
            <a:r>
              <a:rPr lang="de-DE" dirty="0" err="1"/>
              <a:t>these</a:t>
            </a:r>
            <a:r>
              <a:rPr lang="de-DE" dirty="0"/>
              <a:t> </a:t>
            </a:r>
            <a:r>
              <a:rPr lang="de-DE" dirty="0" err="1"/>
              <a:t>setbacks</a:t>
            </a:r>
            <a:r>
              <a:rPr lang="de-DE" dirty="0"/>
              <a:t>?</a:t>
            </a:r>
          </a:p>
          <a:p>
            <a:pPr marL="628650" lvl="1" indent="-171450">
              <a:buFont typeface="Arial" panose="020B0604020202020204" pitchFamily="34" charset="0"/>
              <a:buChar char="•"/>
            </a:pPr>
            <a:r>
              <a:rPr lang="de-DE" dirty="0" err="1"/>
              <a:t>What</a:t>
            </a:r>
            <a:r>
              <a:rPr lang="de-DE" dirty="0"/>
              <a:t> </a:t>
            </a:r>
            <a:r>
              <a:rPr lang="de-DE" dirty="0" err="1"/>
              <a:t>made</a:t>
            </a:r>
            <a:r>
              <a:rPr lang="de-DE" dirty="0"/>
              <a:t> </a:t>
            </a:r>
            <a:r>
              <a:rPr lang="de-DE" dirty="0" err="1"/>
              <a:t>you</a:t>
            </a:r>
            <a:r>
              <a:rPr lang="de-DE" dirty="0"/>
              <a:t> </a:t>
            </a:r>
            <a:r>
              <a:rPr lang="de-DE" dirty="0" err="1"/>
              <a:t>feel</a:t>
            </a:r>
            <a:r>
              <a:rPr lang="de-DE" dirty="0"/>
              <a:t> </a:t>
            </a:r>
            <a:r>
              <a:rPr lang="de-DE" dirty="0" err="1"/>
              <a:t>more</a:t>
            </a:r>
            <a:r>
              <a:rPr lang="de-DE" dirty="0"/>
              <a:t> </a:t>
            </a:r>
            <a:r>
              <a:rPr lang="de-DE" dirty="0" err="1"/>
              <a:t>optimistic</a:t>
            </a:r>
            <a:r>
              <a:rPr lang="de-DE" dirty="0"/>
              <a:t> </a:t>
            </a:r>
            <a:r>
              <a:rPr lang="de-DE" dirty="0" err="1"/>
              <a:t>during</a:t>
            </a:r>
            <a:r>
              <a:rPr lang="de-DE" dirty="0"/>
              <a:t> </a:t>
            </a:r>
            <a:r>
              <a:rPr lang="de-DE" dirty="0" err="1"/>
              <a:t>those</a:t>
            </a:r>
            <a:r>
              <a:rPr lang="de-DE" dirty="0"/>
              <a:t> </a:t>
            </a:r>
            <a:r>
              <a:rPr lang="de-DE" dirty="0" err="1"/>
              <a:t>times</a:t>
            </a:r>
            <a:r>
              <a:rPr lang="de-DE" dirty="0"/>
              <a:t>?</a:t>
            </a:r>
          </a:p>
          <a:p>
            <a:pPr marL="628650" lvl="1" indent="-171450">
              <a:buFont typeface="Arial" panose="020B0604020202020204" pitchFamily="34" charset="0"/>
              <a:buChar char="•"/>
            </a:pPr>
            <a:r>
              <a:rPr lang="de-DE" dirty="0" err="1"/>
              <a:t>What</a:t>
            </a:r>
            <a:r>
              <a:rPr lang="de-DE" dirty="0"/>
              <a:t> </a:t>
            </a:r>
            <a:r>
              <a:rPr lang="de-DE" dirty="0" err="1"/>
              <a:t>doors</a:t>
            </a:r>
            <a:r>
              <a:rPr lang="de-DE" dirty="0"/>
              <a:t> </a:t>
            </a:r>
            <a:r>
              <a:rPr lang="de-DE" dirty="0" err="1"/>
              <a:t>opened</a:t>
            </a:r>
            <a:r>
              <a:rPr lang="de-DE" dirty="0"/>
              <a:t> after </a:t>
            </a:r>
            <a:r>
              <a:rPr lang="de-DE" dirty="0" err="1"/>
              <a:t>those</a:t>
            </a:r>
            <a:r>
              <a:rPr lang="de-DE" dirty="0"/>
              <a:t> </a:t>
            </a:r>
            <a:r>
              <a:rPr lang="de-DE" dirty="0" err="1"/>
              <a:t>events</a:t>
            </a:r>
            <a:r>
              <a:rPr lang="de-DE" dirty="0"/>
              <a:t>?</a:t>
            </a:r>
          </a:p>
          <a:p>
            <a:endParaRPr lang="de-DE" dirty="0"/>
          </a:p>
          <a:p>
            <a:pPr marL="171450" indent="-171450">
              <a:buFont typeface="Arial" panose="020B0604020202020204" pitchFamily="34" charset="0"/>
              <a:buChar char="•"/>
            </a:pPr>
            <a:r>
              <a:rPr lang="de-DE" dirty="0"/>
              <a:t>Take 8 </a:t>
            </a:r>
            <a:r>
              <a:rPr lang="de-DE" dirty="0" err="1"/>
              <a:t>minutes</a:t>
            </a:r>
            <a:r>
              <a:rPr lang="de-DE" dirty="0"/>
              <a:t> </a:t>
            </a:r>
            <a:r>
              <a:rPr lang="de-DE" dirty="0" err="1"/>
              <a:t>to</a:t>
            </a:r>
            <a:r>
              <a:rPr lang="de-DE" dirty="0"/>
              <a:t> </a:t>
            </a:r>
            <a:r>
              <a:rPr lang="de-DE" dirty="0" err="1"/>
              <a:t>reflect</a:t>
            </a:r>
            <a:r>
              <a:rPr lang="de-DE" dirty="0"/>
              <a:t> on </a:t>
            </a:r>
            <a:r>
              <a:rPr lang="de-DE" dirty="0" err="1"/>
              <a:t>these</a:t>
            </a:r>
            <a:r>
              <a:rPr lang="de-DE" dirty="0"/>
              <a:t> </a:t>
            </a:r>
            <a:r>
              <a:rPr lang="de-DE" dirty="0" err="1"/>
              <a:t>questions</a:t>
            </a:r>
            <a:r>
              <a:rPr lang="de-DE" dirty="0"/>
              <a:t> and </a:t>
            </a:r>
            <a:r>
              <a:rPr lang="de-DE" dirty="0" err="1"/>
              <a:t>write</a:t>
            </a:r>
            <a:r>
              <a:rPr lang="de-DE" dirty="0"/>
              <a:t> down </a:t>
            </a:r>
            <a:r>
              <a:rPr lang="de-DE" dirty="0" err="1"/>
              <a:t>your</a:t>
            </a:r>
            <a:r>
              <a:rPr lang="de-DE" dirty="0"/>
              <a:t> </a:t>
            </a:r>
            <a:r>
              <a:rPr lang="de-DE" dirty="0" err="1"/>
              <a:t>thoughts</a:t>
            </a:r>
            <a:r>
              <a:rPr lang="de-DE" dirty="0"/>
              <a:t> on </a:t>
            </a:r>
            <a:r>
              <a:rPr lang="de-DE" dirty="0" err="1"/>
              <a:t>your</a:t>
            </a:r>
            <a:r>
              <a:rPr lang="de-DE" dirty="0"/>
              <a:t> </a:t>
            </a:r>
            <a:r>
              <a:rPr lang="de-DE" dirty="0" err="1"/>
              <a:t>piece</a:t>
            </a:r>
            <a:r>
              <a:rPr lang="de-DE" dirty="0"/>
              <a:t> </a:t>
            </a:r>
            <a:r>
              <a:rPr lang="de-DE" dirty="0" err="1"/>
              <a:t>of</a:t>
            </a:r>
            <a:r>
              <a:rPr lang="de-DE" dirty="0"/>
              <a:t> </a:t>
            </a:r>
            <a:r>
              <a:rPr lang="de-DE" dirty="0" err="1"/>
              <a:t>paper</a:t>
            </a:r>
            <a:r>
              <a:rPr lang="de-DE" dirty="0"/>
              <a:t>.</a:t>
            </a:r>
          </a:p>
          <a:p>
            <a:pPr marL="171450" indent="-171450">
              <a:buFont typeface="Arial" panose="020B0604020202020204" pitchFamily="34" charset="0"/>
              <a:buChar char="•"/>
            </a:pPr>
            <a:r>
              <a:rPr lang="de-DE" dirty="0" err="1"/>
              <a:t>Please</a:t>
            </a:r>
            <a:r>
              <a:rPr lang="de-DE" dirty="0"/>
              <a:t> </a:t>
            </a:r>
            <a:r>
              <a:rPr lang="de-DE" dirty="0" err="1"/>
              <a:t>stay</a:t>
            </a:r>
            <a:r>
              <a:rPr lang="de-DE" dirty="0"/>
              <a:t> in </a:t>
            </a:r>
            <a:r>
              <a:rPr lang="de-DE" dirty="0" err="1"/>
              <a:t>the</a:t>
            </a:r>
            <a:r>
              <a:rPr lang="de-DE" dirty="0"/>
              <a:t> </a:t>
            </a:r>
            <a:r>
              <a:rPr lang="de-DE" dirty="0" err="1"/>
              <a:t>main</a:t>
            </a:r>
            <a:r>
              <a:rPr lang="de-DE" dirty="0"/>
              <a:t> </a:t>
            </a:r>
            <a:r>
              <a:rPr lang="de-DE" dirty="0" err="1"/>
              <a:t>room</a:t>
            </a:r>
            <a:r>
              <a:rPr lang="de-DE" dirty="0"/>
              <a:t>, </a:t>
            </a:r>
            <a:r>
              <a:rPr lang="de-DE" dirty="0" err="1"/>
              <a:t>you</a:t>
            </a:r>
            <a:r>
              <a:rPr lang="de-DE" dirty="0"/>
              <a:t> </a:t>
            </a:r>
            <a:r>
              <a:rPr lang="de-DE" dirty="0" err="1"/>
              <a:t>can</a:t>
            </a:r>
            <a:r>
              <a:rPr lang="de-DE" dirty="0"/>
              <a:t> switch off </a:t>
            </a:r>
            <a:r>
              <a:rPr lang="de-DE" dirty="0" err="1"/>
              <a:t>your</a:t>
            </a:r>
            <a:r>
              <a:rPr lang="de-DE" dirty="0"/>
              <a:t> </a:t>
            </a:r>
            <a:r>
              <a:rPr lang="de-DE" dirty="0" err="1"/>
              <a:t>camera</a:t>
            </a:r>
            <a:r>
              <a:rPr lang="de-DE" dirty="0"/>
              <a:t> </a:t>
            </a:r>
            <a:r>
              <a:rPr lang="de-DE" dirty="0" err="1"/>
              <a:t>if</a:t>
            </a:r>
            <a:r>
              <a:rPr lang="de-DE" dirty="0"/>
              <a:t> </a:t>
            </a:r>
            <a:r>
              <a:rPr lang="de-DE" dirty="0" err="1"/>
              <a:t>you</a:t>
            </a:r>
            <a:r>
              <a:rPr lang="de-DE" dirty="0"/>
              <a:t> </a:t>
            </a:r>
            <a:r>
              <a:rPr lang="de-DE" dirty="0" err="1"/>
              <a:t>want</a:t>
            </a:r>
            <a:r>
              <a:rPr lang="de-DE" dirty="0"/>
              <a:t> </a:t>
            </a:r>
            <a:r>
              <a:rPr lang="de-DE" dirty="0" err="1"/>
              <a:t>to</a:t>
            </a:r>
            <a:r>
              <a:rPr lang="de-DE" dirty="0"/>
              <a:t>.</a:t>
            </a:r>
          </a:p>
          <a:p>
            <a:pPr marL="171450" indent="-171450">
              <a:buFont typeface="Arial" panose="020B0604020202020204" pitchFamily="34" charset="0"/>
              <a:buChar char="•"/>
            </a:pPr>
            <a:r>
              <a:rPr lang="de-DE" dirty="0"/>
              <a:t>After </a:t>
            </a:r>
            <a:r>
              <a:rPr lang="de-DE" dirty="0" err="1"/>
              <a:t>the</a:t>
            </a:r>
            <a:r>
              <a:rPr lang="de-DE" dirty="0"/>
              <a:t> time </a:t>
            </a:r>
            <a:r>
              <a:rPr lang="de-DE" dirty="0" err="1"/>
              <a:t>is</a:t>
            </a:r>
            <a:r>
              <a:rPr lang="de-DE" dirty="0"/>
              <a:t> </a:t>
            </a:r>
            <a:r>
              <a:rPr lang="de-DE" dirty="0" err="1"/>
              <a:t>up</a:t>
            </a:r>
            <a:r>
              <a:rPr lang="de-DE" dirty="0"/>
              <a:t> </a:t>
            </a:r>
            <a:r>
              <a:rPr lang="de-DE" dirty="0" err="1"/>
              <a:t>I‘ll</a:t>
            </a:r>
            <a:r>
              <a:rPr lang="de-DE" dirty="0"/>
              <a:t> </a:t>
            </a:r>
            <a:r>
              <a:rPr lang="de-DE" dirty="0" err="1"/>
              <a:t>give</a:t>
            </a:r>
            <a:r>
              <a:rPr lang="de-DE" dirty="0"/>
              <a:t> </a:t>
            </a:r>
            <a:r>
              <a:rPr lang="de-DE" dirty="0" err="1"/>
              <a:t>you</a:t>
            </a:r>
            <a:r>
              <a:rPr lang="de-DE" dirty="0"/>
              <a:t> a </a:t>
            </a:r>
            <a:r>
              <a:rPr lang="de-DE" dirty="0" err="1"/>
              <a:t>sign</a:t>
            </a:r>
            <a:r>
              <a:rPr lang="de-DE" dirty="0"/>
              <a:t> and </a:t>
            </a:r>
            <a:r>
              <a:rPr lang="de-DE" dirty="0" err="1"/>
              <a:t>we</a:t>
            </a:r>
            <a:r>
              <a:rPr lang="de-DE" dirty="0"/>
              <a:t> </a:t>
            </a:r>
            <a:r>
              <a:rPr lang="de-DE" dirty="0" err="1"/>
              <a:t>continue</a:t>
            </a:r>
            <a:r>
              <a:rPr lang="de-DE" dirty="0"/>
              <a:t>.</a:t>
            </a:r>
          </a:p>
        </p:txBody>
      </p:sp>
      <p:sp>
        <p:nvSpPr>
          <p:cNvPr id="4" name="Foliennummernplatzhalter 3"/>
          <p:cNvSpPr>
            <a:spLocks noGrp="1"/>
          </p:cNvSpPr>
          <p:nvPr>
            <p:ph type="sldNum" sz="quarter" idx="5"/>
          </p:nvPr>
        </p:nvSpPr>
        <p:spPr/>
        <p:txBody>
          <a:bodyPr/>
          <a:lstStyle/>
          <a:p>
            <a:fld id="{482C8A6D-F44A-2F43-A65F-4776C2B8F29A}" type="slidenum">
              <a:rPr lang="de-DE" smtClean="0"/>
              <a:t>25</a:t>
            </a:fld>
            <a:endParaRPr lang="de-DE"/>
          </a:p>
        </p:txBody>
      </p:sp>
    </p:spTree>
    <p:extLst>
      <p:ext uri="{BB962C8B-B14F-4D97-AF65-F5344CB8AC3E}">
        <p14:creationId xmlns:p14="http://schemas.microsoft.com/office/powerpoint/2010/main" val="732048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a:t>Now</a:t>
            </a:r>
            <a:r>
              <a:rPr lang="de-DE" dirty="0"/>
              <a:t>, </a:t>
            </a:r>
            <a:r>
              <a:rPr lang="de-DE" dirty="0" err="1"/>
              <a:t>let’s</a:t>
            </a:r>
            <a:r>
              <a:rPr lang="de-DE" dirty="0"/>
              <a:t> </a:t>
            </a:r>
            <a:r>
              <a:rPr lang="de-DE" dirty="0" err="1"/>
              <a:t>move</a:t>
            </a:r>
            <a:r>
              <a:rPr lang="de-DE" dirty="0"/>
              <a:t> </a:t>
            </a:r>
            <a:r>
              <a:rPr lang="de-DE" dirty="0" err="1"/>
              <a:t>into</a:t>
            </a:r>
            <a:r>
              <a:rPr lang="de-DE" dirty="0"/>
              <a:t> </a:t>
            </a:r>
            <a:r>
              <a:rPr lang="de-DE" dirty="0" err="1"/>
              <a:t>the</a:t>
            </a:r>
            <a:r>
              <a:rPr lang="de-DE" dirty="0"/>
              <a:t> </a:t>
            </a:r>
            <a:r>
              <a:rPr lang="de-DE" dirty="0" err="1"/>
              <a:t>sharing</a:t>
            </a:r>
            <a:r>
              <a:rPr lang="de-DE" dirty="0"/>
              <a:t> part. </a:t>
            </a:r>
          </a:p>
          <a:p>
            <a:pPr marL="171450" indent="-171450">
              <a:buFont typeface="Arial" panose="020B0604020202020204" pitchFamily="34" charset="0"/>
              <a:buChar char="•"/>
            </a:pPr>
            <a:r>
              <a:rPr lang="de-DE" dirty="0" err="1"/>
              <a:t>Reflecting</a:t>
            </a:r>
            <a:r>
              <a:rPr lang="de-DE" dirty="0"/>
              <a:t> on </a:t>
            </a:r>
            <a:r>
              <a:rPr lang="de-DE" dirty="0" err="1"/>
              <a:t>your</a:t>
            </a:r>
            <a:r>
              <a:rPr lang="de-DE" dirty="0"/>
              <a:t> </a:t>
            </a:r>
            <a:r>
              <a:rPr lang="de-DE" dirty="0" err="1"/>
              <a:t>experiences</a:t>
            </a:r>
            <a:r>
              <a:rPr lang="de-DE" dirty="0"/>
              <a:t>, </a:t>
            </a:r>
            <a:r>
              <a:rPr lang="de-DE" dirty="0" err="1"/>
              <a:t>I’d</a:t>
            </a:r>
            <a:r>
              <a:rPr lang="de-DE" dirty="0"/>
              <a:t> like </a:t>
            </a:r>
            <a:r>
              <a:rPr lang="de-DE" dirty="0" err="1"/>
              <a:t>to</a:t>
            </a:r>
            <a:r>
              <a:rPr lang="de-DE" dirty="0"/>
              <a:t> </a:t>
            </a:r>
            <a:r>
              <a:rPr lang="de-DE" dirty="0" err="1"/>
              <a:t>invite</a:t>
            </a:r>
            <a:r>
              <a:rPr lang="de-DE" dirty="0"/>
              <a:t> </a:t>
            </a:r>
            <a:r>
              <a:rPr lang="de-DE" dirty="0" err="1"/>
              <a:t>you</a:t>
            </a:r>
            <a:r>
              <a:rPr lang="de-DE" dirty="0"/>
              <a:t> </a:t>
            </a:r>
            <a:r>
              <a:rPr lang="de-DE" dirty="0" err="1"/>
              <a:t>to</a:t>
            </a:r>
            <a:r>
              <a:rPr lang="de-DE" dirty="0"/>
              <a:t> </a:t>
            </a:r>
            <a:r>
              <a:rPr lang="de-DE" dirty="0" err="1"/>
              <a:t>share</a:t>
            </a:r>
            <a:r>
              <a:rPr lang="de-DE" dirty="0"/>
              <a:t> </a:t>
            </a:r>
            <a:r>
              <a:rPr lang="de-DE" dirty="0" err="1"/>
              <a:t>with</a:t>
            </a:r>
            <a:r>
              <a:rPr lang="de-DE" dirty="0"/>
              <a:t> </a:t>
            </a:r>
            <a:r>
              <a:rPr lang="de-DE" dirty="0" err="1"/>
              <a:t>the</a:t>
            </a:r>
            <a:r>
              <a:rPr lang="de-DE" dirty="0"/>
              <a:t> </a:t>
            </a:r>
            <a:r>
              <a:rPr lang="de-DE" dirty="0" err="1"/>
              <a:t>group</a:t>
            </a:r>
            <a:r>
              <a:rPr lang="de-DE" dirty="0"/>
              <a:t>:</a:t>
            </a:r>
          </a:p>
          <a:p>
            <a:pPr marL="628650" lvl="1" indent="-171450">
              <a:buFont typeface="Arial" panose="020B0604020202020204" pitchFamily="34" charset="0"/>
              <a:buChar char="•"/>
            </a:pPr>
            <a:r>
              <a:rPr lang="de-DE" dirty="0" err="1"/>
              <a:t>What</a:t>
            </a:r>
            <a:r>
              <a:rPr lang="de-DE" dirty="0"/>
              <a:t> </a:t>
            </a:r>
            <a:r>
              <a:rPr lang="de-DE" dirty="0" err="1"/>
              <a:t>strengthened</a:t>
            </a:r>
            <a:r>
              <a:rPr lang="de-DE" dirty="0"/>
              <a:t> </a:t>
            </a:r>
            <a:r>
              <a:rPr lang="de-DE" dirty="0" err="1"/>
              <a:t>your</a:t>
            </a:r>
            <a:r>
              <a:rPr lang="de-DE" dirty="0"/>
              <a:t> </a:t>
            </a:r>
            <a:r>
              <a:rPr lang="de-DE" dirty="0" err="1"/>
              <a:t>resilience</a:t>
            </a:r>
            <a:r>
              <a:rPr lang="de-DE" dirty="0"/>
              <a:t> in </a:t>
            </a:r>
            <a:r>
              <a:rPr lang="de-DE" dirty="0" err="1"/>
              <a:t>the</a:t>
            </a:r>
            <a:r>
              <a:rPr lang="de-DE" dirty="0"/>
              <a:t> </a:t>
            </a:r>
            <a:r>
              <a:rPr lang="de-DE" dirty="0" err="1"/>
              <a:t>situations</a:t>
            </a:r>
            <a:r>
              <a:rPr lang="de-DE" dirty="0"/>
              <a:t> </a:t>
            </a:r>
            <a:r>
              <a:rPr lang="de-DE" dirty="0" err="1"/>
              <a:t>that</a:t>
            </a:r>
            <a:r>
              <a:rPr lang="de-DE" dirty="0"/>
              <a:t> </a:t>
            </a:r>
            <a:r>
              <a:rPr lang="de-DE" dirty="0" err="1"/>
              <a:t>felt</a:t>
            </a:r>
            <a:r>
              <a:rPr lang="de-DE" dirty="0"/>
              <a:t> like </a:t>
            </a:r>
            <a:r>
              <a:rPr lang="de-DE" dirty="0" err="1"/>
              <a:t>setbacks</a:t>
            </a:r>
            <a:r>
              <a:rPr lang="de-DE" dirty="0"/>
              <a:t>?</a:t>
            </a:r>
          </a:p>
          <a:p>
            <a:pPr marL="628650" lvl="1" indent="-171450">
              <a:buFont typeface="Arial" panose="020B0604020202020204" pitchFamily="34" charset="0"/>
              <a:buChar char="•"/>
            </a:pPr>
            <a:r>
              <a:rPr lang="de-DE" dirty="0" err="1"/>
              <a:t>What</a:t>
            </a:r>
            <a:r>
              <a:rPr lang="de-DE" dirty="0"/>
              <a:t> </a:t>
            </a:r>
            <a:r>
              <a:rPr lang="de-DE" dirty="0" err="1"/>
              <a:t>can</a:t>
            </a:r>
            <a:r>
              <a:rPr lang="de-DE" dirty="0"/>
              <a:t> </a:t>
            </a:r>
            <a:r>
              <a:rPr lang="de-DE" dirty="0" err="1"/>
              <a:t>you</a:t>
            </a:r>
            <a:r>
              <a:rPr lang="de-DE" dirty="0"/>
              <a:t> do </a:t>
            </a:r>
            <a:r>
              <a:rPr lang="de-DE" dirty="0" err="1"/>
              <a:t>next</a:t>
            </a:r>
            <a:r>
              <a:rPr lang="de-DE" dirty="0"/>
              <a:t> time </a:t>
            </a:r>
            <a:r>
              <a:rPr lang="de-DE" dirty="0" err="1"/>
              <a:t>to</a:t>
            </a:r>
            <a:r>
              <a:rPr lang="de-DE" dirty="0"/>
              <a:t> </a:t>
            </a:r>
            <a:r>
              <a:rPr lang="de-DE" dirty="0" err="1"/>
              <a:t>feel</a:t>
            </a:r>
            <a:r>
              <a:rPr lang="de-DE" dirty="0"/>
              <a:t> </a:t>
            </a:r>
            <a:r>
              <a:rPr lang="de-DE" dirty="0" err="1"/>
              <a:t>more</a:t>
            </a:r>
            <a:r>
              <a:rPr lang="de-DE" dirty="0"/>
              <a:t> resilient in </a:t>
            </a:r>
            <a:r>
              <a:rPr lang="de-DE" dirty="0" err="1"/>
              <a:t>moments</a:t>
            </a:r>
            <a:r>
              <a:rPr lang="de-DE" dirty="0"/>
              <a:t> </a:t>
            </a:r>
            <a:r>
              <a:rPr lang="de-DE" dirty="0" err="1"/>
              <a:t>of</a:t>
            </a:r>
            <a:r>
              <a:rPr lang="de-DE" dirty="0"/>
              <a:t> </a:t>
            </a:r>
            <a:r>
              <a:rPr lang="de-DE" dirty="0" err="1"/>
              <a:t>resignation</a:t>
            </a:r>
            <a:r>
              <a:rPr lang="de-DE" dirty="0"/>
              <a:t>?</a:t>
            </a:r>
          </a:p>
          <a:p>
            <a:endParaRPr lang="de-DE" dirty="0"/>
          </a:p>
          <a:p>
            <a:r>
              <a:rPr lang="de-DE" dirty="0" err="1"/>
              <a:t>Feel</a:t>
            </a:r>
            <a:r>
              <a:rPr lang="de-DE" dirty="0"/>
              <a:t> </a:t>
            </a:r>
            <a:r>
              <a:rPr lang="de-DE" dirty="0" err="1"/>
              <a:t>free</a:t>
            </a:r>
            <a:r>
              <a:rPr lang="de-DE" dirty="0"/>
              <a:t> </a:t>
            </a:r>
            <a:r>
              <a:rPr lang="de-DE" dirty="0" err="1"/>
              <a:t>to</a:t>
            </a:r>
            <a:r>
              <a:rPr lang="de-DE" dirty="0"/>
              <a:t> </a:t>
            </a:r>
            <a:r>
              <a:rPr lang="de-DE" dirty="0" err="1"/>
              <a:t>share</a:t>
            </a:r>
            <a:r>
              <a:rPr lang="de-DE" dirty="0"/>
              <a:t> </a:t>
            </a:r>
            <a:r>
              <a:rPr lang="de-DE" dirty="0" err="1"/>
              <a:t>any</a:t>
            </a:r>
            <a:r>
              <a:rPr lang="de-DE" dirty="0"/>
              <a:t> </a:t>
            </a:r>
            <a:r>
              <a:rPr lang="de-DE" dirty="0" err="1"/>
              <a:t>insights</a:t>
            </a:r>
            <a:r>
              <a:rPr lang="de-DE" dirty="0"/>
              <a:t> </a:t>
            </a:r>
            <a:r>
              <a:rPr lang="de-DE" dirty="0" err="1"/>
              <a:t>or</a:t>
            </a:r>
            <a:r>
              <a:rPr lang="de-DE" dirty="0"/>
              <a:t> </a:t>
            </a:r>
            <a:r>
              <a:rPr lang="de-DE" dirty="0" err="1"/>
              <a:t>strategies</a:t>
            </a:r>
            <a:r>
              <a:rPr lang="de-DE" dirty="0"/>
              <a:t> </a:t>
            </a:r>
            <a:r>
              <a:rPr lang="de-DE" dirty="0" err="1"/>
              <a:t>that</a:t>
            </a:r>
            <a:r>
              <a:rPr lang="de-DE" dirty="0"/>
              <a:t> </a:t>
            </a:r>
            <a:r>
              <a:rPr lang="de-DE" dirty="0" err="1"/>
              <a:t>helped</a:t>
            </a:r>
            <a:r>
              <a:rPr lang="de-DE" dirty="0"/>
              <a:t> </a:t>
            </a:r>
            <a:r>
              <a:rPr lang="de-DE" dirty="0" err="1"/>
              <a:t>you</a:t>
            </a:r>
            <a:r>
              <a:rPr lang="de-DE" dirty="0"/>
              <a:t> </a:t>
            </a:r>
            <a:r>
              <a:rPr lang="de-DE" dirty="0" err="1"/>
              <a:t>move</a:t>
            </a:r>
            <a:r>
              <a:rPr lang="de-DE" dirty="0"/>
              <a:t> </a:t>
            </a:r>
            <a:r>
              <a:rPr lang="de-DE" dirty="0" err="1"/>
              <a:t>forward</a:t>
            </a:r>
            <a:r>
              <a:rPr lang="de-DE" dirty="0"/>
              <a:t>.</a:t>
            </a:r>
          </a:p>
          <a:p>
            <a:endParaRPr lang="de-DE" dirty="0"/>
          </a:p>
        </p:txBody>
      </p:sp>
      <p:sp>
        <p:nvSpPr>
          <p:cNvPr id="4" name="Foliennummernplatzhalter 3"/>
          <p:cNvSpPr>
            <a:spLocks noGrp="1"/>
          </p:cNvSpPr>
          <p:nvPr>
            <p:ph type="sldNum" sz="quarter" idx="5"/>
          </p:nvPr>
        </p:nvSpPr>
        <p:spPr/>
        <p:txBody>
          <a:bodyPr/>
          <a:lstStyle/>
          <a:p>
            <a:fld id="{482C8A6D-F44A-2F43-A65F-4776C2B8F29A}" type="slidenum">
              <a:rPr lang="de-DE" smtClean="0"/>
              <a:t>26</a:t>
            </a:fld>
            <a:endParaRPr lang="de-DE"/>
          </a:p>
        </p:txBody>
      </p:sp>
    </p:spTree>
    <p:extLst>
      <p:ext uri="{BB962C8B-B14F-4D97-AF65-F5344CB8AC3E}">
        <p14:creationId xmlns:p14="http://schemas.microsoft.com/office/powerpoint/2010/main" val="2562476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solidFill>
                  <a:srgbClr val="000000"/>
                </a:solidFill>
                <a:cs typeface="Calibri"/>
              </a:rPr>
              <a:t>Are there any open question from your side?</a:t>
            </a:r>
          </a:p>
        </p:txBody>
      </p:sp>
    </p:spTree>
    <p:extLst>
      <p:ext uri="{BB962C8B-B14F-4D97-AF65-F5344CB8AC3E}">
        <p14:creationId xmlns:p14="http://schemas.microsoft.com/office/powerpoint/2010/main" val="54487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err="1"/>
              <a:t>Lets</a:t>
            </a:r>
            <a:r>
              <a:rPr lang="de-DE" dirty="0"/>
              <a:t> </a:t>
            </a:r>
            <a:r>
              <a:rPr lang="de-DE" dirty="0" err="1"/>
              <a:t>have</a:t>
            </a:r>
            <a:r>
              <a:rPr lang="de-DE" dirty="0"/>
              <a:t> a </a:t>
            </a:r>
            <a:r>
              <a:rPr lang="de-DE" dirty="0" err="1"/>
              <a:t>coffee</a:t>
            </a:r>
            <a:r>
              <a:rPr lang="de-DE" dirty="0"/>
              <a:t> breakt and </a:t>
            </a:r>
            <a:r>
              <a:rPr lang="de-DE" dirty="0" err="1"/>
              <a:t>we</a:t>
            </a:r>
            <a:r>
              <a:rPr lang="de-DE" dirty="0"/>
              <a:t> </a:t>
            </a:r>
            <a:r>
              <a:rPr lang="de-DE" dirty="0" err="1"/>
              <a:t>meet</a:t>
            </a:r>
            <a:r>
              <a:rPr lang="de-DE" dirty="0"/>
              <a:t> back </a:t>
            </a:r>
            <a:r>
              <a:rPr lang="de-DE" dirty="0" err="1"/>
              <a:t>here</a:t>
            </a:r>
            <a:r>
              <a:rPr lang="de-DE" dirty="0"/>
              <a:t> at ...</a:t>
            </a:r>
          </a:p>
        </p:txBody>
      </p:sp>
    </p:spTree>
    <p:extLst>
      <p:ext uri="{BB962C8B-B14F-4D97-AF65-F5344CB8AC3E}">
        <p14:creationId xmlns:p14="http://schemas.microsoft.com/office/powerpoint/2010/main" val="3903351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Welcome back!</a:t>
            </a:r>
          </a:p>
        </p:txBody>
      </p:sp>
      <p:sp>
        <p:nvSpPr>
          <p:cNvPr id="4" name="Foliennummernplatzhalter 3"/>
          <p:cNvSpPr>
            <a:spLocks noGrp="1"/>
          </p:cNvSpPr>
          <p:nvPr>
            <p:ph type="sldNum" sz="quarter" idx="5"/>
          </p:nvPr>
        </p:nvSpPr>
        <p:spPr/>
        <p:txBody>
          <a:bodyPr/>
          <a:lstStyle/>
          <a:p>
            <a:fld id="{96229FC2-6A83-4948-B60F-F7D518252D2F}" type="slidenum">
              <a:rPr lang="de-DE"/>
              <a:t>29</a:t>
            </a:fld>
            <a:endParaRPr lang="de-DE"/>
          </a:p>
        </p:txBody>
      </p:sp>
    </p:spTree>
    <p:extLst>
      <p:ext uri="{BB962C8B-B14F-4D97-AF65-F5344CB8AC3E}">
        <p14:creationId xmlns:p14="http://schemas.microsoft.com/office/powerpoint/2010/main" val="26313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Our</a:t>
            </a:r>
            <a:r>
              <a:rPr lang="de-DE" b="1" dirty="0"/>
              <a:t> </a:t>
            </a:r>
            <a:r>
              <a:rPr lang="de-DE" b="1" dirty="0" err="1"/>
              <a:t>Learing</a:t>
            </a:r>
            <a:r>
              <a:rPr lang="de-DE" b="1" dirty="0"/>
              <a:t> </a:t>
            </a:r>
            <a:r>
              <a:rPr lang="de-DE" b="1" dirty="0" err="1"/>
              <a:t>goals</a:t>
            </a:r>
            <a:r>
              <a:rPr lang="de-DE" b="1" dirty="0"/>
              <a:t> </a:t>
            </a:r>
            <a:r>
              <a:rPr lang="de-DE" b="1" dirty="0" err="1"/>
              <a:t>for</a:t>
            </a:r>
            <a:r>
              <a:rPr lang="de-DE" b="1" dirty="0"/>
              <a:t> </a:t>
            </a:r>
            <a:r>
              <a:rPr lang="de-DE" b="1" dirty="0" err="1"/>
              <a:t>today</a:t>
            </a:r>
            <a:r>
              <a:rPr lang="de-DE" b="1" dirty="0"/>
              <a:t> </a:t>
            </a:r>
            <a:r>
              <a:rPr lang="de-DE" b="1" dirty="0" err="1"/>
              <a:t>are</a:t>
            </a:r>
            <a:r>
              <a:rPr lang="de-DE" b="1" dirty="0"/>
              <a:t>: </a:t>
            </a:r>
          </a:p>
          <a:p>
            <a:endParaRPr lang="de-DE" b="1" dirty="0"/>
          </a:p>
          <a:p>
            <a:pPr marL="171450" indent="-171450">
              <a:buFont typeface="Arial" panose="020B0604020202020204" pitchFamily="34" charset="0"/>
              <a:buChar char="•"/>
            </a:pPr>
            <a:r>
              <a:rPr lang="de-DE" b="1" dirty="0" err="1"/>
              <a:t>Learn</a:t>
            </a:r>
            <a:r>
              <a:rPr lang="de-DE" b="1" dirty="0"/>
              <a:t> </a:t>
            </a:r>
            <a:r>
              <a:rPr lang="de-DE" b="1" dirty="0" err="1"/>
              <a:t>about</a:t>
            </a:r>
            <a:r>
              <a:rPr lang="de-DE" b="1" dirty="0"/>
              <a:t> </a:t>
            </a:r>
            <a:r>
              <a:rPr lang="de-DE" b="1" dirty="0" err="1"/>
              <a:t>useful</a:t>
            </a:r>
            <a:r>
              <a:rPr lang="de-DE" b="1" dirty="0"/>
              <a:t> </a:t>
            </a:r>
            <a:r>
              <a:rPr lang="de-DE" b="1" dirty="0" err="1"/>
              <a:t>mindsets</a:t>
            </a:r>
            <a:r>
              <a:rPr lang="de-DE" b="1" dirty="0"/>
              <a:t> </a:t>
            </a:r>
            <a:r>
              <a:rPr lang="de-DE" b="1" dirty="0" err="1"/>
              <a:t>to</a:t>
            </a:r>
            <a:r>
              <a:rPr lang="de-DE" b="1" dirty="0"/>
              <a:t> </a:t>
            </a:r>
            <a:r>
              <a:rPr lang="de-DE" b="1" dirty="0" err="1"/>
              <a:t>cope</a:t>
            </a:r>
            <a:r>
              <a:rPr lang="de-DE" b="1" dirty="0"/>
              <a:t> </a:t>
            </a:r>
            <a:r>
              <a:rPr lang="de-DE" b="1" dirty="0" err="1"/>
              <a:t>with</a:t>
            </a:r>
            <a:r>
              <a:rPr lang="de-DE" b="1" dirty="0"/>
              <a:t> </a:t>
            </a:r>
            <a:r>
              <a:rPr lang="de-DE" b="1" dirty="0" err="1"/>
              <a:t>stressful</a:t>
            </a:r>
            <a:r>
              <a:rPr lang="de-DE" b="1" dirty="0"/>
              <a:t> </a:t>
            </a:r>
            <a:r>
              <a:rPr lang="de-DE" b="1" dirty="0" err="1"/>
              <a:t>situations</a:t>
            </a:r>
            <a:r>
              <a:rPr lang="de-DE" b="1" dirty="0"/>
              <a:t>:</a:t>
            </a:r>
            <a:br>
              <a:rPr lang="de-DE" dirty="0"/>
            </a:br>
            <a:r>
              <a:rPr lang="de-DE" dirty="0"/>
              <a:t>Discover </a:t>
            </a:r>
            <a:r>
              <a:rPr lang="de-DE" dirty="0" err="1"/>
              <a:t>approaches</a:t>
            </a:r>
            <a:r>
              <a:rPr lang="de-DE" dirty="0"/>
              <a:t> </a:t>
            </a:r>
            <a:r>
              <a:rPr lang="de-DE" dirty="0" err="1"/>
              <a:t>to</a:t>
            </a:r>
            <a:r>
              <a:rPr lang="de-DE" dirty="0"/>
              <a:t> </a:t>
            </a:r>
            <a:r>
              <a:rPr lang="de-DE" dirty="0" err="1"/>
              <a:t>stay</a:t>
            </a:r>
            <a:r>
              <a:rPr lang="de-DE" dirty="0"/>
              <a:t> </a:t>
            </a:r>
            <a:r>
              <a:rPr lang="de-DE" dirty="0" err="1"/>
              <a:t>grounded</a:t>
            </a:r>
            <a:r>
              <a:rPr lang="de-DE" dirty="0"/>
              <a:t> and </a:t>
            </a:r>
            <a:r>
              <a:rPr lang="de-DE" dirty="0" err="1"/>
              <a:t>adaptable</a:t>
            </a:r>
            <a:r>
              <a:rPr lang="de-DE" dirty="0"/>
              <a:t> </a:t>
            </a:r>
            <a:r>
              <a:rPr lang="de-DE" dirty="0" err="1"/>
              <a:t>when</a:t>
            </a:r>
            <a:r>
              <a:rPr lang="de-DE" dirty="0"/>
              <a:t> </a:t>
            </a:r>
            <a:r>
              <a:rPr lang="de-DE" dirty="0" err="1"/>
              <a:t>facing</a:t>
            </a:r>
            <a:r>
              <a:rPr lang="de-DE" dirty="0"/>
              <a:t> </a:t>
            </a:r>
            <a:r>
              <a:rPr lang="de-DE" dirty="0" err="1"/>
              <a:t>challenges</a:t>
            </a:r>
            <a:r>
              <a:rPr lang="de-DE" dirty="0"/>
              <a:t>, </a:t>
            </a:r>
            <a:r>
              <a:rPr lang="de-DE" dirty="0" err="1"/>
              <a:t>building</a:t>
            </a:r>
            <a:r>
              <a:rPr lang="de-DE" dirty="0"/>
              <a:t> a </a:t>
            </a:r>
            <a:r>
              <a:rPr lang="de-DE" dirty="0" err="1"/>
              <a:t>foundation</a:t>
            </a:r>
            <a:r>
              <a:rPr lang="de-DE" dirty="0"/>
              <a:t> </a:t>
            </a:r>
            <a:r>
              <a:rPr lang="de-DE" dirty="0" err="1"/>
              <a:t>for</a:t>
            </a:r>
            <a:r>
              <a:rPr lang="de-DE" dirty="0"/>
              <a:t> </a:t>
            </a:r>
            <a:r>
              <a:rPr lang="de-DE" dirty="0" err="1"/>
              <a:t>resilience</a:t>
            </a:r>
            <a:r>
              <a:rPr lang="de-DE" dirty="0"/>
              <a:t>.</a:t>
            </a:r>
            <a:br>
              <a:rPr lang="de-DE" dirty="0"/>
            </a:br>
            <a:endParaRPr lang="de-DE" dirty="0"/>
          </a:p>
          <a:p>
            <a:pPr marL="171450" indent="-171450">
              <a:buFont typeface="Arial" panose="020B0604020202020204" pitchFamily="34" charset="0"/>
              <a:buChar char="•"/>
            </a:pPr>
            <a:r>
              <a:rPr lang="de-DE" b="1" dirty="0" err="1"/>
              <a:t>Practise</a:t>
            </a:r>
            <a:r>
              <a:rPr lang="de-DE" b="1" dirty="0"/>
              <a:t> </a:t>
            </a:r>
            <a:r>
              <a:rPr lang="de-DE" b="1" dirty="0" err="1"/>
              <a:t>creating</a:t>
            </a:r>
            <a:r>
              <a:rPr lang="de-DE" b="1" dirty="0"/>
              <a:t> </a:t>
            </a:r>
            <a:r>
              <a:rPr lang="de-DE" b="1" dirty="0" err="1"/>
              <a:t>room</a:t>
            </a:r>
            <a:r>
              <a:rPr lang="de-DE" b="1" dirty="0"/>
              <a:t> </a:t>
            </a:r>
            <a:r>
              <a:rPr lang="de-DE" b="1" dirty="0" err="1"/>
              <a:t>for</a:t>
            </a:r>
            <a:r>
              <a:rPr lang="de-DE" b="1" dirty="0"/>
              <a:t> positive </a:t>
            </a:r>
            <a:r>
              <a:rPr lang="de-DE" b="1" dirty="0" err="1"/>
              <a:t>perspectives</a:t>
            </a:r>
            <a:r>
              <a:rPr lang="de-DE" b="1" dirty="0"/>
              <a:t>:</a:t>
            </a:r>
            <a:br>
              <a:rPr lang="de-DE" dirty="0"/>
            </a:br>
            <a:r>
              <a:rPr lang="de-DE" dirty="0" err="1"/>
              <a:t>Learn</a:t>
            </a:r>
            <a:r>
              <a:rPr lang="de-DE" dirty="0"/>
              <a:t> </a:t>
            </a:r>
            <a:r>
              <a:rPr lang="de-DE" dirty="0" err="1"/>
              <a:t>how</a:t>
            </a:r>
            <a:r>
              <a:rPr lang="de-DE" dirty="0"/>
              <a:t> </a:t>
            </a:r>
            <a:r>
              <a:rPr lang="de-DE" dirty="0" err="1"/>
              <a:t>to</a:t>
            </a:r>
            <a:r>
              <a:rPr lang="de-DE" dirty="0"/>
              <a:t> </a:t>
            </a:r>
            <a:r>
              <a:rPr lang="de-DE" dirty="0" err="1"/>
              <a:t>reframe</a:t>
            </a:r>
            <a:r>
              <a:rPr lang="de-DE" dirty="0"/>
              <a:t> </a:t>
            </a:r>
            <a:r>
              <a:rPr lang="de-DE" dirty="0" err="1"/>
              <a:t>situations</a:t>
            </a:r>
            <a:r>
              <a:rPr lang="de-DE" dirty="0"/>
              <a:t> and </a:t>
            </a:r>
            <a:r>
              <a:rPr lang="de-DE" dirty="0" err="1"/>
              <a:t>foster</a:t>
            </a:r>
            <a:r>
              <a:rPr lang="de-DE" dirty="0"/>
              <a:t> </a:t>
            </a:r>
            <a:r>
              <a:rPr lang="de-DE" dirty="0" err="1"/>
              <a:t>optimism</a:t>
            </a:r>
            <a:r>
              <a:rPr lang="de-DE" dirty="0"/>
              <a:t>.</a:t>
            </a:r>
            <a:br>
              <a:rPr lang="de-DE" dirty="0"/>
            </a:br>
            <a:endParaRPr lang="de-DE" dirty="0"/>
          </a:p>
          <a:p>
            <a:pPr marL="171450" indent="-171450">
              <a:buFont typeface="Arial" panose="020B0604020202020204" pitchFamily="34" charset="0"/>
              <a:buChar char="•"/>
            </a:pPr>
            <a:r>
              <a:rPr lang="de-DE" b="1" dirty="0" err="1"/>
              <a:t>Develop</a:t>
            </a:r>
            <a:r>
              <a:rPr lang="de-DE" b="1" dirty="0"/>
              <a:t> </a:t>
            </a:r>
            <a:r>
              <a:rPr lang="de-DE" b="1" dirty="0" err="1"/>
              <a:t>resilience</a:t>
            </a:r>
            <a:r>
              <a:rPr lang="de-DE" b="1" dirty="0"/>
              <a:t> </a:t>
            </a:r>
            <a:r>
              <a:rPr lang="de-DE" b="1" dirty="0" err="1"/>
              <a:t>strategies</a:t>
            </a:r>
            <a:r>
              <a:rPr lang="de-DE" b="1" dirty="0"/>
              <a:t> </a:t>
            </a:r>
            <a:r>
              <a:rPr lang="de-DE" b="1" dirty="0" err="1"/>
              <a:t>that</a:t>
            </a:r>
            <a:r>
              <a:rPr lang="de-DE" b="1" dirty="0"/>
              <a:t> </a:t>
            </a:r>
            <a:r>
              <a:rPr lang="de-DE" b="1" dirty="0" err="1"/>
              <a:t>suit</a:t>
            </a:r>
            <a:r>
              <a:rPr lang="de-DE" b="1" dirty="0"/>
              <a:t> </a:t>
            </a:r>
            <a:r>
              <a:rPr lang="de-DE" b="1" dirty="0" err="1"/>
              <a:t>your</a:t>
            </a:r>
            <a:r>
              <a:rPr lang="de-DE" b="1" dirty="0"/>
              <a:t> </a:t>
            </a:r>
            <a:r>
              <a:rPr lang="de-DE" b="1" dirty="0" err="1"/>
              <a:t>needs</a:t>
            </a:r>
            <a:r>
              <a:rPr lang="de-DE" b="1" dirty="0"/>
              <a:t>:</a:t>
            </a:r>
            <a:br>
              <a:rPr lang="de-DE" dirty="0"/>
            </a:br>
            <a:r>
              <a:rPr lang="de-DE" dirty="0" err="1"/>
              <a:t>Identify</a:t>
            </a:r>
            <a:r>
              <a:rPr lang="de-DE" dirty="0"/>
              <a:t> and </a:t>
            </a:r>
            <a:r>
              <a:rPr lang="de-DE" dirty="0" err="1"/>
              <a:t>tailor</a:t>
            </a:r>
            <a:r>
              <a:rPr lang="de-DE" dirty="0"/>
              <a:t> </a:t>
            </a:r>
            <a:r>
              <a:rPr lang="de-DE" dirty="0" err="1"/>
              <a:t>techniques</a:t>
            </a:r>
            <a:r>
              <a:rPr lang="de-DE" dirty="0"/>
              <a:t> </a:t>
            </a:r>
            <a:r>
              <a:rPr lang="de-DE" dirty="0" err="1"/>
              <a:t>that</a:t>
            </a:r>
            <a:r>
              <a:rPr lang="de-DE" dirty="0"/>
              <a:t> </a:t>
            </a:r>
            <a:r>
              <a:rPr lang="de-DE" dirty="0" err="1"/>
              <a:t>work</a:t>
            </a:r>
            <a:r>
              <a:rPr lang="de-DE" dirty="0"/>
              <a:t> </a:t>
            </a:r>
            <a:r>
              <a:rPr lang="de-DE" dirty="0" err="1"/>
              <a:t>best</a:t>
            </a:r>
            <a:r>
              <a:rPr lang="de-DE" dirty="0"/>
              <a:t> </a:t>
            </a:r>
            <a:r>
              <a:rPr lang="de-DE" dirty="0" err="1"/>
              <a:t>for</a:t>
            </a:r>
            <a:r>
              <a:rPr lang="de-DE" dirty="0"/>
              <a:t> </a:t>
            </a:r>
            <a:r>
              <a:rPr lang="de-DE" dirty="0" err="1"/>
              <a:t>you</a:t>
            </a:r>
            <a:r>
              <a:rPr lang="de-DE" dirty="0"/>
              <a:t>, </a:t>
            </a:r>
            <a:r>
              <a:rPr lang="de-DE" dirty="0" err="1"/>
              <a:t>creating</a:t>
            </a:r>
            <a:r>
              <a:rPr lang="de-DE" dirty="0"/>
              <a:t> a </a:t>
            </a:r>
            <a:r>
              <a:rPr lang="de-DE" dirty="0" err="1"/>
              <a:t>personalized</a:t>
            </a:r>
            <a:r>
              <a:rPr lang="de-DE" dirty="0"/>
              <a:t> </a:t>
            </a:r>
            <a:r>
              <a:rPr lang="de-DE" dirty="0" err="1"/>
              <a:t>toolkit</a:t>
            </a:r>
            <a:r>
              <a:rPr lang="de-DE" dirty="0"/>
              <a:t> </a:t>
            </a:r>
            <a:r>
              <a:rPr lang="de-DE" dirty="0" err="1"/>
              <a:t>for</a:t>
            </a:r>
            <a:r>
              <a:rPr lang="de-DE" dirty="0"/>
              <a:t> </a:t>
            </a:r>
            <a:r>
              <a:rPr lang="de-DE" dirty="0" err="1"/>
              <a:t>navigating</a:t>
            </a:r>
            <a:r>
              <a:rPr lang="de-DE" dirty="0"/>
              <a:t> </a:t>
            </a:r>
            <a:r>
              <a:rPr lang="de-DE" dirty="0" err="1"/>
              <a:t>difficult</a:t>
            </a:r>
            <a:r>
              <a:rPr lang="de-DE" dirty="0"/>
              <a:t> </a:t>
            </a:r>
            <a:r>
              <a:rPr lang="de-DE" dirty="0" err="1"/>
              <a:t>times</a:t>
            </a:r>
            <a:r>
              <a:rPr lang="de-DE" dirty="0"/>
              <a:t>.</a:t>
            </a:r>
          </a:p>
          <a:p>
            <a:endParaRPr lang="de-DE" dirty="0">
              <a:sym typeface="Wingdings" pitchFamily="2" charset="2"/>
            </a:endParaRPr>
          </a:p>
          <a:p>
            <a:endParaRPr lang="de-DE" dirty="0">
              <a:sym typeface="Wingdings" pitchFamily="2" charset="2"/>
            </a:endParaRPr>
          </a:p>
          <a:p>
            <a:r>
              <a:rPr lang="de-DE" b="1" dirty="0" err="1">
                <a:sym typeface="Wingdings" pitchFamily="2" charset="2"/>
              </a:rPr>
              <a:t>One</a:t>
            </a:r>
            <a:r>
              <a:rPr lang="de-DE" b="1" dirty="0">
                <a:sym typeface="Wingdings" pitchFamily="2" charset="2"/>
              </a:rPr>
              <a:t> </a:t>
            </a:r>
            <a:r>
              <a:rPr lang="de-DE" b="1" dirty="0" err="1">
                <a:sym typeface="Wingdings" pitchFamily="2" charset="2"/>
              </a:rPr>
              <a:t>important</a:t>
            </a:r>
            <a:r>
              <a:rPr lang="de-DE" b="1" dirty="0">
                <a:sym typeface="Wingdings" pitchFamily="2" charset="2"/>
              </a:rPr>
              <a:t> </a:t>
            </a:r>
            <a:r>
              <a:rPr lang="de-DE" b="1" dirty="0" err="1">
                <a:sym typeface="Wingdings" pitchFamily="2" charset="2"/>
              </a:rPr>
              <a:t>note</a:t>
            </a:r>
            <a:r>
              <a:rPr lang="de-DE" b="1" dirty="0">
                <a:sym typeface="Wingdings" pitchFamily="2" charset="2"/>
              </a:rPr>
              <a:t>: </a:t>
            </a:r>
            <a:r>
              <a:rPr lang="de-DE" dirty="0" err="1"/>
              <a:t>We</a:t>
            </a:r>
            <a:r>
              <a:rPr lang="de-DE" dirty="0"/>
              <a:t> </a:t>
            </a:r>
            <a:r>
              <a:rPr lang="de-DE" dirty="0" err="1"/>
              <a:t>kindly</a:t>
            </a:r>
            <a:r>
              <a:rPr lang="de-DE" dirty="0"/>
              <a:t> </a:t>
            </a:r>
            <a:r>
              <a:rPr lang="de-DE" dirty="0" err="1"/>
              <a:t>ask</a:t>
            </a:r>
            <a:r>
              <a:rPr lang="de-DE" dirty="0"/>
              <a:t> </a:t>
            </a:r>
            <a:r>
              <a:rPr lang="de-DE" dirty="0" err="1"/>
              <a:t>everyone</a:t>
            </a:r>
            <a:r>
              <a:rPr lang="de-DE" dirty="0"/>
              <a:t> </a:t>
            </a:r>
            <a:r>
              <a:rPr lang="de-DE" dirty="0" err="1"/>
              <a:t>to</a:t>
            </a:r>
            <a:r>
              <a:rPr lang="de-DE" dirty="0"/>
              <a:t> </a:t>
            </a:r>
            <a:r>
              <a:rPr lang="de-DE" dirty="0" err="1"/>
              <a:t>treat</a:t>
            </a:r>
            <a:r>
              <a:rPr lang="de-DE" dirty="0"/>
              <a:t> </a:t>
            </a:r>
            <a:r>
              <a:rPr lang="de-DE" dirty="0" err="1"/>
              <a:t>everything</a:t>
            </a:r>
            <a:r>
              <a:rPr lang="de-DE" dirty="0"/>
              <a:t> </a:t>
            </a:r>
            <a:r>
              <a:rPr lang="de-DE" dirty="0" err="1"/>
              <a:t>discussed</a:t>
            </a:r>
            <a:r>
              <a:rPr lang="de-DE" dirty="0"/>
              <a:t> </a:t>
            </a:r>
            <a:r>
              <a:rPr lang="de-DE" dirty="0" err="1"/>
              <a:t>here</a:t>
            </a:r>
            <a:r>
              <a:rPr lang="de-DE" dirty="0"/>
              <a:t> </a:t>
            </a:r>
            <a:r>
              <a:rPr lang="de-DE" dirty="0" err="1"/>
              <a:t>today</a:t>
            </a:r>
            <a:r>
              <a:rPr lang="de-DE" dirty="0"/>
              <a:t> </a:t>
            </a:r>
            <a:r>
              <a:rPr lang="de-DE" dirty="0" err="1"/>
              <a:t>with</a:t>
            </a:r>
            <a:r>
              <a:rPr lang="de-DE" dirty="0"/>
              <a:t> </a:t>
            </a:r>
            <a:r>
              <a:rPr lang="de-DE" dirty="0" err="1"/>
              <a:t>confidentiality</a:t>
            </a:r>
            <a:r>
              <a:rPr lang="de-DE" dirty="0"/>
              <a:t>. At </a:t>
            </a:r>
            <a:r>
              <a:rPr lang="de-DE" dirty="0" err="1"/>
              <a:t>the</a:t>
            </a:r>
            <a:r>
              <a:rPr lang="de-DE" dirty="0"/>
              <a:t> same time, </a:t>
            </a:r>
            <a:r>
              <a:rPr lang="de-DE" dirty="0" err="1"/>
              <a:t>we</a:t>
            </a:r>
            <a:r>
              <a:rPr lang="de-DE" dirty="0"/>
              <a:t> </a:t>
            </a:r>
            <a:r>
              <a:rPr lang="de-DE" dirty="0" err="1"/>
              <a:t>invite</a:t>
            </a:r>
            <a:r>
              <a:rPr lang="de-DE" dirty="0"/>
              <a:t> </a:t>
            </a:r>
            <a:r>
              <a:rPr lang="de-DE" dirty="0" err="1"/>
              <a:t>you</a:t>
            </a:r>
            <a:r>
              <a:rPr lang="de-DE" dirty="0"/>
              <a:t> </a:t>
            </a:r>
            <a:r>
              <a:rPr lang="de-DE" dirty="0" err="1"/>
              <a:t>to</a:t>
            </a:r>
            <a:r>
              <a:rPr lang="de-DE" dirty="0"/>
              <a:t> </a:t>
            </a:r>
            <a:r>
              <a:rPr lang="de-DE" dirty="0" err="1"/>
              <a:t>share</a:t>
            </a:r>
            <a:r>
              <a:rPr lang="de-DE" dirty="0"/>
              <a:t> </a:t>
            </a:r>
            <a:r>
              <a:rPr lang="de-DE" dirty="0" err="1"/>
              <a:t>only</a:t>
            </a:r>
            <a:r>
              <a:rPr lang="de-DE" dirty="0"/>
              <a:t> </a:t>
            </a:r>
            <a:r>
              <a:rPr lang="de-DE" dirty="0" err="1"/>
              <a:t>what</a:t>
            </a:r>
            <a:r>
              <a:rPr lang="de-DE" dirty="0"/>
              <a:t> </a:t>
            </a:r>
            <a:r>
              <a:rPr lang="de-DE" dirty="0" err="1"/>
              <a:t>you</a:t>
            </a:r>
            <a:r>
              <a:rPr lang="de-DE" dirty="0"/>
              <a:t> </a:t>
            </a:r>
            <a:r>
              <a:rPr lang="de-DE" dirty="0" err="1"/>
              <a:t>feel</a:t>
            </a:r>
            <a:r>
              <a:rPr lang="de-DE" dirty="0"/>
              <a:t> </a:t>
            </a:r>
            <a:r>
              <a:rPr lang="de-DE" dirty="0" err="1"/>
              <a:t>comfortable</a:t>
            </a:r>
            <a:r>
              <a:rPr lang="de-DE" dirty="0"/>
              <a:t> </a:t>
            </a:r>
            <a:r>
              <a:rPr lang="de-DE" dirty="0" err="1"/>
              <a:t>with</a:t>
            </a:r>
            <a:r>
              <a:rPr lang="de-DE" dirty="0"/>
              <a:t>. </a:t>
            </a:r>
            <a:r>
              <a:rPr lang="de-DE" dirty="0" err="1"/>
              <a:t>Please</a:t>
            </a:r>
            <a:r>
              <a:rPr lang="de-DE" dirty="0"/>
              <a:t> </a:t>
            </a:r>
            <a:r>
              <a:rPr lang="de-DE" dirty="0" err="1"/>
              <a:t>remember</a:t>
            </a:r>
            <a:r>
              <a:rPr lang="de-DE" dirty="0"/>
              <a:t> </a:t>
            </a:r>
            <a:r>
              <a:rPr lang="de-DE" dirty="0" err="1"/>
              <a:t>to</a:t>
            </a:r>
            <a:r>
              <a:rPr lang="de-DE" dirty="0"/>
              <a:t> </a:t>
            </a:r>
            <a:r>
              <a:rPr lang="de-DE" dirty="0" err="1"/>
              <a:t>take</a:t>
            </a:r>
            <a:r>
              <a:rPr lang="de-DE" dirty="0"/>
              <a:t> care </a:t>
            </a:r>
            <a:r>
              <a:rPr lang="de-DE" dirty="0" err="1"/>
              <a:t>of</a:t>
            </a:r>
            <a:r>
              <a:rPr lang="de-DE" dirty="0"/>
              <a:t> </a:t>
            </a:r>
            <a:r>
              <a:rPr lang="de-DE" dirty="0" err="1"/>
              <a:t>yourself</a:t>
            </a:r>
            <a:r>
              <a:rPr lang="de-DE" dirty="0"/>
              <a:t> and </a:t>
            </a:r>
            <a:r>
              <a:rPr lang="de-DE" dirty="0" err="1"/>
              <a:t>prioritize</a:t>
            </a:r>
            <a:r>
              <a:rPr lang="de-DE" dirty="0"/>
              <a:t> </a:t>
            </a:r>
            <a:r>
              <a:rPr lang="de-DE" dirty="0" err="1"/>
              <a:t>your</a:t>
            </a:r>
            <a:r>
              <a:rPr lang="de-DE" dirty="0"/>
              <a:t> well-</a:t>
            </a:r>
            <a:r>
              <a:rPr lang="de-DE" dirty="0" err="1"/>
              <a:t>being</a:t>
            </a:r>
            <a:r>
              <a:rPr lang="de-DE" dirty="0"/>
              <a:t> </a:t>
            </a:r>
            <a:r>
              <a:rPr lang="de-DE" dirty="0" err="1"/>
              <a:t>throughout</a:t>
            </a:r>
            <a:r>
              <a:rPr lang="de-DE" dirty="0"/>
              <a:t> </a:t>
            </a:r>
            <a:r>
              <a:rPr lang="de-DE" dirty="0" err="1"/>
              <a:t>the</a:t>
            </a:r>
            <a:r>
              <a:rPr lang="de-DE" dirty="0"/>
              <a:t> </a:t>
            </a:r>
            <a:r>
              <a:rPr lang="de-DE" dirty="0" err="1"/>
              <a:t>session</a:t>
            </a:r>
            <a:r>
              <a:rPr lang="de-DE" dirty="0"/>
              <a:t>.</a:t>
            </a:r>
          </a:p>
        </p:txBody>
      </p:sp>
      <p:sp>
        <p:nvSpPr>
          <p:cNvPr id="4" name="Foliennummernplatzhalter 3"/>
          <p:cNvSpPr>
            <a:spLocks noGrp="1"/>
          </p:cNvSpPr>
          <p:nvPr>
            <p:ph type="sldNum" sz="quarter" idx="5"/>
          </p:nvPr>
        </p:nvSpPr>
        <p:spPr/>
        <p:txBody>
          <a:bodyPr/>
          <a:lstStyle/>
          <a:p>
            <a:fld id="{482C8A6D-F44A-2F43-A65F-4776C2B8F29A}" type="slidenum">
              <a:rPr lang="de-DE" smtClean="0"/>
              <a:t>3</a:t>
            </a:fld>
            <a:endParaRPr lang="de-DE"/>
          </a:p>
        </p:txBody>
      </p:sp>
    </p:spTree>
    <p:extLst>
      <p:ext uri="{BB962C8B-B14F-4D97-AF65-F5344CB8AC3E}">
        <p14:creationId xmlns:p14="http://schemas.microsoft.com/office/powerpoint/2010/main" val="760500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In </a:t>
            </a:r>
            <a:r>
              <a:rPr lang="de-DE" dirty="0" err="1"/>
              <a:t>our</a:t>
            </a:r>
            <a:r>
              <a:rPr lang="de-DE" dirty="0"/>
              <a:t> </a:t>
            </a:r>
            <a:r>
              <a:rPr lang="de-DE" dirty="0" err="1"/>
              <a:t>first</a:t>
            </a:r>
            <a:r>
              <a:rPr lang="de-DE" dirty="0"/>
              <a:t> </a:t>
            </a:r>
            <a:r>
              <a:rPr lang="de-DE" dirty="0" err="1"/>
              <a:t>exercise</a:t>
            </a:r>
            <a:r>
              <a:rPr lang="de-DE" dirty="0"/>
              <a:t>, </a:t>
            </a:r>
            <a:r>
              <a:rPr lang="de-DE" dirty="0" err="1"/>
              <a:t>you</a:t>
            </a:r>
            <a:r>
              <a:rPr lang="de-DE" dirty="0"/>
              <a:t> </a:t>
            </a:r>
            <a:r>
              <a:rPr lang="de-DE" dirty="0" err="1"/>
              <a:t>practiced</a:t>
            </a:r>
            <a:r>
              <a:rPr lang="de-DE" dirty="0"/>
              <a:t> shifting </a:t>
            </a:r>
            <a:r>
              <a:rPr lang="de-DE" dirty="0" err="1"/>
              <a:t>your</a:t>
            </a:r>
            <a:r>
              <a:rPr lang="de-DE" dirty="0"/>
              <a:t> </a:t>
            </a:r>
            <a:r>
              <a:rPr lang="de-DE" dirty="0" err="1"/>
              <a:t>perspective</a:t>
            </a:r>
            <a:r>
              <a:rPr lang="de-DE" dirty="0"/>
              <a:t>. </a:t>
            </a:r>
          </a:p>
          <a:p>
            <a:pPr marL="171450" indent="-171450">
              <a:buFont typeface="Arial" panose="020B0604020202020204" pitchFamily="34" charset="0"/>
              <a:buChar char="•"/>
            </a:pPr>
            <a:r>
              <a:rPr lang="de-DE" dirty="0" err="1"/>
              <a:t>Now</a:t>
            </a:r>
            <a:r>
              <a:rPr lang="de-DE" dirty="0"/>
              <a:t>, </a:t>
            </a:r>
            <a:r>
              <a:rPr lang="de-DE" dirty="0" err="1"/>
              <a:t>we’ll</a:t>
            </a:r>
            <a:r>
              <a:rPr lang="de-DE" dirty="0"/>
              <a:t> </a:t>
            </a:r>
            <a:r>
              <a:rPr lang="de-DE" dirty="0" err="1"/>
              <a:t>focus</a:t>
            </a:r>
            <a:r>
              <a:rPr lang="de-DE" dirty="0"/>
              <a:t> on </a:t>
            </a:r>
            <a:r>
              <a:rPr lang="de-DE" dirty="0" err="1"/>
              <a:t>discovering</a:t>
            </a:r>
            <a:r>
              <a:rPr lang="de-DE" dirty="0"/>
              <a:t> </a:t>
            </a:r>
            <a:r>
              <a:rPr lang="de-DE" dirty="0" err="1"/>
              <a:t>your</a:t>
            </a:r>
            <a:r>
              <a:rPr lang="de-DE" dirty="0"/>
              <a:t> personal </a:t>
            </a:r>
            <a:r>
              <a:rPr lang="de-DE" dirty="0" err="1"/>
              <a:t>strategies</a:t>
            </a:r>
            <a:r>
              <a:rPr lang="de-DE" dirty="0"/>
              <a:t> </a:t>
            </a:r>
            <a:r>
              <a:rPr lang="de-DE" dirty="0" err="1"/>
              <a:t>for</a:t>
            </a:r>
            <a:r>
              <a:rPr lang="de-DE" dirty="0"/>
              <a:t> </a:t>
            </a:r>
            <a:r>
              <a:rPr lang="de-DE" dirty="0" err="1"/>
              <a:t>handling</a:t>
            </a:r>
            <a:r>
              <a:rPr lang="de-DE" dirty="0"/>
              <a:t> </a:t>
            </a:r>
            <a:r>
              <a:rPr lang="de-DE" dirty="0" err="1"/>
              <a:t>stressful</a:t>
            </a:r>
            <a:r>
              <a:rPr lang="de-DE" dirty="0"/>
              <a:t> </a:t>
            </a:r>
            <a:r>
              <a:rPr lang="de-DE" dirty="0" err="1"/>
              <a:t>situations</a:t>
            </a:r>
            <a:r>
              <a:rPr lang="de-DE" dirty="0"/>
              <a:t>.</a:t>
            </a:r>
          </a:p>
          <a:p>
            <a:pPr marL="171450" indent="-171450">
              <a:buFont typeface="Arial" panose="020B0604020202020204" pitchFamily="34" charset="0"/>
              <a:buChar char="•"/>
            </a:pPr>
            <a:r>
              <a:rPr lang="de-DE" dirty="0"/>
              <a:t>As Ben Horowitz </a:t>
            </a:r>
            <a:r>
              <a:rPr lang="de-DE" dirty="0" err="1"/>
              <a:t>mentioned</a:t>
            </a:r>
            <a:r>
              <a:rPr lang="de-DE" dirty="0"/>
              <a:t>, </a:t>
            </a:r>
            <a:r>
              <a:rPr lang="de-DE" dirty="0" err="1"/>
              <a:t>managing</a:t>
            </a:r>
            <a:r>
              <a:rPr lang="de-DE" dirty="0"/>
              <a:t> </a:t>
            </a:r>
            <a:r>
              <a:rPr lang="de-DE" dirty="0" err="1"/>
              <a:t>your</a:t>
            </a:r>
            <a:r>
              <a:rPr lang="de-DE" dirty="0"/>
              <a:t> own </a:t>
            </a:r>
            <a:r>
              <a:rPr lang="de-DE" dirty="0" err="1"/>
              <a:t>mindset</a:t>
            </a:r>
            <a:r>
              <a:rPr lang="de-DE" dirty="0"/>
              <a:t> </a:t>
            </a:r>
            <a:r>
              <a:rPr lang="de-DE" dirty="0" err="1"/>
              <a:t>can</a:t>
            </a:r>
            <a:r>
              <a:rPr lang="de-DE" dirty="0"/>
              <a:t> </a:t>
            </a:r>
            <a:r>
              <a:rPr lang="de-DE" dirty="0" err="1"/>
              <a:t>often</a:t>
            </a:r>
            <a:r>
              <a:rPr lang="de-DE" dirty="0"/>
              <a:t> </a:t>
            </a:r>
            <a:r>
              <a:rPr lang="de-DE" dirty="0" err="1"/>
              <a:t>be</a:t>
            </a:r>
            <a:r>
              <a:rPr lang="de-DE" dirty="0"/>
              <a:t> </a:t>
            </a:r>
            <a:r>
              <a:rPr lang="de-DE" dirty="0" err="1"/>
              <a:t>more</a:t>
            </a:r>
            <a:r>
              <a:rPr lang="de-DE" dirty="0"/>
              <a:t> </a:t>
            </a:r>
            <a:r>
              <a:rPr lang="de-DE" dirty="0" err="1"/>
              <a:t>challenging</a:t>
            </a:r>
            <a:r>
              <a:rPr lang="de-DE" dirty="0"/>
              <a:t> </a:t>
            </a:r>
            <a:r>
              <a:rPr lang="de-DE" dirty="0" err="1"/>
              <a:t>than</a:t>
            </a:r>
            <a:r>
              <a:rPr lang="de-DE" dirty="0"/>
              <a:t> </a:t>
            </a:r>
            <a:r>
              <a:rPr lang="de-DE" dirty="0" err="1"/>
              <a:t>mastering</a:t>
            </a:r>
            <a:r>
              <a:rPr lang="de-DE" dirty="0"/>
              <a:t> traditional "</a:t>
            </a:r>
            <a:r>
              <a:rPr lang="de-DE" dirty="0" err="1"/>
              <a:t>hard</a:t>
            </a:r>
            <a:r>
              <a:rPr lang="de-DE" dirty="0"/>
              <a:t> </a:t>
            </a:r>
            <a:r>
              <a:rPr lang="de-DE" dirty="0" err="1"/>
              <a:t>skills</a:t>
            </a:r>
            <a:r>
              <a:rPr lang="de-DE" dirty="0"/>
              <a:t>."</a:t>
            </a:r>
          </a:p>
        </p:txBody>
      </p:sp>
      <p:sp>
        <p:nvSpPr>
          <p:cNvPr id="4" name="Foliennummernplatzhalter 3"/>
          <p:cNvSpPr>
            <a:spLocks noGrp="1"/>
          </p:cNvSpPr>
          <p:nvPr>
            <p:ph type="sldNum" sz="quarter" idx="5"/>
          </p:nvPr>
        </p:nvSpPr>
        <p:spPr/>
        <p:txBody>
          <a:bodyPr/>
          <a:lstStyle/>
          <a:p>
            <a:fld id="{482C8A6D-F44A-2F43-A65F-4776C2B8F29A}" type="slidenum">
              <a:rPr lang="de-DE" smtClean="0"/>
              <a:t>30</a:t>
            </a:fld>
            <a:endParaRPr lang="de-DE"/>
          </a:p>
        </p:txBody>
      </p:sp>
    </p:spTree>
    <p:extLst>
      <p:ext uri="{BB962C8B-B14F-4D97-AF65-F5344CB8AC3E}">
        <p14:creationId xmlns:p14="http://schemas.microsoft.com/office/powerpoint/2010/main" val="3382568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Managing </a:t>
            </a:r>
            <a:r>
              <a:rPr lang="de-DE" dirty="0" err="1"/>
              <a:t>our</a:t>
            </a:r>
            <a:r>
              <a:rPr lang="de-DE" dirty="0"/>
              <a:t> </a:t>
            </a:r>
            <a:r>
              <a:rPr lang="de-DE" dirty="0" err="1"/>
              <a:t>emotions</a:t>
            </a:r>
            <a:r>
              <a:rPr lang="de-DE" dirty="0"/>
              <a:t> in </a:t>
            </a:r>
            <a:r>
              <a:rPr lang="de-DE" dirty="0" err="1"/>
              <a:t>difficult</a:t>
            </a:r>
            <a:r>
              <a:rPr lang="de-DE" dirty="0"/>
              <a:t> </a:t>
            </a:r>
            <a:r>
              <a:rPr lang="de-DE" dirty="0" err="1"/>
              <a:t>times</a:t>
            </a:r>
            <a:r>
              <a:rPr lang="de-DE" dirty="0"/>
              <a:t> </a:t>
            </a:r>
            <a:r>
              <a:rPr lang="de-DE" dirty="0" err="1"/>
              <a:t>is</a:t>
            </a:r>
            <a:r>
              <a:rPr lang="de-DE" dirty="0"/>
              <a:t> a </a:t>
            </a:r>
            <a:r>
              <a:rPr lang="de-DE" dirty="0" err="1"/>
              <a:t>key</a:t>
            </a:r>
            <a:r>
              <a:rPr lang="de-DE" dirty="0"/>
              <a:t> </a:t>
            </a:r>
            <a:r>
              <a:rPr lang="de-DE" dirty="0" err="1"/>
              <a:t>aspect</a:t>
            </a:r>
            <a:r>
              <a:rPr lang="de-DE" dirty="0"/>
              <a:t> </a:t>
            </a:r>
            <a:r>
              <a:rPr lang="de-DE" dirty="0" err="1"/>
              <a:t>of</a:t>
            </a:r>
            <a:r>
              <a:rPr lang="de-DE" dirty="0"/>
              <a:t> </a:t>
            </a:r>
            <a:r>
              <a:rPr lang="de-DE" dirty="0" err="1"/>
              <a:t>resilience</a:t>
            </a:r>
            <a:r>
              <a:rPr lang="de-DE" dirty="0"/>
              <a:t>. </a:t>
            </a:r>
          </a:p>
          <a:p>
            <a:pPr marL="171450" indent="-171450">
              <a:buFont typeface="Arial" panose="020B0604020202020204" pitchFamily="34" charset="0"/>
              <a:buChar char="•"/>
            </a:pPr>
            <a:r>
              <a:rPr lang="de-DE" dirty="0" err="1"/>
              <a:t>It's</a:t>
            </a:r>
            <a:r>
              <a:rPr lang="de-DE" dirty="0"/>
              <a:t> </a:t>
            </a:r>
            <a:r>
              <a:rPr lang="de-DE" dirty="0" err="1"/>
              <a:t>important</a:t>
            </a:r>
            <a:r>
              <a:rPr lang="de-DE" dirty="0"/>
              <a:t> not </a:t>
            </a:r>
            <a:r>
              <a:rPr lang="de-DE" dirty="0" err="1"/>
              <a:t>to</a:t>
            </a:r>
            <a:r>
              <a:rPr lang="de-DE" dirty="0"/>
              <a:t> </a:t>
            </a:r>
            <a:r>
              <a:rPr lang="de-DE" dirty="0" err="1"/>
              <a:t>downplay</a:t>
            </a:r>
            <a:r>
              <a:rPr lang="de-DE" dirty="0"/>
              <a:t> </a:t>
            </a:r>
            <a:r>
              <a:rPr lang="de-DE" dirty="0" err="1"/>
              <a:t>or</a:t>
            </a:r>
            <a:r>
              <a:rPr lang="de-DE" dirty="0"/>
              <a:t> </a:t>
            </a:r>
            <a:r>
              <a:rPr lang="de-DE" dirty="0" err="1"/>
              <a:t>constantly</a:t>
            </a:r>
            <a:r>
              <a:rPr lang="de-DE" dirty="0"/>
              <a:t> </a:t>
            </a:r>
            <a:r>
              <a:rPr lang="de-DE" dirty="0" err="1"/>
              <a:t>avoid</a:t>
            </a:r>
            <a:r>
              <a:rPr lang="de-DE" dirty="0"/>
              <a:t> negative </a:t>
            </a:r>
            <a:r>
              <a:rPr lang="de-DE" dirty="0" err="1"/>
              <a:t>feelings</a:t>
            </a:r>
            <a:r>
              <a:rPr lang="de-DE" dirty="0"/>
              <a:t>. </a:t>
            </a:r>
          </a:p>
          <a:p>
            <a:pPr marL="171450" indent="-171450">
              <a:buFont typeface="Arial" panose="020B0604020202020204" pitchFamily="34" charset="0"/>
              <a:buChar char="•"/>
            </a:pPr>
            <a:r>
              <a:rPr lang="de-DE" dirty="0" err="1"/>
              <a:t>It's</a:t>
            </a:r>
            <a:r>
              <a:rPr lang="de-DE" dirty="0"/>
              <a:t> okay </a:t>
            </a:r>
            <a:r>
              <a:rPr lang="de-DE" dirty="0" err="1"/>
              <a:t>to</a:t>
            </a:r>
            <a:r>
              <a:rPr lang="de-DE" dirty="0"/>
              <a:t> </a:t>
            </a:r>
            <a:r>
              <a:rPr lang="de-DE" dirty="0" err="1"/>
              <a:t>acknowledge</a:t>
            </a:r>
            <a:r>
              <a:rPr lang="de-DE" dirty="0"/>
              <a:t>, "I </a:t>
            </a:r>
            <a:r>
              <a:rPr lang="de-DE" dirty="0" err="1"/>
              <a:t>feel</a:t>
            </a:r>
            <a:r>
              <a:rPr lang="de-DE" dirty="0"/>
              <a:t> </a:t>
            </a:r>
            <a:r>
              <a:rPr lang="de-DE" dirty="0" err="1"/>
              <a:t>sad</a:t>
            </a:r>
            <a:r>
              <a:rPr lang="de-DE" dirty="0"/>
              <a:t>, </a:t>
            </a:r>
            <a:r>
              <a:rPr lang="de-DE" dirty="0" err="1"/>
              <a:t>I'm</a:t>
            </a:r>
            <a:r>
              <a:rPr lang="de-DE" dirty="0"/>
              <a:t> </a:t>
            </a:r>
            <a:r>
              <a:rPr lang="de-DE" dirty="0" err="1"/>
              <a:t>angry</a:t>
            </a:r>
            <a:r>
              <a:rPr lang="de-DE" dirty="0"/>
              <a:t>, I </a:t>
            </a:r>
            <a:r>
              <a:rPr lang="de-DE" dirty="0" err="1"/>
              <a:t>want</a:t>
            </a:r>
            <a:r>
              <a:rPr lang="de-DE" dirty="0"/>
              <a:t> </a:t>
            </a:r>
            <a:r>
              <a:rPr lang="de-DE" dirty="0" err="1"/>
              <a:t>this</a:t>
            </a:r>
            <a:r>
              <a:rPr lang="de-DE" dirty="0"/>
              <a:t> </a:t>
            </a:r>
            <a:r>
              <a:rPr lang="de-DE" dirty="0" err="1"/>
              <a:t>sorted</a:t>
            </a:r>
            <a:r>
              <a:rPr lang="de-DE" dirty="0"/>
              <a:t> out!" </a:t>
            </a:r>
          </a:p>
          <a:p>
            <a:pPr marL="171450" indent="-171450">
              <a:buFont typeface="Arial" panose="020B0604020202020204" pitchFamily="34" charset="0"/>
              <a:buChar char="•"/>
            </a:pPr>
            <a:r>
              <a:rPr lang="de-DE" dirty="0" err="1"/>
              <a:t>However</a:t>
            </a:r>
            <a:r>
              <a:rPr lang="de-DE" dirty="0"/>
              <a:t>, </a:t>
            </a:r>
            <a:r>
              <a:rPr lang="de-DE" dirty="0" err="1"/>
              <a:t>while</a:t>
            </a:r>
            <a:r>
              <a:rPr lang="de-DE" dirty="0"/>
              <a:t> </a:t>
            </a:r>
            <a:r>
              <a:rPr lang="de-DE" dirty="0" err="1"/>
              <a:t>recognizing</a:t>
            </a:r>
            <a:r>
              <a:rPr lang="de-DE" dirty="0"/>
              <a:t> </a:t>
            </a:r>
            <a:r>
              <a:rPr lang="de-DE" dirty="0" err="1"/>
              <a:t>these</a:t>
            </a:r>
            <a:r>
              <a:rPr lang="de-DE" dirty="0"/>
              <a:t> </a:t>
            </a:r>
            <a:r>
              <a:rPr lang="de-DE" dirty="0" err="1"/>
              <a:t>emotions</a:t>
            </a:r>
            <a:r>
              <a:rPr lang="de-DE" dirty="0"/>
              <a:t> </a:t>
            </a:r>
            <a:r>
              <a:rPr lang="de-DE" dirty="0" err="1"/>
              <a:t>is</a:t>
            </a:r>
            <a:r>
              <a:rPr lang="de-DE" dirty="0"/>
              <a:t> </a:t>
            </a:r>
            <a:r>
              <a:rPr lang="de-DE" dirty="0" err="1"/>
              <a:t>healthy</a:t>
            </a:r>
            <a:r>
              <a:rPr lang="de-DE" dirty="0"/>
              <a:t>, </a:t>
            </a:r>
            <a:r>
              <a:rPr lang="de-DE" dirty="0" err="1"/>
              <a:t>you</a:t>
            </a:r>
            <a:r>
              <a:rPr lang="de-DE" dirty="0"/>
              <a:t> </a:t>
            </a:r>
            <a:r>
              <a:rPr lang="de-DE" dirty="0" err="1"/>
              <a:t>shouldn't</a:t>
            </a:r>
            <a:r>
              <a:rPr lang="de-DE" dirty="0"/>
              <a:t> </a:t>
            </a:r>
            <a:r>
              <a:rPr lang="de-DE" dirty="0" err="1"/>
              <a:t>let</a:t>
            </a:r>
            <a:r>
              <a:rPr lang="de-DE" dirty="0"/>
              <a:t> </a:t>
            </a:r>
            <a:r>
              <a:rPr lang="de-DE" dirty="0" err="1"/>
              <a:t>them</a:t>
            </a:r>
            <a:r>
              <a:rPr lang="de-DE" dirty="0"/>
              <a:t> </a:t>
            </a:r>
            <a:r>
              <a:rPr lang="de-DE" dirty="0" err="1"/>
              <a:t>paralyze</a:t>
            </a:r>
            <a:r>
              <a:rPr lang="de-DE" dirty="0"/>
              <a:t> </a:t>
            </a:r>
            <a:r>
              <a:rPr lang="de-DE" dirty="0" err="1"/>
              <a:t>you</a:t>
            </a:r>
            <a:r>
              <a:rPr lang="de-DE" dirty="0"/>
              <a:t>.</a:t>
            </a:r>
          </a:p>
          <a:p>
            <a:pPr marL="171450" indent="-171450">
              <a:buFont typeface="Arial" panose="020B0604020202020204" pitchFamily="34" charset="0"/>
              <a:buChar char="•"/>
            </a:pPr>
            <a:r>
              <a:rPr lang="de-DE" dirty="0"/>
              <a:t>In </a:t>
            </a:r>
            <a:r>
              <a:rPr lang="de-DE" dirty="0" err="1"/>
              <a:t>the</a:t>
            </a:r>
            <a:r>
              <a:rPr lang="de-DE" dirty="0"/>
              <a:t> </a:t>
            </a:r>
            <a:r>
              <a:rPr lang="de-DE" dirty="0" err="1"/>
              <a:t>next</a:t>
            </a:r>
            <a:r>
              <a:rPr lang="de-DE" dirty="0"/>
              <a:t> </a:t>
            </a:r>
            <a:r>
              <a:rPr lang="de-DE" dirty="0" err="1"/>
              <a:t>exercise</a:t>
            </a:r>
            <a:r>
              <a:rPr lang="de-DE" dirty="0"/>
              <a:t>, </a:t>
            </a:r>
            <a:r>
              <a:rPr lang="de-DE" dirty="0" err="1"/>
              <a:t>we’ll</a:t>
            </a:r>
            <a:r>
              <a:rPr lang="de-DE" dirty="0"/>
              <a:t> </a:t>
            </a:r>
            <a:r>
              <a:rPr lang="de-DE" dirty="0" err="1"/>
              <a:t>focus</a:t>
            </a:r>
            <a:r>
              <a:rPr lang="de-DE" dirty="0"/>
              <a:t> on personal </a:t>
            </a:r>
            <a:r>
              <a:rPr lang="de-DE" dirty="0" err="1"/>
              <a:t>coping</a:t>
            </a:r>
            <a:r>
              <a:rPr lang="de-DE" dirty="0"/>
              <a:t> </a:t>
            </a:r>
            <a:r>
              <a:rPr lang="de-DE" dirty="0" err="1"/>
              <a:t>strategies</a:t>
            </a:r>
            <a:r>
              <a:rPr lang="de-DE" dirty="0"/>
              <a:t> and </a:t>
            </a:r>
            <a:r>
              <a:rPr lang="de-DE" dirty="0" err="1"/>
              <a:t>how</a:t>
            </a:r>
            <a:r>
              <a:rPr lang="de-DE" dirty="0"/>
              <a:t> </a:t>
            </a:r>
            <a:r>
              <a:rPr lang="de-DE" dirty="0" err="1"/>
              <a:t>you</a:t>
            </a:r>
            <a:r>
              <a:rPr lang="de-DE" dirty="0"/>
              <a:t> </a:t>
            </a:r>
            <a:r>
              <a:rPr lang="de-DE" dirty="0" err="1"/>
              <a:t>can</a:t>
            </a:r>
            <a:r>
              <a:rPr lang="de-DE" dirty="0"/>
              <a:t> </a:t>
            </a:r>
            <a:r>
              <a:rPr lang="de-DE" dirty="0" err="1"/>
              <a:t>learn</a:t>
            </a:r>
            <a:r>
              <a:rPr lang="de-DE" dirty="0"/>
              <a:t> </a:t>
            </a:r>
            <a:r>
              <a:rPr lang="de-DE" dirty="0" err="1"/>
              <a:t>from</a:t>
            </a:r>
            <a:r>
              <a:rPr lang="de-DE" dirty="0"/>
              <a:t> </a:t>
            </a:r>
            <a:r>
              <a:rPr lang="de-DE" dirty="0" err="1"/>
              <a:t>your</a:t>
            </a:r>
            <a:r>
              <a:rPr lang="de-DE" dirty="0"/>
              <a:t> </a:t>
            </a:r>
            <a:r>
              <a:rPr lang="de-DE" dirty="0" err="1"/>
              <a:t>past</a:t>
            </a:r>
            <a:r>
              <a:rPr lang="de-DE" dirty="0"/>
              <a:t> </a:t>
            </a:r>
            <a:r>
              <a:rPr lang="de-DE" dirty="0" err="1"/>
              <a:t>experiences</a:t>
            </a:r>
            <a:r>
              <a:rPr lang="de-DE" dirty="0"/>
              <a:t>.</a:t>
            </a:r>
          </a:p>
        </p:txBody>
      </p:sp>
      <p:sp>
        <p:nvSpPr>
          <p:cNvPr id="4" name="Foliennummernplatzhalter 3"/>
          <p:cNvSpPr>
            <a:spLocks noGrp="1"/>
          </p:cNvSpPr>
          <p:nvPr>
            <p:ph type="sldNum" sz="quarter" idx="5"/>
          </p:nvPr>
        </p:nvSpPr>
        <p:spPr/>
        <p:txBody>
          <a:bodyPr/>
          <a:lstStyle/>
          <a:p>
            <a:fld id="{482C8A6D-F44A-2F43-A65F-4776C2B8F29A}" type="slidenum">
              <a:rPr lang="de-DE" smtClean="0"/>
              <a:t>31</a:t>
            </a:fld>
            <a:endParaRPr lang="de-DE"/>
          </a:p>
        </p:txBody>
      </p:sp>
    </p:spTree>
    <p:extLst>
      <p:ext uri="{BB962C8B-B14F-4D97-AF65-F5344CB8AC3E}">
        <p14:creationId xmlns:p14="http://schemas.microsoft.com/office/powerpoint/2010/main" val="976450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a:t>We</a:t>
            </a:r>
            <a:r>
              <a:rPr lang="de-DE" dirty="0"/>
              <a:t> </a:t>
            </a:r>
            <a:r>
              <a:rPr lang="de-DE" dirty="0" err="1"/>
              <a:t>already</a:t>
            </a:r>
            <a:r>
              <a:rPr lang="de-DE" dirty="0"/>
              <a:t> </a:t>
            </a:r>
            <a:r>
              <a:rPr lang="de-DE" dirty="0" err="1"/>
              <a:t>possess</a:t>
            </a:r>
            <a:r>
              <a:rPr lang="de-DE" dirty="0"/>
              <a:t> </a:t>
            </a:r>
            <a:r>
              <a:rPr lang="de-DE" dirty="0" err="1"/>
              <a:t>many</a:t>
            </a:r>
            <a:r>
              <a:rPr lang="de-DE" dirty="0"/>
              <a:t> </a:t>
            </a:r>
            <a:r>
              <a:rPr lang="de-DE" dirty="0" err="1"/>
              <a:t>of</a:t>
            </a:r>
            <a:r>
              <a:rPr lang="de-DE" dirty="0"/>
              <a:t> </a:t>
            </a:r>
            <a:r>
              <a:rPr lang="de-DE" dirty="0" err="1"/>
              <a:t>the</a:t>
            </a:r>
            <a:r>
              <a:rPr lang="de-DE" dirty="0"/>
              <a:t> </a:t>
            </a:r>
            <a:r>
              <a:rPr lang="de-DE" dirty="0" err="1"/>
              <a:t>skills</a:t>
            </a:r>
            <a:r>
              <a:rPr lang="de-DE" dirty="0"/>
              <a:t> </a:t>
            </a:r>
            <a:r>
              <a:rPr lang="de-DE" dirty="0" err="1"/>
              <a:t>needed</a:t>
            </a:r>
            <a:r>
              <a:rPr lang="de-DE" dirty="0"/>
              <a:t> </a:t>
            </a:r>
            <a:r>
              <a:rPr lang="de-DE" dirty="0" err="1"/>
              <a:t>to</a:t>
            </a:r>
            <a:r>
              <a:rPr lang="de-DE" dirty="0"/>
              <a:t> </a:t>
            </a:r>
            <a:r>
              <a:rPr lang="de-DE" dirty="0" err="1"/>
              <a:t>cope</a:t>
            </a:r>
            <a:r>
              <a:rPr lang="de-DE" dirty="0"/>
              <a:t> </a:t>
            </a:r>
            <a:r>
              <a:rPr lang="de-DE" dirty="0" err="1"/>
              <a:t>with</a:t>
            </a:r>
            <a:r>
              <a:rPr lang="de-DE" dirty="0"/>
              <a:t> stress, but </a:t>
            </a:r>
            <a:r>
              <a:rPr lang="de-DE" dirty="0" err="1"/>
              <a:t>often</a:t>
            </a:r>
            <a:r>
              <a:rPr lang="de-DE" dirty="0"/>
              <a:t> </a:t>
            </a:r>
            <a:r>
              <a:rPr lang="de-DE" dirty="0" err="1"/>
              <a:t>we're</a:t>
            </a:r>
            <a:r>
              <a:rPr lang="de-DE" dirty="0"/>
              <a:t> not </a:t>
            </a:r>
            <a:r>
              <a:rPr lang="de-DE" dirty="0" err="1"/>
              <a:t>aware</a:t>
            </a:r>
            <a:r>
              <a:rPr lang="de-DE" dirty="0"/>
              <a:t> </a:t>
            </a:r>
            <a:r>
              <a:rPr lang="de-DE" dirty="0" err="1"/>
              <a:t>of</a:t>
            </a:r>
            <a:r>
              <a:rPr lang="de-DE" dirty="0"/>
              <a:t> </a:t>
            </a:r>
            <a:r>
              <a:rPr lang="de-DE" dirty="0" err="1"/>
              <a:t>them</a:t>
            </a:r>
            <a:r>
              <a:rPr lang="de-DE" dirty="0"/>
              <a:t> </a:t>
            </a:r>
            <a:r>
              <a:rPr lang="de-DE" dirty="0" err="1"/>
              <a:t>or</a:t>
            </a:r>
            <a:r>
              <a:rPr lang="de-DE" dirty="0"/>
              <a:t> </a:t>
            </a:r>
            <a:r>
              <a:rPr lang="de-DE" dirty="0" err="1"/>
              <a:t>don't</a:t>
            </a:r>
            <a:r>
              <a:rPr lang="de-DE" dirty="0"/>
              <a:t> </a:t>
            </a:r>
            <a:r>
              <a:rPr lang="de-DE" dirty="0" err="1"/>
              <a:t>use</a:t>
            </a:r>
            <a:r>
              <a:rPr lang="de-DE" dirty="0"/>
              <a:t> </a:t>
            </a:r>
            <a:r>
              <a:rPr lang="de-DE" dirty="0" err="1"/>
              <a:t>them</a:t>
            </a:r>
            <a:r>
              <a:rPr lang="de-DE" dirty="0"/>
              <a:t> </a:t>
            </a:r>
            <a:r>
              <a:rPr lang="de-DE" dirty="0" err="1"/>
              <a:t>effectively</a:t>
            </a:r>
            <a:r>
              <a:rPr lang="de-DE" dirty="0"/>
              <a:t>. </a:t>
            </a:r>
          </a:p>
          <a:p>
            <a:pPr marL="171450" indent="-171450">
              <a:buFont typeface="Arial" panose="020B0604020202020204" pitchFamily="34" charset="0"/>
              <a:buChar char="•"/>
            </a:pPr>
            <a:r>
              <a:rPr lang="de-DE" b="1" dirty="0" err="1"/>
              <a:t>That's</a:t>
            </a:r>
            <a:r>
              <a:rPr lang="de-DE" b="1" dirty="0"/>
              <a:t> </a:t>
            </a:r>
            <a:r>
              <a:rPr lang="de-DE" b="1" dirty="0" err="1"/>
              <a:t>why</a:t>
            </a:r>
            <a:r>
              <a:rPr lang="de-DE" b="1" dirty="0"/>
              <a:t> </a:t>
            </a:r>
            <a:r>
              <a:rPr lang="de-DE" b="1" dirty="0" err="1"/>
              <a:t>it's</a:t>
            </a:r>
            <a:r>
              <a:rPr lang="de-DE" b="1" dirty="0"/>
              <a:t> </a:t>
            </a:r>
            <a:r>
              <a:rPr lang="de-DE" b="1" dirty="0" err="1"/>
              <a:t>important</a:t>
            </a:r>
            <a:r>
              <a:rPr lang="de-DE" b="1" dirty="0"/>
              <a:t> </a:t>
            </a:r>
            <a:r>
              <a:rPr lang="de-DE" b="1" dirty="0" err="1"/>
              <a:t>to</a:t>
            </a:r>
            <a:r>
              <a:rPr lang="de-DE" b="1" dirty="0"/>
              <a:t> bring </a:t>
            </a:r>
            <a:r>
              <a:rPr lang="de-DE" b="1" dirty="0" err="1"/>
              <a:t>them</a:t>
            </a:r>
            <a:r>
              <a:rPr lang="de-DE" b="1" dirty="0"/>
              <a:t> </a:t>
            </a:r>
            <a:r>
              <a:rPr lang="de-DE" b="1" dirty="0" err="1"/>
              <a:t>to</a:t>
            </a:r>
            <a:r>
              <a:rPr lang="de-DE" b="1" dirty="0"/>
              <a:t> </a:t>
            </a:r>
            <a:r>
              <a:rPr lang="de-DE" b="1" dirty="0" err="1"/>
              <a:t>the</a:t>
            </a:r>
            <a:r>
              <a:rPr lang="de-DE" b="1" dirty="0"/>
              <a:t> </a:t>
            </a:r>
            <a:r>
              <a:rPr lang="de-DE" b="1" dirty="0" err="1"/>
              <a:t>surface</a:t>
            </a:r>
            <a:r>
              <a:rPr lang="de-DE" b="1" dirty="0"/>
              <a:t> and </a:t>
            </a:r>
            <a:r>
              <a:rPr lang="de-DE" b="1" dirty="0" err="1"/>
              <a:t>train</a:t>
            </a:r>
            <a:r>
              <a:rPr lang="de-DE" b="1" dirty="0"/>
              <a:t> </a:t>
            </a:r>
            <a:r>
              <a:rPr lang="de-DE" b="1" dirty="0" err="1"/>
              <a:t>them</a:t>
            </a:r>
            <a:r>
              <a:rPr lang="de-DE" b="1" dirty="0"/>
              <a:t>.</a:t>
            </a:r>
          </a:p>
          <a:p>
            <a:pPr marL="171450" indent="-171450">
              <a:buFont typeface="Arial" panose="020B0604020202020204" pitchFamily="34" charset="0"/>
              <a:buChar char="•"/>
            </a:pPr>
            <a:r>
              <a:rPr lang="de-DE" dirty="0"/>
              <a:t>In </a:t>
            </a:r>
            <a:r>
              <a:rPr lang="de-DE" dirty="0" err="1"/>
              <a:t>difficult</a:t>
            </a:r>
            <a:r>
              <a:rPr lang="de-DE" dirty="0"/>
              <a:t> </a:t>
            </a:r>
            <a:r>
              <a:rPr lang="de-DE" dirty="0" err="1"/>
              <a:t>situations</a:t>
            </a:r>
            <a:r>
              <a:rPr lang="de-DE" dirty="0"/>
              <a:t>, </a:t>
            </a:r>
            <a:r>
              <a:rPr lang="de-DE" dirty="0" err="1"/>
              <a:t>our</a:t>
            </a:r>
            <a:r>
              <a:rPr lang="de-DE" dirty="0"/>
              <a:t> initial </a:t>
            </a:r>
            <a:r>
              <a:rPr lang="de-DE" dirty="0" err="1"/>
              <a:t>reaction</a:t>
            </a:r>
            <a:r>
              <a:rPr lang="de-DE" dirty="0"/>
              <a:t> </a:t>
            </a:r>
            <a:r>
              <a:rPr lang="de-DE" dirty="0" err="1"/>
              <a:t>is</a:t>
            </a:r>
            <a:r>
              <a:rPr lang="de-DE" dirty="0"/>
              <a:t> </a:t>
            </a:r>
            <a:r>
              <a:rPr lang="de-DE" dirty="0" err="1"/>
              <a:t>often</a:t>
            </a:r>
            <a:r>
              <a:rPr lang="de-DE" dirty="0"/>
              <a:t> </a:t>
            </a:r>
            <a:r>
              <a:rPr lang="de-DE" dirty="0" err="1"/>
              <a:t>feeling</a:t>
            </a:r>
            <a:r>
              <a:rPr lang="de-DE" dirty="0"/>
              <a:t> </a:t>
            </a:r>
            <a:r>
              <a:rPr lang="de-DE" dirty="0" err="1"/>
              <a:t>overwhelmed</a:t>
            </a:r>
            <a:r>
              <a:rPr lang="de-DE" dirty="0"/>
              <a:t>, </a:t>
            </a:r>
            <a:r>
              <a:rPr lang="de-DE" dirty="0" err="1"/>
              <a:t>hopeless</a:t>
            </a:r>
            <a:r>
              <a:rPr lang="de-DE" dirty="0"/>
              <a:t>, and </a:t>
            </a:r>
            <a:r>
              <a:rPr lang="de-DE" dirty="0" err="1"/>
              <a:t>unable</a:t>
            </a:r>
            <a:r>
              <a:rPr lang="de-DE" dirty="0"/>
              <a:t> </a:t>
            </a:r>
            <a:r>
              <a:rPr lang="de-DE" dirty="0" err="1"/>
              <a:t>to</a:t>
            </a:r>
            <a:r>
              <a:rPr lang="de-DE" dirty="0"/>
              <a:t> </a:t>
            </a:r>
            <a:r>
              <a:rPr lang="de-DE" dirty="0" err="1"/>
              <a:t>see</a:t>
            </a:r>
            <a:r>
              <a:rPr lang="de-DE" dirty="0"/>
              <a:t> </a:t>
            </a:r>
            <a:r>
              <a:rPr lang="de-DE" dirty="0" err="1"/>
              <a:t>other</a:t>
            </a:r>
            <a:r>
              <a:rPr lang="de-DE" dirty="0"/>
              <a:t> </a:t>
            </a:r>
            <a:r>
              <a:rPr lang="de-DE" dirty="0" err="1"/>
              <a:t>perspectives</a:t>
            </a:r>
            <a:r>
              <a:rPr lang="de-DE" dirty="0"/>
              <a:t> </a:t>
            </a:r>
            <a:r>
              <a:rPr lang="de-DE" dirty="0" err="1"/>
              <a:t>or</a:t>
            </a:r>
            <a:r>
              <a:rPr lang="de-DE" dirty="0"/>
              <a:t> </a:t>
            </a:r>
            <a:r>
              <a:rPr lang="de-DE" dirty="0" err="1"/>
              <a:t>solutions</a:t>
            </a:r>
            <a:r>
              <a:rPr lang="de-DE" dirty="0"/>
              <a:t>. </a:t>
            </a:r>
          </a:p>
          <a:p>
            <a:pPr marL="171450" indent="-171450">
              <a:buFont typeface="Arial" panose="020B0604020202020204" pitchFamily="34" charset="0"/>
              <a:buChar char="•"/>
            </a:pPr>
            <a:r>
              <a:rPr lang="de-DE" b="1" dirty="0" err="1"/>
              <a:t>One</a:t>
            </a:r>
            <a:r>
              <a:rPr lang="de-DE" b="1" dirty="0"/>
              <a:t> </a:t>
            </a:r>
            <a:r>
              <a:rPr lang="de-DE" b="1" dirty="0" err="1"/>
              <a:t>effective</a:t>
            </a:r>
            <a:r>
              <a:rPr lang="de-DE" b="1" dirty="0"/>
              <a:t> </a:t>
            </a:r>
            <a:r>
              <a:rPr lang="de-DE" b="1" dirty="0" err="1"/>
              <a:t>way</a:t>
            </a:r>
            <a:r>
              <a:rPr lang="de-DE" b="1" dirty="0"/>
              <a:t> </a:t>
            </a:r>
            <a:r>
              <a:rPr lang="de-DE" b="1" dirty="0" err="1"/>
              <a:t>to</a:t>
            </a:r>
            <a:r>
              <a:rPr lang="de-DE" b="1" dirty="0"/>
              <a:t> </a:t>
            </a:r>
            <a:r>
              <a:rPr lang="de-DE" b="1" dirty="0" err="1"/>
              <a:t>build</a:t>
            </a:r>
            <a:r>
              <a:rPr lang="de-DE" b="1" dirty="0"/>
              <a:t> </a:t>
            </a:r>
            <a:r>
              <a:rPr lang="de-DE" b="1" dirty="0" err="1"/>
              <a:t>resilience</a:t>
            </a:r>
            <a:r>
              <a:rPr lang="de-DE" b="1" dirty="0"/>
              <a:t> </a:t>
            </a:r>
            <a:r>
              <a:rPr lang="de-DE" b="1" dirty="0" err="1"/>
              <a:t>is</a:t>
            </a:r>
            <a:r>
              <a:rPr lang="de-DE" b="1" dirty="0"/>
              <a:t> </a:t>
            </a:r>
            <a:r>
              <a:rPr lang="de-DE" b="1" dirty="0" err="1"/>
              <a:t>by</a:t>
            </a:r>
            <a:r>
              <a:rPr lang="de-DE" b="1" dirty="0"/>
              <a:t> </a:t>
            </a:r>
            <a:r>
              <a:rPr lang="de-DE" b="1" dirty="0" err="1"/>
              <a:t>reflecting</a:t>
            </a:r>
            <a:r>
              <a:rPr lang="de-DE" b="1" dirty="0"/>
              <a:t> on </a:t>
            </a:r>
            <a:r>
              <a:rPr lang="de-DE" b="1" dirty="0" err="1"/>
              <a:t>past</a:t>
            </a:r>
            <a:r>
              <a:rPr lang="de-DE" b="1" dirty="0"/>
              <a:t> </a:t>
            </a:r>
            <a:r>
              <a:rPr lang="de-DE" b="1" dirty="0" err="1"/>
              <a:t>challenges</a:t>
            </a:r>
            <a:r>
              <a:rPr lang="de-DE" b="1" dirty="0"/>
              <a:t> and personal </a:t>
            </a:r>
            <a:r>
              <a:rPr lang="de-DE" b="1" dirty="0" err="1"/>
              <a:t>learnings</a:t>
            </a:r>
            <a:r>
              <a:rPr lang="de-DE" dirty="0"/>
              <a:t>. </a:t>
            </a:r>
          </a:p>
          <a:p>
            <a:pPr marL="171450" indent="-171450">
              <a:buFont typeface="Arial" panose="020B0604020202020204" pitchFamily="34" charset="0"/>
              <a:buChar char="•"/>
            </a:pPr>
            <a:r>
              <a:rPr lang="de-DE" dirty="0" err="1"/>
              <a:t>Explore</a:t>
            </a:r>
            <a:r>
              <a:rPr lang="de-DE" dirty="0"/>
              <a:t> </a:t>
            </a:r>
            <a:r>
              <a:rPr lang="de-DE" dirty="0" err="1"/>
              <a:t>your</a:t>
            </a:r>
            <a:r>
              <a:rPr lang="de-DE" dirty="0"/>
              <a:t> </a:t>
            </a:r>
            <a:r>
              <a:rPr lang="de-DE" dirty="0" err="1"/>
              <a:t>ressource</a:t>
            </a:r>
            <a:r>
              <a:rPr lang="de-DE" dirty="0"/>
              <a:t> – </a:t>
            </a:r>
            <a:r>
              <a:rPr lang="de-DE" dirty="0" err="1"/>
              <a:t>skills</a:t>
            </a:r>
            <a:r>
              <a:rPr lang="de-DE" dirty="0"/>
              <a:t> </a:t>
            </a:r>
            <a:r>
              <a:rPr lang="de-DE" dirty="0" err="1"/>
              <a:t>or</a:t>
            </a:r>
            <a:r>
              <a:rPr lang="de-DE" dirty="0"/>
              <a:t> </a:t>
            </a:r>
            <a:r>
              <a:rPr lang="de-DE" dirty="0" err="1"/>
              <a:t>strategies</a:t>
            </a:r>
            <a:r>
              <a:rPr lang="de-DE" dirty="0"/>
              <a:t> </a:t>
            </a:r>
            <a:r>
              <a:rPr lang="de-DE" dirty="0" err="1"/>
              <a:t>you've</a:t>
            </a:r>
            <a:r>
              <a:rPr lang="de-DE" dirty="0"/>
              <a:t> </a:t>
            </a:r>
            <a:r>
              <a:rPr lang="de-DE" dirty="0" err="1"/>
              <a:t>used</a:t>
            </a:r>
            <a:r>
              <a:rPr lang="de-DE" dirty="0"/>
              <a:t> in </a:t>
            </a:r>
            <a:r>
              <a:rPr lang="de-DE" dirty="0" err="1"/>
              <a:t>the</a:t>
            </a:r>
            <a:r>
              <a:rPr lang="de-DE" dirty="0"/>
              <a:t> </a:t>
            </a:r>
            <a:r>
              <a:rPr lang="de-DE" dirty="0" err="1"/>
              <a:t>past</a:t>
            </a:r>
            <a:r>
              <a:rPr lang="de-DE" dirty="0"/>
              <a:t>, </a:t>
            </a:r>
            <a:r>
              <a:rPr lang="de-DE" dirty="0" err="1"/>
              <a:t>whether</a:t>
            </a:r>
            <a:r>
              <a:rPr lang="de-DE" dirty="0"/>
              <a:t> </a:t>
            </a:r>
            <a:r>
              <a:rPr lang="de-DE" dirty="0" err="1"/>
              <a:t>from</a:t>
            </a:r>
            <a:r>
              <a:rPr lang="de-DE" dirty="0"/>
              <a:t> </a:t>
            </a:r>
            <a:r>
              <a:rPr lang="de-DE" dirty="0" err="1"/>
              <a:t>previous</a:t>
            </a:r>
            <a:r>
              <a:rPr lang="de-DE" dirty="0"/>
              <a:t> </a:t>
            </a:r>
            <a:r>
              <a:rPr lang="de-DE" dirty="0" err="1"/>
              <a:t>jobs</a:t>
            </a:r>
            <a:r>
              <a:rPr lang="de-DE" dirty="0"/>
              <a:t>, </a:t>
            </a:r>
            <a:r>
              <a:rPr lang="de-DE" dirty="0" err="1"/>
              <a:t>internships</a:t>
            </a:r>
            <a:r>
              <a:rPr lang="de-DE" dirty="0"/>
              <a:t>, </a:t>
            </a:r>
            <a:r>
              <a:rPr lang="de-DE" dirty="0" err="1"/>
              <a:t>or</a:t>
            </a:r>
            <a:r>
              <a:rPr lang="de-DE" dirty="0"/>
              <a:t> </a:t>
            </a:r>
            <a:r>
              <a:rPr lang="de-DE" dirty="0" err="1"/>
              <a:t>even</a:t>
            </a:r>
            <a:r>
              <a:rPr lang="de-DE" dirty="0"/>
              <a:t> </a:t>
            </a:r>
            <a:r>
              <a:rPr lang="de-DE" dirty="0" err="1"/>
              <a:t>childhood</a:t>
            </a:r>
            <a:r>
              <a:rPr lang="de-DE" dirty="0"/>
              <a:t>:</a:t>
            </a:r>
          </a:p>
          <a:p>
            <a:pPr marL="628650" lvl="1" indent="-171450">
              <a:buFont typeface="Arial" panose="020B0604020202020204" pitchFamily="34" charset="0"/>
              <a:buChar char="•"/>
            </a:pPr>
            <a:r>
              <a:rPr lang="de-DE" dirty="0" err="1"/>
              <a:t>What</a:t>
            </a:r>
            <a:r>
              <a:rPr lang="de-DE" dirty="0"/>
              <a:t> </a:t>
            </a:r>
            <a:r>
              <a:rPr lang="de-DE" dirty="0" err="1"/>
              <a:t>skills</a:t>
            </a:r>
            <a:r>
              <a:rPr lang="de-DE" dirty="0"/>
              <a:t> </a:t>
            </a:r>
            <a:r>
              <a:rPr lang="de-DE" dirty="0" err="1"/>
              <a:t>or</a:t>
            </a:r>
            <a:r>
              <a:rPr lang="de-DE" dirty="0"/>
              <a:t> </a:t>
            </a:r>
            <a:r>
              <a:rPr lang="de-DE" dirty="0" err="1"/>
              <a:t>knowledge</a:t>
            </a:r>
            <a:r>
              <a:rPr lang="de-DE" dirty="0"/>
              <a:t> </a:t>
            </a:r>
            <a:r>
              <a:rPr lang="de-DE" dirty="0" err="1"/>
              <a:t>have</a:t>
            </a:r>
            <a:r>
              <a:rPr lang="de-DE" dirty="0"/>
              <a:t> </a:t>
            </a:r>
            <a:r>
              <a:rPr lang="de-DE" dirty="0" err="1"/>
              <a:t>you</a:t>
            </a:r>
            <a:r>
              <a:rPr lang="de-DE" dirty="0"/>
              <a:t> </a:t>
            </a:r>
            <a:r>
              <a:rPr lang="de-DE" dirty="0" err="1"/>
              <a:t>overlooked</a:t>
            </a:r>
            <a:r>
              <a:rPr lang="de-DE" dirty="0"/>
              <a:t> </a:t>
            </a:r>
            <a:r>
              <a:rPr lang="de-DE" dirty="0" err="1"/>
              <a:t>that</a:t>
            </a:r>
            <a:r>
              <a:rPr lang="de-DE" dirty="0"/>
              <a:t> </a:t>
            </a:r>
            <a:r>
              <a:rPr lang="de-DE" dirty="0" err="1"/>
              <a:t>you</a:t>
            </a:r>
            <a:r>
              <a:rPr lang="de-DE" dirty="0"/>
              <a:t> </a:t>
            </a:r>
            <a:r>
              <a:rPr lang="de-DE" dirty="0" err="1"/>
              <a:t>can</a:t>
            </a:r>
            <a:r>
              <a:rPr lang="de-DE" dirty="0"/>
              <a:t> </a:t>
            </a:r>
            <a:r>
              <a:rPr lang="de-DE" dirty="0" err="1"/>
              <a:t>rediscover</a:t>
            </a:r>
            <a:r>
              <a:rPr lang="de-DE" dirty="0"/>
              <a:t>? </a:t>
            </a:r>
          </a:p>
          <a:p>
            <a:pPr marL="628650" lvl="1" indent="-171450">
              <a:buFont typeface="Arial" panose="020B0604020202020204" pitchFamily="34" charset="0"/>
              <a:buChar char="•"/>
            </a:pPr>
            <a:r>
              <a:rPr lang="de-DE" dirty="0" err="1"/>
              <a:t>Which</a:t>
            </a:r>
            <a:r>
              <a:rPr lang="de-DE" dirty="0"/>
              <a:t> </a:t>
            </a:r>
            <a:r>
              <a:rPr lang="de-DE" dirty="0" err="1"/>
              <a:t>supports</a:t>
            </a:r>
            <a:r>
              <a:rPr lang="de-DE" dirty="0"/>
              <a:t> and </a:t>
            </a:r>
            <a:r>
              <a:rPr lang="de-DE" dirty="0" err="1"/>
              <a:t>strategies</a:t>
            </a:r>
            <a:r>
              <a:rPr lang="de-DE" dirty="0"/>
              <a:t> </a:t>
            </a:r>
            <a:r>
              <a:rPr lang="de-DE" dirty="0" err="1"/>
              <a:t>helped</a:t>
            </a:r>
            <a:r>
              <a:rPr lang="de-DE" dirty="0"/>
              <a:t> </a:t>
            </a:r>
            <a:r>
              <a:rPr lang="de-DE" dirty="0" err="1"/>
              <a:t>you</a:t>
            </a:r>
            <a:r>
              <a:rPr lang="de-DE" dirty="0"/>
              <a:t> </a:t>
            </a:r>
            <a:r>
              <a:rPr lang="de-DE" dirty="0" err="1"/>
              <a:t>before</a:t>
            </a:r>
            <a:r>
              <a:rPr lang="de-DE" dirty="0"/>
              <a:t>?</a:t>
            </a:r>
          </a:p>
          <a:p>
            <a:endParaRPr lang="de-DE" dirty="0"/>
          </a:p>
        </p:txBody>
      </p:sp>
      <p:sp>
        <p:nvSpPr>
          <p:cNvPr id="4" name="Foliennummernplatzhalter 3"/>
          <p:cNvSpPr>
            <a:spLocks noGrp="1"/>
          </p:cNvSpPr>
          <p:nvPr>
            <p:ph type="sldNum" sz="quarter" idx="5"/>
          </p:nvPr>
        </p:nvSpPr>
        <p:spPr/>
        <p:txBody>
          <a:bodyPr/>
          <a:lstStyle/>
          <a:p>
            <a:fld id="{482C8A6D-F44A-2F43-A65F-4776C2B8F29A}" type="slidenum">
              <a:rPr lang="de-DE" smtClean="0"/>
              <a:t>32</a:t>
            </a:fld>
            <a:endParaRPr lang="de-DE"/>
          </a:p>
        </p:txBody>
      </p:sp>
    </p:spTree>
    <p:extLst>
      <p:ext uri="{BB962C8B-B14F-4D97-AF65-F5344CB8AC3E}">
        <p14:creationId xmlns:p14="http://schemas.microsoft.com/office/powerpoint/2010/main" val="3216554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This </a:t>
            </a:r>
            <a:r>
              <a:rPr lang="de-DE" dirty="0" err="1"/>
              <a:t>exercise</a:t>
            </a:r>
            <a:r>
              <a:rPr lang="de-DE" dirty="0"/>
              <a:t> </a:t>
            </a:r>
            <a:r>
              <a:rPr lang="de-DE" dirty="0" err="1"/>
              <a:t>has</a:t>
            </a:r>
            <a:r>
              <a:rPr lang="de-DE" dirty="0"/>
              <a:t> </a:t>
            </a:r>
            <a:r>
              <a:rPr lang="de-DE" dirty="0" err="1"/>
              <a:t>three</a:t>
            </a:r>
            <a:r>
              <a:rPr lang="de-DE" dirty="0"/>
              <a:t> </a:t>
            </a:r>
            <a:r>
              <a:rPr lang="de-DE" dirty="0" err="1"/>
              <a:t>steps</a:t>
            </a:r>
            <a:r>
              <a:rPr lang="de-DE" dirty="0"/>
              <a:t>:</a:t>
            </a:r>
          </a:p>
          <a:p>
            <a:pPr marL="628650" lvl="1" indent="-171450">
              <a:buFont typeface="Arial" panose="020B0604020202020204" pitchFamily="34" charset="0"/>
              <a:buChar char="•"/>
            </a:pPr>
            <a:r>
              <a:rPr lang="de-DE" dirty="0"/>
              <a:t>In </a:t>
            </a:r>
            <a:r>
              <a:rPr lang="de-DE" dirty="0" err="1"/>
              <a:t>the</a:t>
            </a:r>
            <a:r>
              <a:rPr lang="de-DE" dirty="0"/>
              <a:t> </a:t>
            </a:r>
            <a:r>
              <a:rPr lang="de-DE" b="1" dirty="0" err="1"/>
              <a:t>first</a:t>
            </a:r>
            <a:r>
              <a:rPr lang="de-DE" b="1" dirty="0"/>
              <a:t> </a:t>
            </a:r>
            <a:r>
              <a:rPr lang="de-DE" b="1" dirty="0" err="1"/>
              <a:t>two</a:t>
            </a:r>
            <a:r>
              <a:rPr lang="de-DE" b="1" dirty="0"/>
              <a:t> </a:t>
            </a:r>
            <a:r>
              <a:rPr lang="de-DE" b="1" dirty="0" err="1"/>
              <a:t>steps</a:t>
            </a:r>
            <a:r>
              <a:rPr lang="de-DE" dirty="0"/>
              <a:t>, </a:t>
            </a:r>
            <a:r>
              <a:rPr lang="de-DE" dirty="0" err="1"/>
              <a:t>you</a:t>
            </a:r>
            <a:r>
              <a:rPr lang="de-DE" dirty="0"/>
              <a:t> will </a:t>
            </a:r>
            <a:r>
              <a:rPr lang="de-DE" b="1" dirty="0" err="1"/>
              <a:t>work</a:t>
            </a:r>
            <a:r>
              <a:rPr lang="de-DE" b="1" dirty="0"/>
              <a:t> </a:t>
            </a:r>
            <a:r>
              <a:rPr lang="de-DE" b="1" dirty="0" err="1"/>
              <a:t>individually</a:t>
            </a:r>
            <a:r>
              <a:rPr lang="de-DE" dirty="0"/>
              <a:t>. </a:t>
            </a:r>
            <a:br>
              <a:rPr lang="de-DE" dirty="0"/>
            </a:br>
            <a:r>
              <a:rPr lang="de-DE" dirty="0" err="1"/>
              <a:t>You</a:t>
            </a:r>
            <a:r>
              <a:rPr lang="de-DE" dirty="0"/>
              <a:t> </a:t>
            </a:r>
            <a:r>
              <a:rPr lang="de-DE" dirty="0" err="1"/>
              <a:t>can</a:t>
            </a:r>
            <a:r>
              <a:rPr lang="de-DE" dirty="0"/>
              <a:t> </a:t>
            </a:r>
            <a:r>
              <a:rPr lang="de-DE" dirty="0" err="1"/>
              <a:t>therefore</a:t>
            </a:r>
            <a:r>
              <a:rPr lang="de-DE" dirty="0"/>
              <a:t> </a:t>
            </a:r>
            <a:r>
              <a:rPr lang="de-DE" dirty="0" err="1"/>
              <a:t>choose</a:t>
            </a:r>
            <a:r>
              <a:rPr lang="de-DE" dirty="0"/>
              <a:t> a </a:t>
            </a:r>
            <a:r>
              <a:rPr lang="de-DE" dirty="0" err="1"/>
              <a:t>past</a:t>
            </a:r>
            <a:r>
              <a:rPr lang="de-DE" dirty="0"/>
              <a:t> </a:t>
            </a:r>
            <a:r>
              <a:rPr lang="de-DE" dirty="0" err="1"/>
              <a:t>or</a:t>
            </a:r>
            <a:r>
              <a:rPr lang="de-DE" dirty="0"/>
              <a:t> </a:t>
            </a:r>
            <a:r>
              <a:rPr lang="de-DE" dirty="0" err="1"/>
              <a:t>present</a:t>
            </a:r>
            <a:r>
              <a:rPr lang="de-DE" dirty="0"/>
              <a:t> </a:t>
            </a:r>
            <a:r>
              <a:rPr lang="de-DE" dirty="0" err="1"/>
              <a:t>stressful</a:t>
            </a:r>
            <a:r>
              <a:rPr lang="de-DE" dirty="0"/>
              <a:t> </a:t>
            </a:r>
            <a:r>
              <a:rPr lang="de-DE" dirty="0" err="1"/>
              <a:t>situation</a:t>
            </a:r>
            <a:r>
              <a:rPr lang="de-DE" dirty="0"/>
              <a:t> </a:t>
            </a:r>
            <a:r>
              <a:rPr lang="de-DE" dirty="0" err="1"/>
              <a:t>that</a:t>
            </a:r>
            <a:r>
              <a:rPr lang="de-DE" dirty="0"/>
              <a:t> </a:t>
            </a:r>
            <a:r>
              <a:rPr lang="de-DE" dirty="0" err="1"/>
              <a:t>fits</a:t>
            </a:r>
            <a:r>
              <a:rPr lang="de-DE" dirty="0"/>
              <a:t> </a:t>
            </a:r>
            <a:r>
              <a:rPr lang="de-DE" dirty="0" err="1"/>
              <a:t>the</a:t>
            </a:r>
            <a:r>
              <a:rPr lang="de-DE" dirty="0"/>
              <a:t> </a:t>
            </a:r>
            <a:r>
              <a:rPr lang="de-DE" dirty="0" err="1"/>
              <a:t>questions</a:t>
            </a:r>
            <a:r>
              <a:rPr lang="de-DE" dirty="0"/>
              <a:t> </a:t>
            </a:r>
            <a:r>
              <a:rPr lang="de-DE" dirty="0" err="1"/>
              <a:t>I'll</a:t>
            </a:r>
            <a:r>
              <a:rPr lang="de-DE" dirty="0"/>
              <a:t> </a:t>
            </a:r>
            <a:r>
              <a:rPr lang="de-DE" dirty="0" err="1"/>
              <a:t>give</a:t>
            </a:r>
            <a:r>
              <a:rPr lang="de-DE" dirty="0"/>
              <a:t> </a:t>
            </a:r>
            <a:r>
              <a:rPr lang="de-DE" dirty="0" err="1"/>
              <a:t>you</a:t>
            </a:r>
            <a:r>
              <a:rPr lang="de-DE" dirty="0"/>
              <a:t> </a:t>
            </a:r>
            <a:r>
              <a:rPr lang="de-DE" dirty="0" err="1"/>
              <a:t>shortly</a:t>
            </a:r>
            <a:r>
              <a:rPr lang="de-DE" dirty="0"/>
              <a:t>.</a:t>
            </a:r>
          </a:p>
          <a:p>
            <a:pPr marL="628650" lvl="1" indent="-171450">
              <a:buFont typeface="Arial" panose="020B0604020202020204" pitchFamily="34" charset="0"/>
              <a:buChar char="•"/>
            </a:pPr>
            <a:r>
              <a:rPr lang="de-DE" dirty="0"/>
              <a:t>In </a:t>
            </a:r>
            <a:r>
              <a:rPr lang="de-DE" dirty="0" err="1"/>
              <a:t>the</a:t>
            </a:r>
            <a:r>
              <a:rPr lang="de-DE" dirty="0"/>
              <a:t> </a:t>
            </a:r>
            <a:r>
              <a:rPr lang="de-DE" b="1" dirty="0" err="1"/>
              <a:t>third</a:t>
            </a:r>
            <a:r>
              <a:rPr lang="de-DE" b="1" dirty="0"/>
              <a:t> </a:t>
            </a:r>
            <a:r>
              <a:rPr lang="de-DE" b="1" dirty="0" err="1"/>
              <a:t>part</a:t>
            </a:r>
            <a:r>
              <a:rPr lang="de-DE" dirty="0"/>
              <a:t>, </a:t>
            </a:r>
            <a:r>
              <a:rPr lang="de-DE" dirty="0" err="1"/>
              <a:t>you'll</a:t>
            </a:r>
            <a:r>
              <a:rPr lang="de-DE" dirty="0"/>
              <a:t> </a:t>
            </a:r>
            <a:r>
              <a:rPr lang="de-DE" dirty="0" err="1"/>
              <a:t>be</a:t>
            </a:r>
            <a:r>
              <a:rPr lang="de-DE" dirty="0"/>
              <a:t> in a </a:t>
            </a:r>
            <a:r>
              <a:rPr lang="de-DE" dirty="0" err="1"/>
              <a:t>breakout</a:t>
            </a:r>
            <a:r>
              <a:rPr lang="de-DE" dirty="0"/>
              <a:t> </a:t>
            </a:r>
            <a:r>
              <a:rPr lang="de-DE" dirty="0" err="1"/>
              <a:t>room</a:t>
            </a:r>
            <a:r>
              <a:rPr lang="de-DE" dirty="0"/>
              <a:t> </a:t>
            </a:r>
            <a:r>
              <a:rPr lang="de-DE" dirty="0" err="1"/>
              <a:t>with</a:t>
            </a:r>
            <a:r>
              <a:rPr lang="de-DE" dirty="0"/>
              <a:t> </a:t>
            </a:r>
            <a:r>
              <a:rPr lang="de-DE" dirty="0" err="1"/>
              <a:t>two</a:t>
            </a:r>
            <a:r>
              <a:rPr lang="de-DE" dirty="0"/>
              <a:t> </a:t>
            </a:r>
            <a:r>
              <a:rPr lang="de-DE" dirty="0" err="1"/>
              <a:t>other</a:t>
            </a:r>
            <a:r>
              <a:rPr lang="de-DE" dirty="0"/>
              <a:t> </a:t>
            </a:r>
            <a:r>
              <a:rPr lang="de-DE" dirty="0" err="1"/>
              <a:t>participants</a:t>
            </a:r>
            <a:r>
              <a:rPr lang="de-DE" dirty="0"/>
              <a:t> </a:t>
            </a:r>
            <a:r>
              <a:rPr lang="de-DE" dirty="0" err="1"/>
              <a:t>to</a:t>
            </a:r>
            <a:r>
              <a:rPr lang="de-DE" dirty="0"/>
              <a:t> </a:t>
            </a:r>
            <a:r>
              <a:rPr lang="de-DE" b="1" dirty="0" err="1"/>
              <a:t>discuss</a:t>
            </a:r>
            <a:r>
              <a:rPr lang="de-DE" b="1" dirty="0"/>
              <a:t> </a:t>
            </a:r>
            <a:r>
              <a:rPr lang="de-DE" b="1" dirty="0" err="1"/>
              <a:t>your</a:t>
            </a:r>
            <a:r>
              <a:rPr lang="de-DE" b="1" dirty="0"/>
              <a:t> </a:t>
            </a:r>
            <a:r>
              <a:rPr lang="de-DE" b="1" dirty="0" err="1"/>
              <a:t>strategies</a:t>
            </a:r>
            <a:r>
              <a:rPr lang="de-DE" dirty="0"/>
              <a:t>. </a:t>
            </a:r>
            <a:br>
              <a:rPr lang="de-DE" dirty="0"/>
            </a:br>
            <a:r>
              <a:rPr lang="de-DE" dirty="0"/>
              <a:t>I </a:t>
            </a:r>
            <a:r>
              <a:rPr lang="de-DE" dirty="0" err="1"/>
              <a:t>mention</a:t>
            </a:r>
            <a:r>
              <a:rPr lang="de-DE" dirty="0"/>
              <a:t> </a:t>
            </a:r>
            <a:r>
              <a:rPr lang="de-DE" dirty="0" err="1"/>
              <a:t>this</a:t>
            </a:r>
            <a:r>
              <a:rPr lang="de-DE" dirty="0"/>
              <a:t> </a:t>
            </a:r>
            <a:r>
              <a:rPr lang="de-DE" dirty="0" err="1"/>
              <a:t>now</a:t>
            </a:r>
            <a:r>
              <a:rPr lang="de-DE" dirty="0"/>
              <a:t> in </a:t>
            </a:r>
            <a:r>
              <a:rPr lang="de-DE" dirty="0" err="1"/>
              <a:t>case</a:t>
            </a:r>
            <a:r>
              <a:rPr lang="de-DE" dirty="0"/>
              <a:t> </a:t>
            </a:r>
            <a:r>
              <a:rPr lang="de-DE" dirty="0" err="1"/>
              <a:t>it</a:t>
            </a:r>
            <a:r>
              <a:rPr lang="de-DE" dirty="0"/>
              <a:t> </a:t>
            </a:r>
            <a:r>
              <a:rPr lang="de-DE" dirty="0" err="1"/>
              <a:t>influences</a:t>
            </a:r>
            <a:r>
              <a:rPr lang="de-DE" dirty="0"/>
              <a:t> </a:t>
            </a:r>
            <a:r>
              <a:rPr lang="de-DE" dirty="0" err="1"/>
              <a:t>your</a:t>
            </a:r>
            <a:r>
              <a:rPr lang="de-DE" dirty="0"/>
              <a:t> </a:t>
            </a:r>
            <a:r>
              <a:rPr lang="de-DE" dirty="0" err="1"/>
              <a:t>choice</a:t>
            </a:r>
            <a:r>
              <a:rPr lang="de-DE" dirty="0"/>
              <a:t> </a:t>
            </a:r>
            <a:r>
              <a:rPr lang="de-DE" dirty="0" err="1"/>
              <a:t>of</a:t>
            </a:r>
            <a:r>
              <a:rPr lang="de-DE" dirty="0"/>
              <a:t> </a:t>
            </a:r>
            <a:r>
              <a:rPr lang="de-DE" dirty="0" err="1"/>
              <a:t>situation</a:t>
            </a:r>
            <a:r>
              <a:rPr lang="de-DE" dirty="0"/>
              <a:t>.</a:t>
            </a:r>
          </a:p>
          <a:p>
            <a:endParaRPr lang="de-DE" dirty="0"/>
          </a:p>
          <a:p>
            <a:pPr marL="171450" indent="-171450">
              <a:buFont typeface="Arial" panose="020B0604020202020204" pitchFamily="34" charset="0"/>
              <a:buChar char="•"/>
            </a:pPr>
            <a:r>
              <a:rPr lang="de-DE" dirty="0" err="1"/>
              <a:t>It’s</a:t>
            </a:r>
            <a:r>
              <a:rPr lang="de-DE" dirty="0"/>
              <a:t> </a:t>
            </a:r>
            <a:r>
              <a:rPr lang="de-DE" dirty="0" err="1"/>
              <a:t>important</a:t>
            </a:r>
            <a:r>
              <a:rPr lang="de-DE" dirty="0"/>
              <a:t> </a:t>
            </a:r>
            <a:r>
              <a:rPr lang="de-DE" dirty="0" err="1"/>
              <a:t>to</a:t>
            </a:r>
            <a:r>
              <a:rPr lang="de-DE" dirty="0"/>
              <a:t> </a:t>
            </a:r>
            <a:r>
              <a:rPr lang="de-DE" dirty="0" err="1"/>
              <a:t>note</a:t>
            </a:r>
            <a:r>
              <a:rPr lang="de-DE" dirty="0"/>
              <a:t>: </a:t>
            </a:r>
            <a:r>
              <a:rPr lang="de-DE" b="1" dirty="0"/>
              <a:t>Share </a:t>
            </a:r>
            <a:r>
              <a:rPr lang="de-DE" b="1" dirty="0" err="1"/>
              <a:t>only</a:t>
            </a:r>
            <a:r>
              <a:rPr lang="de-DE" b="1" dirty="0"/>
              <a:t> </a:t>
            </a:r>
            <a:r>
              <a:rPr lang="de-DE" b="1" dirty="0" err="1"/>
              <a:t>what</a:t>
            </a:r>
            <a:r>
              <a:rPr lang="de-DE" b="1" dirty="0"/>
              <a:t> </a:t>
            </a:r>
            <a:r>
              <a:rPr lang="de-DE" b="1" dirty="0" err="1"/>
              <a:t>you're</a:t>
            </a:r>
            <a:r>
              <a:rPr lang="de-DE" b="1" dirty="0"/>
              <a:t> </a:t>
            </a:r>
            <a:r>
              <a:rPr lang="de-DE" b="1" dirty="0" err="1"/>
              <a:t>comfortable</a:t>
            </a:r>
            <a:r>
              <a:rPr lang="de-DE" b="1" dirty="0"/>
              <a:t> </a:t>
            </a:r>
            <a:r>
              <a:rPr lang="de-DE" b="1" dirty="0" err="1"/>
              <a:t>with</a:t>
            </a:r>
            <a:r>
              <a:rPr lang="de-DE" b="1" dirty="0"/>
              <a:t>. </a:t>
            </a:r>
          </a:p>
          <a:p>
            <a:pPr marL="171450" indent="-171450">
              <a:buFont typeface="Arial" panose="020B0604020202020204" pitchFamily="34" charset="0"/>
              <a:buChar char="•"/>
            </a:pPr>
            <a:r>
              <a:rPr lang="de-DE" dirty="0" err="1"/>
              <a:t>You</a:t>
            </a:r>
            <a:r>
              <a:rPr lang="de-DE" dirty="0"/>
              <a:t> </a:t>
            </a:r>
            <a:r>
              <a:rPr lang="de-DE" dirty="0" err="1"/>
              <a:t>can</a:t>
            </a:r>
            <a:r>
              <a:rPr lang="de-DE" dirty="0"/>
              <a:t> </a:t>
            </a:r>
            <a:r>
              <a:rPr lang="de-DE" dirty="0" err="1"/>
              <a:t>focus</a:t>
            </a:r>
            <a:r>
              <a:rPr lang="de-DE" dirty="0"/>
              <a:t> on </a:t>
            </a:r>
            <a:r>
              <a:rPr lang="de-DE" dirty="0" err="1"/>
              <a:t>your</a:t>
            </a:r>
            <a:r>
              <a:rPr lang="de-DE" dirty="0"/>
              <a:t> </a:t>
            </a:r>
            <a:r>
              <a:rPr lang="de-DE" dirty="0" err="1"/>
              <a:t>strategies</a:t>
            </a:r>
            <a:r>
              <a:rPr lang="de-DE" dirty="0"/>
              <a:t> and </a:t>
            </a:r>
            <a:r>
              <a:rPr lang="de-DE" dirty="0" err="1"/>
              <a:t>leave</a:t>
            </a:r>
            <a:r>
              <a:rPr lang="de-DE" dirty="0"/>
              <a:t> out </a:t>
            </a:r>
            <a:r>
              <a:rPr lang="de-DE" dirty="0" err="1"/>
              <a:t>details</a:t>
            </a:r>
            <a:r>
              <a:rPr lang="de-DE" dirty="0"/>
              <a:t> </a:t>
            </a:r>
            <a:r>
              <a:rPr lang="de-DE" dirty="0" err="1"/>
              <a:t>about</a:t>
            </a:r>
            <a:r>
              <a:rPr lang="de-DE" dirty="0"/>
              <a:t> </a:t>
            </a:r>
            <a:r>
              <a:rPr lang="de-DE" dirty="0" err="1"/>
              <a:t>the</a:t>
            </a:r>
            <a:r>
              <a:rPr lang="de-DE" dirty="0"/>
              <a:t> </a:t>
            </a:r>
            <a:r>
              <a:rPr lang="de-DE" dirty="0" err="1"/>
              <a:t>situation</a:t>
            </a:r>
            <a:r>
              <a:rPr lang="de-DE" dirty="0"/>
              <a:t> </a:t>
            </a:r>
            <a:r>
              <a:rPr lang="de-DE" dirty="0" err="1"/>
              <a:t>if</a:t>
            </a:r>
            <a:r>
              <a:rPr lang="de-DE" dirty="0"/>
              <a:t> </a:t>
            </a:r>
            <a:r>
              <a:rPr lang="de-DE" dirty="0" err="1"/>
              <a:t>you</a:t>
            </a:r>
            <a:r>
              <a:rPr lang="de-DE" dirty="0"/>
              <a:t> </a:t>
            </a:r>
            <a:r>
              <a:rPr lang="de-DE" dirty="0" err="1"/>
              <a:t>prefer</a:t>
            </a:r>
            <a:r>
              <a:rPr lang="de-DE" dirty="0"/>
              <a:t>. </a:t>
            </a:r>
          </a:p>
          <a:p>
            <a:pPr marL="171450" indent="-171450">
              <a:buFont typeface="Arial" panose="020B0604020202020204" pitchFamily="34" charset="0"/>
              <a:buChar char="•"/>
            </a:pPr>
            <a:r>
              <a:rPr lang="de-DE" dirty="0" err="1"/>
              <a:t>Everyone</a:t>
            </a:r>
            <a:r>
              <a:rPr lang="de-DE" dirty="0"/>
              <a:t> </a:t>
            </a:r>
            <a:r>
              <a:rPr lang="de-DE" dirty="0" err="1"/>
              <a:t>should</a:t>
            </a:r>
            <a:r>
              <a:rPr lang="de-DE" dirty="0"/>
              <a:t> </a:t>
            </a:r>
            <a:r>
              <a:rPr lang="de-DE" dirty="0" err="1"/>
              <a:t>feel</a:t>
            </a:r>
            <a:r>
              <a:rPr lang="de-DE" dirty="0"/>
              <a:t> </a:t>
            </a:r>
            <a:r>
              <a:rPr lang="de-DE" dirty="0" err="1"/>
              <a:t>comfortable</a:t>
            </a:r>
            <a:r>
              <a:rPr lang="de-DE" dirty="0"/>
              <a:t> </a:t>
            </a:r>
            <a:r>
              <a:rPr lang="de-DE" dirty="0" err="1"/>
              <a:t>with</a:t>
            </a:r>
            <a:r>
              <a:rPr lang="de-DE" dirty="0"/>
              <a:t> </a:t>
            </a:r>
            <a:r>
              <a:rPr lang="de-DE" dirty="0" err="1"/>
              <a:t>what</a:t>
            </a:r>
            <a:r>
              <a:rPr lang="de-DE" dirty="0"/>
              <a:t> </a:t>
            </a:r>
            <a:r>
              <a:rPr lang="de-DE" dirty="0" err="1"/>
              <a:t>they</a:t>
            </a:r>
            <a:r>
              <a:rPr lang="de-DE" dirty="0"/>
              <a:t> </a:t>
            </a:r>
            <a:r>
              <a:rPr lang="de-DE" dirty="0" err="1"/>
              <a:t>share</a:t>
            </a:r>
            <a:r>
              <a:rPr lang="de-DE" dirty="0"/>
              <a:t>, and </a:t>
            </a:r>
            <a:r>
              <a:rPr lang="de-DE" dirty="0" err="1"/>
              <a:t>stepping</a:t>
            </a:r>
            <a:r>
              <a:rPr lang="de-DE" dirty="0"/>
              <a:t> out </a:t>
            </a:r>
            <a:r>
              <a:rPr lang="de-DE" dirty="0" err="1"/>
              <a:t>of</a:t>
            </a:r>
            <a:r>
              <a:rPr lang="de-DE" dirty="0"/>
              <a:t> </a:t>
            </a:r>
            <a:r>
              <a:rPr lang="de-DE" dirty="0" err="1"/>
              <a:t>your</a:t>
            </a:r>
            <a:r>
              <a:rPr lang="de-DE" dirty="0"/>
              <a:t> </a:t>
            </a:r>
            <a:r>
              <a:rPr lang="de-DE" dirty="0" err="1"/>
              <a:t>comfort</a:t>
            </a:r>
            <a:r>
              <a:rPr lang="de-DE" dirty="0"/>
              <a:t> </a:t>
            </a:r>
            <a:r>
              <a:rPr lang="de-DE" dirty="0" err="1"/>
              <a:t>zone</a:t>
            </a:r>
            <a:r>
              <a:rPr lang="de-DE" dirty="0"/>
              <a:t> </a:t>
            </a:r>
            <a:r>
              <a:rPr lang="de-DE" dirty="0" err="1"/>
              <a:t>is</a:t>
            </a:r>
            <a:r>
              <a:rPr lang="de-DE" dirty="0"/>
              <a:t> </a:t>
            </a:r>
            <a:r>
              <a:rPr lang="de-DE" dirty="0" err="1"/>
              <a:t>entirely</a:t>
            </a:r>
            <a:r>
              <a:rPr lang="de-DE" dirty="0"/>
              <a:t> </a:t>
            </a:r>
            <a:r>
              <a:rPr lang="de-DE" dirty="0" err="1"/>
              <a:t>your</a:t>
            </a:r>
            <a:r>
              <a:rPr lang="de-DE" dirty="0"/>
              <a:t> </a:t>
            </a:r>
            <a:r>
              <a:rPr lang="de-DE" dirty="0" err="1"/>
              <a:t>choice</a:t>
            </a:r>
            <a:r>
              <a:rPr lang="de-DE" dirty="0"/>
              <a:t>.</a:t>
            </a:r>
          </a:p>
        </p:txBody>
      </p:sp>
      <p:sp>
        <p:nvSpPr>
          <p:cNvPr id="4" name="Foliennummernplatzhalter 3"/>
          <p:cNvSpPr>
            <a:spLocks noGrp="1"/>
          </p:cNvSpPr>
          <p:nvPr>
            <p:ph type="sldNum" sz="quarter" idx="5"/>
          </p:nvPr>
        </p:nvSpPr>
        <p:spPr/>
        <p:txBody>
          <a:bodyPr/>
          <a:lstStyle/>
          <a:p>
            <a:fld id="{482C8A6D-F44A-2F43-A65F-4776C2B8F29A}" type="slidenum">
              <a:rPr lang="de-DE" smtClean="0"/>
              <a:t>33</a:t>
            </a:fld>
            <a:endParaRPr lang="de-DE"/>
          </a:p>
        </p:txBody>
      </p:sp>
    </p:spTree>
    <p:extLst>
      <p:ext uri="{BB962C8B-B14F-4D97-AF65-F5344CB8AC3E}">
        <p14:creationId xmlns:p14="http://schemas.microsoft.com/office/powerpoint/2010/main" val="1236441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For</a:t>
            </a:r>
            <a:r>
              <a:rPr lang="de-DE" b="1" dirty="0"/>
              <a:t> </a:t>
            </a:r>
            <a:r>
              <a:rPr lang="de-DE" b="1" dirty="0" err="1"/>
              <a:t>step</a:t>
            </a:r>
            <a:r>
              <a:rPr lang="de-DE" b="1" dirty="0"/>
              <a:t> 1: </a:t>
            </a:r>
          </a:p>
          <a:p>
            <a:pPr marL="171450" indent="-171450">
              <a:buFont typeface="Arial" panose="020B0604020202020204" pitchFamily="34" charset="0"/>
              <a:buChar char="•"/>
            </a:pPr>
            <a:r>
              <a:rPr lang="de-DE" dirty="0" err="1"/>
              <a:t>Choose</a:t>
            </a:r>
            <a:r>
              <a:rPr lang="de-DE" dirty="0"/>
              <a:t> </a:t>
            </a:r>
            <a:r>
              <a:rPr lang="de-DE" dirty="0" err="1"/>
              <a:t>one</a:t>
            </a:r>
            <a:r>
              <a:rPr lang="de-DE" dirty="0"/>
              <a:t> </a:t>
            </a:r>
            <a:r>
              <a:rPr lang="de-DE" dirty="0" err="1"/>
              <a:t>stressful</a:t>
            </a:r>
            <a:r>
              <a:rPr lang="de-DE" dirty="0"/>
              <a:t> </a:t>
            </a:r>
            <a:r>
              <a:rPr lang="de-DE" dirty="0" err="1"/>
              <a:t>situation</a:t>
            </a:r>
            <a:r>
              <a:rPr lang="de-DE" dirty="0"/>
              <a:t> </a:t>
            </a:r>
            <a:r>
              <a:rPr lang="de-DE" dirty="0" err="1"/>
              <a:t>that</a:t>
            </a:r>
            <a:r>
              <a:rPr lang="de-DE" dirty="0"/>
              <a:t> </a:t>
            </a:r>
            <a:r>
              <a:rPr lang="de-DE" dirty="0" err="1"/>
              <a:t>you</a:t>
            </a:r>
            <a:r>
              <a:rPr lang="de-DE" dirty="0"/>
              <a:t> </a:t>
            </a:r>
            <a:r>
              <a:rPr lang="de-DE" dirty="0" err="1"/>
              <a:t>want</a:t>
            </a:r>
            <a:r>
              <a:rPr lang="de-DE" dirty="0"/>
              <a:t> </a:t>
            </a:r>
            <a:r>
              <a:rPr lang="de-DE" dirty="0" err="1"/>
              <a:t>to</a:t>
            </a:r>
            <a:r>
              <a:rPr lang="de-DE" dirty="0"/>
              <a:t> </a:t>
            </a:r>
            <a:r>
              <a:rPr lang="de-DE" dirty="0" err="1"/>
              <a:t>reflect</a:t>
            </a:r>
            <a:r>
              <a:rPr lang="de-DE" dirty="0"/>
              <a:t> on. </a:t>
            </a:r>
            <a:br>
              <a:rPr lang="de-DE" dirty="0"/>
            </a:br>
            <a:r>
              <a:rPr lang="de-DE" dirty="0" err="1"/>
              <a:t>You</a:t>
            </a:r>
            <a:r>
              <a:rPr lang="de-DE" dirty="0"/>
              <a:t> </a:t>
            </a:r>
            <a:r>
              <a:rPr lang="de-DE" dirty="0" err="1"/>
              <a:t>can</a:t>
            </a:r>
            <a:r>
              <a:rPr lang="de-DE" dirty="0"/>
              <a:t> </a:t>
            </a:r>
            <a:r>
              <a:rPr lang="de-DE" dirty="0" err="1"/>
              <a:t>use</a:t>
            </a:r>
            <a:r>
              <a:rPr lang="de-DE" dirty="0"/>
              <a:t> an </a:t>
            </a:r>
            <a:r>
              <a:rPr lang="de-DE" dirty="0" err="1"/>
              <a:t>example</a:t>
            </a:r>
            <a:r>
              <a:rPr lang="de-DE" dirty="0"/>
              <a:t> </a:t>
            </a:r>
            <a:r>
              <a:rPr lang="de-DE" dirty="0" err="1"/>
              <a:t>from</a:t>
            </a:r>
            <a:r>
              <a:rPr lang="de-DE" dirty="0"/>
              <a:t> </a:t>
            </a:r>
            <a:r>
              <a:rPr lang="de-DE" dirty="0" err="1"/>
              <a:t>Exercise</a:t>
            </a:r>
            <a:r>
              <a:rPr lang="de-DE" dirty="0"/>
              <a:t> 1, </a:t>
            </a:r>
            <a:r>
              <a:rPr lang="de-DE" dirty="0" err="1"/>
              <a:t>or</a:t>
            </a:r>
            <a:r>
              <a:rPr lang="de-DE" dirty="0"/>
              <a:t> </a:t>
            </a:r>
            <a:r>
              <a:rPr lang="de-DE" dirty="0" err="1"/>
              <a:t>choose</a:t>
            </a:r>
            <a:r>
              <a:rPr lang="de-DE" dirty="0"/>
              <a:t> a different </a:t>
            </a:r>
            <a:r>
              <a:rPr lang="de-DE" dirty="0" err="1"/>
              <a:t>one</a:t>
            </a:r>
            <a:r>
              <a:rPr lang="de-DE" dirty="0"/>
              <a:t> </a:t>
            </a:r>
            <a:r>
              <a:rPr lang="de-DE" dirty="0" err="1"/>
              <a:t>that</a:t>
            </a:r>
            <a:r>
              <a:rPr lang="de-DE" dirty="0"/>
              <a:t> </a:t>
            </a:r>
            <a:r>
              <a:rPr lang="de-DE" dirty="0" err="1"/>
              <a:t>feels</a:t>
            </a:r>
            <a:r>
              <a:rPr lang="de-DE" dirty="0"/>
              <a:t> relevant </a:t>
            </a:r>
            <a:r>
              <a:rPr lang="de-DE" dirty="0" err="1"/>
              <a:t>to</a:t>
            </a:r>
            <a:r>
              <a:rPr lang="de-DE" dirty="0"/>
              <a:t> </a:t>
            </a:r>
            <a:r>
              <a:rPr lang="de-DE" dirty="0" err="1"/>
              <a:t>you</a:t>
            </a:r>
            <a:r>
              <a:rPr lang="de-DE" dirty="0"/>
              <a:t>.</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Next, </a:t>
            </a:r>
            <a:r>
              <a:rPr lang="de-DE" dirty="0" err="1"/>
              <a:t>you</a:t>
            </a:r>
            <a:r>
              <a:rPr lang="de-DE" dirty="0"/>
              <a:t> </a:t>
            </a:r>
            <a:r>
              <a:rPr lang="de-DE" dirty="0" err="1"/>
              <a:t>can</a:t>
            </a:r>
            <a:r>
              <a:rPr lang="de-DE" dirty="0"/>
              <a:t> </a:t>
            </a:r>
            <a:r>
              <a:rPr lang="de-DE" dirty="0" err="1"/>
              <a:t>use</a:t>
            </a:r>
            <a:r>
              <a:rPr lang="de-DE" dirty="0"/>
              <a:t> </a:t>
            </a:r>
            <a:r>
              <a:rPr lang="de-DE" dirty="0" err="1"/>
              <a:t>the</a:t>
            </a:r>
            <a:r>
              <a:rPr lang="de-DE" dirty="0"/>
              <a:t> </a:t>
            </a:r>
            <a:r>
              <a:rPr lang="de-DE" b="1" dirty="0"/>
              <a:t>6 </a:t>
            </a:r>
            <a:r>
              <a:rPr lang="de-DE" b="1" dirty="0" err="1"/>
              <a:t>indicators</a:t>
            </a:r>
            <a:r>
              <a:rPr lang="de-DE" b="1" dirty="0"/>
              <a:t> </a:t>
            </a:r>
            <a:r>
              <a:rPr lang="de-DE" b="1" dirty="0" err="1"/>
              <a:t>of</a:t>
            </a:r>
            <a:r>
              <a:rPr lang="de-DE" b="1" dirty="0"/>
              <a:t> </a:t>
            </a:r>
            <a:r>
              <a:rPr lang="de-DE" b="1" dirty="0" err="1"/>
              <a:t>resilience</a:t>
            </a:r>
            <a:r>
              <a:rPr lang="de-DE" dirty="0"/>
              <a:t> </a:t>
            </a:r>
            <a:r>
              <a:rPr lang="de-DE" dirty="0" err="1"/>
              <a:t>that</a:t>
            </a:r>
            <a:r>
              <a:rPr lang="de-DE" dirty="0"/>
              <a:t> </a:t>
            </a:r>
            <a:r>
              <a:rPr lang="de-DE" dirty="0" err="1"/>
              <a:t>we</a:t>
            </a:r>
            <a:r>
              <a:rPr lang="de-DE" dirty="0"/>
              <a:t> </a:t>
            </a:r>
            <a:r>
              <a:rPr lang="de-DE" dirty="0" err="1"/>
              <a:t>discussed</a:t>
            </a:r>
            <a:r>
              <a:rPr lang="de-DE" dirty="0"/>
              <a:t> </a:t>
            </a:r>
            <a:r>
              <a:rPr lang="de-DE" dirty="0" err="1"/>
              <a:t>earlier</a:t>
            </a:r>
            <a:r>
              <a:rPr lang="de-DE" dirty="0"/>
              <a:t> </a:t>
            </a:r>
            <a:r>
              <a:rPr lang="de-DE" dirty="0" err="1"/>
              <a:t>to</a:t>
            </a:r>
            <a:r>
              <a:rPr lang="de-DE" dirty="0"/>
              <a:t> </a:t>
            </a:r>
            <a:r>
              <a:rPr lang="de-DE" dirty="0" err="1"/>
              <a:t>explore</a:t>
            </a:r>
            <a:r>
              <a:rPr lang="de-DE" dirty="0"/>
              <a:t> </a:t>
            </a:r>
            <a:r>
              <a:rPr lang="de-DE" dirty="0" err="1"/>
              <a:t>which</a:t>
            </a:r>
            <a:r>
              <a:rPr lang="de-DE" dirty="0"/>
              <a:t> </a:t>
            </a:r>
            <a:r>
              <a:rPr lang="de-DE" dirty="0" err="1"/>
              <a:t>resources</a:t>
            </a:r>
            <a:r>
              <a:rPr lang="de-DE" dirty="0"/>
              <a:t> </a:t>
            </a:r>
            <a:r>
              <a:rPr lang="de-DE" dirty="0" err="1"/>
              <a:t>you</a:t>
            </a:r>
            <a:r>
              <a:rPr lang="de-DE" dirty="0"/>
              <a:t> </a:t>
            </a:r>
            <a:r>
              <a:rPr lang="de-DE" dirty="0" err="1"/>
              <a:t>already</a:t>
            </a:r>
            <a:r>
              <a:rPr lang="de-DE" dirty="0"/>
              <a:t> </a:t>
            </a:r>
            <a:r>
              <a:rPr lang="de-DE" dirty="0" err="1"/>
              <a:t>have</a:t>
            </a:r>
            <a:r>
              <a:rPr lang="de-DE" dirty="0"/>
              <a:t> in </a:t>
            </a:r>
            <a:r>
              <a:rPr lang="de-DE" dirty="0" err="1"/>
              <a:t>these</a:t>
            </a:r>
            <a:r>
              <a:rPr lang="de-DE" dirty="0"/>
              <a:t> </a:t>
            </a:r>
            <a:r>
              <a:rPr lang="de-DE" dirty="0" err="1"/>
              <a:t>areas</a:t>
            </a:r>
            <a:r>
              <a:rPr lang="de-DE" dirty="0"/>
              <a:t> and </a:t>
            </a:r>
            <a:r>
              <a:rPr lang="de-DE" dirty="0" err="1"/>
              <a:t>can</a:t>
            </a:r>
            <a:r>
              <a:rPr lang="de-DE" dirty="0"/>
              <a:t> </a:t>
            </a:r>
            <a:r>
              <a:rPr lang="de-DE" dirty="0" err="1"/>
              <a:t>draw</a:t>
            </a:r>
            <a:r>
              <a:rPr lang="de-DE" dirty="0"/>
              <a:t> upon in </a:t>
            </a:r>
            <a:r>
              <a:rPr lang="de-DE" dirty="0" err="1"/>
              <a:t>similar</a:t>
            </a:r>
            <a:r>
              <a:rPr lang="de-DE" dirty="0"/>
              <a:t> </a:t>
            </a:r>
            <a:r>
              <a:rPr lang="de-DE" dirty="0" err="1"/>
              <a:t>situations</a:t>
            </a:r>
            <a:r>
              <a:rPr lang="de-DE" dirty="0"/>
              <a:t>. </a:t>
            </a:r>
          </a:p>
          <a:p>
            <a:pPr marL="171450" indent="-171450">
              <a:buFont typeface="Arial" panose="020B0604020202020204" pitchFamily="34" charset="0"/>
              <a:buChar char="•"/>
            </a:pPr>
            <a:r>
              <a:rPr lang="de-DE" dirty="0"/>
              <a:t>Grab a </a:t>
            </a:r>
            <a:r>
              <a:rPr lang="de-DE" dirty="0" err="1"/>
              <a:t>pen</a:t>
            </a:r>
            <a:r>
              <a:rPr lang="de-DE" dirty="0"/>
              <a:t> and </a:t>
            </a:r>
            <a:r>
              <a:rPr lang="de-DE" dirty="0" err="1"/>
              <a:t>paper</a:t>
            </a:r>
            <a:r>
              <a:rPr lang="de-DE" dirty="0"/>
              <a:t>!</a:t>
            </a:r>
          </a:p>
          <a:p>
            <a:endParaRPr lang="en-GB" dirty="0"/>
          </a:p>
        </p:txBody>
      </p:sp>
      <p:sp>
        <p:nvSpPr>
          <p:cNvPr id="4" name="Foliennummernplatzhalter 3"/>
          <p:cNvSpPr>
            <a:spLocks noGrp="1"/>
          </p:cNvSpPr>
          <p:nvPr>
            <p:ph type="sldNum" sz="quarter" idx="5"/>
          </p:nvPr>
        </p:nvSpPr>
        <p:spPr/>
        <p:txBody>
          <a:bodyPr/>
          <a:lstStyle/>
          <a:p>
            <a:fld id="{482C8A6D-F44A-2F43-A65F-4776C2B8F29A}" type="slidenum">
              <a:rPr lang="en-DE" smtClean="0"/>
              <a:pPr/>
              <a:t>34</a:t>
            </a:fld>
            <a:endParaRPr lang="en-DE"/>
          </a:p>
        </p:txBody>
      </p:sp>
    </p:spTree>
    <p:extLst>
      <p:ext uri="{BB962C8B-B14F-4D97-AF65-F5344CB8AC3E}">
        <p14:creationId xmlns:p14="http://schemas.microsoft.com/office/powerpoint/2010/main" val="16926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a:extLst>
            <a:ext uri="{FF2B5EF4-FFF2-40B4-BE49-F238E27FC236}">
              <a16:creationId xmlns:a16="http://schemas.microsoft.com/office/drawing/2014/main" id="{FED9B0C8-5B6A-A599-6179-C0EF1CE4CF7F}"/>
            </a:ext>
          </a:extLst>
        </p:cNvPr>
        <p:cNvGrpSpPr/>
        <p:nvPr/>
      </p:nvGrpSpPr>
      <p:grpSpPr>
        <a:xfrm>
          <a:off x="0" y="0"/>
          <a:ext cx="0" cy="0"/>
          <a:chOff x="0" y="0"/>
          <a:chExt cx="0" cy="0"/>
        </a:xfrm>
      </p:grpSpPr>
      <p:sp>
        <p:nvSpPr>
          <p:cNvPr id="437" name="Google Shape;437;p21:notes">
            <a:extLst>
              <a:ext uri="{FF2B5EF4-FFF2-40B4-BE49-F238E27FC236}">
                <a16:creationId xmlns:a16="http://schemas.microsoft.com/office/drawing/2014/main" id="{9E094E44-74E0-B23D-B358-CB538377C1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1:notes">
            <a:extLst>
              <a:ext uri="{FF2B5EF4-FFF2-40B4-BE49-F238E27FC236}">
                <a16:creationId xmlns:a16="http://schemas.microsoft.com/office/drawing/2014/main" id="{6100C490-8E4F-C616-E289-BDF67913C7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de-DE" dirty="0" err="1"/>
              <a:t>Now</a:t>
            </a:r>
            <a:r>
              <a:rPr lang="de-DE" dirty="0"/>
              <a:t>, </a:t>
            </a:r>
            <a:r>
              <a:rPr lang="de-DE" dirty="0" err="1"/>
              <a:t>before</a:t>
            </a:r>
            <a:r>
              <a:rPr lang="de-DE" dirty="0"/>
              <a:t> </a:t>
            </a:r>
            <a:r>
              <a:rPr lang="de-DE" dirty="0" err="1"/>
              <a:t>we</a:t>
            </a:r>
            <a:r>
              <a:rPr lang="de-DE" dirty="0"/>
              <a:t> </a:t>
            </a:r>
            <a:r>
              <a:rPr lang="de-DE" dirty="0" err="1"/>
              <a:t>dive</a:t>
            </a:r>
            <a:r>
              <a:rPr lang="de-DE" dirty="0"/>
              <a:t> </a:t>
            </a:r>
            <a:r>
              <a:rPr lang="de-DE" dirty="0" err="1"/>
              <a:t>into</a:t>
            </a:r>
            <a:r>
              <a:rPr lang="de-DE" dirty="0"/>
              <a:t> </a:t>
            </a:r>
            <a:r>
              <a:rPr lang="de-DE" dirty="0" err="1"/>
              <a:t>the</a:t>
            </a:r>
            <a:r>
              <a:rPr lang="de-DE" dirty="0"/>
              <a:t> </a:t>
            </a:r>
            <a:r>
              <a:rPr lang="de-DE" dirty="0" err="1"/>
              <a:t>reflection</a:t>
            </a:r>
            <a:r>
              <a:rPr lang="de-DE" dirty="0"/>
              <a:t>, </a:t>
            </a:r>
            <a:r>
              <a:rPr lang="de-DE" dirty="0" err="1"/>
              <a:t>let's</a:t>
            </a:r>
            <a:r>
              <a:rPr lang="de-DE" dirty="0"/>
              <a:t> </a:t>
            </a:r>
            <a:r>
              <a:rPr lang="de-DE" dirty="0" err="1"/>
              <a:t>quickly</a:t>
            </a:r>
            <a:r>
              <a:rPr lang="de-DE" dirty="0"/>
              <a:t> </a:t>
            </a:r>
            <a:r>
              <a:rPr lang="de-DE" dirty="0" err="1"/>
              <a:t>remind</a:t>
            </a:r>
            <a:r>
              <a:rPr lang="de-DE" dirty="0"/>
              <a:t> </a:t>
            </a:r>
            <a:r>
              <a:rPr lang="de-DE" dirty="0" err="1"/>
              <a:t>ourselves</a:t>
            </a:r>
            <a:r>
              <a:rPr lang="de-DE" dirty="0"/>
              <a:t> </a:t>
            </a:r>
            <a:r>
              <a:rPr lang="de-DE" dirty="0" err="1"/>
              <a:t>of</a:t>
            </a:r>
            <a:r>
              <a:rPr lang="de-DE" dirty="0"/>
              <a:t> </a:t>
            </a:r>
            <a:r>
              <a:rPr lang="de-DE" dirty="0" err="1"/>
              <a:t>the</a:t>
            </a:r>
            <a:r>
              <a:rPr lang="de-DE" dirty="0"/>
              <a:t> </a:t>
            </a:r>
            <a:r>
              <a:rPr lang="de-DE" b="1" dirty="0"/>
              <a:t>6 </a:t>
            </a:r>
            <a:r>
              <a:rPr lang="de-DE" b="1" dirty="0" err="1"/>
              <a:t>indicators</a:t>
            </a:r>
            <a:r>
              <a:rPr lang="de-DE" b="1" dirty="0"/>
              <a:t> </a:t>
            </a:r>
            <a:r>
              <a:rPr lang="de-DE" b="1" dirty="0" err="1"/>
              <a:t>of</a:t>
            </a:r>
            <a:r>
              <a:rPr lang="de-DE" b="1" dirty="0"/>
              <a:t> </a:t>
            </a:r>
            <a:r>
              <a:rPr lang="de-DE" b="1" dirty="0" err="1"/>
              <a:t>resilience</a:t>
            </a:r>
            <a:r>
              <a:rPr lang="de-DE" dirty="0"/>
              <a:t> </a:t>
            </a:r>
            <a:r>
              <a:rPr lang="de-DE" dirty="0" err="1"/>
              <a:t>we</a:t>
            </a:r>
            <a:r>
              <a:rPr lang="de-DE" dirty="0"/>
              <a:t> </a:t>
            </a:r>
            <a:r>
              <a:rPr lang="de-DE" dirty="0" err="1"/>
              <a:t>discussed</a:t>
            </a:r>
            <a:r>
              <a:rPr lang="de-DE" dirty="0"/>
              <a:t> </a:t>
            </a:r>
            <a:r>
              <a:rPr lang="de-DE" dirty="0" err="1"/>
              <a:t>earlier</a:t>
            </a:r>
            <a:r>
              <a:rPr lang="de-DE" dirty="0"/>
              <a:t>:</a:t>
            </a:r>
          </a:p>
          <a:p>
            <a:endParaRPr lang="de-DE" dirty="0"/>
          </a:p>
          <a:p>
            <a:pPr marL="171450" indent="-171450">
              <a:buFont typeface="Arial" panose="020B0604020202020204" pitchFamily="34" charset="0"/>
              <a:buChar char="•"/>
            </a:pPr>
            <a:r>
              <a:rPr lang="de-DE" b="0" dirty="0"/>
              <a:t>Self-care </a:t>
            </a:r>
          </a:p>
          <a:p>
            <a:pPr marL="171450" indent="-171450">
              <a:buFont typeface="Arial" panose="020B0604020202020204" pitchFamily="34" charset="0"/>
              <a:buChar char="•"/>
            </a:pPr>
            <a:r>
              <a:rPr lang="de-DE" b="0" dirty="0" err="1"/>
              <a:t>Optimistic</a:t>
            </a:r>
            <a:endParaRPr lang="de-DE" b="0" dirty="0"/>
          </a:p>
          <a:p>
            <a:pPr marL="171450" indent="-171450">
              <a:buFont typeface="Arial" panose="020B0604020202020204" pitchFamily="34" charset="0"/>
              <a:buChar char="•"/>
            </a:pPr>
            <a:r>
              <a:rPr lang="de-DE" b="0" dirty="0" err="1"/>
              <a:t>Social</a:t>
            </a:r>
            <a:r>
              <a:rPr lang="de-DE" b="0" dirty="0"/>
              <a:t> support </a:t>
            </a:r>
          </a:p>
          <a:p>
            <a:pPr marL="171450" indent="-171450">
              <a:buFont typeface="Arial" panose="020B0604020202020204" pitchFamily="34" charset="0"/>
              <a:buChar char="•"/>
            </a:pPr>
            <a:r>
              <a:rPr lang="de-DE" b="0" dirty="0" err="1"/>
              <a:t>Active</a:t>
            </a:r>
            <a:r>
              <a:rPr lang="de-DE" b="0" dirty="0"/>
              <a:t> </a:t>
            </a:r>
            <a:r>
              <a:rPr lang="de-DE" b="0" dirty="0" err="1"/>
              <a:t>problem</a:t>
            </a:r>
            <a:r>
              <a:rPr lang="de-DE" b="0" dirty="0"/>
              <a:t> </a:t>
            </a:r>
            <a:r>
              <a:rPr lang="de-DE" b="0" dirty="0" err="1"/>
              <a:t>solving</a:t>
            </a:r>
            <a:r>
              <a:rPr lang="de-DE" b="0" dirty="0"/>
              <a:t> </a:t>
            </a:r>
          </a:p>
          <a:p>
            <a:pPr marL="171450" indent="-171450">
              <a:buFont typeface="Arial" panose="020B0604020202020204" pitchFamily="34" charset="0"/>
              <a:buChar char="•"/>
            </a:pPr>
            <a:r>
              <a:rPr lang="de-DE" b="0" dirty="0"/>
              <a:t>Move </a:t>
            </a:r>
            <a:r>
              <a:rPr lang="de-DE" b="0" dirty="0" err="1"/>
              <a:t>toward</a:t>
            </a:r>
            <a:r>
              <a:rPr lang="de-DE" b="0" dirty="0"/>
              <a:t> </a:t>
            </a:r>
            <a:r>
              <a:rPr lang="de-DE" b="0" dirty="0" err="1"/>
              <a:t>your</a:t>
            </a:r>
            <a:r>
              <a:rPr lang="de-DE" b="0" dirty="0"/>
              <a:t> </a:t>
            </a:r>
            <a:r>
              <a:rPr lang="de-DE" b="0" dirty="0" err="1"/>
              <a:t>goals</a:t>
            </a:r>
            <a:endParaRPr lang="de-DE" b="0" dirty="0"/>
          </a:p>
          <a:p>
            <a:pPr marL="171450" indent="-171450">
              <a:buFont typeface="Arial" panose="020B0604020202020204" pitchFamily="34" charset="0"/>
              <a:buChar char="•"/>
            </a:pPr>
            <a:r>
              <a:rPr lang="de-DE" b="0" dirty="0" err="1"/>
              <a:t>Meaning</a:t>
            </a:r>
            <a:r>
              <a:rPr lang="de-DE" b="0" dirty="0"/>
              <a:t> and </a:t>
            </a:r>
            <a:r>
              <a:rPr lang="de-DE" b="0" dirty="0" err="1"/>
              <a:t>purpose</a:t>
            </a:r>
            <a:endParaRPr lang="de-DE" b="0" dirty="0"/>
          </a:p>
          <a:p>
            <a:pPr marL="0" lvl="0" indent="0" algn="l" rtl="0">
              <a:spcBef>
                <a:spcPts val="0"/>
              </a:spcBef>
              <a:spcAft>
                <a:spcPts val="0"/>
              </a:spcAft>
              <a:buNone/>
            </a:pPr>
            <a:endParaRPr lang="de-DE" dirty="0"/>
          </a:p>
        </p:txBody>
      </p:sp>
      <p:sp>
        <p:nvSpPr>
          <p:cNvPr id="439" name="Google Shape;439;p21:notes">
            <a:extLst>
              <a:ext uri="{FF2B5EF4-FFF2-40B4-BE49-F238E27FC236}">
                <a16:creationId xmlns:a16="http://schemas.microsoft.com/office/drawing/2014/main" id="{5011DAD6-600B-D35E-7590-98DD2CE2EC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35</a:t>
            </a:fld>
            <a:endParaRPr/>
          </a:p>
        </p:txBody>
      </p:sp>
    </p:spTree>
    <p:extLst>
      <p:ext uri="{BB962C8B-B14F-4D97-AF65-F5344CB8AC3E}">
        <p14:creationId xmlns:p14="http://schemas.microsoft.com/office/powerpoint/2010/main" val="3903148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a:extLst>
            <a:ext uri="{FF2B5EF4-FFF2-40B4-BE49-F238E27FC236}">
              <a16:creationId xmlns:a16="http://schemas.microsoft.com/office/drawing/2014/main" id="{FED9B0C8-5B6A-A599-6179-C0EF1CE4CF7F}"/>
            </a:ext>
          </a:extLst>
        </p:cNvPr>
        <p:cNvGrpSpPr/>
        <p:nvPr/>
      </p:nvGrpSpPr>
      <p:grpSpPr>
        <a:xfrm>
          <a:off x="0" y="0"/>
          <a:ext cx="0" cy="0"/>
          <a:chOff x="0" y="0"/>
          <a:chExt cx="0" cy="0"/>
        </a:xfrm>
      </p:grpSpPr>
      <p:sp>
        <p:nvSpPr>
          <p:cNvPr id="437" name="Google Shape;437;p21:notes">
            <a:extLst>
              <a:ext uri="{FF2B5EF4-FFF2-40B4-BE49-F238E27FC236}">
                <a16:creationId xmlns:a16="http://schemas.microsoft.com/office/drawing/2014/main" id="{9E094E44-74E0-B23D-B358-CB538377C1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1:notes">
            <a:extLst>
              <a:ext uri="{FF2B5EF4-FFF2-40B4-BE49-F238E27FC236}">
                <a16:creationId xmlns:a16="http://schemas.microsoft.com/office/drawing/2014/main" id="{6100C490-8E4F-C616-E289-BDF67913C7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de-DE" dirty="0" err="1"/>
              <a:t>Here's</a:t>
            </a:r>
            <a:r>
              <a:rPr lang="de-DE" dirty="0"/>
              <a:t> an </a:t>
            </a:r>
            <a:r>
              <a:rPr lang="de-DE" dirty="0" err="1"/>
              <a:t>example</a:t>
            </a:r>
            <a:r>
              <a:rPr lang="de-DE" dirty="0"/>
              <a:t> </a:t>
            </a:r>
            <a:r>
              <a:rPr lang="de-DE" dirty="0" err="1"/>
              <a:t>of</a:t>
            </a:r>
            <a:r>
              <a:rPr lang="de-DE" dirty="0"/>
              <a:t> </a:t>
            </a:r>
            <a:r>
              <a:rPr lang="de-DE" dirty="0" err="1"/>
              <a:t>how</a:t>
            </a:r>
            <a:r>
              <a:rPr lang="de-DE" dirty="0"/>
              <a:t> </a:t>
            </a:r>
            <a:r>
              <a:rPr lang="de-DE" dirty="0" err="1"/>
              <a:t>you</a:t>
            </a:r>
            <a:r>
              <a:rPr lang="de-DE" dirty="0"/>
              <a:t> </a:t>
            </a:r>
            <a:r>
              <a:rPr lang="de-DE" dirty="0" err="1"/>
              <a:t>could</a:t>
            </a:r>
            <a:r>
              <a:rPr lang="de-DE" dirty="0"/>
              <a:t> </a:t>
            </a:r>
            <a:r>
              <a:rPr lang="de-DE" dirty="0" err="1"/>
              <a:t>structure</a:t>
            </a:r>
            <a:r>
              <a:rPr lang="de-DE" dirty="0"/>
              <a:t> </a:t>
            </a:r>
            <a:r>
              <a:rPr lang="de-DE" dirty="0" err="1"/>
              <a:t>your</a:t>
            </a:r>
            <a:r>
              <a:rPr lang="de-DE" dirty="0"/>
              <a:t> </a:t>
            </a:r>
            <a:r>
              <a:rPr lang="de-DE" dirty="0" err="1"/>
              <a:t>reflection</a:t>
            </a:r>
            <a:r>
              <a:rPr lang="de-DE" dirty="0"/>
              <a:t> and </a:t>
            </a:r>
            <a:r>
              <a:rPr lang="de-DE" dirty="0" err="1"/>
              <a:t>what</a:t>
            </a:r>
            <a:r>
              <a:rPr lang="de-DE" dirty="0"/>
              <a:t> </a:t>
            </a:r>
            <a:r>
              <a:rPr lang="de-DE" dirty="0" err="1"/>
              <a:t>it</a:t>
            </a:r>
            <a:r>
              <a:rPr lang="de-DE" dirty="0"/>
              <a:t> </a:t>
            </a:r>
            <a:r>
              <a:rPr lang="de-DE" dirty="0" err="1"/>
              <a:t>could</a:t>
            </a:r>
            <a:r>
              <a:rPr lang="de-DE" dirty="0"/>
              <a:t> </a:t>
            </a:r>
            <a:r>
              <a:rPr lang="de-DE" dirty="0" err="1"/>
              <a:t>look</a:t>
            </a:r>
            <a:r>
              <a:rPr lang="de-DE" dirty="0"/>
              <a:t> like.</a:t>
            </a:r>
          </a:p>
          <a:p>
            <a:pPr marL="171450" lvl="0" indent="-171450" algn="l" rtl="0">
              <a:spcBef>
                <a:spcPts val="0"/>
              </a:spcBef>
              <a:spcAft>
                <a:spcPts val="0"/>
              </a:spcAft>
              <a:buFont typeface="Arial" panose="020B0604020202020204" pitchFamily="34" charset="0"/>
              <a:buChar char="•"/>
            </a:pPr>
            <a:r>
              <a:rPr lang="de-DE" i="1" dirty="0"/>
              <a:t>(</a:t>
            </a:r>
            <a:r>
              <a:rPr lang="de-DE" i="1" dirty="0" err="1"/>
              <a:t>read</a:t>
            </a:r>
            <a:r>
              <a:rPr lang="de-DE" i="1" dirty="0"/>
              <a:t> out 2-3 </a:t>
            </a:r>
            <a:r>
              <a:rPr lang="de-DE" i="1" dirty="0" err="1"/>
              <a:t>examples</a:t>
            </a:r>
            <a:r>
              <a:rPr lang="de-DE" i="1" dirty="0"/>
              <a:t>)</a:t>
            </a:r>
          </a:p>
          <a:p>
            <a:pPr marL="171450" lvl="0" indent="-171450" algn="l" rtl="0">
              <a:spcBef>
                <a:spcPts val="0"/>
              </a:spcBef>
              <a:spcAft>
                <a:spcPts val="0"/>
              </a:spcAft>
              <a:buFont typeface="Arial" panose="020B0604020202020204" pitchFamily="34" charset="0"/>
              <a:buChar char="•"/>
            </a:pPr>
            <a:r>
              <a:rPr lang="de-DE" dirty="0" err="1"/>
              <a:t>Remember</a:t>
            </a:r>
            <a:r>
              <a:rPr lang="de-DE" dirty="0"/>
              <a:t> </a:t>
            </a:r>
            <a:r>
              <a:rPr lang="de-DE" dirty="0" err="1"/>
              <a:t>each</a:t>
            </a:r>
            <a:r>
              <a:rPr lang="de-DE" dirty="0"/>
              <a:t> </a:t>
            </a:r>
            <a:r>
              <a:rPr lang="de-DE" dirty="0" err="1"/>
              <a:t>of</a:t>
            </a:r>
            <a:r>
              <a:rPr lang="de-DE" dirty="0"/>
              <a:t> </a:t>
            </a:r>
            <a:r>
              <a:rPr lang="de-DE" dirty="0" err="1"/>
              <a:t>us</a:t>
            </a:r>
            <a:r>
              <a:rPr lang="de-DE" dirty="0"/>
              <a:t> </a:t>
            </a:r>
            <a:r>
              <a:rPr lang="de-DE" dirty="0" err="1"/>
              <a:t>has</a:t>
            </a:r>
            <a:r>
              <a:rPr lang="de-DE" dirty="0"/>
              <a:t> different </a:t>
            </a:r>
            <a:r>
              <a:rPr lang="de-DE" dirty="0" err="1"/>
              <a:t>resources</a:t>
            </a:r>
            <a:r>
              <a:rPr lang="de-DE" dirty="0"/>
              <a:t> and </a:t>
            </a:r>
            <a:r>
              <a:rPr lang="de-DE" dirty="0" err="1"/>
              <a:t>strategies</a:t>
            </a:r>
            <a:r>
              <a:rPr lang="de-DE" dirty="0"/>
              <a:t>, and all </a:t>
            </a:r>
            <a:r>
              <a:rPr lang="de-DE" dirty="0" err="1"/>
              <a:t>of</a:t>
            </a:r>
            <a:r>
              <a:rPr lang="de-DE" dirty="0"/>
              <a:t> </a:t>
            </a:r>
            <a:r>
              <a:rPr lang="de-DE" dirty="0" err="1"/>
              <a:t>them</a:t>
            </a:r>
            <a:r>
              <a:rPr lang="de-DE" dirty="0"/>
              <a:t> </a:t>
            </a:r>
            <a:r>
              <a:rPr lang="de-DE" dirty="0" err="1"/>
              <a:t>are</a:t>
            </a:r>
            <a:r>
              <a:rPr lang="de-DE" dirty="0"/>
              <a:t> </a:t>
            </a:r>
            <a:r>
              <a:rPr lang="de-DE" dirty="0" err="1"/>
              <a:t>beautiful</a:t>
            </a:r>
            <a:r>
              <a:rPr lang="de-DE" dirty="0"/>
              <a:t>.</a:t>
            </a:r>
          </a:p>
        </p:txBody>
      </p:sp>
      <p:sp>
        <p:nvSpPr>
          <p:cNvPr id="439" name="Google Shape;439;p21:notes">
            <a:extLst>
              <a:ext uri="{FF2B5EF4-FFF2-40B4-BE49-F238E27FC236}">
                <a16:creationId xmlns:a16="http://schemas.microsoft.com/office/drawing/2014/main" id="{5011DAD6-600B-D35E-7590-98DD2CE2EC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36</a:t>
            </a:fld>
            <a:endParaRPr/>
          </a:p>
        </p:txBody>
      </p:sp>
    </p:spTree>
    <p:extLst>
      <p:ext uri="{BB962C8B-B14F-4D97-AF65-F5344CB8AC3E}">
        <p14:creationId xmlns:p14="http://schemas.microsoft.com/office/powerpoint/2010/main" val="2028091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de-DE" b="1" dirty="0"/>
              <a:t>This </a:t>
            </a:r>
            <a:r>
              <a:rPr lang="de-DE" b="1" dirty="0" err="1"/>
              <a:t>is</a:t>
            </a:r>
            <a:r>
              <a:rPr lang="de-DE" b="1" dirty="0"/>
              <a:t> </a:t>
            </a:r>
            <a:r>
              <a:rPr lang="de-DE" b="1" dirty="0" err="1"/>
              <a:t>how</a:t>
            </a:r>
            <a:r>
              <a:rPr lang="de-DE" b="1" dirty="0"/>
              <a:t> </a:t>
            </a:r>
            <a:r>
              <a:rPr lang="de-DE" b="1" dirty="0" err="1"/>
              <a:t>it</a:t>
            </a:r>
            <a:r>
              <a:rPr lang="de-DE" b="1" dirty="0"/>
              <a:t> </a:t>
            </a:r>
            <a:r>
              <a:rPr lang="de-DE" b="1" dirty="0" err="1"/>
              <a:t>works</a:t>
            </a:r>
            <a:endParaRPr lang="de-DE" b="1" dirty="0"/>
          </a:p>
          <a:p>
            <a:endParaRPr lang="de-DE" dirty="0"/>
          </a:p>
          <a:p>
            <a:pPr marL="171450" indent="-171450">
              <a:buFont typeface="Arial" panose="020B0604020202020204" pitchFamily="34" charset="0"/>
              <a:buChar char="•"/>
            </a:pPr>
            <a:r>
              <a:rPr lang="de-DE" dirty="0" err="1"/>
              <a:t>recall</a:t>
            </a:r>
            <a:r>
              <a:rPr lang="de-DE" dirty="0"/>
              <a:t> a </a:t>
            </a:r>
            <a:r>
              <a:rPr lang="de-DE" dirty="0" err="1"/>
              <a:t>recent</a:t>
            </a:r>
            <a:r>
              <a:rPr lang="de-DE" dirty="0"/>
              <a:t> </a:t>
            </a:r>
            <a:r>
              <a:rPr lang="de-DE" dirty="0" err="1"/>
              <a:t>example</a:t>
            </a:r>
            <a:r>
              <a:rPr lang="de-DE" dirty="0"/>
              <a:t> and </a:t>
            </a:r>
            <a:r>
              <a:rPr lang="de-DE" dirty="0" err="1"/>
              <a:t>identify</a:t>
            </a:r>
            <a:r>
              <a:rPr lang="de-DE" dirty="0"/>
              <a:t> </a:t>
            </a:r>
            <a:r>
              <a:rPr lang="de-DE" dirty="0" err="1"/>
              <a:t>your</a:t>
            </a:r>
            <a:r>
              <a:rPr lang="de-DE" dirty="0"/>
              <a:t> </a:t>
            </a:r>
            <a:r>
              <a:rPr lang="de-DE" dirty="0" err="1"/>
              <a:t>resources</a:t>
            </a:r>
            <a:r>
              <a:rPr lang="de-DE" dirty="0"/>
              <a:t>.</a:t>
            </a:r>
          </a:p>
          <a:p>
            <a:endParaRPr lang="de-DE" dirty="0"/>
          </a:p>
          <a:p>
            <a:pPr marL="171450" indent="-171450">
              <a:buFont typeface="Arial" panose="020B0604020202020204" pitchFamily="34" charset="0"/>
              <a:buChar char="•"/>
            </a:pPr>
            <a:r>
              <a:rPr lang="de-DE" dirty="0"/>
              <a:t>Take 8 </a:t>
            </a:r>
            <a:r>
              <a:rPr lang="de-DE" dirty="0" err="1"/>
              <a:t>minutes</a:t>
            </a:r>
            <a:r>
              <a:rPr lang="de-DE" dirty="0"/>
              <a:t> </a:t>
            </a:r>
            <a:r>
              <a:rPr lang="de-DE" dirty="0" err="1"/>
              <a:t>to</a:t>
            </a:r>
            <a:r>
              <a:rPr lang="de-DE" dirty="0"/>
              <a:t> </a:t>
            </a:r>
            <a:r>
              <a:rPr lang="de-DE" dirty="0" err="1"/>
              <a:t>work</a:t>
            </a:r>
            <a:r>
              <a:rPr lang="de-DE" dirty="0"/>
              <a:t> </a:t>
            </a:r>
            <a:r>
              <a:rPr lang="de-DE" dirty="0" err="1"/>
              <a:t>your</a:t>
            </a:r>
            <a:r>
              <a:rPr lang="de-DE" dirty="0"/>
              <a:t> </a:t>
            </a:r>
            <a:r>
              <a:rPr lang="de-DE" dirty="0" err="1"/>
              <a:t>way</a:t>
            </a:r>
            <a:r>
              <a:rPr lang="de-DE" dirty="0"/>
              <a:t> </a:t>
            </a:r>
            <a:r>
              <a:rPr lang="de-DE" dirty="0" err="1"/>
              <a:t>through</a:t>
            </a:r>
            <a:r>
              <a:rPr lang="de-DE" dirty="0"/>
              <a:t> </a:t>
            </a:r>
            <a:r>
              <a:rPr lang="de-DE" dirty="0" err="1"/>
              <a:t>the</a:t>
            </a:r>
            <a:r>
              <a:rPr lang="de-DE" dirty="0"/>
              <a:t> 6 </a:t>
            </a:r>
            <a:r>
              <a:rPr lang="de-DE" dirty="0" err="1"/>
              <a:t>indicatores</a:t>
            </a:r>
            <a:r>
              <a:rPr lang="de-DE" dirty="0"/>
              <a:t> and </a:t>
            </a:r>
            <a:r>
              <a:rPr lang="de-DE" dirty="0" err="1"/>
              <a:t>write</a:t>
            </a:r>
            <a:r>
              <a:rPr lang="de-DE" dirty="0"/>
              <a:t> down </a:t>
            </a:r>
            <a:r>
              <a:rPr lang="de-DE" dirty="0" err="1"/>
              <a:t>your</a:t>
            </a:r>
            <a:r>
              <a:rPr lang="de-DE" dirty="0"/>
              <a:t> </a:t>
            </a:r>
            <a:r>
              <a:rPr lang="de-DE" dirty="0" err="1"/>
              <a:t>thoughts</a:t>
            </a:r>
            <a:r>
              <a:rPr lang="de-DE" dirty="0"/>
              <a:t> on </a:t>
            </a:r>
            <a:r>
              <a:rPr lang="de-DE" dirty="0" err="1"/>
              <a:t>your</a:t>
            </a:r>
            <a:r>
              <a:rPr lang="de-DE" dirty="0"/>
              <a:t> </a:t>
            </a:r>
            <a:r>
              <a:rPr lang="de-DE" dirty="0" err="1"/>
              <a:t>piece</a:t>
            </a:r>
            <a:r>
              <a:rPr lang="de-DE" dirty="0"/>
              <a:t> </a:t>
            </a:r>
            <a:r>
              <a:rPr lang="de-DE" dirty="0" err="1"/>
              <a:t>of</a:t>
            </a:r>
            <a:r>
              <a:rPr lang="de-DE" dirty="0"/>
              <a:t> </a:t>
            </a:r>
            <a:r>
              <a:rPr lang="de-DE" dirty="0" err="1"/>
              <a:t>paper</a:t>
            </a:r>
            <a:r>
              <a:rPr lang="de-DE" dirty="0"/>
              <a:t>.</a:t>
            </a:r>
          </a:p>
          <a:p>
            <a:pPr marL="171450" indent="-171450">
              <a:buFont typeface="Arial" panose="020B0604020202020204" pitchFamily="34" charset="0"/>
              <a:buChar char="•"/>
            </a:pPr>
            <a:r>
              <a:rPr lang="de-DE" dirty="0" err="1"/>
              <a:t>Please</a:t>
            </a:r>
            <a:r>
              <a:rPr lang="de-DE" dirty="0"/>
              <a:t> </a:t>
            </a:r>
            <a:r>
              <a:rPr lang="de-DE" dirty="0" err="1"/>
              <a:t>stay</a:t>
            </a:r>
            <a:r>
              <a:rPr lang="de-DE" dirty="0"/>
              <a:t> in </a:t>
            </a:r>
            <a:r>
              <a:rPr lang="de-DE" dirty="0" err="1"/>
              <a:t>the</a:t>
            </a:r>
            <a:r>
              <a:rPr lang="de-DE" dirty="0"/>
              <a:t> </a:t>
            </a:r>
            <a:r>
              <a:rPr lang="de-DE" dirty="0" err="1"/>
              <a:t>main</a:t>
            </a:r>
            <a:r>
              <a:rPr lang="de-DE" dirty="0"/>
              <a:t> </a:t>
            </a:r>
            <a:r>
              <a:rPr lang="de-DE" dirty="0" err="1"/>
              <a:t>room</a:t>
            </a:r>
            <a:r>
              <a:rPr lang="de-DE" dirty="0"/>
              <a:t>, </a:t>
            </a:r>
            <a:r>
              <a:rPr lang="de-DE" dirty="0" err="1"/>
              <a:t>you</a:t>
            </a:r>
            <a:r>
              <a:rPr lang="de-DE" dirty="0"/>
              <a:t> </a:t>
            </a:r>
            <a:r>
              <a:rPr lang="de-DE" dirty="0" err="1"/>
              <a:t>can</a:t>
            </a:r>
            <a:r>
              <a:rPr lang="de-DE" dirty="0"/>
              <a:t> switch off </a:t>
            </a:r>
            <a:r>
              <a:rPr lang="de-DE" dirty="0" err="1"/>
              <a:t>your</a:t>
            </a:r>
            <a:r>
              <a:rPr lang="de-DE" dirty="0"/>
              <a:t> </a:t>
            </a:r>
            <a:r>
              <a:rPr lang="de-DE" dirty="0" err="1"/>
              <a:t>camera</a:t>
            </a:r>
            <a:r>
              <a:rPr lang="de-DE" dirty="0"/>
              <a:t> </a:t>
            </a:r>
            <a:r>
              <a:rPr lang="de-DE" dirty="0" err="1"/>
              <a:t>if</a:t>
            </a:r>
            <a:r>
              <a:rPr lang="de-DE" dirty="0"/>
              <a:t> </a:t>
            </a:r>
            <a:r>
              <a:rPr lang="de-DE" dirty="0" err="1"/>
              <a:t>you</a:t>
            </a:r>
            <a:r>
              <a:rPr lang="de-DE" dirty="0"/>
              <a:t> </a:t>
            </a:r>
            <a:r>
              <a:rPr lang="de-DE" dirty="0" err="1"/>
              <a:t>want</a:t>
            </a:r>
            <a:r>
              <a:rPr lang="de-DE" dirty="0"/>
              <a:t> </a:t>
            </a:r>
            <a:r>
              <a:rPr lang="de-DE" dirty="0" err="1"/>
              <a:t>to</a:t>
            </a:r>
            <a:r>
              <a:rPr lang="de-DE" dirty="0"/>
              <a:t>.</a:t>
            </a:r>
          </a:p>
          <a:p>
            <a:pPr marL="171450" indent="-171450">
              <a:buFont typeface="Arial" panose="020B0604020202020204" pitchFamily="34" charset="0"/>
              <a:buChar char="•"/>
            </a:pPr>
            <a:r>
              <a:rPr lang="de-DE" dirty="0"/>
              <a:t>After </a:t>
            </a:r>
            <a:r>
              <a:rPr lang="de-DE" dirty="0" err="1"/>
              <a:t>the</a:t>
            </a:r>
            <a:r>
              <a:rPr lang="de-DE" dirty="0"/>
              <a:t> time </a:t>
            </a:r>
            <a:r>
              <a:rPr lang="de-DE" dirty="0" err="1"/>
              <a:t>is</a:t>
            </a:r>
            <a:r>
              <a:rPr lang="de-DE" dirty="0"/>
              <a:t> </a:t>
            </a:r>
            <a:r>
              <a:rPr lang="de-DE" dirty="0" err="1"/>
              <a:t>up</a:t>
            </a:r>
            <a:r>
              <a:rPr lang="de-DE" dirty="0"/>
              <a:t> </a:t>
            </a:r>
            <a:r>
              <a:rPr lang="de-DE" dirty="0" err="1"/>
              <a:t>I‘ll</a:t>
            </a:r>
            <a:r>
              <a:rPr lang="de-DE" dirty="0"/>
              <a:t> </a:t>
            </a:r>
            <a:r>
              <a:rPr lang="de-DE" dirty="0" err="1"/>
              <a:t>give</a:t>
            </a:r>
            <a:r>
              <a:rPr lang="de-DE" dirty="0"/>
              <a:t> </a:t>
            </a:r>
            <a:r>
              <a:rPr lang="de-DE" dirty="0" err="1"/>
              <a:t>you</a:t>
            </a:r>
            <a:r>
              <a:rPr lang="de-DE" dirty="0"/>
              <a:t> a </a:t>
            </a:r>
            <a:r>
              <a:rPr lang="de-DE" dirty="0" err="1"/>
              <a:t>sign</a:t>
            </a:r>
            <a:r>
              <a:rPr lang="de-DE" dirty="0"/>
              <a:t> and </a:t>
            </a:r>
            <a:r>
              <a:rPr lang="de-DE" dirty="0" err="1"/>
              <a:t>we</a:t>
            </a:r>
            <a:r>
              <a:rPr lang="de-DE" dirty="0"/>
              <a:t> </a:t>
            </a:r>
            <a:r>
              <a:rPr lang="de-DE" dirty="0" err="1"/>
              <a:t>continue</a:t>
            </a:r>
            <a:r>
              <a:rPr lang="de-DE" dirty="0"/>
              <a:t>.</a:t>
            </a:r>
          </a:p>
        </p:txBody>
      </p:sp>
    </p:spTree>
    <p:extLst>
      <p:ext uri="{BB962C8B-B14F-4D97-AF65-F5344CB8AC3E}">
        <p14:creationId xmlns:p14="http://schemas.microsoft.com/office/powerpoint/2010/main" val="3443192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82C8A6D-F44A-2F43-A65F-4776C2B8F29A}" type="slidenum">
              <a:rPr lang="en-DE" smtClean="0"/>
              <a:pPr/>
              <a:t>38</a:t>
            </a:fld>
            <a:endParaRPr lang="en-DE"/>
          </a:p>
        </p:txBody>
      </p:sp>
    </p:spTree>
    <p:extLst>
      <p:ext uri="{BB962C8B-B14F-4D97-AF65-F5344CB8AC3E}">
        <p14:creationId xmlns:p14="http://schemas.microsoft.com/office/powerpoint/2010/main" val="85226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a:extLst>
            <a:ext uri="{FF2B5EF4-FFF2-40B4-BE49-F238E27FC236}">
              <a16:creationId xmlns:a16="http://schemas.microsoft.com/office/drawing/2014/main" id="{30F121B2-723A-622A-80CA-0F50F098D4E8}"/>
            </a:ext>
          </a:extLst>
        </p:cNvPr>
        <p:cNvGrpSpPr/>
        <p:nvPr/>
      </p:nvGrpSpPr>
      <p:grpSpPr>
        <a:xfrm>
          <a:off x="0" y="0"/>
          <a:ext cx="0" cy="0"/>
          <a:chOff x="0" y="0"/>
          <a:chExt cx="0" cy="0"/>
        </a:xfrm>
      </p:grpSpPr>
      <p:sp>
        <p:nvSpPr>
          <p:cNvPr id="437" name="Google Shape;437;p21:notes">
            <a:extLst>
              <a:ext uri="{FF2B5EF4-FFF2-40B4-BE49-F238E27FC236}">
                <a16:creationId xmlns:a16="http://schemas.microsoft.com/office/drawing/2014/main" id="{393157A6-5A6A-0C8B-A83C-7C98C1B280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1:notes">
            <a:extLst>
              <a:ext uri="{FF2B5EF4-FFF2-40B4-BE49-F238E27FC236}">
                <a16:creationId xmlns:a16="http://schemas.microsoft.com/office/drawing/2014/main" id="{CE0B12F4-18B4-82B5-ED94-195330E5B3F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err="1"/>
              <a:t>We</a:t>
            </a:r>
            <a:r>
              <a:rPr lang="de-DE" dirty="0"/>
              <a:t> will </a:t>
            </a:r>
            <a:r>
              <a:rPr lang="de-DE" dirty="0" err="1"/>
              <a:t>leave</a:t>
            </a:r>
            <a:r>
              <a:rPr lang="de-DE" dirty="0"/>
              <a:t> </a:t>
            </a:r>
            <a:r>
              <a:rPr lang="de-DE" dirty="0" err="1"/>
              <a:t>this</a:t>
            </a:r>
            <a:r>
              <a:rPr lang="de-DE" dirty="0"/>
              <a:t> on screen </a:t>
            </a:r>
            <a:r>
              <a:rPr lang="de-DE" dirty="0" err="1"/>
              <a:t>share</a:t>
            </a:r>
            <a:r>
              <a:rPr lang="de-DE" dirty="0"/>
              <a:t> </a:t>
            </a:r>
            <a:r>
              <a:rPr lang="de-DE" dirty="0" err="1"/>
              <a:t>for</a:t>
            </a:r>
            <a:r>
              <a:rPr lang="de-DE" dirty="0"/>
              <a:t> </a:t>
            </a:r>
            <a:r>
              <a:rPr lang="de-DE" dirty="0" err="1"/>
              <a:t>your</a:t>
            </a:r>
            <a:r>
              <a:rPr lang="de-DE" dirty="0"/>
              <a:t> </a:t>
            </a:r>
            <a:r>
              <a:rPr lang="de-DE" dirty="0" err="1"/>
              <a:t>orientation</a:t>
            </a:r>
            <a:r>
              <a:rPr lang="de-DE" dirty="0"/>
              <a:t>.</a:t>
            </a:r>
          </a:p>
        </p:txBody>
      </p:sp>
      <p:sp>
        <p:nvSpPr>
          <p:cNvPr id="439" name="Google Shape;439;p21:notes">
            <a:extLst>
              <a:ext uri="{FF2B5EF4-FFF2-40B4-BE49-F238E27FC236}">
                <a16:creationId xmlns:a16="http://schemas.microsoft.com/office/drawing/2014/main" id="{1865A5B9-B10D-9E7D-788B-5BCD106BBBB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39</a:t>
            </a:fld>
            <a:endParaRPr/>
          </a:p>
        </p:txBody>
      </p:sp>
    </p:spTree>
    <p:extLst>
      <p:ext uri="{BB962C8B-B14F-4D97-AF65-F5344CB8AC3E}">
        <p14:creationId xmlns:p14="http://schemas.microsoft.com/office/powerpoint/2010/main" val="804519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a:t>Before</a:t>
            </a:r>
            <a:r>
              <a:rPr lang="de-DE" dirty="0"/>
              <a:t> </a:t>
            </a:r>
            <a:r>
              <a:rPr lang="de-DE" dirty="0" err="1"/>
              <a:t>diving</a:t>
            </a:r>
            <a:r>
              <a:rPr lang="de-DE" dirty="0"/>
              <a:t> </a:t>
            </a:r>
            <a:r>
              <a:rPr lang="de-DE" dirty="0" err="1"/>
              <a:t>into</a:t>
            </a:r>
            <a:r>
              <a:rPr lang="de-DE" dirty="0"/>
              <a:t> </a:t>
            </a:r>
            <a:r>
              <a:rPr lang="de-DE" dirty="0" err="1"/>
              <a:t>the</a:t>
            </a:r>
            <a:r>
              <a:rPr lang="de-DE" dirty="0"/>
              <a:t> </a:t>
            </a:r>
            <a:r>
              <a:rPr lang="de-DE" dirty="0" err="1"/>
              <a:t>topic</a:t>
            </a:r>
            <a:r>
              <a:rPr lang="de-DE" dirty="0"/>
              <a:t>, </a:t>
            </a:r>
            <a:r>
              <a:rPr lang="de-DE" dirty="0" err="1"/>
              <a:t>we’d</a:t>
            </a:r>
            <a:r>
              <a:rPr lang="de-DE" dirty="0"/>
              <a:t> like </a:t>
            </a:r>
            <a:r>
              <a:rPr lang="de-DE" dirty="0" err="1"/>
              <a:t>to</a:t>
            </a:r>
            <a:r>
              <a:rPr lang="de-DE" dirty="0"/>
              <a:t> </a:t>
            </a:r>
            <a:r>
              <a:rPr lang="de-DE" dirty="0" err="1"/>
              <a:t>show</a:t>
            </a:r>
            <a:r>
              <a:rPr lang="de-DE" dirty="0"/>
              <a:t> </a:t>
            </a:r>
            <a:r>
              <a:rPr lang="de-DE" dirty="0" err="1"/>
              <a:t>you</a:t>
            </a:r>
            <a:r>
              <a:rPr lang="de-DE" dirty="0"/>
              <a:t> </a:t>
            </a:r>
            <a:r>
              <a:rPr lang="de-DE" dirty="0" err="1"/>
              <a:t>how</a:t>
            </a:r>
            <a:r>
              <a:rPr lang="de-DE" dirty="0"/>
              <a:t> </a:t>
            </a:r>
            <a:r>
              <a:rPr lang="de-DE" dirty="0" err="1"/>
              <a:t>resilience</a:t>
            </a:r>
            <a:r>
              <a:rPr lang="de-DE" dirty="0"/>
              <a:t> </a:t>
            </a:r>
            <a:r>
              <a:rPr lang="de-DE" dirty="0" err="1"/>
              <a:t>fits</a:t>
            </a:r>
            <a:r>
              <a:rPr lang="de-DE" dirty="0"/>
              <a:t> </a:t>
            </a:r>
            <a:r>
              <a:rPr lang="de-DE" dirty="0" err="1"/>
              <a:t>within</a:t>
            </a:r>
            <a:r>
              <a:rPr lang="de-DE" dirty="0"/>
              <a:t> </a:t>
            </a:r>
            <a:r>
              <a:rPr lang="de-DE" dirty="0" err="1"/>
              <a:t>the</a:t>
            </a:r>
            <a:r>
              <a:rPr lang="de-DE" dirty="0"/>
              <a:t> </a:t>
            </a:r>
            <a:r>
              <a:rPr lang="de-DE" dirty="0" err="1"/>
              <a:t>skillset</a:t>
            </a:r>
            <a:r>
              <a:rPr lang="de-DE" dirty="0"/>
              <a:t> </a:t>
            </a:r>
            <a:r>
              <a:rPr lang="de-DE" dirty="0" err="1"/>
              <a:t>of</a:t>
            </a:r>
            <a:r>
              <a:rPr lang="de-DE" dirty="0"/>
              <a:t> a </a:t>
            </a:r>
            <a:r>
              <a:rPr lang="de-DE" dirty="0" err="1"/>
              <a:t>researcher</a:t>
            </a:r>
            <a:r>
              <a:rPr lang="de-DE" dirty="0"/>
              <a:t> and/</a:t>
            </a:r>
            <a:r>
              <a:rPr lang="de-DE" dirty="0" err="1"/>
              <a:t>or</a:t>
            </a:r>
            <a:r>
              <a:rPr lang="de-DE" dirty="0"/>
              <a:t> </a:t>
            </a:r>
            <a:r>
              <a:rPr lang="de-DE" dirty="0" err="1"/>
              <a:t>entrepreneur</a:t>
            </a:r>
            <a:r>
              <a:rPr lang="de-DE" dirty="0"/>
              <a:t>.</a:t>
            </a:r>
          </a:p>
        </p:txBody>
      </p:sp>
      <p:sp>
        <p:nvSpPr>
          <p:cNvPr id="4" name="Foliennummernplatzhalter 3"/>
          <p:cNvSpPr>
            <a:spLocks noGrp="1"/>
          </p:cNvSpPr>
          <p:nvPr>
            <p:ph type="sldNum" sz="quarter" idx="5"/>
          </p:nvPr>
        </p:nvSpPr>
        <p:spPr/>
        <p:txBody>
          <a:bodyPr/>
          <a:lstStyle/>
          <a:p>
            <a:fld id="{482C8A6D-F44A-2F43-A65F-4776C2B8F29A}" type="slidenum">
              <a:rPr lang="de-DE" smtClean="0"/>
              <a:t>4</a:t>
            </a:fld>
            <a:endParaRPr lang="de-DE"/>
          </a:p>
        </p:txBody>
      </p:sp>
    </p:spTree>
    <p:extLst>
      <p:ext uri="{BB962C8B-B14F-4D97-AF65-F5344CB8AC3E}">
        <p14:creationId xmlns:p14="http://schemas.microsoft.com/office/powerpoint/2010/main" val="2716787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Step</a:t>
            </a:r>
            <a:r>
              <a:rPr lang="de-DE" b="1" dirty="0"/>
              <a:t> 2: My </a:t>
            </a:r>
            <a:r>
              <a:rPr lang="de-DE" b="1" dirty="0" err="1"/>
              <a:t>resilience</a:t>
            </a:r>
            <a:r>
              <a:rPr lang="de-DE" b="1" dirty="0"/>
              <a:t> plan</a:t>
            </a:r>
            <a:endParaRPr lang="de-DE" dirty="0"/>
          </a:p>
          <a:p>
            <a:endParaRPr lang="de-DE" dirty="0"/>
          </a:p>
          <a:p>
            <a:pPr marL="171450" indent="-171450">
              <a:buFont typeface="Arial" panose="020B0604020202020204" pitchFamily="34" charset="0"/>
              <a:buChar char="•"/>
            </a:pPr>
            <a:r>
              <a:rPr lang="de-DE" dirty="0" err="1"/>
              <a:t>Now</a:t>
            </a:r>
            <a:r>
              <a:rPr lang="de-DE" dirty="0"/>
              <a:t> </a:t>
            </a:r>
            <a:r>
              <a:rPr lang="de-DE" dirty="0" err="1"/>
              <a:t>that</a:t>
            </a:r>
            <a:r>
              <a:rPr lang="de-DE" dirty="0"/>
              <a:t> </a:t>
            </a:r>
            <a:r>
              <a:rPr lang="de-DE" dirty="0" err="1"/>
              <a:t>we’ve</a:t>
            </a:r>
            <a:r>
              <a:rPr lang="de-DE" dirty="0"/>
              <a:t> </a:t>
            </a:r>
            <a:r>
              <a:rPr lang="de-DE" dirty="0" err="1"/>
              <a:t>explored</a:t>
            </a:r>
            <a:r>
              <a:rPr lang="de-DE" dirty="0"/>
              <a:t> </a:t>
            </a:r>
            <a:r>
              <a:rPr lang="de-DE" dirty="0" err="1"/>
              <a:t>your</a:t>
            </a:r>
            <a:r>
              <a:rPr lang="de-DE" dirty="0"/>
              <a:t> </a:t>
            </a:r>
            <a:r>
              <a:rPr lang="de-DE" dirty="0" err="1"/>
              <a:t>strategies</a:t>
            </a:r>
            <a:r>
              <a:rPr lang="de-DE" dirty="0"/>
              <a:t> in </a:t>
            </a:r>
            <a:r>
              <a:rPr lang="de-DE" dirty="0" err="1"/>
              <a:t>past</a:t>
            </a:r>
            <a:r>
              <a:rPr lang="de-DE" dirty="0"/>
              <a:t> </a:t>
            </a:r>
            <a:r>
              <a:rPr lang="de-DE" dirty="0" err="1"/>
              <a:t>situations</a:t>
            </a:r>
            <a:r>
              <a:rPr lang="de-DE" dirty="0"/>
              <a:t>, </a:t>
            </a:r>
            <a:r>
              <a:rPr lang="de-DE" dirty="0" err="1"/>
              <a:t>let’s</a:t>
            </a:r>
            <a:r>
              <a:rPr lang="de-DE" dirty="0"/>
              <a:t> shift </a:t>
            </a:r>
            <a:r>
              <a:rPr lang="de-DE" dirty="0" err="1"/>
              <a:t>the</a:t>
            </a:r>
            <a:r>
              <a:rPr lang="de-DE" dirty="0"/>
              <a:t> </a:t>
            </a:r>
            <a:r>
              <a:rPr lang="de-DE" dirty="0" err="1"/>
              <a:t>focus</a:t>
            </a:r>
            <a:r>
              <a:rPr lang="de-DE" dirty="0"/>
              <a:t> </a:t>
            </a:r>
            <a:r>
              <a:rPr lang="de-DE" dirty="0" err="1"/>
              <a:t>to</a:t>
            </a:r>
            <a:r>
              <a:rPr lang="de-DE" dirty="0"/>
              <a:t> </a:t>
            </a:r>
            <a:r>
              <a:rPr lang="de-DE" dirty="0" err="1"/>
              <a:t>your</a:t>
            </a:r>
            <a:r>
              <a:rPr lang="de-DE" dirty="0"/>
              <a:t> </a:t>
            </a:r>
            <a:r>
              <a:rPr lang="de-DE" dirty="0" err="1"/>
              <a:t>present</a:t>
            </a:r>
            <a:r>
              <a:rPr lang="de-DE" dirty="0"/>
              <a:t> and </a:t>
            </a:r>
            <a:r>
              <a:rPr lang="de-DE" dirty="0" err="1"/>
              <a:t>future</a:t>
            </a:r>
            <a:r>
              <a:rPr lang="de-DE" dirty="0"/>
              <a:t> </a:t>
            </a:r>
            <a:r>
              <a:rPr lang="de-DE" dirty="0" err="1"/>
              <a:t>resilience</a:t>
            </a:r>
            <a:r>
              <a:rPr lang="de-DE" dirty="0"/>
              <a:t>.</a:t>
            </a:r>
          </a:p>
          <a:p>
            <a:pPr marL="171450" indent="-171450">
              <a:buFont typeface="Arial" panose="020B0604020202020204" pitchFamily="34" charset="0"/>
              <a:buChar char="•"/>
            </a:pPr>
            <a:r>
              <a:rPr lang="de-DE" dirty="0"/>
              <a:t>In </a:t>
            </a:r>
            <a:r>
              <a:rPr lang="de-DE" dirty="0" err="1"/>
              <a:t>this</a:t>
            </a:r>
            <a:r>
              <a:rPr lang="de-DE" dirty="0"/>
              <a:t> </a:t>
            </a:r>
            <a:r>
              <a:rPr lang="de-DE" dirty="0" err="1"/>
              <a:t>next</a:t>
            </a:r>
            <a:r>
              <a:rPr lang="de-DE" dirty="0"/>
              <a:t> </a:t>
            </a:r>
            <a:r>
              <a:rPr lang="de-DE" dirty="0" err="1"/>
              <a:t>step</a:t>
            </a:r>
            <a:r>
              <a:rPr lang="de-DE" dirty="0"/>
              <a:t> </a:t>
            </a:r>
            <a:r>
              <a:rPr lang="de-DE" dirty="0" err="1"/>
              <a:t>of</a:t>
            </a:r>
            <a:r>
              <a:rPr lang="de-DE" dirty="0"/>
              <a:t> </a:t>
            </a:r>
            <a:r>
              <a:rPr lang="de-DE" dirty="0" err="1"/>
              <a:t>the</a:t>
            </a:r>
            <a:r>
              <a:rPr lang="de-DE" dirty="0"/>
              <a:t> </a:t>
            </a:r>
            <a:r>
              <a:rPr lang="de-DE" dirty="0" err="1"/>
              <a:t>exercise</a:t>
            </a:r>
            <a:r>
              <a:rPr lang="de-DE" dirty="0"/>
              <a:t>, </a:t>
            </a:r>
            <a:r>
              <a:rPr lang="de-DE" dirty="0" err="1"/>
              <a:t>you’ll</a:t>
            </a:r>
            <a:r>
              <a:rPr lang="de-DE" dirty="0"/>
              <a:t> </a:t>
            </a:r>
            <a:r>
              <a:rPr lang="de-DE" dirty="0" err="1"/>
              <a:t>take</a:t>
            </a:r>
            <a:r>
              <a:rPr lang="de-DE" dirty="0"/>
              <a:t> a </a:t>
            </a:r>
            <a:r>
              <a:rPr lang="de-DE" dirty="0" err="1"/>
              <a:t>current</a:t>
            </a:r>
            <a:r>
              <a:rPr lang="de-DE" dirty="0"/>
              <a:t> </a:t>
            </a:r>
            <a:r>
              <a:rPr lang="de-DE" dirty="0" err="1"/>
              <a:t>difficulty</a:t>
            </a:r>
            <a:r>
              <a:rPr lang="de-DE" dirty="0"/>
              <a:t> </a:t>
            </a:r>
            <a:r>
              <a:rPr lang="de-DE" dirty="0" err="1"/>
              <a:t>or</a:t>
            </a:r>
            <a:r>
              <a:rPr lang="de-DE" dirty="0"/>
              <a:t> </a:t>
            </a:r>
            <a:r>
              <a:rPr lang="de-DE" dirty="0" err="1"/>
              <a:t>challenge</a:t>
            </a:r>
            <a:r>
              <a:rPr lang="de-DE" dirty="0"/>
              <a:t> and </a:t>
            </a:r>
            <a:r>
              <a:rPr lang="de-DE" dirty="0" err="1"/>
              <a:t>work</a:t>
            </a:r>
            <a:r>
              <a:rPr lang="de-DE" dirty="0"/>
              <a:t> on </a:t>
            </a:r>
            <a:r>
              <a:rPr lang="de-DE" dirty="0" err="1"/>
              <a:t>developing</a:t>
            </a:r>
            <a:r>
              <a:rPr lang="de-DE" dirty="0"/>
              <a:t> a personal </a:t>
            </a:r>
            <a:r>
              <a:rPr lang="de-DE" dirty="0" err="1"/>
              <a:t>resilience</a:t>
            </a:r>
            <a:r>
              <a:rPr lang="de-DE" dirty="0"/>
              <a:t> plan. </a:t>
            </a:r>
          </a:p>
          <a:p>
            <a:pPr marL="171450" indent="-171450">
              <a:buFont typeface="Arial" panose="020B0604020202020204" pitchFamily="34" charset="0"/>
              <a:buChar char="•"/>
            </a:pPr>
            <a:r>
              <a:rPr lang="de-DE" dirty="0"/>
              <a:t>The </a:t>
            </a:r>
            <a:r>
              <a:rPr lang="de-DE" dirty="0" err="1"/>
              <a:t>aim</a:t>
            </a:r>
            <a:r>
              <a:rPr lang="de-DE" dirty="0"/>
              <a:t> </a:t>
            </a:r>
            <a:r>
              <a:rPr lang="de-DE" dirty="0" err="1"/>
              <a:t>is</a:t>
            </a:r>
            <a:r>
              <a:rPr lang="de-DE" dirty="0"/>
              <a:t> </a:t>
            </a:r>
            <a:r>
              <a:rPr lang="de-DE" dirty="0" err="1"/>
              <a:t>to</a:t>
            </a:r>
            <a:r>
              <a:rPr lang="de-DE" dirty="0"/>
              <a:t> </a:t>
            </a:r>
            <a:r>
              <a:rPr lang="de-DE" dirty="0" err="1"/>
              <a:t>reflect</a:t>
            </a:r>
            <a:r>
              <a:rPr lang="de-DE" dirty="0"/>
              <a:t> on </a:t>
            </a:r>
            <a:r>
              <a:rPr lang="de-DE" dirty="0" err="1"/>
              <a:t>how</a:t>
            </a:r>
            <a:r>
              <a:rPr lang="de-DE" dirty="0"/>
              <a:t> </a:t>
            </a:r>
            <a:r>
              <a:rPr lang="de-DE" dirty="0" err="1"/>
              <a:t>you</a:t>
            </a:r>
            <a:r>
              <a:rPr lang="de-DE" dirty="0"/>
              <a:t> </a:t>
            </a:r>
            <a:r>
              <a:rPr lang="de-DE" dirty="0" err="1"/>
              <a:t>can</a:t>
            </a:r>
            <a:r>
              <a:rPr lang="de-DE" dirty="0"/>
              <a:t> </a:t>
            </a:r>
            <a:r>
              <a:rPr lang="de-DE" dirty="0" err="1"/>
              <a:t>actively</a:t>
            </a:r>
            <a:r>
              <a:rPr lang="de-DE" dirty="0"/>
              <a:t> </a:t>
            </a:r>
            <a:r>
              <a:rPr lang="de-DE" dirty="0" err="1"/>
              <a:t>apply</a:t>
            </a:r>
            <a:r>
              <a:rPr lang="de-DE" dirty="0"/>
              <a:t> </a:t>
            </a:r>
            <a:r>
              <a:rPr lang="de-DE" dirty="0" err="1"/>
              <a:t>what</a:t>
            </a:r>
            <a:r>
              <a:rPr lang="de-DE" dirty="0"/>
              <a:t> </a:t>
            </a:r>
            <a:r>
              <a:rPr lang="de-DE" dirty="0" err="1"/>
              <a:t>you’ve</a:t>
            </a:r>
            <a:r>
              <a:rPr lang="de-DE" dirty="0"/>
              <a:t> </a:t>
            </a:r>
            <a:r>
              <a:rPr lang="de-DE" dirty="0" err="1"/>
              <a:t>learned</a:t>
            </a:r>
            <a:r>
              <a:rPr lang="de-DE" dirty="0"/>
              <a:t> </a:t>
            </a:r>
            <a:r>
              <a:rPr lang="de-DE" dirty="0" err="1"/>
              <a:t>about</a:t>
            </a:r>
            <a:r>
              <a:rPr lang="de-DE" dirty="0"/>
              <a:t> </a:t>
            </a:r>
            <a:r>
              <a:rPr lang="de-DE" dirty="0" err="1"/>
              <a:t>yourself</a:t>
            </a:r>
            <a:r>
              <a:rPr lang="de-DE" dirty="0"/>
              <a:t> and </a:t>
            </a:r>
            <a:r>
              <a:rPr lang="de-DE" dirty="0" err="1"/>
              <a:t>your</a:t>
            </a:r>
            <a:r>
              <a:rPr lang="de-DE" dirty="0"/>
              <a:t> </a:t>
            </a:r>
            <a:r>
              <a:rPr lang="de-DE" dirty="0" err="1"/>
              <a:t>resources</a:t>
            </a:r>
            <a:r>
              <a:rPr lang="de-DE" dirty="0"/>
              <a:t> </a:t>
            </a:r>
            <a:r>
              <a:rPr lang="de-DE" dirty="0" err="1"/>
              <a:t>to</a:t>
            </a:r>
            <a:r>
              <a:rPr lang="de-DE" dirty="0"/>
              <a:t> handle </a:t>
            </a:r>
            <a:r>
              <a:rPr lang="de-DE" dirty="0" err="1"/>
              <a:t>this</a:t>
            </a:r>
            <a:r>
              <a:rPr lang="de-DE" dirty="0"/>
              <a:t> </a:t>
            </a:r>
            <a:r>
              <a:rPr lang="de-DE" dirty="0" err="1"/>
              <a:t>situation</a:t>
            </a:r>
            <a:r>
              <a:rPr lang="de-DE" dirty="0"/>
              <a:t>.</a:t>
            </a:r>
          </a:p>
          <a:p>
            <a:endParaRPr lang="de-DE" dirty="0"/>
          </a:p>
          <a:p>
            <a:r>
              <a:rPr lang="de-DE" dirty="0"/>
              <a:t>This </a:t>
            </a:r>
            <a:r>
              <a:rPr lang="de-DE" dirty="0" err="1"/>
              <a:t>exercise</a:t>
            </a:r>
            <a:r>
              <a:rPr lang="de-DE" dirty="0"/>
              <a:t> </a:t>
            </a:r>
            <a:r>
              <a:rPr lang="de-DE" dirty="0" err="1"/>
              <a:t>has</a:t>
            </a:r>
            <a:r>
              <a:rPr lang="de-DE" dirty="0"/>
              <a:t> </a:t>
            </a:r>
            <a:r>
              <a:rPr lang="de-DE" dirty="0" err="1"/>
              <a:t>four</a:t>
            </a:r>
            <a:r>
              <a:rPr lang="de-DE" dirty="0"/>
              <a:t> </a:t>
            </a:r>
            <a:r>
              <a:rPr lang="de-DE" dirty="0" err="1"/>
              <a:t>steps</a:t>
            </a:r>
            <a:r>
              <a:rPr lang="de-DE" dirty="0"/>
              <a:t>:</a:t>
            </a:r>
          </a:p>
          <a:p>
            <a:pPr marL="228600" indent="-228600">
              <a:buFont typeface="+mj-lt"/>
              <a:buAutoNum type="arabicPeriod"/>
            </a:pPr>
            <a:r>
              <a:rPr lang="de-DE" b="1" dirty="0" err="1"/>
              <a:t>Describe</a:t>
            </a:r>
            <a:r>
              <a:rPr lang="de-DE" b="1" dirty="0"/>
              <a:t> a </a:t>
            </a:r>
            <a:r>
              <a:rPr lang="de-DE" b="1" dirty="0" err="1"/>
              <a:t>current</a:t>
            </a:r>
            <a:r>
              <a:rPr lang="de-DE" b="1" dirty="0"/>
              <a:t> </a:t>
            </a:r>
            <a:r>
              <a:rPr lang="de-DE" b="1" dirty="0" err="1"/>
              <a:t>difficulty</a:t>
            </a:r>
            <a:r>
              <a:rPr lang="de-DE" dirty="0"/>
              <a:t> </a:t>
            </a:r>
            <a:r>
              <a:rPr lang="de-DE" dirty="0" err="1"/>
              <a:t>you</a:t>
            </a:r>
            <a:r>
              <a:rPr lang="de-DE" dirty="0"/>
              <a:t> </a:t>
            </a:r>
            <a:r>
              <a:rPr lang="de-DE" dirty="0" err="1"/>
              <a:t>are</a:t>
            </a:r>
            <a:r>
              <a:rPr lang="de-DE" dirty="0"/>
              <a:t> </a:t>
            </a:r>
            <a:r>
              <a:rPr lang="de-DE" dirty="0" err="1"/>
              <a:t>facing</a:t>
            </a:r>
            <a:r>
              <a:rPr lang="de-DE" dirty="0"/>
              <a:t>.</a:t>
            </a:r>
          </a:p>
          <a:p>
            <a:pPr marL="228600" indent="-228600">
              <a:buFont typeface="+mj-lt"/>
              <a:buAutoNum type="arabicPeriod"/>
            </a:pPr>
            <a:r>
              <a:rPr lang="de-DE" b="1" dirty="0"/>
              <a:t>Create </a:t>
            </a:r>
            <a:r>
              <a:rPr lang="de-DE" b="1" dirty="0" err="1"/>
              <a:t>your</a:t>
            </a:r>
            <a:r>
              <a:rPr lang="de-DE" b="1" dirty="0"/>
              <a:t> personal </a:t>
            </a:r>
            <a:r>
              <a:rPr lang="de-DE" b="1" dirty="0" err="1"/>
              <a:t>resilience</a:t>
            </a:r>
            <a:r>
              <a:rPr lang="de-DE" b="1" dirty="0"/>
              <a:t> plan</a:t>
            </a:r>
            <a:r>
              <a:rPr lang="de-DE" dirty="0"/>
              <a:t> </a:t>
            </a:r>
            <a:r>
              <a:rPr lang="de-DE" dirty="0" err="1"/>
              <a:t>by</a:t>
            </a:r>
            <a:r>
              <a:rPr lang="de-DE" dirty="0"/>
              <a:t> </a:t>
            </a:r>
            <a:r>
              <a:rPr lang="de-DE" dirty="0" err="1"/>
              <a:t>using</a:t>
            </a:r>
            <a:r>
              <a:rPr lang="de-DE" dirty="0"/>
              <a:t> </a:t>
            </a:r>
            <a:r>
              <a:rPr lang="de-DE" dirty="0" err="1"/>
              <a:t>your</a:t>
            </a:r>
            <a:r>
              <a:rPr lang="de-DE" dirty="0"/>
              <a:t> </a:t>
            </a:r>
            <a:r>
              <a:rPr lang="de-DE" dirty="0" err="1"/>
              <a:t>identified</a:t>
            </a:r>
            <a:r>
              <a:rPr lang="de-DE" dirty="0"/>
              <a:t> </a:t>
            </a:r>
            <a:r>
              <a:rPr lang="de-DE" dirty="0" err="1"/>
              <a:t>resources</a:t>
            </a:r>
            <a:r>
              <a:rPr lang="de-DE" dirty="0"/>
              <a:t> </a:t>
            </a:r>
            <a:r>
              <a:rPr lang="de-DE" dirty="0" err="1"/>
              <a:t>to</a:t>
            </a:r>
            <a:r>
              <a:rPr lang="de-DE" dirty="0"/>
              <a:t> </a:t>
            </a:r>
            <a:r>
              <a:rPr lang="de-DE" dirty="0" err="1"/>
              <a:t>address</a:t>
            </a:r>
            <a:r>
              <a:rPr lang="de-DE" dirty="0"/>
              <a:t> </a:t>
            </a:r>
            <a:r>
              <a:rPr lang="de-DE" dirty="0" err="1"/>
              <a:t>the</a:t>
            </a:r>
            <a:r>
              <a:rPr lang="de-DE" dirty="0"/>
              <a:t> </a:t>
            </a:r>
            <a:r>
              <a:rPr lang="de-DE" dirty="0" err="1"/>
              <a:t>current</a:t>
            </a:r>
            <a:r>
              <a:rPr lang="de-DE" dirty="0"/>
              <a:t> </a:t>
            </a:r>
            <a:r>
              <a:rPr lang="de-DE" dirty="0" err="1"/>
              <a:t>challenge</a:t>
            </a:r>
            <a:r>
              <a:rPr lang="de-DE" dirty="0"/>
              <a:t>.</a:t>
            </a:r>
          </a:p>
          <a:p>
            <a:pPr marL="228600" indent="-228600">
              <a:buFont typeface="+mj-lt"/>
              <a:buAutoNum type="arabicPeriod"/>
            </a:pPr>
            <a:r>
              <a:rPr lang="de-DE" b="0" dirty="0"/>
              <a:t>Carry out </a:t>
            </a:r>
            <a:r>
              <a:rPr lang="de-DE" b="0" dirty="0" err="1"/>
              <a:t>your</a:t>
            </a:r>
            <a:r>
              <a:rPr lang="de-DE" b="0" dirty="0"/>
              <a:t> </a:t>
            </a:r>
            <a:r>
              <a:rPr lang="de-DE" b="0" dirty="0" err="1"/>
              <a:t>resilience</a:t>
            </a:r>
            <a:r>
              <a:rPr lang="de-DE" b="0" dirty="0"/>
              <a:t> plan after </a:t>
            </a:r>
            <a:r>
              <a:rPr lang="de-DE" b="0" dirty="0" err="1"/>
              <a:t>the</a:t>
            </a:r>
            <a:r>
              <a:rPr lang="de-DE" b="0" dirty="0"/>
              <a:t> </a:t>
            </a:r>
            <a:r>
              <a:rPr lang="de-DE" b="0" dirty="0" err="1"/>
              <a:t>workshop</a:t>
            </a:r>
            <a:r>
              <a:rPr lang="de-DE" b="0" dirty="0"/>
              <a:t>, </a:t>
            </a:r>
            <a:r>
              <a:rPr lang="de-DE" b="0" dirty="0" err="1"/>
              <a:t>applying</a:t>
            </a:r>
            <a:r>
              <a:rPr lang="de-DE" b="0" dirty="0"/>
              <a:t> </a:t>
            </a:r>
            <a:r>
              <a:rPr lang="de-DE" b="0" dirty="0" err="1"/>
              <a:t>these</a:t>
            </a:r>
            <a:r>
              <a:rPr lang="de-DE" b="0" dirty="0"/>
              <a:t> </a:t>
            </a:r>
            <a:r>
              <a:rPr lang="de-DE" b="0" dirty="0" err="1"/>
              <a:t>strategies</a:t>
            </a:r>
            <a:r>
              <a:rPr lang="de-DE" b="0" dirty="0"/>
              <a:t> in real </a:t>
            </a:r>
            <a:r>
              <a:rPr lang="de-DE" b="0" dirty="0" err="1"/>
              <a:t>life</a:t>
            </a:r>
            <a:r>
              <a:rPr lang="de-DE" b="0" dirty="0"/>
              <a:t>.</a:t>
            </a:r>
          </a:p>
          <a:p>
            <a:pPr marL="228600" indent="-228600">
              <a:buFont typeface="+mj-lt"/>
              <a:buAutoNum type="arabicPeriod"/>
            </a:pPr>
            <a:r>
              <a:rPr lang="de-DE" b="0" dirty="0" err="1"/>
              <a:t>Evaluate</a:t>
            </a:r>
            <a:r>
              <a:rPr lang="de-DE" b="0" dirty="0"/>
              <a:t> </a:t>
            </a:r>
            <a:r>
              <a:rPr lang="de-DE" b="0" dirty="0" err="1"/>
              <a:t>your</a:t>
            </a:r>
            <a:r>
              <a:rPr lang="de-DE" b="0" dirty="0"/>
              <a:t> </a:t>
            </a:r>
            <a:r>
              <a:rPr lang="de-DE" b="0" dirty="0" err="1"/>
              <a:t>resilience</a:t>
            </a:r>
            <a:r>
              <a:rPr lang="de-DE" b="0" dirty="0"/>
              <a:t> plan </a:t>
            </a:r>
            <a:r>
              <a:rPr lang="de-DE" b="0" dirty="0" err="1"/>
              <a:t>to</a:t>
            </a:r>
            <a:r>
              <a:rPr lang="de-DE" b="0" dirty="0"/>
              <a:t> </a:t>
            </a:r>
            <a:r>
              <a:rPr lang="de-DE" b="0" dirty="0" err="1"/>
              <a:t>reflect</a:t>
            </a:r>
            <a:r>
              <a:rPr lang="de-DE" b="0" dirty="0"/>
              <a:t> on </a:t>
            </a:r>
            <a:r>
              <a:rPr lang="de-DE" b="0" dirty="0" err="1"/>
              <a:t>wh</a:t>
            </a:r>
            <a:r>
              <a:rPr lang="de-DE" dirty="0" err="1"/>
              <a:t>at</a:t>
            </a:r>
            <a:r>
              <a:rPr lang="de-DE" dirty="0"/>
              <a:t> </a:t>
            </a:r>
            <a:r>
              <a:rPr lang="de-DE" dirty="0" err="1"/>
              <a:t>worked</a:t>
            </a:r>
            <a:r>
              <a:rPr lang="de-DE" dirty="0"/>
              <a:t> and </a:t>
            </a:r>
            <a:r>
              <a:rPr lang="de-DE" dirty="0" err="1"/>
              <a:t>what</a:t>
            </a:r>
            <a:r>
              <a:rPr lang="de-DE" dirty="0"/>
              <a:t> </a:t>
            </a:r>
            <a:r>
              <a:rPr lang="de-DE" dirty="0" err="1"/>
              <a:t>you</a:t>
            </a:r>
            <a:r>
              <a:rPr lang="de-DE" dirty="0"/>
              <a:t> </a:t>
            </a:r>
            <a:r>
              <a:rPr lang="de-DE" dirty="0" err="1"/>
              <a:t>might</a:t>
            </a:r>
            <a:r>
              <a:rPr lang="de-DE" dirty="0"/>
              <a:t> </a:t>
            </a:r>
            <a:r>
              <a:rPr lang="de-DE" dirty="0" err="1"/>
              <a:t>want</a:t>
            </a:r>
            <a:r>
              <a:rPr lang="de-DE" dirty="0"/>
              <a:t> </a:t>
            </a:r>
            <a:r>
              <a:rPr lang="de-DE" dirty="0" err="1"/>
              <a:t>to</a:t>
            </a:r>
            <a:r>
              <a:rPr lang="de-DE" dirty="0"/>
              <a:t> </a:t>
            </a:r>
            <a:r>
              <a:rPr lang="de-DE" dirty="0" err="1"/>
              <a:t>adjust</a:t>
            </a:r>
            <a:r>
              <a:rPr lang="de-DE" dirty="0"/>
              <a:t> </a:t>
            </a:r>
            <a:r>
              <a:rPr lang="de-DE" dirty="0" err="1"/>
              <a:t>for</a:t>
            </a:r>
            <a:r>
              <a:rPr lang="de-DE" dirty="0"/>
              <a:t> </a:t>
            </a:r>
            <a:r>
              <a:rPr lang="de-DE" dirty="0" err="1"/>
              <a:t>future</a:t>
            </a:r>
            <a:r>
              <a:rPr lang="de-DE" dirty="0"/>
              <a:t> </a:t>
            </a:r>
            <a:r>
              <a:rPr lang="de-DE" dirty="0" err="1"/>
              <a:t>challenges</a:t>
            </a:r>
            <a:r>
              <a:rPr lang="de-DE" dirty="0"/>
              <a:t>.</a:t>
            </a:r>
          </a:p>
          <a:p>
            <a:pPr marL="228600" indent="-228600">
              <a:buFont typeface="+mj-lt"/>
              <a:buAutoNum type="arabicPeriod"/>
            </a:pPr>
            <a:endParaRPr lang="de-DE" dirty="0"/>
          </a:p>
          <a:p>
            <a:pPr marL="171450" indent="-171450">
              <a:buFont typeface="Arial" panose="020B0604020202020204" pitchFamily="34" charset="0"/>
              <a:buChar char="•"/>
            </a:pPr>
            <a:r>
              <a:rPr lang="de-DE" b="1" dirty="0" err="1"/>
              <a:t>For</a:t>
            </a:r>
            <a:r>
              <a:rPr lang="de-DE" b="1" dirty="0"/>
              <a:t> </a:t>
            </a:r>
            <a:r>
              <a:rPr lang="de-DE" b="1" dirty="0" err="1"/>
              <a:t>now</a:t>
            </a:r>
            <a:r>
              <a:rPr lang="de-DE" b="1" dirty="0"/>
              <a:t>, </a:t>
            </a:r>
            <a:r>
              <a:rPr lang="de-DE" b="1" dirty="0" err="1"/>
              <a:t>we’ll</a:t>
            </a:r>
            <a:r>
              <a:rPr lang="de-DE" b="1" dirty="0"/>
              <a:t> </a:t>
            </a:r>
            <a:r>
              <a:rPr lang="de-DE" b="1" dirty="0" err="1"/>
              <a:t>focus</a:t>
            </a:r>
            <a:r>
              <a:rPr lang="de-DE" b="1" dirty="0"/>
              <a:t> on </a:t>
            </a:r>
            <a:r>
              <a:rPr lang="de-DE" b="1" dirty="0" err="1"/>
              <a:t>the</a:t>
            </a:r>
            <a:r>
              <a:rPr lang="de-DE" b="1" dirty="0"/>
              <a:t> </a:t>
            </a:r>
            <a:r>
              <a:rPr lang="de-DE" b="1" dirty="0" err="1"/>
              <a:t>first</a:t>
            </a:r>
            <a:r>
              <a:rPr lang="de-DE" b="1" dirty="0"/>
              <a:t> </a:t>
            </a:r>
            <a:r>
              <a:rPr lang="de-DE" b="1" dirty="0" err="1"/>
              <a:t>two</a:t>
            </a:r>
            <a:r>
              <a:rPr lang="de-DE" b="1" dirty="0"/>
              <a:t> </a:t>
            </a:r>
            <a:r>
              <a:rPr lang="de-DE" b="1" dirty="0" err="1"/>
              <a:t>steps</a:t>
            </a:r>
            <a:r>
              <a:rPr lang="de-DE" b="1" dirty="0"/>
              <a:t>.</a:t>
            </a:r>
          </a:p>
          <a:p>
            <a:pPr marL="171450" indent="-171450">
              <a:buFont typeface="Arial" panose="020B0604020202020204" pitchFamily="34" charset="0"/>
              <a:buChar char="•"/>
            </a:pPr>
            <a:r>
              <a:rPr lang="de-DE" dirty="0" err="1"/>
              <a:t>Steps</a:t>
            </a:r>
            <a:r>
              <a:rPr lang="de-DE" dirty="0"/>
              <a:t> 3 and 4 will </a:t>
            </a:r>
            <a:r>
              <a:rPr lang="de-DE" dirty="0" err="1"/>
              <a:t>be</a:t>
            </a:r>
            <a:r>
              <a:rPr lang="de-DE" dirty="0"/>
              <a:t> </a:t>
            </a:r>
            <a:r>
              <a:rPr lang="de-DE" dirty="0" err="1"/>
              <a:t>for</a:t>
            </a:r>
            <a:r>
              <a:rPr lang="de-DE" dirty="0"/>
              <a:t> </a:t>
            </a:r>
            <a:r>
              <a:rPr lang="de-DE" dirty="0" err="1"/>
              <a:t>you</a:t>
            </a:r>
            <a:r>
              <a:rPr lang="de-DE" dirty="0"/>
              <a:t> </a:t>
            </a:r>
            <a:r>
              <a:rPr lang="de-DE" dirty="0" err="1"/>
              <a:t>to</a:t>
            </a:r>
            <a:r>
              <a:rPr lang="de-DE" dirty="0"/>
              <a:t> </a:t>
            </a:r>
            <a:r>
              <a:rPr lang="de-DE" dirty="0" err="1"/>
              <a:t>work</a:t>
            </a:r>
            <a:r>
              <a:rPr lang="de-DE" dirty="0"/>
              <a:t> on </a:t>
            </a:r>
            <a:r>
              <a:rPr lang="de-DE" dirty="0" err="1"/>
              <a:t>independently</a:t>
            </a:r>
            <a:r>
              <a:rPr lang="de-DE" dirty="0"/>
              <a:t> </a:t>
            </a:r>
            <a:r>
              <a:rPr lang="de-DE" dirty="0" err="1"/>
              <a:t>afterward</a:t>
            </a:r>
            <a:r>
              <a:rPr lang="de-DE" dirty="0"/>
              <a:t>.</a:t>
            </a:r>
          </a:p>
          <a:p>
            <a:pPr marL="171450" indent="-171450">
              <a:buFont typeface="Arial" panose="020B0604020202020204" pitchFamily="34" charset="0"/>
              <a:buChar char="•"/>
            </a:pPr>
            <a:endParaRPr lang="de-DE" dirty="0"/>
          </a:p>
          <a:p>
            <a:pPr marL="228600" indent="-228600">
              <a:buFont typeface="+mj-lt"/>
              <a:buAutoNum type="arabicPeriod"/>
            </a:pPr>
            <a:endParaRPr lang="de-DE" dirty="0"/>
          </a:p>
          <a:p>
            <a:endParaRPr lang="de-DE" dirty="0"/>
          </a:p>
        </p:txBody>
      </p:sp>
      <p:sp>
        <p:nvSpPr>
          <p:cNvPr id="4" name="Foliennummernplatzhalter 3"/>
          <p:cNvSpPr>
            <a:spLocks noGrp="1"/>
          </p:cNvSpPr>
          <p:nvPr>
            <p:ph type="sldNum" sz="quarter" idx="5"/>
          </p:nvPr>
        </p:nvSpPr>
        <p:spPr/>
        <p:txBody>
          <a:bodyPr/>
          <a:lstStyle/>
          <a:p>
            <a:fld id="{482C8A6D-F44A-2F43-A65F-4776C2B8F29A}" type="slidenum">
              <a:rPr lang="en-DE" smtClean="0"/>
              <a:pPr/>
              <a:t>40</a:t>
            </a:fld>
            <a:endParaRPr lang="en-DE"/>
          </a:p>
        </p:txBody>
      </p:sp>
    </p:spTree>
    <p:extLst>
      <p:ext uri="{BB962C8B-B14F-4D97-AF65-F5344CB8AC3E}">
        <p14:creationId xmlns:p14="http://schemas.microsoft.com/office/powerpoint/2010/main" val="4037932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de-DE" b="1" dirty="0"/>
              <a:t>This </a:t>
            </a:r>
            <a:r>
              <a:rPr lang="de-DE" b="1" dirty="0" err="1"/>
              <a:t>is</a:t>
            </a:r>
            <a:r>
              <a:rPr lang="de-DE" b="1" dirty="0"/>
              <a:t> </a:t>
            </a:r>
            <a:r>
              <a:rPr lang="de-DE" b="1" dirty="0" err="1"/>
              <a:t>how</a:t>
            </a:r>
            <a:r>
              <a:rPr lang="de-DE" b="1" dirty="0"/>
              <a:t> </a:t>
            </a:r>
            <a:r>
              <a:rPr lang="de-DE" b="1" dirty="0" err="1"/>
              <a:t>it</a:t>
            </a:r>
            <a:r>
              <a:rPr lang="de-DE" b="1" dirty="0"/>
              <a:t> </a:t>
            </a:r>
            <a:r>
              <a:rPr lang="de-DE" b="1" dirty="0" err="1"/>
              <a:t>works</a:t>
            </a: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Grab a </a:t>
            </a:r>
            <a:r>
              <a:rPr lang="de-DE" dirty="0" err="1"/>
              <a:t>pen</a:t>
            </a:r>
            <a:r>
              <a:rPr lang="de-DE" dirty="0"/>
              <a:t> and </a:t>
            </a:r>
            <a:r>
              <a:rPr lang="de-DE" dirty="0" err="1"/>
              <a:t>paper</a:t>
            </a:r>
            <a:r>
              <a:rPr lang="de-DE" dirty="0"/>
              <a:t>, </a:t>
            </a:r>
            <a:r>
              <a:rPr lang="de-DE" dirty="0" err="1"/>
              <a:t>take</a:t>
            </a:r>
            <a:r>
              <a:rPr lang="de-DE" dirty="0"/>
              <a:t> 8 </a:t>
            </a:r>
            <a:r>
              <a:rPr lang="de-DE" dirty="0" err="1"/>
              <a:t>minutes</a:t>
            </a:r>
            <a:r>
              <a:rPr lang="de-DE" dirty="0"/>
              <a:t> </a:t>
            </a:r>
            <a:r>
              <a:rPr lang="de-DE" dirty="0" err="1"/>
              <a:t>to</a:t>
            </a:r>
            <a:r>
              <a:rPr lang="de-DE" dirty="0"/>
              <a:t> </a:t>
            </a:r>
            <a:r>
              <a:rPr lang="de-DE" dirty="0" err="1"/>
              <a:t>reflect</a:t>
            </a:r>
            <a:r>
              <a:rPr lang="de-DE" dirty="0"/>
              <a:t> on </a:t>
            </a:r>
            <a:r>
              <a:rPr lang="de-DE" dirty="0" err="1"/>
              <a:t>these</a:t>
            </a:r>
            <a:r>
              <a:rPr lang="de-DE" dirty="0"/>
              <a:t> </a:t>
            </a:r>
            <a:r>
              <a:rPr lang="de-DE" dirty="0" err="1"/>
              <a:t>questions</a:t>
            </a:r>
            <a:r>
              <a:rPr lang="de-DE" dirty="0"/>
              <a:t> and </a:t>
            </a:r>
            <a:r>
              <a:rPr lang="de-DE" dirty="0" err="1"/>
              <a:t>write</a:t>
            </a:r>
            <a:r>
              <a:rPr lang="de-DE" dirty="0"/>
              <a:t> down </a:t>
            </a:r>
            <a:r>
              <a:rPr lang="de-DE" dirty="0" err="1"/>
              <a:t>your</a:t>
            </a:r>
            <a:r>
              <a:rPr lang="de-DE" dirty="0"/>
              <a:t> </a:t>
            </a:r>
            <a:r>
              <a:rPr lang="de-DE" dirty="0" err="1"/>
              <a:t>thoughts</a:t>
            </a:r>
            <a:r>
              <a:rPr lang="de-DE" dirty="0"/>
              <a:t> on </a:t>
            </a:r>
            <a:r>
              <a:rPr lang="de-DE" dirty="0" err="1"/>
              <a:t>your</a:t>
            </a:r>
            <a:r>
              <a:rPr lang="de-DE" dirty="0"/>
              <a:t> </a:t>
            </a:r>
            <a:r>
              <a:rPr lang="de-DE" dirty="0" err="1"/>
              <a:t>piece</a:t>
            </a:r>
            <a:r>
              <a:rPr lang="de-DE" dirty="0"/>
              <a:t> </a:t>
            </a:r>
            <a:r>
              <a:rPr lang="de-DE" dirty="0" err="1"/>
              <a:t>of</a:t>
            </a:r>
            <a:r>
              <a:rPr lang="de-DE" dirty="0"/>
              <a:t> </a:t>
            </a:r>
            <a:r>
              <a:rPr lang="de-DE" dirty="0" err="1"/>
              <a:t>paper</a:t>
            </a:r>
            <a:r>
              <a:rPr lang="de-DE" dirty="0"/>
              <a:t>.</a:t>
            </a:r>
          </a:p>
          <a:p>
            <a:pPr marL="171450" indent="-171450">
              <a:buFont typeface="Arial" panose="020B0604020202020204" pitchFamily="34" charset="0"/>
              <a:buChar char="•"/>
            </a:pPr>
            <a:r>
              <a:rPr lang="de-DE" dirty="0" err="1"/>
              <a:t>Please</a:t>
            </a:r>
            <a:r>
              <a:rPr lang="de-DE" dirty="0"/>
              <a:t> </a:t>
            </a:r>
            <a:r>
              <a:rPr lang="de-DE" dirty="0" err="1"/>
              <a:t>stay</a:t>
            </a:r>
            <a:r>
              <a:rPr lang="de-DE" dirty="0"/>
              <a:t> in </a:t>
            </a:r>
            <a:r>
              <a:rPr lang="de-DE" dirty="0" err="1"/>
              <a:t>the</a:t>
            </a:r>
            <a:r>
              <a:rPr lang="de-DE" dirty="0"/>
              <a:t> </a:t>
            </a:r>
            <a:r>
              <a:rPr lang="de-DE" dirty="0" err="1"/>
              <a:t>main</a:t>
            </a:r>
            <a:r>
              <a:rPr lang="de-DE" dirty="0"/>
              <a:t> </a:t>
            </a:r>
            <a:r>
              <a:rPr lang="de-DE" dirty="0" err="1"/>
              <a:t>room</a:t>
            </a:r>
            <a:r>
              <a:rPr lang="de-DE" dirty="0"/>
              <a:t>, </a:t>
            </a:r>
            <a:r>
              <a:rPr lang="de-DE" dirty="0" err="1"/>
              <a:t>you</a:t>
            </a:r>
            <a:r>
              <a:rPr lang="de-DE" dirty="0"/>
              <a:t> </a:t>
            </a:r>
            <a:r>
              <a:rPr lang="de-DE" dirty="0" err="1"/>
              <a:t>can</a:t>
            </a:r>
            <a:r>
              <a:rPr lang="de-DE" dirty="0"/>
              <a:t> switch off </a:t>
            </a:r>
            <a:r>
              <a:rPr lang="de-DE" dirty="0" err="1"/>
              <a:t>your</a:t>
            </a:r>
            <a:r>
              <a:rPr lang="de-DE" dirty="0"/>
              <a:t> </a:t>
            </a:r>
            <a:r>
              <a:rPr lang="de-DE" dirty="0" err="1"/>
              <a:t>camera</a:t>
            </a:r>
            <a:r>
              <a:rPr lang="de-DE" dirty="0"/>
              <a:t> </a:t>
            </a:r>
            <a:r>
              <a:rPr lang="de-DE" dirty="0" err="1"/>
              <a:t>if</a:t>
            </a:r>
            <a:r>
              <a:rPr lang="de-DE" dirty="0"/>
              <a:t> </a:t>
            </a:r>
            <a:r>
              <a:rPr lang="de-DE" dirty="0" err="1"/>
              <a:t>you</a:t>
            </a:r>
            <a:r>
              <a:rPr lang="de-DE" dirty="0"/>
              <a:t> </a:t>
            </a:r>
            <a:r>
              <a:rPr lang="de-DE" dirty="0" err="1"/>
              <a:t>want</a:t>
            </a:r>
            <a:r>
              <a:rPr lang="de-DE" dirty="0"/>
              <a:t> </a:t>
            </a:r>
            <a:r>
              <a:rPr lang="de-DE" dirty="0" err="1"/>
              <a:t>to</a:t>
            </a:r>
            <a:r>
              <a:rPr lang="de-DE" dirty="0"/>
              <a:t>.</a:t>
            </a:r>
          </a:p>
          <a:p>
            <a:pPr marL="171450" indent="-171450">
              <a:buFont typeface="Arial" panose="020B0604020202020204" pitchFamily="34" charset="0"/>
              <a:buChar char="•"/>
            </a:pPr>
            <a:r>
              <a:rPr lang="de-DE" dirty="0"/>
              <a:t>After </a:t>
            </a:r>
            <a:r>
              <a:rPr lang="de-DE" dirty="0" err="1"/>
              <a:t>the</a:t>
            </a:r>
            <a:r>
              <a:rPr lang="de-DE" dirty="0"/>
              <a:t> time </a:t>
            </a:r>
            <a:r>
              <a:rPr lang="de-DE" dirty="0" err="1"/>
              <a:t>is</a:t>
            </a:r>
            <a:r>
              <a:rPr lang="de-DE" dirty="0"/>
              <a:t> </a:t>
            </a:r>
            <a:r>
              <a:rPr lang="de-DE" dirty="0" err="1"/>
              <a:t>up</a:t>
            </a:r>
            <a:r>
              <a:rPr lang="de-DE" dirty="0"/>
              <a:t> </a:t>
            </a:r>
            <a:r>
              <a:rPr lang="de-DE" dirty="0" err="1"/>
              <a:t>I‘ll</a:t>
            </a:r>
            <a:r>
              <a:rPr lang="de-DE" dirty="0"/>
              <a:t> </a:t>
            </a:r>
            <a:r>
              <a:rPr lang="de-DE" dirty="0" err="1"/>
              <a:t>give</a:t>
            </a:r>
            <a:r>
              <a:rPr lang="de-DE" dirty="0"/>
              <a:t> </a:t>
            </a:r>
            <a:r>
              <a:rPr lang="de-DE" dirty="0" err="1"/>
              <a:t>you</a:t>
            </a:r>
            <a:r>
              <a:rPr lang="de-DE" dirty="0"/>
              <a:t> a </a:t>
            </a:r>
            <a:r>
              <a:rPr lang="de-DE" dirty="0" err="1"/>
              <a:t>sign</a:t>
            </a:r>
            <a:r>
              <a:rPr lang="de-DE" dirty="0"/>
              <a:t> and </a:t>
            </a:r>
            <a:r>
              <a:rPr lang="de-DE" dirty="0" err="1"/>
              <a:t>we</a:t>
            </a:r>
            <a:r>
              <a:rPr lang="de-DE" dirty="0"/>
              <a:t> </a:t>
            </a:r>
            <a:r>
              <a:rPr lang="de-DE" dirty="0" err="1"/>
              <a:t>continue</a:t>
            </a:r>
            <a:r>
              <a:rPr lang="de-DE"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dirty="0">
              <a:solidFill>
                <a:schemeClr val="dk1"/>
              </a:solidFill>
              <a:highlight>
                <a:schemeClr val="lt1"/>
              </a:highlight>
              <a:latin typeface="DINOT-Bold" panose="020B0504020101020102" pitchFamily="34" charset="77"/>
            </a:endParaRPr>
          </a:p>
        </p:txBody>
      </p:sp>
    </p:spTree>
    <p:extLst>
      <p:ext uri="{BB962C8B-B14F-4D97-AF65-F5344CB8AC3E}">
        <p14:creationId xmlns:p14="http://schemas.microsoft.com/office/powerpoint/2010/main" val="3081246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3DBFE-FBA5-EF93-306C-89A69DB2367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53B6AD0-0FFF-8635-763E-5D40678790F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27689EC-F847-0B41-92BA-22AB3402BC0C}"/>
              </a:ext>
            </a:extLst>
          </p:cNvPr>
          <p:cNvSpPr>
            <a:spLocks noGrp="1"/>
          </p:cNvSpPr>
          <p:nvPr>
            <p:ph type="body" idx="1"/>
          </p:nvPr>
        </p:nvSpPr>
        <p:spPr/>
        <p:txBody>
          <a:bodyPr/>
          <a:lstStyle/>
          <a:p>
            <a:pPr marL="0" lvl="0" indent="0" algn="l" rtl="0">
              <a:spcBef>
                <a:spcPts val="0"/>
              </a:spcBef>
              <a:spcAft>
                <a:spcPts val="0"/>
              </a:spcAft>
              <a:buNone/>
            </a:pPr>
            <a:r>
              <a:rPr lang="de-DE" dirty="0" err="1"/>
              <a:t>We</a:t>
            </a:r>
            <a:r>
              <a:rPr lang="de-DE" dirty="0"/>
              <a:t> will </a:t>
            </a:r>
            <a:r>
              <a:rPr lang="de-DE" dirty="0" err="1"/>
              <a:t>leave</a:t>
            </a:r>
            <a:r>
              <a:rPr lang="de-DE" dirty="0"/>
              <a:t> </a:t>
            </a:r>
            <a:r>
              <a:rPr lang="de-DE" dirty="0" err="1"/>
              <a:t>this</a:t>
            </a:r>
            <a:r>
              <a:rPr lang="de-DE" dirty="0"/>
              <a:t> on screen </a:t>
            </a:r>
            <a:r>
              <a:rPr lang="de-DE" dirty="0" err="1"/>
              <a:t>share</a:t>
            </a:r>
            <a:r>
              <a:rPr lang="de-DE" dirty="0"/>
              <a:t> </a:t>
            </a:r>
            <a:r>
              <a:rPr lang="de-DE" dirty="0" err="1"/>
              <a:t>for</a:t>
            </a:r>
            <a:r>
              <a:rPr lang="de-DE" dirty="0"/>
              <a:t> </a:t>
            </a:r>
            <a:r>
              <a:rPr lang="de-DE" dirty="0" err="1"/>
              <a:t>your</a:t>
            </a:r>
            <a:r>
              <a:rPr lang="de-DE" dirty="0"/>
              <a:t> </a:t>
            </a:r>
            <a:r>
              <a:rPr lang="de-DE" dirty="0" err="1"/>
              <a:t>orientation</a:t>
            </a:r>
            <a:r>
              <a:rPr lang="de-DE" dirty="0"/>
              <a:t>.</a:t>
            </a:r>
          </a:p>
        </p:txBody>
      </p:sp>
      <p:sp>
        <p:nvSpPr>
          <p:cNvPr id="4" name="Foliennummernplatzhalter 3">
            <a:extLst>
              <a:ext uri="{FF2B5EF4-FFF2-40B4-BE49-F238E27FC236}">
                <a16:creationId xmlns:a16="http://schemas.microsoft.com/office/drawing/2014/main" id="{5DE85A75-F7CE-0681-BE89-D8FC06075B24}"/>
              </a:ext>
            </a:extLst>
          </p:cNvPr>
          <p:cNvSpPr>
            <a:spLocks noGrp="1"/>
          </p:cNvSpPr>
          <p:nvPr>
            <p:ph type="sldNum" sz="quarter" idx="5"/>
          </p:nvPr>
        </p:nvSpPr>
        <p:spPr/>
        <p:txBody>
          <a:bodyPr/>
          <a:lstStyle/>
          <a:p>
            <a:fld id="{482C8A6D-F44A-2F43-A65F-4776C2B8F29A}" type="slidenum">
              <a:rPr lang="en-DE" smtClean="0"/>
              <a:pPr/>
              <a:t>42</a:t>
            </a:fld>
            <a:endParaRPr lang="en-DE"/>
          </a:p>
        </p:txBody>
      </p:sp>
    </p:spTree>
    <p:extLst>
      <p:ext uri="{BB962C8B-B14F-4D97-AF65-F5344CB8AC3E}">
        <p14:creationId xmlns:p14="http://schemas.microsoft.com/office/powerpoint/2010/main" val="2069274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82C8A6D-F44A-2F43-A65F-4776C2B8F29A}" type="slidenum">
              <a:rPr lang="en-DE" smtClean="0"/>
              <a:pPr/>
              <a:t>43</a:t>
            </a:fld>
            <a:endParaRPr lang="en-DE"/>
          </a:p>
        </p:txBody>
      </p:sp>
    </p:spTree>
    <p:extLst>
      <p:ext uri="{BB962C8B-B14F-4D97-AF65-F5344CB8AC3E}">
        <p14:creationId xmlns:p14="http://schemas.microsoft.com/office/powerpoint/2010/main" val="882053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a:t>Now</a:t>
            </a:r>
            <a:r>
              <a:rPr lang="de-DE" dirty="0"/>
              <a:t> </a:t>
            </a:r>
            <a:r>
              <a:rPr lang="de-DE" dirty="0" err="1"/>
              <a:t>we’re</a:t>
            </a:r>
            <a:r>
              <a:rPr lang="de-DE" dirty="0"/>
              <a:t> </a:t>
            </a:r>
            <a:r>
              <a:rPr lang="de-DE" dirty="0" err="1"/>
              <a:t>moving</a:t>
            </a:r>
            <a:r>
              <a:rPr lang="de-DE" dirty="0"/>
              <a:t> </a:t>
            </a:r>
            <a:r>
              <a:rPr lang="de-DE" dirty="0" err="1"/>
              <a:t>into</a:t>
            </a:r>
            <a:r>
              <a:rPr lang="de-DE" dirty="0"/>
              <a:t> </a:t>
            </a:r>
            <a:r>
              <a:rPr lang="de-DE" b="1" dirty="0" err="1"/>
              <a:t>the</a:t>
            </a:r>
            <a:r>
              <a:rPr lang="de-DE" b="1" dirty="0"/>
              <a:t> </a:t>
            </a:r>
            <a:r>
              <a:rPr lang="de-DE" b="1" dirty="0" err="1"/>
              <a:t>third</a:t>
            </a:r>
            <a:r>
              <a:rPr lang="de-DE" b="1" dirty="0"/>
              <a:t> </a:t>
            </a:r>
            <a:r>
              <a:rPr lang="de-DE" b="1" dirty="0" err="1"/>
              <a:t>step</a:t>
            </a:r>
            <a:r>
              <a:rPr lang="de-DE" dirty="0"/>
              <a:t> </a:t>
            </a:r>
            <a:r>
              <a:rPr lang="de-DE" dirty="0" err="1"/>
              <a:t>of</a:t>
            </a:r>
            <a:r>
              <a:rPr lang="de-DE" dirty="0"/>
              <a:t> </a:t>
            </a:r>
            <a:r>
              <a:rPr lang="de-DE" dirty="0" err="1"/>
              <a:t>this</a:t>
            </a:r>
            <a:r>
              <a:rPr lang="de-DE" dirty="0"/>
              <a:t> </a:t>
            </a:r>
            <a:r>
              <a:rPr lang="de-DE" dirty="0" err="1"/>
              <a:t>exercise</a:t>
            </a:r>
            <a:r>
              <a:rPr lang="de-DE" dirty="0"/>
              <a:t>.</a:t>
            </a:r>
          </a:p>
          <a:p>
            <a:pPr marL="171450" indent="-171450">
              <a:buFont typeface="Arial" panose="020B0604020202020204" pitchFamily="34" charset="0"/>
              <a:buChar char="•"/>
            </a:pPr>
            <a:r>
              <a:rPr lang="de-DE" dirty="0" err="1"/>
              <a:t>You’ll</a:t>
            </a:r>
            <a:r>
              <a:rPr lang="de-DE" dirty="0"/>
              <a:t> </a:t>
            </a:r>
            <a:r>
              <a:rPr lang="de-DE" dirty="0" err="1"/>
              <a:t>be</a:t>
            </a:r>
            <a:r>
              <a:rPr lang="de-DE" dirty="0"/>
              <a:t> </a:t>
            </a:r>
            <a:r>
              <a:rPr lang="de-DE" dirty="0" err="1"/>
              <a:t>placed</a:t>
            </a:r>
            <a:r>
              <a:rPr lang="de-DE" dirty="0"/>
              <a:t> in </a:t>
            </a:r>
            <a:r>
              <a:rPr lang="de-DE" dirty="0" err="1"/>
              <a:t>breakout</a:t>
            </a:r>
            <a:r>
              <a:rPr lang="de-DE" dirty="0"/>
              <a:t> </a:t>
            </a:r>
            <a:r>
              <a:rPr lang="de-DE" dirty="0" err="1"/>
              <a:t>rooms</a:t>
            </a:r>
            <a:r>
              <a:rPr lang="de-DE" dirty="0"/>
              <a:t> </a:t>
            </a:r>
            <a:r>
              <a:rPr lang="de-DE" dirty="0" err="1"/>
              <a:t>with</a:t>
            </a:r>
            <a:r>
              <a:rPr lang="de-DE" dirty="0"/>
              <a:t> </a:t>
            </a:r>
            <a:r>
              <a:rPr lang="de-DE" dirty="0" err="1"/>
              <a:t>two</a:t>
            </a:r>
            <a:r>
              <a:rPr lang="de-DE" dirty="0"/>
              <a:t>/</a:t>
            </a:r>
            <a:r>
              <a:rPr lang="de-DE" dirty="0" err="1"/>
              <a:t>three</a:t>
            </a:r>
            <a:r>
              <a:rPr lang="de-DE" dirty="0"/>
              <a:t> </a:t>
            </a:r>
            <a:r>
              <a:rPr lang="de-DE" dirty="0" err="1"/>
              <a:t>other</a:t>
            </a:r>
            <a:r>
              <a:rPr lang="de-DE" dirty="0"/>
              <a:t> </a:t>
            </a:r>
            <a:r>
              <a:rPr lang="de-DE" dirty="0" err="1"/>
              <a:t>participants</a:t>
            </a:r>
            <a:r>
              <a:rPr lang="de-DE" dirty="0"/>
              <a:t> </a:t>
            </a:r>
            <a:r>
              <a:rPr lang="de-DE" dirty="0" err="1"/>
              <a:t>to</a:t>
            </a:r>
            <a:r>
              <a:rPr lang="de-DE" dirty="0"/>
              <a:t> </a:t>
            </a:r>
            <a:r>
              <a:rPr lang="de-DE" dirty="0" err="1"/>
              <a:t>discuss</a:t>
            </a:r>
            <a:r>
              <a:rPr lang="de-DE" dirty="0"/>
              <a:t> </a:t>
            </a:r>
            <a:r>
              <a:rPr lang="de-DE" dirty="0" err="1"/>
              <a:t>your</a:t>
            </a:r>
            <a:r>
              <a:rPr lang="de-DE" dirty="0"/>
              <a:t> </a:t>
            </a:r>
            <a:r>
              <a:rPr lang="de-DE" dirty="0" err="1"/>
              <a:t>strategies</a:t>
            </a:r>
            <a:r>
              <a:rPr lang="de-DE" dirty="0"/>
              <a:t>. </a:t>
            </a:r>
          </a:p>
          <a:p>
            <a:pPr marL="171450" indent="-171450">
              <a:buFont typeface="Arial" panose="020B0604020202020204" pitchFamily="34" charset="0"/>
              <a:buChar char="•"/>
            </a:pPr>
            <a:r>
              <a:rPr lang="de-DE" dirty="0"/>
              <a:t>This </a:t>
            </a:r>
            <a:r>
              <a:rPr lang="de-DE" dirty="0" err="1"/>
              <a:t>is</a:t>
            </a:r>
            <a:r>
              <a:rPr lang="de-DE" dirty="0"/>
              <a:t> an </a:t>
            </a:r>
            <a:r>
              <a:rPr lang="de-DE" dirty="0" err="1"/>
              <a:t>opportunity</a:t>
            </a:r>
            <a:r>
              <a:rPr lang="de-DE" dirty="0"/>
              <a:t> </a:t>
            </a:r>
            <a:r>
              <a:rPr lang="de-DE" dirty="0" err="1"/>
              <a:t>to</a:t>
            </a:r>
            <a:r>
              <a:rPr lang="de-DE" dirty="0"/>
              <a:t> </a:t>
            </a:r>
            <a:r>
              <a:rPr lang="de-DE" dirty="0" err="1"/>
              <a:t>share</a:t>
            </a:r>
            <a:r>
              <a:rPr lang="de-DE" dirty="0"/>
              <a:t> </a:t>
            </a:r>
            <a:r>
              <a:rPr lang="de-DE" dirty="0" err="1"/>
              <a:t>your</a:t>
            </a:r>
            <a:r>
              <a:rPr lang="de-DE" dirty="0"/>
              <a:t> </a:t>
            </a:r>
            <a:r>
              <a:rPr lang="de-DE" dirty="0" err="1"/>
              <a:t>reflections</a:t>
            </a:r>
            <a:r>
              <a:rPr lang="de-DE" dirty="0"/>
              <a:t>, </a:t>
            </a:r>
            <a:r>
              <a:rPr lang="de-DE" dirty="0" err="1"/>
              <a:t>hear</a:t>
            </a:r>
            <a:r>
              <a:rPr lang="de-DE" dirty="0"/>
              <a:t> </a:t>
            </a:r>
            <a:r>
              <a:rPr lang="de-DE" dirty="0" err="1"/>
              <a:t>other</a:t>
            </a:r>
            <a:r>
              <a:rPr lang="de-DE" dirty="0"/>
              <a:t> </a:t>
            </a:r>
            <a:r>
              <a:rPr lang="de-DE" dirty="0" err="1"/>
              <a:t>perspectives</a:t>
            </a:r>
            <a:r>
              <a:rPr lang="de-DE" dirty="0"/>
              <a:t>, and </a:t>
            </a:r>
            <a:r>
              <a:rPr lang="de-DE" dirty="0" err="1"/>
              <a:t>maybe</a:t>
            </a:r>
            <a:r>
              <a:rPr lang="de-DE" dirty="0"/>
              <a:t> </a:t>
            </a:r>
            <a:r>
              <a:rPr lang="de-DE" dirty="0" err="1"/>
              <a:t>even</a:t>
            </a:r>
            <a:r>
              <a:rPr lang="de-DE" dirty="0"/>
              <a:t> </a:t>
            </a:r>
            <a:r>
              <a:rPr lang="de-DE" dirty="0" err="1"/>
              <a:t>gain</a:t>
            </a:r>
            <a:r>
              <a:rPr lang="de-DE" dirty="0"/>
              <a:t> </a:t>
            </a:r>
            <a:r>
              <a:rPr lang="de-DE" dirty="0" err="1"/>
              <a:t>some</a:t>
            </a:r>
            <a:r>
              <a:rPr lang="de-DE" dirty="0"/>
              <a:t> </a:t>
            </a:r>
            <a:r>
              <a:rPr lang="de-DE" dirty="0" err="1"/>
              <a:t>new</a:t>
            </a:r>
            <a:r>
              <a:rPr lang="de-DE" dirty="0"/>
              <a:t> </a:t>
            </a:r>
            <a:r>
              <a:rPr lang="de-DE" dirty="0" err="1"/>
              <a:t>ideas</a:t>
            </a:r>
            <a:r>
              <a:rPr lang="de-DE" dirty="0"/>
              <a:t> </a:t>
            </a:r>
            <a:r>
              <a:rPr lang="de-DE" dirty="0" err="1"/>
              <a:t>for</a:t>
            </a:r>
            <a:r>
              <a:rPr lang="de-DE" dirty="0"/>
              <a:t> </a:t>
            </a:r>
            <a:r>
              <a:rPr lang="de-DE" dirty="0" err="1"/>
              <a:t>handling</a:t>
            </a:r>
            <a:r>
              <a:rPr lang="de-DE" dirty="0"/>
              <a:t> </a:t>
            </a:r>
            <a:r>
              <a:rPr lang="de-DE" dirty="0" err="1"/>
              <a:t>challenges</a:t>
            </a:r>
            <a:r>
              <a:rPr lang="de-DE" dirty="0"/>
              <a:t>.</a:t>
            </a:r>
          </a:p>
          <a:p>
            <a:pPr marL="171450" indent="-171450">
              <a:buFont typeface="Arial" panose="020B0604020202020204" pitchFamily="34" charset="0"/>
              <a:buChar char="•"/>
            </a:pPr>
            <a:r>
              <a:rPr lang="de-DE" b="1" dirty="0" err="1"/>
              <a:t>Remember</a:t>
            </a:r>
            <a:r>
              <a:rPr lang="de-DE" b="1" dirty="0"/>
              <a:t>, </a:t>
            </a:r>
            <a:r>
              <a:rPr lang="de-DE" b="1" dirty="0" err="1"/>
              <a:t>you</a:t>
            </a:r>
            <a:r>
              <a:rPr lang="de-DE" b="1" dirty="0"/>
              <a:t> </a:t>
            </a:r>
            <a:r>
              <a:rPr lang="de-DE" b="1" dirty="0" err="1"/>
              <a:t>decide</a:t>
            </a:r>
            <a:r>
              <a:rPr lang="de-DE" b="1" dirty="0"/>
              <a:t> </a:t>
            </a:r>
            <a:r>
              <a:rPr lang="de-DE" b="1" dirty="0" err="1"/>
              <a:t>what</a:t>
            </a:r>
            <a:r>
              <a:rPr lang="de-DE" b="1" dirty="0"/>
              <a:t> </a:t>
            </a:r>
            <a:r>
              <a:rPr lang="de-DE" b="1" dirty="0" err="1"/>
              <a:t>you’re</a:t>
            </a:r>
            <a:r>
              <a:rPr lang="de-DE" b="1" dirty="0"/>
              <a:t> </a:t>
            </a:r>
            <a:r>
              <a:rPr lang="de-DE" b="1" dirty="0" err="1"/>
              <a:t>comfortable</a:t>
            </a:r>
            <a:r>
              <a:rPr lang="de-DE" b="1" dirty="0"/>
              <a:t> </a:t>
            </a:r>
            <a:r>
              <a:rPr lang="de-DE" b="1" dirty="0" err="1"/>
              <a:t>sharing</a:t>
            </a:r>
            <a:r>
              <a:rPr lang="de-DE" b="1" dirty="0"/>
              <a:t>.</a:t>
            </a:r>
            <a:r>
              <a:rPr lang="de-DE" dirty="0"/>
              <a:t> </a:t>
            </a:r>
            <a:r>
              <a:rPr lang="de-DE" dirty="0" err="1"/>
              <a:t>You</a:t>
            </a:r>
            <a:r>
              <a:rPr lang="de-DE" dirty="0"/>
              <a:t> </a:t>
            </a:r>
            <a:r>
              <a:rPr lang="de-DE" dirty="0" err="1"/>
              <a:t>can</a:t>
            </a:r>
            <a:r>
              <a:rPr lang="de-DE" dirty="0"/>
              <a:t> </a:t>
            </a:r>
            <a:r>
              <a:rPr lang="de-DE" dirty="0" err="1"/>
              <a:t>focus</a:t>
            </a:r>
            <a:r>
              <a:rPr lang="de-DE" dirty="0"/>
              <a:t> </a:t>
            </a:r>
            <a:r>
              <a:rPr lang="de-DE" dirty="0" err="1"/>
              <a:t>entirely</a:t>
            </a:r>
            <a:r>
              <a:rPr lang="de-DE" dirty="0"/>
              <a:t> on </a:t>
            </a:r>
            <a:r>
              <a:rPr lang="de-DE" dirty="0" err="1"/>
              <a:t>your</a:t>
            </a:r>
            <a:r>
              <a:rPr lang="de-DE" dirty="0"/>
              <a:t> </a:t>
            </a:r>
            <a:r>
              <a:rPr lang="de-DE" dirty="0" err="1"/>
              <a:t>strategies</a:t>
            </a:r>
            <a:r>
              <a:rPr lang="de-DE" dirty="0"/>
              <a:t> and </a:t>
            </a:r>
            <a:r>
              <a:rPr lang="de-DE" dirty="0" err="1"/>
              <a:t>skip</a:t>
            </a:r>
            <a:r>
              <a:rPr lang="de-DE" dirty="0"/>
              <a:t> </a:t>
            </a:r>
            <a:r>
              <a:rPr lang="de-DE" dirty="0" err="1"/>
              <a:t>the</a:t>
            </a:r>
            <a:r>
              <a:rPr lang="de-DE" dirty="0"/>
              <a:t> </a:t>
            </a:r>
            <a:r>
              <a:rPr lang="de-DE" dirty="0" err="1"/>
              <a:t>details</a:t>
            </a:r>
            <a:r>
              <a:rPr lang="de-DE" dirty="0"/>
              <a:t> </a:t>
            </a:r>
            <a:r>
              <a:rPr lang="de-DE" dirty="0" err="1"/>
              <a:t>about</a:t>
            </a:r>
            <a:r>
              <a:rPr lang="de-DE" dirty="0"/>
              <a:t> </a:t>
            </a:r>
            <a:r>
              <a:rPr lang="de-DE" dirty="0" err="1"/>
              <a:t>the</a:t>
            </a:r>
            <a:r>
              <a:rPr lang="de-DE" dirty="0"/>
              <a:t> </a:t>
            </a:r>
            <a:r>
              <a:rPr lang="de-DE" dirty="0" err="1"/>
              <a:t>situation</a:t>
            </a:r>
            <a:r>
              <a:rPr lang="de-DE" dirty="0"/>
              <a:t> </a:t>
            </a:r>
            <a:r>
              <a:rPr lang="de-DE" dirty="0" err="1"/>
              <a:t>if</a:t>
            </a:r>
            <a:r>
              <a:rPr lang="de-DE" dirty="0"/>
              <a:t> </a:t>
            </a:r>
            <a:r>
              <a:rPr lang="de-DE" dirty="0" err="1"/>
              <a:t>you</a:t>
            </a:r>
            <a:r>
              <a:rPr lang="de-DE" dirty="0"/>
              <a:t> </a:t>
            </a:r>
            <a:r>
              <a:rPr lang="de-DE" dirty="0" err="1"/>
              <a:t>prefer</a:t>
            </a:r>
            <a:r>
              <a:rPr lang="de-DE"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The </a:t>
            </a:r>
            <a:r>
              <a:rPr lang="de-DE" sz="1200" dirty="0" err="1"/>
              <a:t>goal</a:t>
            </a:r>
            <a:r>
              <a:rPr lang="de-DE" sz="1200" dirty="0"/>
              <a:t> </a:t>
            </a:r>
            <a:r>
              <a:rPr lang="de-DE" sz="1200" dirty="0" err="1"/>
              <a:t>here</a:t>
            </a:r>
            <a:r>
              <a:rPr lang="de-DE" sz="1200" dirty="0"/>
              <a:t> </a:t>
            </a:r>
            <a:r>
              <a:rPr lang="de-DE" sz="1200" dirty="0" err="1"/>
              <a:t>is</a:t>
            </a:r>
            <a:r>
              <a:rPr lang="de-DE" sz="1200" dirty="0"/>
              <a:t> </a:t>
            </a:r>
            <a:r>
              <a:rPr lang="de-DE" sz="1200" dirty="0" err="1"/>
              <a:t>to</a:t>
            </a:r>
            <a:r>
              <a:rPr lang="de-DE" sz="1200" dirty="0"/>
              <a:t> </a:t>
            </a:r>
            <a:r>
              <a:rPr lang="de-DE" sz="1200" dirty="0" err="1"/>
              <a:t>learn</a:t>
            </a:r>
            <a:r>
              <a:rPr lang="de-DE" sz="1200" dirty="0"/>
              <a:t> </a:t>
            </a:r>
            <a:r>
              <a:rPr lang="de-DE" sz="1200" dirty="0" err="1"/>
              <a:t>from</a:t>
            </a:r>
            <a:r>
              <a:rPr lang="de-DE" sz="1200" dirty="0"/>
              <a:t> </a:t>
            </a:r>
            <a:r>
              <a:rPr lang="de-DE" sz="1200" dirty="0" err="1"/>
              <a:t>each</a:t>
            </a:r>
            <a:r>
              <a:rPr lang="de-DE" sz="1200" dirty="0"/>
              <a:t> </a:t>
            </a:r>
            <a:r>
              <a:rPr lang="de-DE" sz="1200" dirty="0" err="1"/>
              <a:t>other</a:t>
            </a:r>
            <a:r>
              <a:rPr lang="de-DE" sz="1200" dirty="0"/>
              <a:t> and </a:t>
            </a:r>
            <a:r>
              <a:rPr lang="de-DE" sz="1200" dirty="0" err="1"/>
              <a:t>explore</a:t>
            </a:r>
            <a:r>
              <a:rPr lang="de-DE" sz="1200" dirty="0"/>
              <a:t> </a:t>
            </a:r>
            <a:r>
              <a:rPr lang="de-DE" sz="1200" dirty="0" err="1"/>
              <a:t>how</a:t>
            </a:r>
            <a:r>
              <a:rPr lang="de-DE" sz="1200" dirty="0"/>
              <a:t> different </a:t>
            </a:r>
            <a:r>
              <a:rPr lang="de-DE" sz="1200" dirty="0" err="1"/>
              <a:t>approaches</a:t>
            </a:r>
            <a:r>
              <a:rPr lang="de-DE" sz="1200" dirty="0"/>
              <a:t> </a:t>
            </a:r>
            <a:r>
              <a:rPr lang="de-DE" sz="1200" dirty="0" err="1"/>
              <a:t>can</a:t>
            </a:r>
            <a:r>
              <a:rPr lang="de-DE" sz="1200" dirty="0"/>
              <a:t> </a:t>
            </a:r>
            <a:r>
              <a:rPr lang="de-DE" sz="1200" dirty="0" err="1"/>
              <a:t>inspire</a:t>
            </a:r>
            <a:r>
              <a:rPr lang="de-DE" sz="1200" dirty="0"/>
              <a:t> </a:t>
            </a:r>
            <a:r>
              <a:rPr lang="de-DE" sz="1200" dirty="0" err="1"/>
              <a:t>your</a:t>
            </a:r>
            <a:r>
              <a:rPr lang="de-DE" sz="1200" dirty="0"/>
              <a:t> own </a:t>
            </a:r>
            <a:r>
              <a:rPr lang="de-DE" sz="1200" dirty="0" err="1"/>
              <a:t>resilience</a:t>
            </a:r>
            <a:r>
              <a:rPr lang="de-DE" sz="1200" dirty="0"/>
              <a:t> </a:t>
            </a:r>
            <a:r>
              <a:rPr lang="de-DE" sz="1200" dirty="0" err="1"/>
              <a:t>practices</a:t>
            </a:r>
            <a:r>
              <a:rPr lang="de-DE" sz="1200" dirty="0"/>
              <a:t>.</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en-GB" dirty="0"/>
          </a:p>
        </p:txBody>
      </p:sp>
      <p:sp>
        <p:nvSpPr>
          <p:cNvPr id="4" name="Foliennummernplatzhalter 3"/>
          <p:cNvSpPr>
            <a:spLocks noGrp="1"/>
          </p:cNvSpPr>
          <p:nvPr>
            <p:ph type="sldNum" sz="quarter" idx="5"/>
          </p:nvPr>
        </p:nvSpPr>
        <p:spPr/>
        <p:txBody>
          <a:bodyPr/>
          <a:lstStyle/>
          <a:p>
            <a:fld id="{482C8A6D-F44A-2F43-A65F-4776C2B8F29A}" type="slidenum">
              <a:rPr lang="en-DE" smtClean="0"/>
              <a:pPr/>
              <a:t>44</a:t>
            </a:fld>
            <a:endParaRPr lang="en-DE"/>
          </a:p>
        </p:txBody>
      </p:sp>
    </p:spTree>
    <p:extLst>
      <p:ext uri="{BB962C8B-B14F-4D97-AF65-F5344CB8AC3E}">
        <p14:creationId xmlns:p14="http://schemas.microsoft.com/office/powerpoint/2010/main" val="3389021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1" dirty="0"/>
              <a:t>This </a:t>
            </a:r>
            <a:r>
              <a:rPr lang="de-DE" sz="1100" b="1" dirty="0" err="1"/>
              <a:t>is</a:t>
            </a:r>
            <a:r>
              <a:rPr lang="de-DE" sz="1100" b="1" dirty="0"/>
              <a:t> </a:t>
            </a:r>
            <a:r>
              <a:rPr lang="de-DE" sz="1100" b="1" dirty="0" err="1"/>
              <a:t>how</a:t>
            </a:r>
            <a:r>
              <a:rPr lang="de-DE" sz="1100" b="1" dirty="0"/>
              <a:t> </a:t>
            </a:r>
            <a:r>
              <a:rPr lang="de-DE" sz="1100" b="1" dirty="0" err="1"/>
              <a:t>it</a:t>
            </a:r>
            <a:r>
              <a:rPr lang="de-DE" sz="1100" b="1" dirty="0"/>
              <a:t> </a:t>
            </a:r>
            <a:r>
              <a:rPr lang="de-DE" sz="1100" b="1" dirty="0" err="1"/>
              <a:t>works</a:t>
            </a:r>
            <a:endParaRPr lang="de-DE" sz="11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100" dirty="0"/>
          </a:p>
          <a:p>
            <a:pPr marL="171450" indent="-171450">
              <a:buFont typeface="Arial" panose="020B0604020202020204" pitchFamily="34" charset="0"/>
              <a:buChar char="•"/>
            </a:pPr>
            <a:r>
              <a:rPr lang="de-DE" sz="1100" dirty="0" err="1"/>
              <a:t>Once</a:t>
            </a:r>
            <a:r>
              <a:rPr lang="de-DE" sz="1100" dirty="0"/>
              <a:t> </a:t>
            </a:r>
            <a:r>
              <a:rPr lang="de-DE" sz="1100" dirty="0" err="1"/>
              <a:t>you’re</a:t>
            </a:r>
            <a:r>
              <a:rPr lang="de-DE" sz="1100" dirty="0"/>
              <a:t> in </a:t>
            </a:r>
            <a:r>
              <a:rPr lang="de-DE" sz="1100" dirty="0" err="1"/>
              <a:t>your</a:t>
            </a:r>
            <a:r>
              <a:rPr lang="de-DE" sz="1100" dirty="0"/>
              <a:t> </a:t>
            </a:r>
            <a:r>
              <a:rPr lang="de-DE" sz="1100" dirty="0" err="1"/>
              <a:t>breakout</a:t>
            </a:r>
            <a:r>
              <a:rPr lang="de-DE" sz="1100" dirty="0"/>
              <a:t> </a:t>
            </a:r>
            <a:r>
              <a:rPr lang="de-DE" sz="1100" dirty="0" err="1"/>
              <a:t>rooms</a:t>
            </a:r>
            <a:r>
              <a:rPr lang="de-DE" sz="1100" dirty="0"/>
              <a:t>, </a:t>
            </a:r>
            <a:r>
              <a:rPr lang="de-DE" sz="1100" dirty="0" err="1"/>
              <a:t>take</a:t>
            </a:r>
            <a:r>
              <a:rPr lang="de-DE" sz="1100" dirty="0"/>
              <a:t> </a:t>
            </a:r>
            <a:r>
              <a:rPr lang="de-DE" sz="1100" dirty="0" err="1"/>
              <a:t>turns</a:t>
            </a:r>
            <a:r>
              <a:rPr lang="de-DE" sz="1100" dirty="0"/>
              <a:t> </a:t>
            </a:r>
            <a:r>
              <a:rPr lang="de-DE" sz="1100" dirty="0" err="1"/>
              <a:t>sharing</a:t>
            </a:r>
            <a:r>
              <a:rPr lang="de-DE" sz="1100" dirty="0"/>
              <a:t> </a:t>
            </a:r>
            <a:r>
              <a:rPr lang="de-DE" sz="1100" dirty="0" err="1"/>
              <a:t>what</a:t>
            </a:r>
            <a:r>
              <a:rPr lang="de-DE" sz="1100" dirty="0"/>
              <a:t> </a:t>
            </a:r>
            <a:r>
              <a:rPr lang="de-DE" sz="1100" dirty="0" err="1"/>
              <a:t>you’ve</a:t>
            </a:r>
            <a:r>
              <a:rPr lang="de-DE" sz="1100" dirty="0"/>
              <a:t> </a:t>
            </a:r>
            <a:r>
              <a:rPr lang="de-DE" sz="1100" dirty="0" err="1"/>
              <a:t>reflected</a:t>
            </a:r>
            <a:r>
              <a:rPr lang="de-DE" sz="1100" dirty="0"/>
              <a:t> on and listen </a:t>
            </a:r>
            <a:r>
              <a:rPr lang="de-DE" sz="1100" dirty="0" err="1"/>
              <a:t>actively</a:t>
            </a:r>
            <a:r>
              <a:rPr lang="de-DE" sz="1100" dirty="0"/>
              <a:t> </a:t>
            </a:r>
            <a:r>
              <a:rPr lang="de-DE" sz="1100" dirty="0" err="1"/>
              <a:t>to</a:t>
            </a:r>
            <a:r>
              <a:rPr lang="de-DE" sz="1100" dirty="0"/>
              <a:t> </a:t>
            </a:r>
            <a:r>
              <a:rPr lang="de-DE" sz="1100" dirty="0" err="1"/>
              <a:t>your</a:t>
            </a:r>
            <a:r>
              <a:rPr lang="de-DE" sz="1100" dirty="0"/>
              <a:t> </a:t>
            </a:r>
            <a:r>
              <a:rPr lang="de-DE" sz="1100" dirty="0" err="1"/>
              <a:t>partners</a:t>
            </a:r>
            <a:r>
              <a:rPr lang="de-DE" sz="1100" dirty="0"/>
              <a:t>. </a:t>
            </a:r>
          </a:p>
          <a:p>
            <a:pPr marL="171450" indent="-171450">
              <a:buFont typeface="Arial" panose="020B0604020202020204" pitchFamily="34" charset="0"/>
              <a:buChar char="•"/>
            </a:pPr>
            <a:r>
              <a:rPr lang="de-DE" sz="1100" dirty="0" err="1"/>
              <a:t>You</a:t>
            </a:r>
            <a:r>
              <a:rPr lang="de-DE" sz="1100" dirty="0"/>
              <a:t> </a:t>
            </a:r>
            <a:r>
              <a:rPr lang="de-DE" sz="1100" dirty="0" err="1"/>
              <a:t>have</a:t>
            </a:r>
            <a:r>
              <a:rPr lang="de-DE" sz="1100" dirty="0"/>
              <a:t> </a:t>
            </a:r>
            <a:r>
              <a:rPr lang="de-DE" sz="1100" dirty="0" err="1"/>
              <a:t>around</a:t>
            </a:r>
            <a:r>
              <a:rPr lang="de-DE" sz="1100" dirty="0"/>
              <a:t> 3 </a:t>
            </a:r>
            <a:r>
              <a:rPr lang="de-DE" sz="1100" dirty="0" err="1"/>
              <a:t>minutes</a:t>
            </a:r>
            <a:r>
              <a:rPr lang="de-DE" sz="1100" dirty="0"/>
              <a:t> </a:t>
            </a:r>
            <a:r>
              <a:rPr lang="de-DE" sz="1100" dirty="0" err="1"/>
              <a:t>each</a:t>
            </a:r>
            <a:r>
              <a:rPr lang="de-DE" sz="1100" dirty="0"/>
              <a:t> </a:t>
            </a:r>
            <a:r>
              <a:rPr lang="de-DE" sz="1100" dirty="0" err="1"/>
              <a:t>to</a:t>
            </a:r>
            <a:r>
              <a:rPr lang="de-DE" sz="1100" dirty="0"/>
              <a:t> </a:t>
            </a:r>
            <a:r>
              <a:rPr lang="de-DE" sz="1100" dirty="0" err="1"/>
              <a:t>share</a:t>
            </a:r>
            <a:r>
              <a:rPr lang="de-DE" sz="1100" dirty="0"/>
              <a:t> </a:t>
            </a:r>
            <a:r>
              <a:rPr lang="de-DE" sz="1100" dirty="0" err="1"/>
              <a:t>your</a:t>
            </a:r>
            <a:r>
              <a:rPr lang="de-DE" sz="1100" dirty="0"/>
              <a:t> </a:t>
            </a:r>
            <a:r>
              <a:rPr lang="de-DE" sz="1100" dirty="0" err="1"/>
              <a:t>resilience</a:t>
            </a:r>
            <a:r>
              <a:rPr lang="de-DE" sz="1100" dirty="0"/>
              <a:t> plan, </a:t>
            </a:r>
            <a:r>
              <a:rPr lang="de-DE" sz="1100" dirty="0" err="1"/>
              <a:t>please</a:t>
            </a:r>
            <a:r>
              <a:rPr lang="de-DE" sz="1100" dirty="0"/>
              <a:t> time </a:t>
            </a:r>
            <a:r>
              <a:rPr lang="de-DE" sz="1100" dirty="0" err="1"/>
              <a:t>yourself</a:t>
            </a:r>
            <a:r>
              <a:rPr lang="de-DE" sz="1100" dirty="0"/>
              <a:t>!</a:t>
            </a:r>
          </a:p>
          <a:p>
            <a:pPr marL="171450" indent="-171450">
              <a:buFont typeface="Arial" panose="020B0604020202020204" pitchFamily="34" charset="0"/>
              <a:buChar char="•"/>
            </a:pPr>
            <a:r>
              <a:rPr lang="de-DE" sz="1100" dirty="0"/>
              <a:t>After </a:t>
            </a:r>
            <a:r>
              <a:rPr lang="de-DE" sz="1100" dirty="0" err="1"/>
              <a:t>everybody</a:t>
            </a:r>
            <a:r>
              <a:rPr lang="de-DE" sz="1100" dirty="0"/>
              <a:t> </a:t>
            </a:r>
            <a:r>
              <a:rPr lang="de-DE" sz="1100" dirty="0" err="1"/>
              <a:t>shared</a:t>
            </a:r>
            <a:r>
              <a:rPr lang="de-DE" sz="1100" dirty="0"/>
              <a:t> </a:t>
            </a:r>
            <a:r>
              <a:rPr lang="de-DE" sz="1100" dirty="0" err="1"/>
              <a:t>you</a:t>
            </a:r>
            <a:r>
              <a:rPr lang="de-DE" sz="1100" dirty="0"/>
              <a:t> </a:t>
            </a:r>
            <a:r>
              <a:rPr lang="de-DE" sz="1100" dirty="0" err="1"/>
              <a:t>have</a:t>
            </a:r>
            <a:r>
              <a:rPr lang="de-DE" sz="1100" dirty="0"/>
              <a:t> </a:t>
            </a:r>
            <a:r>
              <a:rPr lang="de-DE" sz="1100" dirty="0" err="1"/>
              <a:t>another</a:t>
            </a:r>
            <a:r>
              <a:rPr lang="de-DE" sz="1100" dirty="0"/>
              <a:t> 3-5 </a:t>
            </a:r>
            <a:r>
              <a:rPr lang="de-DE" sz="1100" dirty="0" err="1"/>
              <a:t>minutes</a:t>
            </a:r>
            <a:r>
              <a:rPr lang="de-DE" sz="1100" dirty="0"/>
              <a:t> </a:t>
            </a:r>
            <a:r>
              <a:rPr lang="de-DE" sz="1100" dirty="0" err="1"/>
              <a:t>for</a:t>
            </a:r>
            <a:r>
              <a:rPr lang="de-DE" sz="1100" dirty="0"/>
              <a:t> a </a:t>
            </a:r>
            <a:r>
              <a:rPr lang="de-DE" sz="1100" dirty="0" err="1"/>
              <a:t>shared</a:t>
            </a:r>
            <a:r>
              <a:rPr lang="de-DE" sz="1100" dirty="0"/>
              <a:t> </a:t>
            </a:r>
            <a:r>
              <a:rPr lang="de-DE" sz="1100" dirty="0" err="1"/>
              <a:t>discussion</a:t>
            </a:r>
            <a:r>
              <a:rPr lang="de-DE" sz="1100" dirty="0"/>
              <a:t>.</a:t>
            </a:r>
          </a:p>
          <a:p>
            <a:pPr marL="171450" indent="-171450">
              <a:buFont typeface="Arial" panose="020B0604020202020204" pitchFamily="34" charset="0"/>
              <a:buChar char="•"/>
            </a:pPr>
            <a:r>
              <a:rPr lang="de-DE" sz="1100" dirty="0" err="1"/>
              <a:t>If</a:t>
            </a:r>
            <a:r>
              <a:rPr lang="de-DE" sz="1100" dirty="0"/>
              <a:t> </a:t>
            </a:r>
            <a:r>
              <a:rPr lang="de-DE" sz="1100" dirty="0" err="1"/>
              <a:t>you</a:t>
            </a:r>
            <a:r>
              <a:rPr lang="de-DE" sz="1100" dirty="0"/>
              <a:t> </a:t>
            </a:r>
            <a:r>
              <a:rPr lang="de-DE" sz="1100" dirty="0" err="1"/>
              <a:t>need</a:t>
            </a:r>
            <a:r>
              <a:rPr lang="de-DE" sz="1100" dirty="0"/>
              <a:t> support </a:t>
            </a:r>
            <a:r>
              <a:rPr lang="de-DE" sz="1100" dirty="0" err="1"/>
              <a:t>you</a:t>
            </a:r>
            <a:r>
              <a:rPr lang="de-DE" sz="1100" dirty="0"/>
              <a:t> </a:t>
            </a:r>
            <a:r>
              <a:rPr lang="de-DE" sz="1100" dirty="0" err="1"/>
              <a:t>can</a:t>
            </a:r>
            <a:r>
              <a:rPr lang="de-DE" sz="1100" dirty="0"/>
              <a:t> </a:t>
            </a:r>
            <a:r>
              <a:rPr lang="de-DE" sz="1100" dirty="0" err="1"/>
              <a:t>always</a:t>
            </a:r>
            <a:r>
              <a:rPr lang="de-DE" sz="1100" dirty="0"/>
              <a:t> klick on </a:t>
            </a:r>
            <a:r>
              <a:rPr lang="de-DE" sz="1100" dirty="0" err="1"/>
              <a:t>the</a:t>
            </a:r>
            <a:r>
              <a:rPr lang="de-DE" sz="1100" dirty="0"/>
              <a:t> </a:t>
            </a:r>
            <a:r>
              <a:rPr lang="de-DE" sz="1100" b="1" dirty="0" err="1"/>
              <a:t>help</a:t>
            </a:r>
            <a:r>
              <a:rPr lang="de-DE" sz="1100" b="1" dirty="0"/>
              <a:t> </a:t>
            </a:r>
            <a:r>
              <a:rPr lang="de-DE" sz="1100" b="1" dirty="0" err="1"/>
              <a:t>button</a:t>
            </a:r>
            <a:r>
              <a:rPr lang="de-DE" sz="1100" b="1" dirty="0"/>
              <a:t> </a:t>
            </a:r>
            <a:r>
              <a:rPr lang="de-DE" sz="1100" dirty="0"/>
              <a:t>and </a:t>
            </a:r>
            <a:r>
              <a:rPr lang="de-DE" sz="1100" dirty="0" err="1"/>
              <a:t>we</a:t>
            </a:r>
            <a:r>
              <a:rPr lang="de-DE" sz="1100" dirty="0"/>
              <a:t> will </a:t>
            </a:r>
            <a:r>
              <a:rPr lang="de-DE" sz="1100" dirty="0" err="1"/>
              <a:t>join</a:t>
            </a:r>
            <a:r>
              <a:rPr lang="de-DE" sz="1100" dirty="0"/>
              <a:t> </a:t>
            </a:r>
            <a:r>
              <a:rPr lang="de-DE" sz="1100" dirty="0" err="1"/>
              <a:t>your</a:t>
            </a:r>
            <a:r>
              <a:rPr lang="de-DE" sz="1100" dirty="0"/>
              <a:t> </a:t>
            </a:r>
            <a:r>
              <a:rPr lang="de-DE" sz="1100" dirty="0" err="1"/>
              <a:t>breakout</a:t>
            </a:r>
            <a:r>
              <a:rPr lang="de-DE" sz="1100" dirty="0"/>
              <a:t> so </a:t>
            </a:r>
            <a:r>
              <a:rPr lang="de-DE" sz="1100" dirty="0" err="1"/>
              <a:t>assist</a:t>
            </a:r>
            <a:r>
              <a:rPr lang="de-DE" sz="1100" dirty="0"/>
              <a:t>.</a:t>
            </a:r>
          </a:p>
          <a:p>
            <a:pPr marL="171450" indent="-171450">
              <a:buFont typeface="Arial" panose="020B0604020202020204" pitchFamily="34" charset="0"/>
              <a:buChar char="•"/>
            </a:pPr>
            <a:r>
              <a:rPr lang="de-DE" sz="1100" dirty="0" err="1"/>
              <a:t>Let’s</a:t>
            </a:r>
            <a:r>
              <a:rPr lang="de-DE" sz="1100" dirty="0"/>
              <a:t> </a:t>
            </a:r>
            <a:r>
              <a:rPr lang="de-DE" sz="1100" dirty="0" err="1"/>
              <a:t>get</a:t>
            </a:r>
            <a:r>
              <a:rPr lang="de-DE" sz="1100" dirty="0"/>
              <a:t> </a:t>
            </a:r>
            <a:r>
              <a:rPr lang="de-DE" sz="1100" dirty="0" err="1"/>
              <a:t>started</a:t>
            </a:r>
            <a:r>
              <a:rPr lang="de-DE" sz="1100" dirty="0"/>
              <a:t>!</a:t>
            </a:r>
          </a:p>
          <a:p>
            <a:endParaRPr lang="de-DE" sz="1100" b="0" dirty="0">
              <a:solidFill>
                <a:schemeClr val="dk1"/>
              </a:solidFill>
              <a:highlight>
                <a:srgbClr val="FFFFFF"/>
              </a:highlight>
            </a:endParaRPr>
          </a:p>
          <a:p>
            <a:endParaRPr lang="en-GB" dirty="0"/>
          </a:p>
        </p:txBody>
      </p:sp>
    </p:spTree>
    <p:extLst>
      <p:ext uri="{BB962C8B-B14F-4D97-AF65-F5344CB8AC3E}">
        <p14:creationId xmlns:p14="http://schemas.microsoft.com/office/powerpoint/2010/main" val="1358326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074002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726494fd45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726494fd45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dirty="0"/>
              <a:t>Welcome back!</a:t>
            </a:r>
          </a:p>
          <a:p>
            <a:pPr marL="171450" lvl="0" indent="-171450" algn="l" rtl="0">
              <a:spcBef>
                <a:spcPts val="0"/>
              </a:spcBef>
              <a:spcAft>
                <a:spcPts val="0"/>
              </a:spcAft>
            </a:pPr>
            <a:endParaRPr lang="en" dirty="0"/>
          </a:p>
          <a:p>
            <a:pPr marL="171450" lvl="0" indent="-171450" algn="l" rtl="0">
              <a:spcBef>
                <a:spcPts val="0"/>
              </a:spcBef>
              <a:spcAft>
                <a:spcPts val="0"/>
              </a:spcAft>
            </a:pPr>
            <a:r>
              <a:rPr lang="en" dirty="0"/>
              <a:t>Everything went well? Everybody back in the room?</a:t>
            </a:r>
          </a:p>
          <a:p>
            <a:pPr marL="171450" lvl="0" indent="-171450" algn="l" rtl="0">
              <a:spcBef>
                <a:spcPts val="0"/>
              </a:spcBef>
              <a:spcAft>
                <a:spcPts val="0"/>
              </a:spcAft>
            </a:pPr>
            <a:r>
              <a:rPr lang="en" dirty="0"/>
              <a:t>Thumbs up please!</a:t>
            </a:r>
          </a:p>
          <a:p>
            <a:pPr marL="171450" lvl="0" indent="-171450" algn="l" rtl="0">
              <a:spcBef>
                <a:spcPts val="0"/>
              </a:spcBef>
              <a:spcAft>
                <a:spcPts val="0"/>
              </a:spcAft>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p:txBody>
      </p:sp>
    </p:spTree>
    <p:extLst>
      <p:ext uri="{BB962C8B-B14F-4D97-AF65-F5344CB8AC3E}">
        <p14:creationId xmlns:p14="http://schemas.microsoft.com/office/powerpoint/2010/main" val="4082282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7268312885_0_11: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171450" indent="-171450">
              <a:buFont typeface="Arial" panose="020B0604020202020204" pitchFamily="34" charset="0"/>
              <a:buChar char="•"/>
            </a:pPr>
            <a:r>
              <a:rPr lang="de-DE" dirty="0" err="1"/>
              <a:t>You</a:t>
            </a:r>
            <a:r>
              <a:rPr lang="de-DE" dirty="0"/>
              <a:t> </a:t>
            </a:r>
            <a:r>
              <a:rPr lang="de-DE" dirty="0" err="1"/>
              <a:t>now</a:t>
            </a:r>
            <a:r>
              <a:rPr lang="de-DE" dirty="0"/>
              <a:t> </a:t>
            </a:r>
            <a:r>
              <a:rPr lang="de-DE" dirty="0" err="1"/>
              <a:t>have</a:t>
            </a:r>
            <a:r>
              <a:rPr lang="de-DE" dirty="0"/>
              <a:t> a </a:t>
            </a:r>
            <a:r>
              <a:rPr lang="de-DE" dirty="0" err="1"/>
              <a:t>practical</a:t>
            </a:r>
            <a:r>
              <a:rPr lang="de-DE" dirty="0"/>
              <a:t> </a:t>
            </a:r>
            <a:r>
              <a:rPr lang="de-DE" dirty="0" err="1"/>
              <a:t>tool</a:t>
            </a:r>
            <a:r>
              <a:rPr lang="de-DE" dirty="0"/>
              <a:t> </a:t>
            </a:r>
            <a:r>
              <a:rPr lang="de-DE" dirty="0" err="1"/>
              <a:t>to</a:t>
            </a:r>
            <a:r>
              <a:rPr lang="de-DE" dirty="0"/>
              <a:t> </a:t>
            </a:r>
            <a:r>
              <a:rPr lang="de-DE" dirty="0" err="1"/>
              <a:t>help</a:t>
            </a:r>
            <a:r>
              <a:rPr lang="de-DE" dirty="0"/>
              <a:t> </a:t>
            </a:r>
            <a:r>
              <a:rPr lang="de-DE" dirty="0" err="1"/>
              <a:t>you</a:t>
            </a:r>
            <a:r>
              <a:rPr lang="de-DE" dirty="0"/>
              <a:t> </a:t>
            </a:r>
            <a:r>
              <a:rPr lang="de-DE" dirty="0" err="1"/>
              <a:t>navigate</a:t>
            </a:r>
            <a:r>
              <a:rPr lang="de-DE" dirty="0"/>
              <a:t> </a:t>
            </a:r>
            <a:r>
              <a:rPr lang="de-DE" dirty="0" err="1"/>
              <a:t>stressful</a:t>
            </a:r>
            <a:r>
              <a:rPr lang="de-DE" dirty="0"/>
              <a:t> </a:t>
            </a:r>
            <a:r>
              <a:rPr lang="de-DE" dirty="0" err="1"/>
              <a:t>situations</a:t>
            </a:r>
            <a:r>
              <a:rPr lang="de-DE" dirty="0"/>
              <a:t> </a:t>
            </a:r>
            <a:r>
              <a:rPr lang="de-DE" dirty="0" err="1"/>
              <a:t>or</a:t>
            </a:r>
            <a:r>
              <a:rPr lang="de-DE" dirty="0"/>
              <a:t> </a:t>
            </a:r>
            <a:r>
              <a:rPr lang="de-DE" dirty="0" err="1"/>
              <a:t>challenges</a:t>
            </a:r>
            <a:r>
              <a:rPr lang="de-DE" dirty="0"/>
              <a:t>. </a:t>
            </a:r>
          </a:p>
          <a:p>
            <a:pPr marL="171450" indent="-171450">
              <a:buFont typeface="Arial" panose="020B0604020202020204" pitchFamily="34" charset="0"/>
              <a:buChar char="•"/>
            </a:pPr>
            <a:r>
              <a:rPr lang="de-DE" dirty="0" err="1"/>
              <a:t>While</a:t>
            </a:r>
            <a:r>
              <a:rPr lang="de-DE" dirty="0"/>
              <a:t> </a:t>
            </a:r>
            <a:r>
              <a:rPr lang="de-DE" dirty="0" err="1"/>
              <a:t>this</a:t>
            </a:r>
            <a:r>
              <a:rPr lang="de-DE" dirty="0"/>
              <a:t> plan </a:t>
            </a:r>
            <a:r>
              <a:rPr lang="de-DE" dirty="0" err="1"/>
              <a:t>is</a:t>
            </a:r>
            <a:r>
              <a:rPr lang="de-DE" dirty="0"/>
              <a:t> </a:t>
            </a:r>
            <a:r>
              <a:rPr lang="de-DE" dirty="0" err="1"/>
              <a:t>tailored</a:t>
            </a:r>
            <a:r>
              <a:rPr lang="de-DE" dirty="0"/>
              <a:t> </a:t>
            </a:r>
            <a:r>
              <a:rPr lang="de-DE" dirty="0" err="1"/>
              <a:t>to</a:t>
            </a:r>
            <a:r>
              <a:rPr lang="de-DE" dirty="0"/>
              <a:t> a </a:t>
            </a:r>
            <a:r>
              <a:rPr lang="de-DE" dirty="0" err="1"/>
              <a:t>specific</a:t>
            </a:r>
            <a:r>
              <a:rPr lang="de-DE" dirty="0"/>
              <a:t> </a:t>
            </a:r>
            <a:r>
              <a:rPr lang="de-DE" dirty="0" err="1"/>
              <a:t>scenario</a:t>
            </a:r>
            <a:r>
              <a:rPr lang="de-DE" dirty="0"/>
              <a:t>, </a:t>
            </a:r>
            <a:r>
              <a:rPr lang="de-DE" dirty="0" err="1"/>
              <a:t>you</a:t>
            </a:r>
            <a:r>
              <a:rPr lang="de-DE" dirty="0"/>
              <a:t> </a:t>
            </a:r>
            <a:r>
              <a:rPr lang="de-DE" dirty="0" err="1"/>
              <a:t>can</a:t>
            </a:r>
            <a:r>
              <a:rPr lang="de-DE" dirty="0"/>
              <a:t> also </a:t>
            </a:r>
            <a:r>
              <a:rPr lang="de-DE" dirty="0" err="1"/>
              <a:t>use</a:t>
            </a:r>
            <a:r>
              <a:rPr lang="de-DE" dirty="0"/>
              <a:t> </a:t>
            </a:r>
            <a:r>
              <a:rPr lang="de-DE" dirty="0" err="1"/>
              <a:t>it</a:t>
            </a:r>
            <a:r>
              <a:rPr lang="de-DE" dirty="0"/>
              <a:t> </a:t>
            </a:r>
            <a:r>
              <a:rPr lang="de-DE" dirty="0" err="1"/>
              <a:t>as</a:t>
            </a:r>
            <a:r>
              <a:rPr lang="de-DE" dirty="0"/>
              <a:t> a </a:t>
            </a:r>
            <a:r>
              <a:rPr lang="de-DE" dirty="0" err="1"/>
              <a:t>general</a:t>
            </a:r>
            <a:r>
              <a:rPr lang="de-DE" dirty="0"/>
              <a:t> </a:t>
            </a:r>
            <a:r>
              <a:rPr lang="de-DE" dirty="0" err="1"/>
              <a:t>guide</a:t>
            </a:r>
            <a:r>
              <a:rPr lang="de-DE" dirty="0"/>
              <a:t> </a:t>
            </a:r>
            <a:r>
              <a:rPr lang="de-DE" dirty="0" err="1"/>
              <a:t>to</a:t>
            </a:r>
            <a:r>
              <a:rPr lang="de-DE" dirty="0"/>
              <a:t> </a:t>
            </a:r>
            <a:r>
              <a:rPr lang="de-DE" dirty="0" err="1"/>
              <a:t>overcome</a:t>
            </a:r>
            <a:r>
              <a:rPr lang="de-DE" dirty="0"/>
              <a:t> </a:t>
            </a:r>
            <a:r>
              <a:rPr lang="de-DE" dirty="0" err="1"/>
              <a:t>future</a:t>
            </a:r>
            <a:r>
              <a:rPr lang="de-DE" dirty="0"/>
              <a:t> </a:t>
            </a:r>
            <a:r>
              <a:rPr lang="de-DE" dirty="0" err="1"/>
              <a:t>obstacles</a:t>
            </a:r>
            <a:r>
              <a:rPr lang="de-DE" dirty="0"/>
              <a:t>. </a:t>
            </a:r>
          </a:p>
          <a:p>
            <a:pPr marL="171450" indent="-171450">
              <a:buFont typeface="Arial" panose="020B0604020202020204" pitchFamily="34" charset="0"/>
              <a:buChar char="•"/>
            </a:pPr>
            <a:r>
              <a:rPr lang="de-DE" dirty="0"/>
              <a:t>By </a:t>
            </a:r>
            <a:r>
              <a:rPr lang="de-DE" dirty="0" err="1"/>
              <a:t>doing</a:t>
            </a:r>
            <a:r>
              <a:rPr lang="de-DE" dirty="0"/>
              <a:t> </a:t>
            </a:r>
            <a:r>
              <a:rPr lang="de-DE" dirty="0" err="1"/>
              <a:t>this</a:t>
            </a:r>
            <a:r>
              <a:rPr lang="de-DE" dirty="0"/>
              <a:t> </a:t>
            </a:r>
            <a:r>
              <a:rPr lang="de-DE" dirty="0" err="1"/>
              <a:t>exercise</a:t>
            </a:r>
            <a:r>
              <a:rPr lang="de-DE" dirty="0"/>
              <a:t>, </a:t>
            </a:r>
            <a:r>
              <a:rPr lang="de-DE" dirty="0" err="1"/>
              <a:t>you've</a:t>
            </a:r>
            <a:r>
              <a:rPr lang="de-DE" dirty="0"/>
              <a:t> </a:t>
            </a:r>
            <a:r>
              <a:rPr lang="de-DE" dirty="0" err="1"/>
              <a:t>taken</a:t>
            </a:r>
            <a:r>
              <a:rPr lang="de-DE" dirty="0"/>
              <a:t> a </a:t>
            </a:r>
            <a:r>
              <a:rPr lang="de-DE" dirty="0" err="1"/>
              <a:t>big</a:t>
            </a:r>
            <a:r>
              <a:rPr lang="de-DE" dirty="0"/>
              <a:t> </a:t>
            </a:r>
            <a:r>
              <a:rPr lang="de-DE" dirty="0" err="1"/>
              <a:t>step</a:t>
            </a:r>
            <a:r>
              <a:rPr lang="de-DE" dirty="0"/>
              <a:t> </a:t>
            </a:r>
            <a:r>
              <a:rPr lang="de-DE" dirty="0" err="1"/>
              <a:t>toward</a:t>
            </a:r>
            <a:r>
              <a:rPr lang="de-DE" dirty="0"/>
              <a:t> </a:t>
            </a:r>
            <a:r>
              <a:rPr lang="de-DE" dirty="0" err="1"/>
              <a:t>gaining</a:t>
            </a:r>
            <a:r>
              <a:rPr lang="de-DE" dirty="0"/>
              <a:t> </a:t>
            </a:r>
            <a:r>
              <a:rPr lang="de-DE" dirty="0" err="1"/>
              <a:t>more</a:t>
            </a:r>
            <a:r>
              <a:rPr lang="de-DE" dirty="0"/>
              <a:t> </a:t>
            </a:r>
            <a:r>
              <a:rPr lang="de-DE" dirty="0" err="1"/>
              <a:t>control</a:t>
            </a:r>
            <a:r>
              <a:rPr lang="de-DE" dirty="0"/>
              <a:t> </a:t>
            </a:r>
            <a:r>
              <a:rPr lang="de-DE" dirty="0" err="1"/>
              <a:t>over</a:t>
            </a:r>
            <a:r>
              <a:rPr lang="de-DE" dirty="0"/>
              <a:t> </a:t>
            </a:r>
            <a:r>
              <a:rPr lang="de-DE" dirty="0" err="1"/>
              <a:t>your</a:t>
            </a:r>
            <a:r>
              <a:rPr lang="de-DE" dirty="0"/>
              <a:t> </a:t>
            </a:r>
            <a:r>
              <a:rPr lang="de-DE" dirty="0" err="1"/>
              <a:t>mindset</a:t>
            </a:r>
            <a:r>
              <a:rPr lang="de-DE" dirty="0"/>
              <a:t> in </a:t>
            </a:r>
            <a:r>
              <a:rPr lang="de-DE" dirty="0" err="1"/>
              <a:t>difficult</a:t>
            </a:r>
            <a:r>
              <a:rPr lang="de-DE" dirty="0"/>
              <a:t> </a:t>
            </a:r>
            <a:r>
              <a:rPr lang="de-DE" dirty="0" err="1"/>
              <a:t>moments</a:t>
            </a:r>
            <a:r>
              <a:rPr lang="de-DE" dirty="0"/>
              <a:t>.</a:t>
            </a:r>
          </a:p>
          <a:p>
            <a:pPr marL="171450" indent="-171450">
              <a:buFont typeface="Arial" panose="020B0604020202020204" pitchFamily="34" charset="0"/>
              <a:buChar char="•"/>
            </a:pPr>
            <a:r>
              <a:rPr lang="de-DE" dirty="0" err="1"/>
              <a:t>To</a:t>
            </a:r>
            <a:r>
              <a:rPr lang="de-DE" dirty="0"/>
              <a:t> </a:t>
            </a:r>
            <a:r>
              <a:rPr lang="de-DE" dirty="0" err="1"/>
              <a:t>wrap</a:t>
            </a:r>
            <a:r>
              <a:rPr lang="de-DE" dirty="0"/>
              <a:t> </a:t>
            </a:r>
            <a:r>
              <a:rPr lang="de-DE" dirty="0" err="1"/>
              <a:t>things</a:t>
            </a:r>
            <a:r>
              <a:rPr lang="de-DE" dirty="0"/>
              <a:t> </a:t>
            </a:r>
            <a:r>
              <a:rPr lang="de-DE" dirty="0" err="1"/>
              <a:t>up</a:t>
            </a:r>
            <a:r>
              <a:rPr lang="de-DE" dirty="0"/>
              <a:t>, </a:t>
            </a:r>
            <a:r>
              <a:rPr lang="de-DE" dirty="0" err="1"/>
              <a:t>I’d</a:t>
            </a:r>
            <a:r>
              <a:rPr lang="de-DE" dirty="0"/>
              <a:t> like </a:t>
            </a:r>
            <a:r>
              <a:rPr lang="de-DE" dirty="0" err="1"/>
              <a:t>to</a:t>
            </a:r>
            <a:r>
              <a:rPr lang="de-DE" dirty="0"/>
              <a:t> open </a:t>
            </a:r>
            <a:r>
              <a:rPr lang="de-DE" dirty="0" err="1"/>
              <a:t>the</a:t>
            </a:r>
            <a:r>
              <a:rPr lang="de-DE" dirty="0"/>
              <a:t> </a:t>
            </a:r>
            <a:r>
              <a:rPr lang="de-DE" dirty="0" err="1"/>
              <a:t>floor</a:t>
            </a:r>
            <a:r>
              <a:rPr lang="de-DE" dirty="0"/>
              <a:t> </a:t>
            </a:r>
            <a:r>
              <a:rPr lang="de-DE" dirty="0" err="1"/>
              <a:t>for</a:t>
            </a:r>
            <a:r>
              <a:rPr lang="de-DE" dirty="0"/>
              <a:t> </a:t>
            </a:r>
            <a:r>
              <a:rPr lang="de-DE" dirty="0" err="1"/>
              <a:t>anyone</a:t>
            </a:r>
            <a:r>
              <a:rPr lang="de-DE" dirty="0"/>
              <a:t> </a:t>
            </a:r>
            <a:r>
              <a:rPr lang="de-DE" dirty="0" err="1"/>
              <a:t>who</a:t>
            </a:r>
            <a:r>
              <a:rPr lang="de-DE" dirty="0"/>
              <a:t> </a:t>
            </a:r>
            <a:r>
              <a:rPr lang="de-DE" dirty="0" err="1"/>
              <a:t>wants</a:t>
            </a:r>
            <a:r>
              <a:rPr lang="de-DE" dirty="0"/>
              <a:t> </a:t>
            </a:r>
            <a:r>
              <a:rPr lang="de-DE" dirty="0" err="1"/>
              <a:t>to</a:t>
            </a:r>
            <a:r>
              <a:rPr lang="de-DE" dirty="0"/>
              <a:t> </a:t>
            </a:r>
            <a:r>
              <a:rPr lang="de-DE" dirty="0" err="1"/>
              <a:t>share</a:t>
            </a:r>
            <a:r>
              <a:rPr lang="de-DE" dirty="0"/>
              <a:t> </a:t>
            </a:r>
            <a:r>
              <a:rPr lang="de-DE" dirty="0" err="1"/>
              <a:t>comments</a:t>
            </a:r>
            <a:r>
              <a:rPr lang="de-DE" dirty="0"/>
              <a:t>, </a:t>
            </a:r>
            <a:r>
              <a:rPr lang="de-DE" dirty="0" err="1"/>
              <a:t>thoughts</a:t>
            </a:r>
            <a:r>
              <a:rPr lang="de-DE" dirty="0"/>
              <a:t>, </a:t>
            </a:r>
            <a:r>
              <a:rPr lang="de-DE" dirty="0" err="1"/>
              <a:t>or</a:t>
            </a:r>
            <a:r>
              <a:rPr lang="de-DE" dirty="0"/>
              <a:t> </a:t>
            </a:r>
            <a:r>
              <a:rPr lang="de-DE" dirty="0" err="1"/>
              <a:t>insights</a:t>
            </a:r>
            <a:r>
              <a:rPr lang="de-DE" dirty="0"/>
              <a:t> </a:t>
            </a:r>
            <a:r>
              <a:rPr lang="de-DE" dirty="0" err="1"/>
              <a:t>with</a:t>
            </a:r>
            <a:r>
              <a:rPr lang="de-DE" dirty="0"/>
              <a:t> </a:t>
            </a:r>
            <a:r>
              <a:rPr lang="de-DE" dirty="0" err="1"/>
              <a:t>the</a:t>
            </a:r>
            <a:r>
              <a:rPr lang="de-DE" dirty="0"/>
              <a:t> </a:t>
            </a:r>
            <a:r>
              <a:rPr lang="de-DE" dirty="0" err="1"/>
              <a:t>group</a:t>
            </a:r>
            <a:r>
              <a:rPr lang="de-DE" dirty="0"/>
              <a:t>.</a:t>
            </a:r>
          </a:p>
          <a:p>
            <a:pPr marL="171450" indent="-171450">
              <a:buFont typeface="Arial" panose="020B0604020202020204" pitchFamily="34" charset="0"/>
              <a:buChar char="•"/>
            </a:pPr>
            <a:endParaRPr lang="de-DE" i="1" dirty="0"/>
          </a:p>
          <a:p>
            <a:pPr marL="0" indent="0">
              <a:buFont typeface="Arial" panose="020B0604020202020204" pitchFamily="34" charset="0"/>
              <a:buNone/>
            </a:pPr>
            <a:r>
              <a:rPr lang="de-DE" i="1" dirty="0"/>
              <a:t>(</a:t>
            </a:r>
            <a:r>
              <a:rPr lang="de-DE" i="1" dirty="0" err="1"/>
              <a:t>as</a:t>
            </a:r>
            <a:r>
              <a:rPr lang="de-DE" i="1" dirty="0"/>
              <a:t> </a:t>
            </a:r>
            <a:r>
              <a:rPr lang="de-DE" i="1" dirty="0" err="1"/>
              <a:t>many</a:t>
            </a:r>
            <a:r>
              <a:rPr lang="de-DE" i="1" dirty="0"/>
              <a:t> </a:t>
            </a:r>
            <a:r>
              <a:rPr lang="de-DE" i="1" dirty="0" err="1"/>
              <a:t>questions</a:t>
            </a:r>
            <a:r>
              <a:rPr lang="de-DE" i="1" dirty="0"/>
              <a:t> </a:t>
            </a:r>
            <a:r>
              <a:rPr lang="de-DE" i="1" dirty="0" err="1"/>
              <a:t>as</a:t>
            </a:r>
            <a:r>
              <a:rPr lang="de-DE" i="1" dirty="0"/>
              <a:t> time </a:t>
            </a:r>
            <a:r>
              <a:rPr lang="de-DE" i="1" dirty="0" err="1"/>
              <a:t>allows</a:t>
            </a:r>
            <a:r>
              <a:rPr lang="de-DE" i="1" dirty="0"/>
              <a:t>, check </a:t>
            </a:r>
            <a:r>
              <a:rPr lang="de-DE" i="1" dirty="0" err="1"/>
              <a:t>agenda</a:t>
            </a:r>
            <a:r>
              <a:rPr lang="de-DE" i="1" dirty="0"/>
              <a:t>)</a:t>
            </a:r>
          </a:p>
          <a:p>
            <a:pPr marL="171450" indent="-171450">
              <a:buFont typeface="Arial" panose="020B0604020202020204" pitchFamily="34" charset="0"/>
              <a:buChar char="•"/>
            </a:pPr>
            <a:endParaRPr lang="de-DE" dirty="0"/>
          </a:p>
        </p:txBody>
      </p:sp>
      <p:sp>
        <p:nvSpPr>
          <p:cNvPr id="474" name="Google Shape;474;g7268312885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0388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a:extLst>
            <a:ext uri="{FF2B5EF4-FFF2-40B4-BE49-F238E27FC236}">
              <a16:creationId xmlns:a16="http://schemas.microsoft.com/office/drawing/2014/main" id="{5D2F676D-DA41-F23B-87FA-7CE24DDA20F3}"/>
            </a:ext>
          </a:extLst>
        </p:cNvPr>
        <p:cNvGrpSpPr/>
        <p:nvPr/>
      </p:nvGrpSpPr>
      <p:grpSpPr>
        <a:xfrm>
          <a:off x="0" y="0"/>
          <a:ext cx="0" cy="0"/>
          <a:chOff x="0" y="0"/>
          <a:chExt cx="0" cy="0"/>
        </a:xfrm>
      </p:grpSpPr>
      <p:sp>
        <p:nvSpPr>
          <p:cNvPr id="353" name="Google Shape;353;p13:notes">
            <a:extLst>
              <a:ext uri="{FF2B5EF4-FFF2-40B4-BE49-F238E27FC236}">
                <a16:creationId xmlns:a16="http://schemas.microsoft.com/office/drawing/2014/main" id="{9D241D3B-1F5B-0DCD-7C01-8EEA278F18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3:notes">
            <a:extLst>
              <a:ext uri="{FF2B5EF4-FFF2-40B4-BE49-F238E27FC236}">
                <a16:creationId xmlns:a16="http://schemas.microsoft.com/office/drawing/2014/main" id="{BA58D502-EA03-9C2A-B91F-6D5B5103A6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5" name="Google Shape;355;p13:notes">
            <a:extLst>
              <a:ext uri="{FF2B5EF4-FFF2-40B4-BE49-F238E27FC236}">
                <a16:creationId xmlns:a16="http://schemas.microsoft.com/office/drawing/2014/main" id="{60D9709B-D705-8324-1451-9C667211D65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49</a:t>
            </a:fld>
            <a:endParaRPr/>
          </a:p>
        </p:txBody>
      </p:sp>
    </p:spTree>
    <p:extLst>
      <p:ext uri="{BB962C8B-B14F-4D97-AF65-F5344CB8AC3E}">
        <p14:creationId xmlns:p14="http://schemas.microsoft.com/office/powerpoint/2010/main" val="155149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err="1"/>
              <a:t>Resilience</a:t>
            </a:r>
            <a:r>
              <a:rPr lang="de-DE" dirty="0"/>
              <a:t> </a:t>
            </a:r>
            <a:r>
              <a:rPr lang="de-DE" dirty="0" err="1"/>
              <a:t>is</a:t>
            </a:r>
            <a:r>
              <a:rPr lang="de-DE" dirty="0"/>
              <a:t> a vital </a:t>
            </a:r>
            <a:r>
              <a:rPr lang="de-DE" dirty="0" err="1"/>
              <a:t>skill</a:t>
            </a:r>
            <a:r>
              <a:rPr lang="de-DE" dirty="0"/>
              <a:t> </a:t>
            </a:r>
            <a:r>
              <a:rPr lang="de-DE" dirty="0" err="1"/>
              <a:t>for</a:t>
            </a:r>
            <a:r>
              <a:rPr lang="de-DE" dirty="0"/>
              <a:t> </a:t>
            </a:r>
            <a:r>
              <a:rPr lang="de-DE" dirty="0" err="1"/>
              <a:t>entrepreneurs</a:t>
            </a:r>
            <a:r>
              <a:rPr lang="de-DE" dirty="0"/>
              <a:t>, </a:t>
            </a:r>
            <a:r>
              <a:rPr lang="de-DE" dirty="0" err="1"/>
              <a:t>helping</a:t>
            </a:r>
            <a:r>
              <a:rPr lang="de-DE" dirty="0"/>
              <a:t> </a:t>
            </a:r>
            <a:r>
              <a:rPr lang="de-DE" dirty="0" err="1"/>
              <a:t>them</a:t>
            </a:r>
            <a:r>
              <a:rPr lang="de-DE" dirty="0"/>
              <a:t> </a:t>
            </a:r>
            <a:r>
              <a:rPr lang="de-DE" dirty="0" err="1"/>
              <a:t>navigate</a:t>
            </a:r>
            <a:r>
              <a:rPr lang="de-DE" dirty="0"/>
              <a:t> </a:t>
            </a:r>
            <a:r>
              <a:rPr lang="de-DE" dirty="0" err="1"/>
              <a:t>challenges</a:t>
            </a:r>
            <a:r>
              <a:rPr lang="de-DE" dirty="0"/>
              <a:t> and </a:t>
            </a:r>
            <a:r>
              <a:rPr lang="de-DE" dirty="0" err="1"/>
              <a:t>uncertainties</a:t>
            </a:r>
            <a:r>
              <a:rPr lang="de-DE" dirty="0"/>
              <a:t>. </a:t>
            </a:r>
          </a:p>
          <a:p>
            <a:pPr marL="171450" indent="-171450">
              <a:buFont typeface="Arial" panose="020B0604020202020204" pitchFamily="34" charset="0"/>
              <a:buChar char="•"/>
            </a:pPr>
            <a:r>
              <a:rPr lang="de-DE" dirty="0"/>
              <a:t>The </a:t>
            </a:r>
            <a:r>
              <a:rPr lang="de-DE" b="1" dirty="0" err="1"/>
              <a:t>EntreComp</a:t>
            </a:r>
            <a:r>
              <a:rPr lang="de-DE" dirty="0"/>
              <a:t> </a:t>
            </a:r>
            <a:r>
              <a:rPr lang="de-DE" dirty="0" err="1"/>
              <a:t>framework</a:t>
            </a:r>
            <a:r>
              <a:rPr lang="de-DE" dirty="0"/>
              <a:t>, </a:t>
            </a:r>
            <a:r>
              <a:rPr lang="de-DE" dirty="0" err="1"/>
              <a:t>developed</a:t>
            </a:r>
            <a:r>
              <a:rPr lang="de-DE" dirty="0"/>
              <a:t> </a:t>
            </a:r>
            <a:r>
              <a:rPr lang="de-DE" dirty="0" err="1"/>
              <a:t>by</a:t>
            </a:r>
            <a:r>
              <a:rPr lang="de-DE" dirty="0"/>
              <a:t> </a:t>
            </a:r>
            <a:r>
              <a:rPr lang="de-DE" dirty="0" err="1"/>
              <a:t>the</a:t>
            </a:r>
            <a:r>
              <a:rPr lang="de-DE" dirty="0"/>
              <a:t> Joint Research </a:t>
            </a:r>
            <a:r>
              <a:rPr lang="de-DE" dirty="0" err="1"/>
              <a:t>Centre</a:t>
            </a:r>
            <a:r>
              <a:rPr lang="de-DE" dirty="0"/>
              <a:t> (JRC) </a:t>
            </a:r>
            <a:r>
              <a:rPr lang="de-DE" dirty="0" err="1"/>
              <a:t>of</a:t>
            </a:r>
            <a:r>
              <a:rPr lang="de-DE" dirty="0"/>
              <a:t> </a:t>
            </a:r>
            <a:r>
              <a:rPr lang="de-DE" dirty="0" err="1"/>
              <a:t>the</a:t>
            </a:r>
            <a:r>
              <a:rPr lang="de-DE" dirty="0"/>
              <a:t> European </a:t>
            </a:r>
            <a:r>
              <a:rPr lang="de-DE" dirty="0" err="1"/>
              <a:t>Commission</a:t>
            </a:r>
            <a:r>
              <a:rPr lang="de-DE" dirty="0"/>
              <a:t> on behalf </a:t>
            </a:r>
            <a:r>
              <a:rPr lang="de-DE" dirty="0" err="1"/>
              <a:t>of</a:t>
            </a:r>
            <a:r>
              <a:rPr lang="de-DE" dirty="0"/>
              <a:t> </a:t>
            </a:r>
            <a:r>
              <a:rPr lang="de-DE" dirty="0" err="1"/>
              <a:t>the</a:t>
            </a:r>
            <a:r>
              <a:rPr lang="de-DE" dirty="0"/>
              <a:t> </a:t>
            </a:r>
            <a:r>
              <a:rPr lang="de-DE" dirty="0" err="1"/>
              <a:t>Directorate</a:t>
            </a:r>
            <a:r>
              <a:rPr lang="de-DE" dirty="0"/>
              <a:t>-General </a:t>
            </a:r>
            <a:r>
              <a:rPr lang="de-DE" dirty="0" err="1"/>
              <a:t>for</a:t>
            </a:r>
            <a:r>
              <a:rPr lang="de-DE" dirty="0"/>
              <a:t> </a:t>
            </a:r>
            <a:r>
              <a:rPr lang="de-DE" dirty="0" err="1"/>
              <a:t>Employment</a:t>
            </a:r>
            <a:r>
              <a:rPr lang="de-DE" dirty="0"/>
              <a:t>, </a:t>
            </a:r>
            <a:r>
              <a:rPr lang="de-DE" dirty="0" err="1"/>
              <a:t>Social</a:t>
            </a:r>
            <a:r>
              <a:rPr lang="de-DE" dirty="0"/>
              <a:t> Affairs, and </a:t>
            </a:r>
            <a:r>
              <a:rPr lang="de-DE" dirty="0" err="1"/>
              <a:t>Inclusion</a:t>
            </a:r>
            <a:r>
              <a:rPr lang="de-DE" dirty="0"/>
              <a:t>, </a:t>
            </a:r>
            <a:r>
              <a:rPr lang="de-DE" dirty="0" err="1"/>
              <a:t>provides</a:t>
            </a:r>
            <a:r>
              <a:rPr lang="de-DE" dirty="0"/>
              <a:t> a </a:t>
            </a:r>
            <a:r>
              <a:rPr lang="de-DE" dirty="0" err="1"/>
              <a:t>comprehensive</a:t>
            </a:r>
            <a:r>
              <a:rPr lang="de-DE" dirty="0"/>
              <a:t> </a:t>
            </a:r>
            <a:r>
              <a:rPr lang="de-DE" dirty="0" err="1"/>
              <a:t>perspective</a:t>
            </a:r>
            <a:r>
              <a:rPr lang="de-DE" dirty="0"/>
              <a:t> on </a:t>
            </a:r>
            <a:r>
              <a:rPr lang="de-DE" dirty="0" err="1"/>
              <a:t>entrepreneurial</a:t>
            </a:r>
            <a:r>
              <a:rPr lang="de-DE" dirty="0"/>
              <a:t> </a:t>
            </a:r>
            <a:r>
              <a:rPr lang="de-DE" dirty="0" err="1"/>
              <a:t>skills</a:t>
            </a:r>
            <a:r>
              <a:rPr lang="de-DE" dirty="0"/>
              <a:t>, </a:t>
            </a:r>
            <a:r>
              <a:rPr lang="de-DE" dirty="0" err="1"/>
              <a:t>including</a:t>
            </a:r>
            <a:r>
              <a:rPr lang="de-DE" dirty="0"/>
              <a:t> </a:t>
            </a:r>
            <a:r>
              <a:rPr lang="de-DE" dirty="0" err="1"/>
              <a:t>resilience</a:t>
            </a:r>
            <a:r>
              <a:rPr lang="de-DE" dirty="0"/>
              <a:t>.</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This </a:t>
            </a:r>
            <a:r>
              <a:rPr lang="de-DE" dirty="0" err="1"/>
              <a:t>framework</a:t>
            </a:r>
            <a:r>
              <a:rPr lang="de-DE" dirty="0"/>
              <a:t> </a:t>
            </a:r>
            <a:r>
              <a:rPr lang="de-DE" dirty="0" err="1"/>
              <a:t>is</a:t>
            </a:r>
            <a:r>
              <a:rPr lang="de-DE" dirty="0"/>
              <a:t> </a:t>
            </a:r>
            <a:r>
              <a:rPr lang="de-DE" dirty="0" err="1"/>
              <a:t>organized</a:t>
            </a:r>
            <a:r>
              <a:rPr lang="de-DE" dirty="0"/>
              <a:t> </a:t>
            </a:r>
            <a:r>
              <a:rPr lang="de-DE" dirty="0" err="1"/>
              <a:t>into</a:t>
            </a:r>
            <a:r>
              <a:rPr lang="de-DE" dirty="0"/>
              <a:t> </a:t>
            </a:r>
            <a:r>
              <a:rPr lang="de-DE" dirty="0" err="1"/>
              <a:t>three</a:t>
            </a:r>
            <a:r>
              <a:rPr lang="de-DE" dirty="0"/>
              <a:t> </a:t>
            </a:r>
            <a:r>
              <a:rPr lang="de-DE" dirty="0" err="1"/>
              <a:t>competence</a:t>
            </a:r>
            <a:r>
              <a:rPr lang="de-DE" dirty="0"/>
              <a:t> </a:t>
            </a:r>
            <a:r>
              <a:rPr lang="de-DE" dirty="0" err="1"/>
              <a:t>areas</a:t>
            </a:r>
            <a:r>
              <a:rPr lang="de-DE" dirty="0"/>
              <a:t>: </a:t>
            </a:r>
            <a:r>
              <a:rPr lang="de-DE" b="1" dirty="0"/>
              <a:t>‘</a:t>
            </a:r>
            <a:r>
              <a:rPr lang="de-DE" b="1" dirty="0" err="1"/>
              <a:t>Ideas</a:t>
            </a:r>
            <a:r>
              <a:rPr lang="de-DE" b="1" dirty="0"/>
              <a:t> and </a:t>
            </a:r>
            <a:r>
              <a:rPr lang="de-DE" b="1" dirty="0" err="1"/>
              <a:t>Opportunities</a:t>
            </a:r>
            <a:r>
              <a:rPr lang="de-DE" b="1" dirty="0"/>
              <a:t>,’ ‘Resources,’ and ‘</a:t>
            </a:r>
            <a:r>
              <a:rPr lang="de-DE" b="1" dirty="0" err="1"/>
              <a:t>Into</a:t>
            </a:r>
            <a:r>
              <a:rPr lang="de-DE" b="1" dirty="0"/>
              <a:t> Action.’</a:t>
            </a:r>
            <a:r>
              <a:rPr lang="de-DE" dirty="0"/>
              <a:t> </a:t>
            </a:r>
          </a:p>
          <a:p>
            <a:pPr marL="171450" indent="-171450">
              <a:buFont typeface="Arial" panose="020B0604020202020204" pitchFamily="34" charset="0"/>
              <a:buChar char="•"/>
            </a:pPr>
            <a:r>
              <a:rPr lang="de-DE" dirty="0" err="1"/>
              <a:t>Each</a:t>
            </a:r>
            <a:r>
              <a:rPr lang="de-DE" dirty="0"/>
              <a:t> </a:t>
            </a:r>
            <a:r>
              <a:rPr lang="de-DE" dirty="0" err="1"/>
              <a:t>area</a:t>
            </a:r>
            <a:r>
              <a:rPr lang="de-DE" dirty="0"/>
              <a:t> </a:t>
            </a:r>
            <a:r>
              <a:rPr lang="de-DE" dirty="0" err="1"/>
              <a:t>comprises</a:t>
            </a:r>
            <a:r>
              <a:rPr lang="de-DE" dirty="0"/>
              <a:t> </a:t>
            </a:r>
            <a:r>
              <a:rPr lang="de-DE" dirty="0" err="1"/>
              <a:t>five</a:t>
            </a:r>
            <a:r>
              <a:rPr lang="de-DE" dirty="0"/>
              <a:t> </a:t>
            </a:r>
            <a:r>
              <a:rPr lang="de-DE" dirty="0" err="1"/>
              <a:t>competences</a:t>
            </a:r>
            <a:r>
              <a:rPr lang="de-DE" dirty="0"/>
              <a:t>, </a:t>
            </a:r>
            <a:r>
              <a:rPr lang="de-DE" dirty="0" err="1"/>
              <a:t>creating</a:t>
            </a:r>
            <a:r>
              <a:rPr lang="de-DE" dirty="0"/>
              <a:t> a </a:t>
            </a:r>
            <a:r>
              <a:rPr lang="de-DE" dirty="0" err="1"/>
              <a:t>holistic</a:t>
            </a:r>
            <a:r>
              <a:rPr lang="de-DE" dirty="0"/>
              <a:t> </a:t>
            </a:r>
            <a:r>
              <a:rPr lang="de-DE" dirty="0" err="1"/>
              <a:t>view</a:t>
            </a:r>
            <a:r>
              <a:rPr lang="de-DE" dirty="0"/>
              <a:t> </a:t>
            </a:r>
            <a:r>
              <a:rPr lang="de-DE" dirty="0" err="1"/>
              <a:t>of</a:t>
            </a:r>
            <a:r>
              <a:rPr lang="de-DE" dirty="0"/>
              <a:t> </a:t>
            </a:r>
            <a:r>
              <a:rPr lang="de-DE" dirty="0" err="1"/>
              <a:t>the</a:t>
            </a:r>
            <a:r>
              <a:rPr lang="de-DE" dirty="0"/>
              <a:t> </a:t>
            </a:r>
            <a:r>
              <a:rPr lang="de-DE" dirty="0" err="1"/>
              <a:t>skills</a:t>
            </a:r>
            <a:r>
              <a:rPr lang="de-DE" dirty="0"/>
              <a:t> </a:t>
            </a:r>
            <a:r>
              <a:rPr lang="de-DE" dirty="0" err="1"/>
              <a:t>needed</a:t>
            </a:r>
            <a:r>
              <a:rPr lang="de-DE" dirty="0"/>
              <a:t> </a:t>
            </a:r>
            <a:r>
              <a:rPr lang="de-DE" dirty="0" err="1"/>
              <a:t>for</a:t>
            </a:r>
            <a:r>
              <a:rPr lang="de-DE" dirty="0"/>
              <a:t> </a:t>
            </a:r>
            <a:r>
              <a:rPr lang="de-DE" dirty="0" err="1"/>
              <a:t>entrepreneurship</a:t>
            </a:r>
            <a:r>
              <a:rPr lang="de-DE" dirty="0"/>
              <a:t>. </a:t>
            </a:r>
          </a:p>
        </p:txBody>
      </p:sp>
      <p:sp>
        <p:nvSpPr>
          <p:cNvPr id="4" name="Slide Number Placeholder 3"/>
          <p:cNvSpPr>
            <a:spLocks noGrp="1"/>
          </p:cNvSpPr>
          <p:nvPr>
            <p:ph type="sldNum" sz="quarter" idx="5"/>
          </p:nvPr>
        </p:nvSpPr>
        <p:spPr/>
        <p:txBody>
          <a:bodyPr/>
          <a:lstStyle/>
          <a:p>
            <a:fld id="{BE60C1D1-7AD6-9141-813A-8841F3513205}" type="slidenum">
              <a:rPr lang="en-US"/>
              <a:t>5</a:t>
            </a:fld>
            <a:endParaRPr lang="en-US"/>
          </a:p>
        </p:txBody>
      </p:sp>
    </p:spTree>
    <p:extLst>
      <p:ext uri="{BB962C8B-B14F-4D97-AF65-F5344CB8AC3E}">
        <p14:creationId xmlns:p14="http://schemas.microsoft.com/office/powerpoint/2010/main" val="14913992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a:extLst>
            <a:ext uri="{FF2B5EF4-FFF2-40B4-BE49-F238E27FC236}">
              <a16:creationId xmlns:a16="http://schemas.microsoft.com/office/drawing/2014/main" id="{CC6A8BE6-2A58-6AE5-5962-088C263644B5}"/>
            </a:ext>
          </a:extLst>
        </p:cNvPr>
        <p:cNvGrpSpPr/>
        <p:nvPr/>
      </p:nvGrpSpPr>
      <p:grpSpPr>
        <a:xfrm>
          <a:off x="0" y="0"/>
          <a:ext cx="0" cy="0"/>
          <a:chOff x="0" y="0"/>
          <a:chExt cx="0" cy="0"/>
        </a:xfrm>
      </p:grpSpPr>
      <p:sp>
        <p:nvSpPr>
          <p:cNvPr id="344" name="Google Shape;344;p12:notes">
            <a:extLst>
              <a:ext uri="{FF2B5EF4-FFF2-40B4-BE49-F238E27FC236}">
                <a16:creationId xmlns:a16="http://schemas.microsoft.com/office/drawing/2014/main" id="{A636639E-DC53-01C0-5A0F-598A594565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2:notes">
            <a:extLst>
              <a:ext uri="{FF2B5EF4-FFF2-40B4-BE49-F238E27FC236}">
                <a16:creationId xmlns:a16="http://schemas.microsoft.com/office/drawing/2014/main" id="{5CD91EAA-3964-9B74-D896-9EDBC6FC45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346" name="Google Shape;346;p12:notes">
            <a:extLst>
              <a:ext uri="{FF2B5EF4-FFF2-40B4-BE49-F238E27FC236}">
                <a16:creationId xmlns:a16="http://schemas.microsoft.com/office/drawing/2014/main" id="{56B8A453-0D5B-4E67-2D26-C911D6B0B1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50</a:t>
            </a:fld>
            <a:endParaRPr/>
          </a:p>
        </p:txBody>
      </p:sp>
    </p:spTree>
    <p:extLst>
      <p:ext uri="{BB962C8B-B14F-4D97-AF65-F5344CB8AC3E}">
        <p14:creationId xmlns:p14="http://schemas.microsoft.com/office/powerpoint/2010/main" val="18315005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a:t>We’ve</a:t>
            </a:r>
            <a:r>
              <a:rPr lang="de-DE" dirty="0"/>
              <a:t> </a:t>
            </a:r>
            <a:r>
              <a:rPr lang="de-DE" dirty="0" err="1"/>
              <a:t>spent</a:t>
            </a:r>
            <a:r>
              <a:rPr lang="de-DE" dirty="0"/>
              <a:t> time </a:t>
            </a:r>
            <a:r>
              <a:rPr lang="de-DE" dirty="0" err="1"/>
              <a:t>reflecting</a:t>
            </a:r>
            <a:r>
              <a:rPr lang="de-DE" dirty="0"/>
              <a:t> on </a:t>
            </a:r>
            <a:r>
              <a:rPr lang="de-DE" dirty="0" err="1"/>
              <a:t>challenging</a:t>
            </a:r>
            <a:r>
              <a:rPr lang="de-DE" dirty="0"/>
              <a:t> </a:t>
            </a:r>
            <a:r>
              <a:rPr lang="de-DE" dirty="0" err="1"/>
              <a:t>situations</a:t>
            </a:r>
            <a:r>
              <a:rPr lang="de-DE" dirty="0"/>
              <a:t> – </a:t>
            </a:r>
            <a:r>
              <a:rPr lang="de-DE" dirty="0" err="1"/>
              <a:t>some</a:t>
            </a:r>
            <a:r>
              <a:rPr lang="de-DE" dirty="0"/>
              <a:t> </a:t>
            </a:r>
            <a:r>
              <a:rPr lang="de-DE" dirty="0" err="1"/>
              <a:t>of</a:t>
            </a:r>
            <a:r>
              <a:rPr lang="de-DE" dirty="0"/>
              <a:t> </a:t>
            </a:r>
            <a:r>
              <a:rPr lang="de-DE" dirty="0" err="1"/>
              <a:t>which</a:t>
            </a:r>
            <a:r>
              <a:rPr lang="de-DE" dirty="0"/>
              <a:t> </a:t>
            </a:r>
            <a:r>
              <a:rPr lang="de-DE" dirty="0" err="1"/>
              <a:t>may</a:t>
            </a:r>
            <a:r>
              <a:rPr lang="de-DE" dirty="0"/>
              <a:t> </a:t>
            </a:r>
            <a:r>
              <a:rPr lang="de-DE" dirty="0" err="1"/>
              <a:t>have</a:t>
            </a:r>
            <a:r>
              <a:rPr lang="de-DE" dirty="0"/>
              <a:t> </a:t>
            </a:r>
            <a:r>
              <a:rPr lang="de-DE" dirty="0" err="1"/>
              <a:t>been</a:t>
            </a:r>
            <a:r>
              <a:rPr lang="de-DE" dirty="0"/>
              <a:t> </a:t>
            </a:r>
            <a:r>
              <a:rPr lang="de-DE" b="1" dirty="0" err="1"/>
              <a:t>emotionally</a:t>
            </a:r>
            <a:r>
              <a:rPr lang="de-DE" b="1" dirty="0"/>
              <a:t> </a:t>
            </a:r>
            <a:r>
              <a:rPr lang="de-DE" b="1" dirty="0" err="1"/>
              <a:t>demanding</a:t>
            </a:r>
            <a:r>
              <a:rPr lang="de-DE" b="1" dirty="0"/>
              <a:t> </a:t>
            </a:r>
            <a:r>
              <a:rPr lang="de-DE" b="1" dirty="0" err="1"/>
              <a:t>or</a:t>
            </a:r>
            <a:r>
              <a:rPr lang="de-DE" b="1" dirty="0"/>
              <a:t> </a:t>
            </a:r>
            <a:r>
              <a:rPr lang="de-DE" b="1" dirty="0" err="1"/>
              <a:t>even</a:t>
            </a:r>
            <a:r>
              <a:rPr lang="de-DE" b="1" dirty="0"/>
              <a:t> </a:t>
            </a:r>
            <a:r>
              <a:rPr lang="de-DE" b="1" dirty="0" err="1"/>
              <a:t>felt</a:t>
            </a:r>
            <a:r>
              <a:rPr lang="de-DE" b="1" dirty="0"/>
              <a:t> like personal </a:t>
            </a:r>
            <a:r>
              <a:rPr lang="de-DE" b="1" dirty="0" err="1"/>
              <a:t>crises</a:t>
            </a:r>
            <a:r>
              <a:rPr lang="de-DE" dirty="0"/>
              <a:t>.</a:t>
            </a:r>
          </a:p>
          <a:p>
            <a:pPr marL="171450" indent="-171450">
              <a:buFont typeface="Arial" panose="020B0604020202020204" pitchFamily="34" charset="0"/>
              <a:buChar char="•"/>
            </a:pPr>
            <a:r>
              <a:rPr lang="de-DE" dirty="0" err="1"/>
              <a:t>It’s</a:t>
            </a:r>
            <a:r>
              <a:rPr lang="de-DE" dirty="0"/>
              <a:t> </a:t>
            </a:r>
            <a:r>
              <a:rPr lang="de-DE" dirty="0" err="1"/>
              <a:t>important</a:t>
            </a:r>
            <a:r>
              <a:rPr lang="de-DE" dirty="0"/>
              <a:t> </a:t>
            </a:r>
            <a:r>
              <a:rPr lang="de-DE" dirty="0" err="1"/>
              <a:t>to</a:t>
            </a:r>
            <a:r>
              <a:rPr lang="de-DE" dirty="0"/>
              <a:t> </a:t>
            </a:r>
            <a:r>
              <a:rPr lang="de-DE" dirty="0" err="1"/>
              <a:t>remember</a:t>
            </a:r>
            <a:r>
              <a:rPr lang="de-DE" dirty="0"/>
              <a:t> </a:t>
            </a:r>
            <a:r>
              <a:rPr lang="de-DE" dirty="0" err="1"/>
              <a:t>that</a:t>
            </a:r>
            <a:r>
              <a:rPr lang="de-DE" dirty="0"/>
              <a:t> </a:t>
            </a:r>
            <a:r>
              <a:rPr lang="de-DE" b="1" dirty="0" err="1"/>
              <a:t>you</a:t>
            </a:r>
            <a:r>
              <a:rPr lang="de-DE" b="1" dirty="0"/>
              <a:t> </a:t>
            </a:r>
            <a:r>
              <a:rPr lang="de-DE" b="1" dirty="0" err="1"/>
              <a:t>don’t</a:t>
            </a:r>
            <a:r>
              <a:rPr lang="de-DE" b="1" dirty="0"/>
              <a:t> </a:t>
            </a:r>
            <a:r>
              <a:rPr lang="de-DE" b="1" dirty="0" err="1"/>
              <a:t>have</a:t>
            </a:r>
            <a:r>
              <a:rPr lang="de-DE" b="1" dirty="0"/>
              <a:t> </a:t>
            </a:r>
            <a:r>
              <a:rPr lang="de-DE" b="1" dirty="0" err="1"/>
              <a:t>to</a:t>
            </a:r>
            <a:r>
              <a:rPr lang="de-DE" b="1" dirty="0"/>
              <a:t> </a:t>
            </a:r>
            <a:r>
              <a:rPr lang="de-DE" b="1" dirty="0" err="1"/>
              <a:t>navigate</a:t>
            </a:r>
            <a:r>
              <a:rPr lang="de-DE" b="1" dirty="0"/>
              <a:t> </a:t>
            </a:r>
            <a:r>
              <a:rPr lang="de-DE" b="1" dirty="0" err="1"/>
              <a:t>these</a:t>
            </a:r>
            <a:r>
              <a:rPr lang="de-DE" b="1" dirty="0"/>
              <a:t> </a:t>
            </a:r>
            <a:r>
              <a:rPr lang="de-DE" b="1" dirty="0" err="1"/>
              <a:t>difficulties</a:t>
            </a:r>
            <a:r>
              <a:rPr lang="de-DE" b="1" dirty="0"/>
              <a:t> </a:t>
            </a:r>
            <a:r>
              <a:rPr lang="de-DE" b="1" dirty="0" err="1"/>
              <a:t>alone</a:t>
            </a:r>
            <a:r>
              <a:rPr lang="de-DE" dirty="0"/>
              <a:t>.</a:t>
            </a:r>
          </a:p>
          <a:p>
            <a:pPr marL="171450" indent="-171450">
              <a:buFont typeface="Arial" panose="020B0604020202020204" pitchFamily="34" charset="0"/>
              <a:buChar char="•"/>
            </a:pPr>
            <a:r>
              <a:rPr lang="de-DE" dirty="0" err="1"/>
              <a:t>If</a:t>
            </a:r>
            <a:r>
              <a:rPr lang="de-DE" dirty="0"/>
              <a:t> </a:t>
            </a:r>
            <a:r>
              <a:rPr lang="de-DE" dirty="0" err="1"/>
              <a:t>you</a:t>
            </a:r>
            <a:r>
              <a:rPr lang="de-DE" dirty="0"/>
              <a:t> (</a:t>
            </a:r>
            <a:r>
              <a:rPr lang="de-DE" dirty="0" err="1"/>
              <a:t>or</a:t>
            </a:r>
            <a:r>
              <a:rPr lang="de-DE" dirty="0"/>
              <a:t> </a:t>
            </a:r>
            <a:r>
              <a:rPr lang="de-DE" dirty="0" err="1"/>
              <a:t>someone</a:t>
            </a:r>
            <a:r>
              <a:rPr lang="de-DE" dirty="0"/>
              <a:t> </a:t>
            </a:r>
            <a:r>
              <a:rPr lang="de-DE" dirty="0" err="1"/>
              <a:t>close</a:t>
            </a:r>
            <a:r>
              <a:rPr lang="de-DE" dirty="0"/>
              <a:t> </a:t>
            </a:r>
            <a:r>
              <a:rPr lang="de-DE" dirty="0" err="1"/>
              <a:t>to</a:t>
            </a:r>
            <a:r>
              <a:rPr lang="de-DE" dirty="0"/>
              <a:t> </a:t>
            </a:r>
            <a:r>
              <a:rPr lang="de-DE" dirty="0" err="1"/>
              <a:t>you</a:t>
            </a:r>
            <a:r>
              <a:rPr lang="de-DE" dirty="0"/>
              <a:t>) </a:t>
            </a:r>
            <a:r>
              <a:rPr lang="de-DE" dirty="0" err="1"/>
              <a:t>are</a:t>
            </a:r>
            <a:r>
              <a:rPr lang="de-DE" dirty="0"/>
              <a:t> in </a:t>
            </a:r>
            <a:r>
              <a:rPr lang="de-DE" dirty="0" err="1"/>
              <a:t>need</a:t>
            </a:r>
            <a:r>
              <a:rPr lang="de-DE" dirty="0"/>
              <a:t>, </a:t>
            </a:r>
            <a:r>
              <a:rPr lang="de-DE" dirty="0" err="1"/>
              <a:t>you</a:t>
            </a:r>
            <a:r>
              <a:rPr lang="de-DE" dirty="0"/>
              <a:t> </a:t>
            </a:r>
            <a:r>
              <a:rPr lang="de-DE" dirty="0" err="1"/>
              <a:t>don’t</a:t>
            </a:r>
            <a:r>
              <a:rPr lang="de-DE" dirty="0"/>
              <a:t> </a:t>
            </a:r>
            <a:r>
              <a:rPr lang="de-DE" dirty="0" err="1"/>
              <a:t>have</a:t>
            </a:r>
            <a:r>
              <a:rPr lang="de-DE" dirty="0"/>
              <a:t> </a:t>
            </a:r>
            <a:r>
              <a:rPr lang="de-DE" dirty="0" err="1"/>
              <a:t>to</a:t>
            </a:r>
            <a:r>
              <a:rPr lang="de-DE" dirty="0"/>
              <a:t> </a:t>
            </a:r>
            <a:r>
              <a:rPr lang="de-DE" dirty="0" err="1"/>
              <a:t>figure</a:t>
            </a:r>
            <a:r>
              <a:rPr lang="de-DE" dirty="0"/>
              <a:t> out </a:t>
            </a:r>
            <a:r>
              <a:rPr lang="de-DE" dirty="0" err="1"/>
              <a:t>where</a:t>
            </a:r>
            <a:r>
              <a:rPr lang="de-DE" dirty="0"/>
              <a:t> </a:t>
            </a:r>
            <a:r>
              <a:rPr lang="de-DE" dirty="0" err="1"/>
              <a:t>to</a:t>
            </a:r>
            <a:r>
              <a:rPr lang="de-DE" dirty="0"/>
              <a:t> turn on </a:t>
            </a:r>
            <a:r>
              <a:rPr lang="de-DE" dirty="0" err="1"/>
              <a:t>your</a:t>
            </a:r>
            <a:r>
              <a:rPr lang="de-DE" dirty="0"/>
              <a:t> own. </a:t>
            </a:r>
          </a:p>
          <a:p>
            <a:pPr marL="171450" indent="-171450">
              <a:buFont typeface="Arial" panose="020B0604020202020204" pitchFamily="34" charset="0"/>
              <a:buChar char="•"/>
            </a:pPr>
            <a:r>
              <a:rPr lang="de-DE" dirty="0"/>
              <a:t>The </a:t>
            </a:r>
            <a:r>
              <a:rPr lang="de-DE" b="1" dirty="0"/>
              <a:t>support </a:t>
            </a:r>
            <a:r>
              <a:rPr lang="de-DE" b="1" dirty="0" err="1"/>
              <a:t>centers</a:t>
            </a:r>
            <a:r>
              <a:rPr lang="de-DE" dirty="0"/>
              <a:t> </a:t>
            </a:r>
            <a:r>
              <a:rPr lang="de-DE" dirty="0" err="1"/>
              <a:t>listed</a:t>
            </a:r>
            <a:r>
              <a:rPr lang="de-DE" dirty="0"/>
              <a:t> </a:t>
            </a:r>
            <a:r>
              <a:rPr lang="de-DE" dirty="0" err="1"/>
              <a:t>here</a:t>
            </a:r>
            <a:r>
              <a:rPr lang="de-DE" dirty="0"/>
              <a:t> </a:t>
            </a:r>
            <a:r>
              <a:rPr lang="de-DE" dirty="0" err="1"/>
              <a:t>are</a:t>
            </a:r>
            <a:r>
              <a:rPr lang="de-DE" dirty="0"/>
              <a:t> </a:t>
            </a:r>
            <a:r>
              <a:rPr lang="de-DE" dirty="0" err="1"/>
              <a:t>available</a:t>
            </a:r>
            <a:r>
              <a:rPr lang="de-DE" dirty="0"/>
              <a:t> </a:t>
            </a:r>
            <a:r>
              <a:rPr lang="de-DE" dirty="0" err="1"/>
              <a:t>to</a:t>
            </a:r>
            <a:r>
              <a:rPr lang="de-DE" dirty="0"/>
              <a:t> </a:t>
            </a:r>
            <a:r>
              <a:rPr lang="de-DE" dirty="0" err="1"/>
              <a:t>help</a:t>
            </a:r>
            <a:r>
              <a:rPr lang="de-DE" dirty="0"/>
              <a:t>, so </a:t>
            </a:r>
            <a:r>
              <a:rPr lang="de-DE" b="1" dirty="0" err="1"/>
              <a:t>don’t</a:t>
            </a:r>
            <a:r>
              <a:rPr lang="de-DE" b="1" dirty="0"/>
              <a:t> </a:t>
            </a:r>
            <a:r>
              <a:rPr lang="de-DE" b="1" dirty="0" err="1"/>
              <a:t>hesitate</a:t>
            </a:r>
            <a:r>
              <a:rPr lang="de-DE" b="1" dirty="0"/>
              <a:t> </a:t>
            </a:r>
            <a:r>
              <a:rPr lang="de-DE" b="1" dirty="0" err="1"/>
              <a:t>to</a:t>
            </a:r>
            <a:r>
              <a:rPr lang="de-DE" b="1" dirty="0"/>
              <a:t> </a:t>
            </a:r>
            <a:r>
              <a:rPr lang="de-DE" b="1" dirty="0" err="1"/>
              <a:t>reach</a:t>
            </a:r>
            <a:r>
              <a:rPr lang="de-DE" b="1" dirty="0"/>
              <a:t> ou</a:t>
            </a:r>
            <a:r>
              <a:rPr lang="de-DE" dirty="0"/>
              <a:t>t!</a:t>
            </a:r>
          </a:p>
          <a:p>
            <a:endParaRPr lang="de-DE" i="1" dirty="0"/>
          </a:p>
          <a:p>
            <a:endParaRPr lang="de-DE" i="1" dirty="0"/>
          </a:p>
          <a:p>
            <a:r>
              <a:rPr lang="de-DE" i="1" dirty="0"/>
              <a:t>Moderators </a:t>
            </a:r>
            <a:r>
              <a:rPr lang="de-DE" i="1" dirty="0" err="1"/>
              <a:t>note</a:t>
            </a:r>
            <a:r>
              <a:rPr lang="de-DE" i="1" dirty="0"/>
              <a:t>: This </a:t>
            </a:r>
            <a:r>
              <a:rPr lang="de-DE" i="1" dirty="0" err="1"/>
              <a:t>slide</a:t>
            </a:r>
            <a:r>
              <a:rPr lang="de-DE" i="1" dirty="0"/>
              <a:t> </a:t>
            </a:r>
            <a:r>
              <a:rPr lang="de-DE" i="1" dirty="0" err="1"/>
              <a:t>is</a:t>
            </a:r>
            <a:r>
              <a:rPr lang="de-DE" i="1" dirty="0"/>
              <a:t> </a:t>
            </a:r>
            <a:r>
              <a:rPr lang="de-DE" i="1" dirty="0" err="1"/>
              <a:t>customized</a:t>
            </a:r>
            <a:r>
              <a:rPr lang="de-DE" i="1" dirty="0"/>
              <a:t> </a:t>
            </a:r>
            <a:r>
              <a:rPr lang="de-DE" i="1" dirty="0" err="1"/>
              <a:t>by</a:t>
            </a:r>
            <a:r>
              <a:rPr lang="de-DE" i="1" dirty="0"/>
              <a:t> YES </a:t>
            </a:r>
            <a:r>
              <a:rPr lang="de-DE" i="1" dirty="0" err="1"/>
              <a:t>for</a:t>
            </a:r>
            <a:r>
              <a:rPr lang="de-DE" i="1" dirty="0"/>
              <a:t> </a:t>
            </a:r>
            <a:r>
              <a:rPr lang="de-DE" i="1" dirty="0" err="1"/>
              <a:t>each</a:t>
            </a:r>
            <a:r>
              <a:rPr lang="de-DE" i="1" dirty="0"/>
              <a:t> </a:t>
            </a:r>
            <a:r>
              <a:rPr lang="de-DE" i="1" dirty="0" err="1"/>
              <a:t>workshop</a:t>
            </a:r>
            <a:r>
              <a:rPr lang="de-DE" i="1" dirty="0"/>
              <a:t> </a:t>
            </a:r>
            <a:r>
              <a:rPr lang="de-DE" i="1" dirty="0" err="1"/>
              <a:t>location</a:t>
            </a:r>
            <a:r>
              <a:rPr lang="de-DE" i="1" dirty="0"/>
              <a:t>, </a:t>
            </a:r>
            <a:r>
              <a:rPr lang="de-DE" i="1" dirty="0" err="1"/>
              <a:t>it</a:t>
            </a:r>
            <a:r>
              <a:rPr lang="de-DE" i="1" dirty="0"/>
              <a:t> will </a:t>
            </a:r>
            <a:r>
              <a:rPr lang="de-DE" b="1" i="1" dirty="0"/>
              <a:t>not </a:t>
            </a:r>
            <a:r>
              <a:rPr lang="de-DE" b="1" i="1" dirty="0" err="1"/>
              <a:t>be</a:t>
            </a:r>
            <a:r>
              <a:rPr lang="de-DE" b="1" i="1" dirty="0"/>
              <a:t> </a:t>
            </a:r>
            <a:r>
              <a:rPr lang="de-DE" b="1" i="1" dirty="0" err="1"/>
              <a:t>part</a:t>
            </a:r>
            <a:r>
              <a:rPr lang="de-DE" b="1" i="1" dirty="0"/>
              <a:t> </a:t>
            </a:r>
            <a:r>
              <a:rPr lang="de-DE" b="1" i="1" dirty="0" err="1"/>
              <a:t>of</a:t>
            </a:r>
            <a:r>
              <a:rPr lang="de-DE" b="1" i="1" dirty="0"/>
              <a:t> </a:t>
            </a:r>
            <a:r>
              <a:rPr lang="de-DE" b="1" i="1" dirty="0" err="1"/>
              <a:t>the</a:t>
            </a:r>
            <a:r>
              <a:rPr lang="de-DE" b="1" i="1" dirty="0"/>
              <a:t> </a:t>
            </a:r>
            <a:r>
              <a:rPr lang="de-DE" b="1" i="1" dirty="0" err="1"/>
              <a:t>handout</a:t>
            </a:r>
            <a:r>
              <a:rPr lang="de-DE" i="1" dirty="0"/>
              <a:t>.</a:t>
            </a:r>
            <a:endParaRPr lang="de-DE" dirty="0"/>
          </a:p>
          <a:p>
            <a:endParaRPr lang="de-DE" dirty="0"/>
          </a:p>
          <a:p>
            <a:endParaRPr lang="en-GB" dirty="0">
              <a:sym typeface="Wingdings" pitchFamily="2" charset="2"/>
            </a:endParaRPr>
          </a:p>
          <a:p>
            <a:r>
              <a:rPr lang="en-GB" i="1" dirty="0">
                <a:sym typeface="Wingdings" pitchFamily="2" charset="2"/>
              </a:rPr>
              <a:t>____</a:t>
            </a:r>
          </a:p>
          <a:p>
            <a:r>
              <a:rPr lang="en-GB" i="1" dirty="0">
                <a:sym typeface="Wingdings" pitchFamily="2" charset="2"/>
              </a:rPr>
              <a:t>Post in chat: </a:t>
            </a:r>
          </a:p>
          <a:p>
            <a:r>
              <a:rPr lang="en-GB" b="1" dirty="0">
                <a:sym typeface="Wingdings" pitchFamily="2" charset="2"/>
              </a:rPr>
              <a:t>Psychological/psychosocial counselling in your respective city, here are some examples for Leipzig:</a:t>
            </a:r>
          </a:p>
          <a:p>
            <a:endParaRPr lang="en-GB" b="1" dirty="0">
              <a:sym typeface="Wingdings" pitchFamily="2" charset="2"/>
            </a:endParaRPr>
          </a:p>
          <a:p>
            <a:pPr marL="0" marR="0" indent="0" algn="l" defTabSz="9144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err="1">
                <a:ln>
                  <a:noFill/>
                </a:ln>
                <a:solidFill>
                  <a:srgbClr val="000000"/>
                </a:solidFill>
                <a:effectLst/>
                <a:uFillTx/>
                <a:latin typeface="DINOT" panose="020B0504020101020102" pitchFamily="34" charset="77"/>
                <a:sym typeface="Calibri"/>
              </a:rPr>
              <a:t>Studentenwerk</a:t>
            </a:r>
            <a:r>
              <a:rPr kumimoji="0" lang="en-GB" sz="1200" b="0" i="0" u="none" strike="noStrike" cap="none" spc="0" normalizeH="0" baseline="0" dirty="0">
                <a:ln>
                  <a:noFill/>
                </a:ln>
                <a:solidFill>
                  <a:srgbClr val="000000"/>
                </a:solidFill>
                <a:effectLst/>
                <a:uFillTx/>
                <a:latin typeface="DINOT" panose="020B0504020101020102" pitchFamily="34" charset="77"/>
                <a:sym typeface="Calibri"/>
              </a:rPr>
              <a:t> </a:t>
            </a:r>
            <a:r>
              <a:rPr lang="en-GB" dirty="0">
                <a:solidFill>
                  <a:srgbClr val="000000"/>
                </a:solidFill>
                <a:latin typeface="DINOT" panose="020B0504020101020102" pitchFamily="34" charset="77"/>
                <a:sym typeface="Calibri"/>
              </a:rPr>
              <a:t>Leipzig</a:t>
            </a:r>
            <a:r>
              <a:rPr kumimoji="0" lang="en-GB" sz="1200" b="0" i="0" u="none" strike="noStrike" cap="none" spc="0" normalizeH="0" baseline="0" dirty="0">
                <a:ln>
                  <a:noFill/>
                </a:ln>
                <a:solidFill>
                  <a:srgbClr val="000000"/>
                </a:solidFill>
                <a:effectLst/>
                <a:uFillTx/>
                <a:latin typeface="DINOT" panose="020B0504020101020102" pitchFamily="34" charset="77"/>
                <a:sym typeface="Calibri"/>
              </a:rPr>
              <a:t>: </a:t>
            </a:r>
          </a:p>
          <a:p>
            <a:pPr defTabSz="914400" hangingPunct="0"/>
            <a:r>
              <a:rPr lang="de-DE" u="sng" dirty="0">
                <a:hlinkClick r:id="rId3"/>
              </a:rPr>
              <a:t>Psychosoziale Beratung – Studentenwerk Leipzig (studentenwerk-leipzig.de)</a:t>
            </a:r>
            <a:endParaRPr lang="de-DE" u="sng" dirty="0"/>
          </a:p>
          <a:p>
            <a:pPr defTabSz="914400" hangingPunct="0"/>
            <a:endParaRPr kumimoji="0" lang="en-GB" sz="1200" b="0" i="0" u="none" strike="noStrike" cap="none" spc="0" normalizeH="0" baseline="0" dirty="0">
              <a:ln>
                <a:noFill/>
              </a:ln>
              <a:solidFill>
                <a:srgbClr val="000000"/>
              </a:solidFill>
              <a:effectLst/>
              <a:uFillTx/>
              <a:latin typeface="DINOT" panose="020B0504020101020102" pitchFamily="34" charset="77"/>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000000"/>
                </a:solidFill>
                <a:effectLst/>
                <a:uFillTx/>
                <a:latin typeface="DINOT" panose="020B0504020101020102" pitchFamily="34" charset="77"/>
                <a:sym typeface="Calibri"/>
              </a:rPr>
              <a:t>Links </a:t>
            </a:r>
            <a:r>
              <a:rPr lang="en-GB" dirty="0">
                <a:solidFill>
                  <a:srgbClr val="000000"/>
                </a:solidFill>
                <a:latin typeface="DINOT" panose="020B0504020101020102" pitchFamily="34" charset="77"/>
                <a:sym typeface="Calibri"/>
              </a:rPr>
              <a:t>to</a:t>
            </a:r>
            <a:r>
              <a:rPr kumimoji="0" lang="en-GB" sz="1200" b="0" i="0" u="none" strike="noStrike" cap="none" spc="0" normalizeH="0" baseline="0" dirty="0">
                <a:ln>
                  <a:noFill/>
                </a:ln>
                <a:solidFill>
                  <a:srgbClr val="000000"/>
                </a:solidFill>
                <a:effectLst/>
                <a:uFillTx/>
                <a:latin typeface="DINOT" panose="020B0504020101020102" pitchFamily="34" charset="77"/>
                <a:sym typeface="Calibri"/>
              </a:rPr>
              <a:t> </a:t>
            </a:r>
            <a:r>
              <a:rPr kumimoji="0" lang="en-GB" sz="1200" b="0" i="0" u="none" strike="noStrike" cap="none" spc="0" normalizeH="0" baseline="0" dirty="0" err="1">
                <a:ln>
                  <a:noFill/>
                </a:ln>
                <a:solidFill>
                  <a:srgbClr val="000000"/>
                </a:solidFill>
                <a:effectLst/>
                <a:uFillTx/>
                <a:latin typeface="DINOT" panose="020B0504020101020102" pitchFamily="34" charset="77"/>
                <a:sym typeface="Calibri"/>
              </a:rPr>
              <a:t>Sozialpsychatrischer</a:t>
            </a:r>
            <a:r>
              <a:rPr kumimoji="0" lang="en-GB" sz="1200" b="0" i="0" u="none" strike="noStrike" cap="none" spc="0" normalizeH="0" baseline="0" dirty="0">
                <a:ln>
                  <a:noFill/>
                </a:ln>
                <a:solidFill>
                  <a:srgbClr val="000000"/>
                </a:solidFill>
                <a:effectLst/>
                <a:uFillTx/>
                <a:latin typeface="DINOT" panose="020B0504020101020102" pitchFamily="34" charset="77"/>
                <a:sym typeface="Calibri"/>
              </a:rPr>
              <a:t> </a:t>
            </a:r>
            <a:r>
              <a:rPr kumimoji="0" lang="en-GB" sz="1200" b="0" i="0" u="none" strike="noStrike" cap="none" spc="0" normalizeH="0" baseline="0" dirty="0" err="1">
                <a:ln>
                  <a:noFill/>
                </a:ln>
                <a:solidFill>
                  <a:srgbClr val="000000"/>
                </a:solidFill>
                <a:effectLst/>
                <a:uFillTx/>
                <a:latin typeface="DINOT" panose="020B0504020101020102" pitchFamily="34" charset="77"/>
                <a:sym typeface="Calibri"/>
              </a:rPr>
              <a:t>Dienst</a:t>
            </a:r>
            <a:r>
              <a:rPr kumimoji="0" lang="en-GB" sz="1200" b="0" i="0" u="none" strike="noStrike" cap="none" spc="0" normalizeH="0" baseline="0" dirty="0">
                <a:ln>
                  <a:noFill/>
                </a:ln>
                <a:solidFill>
                  <a:srgbClr val="000000"/>
                </a:solidFill>
                <a:effectLst/>
                <a:uFillTx/>
                <a:latin typeface="DINOT" panose="020B0504020101020102" pitchFamily="34" charset="77"/>
                <a:sym typeface="Calibri"/>
              </a:rPr>
              <a:t> Leipzig &amp; to the psycho-social community centres: </a:t>
            </a:r>
          </a:p>
          <a:p>
            <a:pPr defTabSz="914400" hangingPunct="0"/>
            <a:r>
              <a:rPr lang="en-GB" dirty="0">
                <a:solidFill>
                  <a:srgbClr val="000000"/>
                </a:solidFill>
                <a:latin typeface="DINOT" panose="020B0504020101020102" pitchFamily="34" charset="77"/>
                <a:sym typeface="Calibri"/>
                <a:hlinkClick r:id="rId4"/>
              </a:rPr>
              <a:t>https://www.leipzig.de/jugend-familie-und-soziales/gesundheit/psychiatrische-und-psychosoziale-hilfe/beratungsangebote-fuer-menschen-mit-psychischen-problemen</a:t>
            </a:r>
            <a:r>
              <a:rPr lang="en-GB" dirty="0">
                <a:solidFill>
                  <a:srgbClr val="000000"/>
                </a:solidFill>
                <a:latin typeface="DINOT" panose="020B0504020101020102" pitchFamily="34" charset="77"/>
                <a:sym typeface="Calibri"/>
              </a:rPr>
              <a:t> </a:t>
            </a:r>
          </a:p>
          <a:p>
            <a:pPr marL="0" marR="0" indent="0" algn="l" defTabSz="914400" rtl="0" fontAlgn="auto" latinLnBrk="0" hangingPunct="0">
              <a:lnSpc>
                <a:spcPct val="100000"/>
              </a:lnSpc>
              <a:spcBef>
                <a:spcPts val="0"/>
              </a:spcBef>
              <a:spcAft>
                <a:spcPts val="0"/>
              </a:spcAft>
              <a:buClrTx/>
              <a:buSzTx/>
              <a:buFontTx/>
              <a:buNone/>
              <a:tabLst/>
            </a:pPr>
            <a:endParaRPr kumimoji="0" lang="en-GB" sz="1200" b="0" i="0" u="none" strike="noStrike" cap="none" spc="0" normalizeH="0" baseline="0" dirty="0">
              <a:ln>
                <a:noFill/>
              </a:ln>
              <a:solidFill>
                <a:srgbClr val="000000"/>
              </a:solidFill>
              <a:effectLst/>
              <a:uFillTx/>
              <a:latin typeface="DINOT" panose="020B0504020101020102" pitchFamily="34" charset="77"/>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000000"/>
                </a:solidFill>
                <a:effectLst/>
                <a:uFillTx/>
                <a:latin typeface="DINOT" panose="020B0504020101020102" pitchFamily="34" charset="77"/>
                <a:sym typeface="Calibri"/>
              </a:rPr>
              <a:t>List of emergency &amp; crisis hotlines: </a:t>
            </a:r>
          </a:p>
          <a:p>
            <a:pPr defTabSz="914400" hangingPunct="0"/>
            <a:r>
              <a:rPr lang="en-GB" dirty="0">
                <a:solidFill>
                  <a:srgbClr val="000000"/>
                </a:solidFill>
                <a:latin typeface="DINOT" panose="020B0504020101020102" pitchFamily="34" charset="77"/>
                <a:sym typeface="Calibri"/>
                <a:hlinkClick r:id="rId5"/>
              </a:rPr>
              <a:t>https://www.leipzig.de/jugend-familie-und-soziales/gesundheit/psychiatrische-und-psychosoziale-hilfe#c26703</a:t>
            </a:r>
            <a:r>
              <a:rPr lang="en-GB" dirty="0">
                <a:solidFill>
                  <a:srgbClr val="000000"/>
                </a:solidFill>
                <a:latin typeface="DINOT" panose="020B0504020101020102" pitchFamily="34" charset="77"/>
                <a:sym typeface="Calibri"/>
              </a:rPr>
              <a:t> </a:t>
            </a:r>
            <a:endParaRPr kumimoji="0" lang="en-GB" sz="1200" b="0" i="0" u="none" strike="noStrike" cap="none" spc="0" normalizeH="0" baseline="0" dirty="0">
              <a:ln>
                <a:noFill/>
              </a:ln>
              <a:solidFill>
                <a:srgbClr val="000000"/>
              </a:solidFill>
              <a:effectLst/>
              <a:uFillTx/>
              <a:latin typeface="DINOT" panose="020B0504020101020102" pitchFamily="34" charset="77"/>
              <a:sym typeface="Calibri"/>
            </a:endParaRPr>
          </a:p>
          <a:p>
            <a:endParaRPr lang="en-GB" dirty="0">
              <a:sym typeface="Wingdings" pitchFamily="2" charset="2"/>
            </a:endParaRPr>
          </a:p>
          <a:p>
            <a:pPr marL="0" marR="0" indent="0" algn="l" defTabSz="914400" rtl="0" fontAlgn="auto" latinLnBrk="0" hangingPunct="0">
              <a:lnSpc>
                <a:spcPct val="100000"/>
              </a:lnSpc>
              <a:spcBef>
                <a:spcPts val="0"/>
              </a:spcBef>
              <a:spcAft>
                <a:spcPts val="0"/>
              </a:spcAft>
              <a:buClrTx/>
              <a:buSzTx/>
              <a:buFontTx/>
              <a:buNone/>
              <a:tabLst/>
            </a:pPr>
            <a:endParaRPr kumimoji="0" lang="en-GB" sz="1200" b="0" i="0" u="none" strike="noStrike" cap="none" spc="0" normalizeH="0" baseline="0" dirty="0">
              <a:ln>
                <a:noFill/>
              </a:ln>
              <a:solidFill>
                <a:srgbClr val="000000"/>
              </a:solidFill>
              <a:effectLst/>
              <a:uFillTx/>
              <a:latin typeface="DINOT" panose="020B0504020101020102" pitchFamily="34" charset="77"/>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GB" sz="1200" b="0" i="0" u="none" strike="noStrike" cap="none" spc="0" normalizeH="0" baseline="0" dirty="0">
              <a:ln>
                <a:noFill/>
              </a:ln>
              <a:solidFill>
                <a:srgbClr val="000000"/>
              </a:solidFill>
              <a:effectLst/>
              <a:uFillTx/>
              <a:latin typeface="+mn-lt"/>
              <a:ea typeface="+mn-ea"/>
              <a:cs typeface="+mn-cs"/>
              <a:sym typeface="Calibri"/>
            </a:endParaRPr>
          </a:p>
          <a:p>
            <a:endParaRPr lang="en-GB" dirty="0"/>
          </a:p>
        </p:txBody>
      </p:sp>
      <p:sp>
        <p:nvSpPr>
          <p:cNvPr id="4" name="Foliennummernplatzhalter 3"/>
          <p:cNvSpPr>
            <a:spLocks noGrp="1"/>
          </p:cNvSpPr>
          <p:nvPr>
            <p:ph type="sldNum" sz="quarter" idx="5"/>
          </p:nvPr>
        </p:nvSpPr>
        <p:spPr/>
        <p:txBody>
          <a:bodyPr/>
          <a:lstStyle/>
          <a:p>
            <a:fld id="{482C8A6D-F44A-2F43-A65F-4776C2B8F29A}" type="slidenum">
              <a:rPr lang="en-DE" smtClean="0"/>
              <a:pPr/>
              <a:t>51</a:t>
            </a:fld>
            <a:endParaRPr lang="en-DE"/>
          </a:p>
        </p:txBody>
      </p:sp>
    </p:spTree>
    <p:extLst>
      <p:ext uri="{BB962C8B-B14F-4D97-AF65-F5344CB8AC3E}">
        <p14:creationId xmlns:p14="http://schemas.microsoft.com/office/powerpoint/2010/main" val="2015669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a:t>
            </a:r>
            <a:r>
              <a:rPr lang="de-DE" dirty="0" err="1"/>
              <a:t>today’s</a:t>
            </a:r>
            <a:r>
              <a:rPr lang="de-DE" dirty="0"/>
              <a:t> </a:t>
            </a:r>
            <a:r>
              <a:rPr lang="de-DE" dirty="0" err="1"/>
              <a:t>workshop</a:t>
            </a:r>
            <a:r>
              <a:rPr lang="de-DE" dirty="0"/>
              <a:t>, </a:t>
            </a:r>
            <a:r>
              <a:rPr lang="de-DE" dirty="0" err="1"/>
              <a:t>we’ll</a:t>
            </a:r>
            <a:r>
              <a:rPr lang="de-DE" dirty="0"/>
              <a:t> </a:t>
            </a:r>
            <a:r>
              <a:rPr lang="de-DE" dirty="0" err="1"/>
              <a:t>focus</a:t>
            </a:r>
            <a:r>
              <a:rPr lang="de-DE" dirty="0"/>
              <a:t> on </a:t>
            </a:r>
            <a:r>
              <a:rPr lang="de-DE" dirty="0" err="1"/>
              <a:t>the</a:t>
            </a:r>
            <a:r>
              <a:rPr lang="de-DE" dirty="0"/>
              <a:t> </a:t>
            </a:r>
            <a:r>
              <a:rPr lang="de-DE" dirty="0" err="1"/>
              <a:t>bottom</a:t>
            </a:r>
            <a:r>
              <a:rPr lang="de-DE" dirty="0"/>
              <a:t> </a:t>
            </a:r>
            <a:r>
              <a:rPr lang="de-DE" dirty="0" err="1"/>
              <a:t>part</a:t>
            </a:r>
            <a:r>
              <a:rPr lang="de-DE" dirty="0"/>
              <a:t> </a:t>
            </a:r>
            <a:r>
              <a:rPr lang="de-DE" dirty="0" err="1"/>
              <a:t>of</a:t>
            </a:r>
            <a:r>
              <a:rPr lang="de-DE" dirty="0"/>
              <a:t> </a:t>
            </a:r>
            <a:r>
              <a:rPr lang="de-DE" dirty="0" err="1"/>
              <a:t>the</a:t>
            </a:r>
            <a:r>
              <a:rPr lang="de-DE" dirty="0"/>
              <a:t> </a:t>
            </a:r>
            <a:r>
              <a:rPr lang="de-DE" dirty="0" err="1"/>
              <a:t>EntreComp</a:t>
            </a:r>
            <a:r>
              <a:rPr lang="de-DE" dirty="0"/>
              <a:t> </a:t>
            </a:r>
            <a:r>
              <a:rPr lang="de-DE" dirty="0" err="1"/>
              <a:t>wheel</a:t>
            </a:r>
            <a:r>
              <a:rPr lang="de-DE" dirty="0"/>
              <a:t>: </a:t>
            </a:r>
            <a:r>
              <a:rPr lang="de-DE" b="1" dirty="0" err="1"/>
              <a:t>Your</a:t>
            </a:r>
            <a:r>
              <a:rPr lang="de-DE" b="1" dirty="0"/>
              <a:t> Resources.</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err="1"/>
              <a:t>Resilience</a:t>
            </a:r>
            <a:r>
              <a:rPr lang="de-DE" dirty="0"/>
              <a:t> </a:t>
            </a:r>
            <a:r>
              <a:rPr lang="de-DE" dirty="0" err="1"/>
              <a:t>is</a:t>
            </a:r>
            <a:r>
              <a:rPr lang="de-DE" dirty="0"/>
              <a:t> </a:t>
            </a:r>
            <a:r>
              <a:rPr lang="de-DE" dirty="0" err="1"/>
              <a:t>embedded</a:t>
            </a:r>
            <a:r>
              <a:rPr lang="de-DE" dirty="0"/>
              <a:t> </a:t>
            </a:r>
            <a:r>
              <a:rPr lang="de-DE" dirty="0" err="1"/>
              <a:t>within</a:t>
            </a:r>
            <a:r>
              <a:rPr lang="de-DE" dirty="0"/>
              <a:t> </a:t>
            </a:r>
            <a:r>
              <a:rPr lang="de-DE" dirty="0" err="1"/>
              <a:t>this</a:t>
            </a:r>
            <a:r>
              <a:rPr lang="de-DE" dirty="0"/>
              <a:t> </a:t>
            </a:r>
            <a:r>
              <a:rPr lang="de-DE" dirty="0" err="1"/>
              <a:t>framework</a:t>
            </a:r>
            <a:r>
              <a:rPr lang="de-DE" dirty="0"/>
              <a:t> </a:t>
            </a:r>
            <a:r>
              <a:rPr lang="de-DE" dirty="0" err="1"/>
              <a:t>as</a:t>
            </a:r>
            <a:r>
              <a:rPr lang="de-DE" dirty="0"/>
              <a:t> </a:t>
            </a:r>
            <a:r>
              <a:rPr lang="de-DE" dirty="0" err="1"/>
              <a:t>part</a:t>
            </a:r>
            <a:r>
              <a:rPr lang="de-DE" dirty="0"/>
              <a:t> </a:t>
            </a:r>
            <a:r>
              <a:rPr lang="de-DE" dirty="0" err="1"/>
              <a:t>of</a:t>
            </a:r>
            <a:r>
              <a:rPr lang="de-DE" dirty="0"/>
              <a:t> </a:t>
            </a:r>
            <a:r>
              <a:rPr lang="de-DE" dirty="0" err="1"/>
              <a:t>the</a:t>
            </a:r>
            <a:r>
              <a:rPr lang="de-DE" dirty="0"/>
              <a:t> </a:t>
            </a:r>
            <a:r>
              <a:rPr lang="de-DE" dirty="0" err="1"/>
              <a:t>ability</a:t>
            </a:r>
            <a:r>
              <a:rPr lang="de-DE" dirty="0"/>
              <a:t> </a:t>
            </a:r>
            <a:r>
              <a:rPr lang="de-DE" dirty="0" err="1"/>
              <a:t>to</a:t>
            </a:r>
            <a:r>
              <a:rPr lang="de-DE" dirty="0"/>
              <a:t> </a:t>
            </a:r>
            <a:r>
              <a:rPr lang="de-DE" dirty="0" err="1"/>
              <a:t>mobilize</a:t>
            </a:r>
            <a:r>
              <a:rPr lang="de-DE" dirty="0"/>
              <a:t> </a:t>
            </a:r>
            <a:r>
              <a:rPr lang="de-DE" dirty="0" err="1"/>
              <a:t>resources</a:t>
            </a:r>
            <a:r>
              <a:rPr lang="de-DE" dirty="0"/>
              <a:t>, </a:t>
            </a:r>
            <a:r>
              <a:rPr lang="de-DE" dirty="0" err="1"/>
              <a:t>adapt</a:t>
            </a:r>
            <a:r>
              <a:rPr lang="de-DE" dirty="0"/>
              <a:t> </a:t>
            </a:r>
            <a:r>
              <a:rPr lang="de-DE" dirty="0" err="1"/>
              <a:t>to</a:t>
            </a:r>
            <a:r>
              <a:rPr lang="de-DE" dirty="0"/>
              <a:t> </a:t>
            </a:r>
            <a:r>
              <a:rPr lang="de-DE" dirty="0" err="1"/>
              <a:t>challenges</a:t>
            </a:r>
            <a:r>
              <a:rPr lang="de-DE" dirty="0"/>
              <a:t>, and </a:t>
            </a:r>
            <a:r>
              <a:rPr lang="de-DE" dirty="0" err="1"/>
              <a:t>sustain</a:t>
            </a:r>
            <a:r>
              <a:rPr lang="de-DE" dirty="0"/>
              <a:t> </a:t>
            </a:r>
            <a:r>
              <a:rPr lang="de-DE" dirty="0" err="1"/>
              <a:t>efforts</a:t>
            </a:r>
            <a:r>
              <a:rPr lang="de-DE" dirty="0"/>
              <a:t> </a:t>
            </a:r>
            <a:r>
              <a:rPr lang="de-DE" dirty="0" err="1"/>
              <a:t>to</a:t>
            </a:r>
            <a:r>
              <a:rPr lang="de-DE" dirty="0"/>
              <a:t> turn </a:t>
            </a:r>
            <a:r>
              <a:rPr lang="de-DE" dirty="0" err="1"/>
              <a:t>ideas</a:t>
            </a:r>
            <a:r>
              <a:rPr lang="de-DE" dirty="0"/>
              <a:t> </a:t>
            </a:r>
            <a:r>
              <a:rPr lang="de-DE" dirty="0" err="1"/>
              <a:t>into</a:t>
            </a:r>
            <a:endParaRPr lang="de-DE" dirty="0"/>
          </a:p>
          <a:p>
            <a:pPr marL="171450" indent="-171450">
              <a:buFont typeface="Arial" panose="020B0604020202020204" pitchFamily="34" charset="0"/>
              <a:buChar char="•"/>
            </a:pPr>
            <a:r>
              <a:rPr lang="de-DE" dirty="0"/>
              <a:t>These </a:t>
            </a:r>
            <a:r>
              <a:rPr lang="de-DE" dirty="0" err="1"/>
              <a:t>are</a:t>
            </a:r>
            <a:r>
              <a:rPr lang="de-DE" dirty="0"/>
              <a:t> </a:t>
            </a:r>
            <a:r>
              <a:rPr lang="de-DE" dirty="0" err="1"/>
              <a:t>the</a:t>
            </a:r>
            <a:r>
              <a:rPr lang="de-DE" dirty="0"/>
              <a:t> </a:t>
            </a:r>
            <a:r>
              <a:rPr lang="de-DE" dirty="0" err="1"/>
              <a:t>foundations</a:t>
            </a:r>
            <a:r>
              <a:rPr lang="de-DE" dirty="0"/>
              <a:t> </a:t>
            </a:r>
            <a:r>
              <a:rPr lang="de-DE" dirty="0" err="1"/>
              <a:t>that</a:t>
            </a:r>
            <a:r>
              <a:rPr lang="de-DE" dirty="0"/>
              <a:t> </a:t>
            </a:r>
            <a:r>
              <a:rPr lang="de-DE" dirty="0" err="1"/>
              <a:t>help</a:t>
            </a:r>
            <a:r>
              <a:rPr lang="de-DE" dirty="0"/>
              <a:t> </a:t>
            </a:r>
            <a:r>
              <a:rPr lang="de-DE" dirty="0" err="1"/>
              <a:t>you</a:t>
            </a:r>
            <a:r>
              <a:rPr lang="de-DE" dirty="0"/>
              <a:t> </a:t>
            </a:r>
            <a:r>
              <a:rPr lang="de-DE" dirty="0" err="1"/>
              <a:t>thrive</a:t>
            </a:r>
            <a:r>
              <a:rPr lang="de-DE" dirty="0"/>
              <a:t> </a:t>
            </a:r>
            <a:r>
              <a:rPr lang="de-DE" dirty="0" err="1"/>
              <a:t>as</a:t>
            </a:r>
            <a:r>
              <a:rPr lang="de-DE" dirty="0"/>
              <a:t> a </a:t>
            </a:r>
            <a:r>
              <a:rPr lang="de-DE" dirty="0" err="1"/>
              <a:t>researcher</a:t>
            </a:r>
            <a:r>
              <a:rPr lang="de-DE" dirty="0"/>
              <a:t>, turn </a:t>
            </a:r>
            <a:r>
              <a:rPr lang="de-DE" dirty="0" err="1"/>
              <a:t>your</a:t>
            </a:r>
            <a:r>
              <a:rPr lang="de-DE" dirty="0"/>
              <a:t> </a:t>
            </a:r>
            <a:r>
              <a:rPr lang="de-DE" dirty="0" err="1"/>
              <a:t>ideas</a:t>
            </a:r>
            <a:r>
              <a:rPr lang="de-DE" dirty="0"/>
              <a:t> </a:t>
            </a:r>
            <a:r>
              <a:rPr lang="de-DE" dirty="0" err="1"/>
              <a:t>into</a:t>
            </a:r>
            <a:r>
              <a:rPr lang="de-DE" dirty="0"/>
              <a:t> </a:t>
            </a:r>
            <a:r>
              <a:rPr lang="de-DE" dirty="0" err="1"/>
              <a:t>action</a:t>
            </a:r>
            <a:r>
              <a:rPr lang="de-DE" dirty="0"/>
              <a:t>, and </a:t>
            </a:r>
            <a:r>
              <a:rPr lang="de-DE" dirty="0" err="1"/>
              <a:t>grow</a:t>
            </a:r>
            <a:r>
              <a:rPr lang="de-DE" dirty="0"/>
              <a:t> </a:t>
            </a:r>
            <a:r>
              <a:rPr lang="de-DE" dirty="0" err="1"/>
              <a:t>as</a:t>
            </a:r>
            <a:r>
              <a:rPr lang="de-DE" dirty="0"/>
              <a:t> an </a:t>
            </a:r>
            <a:r>
              <a:rPr lang="de-DE" dirty="0" err="1"/>
              <a:t>entrepreneur</a:t>
            </a:r>
            <a:r>
              <a:rPr lang="de-DE" dirty="0"/>
              <a:t>.</a:t>
            </a:r>
          </a:p>
          <a:p>
            <a:endParaRPr lang="de-DE" b="1" dirty="0"/>
          </a:p>
          <a:p>
            <a:r>
              <a:rPr lang="de-DE" b="1" dirty="0" err="1"/>
              <a:t>Some</a:t>
            </a:r>
            <a:r>
              <a:rPr lang="de-DE" b="1" dirty="0"/>
              <a:t> </a:t>
            </a:r>
            <a:r>
              <a:rPr lang="de-DE" b="1" dirty="0" err="1"/>
              <a:t>examples</a:t>
            </a:r>
            <a:r>
              <a:rPr lang="de-DE" b="1" dirty="0"/>
              <a:t> </a:t>
            </a:r>
            <a:r>
              <a:rPr lang="de-DE" b="1" dirty="0" err="1"/>
              <a:t>of</a:t>
            </a:r>
            <a:r>
              <a:rPr lang="de-DE" b="1" dirty="0"/>
              <a:t> </a:t>
            </a:r>
            <a:r>
              <a:rPr lang="de-DE" b="1" dirty="0" err="1"/>
              <a:t>these</a:t>
            </a:r>
            <a:r>
              <a:rPr lang="de-DE" b="1" dirty="0"/>
              <a:t> </a:t>
            </a:r>
            <a:r>
              <a:rPr lang="de-DE" b="1" dirty="0" err="1"/>
              <a:t>resources</a:t>
            </a:r>
            <a:r>
              <a:rPr lang="de-DE" b="1" dirty="0"/>
              <a:t> </a:t>
            </a:r>
            <a:r>
              <a:rPr lang="de-DE" b="1" dirty="0" err="1"/>
              <a:t>include</a:t>
            </a:r>
            <a:r>
              <a:rPr lang="de-DE" b="1" dirty="0"/>
              <a:t>:</a:t>
            </a:r>
            <a:endParaRPr lang="de-DE" b="0" dirty="0"/>
          </a:p>
          <a:p>
            <a:pPr marL="171450" indent="-171450">
              <a:buFont typeface="Arial" panose="020B0604020202020204" pitchFamily="34" charset="0"/>
              <a:buChar char="•"/>
            </a:pPr>
            <a:r>
              <a:rPr lang="de-DE" b="1" dirty="0"/>
              <a:t>Self-</a:t>
            </a:r>
            <a:r>
              <a:rPr lang="de-DE" b="1" dirty="0" err="1"/>
              <a:t>awareness</a:t>
            </a:r>
            <a:r>
              <a:rPr lang="de-DE" b="1" dirty="0"/>
              <a:t> &amp; </a:t>
            </a:r>
            <a:r>
              <a:rPr lang="de-DE" b="1" dirty="0" err="1"/>
              <a:t>self-efficacy</a:t>
            </a:r>
            <a:r>
              <a:rPr lang="de-DE" b="1" dirty="0"/>
              <a:t>:</a:t>
            </a:r>
            <a:r>
              <a:rPr lang="de-DE" dirty="0"/>
              <a:t> Believe in </a:t>
            </a:r>
            <a:r>
              <a:rPr lang="de-DE" dirty="0" err="1"/>
              <a:t>yourself</a:t>
            </a:r>
            <a:r>
              <a:rPr lang="de-DE" dirty="0"/>
              <a:t> and </a:t>
            </a:r>
            <a:r>
              <a:rPr lang="de-DE" dirty="0" err="1"/>
              <a:t>commit</a:t>
            </a:r>
            <a:r>
              <a:rPr lang="de-DE" dirty="0"/>
              <a:t> </a:t>
            </a:r>
            <a:r>
              <a:rPr lang="de-DE" dirty="0" err="1"/>
              <a:t>to</a:t>
            </a:r>
            <a:r>
              <a:rPr lang="de-DE" dirty="0"/>
              <a:t> </a:t>
            </a:r>
            <a:r>
              <a:rPr lang="de-DE" dirty="0" err="1"/>
              <a:t>ongoing</a:t>
            </a:r>
            <a:r>
              <a:rPr lang="de-DE" dirty="0"/>
              <a:t> </a:t>
            </a:r>
            <a:r>
              <a:rPr lang="de-DE" dirty="0" err="1"/>
              <a:t>development</a:t>
            </a:r>
            <a:r>
              <a:rPr lang="de-DE" dirty="0"/>
              <a:t>. </a:t>
            </a:r>
            <a:r>
              <a:rPr lang="de-DE" dirty="0" err="1"/>
              <a:t>Reflect</a:t>
            </a:r>
            <a:r>
              <a:rPr lang="de-DE" dirty="0"/>
              <a:t> on </a:t>
            </a:r>
            <a:r>
              <a:rPr lang="de-DE" dirty="0" err="1"/>
              <a:t>your</a:t>
            </a:r>
            <a:r>
              <a:rPr lang="de-DE" dirty="0"/>
              <a:t> </a:t>
            </a:r>
            <a:r>
              <a:rPr lang="de-DE" dirty="0" err="1"/>
              <a:t>needs</a:t>
            </a:r>
            <a:r>
              <a:rPr lang="de-DE" dirty="0"/>
              <a:t> and </a:t>
            </a:r>
            <a:r>
              <a:rPr lang="de-DE" dirty="0" err="1"/>
              <a:t>aspirations</a:t>
            </a:r>
            <a:r>
              <a:rPr lang="de-DE" dirty="0"/>
              <a:t>, and </a:t>
            </a:r>
            <a:r>
              <a:rPr lang="de-DE" dirty="0" err="1"/>
              <a:t>understand</a:t>
            </a:r>
            <a:r>
              <a:rPr lang="de-DE" dirty="0"/>
              <a:t> </a:t>
            </a:r>
            <a:r>
              <a:rPr lang="de-DE" dirty="0" err="1"/>
              <a:t>your</a:t>
            </a:r>
            <a:r>
              <a:rPr lang="de-DE" dirty="0"/>
              <a:t> </a:t>
            </a:r>
            <a:r>
              <a:rPr lang="de-DE" dirty="0" err="1"/>
              <a:t>strengths</a:t>
            </a:r>
            <a:r>
              <a:rPr lang="de-DE" dirty="0"/>
              <a:t>.</a:t>
            </a:r>
          </a:p>
          <a:p>
            <a:pPr marL="171450" indent="-171450">
              <a:buFont typeface="Arial" panose="020B0604020202020204" pitchFamily="34" charset="0"/>
              <a:buChar char="•"/>
            </a:pPr>
            <a:r>
              <a:rPr lang="de-DE" b="1" dirty="0"/>
              <a:t>Motivation &amp; </a:t>
            </a:r>
            <a:r>
              <a:rPr lang="de-DE" b="1" dirty="0" err="1"/>
              <a:t>perseverance</a:t>
            </a:r>
            <a:r>
              <a:rPr lang="de-DE" b="1" dirty="0"/>
              <a:t>:</a:t>
            </a:r>
            <a:r>
              <a:rPr lang="de-DE" dirty="0"/>
              <a:t> </a:t>
            </a:r>
            <a:r>
              <a:rPr lang="de-DE" dirty="0" err="1"/>
              <a:t>Stay</a:t>
            </a:r>
            <a:r>
              <a:rPr lang="de-DE" dirty="0"/>
              <a:t> </a:t>
            </a:r>
            <a:r>
              <a:rPr lang="de-DE" dirty="0" err="1"/>
              <a:t>focused</a:t>
            </a:r>
            <a:r>
              <a:rPr lang="de-DE" dirty="0"/>
              <a:t> and resilient </a:t>
            </a:r>
            <a:r>
              <a:rPr lang="de-DE" dirty="0" err="1"/>
              <a:t>under</a:t>
            </a:r>
            <a:r>
              <a:rPr lang="de-DE" dirty="0"/>
              <a:t> </a:t>
            </a:r>
            <a:r>
              <a:rPr lang="de-DE" dirty="0" err="1"/>
              <a:t>pressure</a:t>
            </a:r>
            <a:r>
              <a:rPr lang="de-DE" dirty="0"/>
              <a:t>. </a:t>
            </a:r>
            <a:r>
              <a:rPr lang="de-DE" dirty="0" err="1"/>
              <a:t>Cultivate</a:t>
            </a:r>
            <a:r>
              <a:rPr lang="de-DE" dirty="0"/>
              <a:t> </a:t>
            </a:r>
            <a:r>
              <a:rPr lang="de-DE" dirty="0" err="1"/>
              <a:t>determination</a:t>
            </a:r>
            <a:r>
              <a:rPr lang="de-DE" dirty="0"/>
              <a:t> </a:t>
            </a:r>
            <a:r>
              <a:rPr lang="de-DE" dirty="0" err="1"/>
              <a:t>to</a:t>
            </a:r>
            <a:r>
              <a:rPr lang="de-DE" dirty="0"/>
              <a:t> </a:t>
            </a:r>
            <a:r>
              <a:rPr lang="de-DE" dirty="0" err="1"/>
              <a:t>transform</a:t>
            </a:r>
            <a:r>
              <a:rPr lang="de-DE" dirty="0"/>
              <a:t> </a:t>
            </a:r>
            <a:r>
              <a:rPr lang="de-DE" dirty="0" err="1"/>
              <a:t>your</a:t>
            </a:r>
            <a:r>
              <a:rPr lang="de-DE" dirty="0"/>
              <a:t> </a:t>
            </a:r>
            <a:r>
              <a:rPr lang="de-DE" dirty="0" err="1"/>
              <a:t>ideas</a:t>
            </a:r>
            <a:r>
              <a:rPr lang="de-DE" dirty="0"/>
              <a:t> </a:t>
            </a:r>
            <a:r>
              <a:rPr lang="de-DE" dirty="0" err="1"/>
              <a:t>into</a:t>
            </a:r>
            <a:r>
              <a:rPr lang="de-DE" dirty="0"/>
              <a:t> </a:t>
            </a:r>
            <a:r>
              <a:rPr lang="de-DE" dirty="0" err="1"/>
              <a:t>action</a:t>
            </a:r>
            <a:r>
              <a:rPr lang="de-DE" dirty="0"/>
              <a:t>.</a:t>
            </a:r>
          </a:p>
          <a:p>
            <a:pPr marL="171450" indent="-171450">
              <a:buFont typeface="Arial" panose="020B0604020202020204" pitchFamily="34" charset="0"/>
              <a:buChar char="•"/>
            </a:pPr>
            <a:r>
              <a:rPr lang="de-DE" b="1" dirty="0" err="1"/>
              <a:t>Mobilizing</a:t>
            </a:r>
            <a:r>
              <a:rPr lang="de-DE" b="1" dirty="0"/>
              <a:t> </a:t>
            </a:r>
            <a:r>
              <a:rPr lang="de-DE" b="1" dirty="0" err="1"/>
              <a:t>resources</a:t>
            </a:r>
            <a:r>
              <a:rPr lang="de-DE" b="1" dirty="0"/>
              <a:t>:</a:t>
            </a:r>
            <a:r>
              <a:rPr lang="de-DE" dirty="0"/>
              <a:t> </a:t>
            </a:r>
            <a:r>
              <a:rPr lang="de-DE" dirty="0" err="1"/>
              <a:t>Effectively</a:t>
            </a:r>
            <a:r>
              <a:rPr lang="de-DE" dirty="0"/>
              <a:t> </a:t>
            </a:r>
            <a:r>
              <a:rPr lang="de-DE" dirty="0" err="1"/>
              <a:t>gather</a:t>
            </a:r>
            <a:r>
              <a:rPr lang="de-DE" dirty="0"/>
              <a:t> and manage </a:t>
            </a:r>
            <a:r>
              <a:rPr lang="de-DE" dirty="0" err="1"/>
              <a:t>the</a:t>
            </a:r>
            <a:r>
              <a:rPr lang="de-DE" dirty="0"/>
              <a:t> </a:t>
            </a:r>
            <a:r>
              <a:rPr lang="de-DE" dirty="0" err="1"/>
              <a:t>resources</a:t>
            </a:r>
            <a:r>
              <a:rPr lang="de-DE" dirty="0"/>
              <a:t> </a:t>
            </a:r>
            <a:r>
              <a:rPr lang="de-DE" dirty="0" err="1"/>
              <a:t>you</a:t>
            </a:r>
            <a:r>
              <a:rPr lang="de-DE" dirty="0"/>
              <a:t> </a:t>
            </a:r>
            <a:r>
              <a:rPr lang="de-DE" dirty="0" err="1"/>
              <a:t>need</a:t>
            </a:r>
            <a:r>
              <a:rPr lang="de-DE" dirty="0"/>
              <a:t>. Use </a:t>
            </a:r>
            <a:r>
              <a:rPr lang="de-DE" dirty="0" err="1"/>
              <a:t>your</a:t>
            </a:r>
            <a:r>
              <a:rPr lang="de-DE" dirty="0"/>
              <a:t> own </a:t>
            </a:r>
            <a:r>
              <a:rPr lang="de-DE" dirty="0" err="1"/>
              <a:t>resources</a:t>
            </a:r>
            <a:r>
              <a:rPr lang="de-DE" dirty="0"/>
              <a:t> </a:t>
            </a:r>
            <a:r>
              <a:rPr lang="de-DE" dirty="0" err="1"/>
              <a:t>responsibly</a:t>
            </a:r>
            <a:r>
              <a:rPr lang="de-DE" dirty="0"/>
              <a:t> and </a:t>
            </a:r>
            <a:r>
              <a:rPr lang="de-DE" dirty="0" err="1"/>
              <a:t>know</a:t>
            </a:r>
            <a:r>
              <a:rPr lang="de-DE" dirty="0"/>
              <a:t> </a:t>
            </a:r>
            <a:r>
              <a:rPr lang="de-DE" dirty="0" err="1"/>
              <a:t>where</a:t>
            </a:r>
            <a:r>
              <a:rPr lang="de-DE" dirty="0"/>
              <a:t> </a:t>
            </a:r>
            <a:r>
              <a:rPr lang="de-DE" dirty="0" err="1"/>
              <a:t>to</a:t>
            </a:r>
            <a:r>
              <a:rPr lang="de-DE" dirty="0"/>
              <a:t> </a:t>
            </a:r>
            <a:r>
              <a:rPr lang="de-DE" dirty="0" err="1"/>
              <a:t>seek</a:t>
            </a:r>
            <a:r>
              <a:rPr lang="de-DE" dirty="0"/>
              <a:t> support </a:t>
            </a:r>
            <a:r>
              <a:rPr lang="de-DE" dirty="0" err="1"/>
              <a:t>when</a:t>
            </a:r>
            <a:r>
              <a:rPr lang="de-DE" dirty="0"/>
              <a:t> </a:t>
            </a:r>
            <a:r>
              <a:rPr lang="de-DE" dirty="0" err="1"/>
              <a:t>needed</a:t>
            </a:r>
            <a:r>
              <a:rPr lang="de-DE" dirty="0"/>
              <a:t>.</a:t>
            </a:r>
          </a:p>
          <a:p>
            <a:endParaRPr lang="de-DE" dirty="0"/>
          </a:p>
          <a:p>
            <a:r>
              <a:rPr lang="de-DE" dirty="0"/>
              <a:t>This </a:t>
            </a:r>
            <a:r>
              <a:rPr lang="de-DE" dirty="0" err="1"/>
              <a:t>might</a:t>
            </a:r>
            <a:r>
              <a:rPr lang="de-DE" dirty="0"/>
              <a:t> </a:t>
            </a:r>
            <a:r>
              <a:rPr lang="de-DE" dirty="0" err="1"/>
              <a:t>sound</a:t>
            </a:r>
            <a:r>
              <a:rPr lang="de-DE" dirty="0"/>
              <a:t> like </a:t>
            </a:r>
            <a:r>
              <a:rPr lang="de-DE" dirty="0" err="1"/>
              <a:t>abstract</a:t>
            </a:r>
            <a:r>
              <a:rPr lang="de-DE" dirty="0"/>
              <a:t> </a:t>
            </a:r>
            <a:r>
              <a:rPr lang="de-DE" dirty="0" err="1"/>
              <a:t>input</a:t>
            </a:r>
            <a:r>
              <a:rPr lang="de-DE" dirty="0"/>
              <a:t>, but </a:t>
            </a:r>
            <a:r>
              <a:rPr lang="de-DE" dirty="0" err="1"/>
              <a:t>it’s</a:t>
            </a:r>
            <a:r>
              <a:rPr lang="de-DE" dirty="0"/>
              <a:t> essential </a:t>
            </a:r>
            <a:r>
              <a:rPr lang="de-DE" dirty="0" err="1"/>
              <a:t>for</a:t>
            </a:r>
            <a:r>
              <a:rPr lang="de-DE" dirty="0"/>
              <a:t> </a:t>
            </a:r>
            <a:r>
              <a:rPr lang="de-DE" dirty="0" err="1"/>
              <a:t>building</a:t>
            </a:r>
            <a:r>
              <a:rPr lang="de-DE" dirty="0"/>
              <a:t> a </a:t>
            </a:r>
            <a:r>
              <a:rPr lang="de-DE" dirty="0" err="1"/>
              <a:t>case</a:t>
            </a:r>
            <a:r>
              <a:rPr lang="de-DE" dirty="0"/>
              <a:t> </a:t>
            </a:r>
            <a:r>
              <a:rPr lang="de-DE" dirty="0" err="1"/>
              <a:t>for</a:t>
            </a:r>
            <a:r>
              <a:rPr lang="de-DE" dirty="0"/>
              <a:t> </a:t>
            </a:r>
            <a:r>
              <a:rPr lang="de-DE" dirty="0" err="1"/>
              <a:t>resilience</a:t>
            </a:r>
            <a:r>
              <a:rPr lang="de-DE" dirty="0"/>
              <a:t>. </a:t>
            </a:r>
            <a:r>
              <a:rPr lang="de-DE" dirty="0" err="1"/>
              <a:t>To</a:t>
            </a:r>
            <a:r>
              <a:rPr lang="de-DE" dirty="0"/>
              <a:t> </a:t>
            </a:r>
            <a:r>
              <a:rPr lang="de-DE" dirty="0" err="1"/>
              <a:t>make</a:t>
            </a:r>
            <a:r>
              <a:rPr lang="de-DE" dirty="0"/>
              <a:t> </a:t>
            </a:r>
            <a:r>
              <a:rPr lang="de-DE" dirty="0" err="1"/>
              <a:t>it</a:t>
            </a:r>
            <a:r>
              <a:rPr lang="de-DE" dirty="0"/>
              <a:t> </a:t>
            </a:r>
            <a:r>
              <a:rPr lang="de-DE" dirty="0" err="1"/>
              <a:t>more</a:t>
            </a:r>
            <a:r>
              <a:rPr lang="de-DE" dirty="0"/>
              <a:t> </a:t>
            </a:r>
            <a:r>
              <a:rPr lang="de-DE" dirty="0" err="1"/>
              <a:t>relatable</a:t>
            </a:r>
            <a:r>
              <a:rPr lang="de-DE" dirty="0"/>
              <a:t>, </a:t>
            </a:r>
            <a:r>
              <a:rPr lang="de-DE" dirty="0" err="1"/>
              <a:t>let</a:t>
            </a:r>
            <a:r>
              <a:rPr lang="de-DE" dirty="0"/>
              <a:t> </a:t>
            </a:r>
            <a:r>
              <a:rPr lang="de-DE" dirty="0" err="1"/>
              <a:t>me</a:t>
            </a:r>
            <a:r>
              <a:rPr lang="de-DE" dirty="0"/>
              <a:t> </a:t>
            </a:r>
            <a:r>
              <a:rPr lang="de-DE" dirty="0" err="1"/>
              <a:t>share</a:t>
            </a:r>
            <a:r>
              <a:rPr lang="de-DE" dirty="0"/>
              <a:t> </a:t>
            </a:r>
            <a:r>
              <a:rPr lang="de-DE" dirty="0" err="1"/>
              <a:t>some</a:t>
            </a:r>
            <a:r>
              <a:rPr lang="de-DE" dirty="0"/>
              <a:t> </a:t>
            </a:r>
            <a:r>
              <a:rPr lang="de-DE" dirty="0" err="1"/>
              <a:t>inspiration</a:t>
            </a:r>
            <a:r>
              <a:rPr lang="de-DE" dirty="0"/>
              <a:t> on </a:t>
            </a:r>
            <a:r>
              <a:rPr lang="de-DE" dirty="0" err="1"/>
              <a:t>the</a:t>
            </a:r>
            <a:r>
              <a:rPr lang="de-DE" dirty="0"/>
              <a:t> </a:t>
            </a:r>
            <a:r>
              <a:rPr lang="de-DE" dirty="0" err="1"/>
              <a:t>topic</a:t>
            </a:r>
            <a:r>
              <a:rPr lang="de-DE" dirty="0"/>
              <a:t>…</a:t>
            </a:r>
          </a:p>
          <a:p>
            <a:endParaRPr lang="en-US" dirty="0">
              <a:cs typeface="Calibri"/>
            </a:endParaRPr>
          </a:p>
        </p:txBody>
      </p:sp>
      <p:sp>
        <p:nvSpPr>
          <p:cNvPr id="4" name="Slide Number Placeholder 3"/>
          <p:cNvSpPr>
            <a:spLocks noGrp="1"/>
          </p:cNvSpPr>
          <p:nvPr>
            <p:ph type="sldNum" sz="quarter" idx="5"/>
          </p:nvPr>
        </p:nvSpPr>
        <p:spPr/>
        <p:txBody>
          <a:bodyPr/>
          <a:lstStyle/>
          <a:p>
            <a:fld id="{BE60C1D1-7AD6-9141-813A-8841F3513205}" type="slidenum">
              <a:rPr lang="en-US"/>
              <a:t>6</a:t>
            </a:fld>
            <a:endParaRPr lang="en-US"/>
          </a:p>
        </p:txBody>
      </p:sp>
    </p:spTree>
    <p:extLst>
      <p:ext uri="{BB962C8B-B14F-4D97-AF65-F5344CB8AC3E}">
        <p14:creationId xmlns:p14="http://schemas.microsoft.com/office/powerpoint/2010/main" val="367583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I </a:t>
            </a:r>
            <a:r>
              <a:rPr lang="de-DE" dirty="0" err="1"/>
              <a:t>love</a:t>
            </a:r>
            <a:r>
              <a:rPr lang="de-DE" dirty="0"/>
              <a:t> </a:t>
            </a:r>
            <a:r>
              <a:rPr lang="de-DE" dirty="0" err="1"/>
              <a:t>this</a:t>
            </a:r>
            <a:r>
              <a:rPr lang="de-DE" dirty="0"/>
              <a:t> </a:t>
            </a:r>
            <a:r>
              <a:rPr lang="de-DE" dirty="0" err="1"/>
              <a:t>quote</a:t>
            </a:r>
            <a:r>
              <a:rPr lang="de-DE" dirty="0"/>
              <a:t> </a:t>
            </a:r>
            <a:r>
              <a:rPr lang="de-DE" dirty="0" err="1"/>
              <a:t>because</a:t>
            </a:r>
            <a:r>
              <a:rPr lang="de-DE" dirty="0"/>
              <a:t> </a:t>
            </a:r>
            <a:r>
              <a:rPr lang="de-DE" dirty="0" err="1"/>
              <a:t>it</a:t>
            </a:r>
            <a:r>
              <a:rPr lang="de-DE" dirty="0"/>
              <a:t> </a:t>
            </a:r>
            <a:r>
              <a:rPr lang="de-DE" dirty="0" err="1"/>
              <a:t>highlights</a:t>
            </a:r>
            <a:r>
              <a:rPr lang="de-DE" dirty="0"/>
              <a:t> </a:t>
            </a:r>
            <a:r>
              <a:rPr lang="de-DE" dirty="0" err="1"/>
              <a:t>that</a:t>
            </a:r>
            <a:r>
              <a:rPr lang="de-DE" dirty="0"/>
              <a:t> </a:t>
            </a:r>
            <a:r>
              <a:rPr lang="de-DE" dirty="0" err="1"/>
              <a:t>mastering</a:t>
            </a:r>
            <a:r>
              <a:rPr lang="de-DE" dirty="0"/>
              <a:t> </a:t>
            </a:r>
            <a:r>
              <a:rPr lang="de-DE" dirty="0" err="1"/>
              <a:t>hard</a:t>
            </a:r>
            <a:r>
              <a:rPr lang="de-DE" dirty="0"/>
              <a:t> </a:t>
            </a:r>
            <a:r>
              <a:rPr lang="de-DE" dirty="0" err="1"/>
              <a:t>skills</a:t>
            </a:r>
            <a:r>
              <a:rPr lang="de-DE" dirty="0"/>
              <a:t> </a:t>
            </a:r>
            <a:r>
              <a:rPr lang="de-DE" dirty="0" err="1"/>
              <a:t>alone</a:t>
            </a:r>
            <a:r>
              <a:rPr lang="de-DE" dirty="0"/>
              <a:t> </a:t>
            </a:r>
            <a:r>
              <a:rPr lang="de-DE" dirty="0" err="1"/>
              <a:t>isn’t</a:t>
            </a:r>
            <a:r>
              <a:rPr lang="de-DE" dirty="0"/>
              <a:t> </a:t>
            </a:r>
            <a:r>
              <a:rPr lang="de-DE" dirty="0" err="1"/>
              <a:t>enough</a:t>
            </a:r>
            <a:r>
              <a:rPr lang="de-DE" dirty="0"/>
              <a:t> </a:t>
            </a:r>
            <a:r>
              <a:rPr lang="de-DE" dirty="0" err="1"/>
              <a:t>for</a:t>
            </a:r>
            <a:r>
              <a:rPr lang="de-DE" dirty="0"/>
              <a:t> </a:t>
            </a:r>
            <a:r>
              <a:rPr lang="de-DE" dirty="0" err="1"/>
              <a:t>true</a:t>
            </a:r>
            <a:r>
              <a:rPr lang="de-DE" dirty="0"/>
              <a:t> </a:t>
            </a:r>
            <a:r>
              <a:rPr lang="de-DE" dirty="0" err="1"/>
              <a:t>success</a:t>
            </a:r>
            <a:r>
              <a:rPr lang="de-DE" dirty="0"/>
              <a:t>. </a:t>
            </a:r>
          </a:p>
          <a:p>
            <a:pPr marL="171450" indent="-171450">
              <a:buFont typeface="Arial" panose="020B0604020202020204" pitchFamily="34" charset="0"/>
              <a:buChar char="•"/>
            </a:pPr>
            <a:r>
              <a:rPr lang="de-DE" dirty="0"/>
              <a:t>As an </a:t>
            </a:r>
            <a:r>
              <a:rPr lang="de-DE" dirty="0" err="1"/>
              <a:t>entrepreneur</a:t>
            </a:r>
            <a:r>
              <a:rPr lang="de-DE" dirty="0"/>
              <a:t> and </a:t>
            </a:r>
            <a:r>
              <a:rPr lang="de-DE" dirty="0" err="1"/>
              <a:t>scientist</a:t>
            </a:r>
            <a:r>
              <a:rPr lang="de-DE" dirty="0"/>
              <a:t>, </a:t>
            </a:r>
            <a:r>
              <a:rPr lang="de-DE" dirty="0" err="1"/>
              <a:t>what</a:t>
            </a:r>
            <a:r>
              <a:rPr lang="de-DE" dirty="0"/>
              <a:t> will </a:t>
            </a:r>
            <a:r>
              <a:rPr lang="de-DE" dirty="0" err="1"/>
              <a:t>ultimately</a:t>
            </a:r>
            <a:r>
              <a:rPr lang="de-DE" dirty="0"/>
              <a:t> push </a:t>
            </a:r>
            <a:r>
              <a:rPr lang="de-DE" dirty="0" err="1"/>
              <a:t>you</a:t>
            </a:r>
            <a:r>
              <a:rPr lang="de-DE" dirty="0"/>
              <a:t> </a:t>
            </a:r>
            <a:r>
              <a:rPr lang="de-DE" dirty="0" err="1"/>
              <a:t>forward</a:t>
            </a:r>
            <a:r>
              <a:rPr lang="de-DE" dirty="0"/>
              <a:t> and </a:t>
            </a:r>
            <a:r>
              <a:rPr lang="de-DE" dirty="0" err="1"/>
              <a:t>help</a:t>
            </a:r>
            <a:r>
              <a:rPr lang="de-DE" dirty="0"/>
              <a:t> </a:t>
            </a:r>
            <a:r>
              <a:rPr lang="de-DE" dirty="0" err="1"/>
              <a:t>you</a:t>
            </a:r>
            <a:r>
              <a:rPr lang="de-DE" dirty="0"/>
              <a:t> </a:t>
            </a:r>
            <a:r>
              <a:rPr lang="de-DE" dirty="0" err="1"/>
              <a:t>achieve</a:t>
            </a:r>
            <a:r>
              <a:rPr lang="de-DE" dirty="0"/>
              <a:t> </a:t>
            </a:r>
            <a:r>
              <a:rPr lang="de-DE" dirty="0" err="1"/>
              <a:t>your</a:t>
            </a:r>
            <a:r>
              <a:rPr lang="de-DE" dirty="0"/>
              <a:t> </a:t>
            </a:r>
            <a:r>
              <a:rPr lang="de-DE" dirty="0" err="1"/>
              <a:t>goals</a:t>
            </a:r>
            <a:r>
              <a:rPr lang="de-DE" dirty="0"/>
              <a:t> </a:t>
            </a:r>
            <a:r>
              <a:rPr lang="de-DE" dirty="0" err="1"/>
              <a:t>depends</a:t>
            </a:r>
            <a:r>
              <a:rPr lang="de-DE" dirty="0"/>
              <a:t> on </a:t>
            </a:r>
            <a:r>
              <a:rPr lang="de-DE" dirty="0" err="1"/>
              <a:t>more</a:t>
            </a:r>
            <a:r>
              <a:rPr lang="de-DE" dirty="0"/>
              <a:t> </a:t>
            </a:r>
            <a:r>
              <a:rPr lang="de-DE" dirty="0" err="1"/>
              <a:t>than</a:t>
            </a:r>
            <a:r>
              <a:rPr lang="de-DE" dirty="0"/>
              <a:t> </a:t>
            </a:r>
            <a:r>
              <a:rPr lang="de-DE" dirty="0" err="1"/>
              <a:t>technical</a:t>
            </a:r>
            <a:r>
              <a:rPr lang="de-DE" dirty="0"/>
              <a:t> </a:t>
            </a:r>
            <a:r>
              <a:rPr lang="de-DE" dirty="0" err="1"/>
              <a:t>expertis</a:t>
            </a:r>
            <a:r>
              <a:rPr lang="de-DE" dirty="0"/>
              <a:t>.</a:t>
            </a:r>
          </a:p>
          <a:p>
            <a:pPr marL="171450" indent="-171450">
              <a:buFont typeface="Arial" panose="020B0604020202020204" pitchFamily="34" charset="0"/>
              <a:buChar char="•"/>
            </a:pPr>
            <a:r>
              <a:rPr lang="de-DE" dirty="0" err="1"/>
              <a:t>It’s</a:t>
            </a:r>
            <a:r>
              <a:rPr lang="de-DE" dirty="0"/>
              <a:t> also </a:t>
            </a:r>
            <a:r>
              <a:rPr lang="de-DE" dirty="0" err="1"/>
              <a:t>about</a:t>
            </a:r>
            <a:r>
              <a:rPr lang="de-DE" dirty="0"/>
              <a:t> </a:t>
            </a:r>
            <a:r>
              <a:rPr lang="de-DE" dirty="0" err="1"/>
              <a:t>understand</a:t>
            </a:r>
            <a:r>
              <a:rPr lang="de-DE" dirty="0"/>
              <a:t> and manage </a:t>
            </a:r>
            <a:r>
              <a:rPr lang="de-DE" dirty="0" err="1"/>
              <a:t>your</a:t>
            </a:r>
            <a:r>
              <a:rPr lang="de-DE" dirty="0"/>
              <a:t> own </a:t>
            </a:r>
            <a:r>
              <a:rPr lang="de-DE" dirty="0" err="1"/>
              <a:t>psychology</a:t>
            </a:r>
            <a:r>
              <a:rPr lang="de-DE" dirty="0"/>
              <a:t>.</a:t>
            </a:r>
          </a:p>
          <a:p>
            <a:pPr marL="171450" indent="-171450">
              <a:buFont typeface="Arial" panose="020B0604020202020204" pitchFamily="34" charset="0"/>
              <a:buChar char="•"/>
            </a:pPr>
            <a:r>
              <a:rPr lang="de-DE" dirty="0" err="1"/>
              <a:t>To</a:t>
            </a:r>
            <a:r>
              <a:rPr lang="de-DE" dirty="0"/>
              <a:t> </a:t>
            </a:r>
            <a:r>
              <a:rPr lang="de-DE" dirty="0" err="1"/>
              <a:t>reach</a:t>
            </a:r>
            <a:r>
              <a:rPr lang="de-DE" dirty="0"/>
              <a:t> </a:t>
            </a:r>
            <a:r>
              <a:rPr lang="de-DE" dirty="0" err="1"/>
              <a:t>that</a:t>
            </a:r>
            <a:r>
              <a:rPr lang="de-DE" dirty="0"/>
              <a:t> </a:t>
            </a:r>
            <a:r>
              <a:rPr lang="de-DE" dirty="0" err="1"/>
              <a:t>point</a:t>
            </a:r>
            <a:r>
              <a:rPr lang="de-DE" dirty="0"/>
              <a:t>, </a:t>
            </a:r>
            <a:r>
              <a:rPr lang="de-DE" dirty="0" err="1"/>
              <a:t>you</a:t>
            </a:r>
            <a:r>
              <a:rPr lang="de-DE" dirty="0"/>
              <a:t> </a:t>
            </a:r>
            <a:r>
              <a:rPr lang="de-DE" dirty="0" err="1"/>
              <a:t>can</a:t>
            </a:r>
            <a:r>
              <a:rPr lang="de-DE" dirty="0"/>
              <a:t> </a:t>
            </a:r>
            <a:r>
              <a:rPr lang="de-DE" dirty="0" err="1"/>
              <a:t>learn</a:t>
            </a:r>
            <a:r>
              <a:rPr lang="de-DE" dirty="0"/>
              <a:t> </a:t>
            </a:r>
            <a:r>
              <a:rPr lang="de-DE" dirty="0" err="1"/>
              <a:t>to</a:t>
            </a:r>
            <a:r>
              <a:rPr lang="de-DE" dirty="0"/>
              <a:t> </a:t>
            </a:r>
            <a:r>
              <a:rPr lang="de-DE" dirty="0" err="1"/>
              <a:t>navigate</a:t>
            </a:r>
            <a:r>
              <a:rPr lang="de-DE" dirty="0"/>
              <a:t> </a:t>
            </a:r>
            <a:r>
              <a:rPr lang="de-DE" dirty="0" err="1"/>
              <a:t>obstacles</a:t>
            </a:r>
            <a:r>
              <a:rPr lang="de-DE" dirty="0"/>
              <a:t> </a:t>
            </a:r>
            <a:r>
              <a:rPr lang="de-DE" dirty="0" err="1"/>
              <a:t>with</a:t>
            </a:r>
            <a:r>
              <a:rPr lang="de-DE" dirty="0"/>
              <a:t> </a:t>
            </a:r>
            <a:r>
              <a:rPr lang="de-DE" dirty="0" err="1"/>
              <a:t>greater</a:t>
            </a:r>
            <a:r>
              <a:rPr lang="de-DE" dirty="0"/>
              <a:t> </a:t>
            </a:r>
            <a:r>
              <a:rPr lang="de-DE" dirty="0" err="1"/>
              <a:t>ease</a:t>
            </a:r>
            <a:r>
              <a:rPr lang="de-DE" dirty="0"/>
              <a:t>, </a:t>
            </a:r>
            <a:r>
              <a:rPr lang="de-DE" dirty="0" err="1"/>
              <a:t>grow</a:t>
            </a:r>
            <a:r>
              <a:rPr lang="de-DE" dirty="0"/>
              <a:t> </a:t>
            </a:r>
            <a:r>
              <a:rPr lang="de-DE" dirty="0" err="1"/>
              <a:t>from</a:t>
            </a:r>
            <a:r>
              <a:rPr lang="de-DE" dirty="0"/>
              <a:t> </a:t>
            </a:r>
            <a:r>
              <a:rPr lang="de-DE" dirty="0" err="1"/>
              <a:t>challenges</a:t>
            </a:r>
            <a:r>
              <a:rPr lang="de-DE" dirty="0"/>
              <a:t>, and </a:t>
            </a:r>
            <a:r>
              <a:rPr lang="de-DE" dirty="0" err="1"/>
              <a:t>emerge</a:t>
            </a:r>
            <a:r>
              <a:rPr lang="de-DE" dirty="0"/>
              <a:t> </a:t>
            </a:r>
            <a:r>
              <a:rPr lang="de-DE" dirty="0" err="1"/>
              <a:t>stronger</a:t>
            </a:r>
            <a:r>
              <a:rPr lang="de-DE" dirty="0"/>
              <a:t>.</a:t>
            </a:r>
          </a:p>
          <a:p>
            <a:pPr marL="171450" indent="-171450">
              <a:buFont typeface="Arial" panose="020B0604020202020204" pitchFamily="34" charset="0"/>
              <a:buChar char="•"/>
            </a:pPr>
            <a:r>
              <a:rPr lang="de-DE" b="1" dirty="0"/>
              <a:t>This </a:t>
            </a:r>
            <a:r>
              <a:rPr lang="de-DE" b="1" dirty="0" err="1"/>
              <a:t>is</a:t>
            </a:r>
            <a:r>
              <a:rPr lang="de-DE" b="1" dirty="0"/>
              <a:t> </a:t>
            </a:r>
            <a:r>
              <a:rPr lang="de-DE" b="1" dirty="0" err="1"/>
              <a:t>where</a:t>
            </a:r>
            <a:r>
              <a:rPr lang="de-DE" b="1" dirty="0"/>
              <a:t> </a:t>
            </a:r>
            <a:r>
              <a:rPr lang="de-DE" b="1" dirty="0" err="1"/>
              <a:t>resilience</a:t>
            </a:r>
            <a:r>
              <a:rPr lang="de-DE" b="1" dirty="0"/>
              <a:t> </a:t>
            </a:r>
            <a:r>
              <a:rPr lang="de-DE" b="1" dirty="0" err="1"/>
              <a:t>becomes</a:t>
            </a:r>
            <a:r>
              <a:rPr lang="de-DE" b="1" dirty="0"/>
              <a:t> essential. </a:t>
            </a:r>
          </a:p>
          <a:p>
            <a:pPr marL="171450" indent="-171450">
              <a:buFont typeface="Arial" panose="020B0604020202020204" pitchFamily="34" charset="0"/>
              <a:buChar char="•"/>
            </a:pPr>
            <a:r>
              <a:rPr lang="de-DE" dirty="0" err="1"/>
              <a:t>While</a:t>
            </a:r>
            <a:r>
              <a:rPr lang="de-DE" dirty="0"/>
              <a:t> Ben Horowitz </a:t>
            </a:r>
            <a:r>
              <a:rPr lang="de-DE" dirty="0" err="1"/>
              <a:t>might</a:t>
            </a:r>
            <a:r>
              <a:rPr lang="de-DE" dirty="0"/>
              <a:t> not </a:t>
            </a:r>
            <a:r>
              <a:rPr lang="de-DE" dirty="0" err="1"/>
              <a:t>be</a:t>
            </a:r>
            <a:r>
              <a:rPr lang="de-DE" dirty="0"/>
              <a:t> </a:t>
            </a:r>
            <a:r>
              <a:rPr lang="de-DE" dirty="0" err="1"/>
              <a:t>the</a:t>
            </a:r>
            <a:r>
              <a:rPr lang="de-DE" dirty="0"/>
              <a:t> </a:t>
            </a:r>
            <a:r>
              <a:rPr lang="de-DE" dirty="0" err="1"/>
              <a:t>first</a:t>
            </a:r>
            <a:r>
              <a:rPr lang="de-DE" dirty="0"/>
              <a:t> </a:t>
            </a:r>
            <a:r>
              <a:rPr lang="de-DE" dirty="0" err="1"/>
              <a:t>person</a:t>
            </a:r>
            <a:r>
              <a:rPr lang="de-DE" dirty="0"/>
              <a:t> </a:t>
            </a:r>
            <a:r>
              <a:rPr lang="de-DE" dirty="0" err="1"/>
              <a:t>who</a:t>
            </a:r>
            <a:r>
              <a:rPr lang="de-DE" dirty="0"/>
              <a:t> </a:t>
            </a:r>
            <a:r>
              <a:rPr lang="de-DE" dirty="0" err="1"/>
              <a:t>comes</a:t>
            </a:r>
            <a:r>
              <a:rPr lang="de-DE" dirty="0"/>
              <a:t> </a:t>
            </a:r>
            <a:r>
              <a:rPr lang="de-DE" dirty="0" err="1"/>
              <a:t>to</a:t>
            </a:r>
            <a:r>
              <a:rPr lang="de-DE" dirty="0"/>
              <a:t> </a:t>
            </a:r>
            <a:r>
              <a:rPr lang="de-DE" dirty="0" err="1"/>
              <a:t>mind</a:t>
            </a:r>
            <a:r>
              <a:rPr lang="de-DE" dirty="0"/>
              <a:t> </a:t>
            </a:r>
            <a:r>
              <a:rPr lang="de-DE" dirty="0" err="1"/>
              <a:t>when</a:t>
            </a:r>
            <a:r>
              <a:rPr lang="de-DE" dirty="0"/>
              <a:t> </a:t>
            </a:r>
            <a:r>
              <a:rPr lang="de-DE" dirty="0" err="1"/>
              <a:t>thinking</a:t>
            </a:r>
            <a:r>
              <a:rPr lang="de-DE" dirty="0"/>
              <a:t> </a:t>
            </a:r>
            <a:r>
              <a:rPr lang="de-DE" dirty="0" err="1"/>
              <a:t>about</a:t>
            </a:r>
            <a:r>
              <a:rPr lang="de-DE" dirty="0"/>
              <a:t> </a:t>
            </a:r>
            <a:r>
              <a:rPr lang="de-DE" dirty="0" err="1"/>
              <a:t>resilience</a:t>
            </a:r>
            <a:r>
              <a:rPr lang="de-DE" dirty="0"/>
              <a:t>, </a:t>
            </a:r>
            <a:r>
              <a:rPr lang="de-DE" dirty="0" err="1"/>
              <a:t>his</a:t>
            </a:r>
            <a:r>
              <a:rPr lang="de-DE" dirty="0"/>
              <a:t> </a:t>
            </a:r>
            <a:r>
              <a:rPr lang="de-DE" dirty="0" err="1"/>
              <a:t>insight</a:t>
            </a:r>
            <a:r>
              <a:rPr lang="de-DE" dirty="0"/>
              <a:t> </a:t>
            </a:r>
            <a:r>
              <a:rPr lang="de-DE" dirty="0" err="1"/>
              <a:t>is</a:t>
            </a:r>
            <a:r>
              <a:rPr lang="de-DE" dirty="0"/>
              <a:t> a powerful </a:t>
            </a:r>
            <a:r>
              <a:rPr lang="de-DE" dirty="0" err="1"/>
              <a:t>reminder</a:t>
            </a:r>
            <a:r>
              <a:rPr lang="de-DE" dirty="0"/>
              <a:t> </a:t>
            </a:r>
            <a:r>
              <a:rPr lang="de-DE" dirty="0" err="1"/>
              <a:t>of</a:t>
            </a:r>
            <a:r>
              <a:rPr lang="de-DE" dirty="0"/>
              <a:t> </a:t>
            </a:r>
            <a:r>
              <a:rPr lang="de-DE" dirty="0" err="1"/>
              <a:t>its</a:t>
            </a:r>
            <a:r>
              <a:rPr lang="de-DE" dirty="0"/>
              <a:t> </a:t>
            </a:r>
            <a:r>
              <a:rPr lang="de-DE" dirty="0" err="1"/>
              <a:t>importance</a:t>
            </a:r>
            <a:r>
              <a:rPr lang="de-DE" dirty="0"/>
              <a:t>.</a:t>
            </a:r>
          </a:p>
          <a:p>
            <a:endParaRPr lang="de-DE" sz="1200" b="0" i="0" u="none" strike="noStrike" dirty="0">
              <a:solidFill>
                <a:srgbClr val="262626"/>
              </a:solidFill>
              <a:effectLst/>
              <a:latin typeface="ui-sans-serif"/>
            </a:endParaRPr>
          </a:p>
          <a:p>
            <a:endParaRPr lang="de-DE" sz="1200" b="0" i="0" u="none" strike="noStrike" dirty="0">
              <a:solidFill>
                <a:srgbClr val="262626"/>
              </a:solidFill>
              <a:effectLst/>
              <a:latin typeface="ui-sans-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50" b="0" i="1" u="none" strike="noStrike" dirty="0">
                <a:solidFill>
                  <a:srgbClr val="262626"/>
                </a:solidFill>
                <a:effectLst/>
                <a:latin typeface="ui-sans-serif"/>
              </a:rPr>
              <a:t>Quelle: https://</a:t>
            </a:r>
            <a:r>
              <a:rPr lang="de-DE" sz="1050" b="0" i="1" u="none" strike="noStrike" dirty="0" err="1">
                <a:solidFill>
                  <a:srgbClr val="262626"/>
                </a:solidFill>
                <a:effectLst/>
                <a:latin typeface="ui-sans-serif"/>
              </a:rPr>
              <a:t>beruhmte-zitate.de</a:t>
            </a:r>
            <a:r>
              <a:rPr lang="de-DE" sz="1050" b="0" i="1" u="none" strike="noStrike" dirty="0">
                <a:solidFill>
                  <a:srgbClr val="262626"/>
                </a:solidFill>
                <a:effectLst/>
                <a:latin typeface="ui-sans-serif"/>
              </a:rPr>
              <a:t>/</a:t>
            </a:r>
            <a:r>
              <a:rPr lang="de-DE" sz="1050" b="0" i="1" u="none" strike="noStrike" dirty="0" err="1">
                <a:solidFill>
                  <a:srgbClr val="262626"/>
                </a:solidFill>
                <a:effectLst/>
                <a:latin typeface="ui-sans-serif"/>
              </a:rPr>
              <a:t>zitate</a:t>
            </a:r>
            <a:r>
              <a:rPr lang="de-DE" sz="1050" b="0" i="1" u="none" strike="noStrike" dirty="0">
                <a:solidFill>
                  <a:srgbClr val="262626"/>
                </a:solidFill>
                <a:effectLst/>
                <a:latin typeface="ui-sans-serif"/>
              </a:rPr>
              <a:t>/1850610-ben-horowitz-by-far-the-most-difficult-skill-i-learned-as-a-c/</a:t>
            </a:r>
          </a:p>
          <a:p>
            <a:endParaRPr lang="de-DE" dirty="0"/>
          </a:p>
        </p:txBody>
      </p:sp>
      <p:sp>
        <p:nvSpPr>
          <p:cNvPr id="4" name="Foliennummernplatzhalter 3"/>
          <p:cNvSpPr>
            <a:spLocks noGrp="1"/>
          </p:cNvSpPr>
          <p:nvPr>
            <p:ph type="sldNum" sz="quarter" idx="5"/>
          </p:nvPr>
        </p:nvSpPr>
        <p:spPr/>
        <p:txBody>
          <a:bodyPr/>
          <a:lstStyle/>
          <a:p>
            <a:fld id="{482C8A6D-F44A-2F43-A65F-4776C2B8F29A}" type="slidenum">
              <a:rPr lang="de-DE" smtClean="0"/>
              <a:t>7</a:t>
            </a:fld>
            <a:endParaRPr lang="de-DE"/>
          </a:p>
        </p:txBody>
      </p:sp>
    </p:spTree>
    <p:extLst>
      <p:ext uri="{BB962C8B-B14F-4D97-AF65-F5344CB8AC3E}">
        <p14:creationId xmlns:p14="http://schemas.microsoft.com/office/powerpoint/2010/main" val="3138233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a:buFont typeface="Arial" panose="020B0604020202020204" pitchFamily="34" charset="0"/>
              <a:buChar char="•"/>
            </a:pPr>
            <a:r>
              <a:rPr lang="de-DE" sz="2800" dirty="0"/>
              <a:t>Malala Yousafzai, </a:t>
            </a:r>
            <a:r>
              <a:rPr lang="de-DE" sz="2800" dirty="0" err="1"/>
              <a:t>the</a:t>
            </a:r>
            <a:r>
              <a:rPr lang="de-DE" sz="2800" dirty="0"/>
              <a:t> </a:t>
            </a:r>
            <a:r>
              <a:rPr lang="de-DE" sz="2800" dirty="0" err="1"/>
              <a:t>youngest</a:t>
            </a:r>
            <a:r>
              <a:rPr lang="de-DE" sz="2800" dirty="0"/>
              <a:t> Nobel </a:t>
            </a:r>
            <a:r>
              <a:rPr lang="de-DE" sz="2800" dirty="0" err="1"/>
              <a:t>laureate</a:t>
            </a:r>
            <a:r>
              <a:rPr lang="de-DE" sz="2800" dirty="0"/>
              <a:t>, </a:t>
            </a:r>
            <a:r>
              <a:rPr lang="de-DE" sz="2800" dirty="0" err="1"/>
              <a:t>survived</a:t>
            </a:r>
            <a:r>
              <a:rPr lang="de-DE" sz="2800" dirty="0"/>
              <a:t> a Taliban </a:t>
            </a:r>
            <a:r>
              <a:rPr lang="de-DE" sz="2800" dirty="0" err="1"/>
              <a:t>attack</a:t>
            </a:r>
            <a:r>
              <a:rPr lang="de-DE" sz="2800" dirty="0"/>
              <a:t> at just 15 </a:t>
            </a:r>
            <a:r>
              <a:rPr lang="de-DE" sz="2800" dirty="0" err="1"/>
              <a:t>while</a:t>
            </a:r>
            <a:r>
              <a:rPr lang="de-DE" sz="2800" dirty="0"/>
              <a:t> </a:t>
            </a:r>
            <a:r>
              <a:rPr lang="de-DE" sz="2800" dirty="0" err="1"/>
              <a:t>advocating</a:t>
            </a:r>
            <a:r>
              <a:rPr lang="de-DE" sz="2800" dirty="0"/>
              <a:t> </a:t>
            </a:r>
            <a:r>
              <a:rPr lang="de-DE" sz="2800" dirty="0" err="1"/>
              <a:t>for</a:t>
            </a:r>
            <a:r>
              <a:rPr lang="de-DE" sz="2800" dirty="0"/>
              <a:t> </a:t>
            </a:r>
            <a:r>
              <a:rPr lang="de-DE" sz="2800" dirty="0" err="1"/>
              <a:t>girls</a:t>
            </a:r>
            <a:r>
              <a:rPr lang="de-DE" sz="2800" dirty="0"/>
              <a:t>' </a:t>
            </a:r>
            <a:r>
              <a:rPr lang="de-DE" sz="2800" dirty="0" err="1"/>
              <a:t>education</a:t>
            </a:r>
            <a:r>
              <a:rPr lang="de-DE" sz="2800" dirty="0"/>
              <a:t> in Pakistan. </a:t>
            </a:r>
          </a:p>
          <a:p>
            <a:pPr marL="457200" indent="-457200">
              <a:buFont typeface="Arial" panose="020B0604020202020204" pitchFamily="34" charset="0"/>
              <a:buChar char="•"/>
            </a:pPr>
            <a:r>
              <a:rPr lang="de-DE" sz="2800" dirty="0"/>
              <a:t>After a </a:t>
            </a:r>
            <a:r>
              <a:rPr lang="de-DE" sz="2800" dirty="0" err="1"/>
              <a:t>long</a:t>
            </a:r>
            <a:r>
              <a:rPr lang="de-DE" sz="2800" dirty="0"/>
              <a:t> </a:t>
            </a:r>
            <a:r>
              <a:rPr lang="de-DE" sz="2800" dirty="0" err="1"/>
              <a:t>recovery</a:t>
            </a:r>
            <a:r>
              <a:rPr lang="de-DE" sz="2800" dirty="0"/>
              <a:t>, </a:t>
            </a:r>
            <a:r>
              <a:rPr lang="de-DE" sz="2800" dirty="0" err="1"/>
              <a:t>she</a:t>
            </a:r>
            <a:r>
              <a:rPr lang="de-DE" sz="2800" dirty="0"/>
              <a:t> </a:t>
            </a:r>
            <a:r>
              <a:rPr lang="de-DE" sz="2800" dirty="0" err="1"/>
              <a:t>turned</a:t>
            </a:r>
            <a:r>
              <a:rPr lang="de-DE" sz="2800" dirty="0"/>
              <a:t> her personal </a:t>
            </a:r>
            <a:r>
              <a:rPr lang="de-DE" sz="2800" dirty="0" err="1"/>
              <a:t>tragedy</a:t>
            </a:r>
            <a:r>
              <a:rPr lang="de-DE" sz="2800" dirty="0"/>
              <a:t> </a:t>
            </a:r>
            <a:r>
              <a:rPr lang="de-DE" sz="2800" dirty="0" err="1"/>
              <a:t>into</a:t>
            </a:r>
            <a:r>
              <a:rPr lang="de-DE" sz="2800" dirty="0"/>
              <a:t> a global </a:t>
            </a:r>
            <a:r>
              <a:rPr lang="de-DE" sz="2800" dirty="0" err="1"/>
              <a:t>movement</a:t>
            </a:r>
            <a:r>
              <a:rPr lang="de-DE" sz="2800" dirty="0"/>
              <a:t> </a:t>
            </a:r>
            <a:r>
              <a:rPr lang="de-DE" sz="2800" dirty="0" err="1"/>
              <a:t>for</a:t>
            </a:r>
            <a:r>
              <a:rPr lang="de-DE" sz="2800" dirty="0"/>
              <a:t> </a:t>
            </a:r>
            <a:r>
              <a:rPr lang="de-DE" sz="2800" dirty="0" err="1"/>
              <a:t>education</a:t>
            </a:r>
            <a:r>
              <a:rPr lang="de-DE" sz="2800" dirty="0"/>
              <a:t> and </a:t>
            </a:r>
            <a:r>
              <a:rPr lang="de-DE" sz="2800" dirty="0" err="1"/>
              <a:t>women’s</a:t>
            </a:r>
            <a:r>
              <a:rPr lang="de-DE" sz="2800" dirty="0"/>
              <a:t> </a:t>
            </a:r>
            <a:r>
              <a:rPr lang="de-DE" sz="2800" dirty="0" err="1"/>
              <a:t>rights</a:t>
            </a:r>
            <a:r>
              <a:rPr lang="de-DE" sz="2800" dirty="0"/>
              <a:t>.</a:t>
            </a:r>
          </a:p>
          <a:p>
            <a:pPr marL="457200" indent="-457200">
              <a:buFont typeface="Arial" panose="020B0604020202020204" pitchFamily="34" charset="0"/>
              <a:buChar char="•"/>
            </a:pPr>
            <a:r>
              <a:rPr lang="de-DE" sz="2800" dirty="0" err="1"/>
              <a:t>We</a:t>
            </a:r>
            <a:r>
              <a:rPr lang="de-DE" sz="2800" dirty="0"/>
              <a:t> </a:t>
            </a:r>
            <a:r>
              <a:rPr lang="de-DE" sz="2800" dirty="0" err="1"/>
              <a:t>can</a:t>
            </a:r>
            <a:r>
              <a:rPr lang="de-DE" sz="2800" dirty="0"/>
              <a:t> </a:t>
            </a:r>
            <a:r>
              <a:rPr lang="de-DE" sz="2800" dirty="0" err="1"/>
              <a:t>learn</a:t>
            </a:r>
            <a:r>
              <a:rPr lang="de-DE" sz="2800" dirty="0"/>
              <a:t> </a:t>
            </a:r>
            <a:r>
              <a:rPr lang="de-DE" sz="2800" dirty="0" err="1"/>
              <a:t>from</a:t>
            </a:r>
            <a:r>
              <a:rPr lang="de-DE" sz="2800" dirty="0"/>
              <a:t> Malala in </a:t>
            </a:r>
            <a:r>
              <a:rPr lang="de-DE" sz="2800" dirty="0" err="1"/>
              <a:t>several</a:t>
            </a:r>
            <a:r>
              <a:rPr lang="de-DE" sz="2800" dirty="0"/>
              <a:t> </a:t>
            </a:r>
            <a:r>
              <a:rPr lang="de-DE" sz="2800" dirty="0" err="1"/>
              <a:t>ways</a:t>
            </a:r>
            <a:r>
              <a:rPr lang="de-DE" sz="2800" dirty="0"/>
              <a:t>:</a:t>
            </a:r>
          </a:p>
          <a:p>
            <a:pPr marL="914400" lvl="1" indent="-457200">
              <a:buFont typeface="Arial" panose="020B0604020202020204" pitchFamily="34" charset="0"/>
              <a:buChar char="•"/>
            </a:pPr>
            <a:r>
              <a:rPr lang="de-DE" sz="2800" b="1" dirty="0" err="1"/>
              <a:t>Finding</a:t>
            </a:r>
            <a:r>
              <a:rPr lang="de-DE" sz="2800" b="1" dirty="0"/>
              <a:t> </a:t>
            </a:r>
            <a:r>
              <a:rPr lang="de-DE" sz="2800" b="1" dirty="0" err="1"/>
              <a:t>purpose</a:t>
            </a:r>
            <a:r>
              <a:rPr lang="de-DE" sz="2800" b="1" dirty="0"/>
              <a:t> </a:t>
            </a:r>
            <a:r>
              <a:rPr lang="de-DE" sz="2800" b="1" dirty="0" err="1"/>
              <a:t>through</a:t>
            </a:r>
            <a:r>
              <a:rPr lang="de-DE" sz="2800" b="1" dirty="0"/>
              <a:t> </a:t>
            </a:r>
            <a:r>
              <a:rPr lang="de-DE" sz="2800" b="1" dirty="0" err="1"/>
              <a:t>pain</a:t>
            </a:r>
            <a:r>
              <a:rPr lang="de-DE" sz="2800" b="1" dirty="0"/>
              <a:t>: </a:t>
            </a:r>
            <a:r>
              <a:rPr lang="de-DE" sz="2800" dirty="0"/>
              <a:t>Malala </a:t>
            </a:r>
            <a:r>
              <a:rPr lang="de-DE" sz="2800" dirty="0" err="1"/>
              <a:t>transformed</a:t>
            </a:r>
            <a:r>
              <a:rPr lang="de-DE" sz="2800" dirty="0"/>
              <a:t> her </a:t>
            </a:r>
            <a:r>
              <a:rPr lang="de-DE" sz="2800" dirty="0" err="1"/>
              <a:t>hardship</a:t>
            </a:r>
            <a:r>
              <a:rPr lang="de-DE" sz="2800" dirty="0"/>
              <a:t> </a:t>
            </a:r>
            <a:r>
              <a:rPr lang="de-DE" sz="2800" dirty="0" err="1"/>
              <a:t>into</a:t>
            </a:r>
            <a:r>
              <a:rPr lang="de-DE" sz="2800" dirty="0"/>
              <a:t> a </a:t>
            </a:r>
            <a:r>
              <a:rPr lang="de-DE" sz="2800" dirty="0" err="1"/>
              <a:t>mission</a:t>
            </a:r>
            <a:r>
              <a:rPr lang="de-DE" sz="2800" dirty="0"/>
              <a:t> </a:t>
            </a:r>
            <a:r>
              <a:rPr lang="de-DE" sz="2800" dirty="0" err="1"/>
              <a:t>for</a:t>
            </a:r>
            <a:r>
              <a:rPr lang="de-DE" sz="2800" dirty="0"/>
              <a:t> </a:t>
            </a:r>
            <a:r>
              <a:rPr lang="de-DE" sz="2800" dirty="0" err="1"/>
              <a:t>change</a:t>
            </a:r>
            <a:r>
              <a:rPr lang="de-DE" sz="2800" dirty="0"/>
              <a:t>, </a:t>
            </a:r>
            <a:r>
              <a:rPr lang="de-DE" sz="2800" dirty="0" err="1"/>
              <a:t>using</a:t>
            </a:r>
            <a:r>
              <a:rPr lang="de-DE" sz="2800" dirty="0"/>
              <a:t> </a:t>
            </a:r>
            <a:r>
              <a:rPr lang="de-DE" sz="2800" dirty="0" err="1"/>
              <a:t>the</a:t>
            </a:r>
            <a:r>
              <a:rPr lang="de-DE" sz="2800" dirty="0"/>
              <a:t> </a:t>
            </a:r>
            <a:r>
              <a:rPr lang="de-DE" sz="2800" dirty="0" err="1"/>
              <a:t>attack</a:t>
            </a:r>
            <a:r>
              <a:rPr lang="de-DE" sz="2800" dirty="0"/>
              <a:t> </a:t>
            </a:r>
            <a:r>
              <a:rPr lang="de-DE" sz="2800" dirty="0" err="1"/>
              <a:t>to</a:t>
            </a:r>
            <a:r>
              <a:rPr lang="de-DE" sz="2800" dirty="0"/>
              <a:t> </a:t>
            </a:r>
            <a:r>
              <a:rPr lang="de-DE" sz="2800" dirty="0" err="1"/>
              <a:t>amplify</a:t>
            </a:r>
            <a:r>
              <a:rPr lang="de-DE" sz="2800" dirty="0"/>
              <a:t> her </a:t>
            </a:r>
            <a:r>
              <a:rPr lang="de-DE" sz="2800" dirty="0" err="1"/>
              <a:t>message</a:t>
            </a:r>
            <a:r>
              <a:rPr lang="de-DE" sz="2800" dirty="0"/>
              <a:t>. </a:t>
            </a:r>
            <a:br>
              <a:rPr lang="de-DE" sz="2800" dirty="0"/>
            </a:br>
            <a:r>
              <a:rPr lang="de-DE" sz="2800" b="1" dirty="0" err="1"/>
              <a:t>Relying</a:t>
            </a:r>
            <a:r>
              <a:rPr lang="de-DE" sz="2800" b="1" dirty="0"/>
              <a:t> on support </a:t>
            </a:r>
            <a:r>
              <a:rPr lang="de-DE" sz="2800" b="1" dirty="0" err="1"/>
              <a:t>systems</a:t>
            </a:r>
            <a:r>
              <a:rPr lang="de-DE" sz="2800" b="1" dirty="0"/>
              <a:t>: </a:t>
            </a:r>
            <a:r>
              <a:rPr lang="de-DE" sz="2800" dirty="0"/>
              <a:t>Her </a:t>
            </a:r>
            <a:r>
              <a:rPr lang="de-DE" sz="2800" dirty="0" err="1"/>
              <a:t>resilience</a:t>
            </a:r>
            <a:r>
              <a:rPr lang="de-DE" sz="2800" dirty="0"/>
              <a:t> was </a:t>
            </a:r>
            <a:r>
              <a:rPr lang="de-DE" sz="2800" dirty="0" err="1"/>
              <a:t>strengthened</a:t>
            </a:r>
            <a:r>
              <a:rPr lang="de-DE" sz="2800" dirty="0"/>
              <a:t> </a:t>
            </a:r>
            <a:r>
              <a:rPr lang="de-DE" sz="2800" dirty="0" err="1"/>
              <a:t>by</a:t>
            </a:r>
            <a:r>
              <a:rPr lang="de-DE" sz="2800" dirty="0"/>
              <a:t> her </a:t>
            </a:r>
            <a:r>
              <a:rPr lang="de-DE" sz="2800" dirty="0" err="1"/>
              <a:t>family’s</a:t>
            </a:r>
            <a:r>
              <a:rPr lang="de-DE" sz="2800" dirty="0"/>
              <a:t> </a:t>
            </a:r>
            <a:r>
              <a:rPr lang="de-DE" sz="2800" dirty="0" err="1"/>
              <a:t>encouragement</a:t>
            </a:r>
            <a:r>
              <a:rPr lang="de-DE" sz="2800" dirty="0"/>
              <a:t> and international support, </a:t>
            </a:r>
            <a:r>
              <a:rPr lang="de-DE" sz="2800" dirty="0" err="1"/>
              <a:t>highlighting</a:t>
            </a:r>
            <a:r>
              <a:rPr lang="de-DE" sz="2800" dirty="0"/>
              <a:t> </a:t>
            </a:r>
            <a:r>
              <a:rPr lang="de-DE" sz="2800" dirty="0" err="1"/>
              <a:t>the</a:t>
            </a:r>
            <a:r>
              <a:rPr lang="de-DE" sz="2800" dirty="0"/>
              <a:t> </a:t>
            </a:r>
            <a:r>
              <a:rPr lang="de-DE" sz="2800" dirty="0" err="1"/>
              <a:t>importance</a:t>
            </a:r>
            <a:r>
              <a:rPr lang="de-DE" sz="2800" dirty="0"/>
              <a:t> </a:t>
            </a:r>
            <a:r>
              <a:rPr lang="de-DE" sz="2800" dirty="0" err="1"/>
              <a:t>of</a:t>
            </a:r>
            <a:r>
              <a:rPr lang="de-DE" sz="2800" dirty="0"/>
              <a:t> </a:t>
            </a:r>
            <a:r>
              <a:rPr lang="de-DE" sz="2800" dirty="0" err="1"/>
              <a:t>relationships</a:t>
            </a:r>
            <a:r>
              <a:rPr lang="de-DE" sz="2800" dirty="0"/>
              <a:t> and </a:t>
            </a:r>
            <a:r>
              <a:rPr lang="de-DE" sz="2800" dirty="0" err="1"/>
              <a:t>networks</a:t>
            </a:r>
            <a:r>
              <a:rPr lang="de-DE" sz="2800" dirty="0"/>
              <a:t> in </a:t>
            </a:r>
            <a:r>
              <a:rPr lang="de-DE" sz="2800" dirty="0" err="1"/>
              <a:t>overcoming</a:t>
            </a:r>
            <a:r>
              <a:rPr lang="de-DE" sz="2800" dirty="0"/>
              <a:t> </a:t>
            </a:r>
            <a:r>
              <a:rPr lang="de-DE" sz="2800" dirty="0" err="1"/>
              <a:t>challenges</a:t>
            </a:r>
            <a:r>
              <a:rPr lang="de-DE" sz="2800" dirty="0"/>
              <a:t>.</a:t>
            </a:r>
          </a:p>
          <a:p>
            <a:pPr marL="914400" lvl="1" indent="-457200">
              <a:buFont typeface="Arial" panose="020B0604020202020204" pitchFamily="34" charset="0"/>
              <a:buChar char="•"/>
            </a:pPr>
            <a:r>
              <a:rPr lang="de-DE" sz="2800" b="1" dirty="0" err="1"/>
              <a:t>Staying</a:t>
            </a:r>
            <a:r>
              <a:rPr lang="de-DE" sz="2800" b="1" dirty="0"/>
              <a:t> </a:t>
            </a:r>
            <a:r>
              <a:rPr lang="de-DE" sz="2800" b="1" dirty="0" err="1"/>
              <a:t>optimistic</a:t>
            </a:r>
            <a:r>
              <a:rPr lang="de-DE" sz="2800" b="1" dirty="0"/>
              <a:t> and </a:t>
            </a:r>
            <a:r>
              <a:rPr lang="de-DE" sz="2800" b="1" dirty="0" err="1"/>
              <a:t>hopeful</a:t>
            </a:r>
            <a:r>
              <a:rPr lang="de-DE" sz="2800" b="1" dirty="0"/>
              <a:t>: </a:t>
            </a:r>
            <a:r>
              <a:rPr lang="de-DE" sz="2800" dirty="0"/>
              <a:t>Through </a:t>
            </a:r>
            <a:r>
              <a:rPr lang="de-DE" sz="2800" dirty="0" err="1"/>
              <a:t>adversity</a:t>
            </a:r>
            <a:r>
              <a:rPr lang="de-DE" sz="2800" dirty="0"/>
              <a:t>, Malala </a:t>
            </a:r>
            <a:r>
              <a:rPr lang="de-DE" sz="2800" dirty="0" err="1"/>
              <a:t>maintained</a:t>
            </a:r>
            <a:r>
              <a:rPr lang="de-DE" sz="2800" dirty="0"/>
              <a:t> </a:t>
            </a:r>
            <a:r>
              <a:rPr lang="de-DE" sz="2800" dirty="0" err="1"/>
              <a:t>hope</a:t>
            </a:r>
            <a:r>
              <a:rPr lang="de-DE" sz="2800" dirty="0"/>
              <a:t> and belief in </a:t>
            </a:r>
            <a:r>
              <a:rPr lang="de-DE" sz="2800" dirty="0" err="1"/>
              <a:t>the</a:t>
            </a:r>
            <a:r>
              <a:rPr lang="de-DE" sz="2800" dirty="0"/>
              <a:t> </a:t>
            </a:r>
            <a:r>
              <a:rPr lang="de-DE" sz="2800" dirty="0" err="1"/>
              <a:t>possibility</a:t>
            </a:r>
            <a:r>
              <a:rPr lang="de-DE" sz="2800" dirty="0"/>
              <a:t> </a:t>
            </a:r>
            <a:r>
              <a:rPr lang="de-DE" sz="2800" dirty="0" err="1"/>
              <a:t>of</a:t>
            </a:r>
            <a:r>
              <a:rPr lang="de-DE" sz="2800" dirty="0"/>
              <a:t> </a:t>
            </a:r>
            <a:r>
              <a:rPr lang="de-DE" sz="2800" dirty="0" err="1"/>
              <a:t>change</a:t>
            </a:r>
            <a:r>
              <a:rPr lang="de-DE" sz="2800" dirty="0"/>
              <a:t>. </a:t>
            </a:r>
            <a:br>
              <a:rPr lang="de-DE" sz="2800" dirty="0"/>
            </a:br>
            <a:endParaRPr lang="de-DE" sz="2800" dirty="0"/>
          </a:p>
          <a:p>
            <a:pPr marL="457200" indent="-457200">
              <a:buFont typeface="Arial" panose="020B0604020202020204" pitchFamily="34" charset="0"/>
              <a:buChar char="•"/>
            </a:pPr>
            <a:r>
              <a:rPr lang="de-DE" sz="2800" dirty="0" err="1"/>
              <a:t>Malala’s</a:t>
            </a:r>
            <a:r>
              <a:rPr lang="de-DE" sz="2800" dirty="0"/>
              <a:t> </a:t>
            </a:r>
            <a:r>
              <a:rPr lang="de-DE" sz="2800" dirty="0" err="1"/>
              <a:t>journey</a:t>
            </a:r>
            <a:r>
              <a:rPr lang="de-DE" sz="2800" dirty="0"/>
              <a:t> </a:t>
            </a:r>
            <a:r>
              <a:rPr lang="de-DE" sz="2800" dirty="0" err="1"/>
              <a:t>is</a:t>
            </a:r>
            <a:r>
              <a:rPr lang="de-DE" sz="2800" dirty="0"/>
              <a:t> a powerful </a:t>
            </a:r>
            <a:r>
              <a:rPr lang="de-DE" sz="2800" dirty="0" err="1"/>
              <a:t>example</a:t>
            </a:r>
            <a:r>
              <a:rPr lang="de-DE" sz="2800" dirty="0"/>
              <a:t> </a:t>
            </a:r>
            <a:r>
              <a:rPr lang="de-DE" sz="2800" dirty="0" err="1"/>
              <a:t>of</a:t>
            </a:r>
            <a:r>
              <a:rPr lang="de-DE" sz="2800" dirty="0"/>
              <a:t> </a:t>
            </a:r>
            <a:r>
              <a:rPr lang="de-DE" sz="2800" dirty="0" err="1"/>
              <a:t>resilience</a:t>
            </a:r>
            <a:r>
              <a:rPr lang="de-DE" sz="2800" dirty="0"/>
              <a:t> in </a:t>
            </a:r>
            <a:r>
              <a:rPr lang="de-DE" sz="2800" dirty="0" err="1"/>
              <a:t>pursuit</a:t>
            </a:r>
            <a:r>
              <a:rPr lang="de-DE" sz="2800" dirty="0"/>
              <a:t> </a:t>
            </a:r>
            <a:r>
              <a:rPr lang="de-DE" sz="2800" dirty="0" err="1"/>
              <a:t>of</a:t>
            </a:r>
            <a:r>
              <a:rPr lang="de-DE" sz="2800" dirty="0"/>
              <a:t> a </a:t>
            </a:r>
            <a:r>
              <a:rPr lang="de-DE" sz="2800" dirty="0" err="1"/>
              <a:t>meaningful</a:t>
            </a:r>
            <a:r>
              <a:rPr lang="de-DE" sz="2800" dirty="0"/>
              <a:t> </a:t>
            </a:r>
            <a:r>
              <a:rPr lang="de-DE" sz="2800" dirty="0" err="1"/>
              <a:t>goal</a:t>
            </a:r>
            <a:r>
              <a:rPr lang="de-DE" sz="2800" dirty="0"/>
              <a:t>. </a:t>
            </a:r>
          </a:p>
          <a:p>
            <a:pPr marL="457200" indent="-457200">
              <a:buFont typeface="Arial" panose="020B0604020202020204" pitchFamily="34" charset="0"/>
              <a:buChar char="•"/>
            </a:pPr>
            <a:r>
              <a:rPr lang="de-DE" sz="2800" dirty="0" err="1"/>
              <a:t>Now</a:t>
            </a:r>
            <a:r>
              <a:rPr lang="de-DE" sz="2800" dirty="0"/>
              <a:t>, </a:t>
            </a:r>
            <a:r>
              <a:rPr lang="de-DE" sz="2800" dirty="0" err="1"/>
              <a:t>let’s</a:t>
            </a:r>
            <a:r>
              <a:rPr lang="de-DE" sz="2800" dirty="0"/>
              <a:t> shift </a:t>
            </a:r>
            <a:r>
              <a:rPr lang="de-DE" sz="2800" dirty="0" err="1"/>
              <a:t>the</a:t>
            </a:r>
            <a:r>
              <a:rPr lang="de-DE" sz="2800" dirty="0"/>
              <a:t> </a:t>
            </a:r>
            <a:r>
              <a:rPr lang="de-DE" sz="2800" dirty="0" err="1"/>
              <a:t>focus</a:t>
            </a:r>
            <a:r>
              <a:rPr lang="de-DE" sz="2800" dirty="0"/>
              <a:t> </a:t>
            </a:r>
            <a:r>
              <a:rPr lang="de-DE" sz="2800" dirty="0" err="1"/>
              <a:t>to</a:t>
            </a:r>
            <a:r>
              <a:rPr lang="de-DE" sz="2800" dirty="0"/>
              <a:t> </a:t>
            </a:r>
            <a:r>
              <a:rPr lang="de-DE" sz="2800" dirty="0" err="1"/>
              <a:t>your</a:t>
            </a:r>
            <a:r>
              <a:rPr lang="de-DE" sz="2800" dirty="0"/>
              <a:t> </a:t>
            </a:r>
            <a:r>
              <a:rPr lang="de-DE" sz="2800" dirty="0" err="1"/>
              <a:t>lives</a:t>
            </a:r>
            <a:r>
              <a:rPr lang="de-DE" sz="2800" dirty="0"/>
              <a:t> – </a:t>
            </a:r>
            <a:r>
              <a:rPr lang="de-DE" sz="2800" dirty="0" err="1"/>
              <a:t>your</a:t>
            </a:r>
            <a:r>
              <a:rPr lang="de-DE" sz="2800" dirty="0"/>
              <a:t> </a:t>
            </a:r>
            <a:r>
              <a:rPr lang="de-DE" sz="2800" dirty="0" err="1"/>
              <a:t>goals</a:t>
            </a:r>
            <a:r>
              <a:rPr lang="de-DE" sz="2800" dirty="0"/>
              <a:t>, </a:t>
            </a:r>
            <a:r>
              <a:rPr lang="de-DE" sz="2800" dirty="0" err="1"/>
              <a:t>challenges</a:t>
            </a:r>
            <a:r>
              <a:rPr lang="de-DE" sz="2800" dirty="0"/>
              <a:t>, and </a:t>
            </a:r>
            <a:r>
              <a:rPr lang="de-DE" sz="2800" dirty="0" err="1"/>
              <a:t>aspirations</a:t>
            </a:r>
            <a:r>
              <a:rPr lang="de-DE" sz="2800" dirty="0"/>
              <a:t>. </a:t>
            </a:r>
          </a:p>
          <a:p>
            <a:pPr marL="457200" indent="-457200">
              <a:buFont typeface="Arial" panose="020B0604020202020204" pitchFamily="34" charset="0"/>
              <a:buChar char="•"/>
            </a:pPr>
            <a:r>
              <a:rPr lang="de-DE" sz="2800" dirty="0"/>
              <a:t>As PhD </a:t>
            </a:r>
            <a:r>
              <a:rPr lang="de-DE" sz="2800" dirty="0" err="1"/>
              <a:t>students</a:t>
            </a:r>
            <a:r>
              <a:rPr lang="de-DE" sz="2800" dirty="0"/>
              <a:t> and </a:t>
            </a:r>
            <a:r>
              <a:rPr lang="de-DE" sz="2800" dirty="0" err="1"/>
              <a:t>aspiring</a:t>
            </a:r>
            <a:r>
              <a:rPr lang="de-DE" sz="2800" dirty="0"/>
              <a:t> </a:t>
            </a:r>
            <a:r>
              <a:rPr lang="de-DE" sz="2800" dirty="0" err="1"/>
              <a:t>entrepreneurs</a:t>
            </a:r>
            <a:r>
              <a:rPr lang="de-DE" sz="2800" dirty="0"/>
              <a:t>, </a:t>
            </a:r>
            <a:r>
              <a:rPr lang="de-DE" sz="2800" dirty="0" err="1"/>
              <a:t>let’s</a:t>
            </a:r>
            <a:r>
              <a:rPr lang="de-DE" sz="2800" dirty="0"/>
              <a:t> </a:t>
            </a:r>
            <a:r>
              <a:rPr lang="de-DE" sz="2800" dirty="0" err="1"/>
              <a:t>explore</a:t>
            </a:r>
            <a:r>
              <a:rPr lang="de-DE" sz="2800" dirty="0"/>
              <a:t> </a:t>
            </a:r>
            <a:r>
              <a:rPr lang="de-DE" sz="2800" dirty="0" err="1"/>
              <a:t>how</a:t>
            </a:r>
            <a:r>
              <a:rPr lang="de-DE" sz="2800" dirty="0"/>
              <a:t> </a:t>
            </a:r>
            <a:r>
              <a:rPr lang="de-DE" sz="2800" dirty="0" err="1"/>
              <a:t>you</a:t>
            </a:r>
            <a:r>
              <a:rPr lang="de-DE" sz="2800" dirty="0"/>
              <a:t> </a:t>
            </a:r>
            <a:r>
              <a:rPr lang="de-DE" sz="2800" dirty="0" err="1"/>
              <a:t>can</a:t>
            </a:r>
            <a:r>
              <a:rPr lang="de-DE" sz="2800" dirty="0"/>
              <a:t> </a:t>
            </a:r>
            <a:r>
              <a:rPr lang="de-DE" sz="2800" dirty="0" err="1"/>
              <a:t>strengthen</a:t>
            </a:r>
            <a:r>
              <a:rPr lang="de-DE" sz="2800" dirty="0"/>
              <a:t> </a:t>
            </a:r>
            <a:r>
              <a:rPr lang="de-DE" sz="2800" dirty="0" err="1"/>
              <a:t>your</a:t>
            </a:r>
            <a:r>
              <a:rPr lang="de-DE" sz="2800" dirty="0"/>
              <a:t> </a:t>
            </a:r>
            <a:r>
              <a:rPr lang="de-DE" sz="2800" dirty="0" err="1"/>
              <a:t>resilience</a:t>
            </a:r>
            <a:r>
              <a:rPr lang="de-DE" sz="2800" dirty="0"/>
              <a:t> </a:t>
            </a:r>
            <a:r>
              <a:rPr lang="de-DE" sz="2800" dirty="0" err="1"/>
              <a:t>to</a:t>
            </a:r>
            <a:r>
              <a:rPr lang="de-DE" sz="2800" dirty="0"/>
              <a:t> </a:t>
            </a:r>
            <a:r>
              <a:rPr lang="de-DE" sz="2800" dirty="0" err="1"/>
              <a:t>navigate</a:t>
            </a:r>
            <a:r>
              <a:rPr lang="de-DE" sz="2800" dirty="0"/>
              <a:t> </a:t>
            </a:r>
            <a:r>
              <a:rPr lang="de-DE" sz="2800" dirty="0" err="1"/>
              <a:t>these</a:t>
            </a:r>
            <a:r>
              <a:rPr lang="de-DE" sz="2800" dirty="0"/>
              <a:t> </a:t>
            </a:r>
            <a:r>
              <a:rPr lang="de-DE" sz="2800" dirty="0" err="1"/>
              <a:t>pivotal</a:t>
            </a:r>
            <a:r>
              <a:rPr lang="de-DE" sz="2800" dirty="0"/>
              <a:t> </a:t>
            </a:r>
            <a:r>
              <a:rPr lang="de-DE" sz="2800" dirty="0" err="1"/>
              <a:t>phases</a:t>
            </a:r>
            <a:r>
              <a:rPr lang="de-DE" sz="2800" dirty="0"/>
              <a:t>.</a:t>
            </a:r>
          </a:p>
        </p:txBody>
      </p:sp>
      <p:sp>
        <p:nvSpPr>
          <p:cNvPr id="4" name="Foliennummernplatzhalter 3"/>
          <p:cNvSpPr>
            <a:spLocks noGrp="1"/>
          </p:cNvSpPr>
          <p:nvPr>
            <p:ph type="sldNum" sz="quarter" idx="5"/>
          </p:nvPr>
        </p:nvSpPr>
        <p:spPr/>
        <p:txBody>
          <a:bodyPr/>
          <a:lstStyle/>
          <a:p>
            <a:fld id="{482C8A6D-F44A-2F43-A65F-4776C2B8F29A}" type="slidenum">
              <a:rPr lang="de-DE" smtClean="0"/>
              <a:t>8</a:t>
            </a:fld>
            <a:endParaRPr lang="de-DE"/>
          </a:p>
        </p:txBody>
      </p:sp>
    </p:spTree>
    <p:extLst>
      <p:ext uri="{BB962C8B-B14F-4D97-AF65-F5344CB8AC3E}">
        <p14:creationId xmlns:p14="http://schemas.microsoft.com/office/powerpoint/2010/main" val="1310944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a:t>Resilience</a:t>
            </a:r>
            <a:r>
              <a:rPr lang="de-DE" dirty="0"/>
              <a:t> and </a:t>
            </a:r>
            <a:r>
              <a:rPr lang="de-DE" dirty="0" err="1"/>
              <a:t>adaptability</a:t>
            </a:r>
            <a:r>
              <a:rPr lang="de-DE" dirty="0"/>
              <a:t> </a:t>
            </a:r>
            <a:r>
              <a:rPr lang="de-DE" dirty="0" err="1"/>
              <a:t>are</a:t>
            </a:r>
            <a:r>
              <a:rPr lang="de-DE" dirty="0"/>
              <a:t> </a:t>
            </a:r>
            <a:r>
              <a:rPr lang="de-DE" dirty="0" err="1"/>
              <a:t>key</a:t>
            </a:r>
            <a:r>
              <a:rPr lang="de-DE" dirty="0"/>
              <a:t> in </a:t>
            </a:r>
            <a:r>
              <a:rPr lang="de-DE" dirty="0" err="1"/>
              <a:t>both</a:t>
            </a:r>
            <a:r>
              <a:rPr lang="de-DE" dirty="0"/>
              <a:t> </a:t>
            </a:r>
            <a:r>
              <a:rPr lang="de-DE" dirty="0" err="1"/>
              <a:t>research</a:t>
            </a:r>
            <a:r>
              <a:rPr lang="de-DE" dirty="0"/>
              <a:t> and </a:t>
            </a:r>
            <a:r>
              <a:rPr lang="de-DE" dirty="0" err="1"/>
              <a:t>entrepreneurship</a:t>
            </a:r>
            <a:r>
              <a:rPr lang="de-DE" dirty="0"/>
              <a:t>, </a:t>
            </a:r>
            <a:r>
              <a:rPr lang="de-DE" dirty="0" err="1"/>
              <a:t>especially</a:t>
            </a:r>
            <a:r>
              <a:rPr lang="de-DE" dirty="0"/>
              <a:t> in </a:t>
            </a:r>
            <a:r>
              <a:rPr lang="de-DE" dirty="0" err="1"/>
              <a:t>environments</a:t>
            </a:r>
            <a:r>
              <a:rPr lang="de-DE" dirty="0"/>
              <a:t> </a:t>
            </a:r>
            <a:r>
              <a:rPr lang="de-DE" dirty="0" err="1"/>
              <a:t>where</a:t>
            </a:r>
            <a:r>
              <a:rPr lang="de-DE" dirty="0"/>
              <a:t> </a:t>
            </a:r>
            <a:r>
              <a:rPr lang="de-DE" dirty="0" err="1"/>
              <a:t>outcomes</a:t>
            </a:r>
            <a:r>
              <a:rPr lang="de-DE" dirty="0"/>
              <a:t> </a:t>
            </a:r>
            <a:r>
              <a:rPr lang="de-DE" dirty="0" err="1"/>
              <a:t>are</a:t>
            </a:r>
            <a:r>
              <a:rPr lang="de-DE" dirty="0"/>
              <a:t> </a:t>
            </a:r>
            <a:r>
              <a:rPr lang="de-DE" dirty="0" err="1"/>
              <a:t>uncertain</a:t>
            </a:r>
            <a:r>
              <a:rPr lang="de-DE" dirty="0"/>
              <a:t>. </a:t>
            </a:r>
          </a:p>
          <a:p>
            <a:pPr marL="171450" indent="-171450">
              <a:buFont typeface="Arial" panose="020B0604020202020204" pitchFamily="34" charset="0"/>
              <a:buChar char="•"/>
            </a:pPr>
            <a:r>
              <a:rPr lang="de-DE" dirty="0"/>
              <a:t>These </a:t>
            </a:r>
            <a:r>
              <a:rPr lang="de-DE" dirty="0" err="1"/>
              <a:t>are</a:t>
            </a:r>
            <a:r>
              <a:rPr lang="de-DE" dirty="0"/>
              <a:t> </a:t>
            </a:r>
            <a:r>
              <a:rPr lang="de-DE" b="1" dirty="0"/>
              <a:t>VUCA</a:t>
            </a:r>
            <a:r>
              <a:rPr lang="de-DE" dirty="0"/>
              <a:t> </a:t>
            </a:r>
            <a:r>
              <a:rPr lang="de-DE" dirty="0" err="1"/>
              <a:t>environments</a:t>
            </a:r>
            <a:r>
              <a:rPr lang="de-DE" dirty="0"/>
              <a:t> – </a:t>
            </a:r>
            <a:r>
              <a:rPr lang="de-DE" b="1" dirty="0"/>
              <a:t>Volatile, </a:t>
            </a:r>
            <a:r>
              <a:rPr lang="de-DE" b="1" dirty="0" err="1"/>
              <a:t>Uncertain</a:t>
            </a:r>
            <a:r>
              <a:rPr lang="de-DE" b="1" dirty="0"/>
              <a:t>, </a:t>
            </a:r>
            <a:r>
              <a:rPr lang="de-DE" b="1" dirty="0" err="1"/>
              <a:t>Complex</a:t>
            </a:r>
            <a:r>
              <a:rPr lang="de-DE" b="1" dirty="0"/>
              <a:t>, and </a:t>
            </a:r>
            <a:r>
              <a:rPr lang="de-DE" b="1" dirty="0" err="1"/>
              <a:t>Ambiguous</a:t>
            </a:r>
            <a:r>
              <a:rPr lang="de-DE" b="1" dirty="0"/>
              <a:t> – </a:t>
            </a:r>
            <a:r>
              <a:rPr lang="de-DE" dirty="0" err="1"/>
              <a:t>where</a:t>
            </a:r>
            <a:r>
              <a:rPr lang="de-DE" dirty="0"/>
              <a:t> </a:t>
            </a:r>
            <a:r>
              <a:rPr lang="de-DE" dirty="0" err="1"/>
              <a:t>change</a:t>
            </a:r>
            <a:r>
              <a:rPr lang="de-DE" dirty="0"/>
              <a:t> </a:t>
            </a:r>
            <a:r>
              <a:rPr lang="de-DE" dirty="0" err="1"/>
              <a:t>is</a:t>
            </a:r>
            <a:r>
              <a:rPr lang="de-DE" dirty="0"/>
              <a:t> fast, and </a:t>
            </a:r>
            <a:r>
              <a:rPr lang="de-DE" dirty="0" err="1"/>
              <a:t>decision-making</a:t>
            </a:r>
            <a:r>
              <a:rPr lang="de-DE" dirty="0"/>
              <a:t> </a:t>
            </a:r>
            <a:r>
              <a:rPr lang="de-DE" dirty="0" err="1"/>
              <a:t>is</a:t>
            </a:r>
            <a:r>
              <a:rPr lang="de-DE" dirty="0"/>
              <a:t> </a:t>
            </a:r>
            <a:r>
              <a:rPr lang="de-DE" dirty="0" err="1"/>
              <a:t>complex</a:t>
            </a:r>
            <a:r>
              <a:rPr lang="de-DE" dirty="0"/>
              <a:t>.</a:t>
            </a:r>
          </a:p>
          <a:p>
            <a:pPr marL="171450" indent="-171450">
              <a:buFont typeface="Arial" panose="020B0604020202020204" pitchFamily="34" charset="0"/>
              <a:buChar char="•"/>
            </a:pPr>
            <a:r>
              <a:rPr lang="de-DE" dirty="0"/>
              <a:t>In </a:t>
            </a:r>
            <a:r>
              <a:rPr lang="de-DE" dirty="0" err="1"/>
              <a:t>these</a:t>
            </a:r>
            <a:r>
              <a:rPr lang="de-DE" dirty="0"/>
              <a:t> </a:t>
            </a:r>
            <a:r>
              <a:rPr lang="de-DE" dirty="0" err="1"/>
              <a:t>settings</a:t>
            </a:r>
            <a:r>
              <a:rPr lang="de-DE" dirty="0"/>
              <a:t>, </a:t>
            </a:r>
            <a:r>
              <a:rPr lang="de-DE" dirty="0" err="1"/>
              <a:t>success</a:t>
            </a:r>
            <a:r>
              <a:rPr lang="de-DE" dirty="0"/>
              <a:t> </a:t>
            </a:r>
            <a:r>
              <a:rPr lang="de-DE" dirty="0" err="1"/>
              <a:t>relies</a:t>
            </a:r>
            <a:r>
              <a:rPr lang="de-DE" dirty="0"/>
              <a:t> on </a:t>
            </a:r>
            <a:r>
              <a:rPr lang="de-DE" dirty="0" err="1"/>
              <a:t>overcoming</a:t>
            </a:r>
            <a:r>
              <a:rPr lang="de-DE" dirty="0"/>
              <a:t> </a:t>
            </a:r>
            <a:r>
              <a:rPr lang="de-DE" dirty="0" err="1"/>
              <a:t>daily</a:t>
            </a:r>
            <a:r>
              <a:rPr lang="de-DE" dirty="0"/>
              <a:t> </a:t>
            </a:r>
            <a:r>
              <a:rPr lang="de-DE" dirty="0" err="1"/>
              <a:t>challenges</a:t>
            </a:r>
            <a:r>
              <a:rPr lang="de-DE" dirty="0"/>
              <a:t>.</a:t>
            </a:r>
          </a:p>
          <a:p>
            <a:pPr marL="171450" indent="-171450">
              <a:buFont typeface="Arial" panose="020B0604020202020204" pitchFamily="34" charset="0"/>
              <a:buChar char="•"/>
            </a:pPr>
            <a:r>
              <a:rPr lang="de-DE" dirty="0"/>
              <a:t>This </a:t>
            </a:r>
            <a:r>
              <a:rPr lang="de-DE" dirty="0" err="1"/>
              <a:t>is</a:t>
            </a:r>
            <a:r>
              <a:rPr lang="de-DE" dirty="0"/>
              <a:t> </a:t>
            </a:r>
            <a:r>
              <a:rPr lang="de-DE" dirty="0" err="1"/>
              <a:t>where</a:t>
            </a:r>
            <a:r>
              <a:rPr lang="de-DE" dirty="0"/>
              <a:t> </a:t>
            </a:r>
            <a:r>
              <a:rPr lang="de-DE" dirty="0" err="1"/>
              <a:t>resilience</a:t>
            </a:r>
            <a:r>
              <a:rPr lang="de-DE" dirty="0"/>
              <a:t> </a:t>
            </a:r>
            <a:r>
              <a:rPr lang="de-DE" dirty="0" err="1"/>
              <a:t>comes</a:t>
            </a:r>
            <a:r>
              <a:rPr lang="de-DE" dirty="0"/>
              <a:t> in, </a:t>
            </a:r>
            <a:r>
              <a:rPr lang="de-DE" dirty="0" err="1"/>
              <a:t>helping</a:t>
            </a:r>
            <a:r>
              <a:rPr lang="de-DE" dirty="0"/>
              <a:t> </a:t>
            </a:r>
            <a:r>
              <a:rPr lang="de-DE" dirty="0" err="1"/>
              <a:t>you</a:t>
            </a:r>
            <a:r>
              <a:rPr lang="de-DE" dirty="0"/>
              <a:t> </a:t>
            </a:r>
            <a:r>
              <a:rPr lang="de-DE" dirty="0" err="1"/>
              <a:t>stay</a:t>
            </a:r>
            <a:r>
              <a:rPr lang="de-DE" dirty="0"/>
              <a:t> </a:t>
            </a:r>
            <a:r>
              <a:rPr lang="de-DE" dirty="0" err="1"/>
              <a:t>focused</a:t>
            </a:r>
            <a:r>
              <a:rPr lang="de-DE" dirty="0"/>
              <a:t>, </a:t>
            </a:r>
            <a:r>
              <a:rPr lang="de-DE" dirty="0" err="1"/>
              <a:t>adapt</a:t>
            </a:r>
            <a:r>
              <a:rPr lang="de-DE" dirty="0"/>
              <a:t> </a:t>
            </a:r>
            <a:r>
              <a:rPr lang="de-DE" dirty="0" err="1"/>
              <a:t>to</a:t>
            </a:r>
            <a:r>
              <a:rPr lang="de-DE" dirty="0"/>
              <a:t> </a:t>
            </a:r>
            <a:r>
              <a:rPr lang="de-DE" dirty="0" err="1"/>
              <a:t>change</a:t>
            </a:r>
            <a:r>
              <a:rPr lang="de-DE" dirty="0"/>
              <a:t>, and push </a:t>
            </a:r>
            <a:r>
              <a:rPr lang="de-DE" dirty="0" err="1"/>
              <a:t>forward</a:t>
            </a:r>
            <a:r>
              <a:rPr lang="de-DE" dirty="0"/>
              <a:t> </a:t>
            </a:r>
            <a:r>
              <a:rPr lang="de-DE" dirty="0" err="1"/>
              <a:t>despite</a:t>
            </a:r>
            <a:r>
              <a:rPr lang="de-DE" dirty="0"/>
              <a:t> </a:t>
            </a:r>
            <a:r>
              <a:rPr lang="de-DE" dirty="0" err="1"/>
              <a:t>uncertainty</a:t>
            </a:r>
            <a:r>
              <a:rPr lang="de-DE" dirty="0"/>
              <a:t> and </a:t>
            </a:r>
            <a:r>
              <a:rPr lang="de-DE" dirty="0" err="1"/>
              <a:t>other</a:t>
            </a:r>
            <a:r>
              <a:rPr lang="de-DE" dirty="0"/>
              <a:t> </a:t>
            </a:r>
            <a:r>
              <a:rPr lang="de-DE" dirty="0" err="1"/>
              <a:t>challenges</a:t>
            </a:r>
            <a:r>
              <a:rPr lang="de-DE" dirty="0"/>
              <a:t>, like </a:t>
            </a:r>
            <a:r>
              <a:rPr lang="de-DE" dirty="0" err="1"/>
              <a:t>self-doubt</a:t>
            </a:r>
            <a:r>
              <a:rPr lang="de-DE" dirty="0"/>
              <a:t>, high </a:t>
            </a:r>
            <a:r>
              <a:rPr lang="de-DE" dirty="0" err="1"/>
              <a:t>workload</a:t>
            </a:r>
            <a:r>
              <a:rPr lang="de-DE" dirty="0"/>
              <a:t>.</a:t>
            </a:r>
          </a:p>
          <a:p>
            <a:pPr marL="171450" indent="-171450">
              <a:buFont typeface="Arial" panose="020B0604020202020204" pitchFamily="34" charset="0"/>
              <a:buChar char="•"/>
            </a:pPr>
            <a:endParaRPr lang="de-D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5"/>
          </p:nvPr>
        </p:nvSpPr>
        <p:spPr/>
        <p:txBody>
          <a:bodyPr/>
          <a:lstStyle/>
          <a:p>
            <a:fld id="{482C8A6D-F44A-2F43-A65F-4776C2B8F29A}" type="slidenum">
              <a:rPr lang="de-DE" smtClean="0"/>
              <a:t>9</a:t>
            </a:fld>
            <a:endParaRPr lang="de-DE"/>
          </a:p>
        </p:txBody>
      </p:sp>
    </p:spTree>
    <p:extLst>
      <p:ext uri="{BB962C8B-B14F-4D97-AF65-F5344CB8AC3E}">
        <p14:creationId xmlns:p14="http://schemas.microsoft.com/office/powerpoint/2010/main" val="3716107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000000"/>
              </a:solidFill>
              <a:effectLst/>
              <a:uFillTx/>
              <a:latin typeface="DINOT-Bold" panose="020B0504020101020102" pitchFamily="34" charset="77"/>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endParaRPr lang="de-DE"/>
          </a:p>
        </p:txBody>
      </p:sp>
      <p:grpSp>
        <p:nvGrpSpPr>
          <p:cNvPr id="8" name="Gruppieren 7">
            <a:extLst>
              <a:ext uri="{FF2B5EF4-FFF2-40B4-BE49-F238E27FC236}">
                <a16:creationId xmlns:a16="http://schemas.microsoft.com/office/drawing/2014/main" id="{C4E9F7B5-EC29-4096-D277-E2CAC74F072B}"/>
              </a:ext>
            </a:extLst>
          </p:cNvPr>
          <p:cNvGrpSpPr/>
          <p:nvPr userDrawn="1"/>
        </p:nvGrpSpPr>
        <p:grpSpPr>
          <a:xfrm>
            <a:off x="158749" y="3940014"/>
            <a:ext cx="7627098" cy="1085886"/>
            <a:chOff x="211665" y="3771966"/>
            <a:chExt cx="7768882" cy="1106072"/>
          </a:xfrm>
        </p:grpSpPr>
        <p:sp>
          <p:nvSpPr>
            <p:cNvPr id="3" name="Titel 1">
              <a:extLst>
                <a:ext uri="{FF2B5EF4-FFF2-40B4-BE49-F238E27FC236}">
                  <a16:creationId xmlns:a16="http://schemas.microsoft.com/office/drawing/2014/main" id="{B0E6937F-B8D7-586B-55B7-044BB30ABE50}"/>
                </a:ext>
              </a:extLst>
            </p:cNvPr>
            <p:cNvSpPr txBox="1">
              <a:spLocks/>
            </p:cNvSpPr>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5" name="Grafik 4">
              <a:extLst>
                <a:ext uri="{FF2B5EF4-FFF2-40B4-BE49-F238E27FC236}">
                  <a16:creationId xmlns:a16="http://schemas.microsoft.com/office/drawing/2014/main" id="{41678741-0198-CCE7-C8D7-E1B08231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230" y="4307116"/>
              <a:ext cx="1227036" cy="404923"/>
            </a:xfrm>
            <a:prstGeom prst="rect">
              <a:avLst/>
            </a:prstGeom>
          </p:spPr>
        </p:pic>
        <p:pic>
          <p:nvPicPr>
            <p:cNvPr id="6" name="Grafik 5">
              <a:extLst>
                <a:ext uri="{FF2B5EF4-FFF2-40B4-BE49-F238E27FC236}">
                  <a16:creationId xmlns:a16="http://schemas.microsoft.com/office/drawing/2014/main" id="{2E03791F-B522-91FE-7A34-C086842F1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4932" y="4276758"/>
              <a:ext cx="1275615" cy="487993"/>
            </a:xfrm>
            <a:prstGeom prst="rect">
              <a:avLst/>
            </a:prstGeom>
          </p:spPr>
        </p:pic>
        <p:pic>
          <p:nvPicPr>
            <p:cNvPr id="7" name="Grafik 6">
              <a:extLst>
                <a:ext uri="{FF2B5EF4-FFF2-40B4-BE49-F238E27FC236}">
                  <a16:creationId xmlns:a16="http://schemas.microsoft.com/office/drawing/2014/main" id="{9C1A14B4-1AC2-50EA-2A98-5091016B3D2A}"/>
                </a:ext>
              </a:extLst>
            </p:cNvPr>
            <p:cNvPicPr>
              <a:picLocks noChangeAspect="1"/>
            </p:cNvPicPr>
            <p:nvPr userDrawn="1"/>
          </p:nvPicPr>
          <p:blipFill>
            <a:blip r:embed="rId4"/>
            <a:stretch>
              <a:fillRect/>
            </a:stretch>
          </p:blipFill>
          <p:spPr>
            <a:xfrm>
              <a:off x="211665" y="3771966"/>
              <a:ext cx="4778230" cy="1106072"/>
            </a:xfrm>
            <a:prstGeom prst="rect">
              <a:avLst/>
            </a:prstGeom>
          </p:spPr>
        </p:pic>
      </p:gr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title</a:t>
            </a:r>
          </a:p>
        </p:txBody>
      </p:sp>
    </p:spTree>
    <p:extLst>
      <p:ext uri="{BB962C8B-B14F-4D97-AF65-F5344CB8AC3E}">
        <p14:creationId xmlns:p14="http://schemas.microsoft.com/office/powerpoint/2010/main" val="12598462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2" name="Text Placeholder 3">
            <a:extLst>
              <a:ext uri="{FF2B5EF4-FFF2-40B4-BE49-F238E27FC236}">
                <a16:creationId xmlns:a16="http://schemas.microsoft.com/office/drawing/2014/main" id="{DA4E0AE8-E31E-929E-D250-B7CFE660227D}"/>
              </a:ext>
            </a:extLst>
          </p:cNvPr>
          <p:cNvSpPr>
            <a:spLocks noGrp="1"/>
          </p:cNvSpPr>
          <p:nvPr>
            <p:ph type="body" sz="quarter" idx="13"/>
          </p:nvPr>
        </p:nvSpPr>
        <p:spPr>
          <a:xfrm>
            <a:off x="428625" y="1743076"/>
            <a:ext cx="8251031" cy="2687240"/>
          </a:xfrm>
          <a:prstGeom prst="rect">
            <a:avLst/>
          </a:prstGeom>
        </p:spPr>
        <p:txBody>
          <a:bodyPr lIns="0" tIns="0" rIns="0" bIns="0"/>
          <a:lstStyle>
            <a:lvl1pPr marL="183600" indent="-183600">
              <a:lnSpc>
                <a:spcPct val="100000"/>
              </a:lnSpc>
              <a:spcBef>
                <a:spcPts val="0"/>
              </a:spcBef>
              <a:spcAft>
                <a:spcPts val="1200"/>
              </a:spcAft>
              <a:buFont typeface="Arial" panose="020B0604020202020204" pitchFamily="34" charset="0"/>
              <a:buChar char="•"/>
              <a:defRPr sz="1400"/>
            </a:lvl1pPr>
            <a:lvl2pPr marL="183600" indent="-183600">
              <a:lnSpc>
                <a:spcPct val="100000"/>
              </a:lnSpc>
              <a:spcBef>
                <a:spcPts val="0"/>
              </a:spcBef>
              <a:spcAft>
                <a:spcPts val="120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39280785"/>
      </p:ext>
    </p:extLst>
  </p:cSld>
  <p:clrMapOvr>
    <a:masterClrMapping/>
  </p:clrMapOvr>
  <p:extLst>
    <p:ext uri="{DCECCB84-F9BA-43D5-87BE-67443E8EF086}">
      <p15:sldGuideLst xmlns:p15="http://schemas.microsoft.com/office/powerpoint/2012/main">
        <p15:guide id="1" orient="horz" pos="10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4" name="Text Placeholder 3">
            <a:extLst>
              <a:ext uri="{FF2B5EF4-FFF2-40B4-BE49-F238E27FC236}">
                <a16:creationId xmlns:a16="http://schemas.microsoft.com/office/drawing/2014/main" id="{7EF9BFBB-155E-2123-DDAC-B6C6DE7C4860}"/>
              </a:ext>
            </a:extLst>
          </p:cNvPr>
          <p:cNvSpPr>
            <a:spLocks noGrp="1"/>
          </p:cNvSpPr>
          <p:nvPr>
            <p:ph type="body" sz="quarter" idx="13"/>
          </p:nvPr>
        </p:nvSpPr>
        <p:spPr>
          <a:xfrm>
            <a:off x="1371600" y="1743076"/>
            <a:ext cx="7308056" cy="2687240"/>
          </a:xfrm>
          <a:prstGeom prst="rect">
            <a:avLst/>
          </a:prstGeom>
        </p:spPr>
        <p:txBody>
          <a:bodyPr lIns="0" tIns="0" rIns="0" bIns="0"/>
          <a:lstStyle>
            <a:lvl1pPr marL="183600" indent="-183600">
              <a:lnSpc>
                <a:spcPct val="100000"/>
              </a:lnSpc>
              <a:spcBef>
                <a:spcPts val="0"/>
              </a:spcBef>
              <a:spcAft>
                <a:spcPts val="1200"/>
              </a:spcAft>
              <a:buFont typeface="Arial" panose="020B0604020202020204" pitchFamily="34" charset="0"/>
              <a:buChar char="•"/>
              <a:defRPr sz="1400"/>
            </a:lvl1pPr>
            <a:lvl2pPr marL="183600" indent="-183600">
              <a:lnSpc>
                <a:spcPct val="100000"/>
              </a:lnSpc>
              <a:spcBef>
                <a:spcPts val="0"/>
              </a:spcBef>
              <a:spcAft>
                <a:spcPts val="120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3377493"/>
      </p:ext>
    </p:extLst>
  </p:cSld>
  <p:clrMapOvr>
    <a:masterClrMapping/>
  </p:clrMapOvr>
  <p:extLst>
    <p:ext uri="{DCECCB84-F9BA-43D5-87BE-67443E8EF086}">
      <p15:sldGuideLst xmlns:p15="http://schemas.microsoft.com/office/powerpoint/2012/main">
        <p15:guide id="1" orient="horz" pos="1092">
          <p15:clr>
            <a:srgbClr val="FBAE40"/>
          </p15:clr>
        </p15:guide>
        <p15:guide id="2"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Aptos_Learning Goals+Icons">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4" name="Text Placeholder 3">
            <a:extLst>
              <a:ext uri="{FF2B5EF4-FFF2-40B4-BE49-F238E27FC236}">
                <a16:creationId xmlns:a16="http://schemas.microsoft.com/office/drawing/2014/main" id="{7EF9BFBB-155E-2123-DDAC-B6C6DE7C4860}"/>
              </a:ext>
            </a:extLst>
          </p:cNvPr>
          <p:cNvSpPr>
            <a:spLocks noGrp="1"/>
          </p:cNvSpPr>
          <p:nvPr>
            <p:ph type="body" sz="quarter" idx="13"/>
          </p:nvPr>
        </p:nvSpPr>
        <p:spPr>
          <a:xfrm>
            <a:off x="2115878" y="1743076"/>
            <a:ext cx="6563777" cy="2687240"/>
          </a:xfrm>
          <a:prstGeom prst="rect">
            <a:avLst/>
          </a:prstGeom>
        </p:spPr>
        <p:txBody>
          <a:bodyPr lIns="0" tIns="0" rIns="0" bIns="0"/>
          <a:lstStyle>
            <a:lvl1pPr marL="0" indent="0">
              <a:lnSpc>
                <a:spcPct val="100000"/>
              </a:lnSpc>
              <a:spcBef>
                <a:spcPts val="0"/>
              </a:spcBef>
              <a:spcAft>
                <a:spcPts val="1200"/>
              </a:spcAft>
              <a:buFont typeface="Arial" panose="020B0604020202020204" pitchFamily="34" charset="0"/>
              <a:buNone/>
              <a:defRPr sz="1600"/>
            </a:lvl1pPr>
            <a:lvl2pPr marL="0" indent="0">
              <a:lnSpc>
                <a:spcPct val="100000"/>
              </a:lnSpc>
              <a:spcBef>
                <a:spcPts val="0"/>
              </a:spcBef>
              <a:spcAft>
                <a:spcPts val="1200"/>
              </a:spcAft>
              <a:buSzPct val="100000"/>
              <a:buFont typeface="System Font Regular"/>
              <a:buNone/>
              <a:defRPr sz="16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
        <p:nvSpPr>
          <p:cNvPr id="10" name="Picture Placeholder 8">
            <a:extLst>
              <a:ext uri="{FF2B5EF4-FFF2-40B4-BE49-F238E27FC236}">
                <a16:creationId xmlns:a16="http://schemas.microsoft.com/office/drawing/2014/main" id="{BF341F40-E7E5-D417-8902-86B301EFB1AF}"/>
              </a:ext>
            </a:extLst>
          </p:cNvPr>
          <p:cNvSpPr>
            <a:spLocks noGrp="1"/>
          </p:cNvSpPr>
          <p:nvPr>
            <p:ph type="pic" sz="quarter" idx="14"/>
          </p:nvPr>
        </p:nvSpPr>
        <p:spPr>
          <a:xfrm>
            <a:off x="865188" y="1649413"/>
            <a:ext cx="996950" cy="1012825"/>
          </a:xfrm>
          <a:prstGeom prst="rect">
            <a:avLst/>
          </a:prstGeom>
        </p:spPr>
        <p:txBody>
          <a:bodyPr/>
          <a:lstStyle/>
          <a:p>
            <a:endParaRPr lang="en-DE"/>
          </a:p>
        </p:txBody>
      </p:sp>
      <p:sp>
        <p:nvSpPr>
          <p:cNvPr id="12" name="Picture Placeholder 11">
            <a:extLst>
              <a:ext uri="{FF2B5EF4-FFF2-40B4-BE49-F238E27FC236}">
                <a16:creationId xmlns:a16="http://schemas.microsoft.com/office/drawing/2014/main" id="{FDBBFC9E-877A-0856-5FC2-AD089BE23E87}"/>
              </a:ext>
            </a:extLst>
          </p:cNvPr>
          <p:cNvSpPr>
            <a:spLocks noGrp="1"/>
          </p:cNvSpPr>
          <p:nvPr>
            <p:ph type="pic" sz="quarter" idx="15"/>
          </p:nvPr>
        </p:nvSpPr>
        <p:spPr>
          <a:xfrm>
            <a:off x="865188" y="2979738"/>
            <a:ext cx="996950" cy="971550"/>
          </a:xfrm>
          <a:prstGeom prst="rect">
            <a:avLst/>
          </a:prstGeom>
        </p:spPr>
        <p:txBody>
          <a:bodyPr/>
          <a:lstStyle/>
          <a:p>
            <a:endParaRPr lang="en-DE"/>
          </a:p>
        </p:txBody>
      </p:sp>
    </p:spTree>
    <p:extLst>
      <p:ext uri="{BB962C8B-B14F-4D97-AF65-F5344CB8AC3E}">
        <p14:creationId xmlns:p14="http://schemas.microsoft.com/office/powerpoint/2010/main" val="4090249771"/>
      </p:ext>
    </p:extLst>
  </p:cSld>
  <p:clrMapOvr>
    <a:masterClrMapping/>
  </p:clrMapOvr>
  <p:extLst>
    <p:ext uri="{DCECCB84-F9BA-43D5-87BE-67443E8EF086}">
      <p15:sldGuideLst xmlns:p15="http://schemas.microsoft.com/office/powerpoint/2012/main">
        <p15:guide id="1" orient="horz" pos="1092">
          <p15:clr>
            <a:srgbClr val="FBAE40"/>
          </p15:clr>
        </p15:guide>
        <p15:guide id="2" pos="8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dirty="0"/>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Zitate</a:t>
            </a:r>
          </a:p>
        </p:txBody>
      </p:sp>
    </p:spTree>
    <p:extLst>
      <p:ext uri="{BB962C8B-B14F-4D97-AF65-F5344CB8AC3E}">
        <p14:creationId xmlns:p14="http://schemas.microsoft.com/office/powerpoint/2010/main" val="2056614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437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E30613"/>
              </a:solidFill>
              <a:effectLst/>
              <a:uFillTx/>
              <a:latin typeface="DINOT-Bold" panose="020B0504020101020102" pitchFamily="34" charset="77"/>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552282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ptos_Exercise+Pause">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304843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Solo </a:t>
            </a:r>
            <a:r>
              <a:rPr lang="de-DE" dirty="0" err="1"/>
              <a:t>work</a:t>
            </a:r>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3419244091"/>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8778"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2945446763"/>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tos_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lnSpc>
                <a:spcPct val="100000"/>
              </a:lnSpc>
              <a:spcBef>
                <a:spcPts val="0"/>
              </a:spcBef>
              <a:spcAft>
                <a:spcPts val="900"/>
              </a:spcAft>
              <a:buFont typeface="+mj-lt"/>
              <a:buAutoNum type="arabicPeriod"/>
              <a:defRPr sz="1400"/>
            </a:lvl1pPr>
          </a:lstStyle>
          <a:p>
            <a:pPr lvl="0"/>
            <a:r>
              <a:rPr lang="en-US" dirty="0"/>
              <a:t>Instructions</a:t>
            </a:r>
          </a:p>
          <a:p>
            <a:pPr lvl="0"/>
            <a:r>
              <a:rPr lang="en-US" dirty="0"/>
              <a:t>…</a:t>
            </a:r>
          </a:p>
          <a:p>
            <a:pPr lvl="0"/>
            <a:r>
              <a:rPr lang="en-US" dirty="0"/>
              <a:t>…</a:t>
            </a:r>
          </a:p>
          <a:p>
            <a:pPr lvl="0"/>
            <a:endParaRPr lang="en-US" dirty="0"/>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
        <p:nvSpPr>
          <p:cNvPr id="4" name="Textfeld 2">
            <a:extLst>
              <a:ext uri="{FF2B5EF4-FFF2-40B4-BE49-F238E27FC236}">
                <a16:creationId xmlns:a16="http://schemas.microsoft.com/office/drawing/2014/main" id="{C6A0F136-8C2B-BF23-F531-76147A884B66}"/>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a:solidFill>
                  <a:srgbClr val="E30613"/>
                </a:solidFill>
                <a:latin typeface="Aptos" panose="020B0004020202020204" pitchFamily="34" charset="0"/>
              </a:rPr>
              <a:t>Check-in</a:t>
            </a:r>
          </a:p>
        </p:txBody>
      </p:sp>
    </p:spTree>
    <p:extLst>
      <p:ext uri="{BB962C8B-B14F-4D97-AF65-F5344CB8AC3E}">
        <p14:creationId xmlns:p14="http://schemas.microsoft.com/office/powerpoint/2010/main" val="3833974571"/>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endParaRPr lang="de-DE"/>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dirty="0"/>
              <a:t>CLICK TO EDIT MASTER TEXT </a:t>
            </a:r>
          </a:p>
        </p:txBody>
      </p:sp>
    </p:spTree>
    <p:extLst>
      <p:ext uri="{BB962C8B-B14F-4D97-AF65-F5344CB8AC3E}">
        <p14:creationId xmlns:p14="http://schemas.microsoft.com/office/powerpoint/2010/main" val="384432669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Aptos_HIW_MAINROO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pic>
        <p:nvPicPr>
          <p:cNvPr id="3" name="Bildplatzhalter 18">
            <a:extLst>
              <a:ext uri="{FF2B5EF4-FFF2-40B4-BE49-F238E27FC236}">
                <a16:creationId xmlns:a16="http://schemas.microsoft.com/office/drawing/2014/main" id="{C9CCFCE1-C409-1199-5E70-92F584A5B33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9543" r="-31020" b="-27557"/>
          <a:stretch/>
        </p:blipFill>
        <p:spPr>
          <a:xfrm>
            <a:off x="1129885" y="1122732"/>
            <a:ext cx="515711" cy="692686"/>
          </a:xfrm>
          <a:prstGeom prst="rect">
            <a:avLst/>
          </a:prstGeom>
        </p:spPr>
      </p:pic>
      <p:pic>
        <p:nvPicPr>
          <p:cNvPr id="7" name="Bildplatzhalter 16">
            <a:extLst>
              <a:ext uri="{FF2B5EF4-FFF2-40B4-BE49-F238E27FC236}">
                <a16:creationId xmlns:a16="http://schemas.microsoft.com/office/drawing/2014/main" id="{6B5CBE7A-6658-27D7-702F-28E36EE34B8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869" b="1869"/>
          <a:stretch>
            <a:fillRect/>
          </a:stretch>
        </p:blipFill>
        <p:spPr>
          <a:xfrm>
            <a:off x="3733800" y="1271805"/>
            <a:ext cx="393610" cy="378581"/>
          </a:xfrm>
          <a:prstGeom prst="rect">
            <a:avLst/>
          </a:prstGeom>
        </p:spPr>
      </p:pic>
    </p:spTree>
    <p:extLst>
      <p:ext uri="{BB962C8B-B14F-4D97-AF65-F5344CB8AC3E}">
        <p14:creationId xmlns:p14="http://schemas.microsoft.com/office/powerpoint/2010/main" val="4287152235"/>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1393031"/>
            <a:ext cx="3181350" cy="1480608"/>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E30613"/>
              </a:buClr>
              <a:buSzPts val="1600"/>
              <a:buFont typeface="Arial"/>
              <a:buNone/>
              <a:defRPr sz="1600" b="1" i="0" u="none" strike="noStrike" cap="none">
                <a:solidFill>
                  <a:srgbClr val="E30613"/>
                </a:solidFill>
                <a:latin typeface="+mn-lt"/>
                <a:ea typeface="DINOT-Bold" panose="020B0504020101020102" pitchFamily="34" charset="77"/>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62" name="Google Shape;62;p78"/>
          <p:cNvSpPr txBox="1">
            <a:spLocks noGrp="1"/>
          </p:cNvSpPr>
          <p:nvPr>
            <p:ph type="body" idx="3"/>
          </p:nvPr>
        </p:nvSpPr>
        <p:spPr>
          <a:xfrm>
            <a:off x="428625" y="3374231"/>
            <a:ext cx="3181350" cy="1480608"/>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E30613"/>
              </a:buClr>
              <a:buSzPts val="1600"/>
              <a:buFont typeface="Arial"/>
              <a:buNone/>
              <a:defRPr sz="1600" b="1" i="0" u="none" strike="noStrike" cap="none">
                <a:solidFill>
                  <a:srgbClr val="E30613"/>
                </a:solidFill>
                <a:latin typeface="+mn-lt"/>
                <a:ea typeface="DINOT-Bold" panose="020B0504020101020102" pitchFamily="34" charset="77"/>
                <a:cs typeface="Arial"/>
                <a:sym typeface="Arial"/>
              </a:defRPr>
            </a:lvl1pPr>
            <a:lvl2pPr marL="914400" marR="0" lvl="1" indent="-317500" algn="l" rtl="0">
              <a:lnSpc>
                <a:spcPct val="90000"/>
              </a:lnSpc>
              <a:spcBef>
                <a:spcPts val="900"/>
              </a:spcBef>
              <a:spcAft>
                <a:spcPts val="0"/>
              </a:spcAft>
              <a:buClr>
                <a:srgbClr val="000000"/>
              </a:buClr>
              <a:buSzPts val="1400"/>
              <a:buFont typeface="Arial"/>
              <a:buChar char="•"/>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63" name="Google Shape;63;p78"/>
          <p:cNvSpPr/>
          <p:nvPr/>
        </p:nvSpPr>
        <p:spPr>
          <a:xfrm>
            <a:off x="5092971" y="1393031"/>
            <a:ext cx="3181350" cy="3181350"/>
          </a:xfrm>
          <a:prstGeom prst="ellipse">
            <a:avLst/>
          </a:prstGeom>
          <a:solidFill>
            <a:srgbClr val="DFE8F0"/>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597694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0" y="0"/>
            <a:ext cx="9144000" cy="5143500"/>
          </a:xfrm>
          <a:prstGeom prst="rect">
            <a:avLst/>
          </a:prstGeom>
          <a:noFill/>
          <a:ln>
            <a:noFill/>
          </a:ln>
        </p:spPr>
      </p:sp>
      <p:sp>
        <p:nvSpPr>
          <p:cNvPr id="154" name="Google Shape;154;p88"/>
          <p:cNvSpPr txBox="1">
            <a:spLocks noGrp="1"/>
          </p:cNvSpPr>
          <p:nvPr>
            <p:ph type="body" idx="3"/>
          </p:nvPr>
        </p:nvSpPr>
        <p:spPr>
          <a:xfrm>
            <a:off x="428625" y="1995489"/>
            <a:ext cx="3006217"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8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052123614"/>
      </p:ext>
    </p:extLst>
  </p:cSld>
  <p:clrMapOvr>
    <a:masterClrMapping/>
  </p:clrMapOvr>
  <p:extLst>
    <p:ext uri="{DCECCB84-F9BA-43D5-87BE-67443E8EF086}">
      <p15:sldGuideLst xmlns:p15="http://schemas.microsoft.com/office/powerpoint/2012/main">
        <p15:guide id="1" orient="horz" pos="125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Startup Beispiel" preserve="1" userDrawn="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dirty="0"/>
              <a:t>Bullet </a:t>
            </a:r>
            <a:r>
              <a:rPr lang="de-DE" dirty="0" err="1"/>
              <a:t>One</a:t>
            </a:r>
            <a:endParaRPr lang="de-DE" dirty="0"/>
          </a:p>
          <a:p>
            <a:r>
              <a:rPr lang="de-DE" dirty="0"/>
              <a:t>Bullet </a:t>
            </a:r>
            <a:r>
              <a:rPr lang="de-DE" dirty="0" err="1"/>
              <a:t>Two</a:t>
            </a:r>
            <a:endParaRPr lang="de-DE" dirty="0"/>
          </a:p>
        </p:txBody>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899031" y="970652"/>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347063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Everybody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make</a:t>
            </a:r>
            <a:r>
              <a:rPr lang="de-DE" sz="1600" b="1" i="0" dirty="0">
                <a:solidFill>
                  <a:schemeClr val="lt1"/>
                </a:solidFill>
                <a:latin typeface="+mn-lt"/>
                <a:ea typeface="Arial"/>
                <a:cs typeface="Arial"/>
                <a:sym typeface="Arial"/>
              </a:rPr>
              <a:t> a </a:t>
            </a:r>
            <a:r>
              <a:rPr lang="de-DE" sz="1600" b="1" i="0" dirty="0" err="1">
                <a:solidFill>
                  <a:schemeClr val="lt1"/>
                </a:solidFill>
                <a:latin typeface="+mn-lt"/>
                <a:ea typeface="Arial"/>
                <a:cs typeface="Arial"/>
                <a:sym typeface="Arial"/>
              </a:rPr>
              <a:t>gesture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how</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are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feeling</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today</a:t>
            </a:r>
            <a:r>
              <a:rPr lang="de-DE" sz="1600" b="1" i="0" dirty="0">
                <a:solidFill>
                  <a:schemeClr val="lt1"/>
                </a:solidFill>
                <a:latin typeface="+mn-lt"/>
                <a:ea typeface="Arial"/>
                <a:cs typeface="Arial"/>
                <a:sym typeface="Arial"/>
              </a:rPr>
              <a:t>! </a:t>
            </a:r>
            <a:endParaRPr b="1" i="0" dirty="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One</a:t>
            </a:r>
            <a:r>
              <a:rPr lang="de-DE" sz="1600" b="1" i="0" dirty="0">
                <a:solidFill>
                  <a:schemeClr val="lt1"/>
                </a:solidFill>
                <a:latin typeface="+mn-lt"/>
                <a:ea typeface="Arial"/>
                <a:cs typeface="Arial"/>
                <a:sym typeface="Arial"/>
              </a:rPr>
              <a:t> after </a:t>
            </a:r>
            <a:r>
              <a:rPr lang="de-DE" sz="1600" b="1" i="0" dirty="0" err="1">
                <a:solidFill>
                  <a:schemeClr val="lt1"/>
                </a:solidFill>
                <a:latin typeface="+mn-lt"/>
                <a:ea typeface="Arial"/>
                <a:cs typeface="Arial"/>
                <a:sym typeface="Arial"/>
              </a:rPr>
              <a:t>another</a:t>
            </a:r>
            <a:r>
              <a:rPr lang="de-DE" sz="1600" b="1" i="0" dirty="0">
                <a:solidFill>
                  <a:schemeClr val="lt1"/>
                </a:solidFill>
                <a:latin typeface="+mn-lt"/>
                <a:ea typeface="Arial"/>
                <a:cs typeface="Arial"/>
                <a:sym typeface="Arial"/>
              </a:rPr>
              <a:t>: </a:t>
            </a:r>
            <a:endParaRPr b="1" i="0" dirty="0">
              <a:latin typeface="+mn-lt"/>
            </a:endParaRPr>
          </a:p>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Introduce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yourself</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with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name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location</a:t>
            </a:r>
            <a:r>
              <a:rPr lang="de-DE" sz="1600" b="1" i="0" dirty="0">
                <a:solidFill>
                  <a:schemeClr val="lt1"/>
                </a:solidFill>
                <a:latin typeface="+mn-lt"/>
                <a:ea typeface="Arial"/>
                <a:cs typeface="Arial"/>
                <a:sym typeface="Arial"/>
              </a:rPr>
              <a:t>, and </a:t>
            </a:r>
            <a:r>
              <a:rPr lang="de-DE" sz="1600" b="1" i="0" dirty="0" err="1">
                <a:solidFill>
                  <a:schemeClr val="lt1"/>
                </a:solidFill>
                <a:latin typeface="+mn-lt"/>
                <a:ea typeface="Arial"/>
                <a:cs typeface="Arial"/>
                <a:sym typeface="Arial"/>
              </a:rPr>
              <a:t>research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topic</a:t>
            </a:r>
            <a:r>
              <a:rPr lang="de-DE" sz="1600" b="1" i="0" dirty="0">
                <a:solidFill>
                  <a:schemeClr val="lt1"/>
                </a:solidFill>
                <a:latin typeface="+mn-lt"/>
                <a:ea typeface="Arial"/>
                <a:cs typeface="Arial"/>
                <a:sym typeface="Arial"/>
              </a:rPr>
              <a:t>. </a:t>
            </a:r>
            <a:br>
              <a:rPr lang="de-DE" sz="1600" b="1" i="0" dirty="0">
                <a:solidFill>
                  <a:schemeClr val="lt1"/>
                </a:solidFill>
                <a:latin typeface="+mn-lt"/>
                <a:ea typeface="Arial"/>
                <a:cs typeface="Arial"/>
                <a:sym typeface="Arial"/>
              </a:rPr>
            </a:br>
            <a:r>
              <a:rPr lang="de-DE" sz="1600" b="1" i="0" dirty="0" err="1">
                <a:solidFill>
                  <a:schemeClr val="lt1"/>
                </a:solidFill>
                <a:latin typeface="+mn-lt"/>
                <a:ea typeface="Arial"/>
                <a:cs typeface="Arial"/>
                <a:sym typeface="Arial"/>
              </a:rPr>
              <a:t>Then</a:t>
            </a:r>
            <a:r>
              <a:rPr lang="de-DE" sz="1600" b="1" i="0" dirty="0">
                <a:solidFill>
                  <a:schemeClr val="lt1"/>
                </a:solidFill>
                <a:latin typeface="+mn-lt"/>
                <a:ea typeface="Arial"/>
                <a:cs typeface="Arial"/>
                <a:sym typeface="Arial"/>
              </a:rPr>
              <a:t>, pass on </a:t>
            </a:r>
            <a:r>
              <a:rPr lang="de-DE" sz="1600" b="1" i="0" dirty="0" err="1">
                <a:solidFill>
                  <a:schemeClr val="lt1"/>
                </a:solidFill>
                <a:latin typeface="+mn-lt"/>
                <a:ea typeface="Arial"/>
                <a:cs typeface="Arial"/>
                <a:sym typeface="Arial"/>
              </a:rPr>
              <a:t>the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speaking</a:t>
            </a:r>
            <a:r>
              <a:rPr lang="de-DE" sz="1600" b="1" i="0" dirty="0">
                <a:solidFill>
                  <a:schemeClr val="lt1"/>
                </a:solidFill>
                <a:latin typeface="+mn-lt"/>
                <a:ea typeface="Arial"/>
                <a:cs typeface="Arial"/>
                <a:sym typeface="Arial"/>
              </a:rPr>
              <a:t> ball </a:t>
            </a:r>
            <a:r>
              <a:rPr lang="de-DE" sz="1600" b="1" i="0" dirty="0" err="1">
                <a:solidFill>
                  <a:schemeClr val="lt1"/>
                </a:solidFill>
                <a:latin typeface="+mn-lt"/>
                <a:ea typeface="Arial"/>
                <a:cs typeface="Arial"/>
                <a:sym typeface="Arial"/>
              </a:rPr>
              <a:t>to</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somebody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else</a:t>
            </a:r>
            <a:r>
              <a:rPr lang="de-DE" sz="1600" b="1" i="0" dirty="0">
                <a:solidFill>
                  <a:schemeClr val="lt1"/>
                </a:solidFill>
                <a:latin typeface="+mn-lt"/>
                <a:ea typeface="Arial"/>
                <a:cs typeface="Arial"/>
                <a:sym typeface="Arial"/>
              </a:rPr>
              <a:t>.</a:t>
            </a:r>
            <a:endParaRPr b="1" i="0" dirty="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1.</a:t>
            </a:r>
            <a:endParaRPr b="1" i="0" dirty="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2.</a:t>
            </a:r>
            <a:endParaRPr b="1" i="0" dirty="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Check-in</a:t>
            </a:r>
          </a:p>
        </p:txBody>
      </p:sp>
    </p:spTree>
    <p:extLst>
      <p:ext uri="{BB962C8B-B14F-4D97-AF65-F5344CB8AC3E}">
        <p14:creationId xmlns:p14="http://schemas.microsoft.com/office/powerpoint/2010/main" val="3860708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Let</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know</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if</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you’re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with</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Raise </a:t>
            </a: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emoji</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thumb</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p:txBody>
      </p:sp>
    </p:spTree>
    <p:extLst>
      <p:ext uri="{BB962C8B-B14F-4D97-AF65-F5344CB8AC3E}">
        <p14:creationId xmlns:p14="http://schemas.microsoft.com/office/powerpoint/2010/main" val="177729876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dirty="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2" name="Textfeld 12">
            <a:extLst>
              <a:ext uri="{FF2B5EF4-FFF2-40B4-BE49-F238E27FC236}">
                <a16:creationId xmlns:a16="http://schemas.microsoft.com/office/drawing/2014/main" id="{727B2E42-5AE8-A953-0BF5-6FC501472D11}"/>
              </a:ext>
            </a:extLst>
          </p:cNvPr>
          <p:cNvSpPr txBox="1"/>
          <p:nvPr userDrawn="1"/>
        </p:nvSpPr>
        <p:spPr>
          <a:xfrm>
            <a:off x="0" y="2880358"/>
            <a:ext cx="9144000" cy="500202"/>
          </a:xfrm>
          <a:prstGeom prst="rect">
            <a:avLst/>
          </a:prstGeom>
          <a:noFill/>
        </p:spPr>
        <p:txBody>
          <a:bodyPr wrap="square" lIns="0" tIns="0" rIns="0" bIns="0" rtlCol="0">
            <a:spAutoFit/>
          </a:bodyPr>
          <a:lstStyle/>
          <a:p>
            <a:pPr marL="0" marR="0" lvl="0" indent="0" algn="ctr" rtl="0">
              <a:lnSpc>
                <a:spcPct val="9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How</a:t>
            </a:r>
            <a:r>
              <a:rPr lang="de-DE" sz="1800" b="1" i="0" u="none" strike="noStrike" cap="none" dirty="0">
                <a:solidFill>
                  <a:schemeClr val="lt1"/>
                </a:solidFill>
                <a:latin typeface="Aptos" panose="020B0004020202020204" pitchFamily="34" charset="0"/>
                <a:ea typeface="Arial"/>
                <a:cs typeface="Arial"/>
                <a:sym typeface="Arial"/>
              </a:rPr>
              <a:t> was </a:t>
            </a:r>
            <a:r>
              <a:rPr lang="de-DE" sz="1800" b="1" i="0" u="none" strike="noStrike" cap="none" dirty="0" err="1">
                <a:solidFill>
                  <a:schemeClr val="lt1"/>
                </a:solidFill>
                <a:latin typeface="Aptos" panose="020B0004020202020204" pitchFamily="34" charset="0"/>
                <a:ea typeface="Arial"/>
                <a:cs typeface="Arial"/>
                <a:sym typeface="Arial"/>
              </a:rPr>
              <a:t>the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exercise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for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a:t>
            </a:r>
            <a:r>
              <a:rPr lang="de-DE" sz="1800" b="1" i="0" u="none" strike="noStrike" cap="none" dirty="0">
                <a:solidFill>
                  <a:schemeClr val="lt1"/>
                </a:solidFill>
                <a:latin typeface="Aptos" panose="020B0004020202020204" pitchFamily="34" charset="0"/>
                <a:ea typeface="Arial"/>
                <a:cs typeface="Arial"/>
                <a:sym typeface="Arial"/>
              </a:rPr>
              <a:t>?</a:t>
            </a:r>
          </a:p>
          <a:p>
            <a:pPr marL="0" marR="0" lvl="0" indent="0" algn="ctr" rtl="0">
              <a:lnSpc>
                <a:spcPct val="9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Any </a:t>
            </a:r>
            <a:r>
              <a:rPr lang="de-DE" sz="1800" b="1" i="0" u="none" strike="noStrike" cap="none" dirty="0" err="1">
                <a:solidFill>
                  <a:schemeClr val="lt1"/>
                </a:solidFill>
                <a:latin typeface="Aptos" panose="020B0004020202020204" pitchFamily="34" charset="0"/>
                <a:ea typeface="Arial"/>
                <a:cs typeface="Arial"/>
                <a:sym typeface="Arial"/>
              </a:rPr>
              <a:t>insights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questions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would</a:t>
            </a:r>
            <a:r>
              <a:rPr lang="de-DE" sz="1800" b="1" i="0" u="none" strike="noStrike" cap="none" dirty="0">
                <a:solidFill>
                  <a:schemeClr val="lt1"/>
                </a:solidFill>
                <a:latin typeface="Aptos" panose="020B0004020202020204" pitchFamily="34" charset="0"/>
                <a:ea typeface="Arial"/>
                <a:cs typeface="Arial"/>
                <a:sym typeface="Arial"/>
              </a:rPr>
              <a:t> like </a:t>
            </a:r>
            <a:r>
              <a:rPr lang="de-DE" sz="1800" b="1" i="0" u="none" strike="noStrike" cap="none" dirty="0" err="1">
                <a:solidFill>
                  <a:schemeClr val="lt1"/>
                </a:solidFill>
                <a:latin typeface="Aptos" panose="020B0004020202020204" pitchFamily="34" charset="0"/>
                <a:ea typeface="Arial"/>
                <a:cs typeface="Arial"/>
                <a:sym typeface="Arial"/>
              </a:rPr>
              <a:t>to</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share</a:t>
            </a:r>
            <a:r>
              <a:rPr lang="de-DE" sz="1800" b="1" i="0" u="none" strike="noStrike" cap="none" dirty="0">
                <a:solidFill>
                  <a:schemeClr val="lt1"/>
                </a:solidFill>
                <a:latin typeface="Aptos" panose="020B0004020202020204" pitchFamily="34" charset="0"/>
                <a:ea typeface="Arial"/>
                <a:cs typeface="Arial"/>
                <a:sym typeface="Arial"/>
              </a:rPr>
              <a:t>? </a:t>
            </a:r>
          </a:p>
        </p:txBody>
      </p:sp>
    </p:spTree>
    <p:extLst>
      <p:ext uri="{BB962C8B-B14F-4D97-AF65-F5344CB8AC3E}">
        <p14:creationId xmlns:p14="http://schemas.microsoft.com/office/powerpoint/2010/main" val="1588926882"/>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Sharing </a:t>
            </a:r>
            <a:r>
              <a:rPr lang="de-DE" sz="3150" b="1" i="0" dirty="0">
                <a:solidFill>
                  <a:schemeClr val="bg1"/>
                </a:solidFill>
                <a:latin typeface="Aptos" panose="020B0004020202020204" pitchFamily="34" charset="0"/>
              </a:rPr>
              <a:t>…</a:t>
            </a:r>
          </a:p>
        </p:txBody>
      </p:sp>
    </p:spTree>
    <p:extLst>
      <p:ext uri="{BB962C8B-B14F-4D97-AF65-F5344CB8AC3E}">
        <p14:creationId xmlns:p14="http://schemas.microsoft.com/office/powerpoint/2010/main" val="488152870"/>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51994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4482007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408874394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lIns="0" tIns="0" rIns="0" bIns="0"/>
          <a:lstStyle>
            <a:lvl1pPr marL="0">
              <a:lnSpc>
                <a:spcPct val="100000"/>
              </a:lnSpc>
              <a:spcBef>
                <a:spcPts val="0"/>
              </a:spcBef>
              <a:spcAft>
                <a:spcPts val="120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lIns="0" tIns="0" rIns="0" bIns="0"/>
          <a:lstStyle>
            <a:lvl1pPr marL="0">
              <a:lnSpc>
                <a:spcPct val="100000"/>
              </a:lnSpc>
              <a:spcBef>
                <a:spcPts val="0"/>
              </a:spcBef>
              <a:spcAft>
                <a:spcPts val="120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Morning</a:t>
            </a:r>
            <a:endParaRPr dirty="0"/>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Afternoon</a:t>
            </a:r>
            <a:endParaRPr dirty="0"/>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1141125760"/>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lIns="0" tIns="0" rIns="0" bIns="0"/>
          <a:lstStyle>
            <a:lvl1pPr marL="0">
              <a:lnSpc>
                <a:spcPct val="100000"/>
              </a:lnSpc>
              <a:spcBef>
                <a:spcPts val="0"/>
              </a:spcBef>
              <a:spcAft>
                <a:spcPts val="120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lIns="0" tIns="0" rIns="0" bIns="0"/>
          <a:lstStyle>
            <a:lvl1pPr marL="0">
              <a:lnSpc>
                <a:spcPct val="100000"/>
              </a:lnSpc>
              <a:spcBef>
                <a:spcPts val="0"/>
              </a:spcBef>
              <a:spcAft>
                <a:spcPts val="120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a:t>
            </a:r>
            <a:endParaRPr dirty="0"/>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II</a:t>
            </a:r>
            <a:endParaRPr dirty="0"/>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04733276-D985-539A-08EF-2CBA80742939}"/>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4043316683"/>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2439709400"/>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tos_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8" name="Google Shape;38;p80">
            <a:extLst>
              <a:ext uri="{FF2B5EF4-FFF2-40B4-BE49-F238E27FC236}">
                <a16:creationId xmlns:a16="http://schemas.microsoft.com/office/drawing/2014/main" id="{9978CF24-CED5-0061-9FC4-A8687B56EC25}"/>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Programme</a:t>
            </a:r>
            <a:endParaRPr dirty="0"/>
          </a:p>
        </p:txBody>
      </p:sp>
      <p:sp>
        <p:nvSpPr>
          <p:cNvPr id="6" name="Text Placeholder 5">
            <a:extLst>
              <a:ext uri="{FF2B5EF4-FFF2-40B4-BE49-F238E27FC236}">
                <a16:creationId xmlns:a16="http://schemas.microsoft.com/office/drawing/2014/main" id="{A6FF5BED-3814-FD6C-A636-74CA12D2FCD8}"/>
              </a:ext>
            </a:extLst>
          </p:cNvPr>
          <p:cNvSpPr>
            <a:spLocks noGrp="1"/>
          </p:cNvSpPr>
          <p:nvPr>
            <p:ph type="body" sz="quarter" idx="12" hasCustomPrompt="1"/>
          </p:nvPr>
        </p:nvSpPr>
        <p:spPr>
          <a:xfrm>
            <a:off x="428625" y="2463327"/>
            <a:ext cx="193476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9" name="Text Placeholder 5">
            <a:extLst>
              <a:ext uri="{FF2B5EF4-FFF2-40B4-BE49-F238E27FC236}">
                <a16:creationId xmlns:a16="http://schemas.microsoft.com/office/drawing/2014/main" id="{8A02E9E1-DAE7-E76F-964B-9FCC32F21C02}"/>
              </a:ext>
            </a:extLst>
          </p:cNvPr>
          <p:cNvSpPr>
            <a:spLocks noGrp="1"/>
          </p:cNvSpPr>
          <p:nvPr>
            <p:ph type="body" sz="quarter" idx="21" hasCustomPrompt="1"/>
          </p:nvPr>
        </p:nvSpPr>
        <p:spPr>
          <a:xfrm>
            <a:off x="2593376" y="2463327"/>
            <a:ext cx="185927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0" name="Text Placeholder 5">
            <a:extLst>
              <a:ext uri="{FF2B5EF4-FFF2-40B4-BE49-F238E27FC236}">
                <a16:creationId xmlns:a16="http://schemas.microsoft.com/office/drawing/2014/main" id="{9DEF3BC0-40A1-2C8E-5E57-A7436F5AA323}"/>
              </a:ext>
            </a:extLst>
          </p:cNvPr>
          <p:cNvSpPr>
            <a:spLocks noGrp="1"/>
          </p:cNvSpPr>
          <p:nvPr>
            <p:ph type="body" sz="quarter" idx="22" hasCustomPrompt="1"/>
          </p:nvPr>
        </p:nvSpPr>
        <p:spPr>
          <a:xfrm>
            <a:off x="4720565" y="2463327"/>
            <a:ext cx="193476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2" name="Text Placeholder 5">
            <a:extLst>
              <a:ext uri="{FF2B5EF4-FFF2-40B4-BE49-F238E27FC236}">
                <a16:creationId xmlns:a16="http://schemas.microsoft.com/office/drawing/2014/main" id="{A85EF86E-0116-64D7-2DBF-2BAB73BA04A7}"/>
              </a:ext>
            </a:extLst>
          </p:cNvPr>
          <p:cNvSpPr>
            <a:spLocks noGrp="1"/>
          </p:cNvSpPr>
          <p:nvPr>
            <p:ph type="body" sz="quarter" idx="23" hasCustomPrompt="1"/>
          </p:nvPr>
        </p:nvSpPr>
        <p:spPr>
          <a:xfrm>
            <a:off x="6858000" y="2463327"/>
            <a:ext cx="1874362"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Tree>
    <p:extLst>
      <p:ext uri="{BB962C8B-B14F-4D97-AF65-F5344CB8AC3E}">
        <p14:creationId xmlns:p14="http://schemas.microsoft.com/office/powerpoint/2010/main" val="1522089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tos_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lIns="0" tIns="0" rIns="0" bIns="0"/>
          <a:lstStyle>
            <a:lvl1pPr marL="183600" indent="-183600">
              <a:lnSpc>
                <a:spcPct val="100000"/>
              </a:lnSpc>
              <a:spcBef>
                <a:spcPts val="0"/>
              </a:spcBef>
              <a:spcAft>
                <a:spcPts val="120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lIns="0" tIns="0" rIns="0" bIns="0"/>
          <a:lstStyle>
            <a:lvl1pPr marL="183600" indent="-183600">
              <a:lnSpc>
                <a:spcPct val="100000"/>
              </a:lnSpc>
              <a:spcBef>
                <a:spcPts val="0"/>
              </a:spcBef>
              <a:spcAft>
                <a:spcPts val="120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3" name="Google Shape;38;p80">
            <a:extLst>
              <a:ext uri="{FF2B5EF4-FFF2-40B4-BE49-F238E27FC236}">
                <a16:creationId xmlns:a16="http://schemas.microsoft.com/office/drawing/2014/main" id="{EA2B5705-F8BD-9866-E172-9539EA2CE961}"/>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Agenda</a:t>
            </a:r>
            <a:endParaRPr dirty="0"/>
          </a:p>
        </p:txBody>
      </p:sp>
    </p:spTree>
    <p:extLst>
      <p:ext uri="{BB962C8B-B14F-4D97-AF65-F5344CB8AC3E}">
        <p14:creationId xmlns:p14="http://schemas.microsoft.com/office/powerpoint/2010/main" val="12382994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54806963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3756155698"/>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26.xml"/><Relationship Id="rId7"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5">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231030863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72"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268616730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64.sv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64.svg"/></Relationships>
</file>

<file path=ppt/slides/_rels/slide3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3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64.svg"/></Relationships>
</file>

<file path=ppt/slides/_rels/slide3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65.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38.xml"/><Relationship Id="rId16" Type="http://schemas.openxmlformats.org/officeDocument/2006/relationships/image" Target="../media/image56.svg"/><Relationship Id="rId1" Type="http://schemas.openxmlformats.org/officeDocument/2006/relationships/slideLayout" Target="../slideLayouts/slideLayout15.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66.svg"/><Relationship Id="rId9" Type="http://schemas.openxmlformats.org/officeDocument/2006/relationships/image" Target="../media/image49.png"/><Relationship Id="rId14" Type="http://schemas.openxmlformats.org/officeDocument/2006/relationships/image" Target="../media/image54.svg"/></Relationships>
</file>

<file path=ppt/slides/_rels/slide3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64.sv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64.sv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64.svg"/></Relationships>
</file>

<file path=ppt/slides/_rels/slide4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65.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43.xml"/><Relationship Id="rId16" Type="http://schemas.openxmlformats.org/officeDocument/2006/relationships/image" Target="../media/image56.svg"/><Relationship Id="rId1" Type="http://schemas.openxmlformats.org/officeDocument/2006/relationships/slideLayout" Target="../slideLayouts/slideLayout15.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66.svg"/><Relationship Id="rId9" Type="http://schemas.openxmlformats.org/officeDocument/2006/relationships/image" Target="../media/image49.png"/><Relationship Id="rId14" Type="http://schemas.openxmlformats.org/officeDocument/2006/relationships/image" Target="../media/image54.sv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64.sv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64.sv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67.jpeg"/><Relationship Id="rId4" Type="http://schemas.openxmlformats.org/officeDocument/2006/relationships/image" Target="../media/image66.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9.xml"/><Relationship Id="rId4" Type="http://schemas.openxmlformats.org/officeDocument/2006/relationships/image" Target="../media/image69.svg"/></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EA4_E4491FB1.xml"/><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hyperlink" Target="https://www.leipzig.de/jugend-familie-und-soziales/gesundheit/psychiatrische-und-psychosoziale-hilfe#c26703" TargetMode="External"/><Relationship Id="rId5" Type="http://schemas.openxmlformats.org/officeDocument/2006/relationships/hyperlink" Target="https://www.leipzig.de/jugend-familie-und-soziales/gesundheit/psychiatrische-und-psychosoziale-hilfe/beratungsangebote-fuer-menschen-mit-psychischen-problemen" TargetMode="External"/><Relationship Id="rId4" Type="http://schemas.openxmlformats.org/officeDocument/2006/relationships/hyperlink" Target="studentenwerk-leipzig.d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Menschliches Gesicht, Kleidung, Person, Klebezettel enthält.&#10;&#10;Automatisch generierte Beschreibung">
            <a:extLst>
              <a:ext uri="{FF2B5EF4-FFF2-40B4-BE49-F238E27FC236}">
                <a16:creationId xmlns:a16="http://schemas.microsoft.com/office/drawing/2014/main" id="{7A295A54-3F1C-A8A9-93C2-813F37386C49}"/>
              </a:ext>
            </a:extLst>
          </p:cNvPr>
          <p:cNvPicPr>
            <a:picLocks noGrp="1" noChangeAspect="1"/>
          </p:cNvPicPr>
          <p:nvPr>
            <p:ph type="pic" sz="quarter" idx="10"/>
          </p:nvPr>
        </p:nvPicPr>
        <p:blipFill>
          <a:blip r:embed="rId3"/>
          <a:srcRect t="7729" b="7729"/>
          <a:stretch/>
        </p:blipFill>
        <p:spPr/>
      </p:pic>
      <p:sp>
        <p:nvSpPr>
          <p:cNvPr id="4" name="Textplatzhalter 3">
            <a:extLst>
              <a:ext uri="{FF2B5EF4-FFF2-40B4-BE49-F238E27FC236}">
                <a16:creationId xmlns:a16="http://schemas.microsoft.com/office/drawing/2014/main" id="{6EA53A59-A34B-F1F3-20E1-3364D5BA8C2B}"/>
              </a:ext>
            </a:extLst>
          </p:cNvPr>
          <p:cNvSpPr>
            <a:spLocks noGrp="1"/>
          </p:cNvSpPr>
          <p:nvPr>
            <p:ph type="body" sz="quarter" idx="11"/>
          </p:nvPr>
        </p:nvSpPr>
        <p:spPr>
          <a:xfrm>
            <a:off x="304800" y="285263"/>
            <a:ext cx="5747208" cy="485204"/>
          </a:xfrm>
        </p:spPr>
        <p:txBody>
          <a:bodyPr/>
          <a:lstStyle/>
          <a:p>
            <a:r>
              <a:rPr lang="en-GB" dirty="0"/>
              <a:t>DISCOVER YOUR RESILIENCE</a:t>
            </a:r>
          </a:p>
        </p:txBody>
      </p:sp>
    </p:spTree>
    <p:extLst>
      <p:ext uri="{BB962C8B-B14F-4D97-AF65-F5344CB8AC3E}">
        <p14:creationId xmlns:p14="http://schemas.microsoft.com/office/powerpoint/2010/main" val="1629809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897328-4334-EC90-6228-1C4F1EFD6B58}"/>
              </a:ext>
            </a:extLst>
          </p:cNvPr>
          <p:cNvSpPr>
            <a:spLocks noGrp="1"/>
          </p:cNvSpPr>
          <p:nvPr>
            <p:ph type="body" sz="quarter" idx="13"/>
          </p:nvPr>
        </p:nvSpPr>
        <p:spPr/>
        <p:txBody>
          <a:bodyPr/>
          <a:lstStyle/>
          <a:p>
            <a:r>
              <a:rPr lang="en-GB" dirty="0"/>
              <a:t>The process and outcome of successfully adapting </a:t>
            </a:r>
            <a:br>
              <a:rPr lang="en-GB" dirty="0"/>
            </a:br>
            <a:r>
              <a:rPr lang="en-GB" dirty="0"/>
              <a:t>to difficult or challenging life experiences, </a:t>
            </a:r>
            <a:br>
              <a:rPr lang="en-GB" dirty="0"/>
            </a:br>
            <a:r>
              <a:rPr lang="en-GB" dirty="0"/>
              <a:t>especially through mental, emotional, and </a:t>
            </a:r>
            <a:r>
              <a:rPr lang="en-GB" dirty="0" err="1"/>
              <a:t>behavioral</a:t>
            </a:r>
            <a:r>
              <a:rPr lang="en-GB" dirty="0"/>
              <a:t> flexibility and adjustment to external and internal demands.</a:t>
            </a:r>
          </a:p>
          <a:p>
            <a:endParaRPr lang="en-GB" dirty="0"/>
          </a:p>
          <a:p>
            <a:r>
              <a:rPr lang="en-GB" sz="1200" dirty="0"/>
              <a:t>The American Psychological Association</a:t>
            </a:r>
          </a:p>
        </p:txBody>
      </p:sp>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a:xfrm>
            <a:off x="419198" y="336593"/>
            <a:ext cx="6094723" cy="443198"/>
          </a:xfrm>
        </p:spPr>
        <p:txBody>
          <a:bodyPr/>
          <a:lstStyle/>
          <a:p>
            <a:r>
              <a:rPr lang="en-GB" dirty="0"/>
              <a:t>What does resilience mean?</a:t>
            </a:r>
          </a:p>
        </p:txBody>
      </p:sp>
    </p:spTree>
    <p:extLst>
      <p:ext uri="{BB962C8B-B14F-4D97-AF65-F5344CB8AC3E}">
        <p14:creationId xmlns:p14="http://schemas.microsoft.com/office/powerpoint/2010/main" val="15965957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a:xfrm>
            <a:off x="428625" y="290099"/>
            <a:ext cx="5972175" cy="503984"/>
          </a:xfrm>
        </p:spPr>
        <p:txBody>
          <a:bodyPr/>
          <a:lstStyle/>
          <a:p>
            <a:r>
              <a:rPr lang="en-GB" dirty="0"/>
              <a:t>What does resilience mean?</a:t>
            </a:r>
          </a:p>
        </p:txBody>
      </p:sp>
      <p:pic>
        <p:nvPicPr>
          <p:cNvPr id="10" name="Grafik 9">
            <a:extLst>
              <a:ext uri="{FF2B5EF4-FFF2-40B4-BE49-F238E27FC236}">
                <a16:creationId xmlns:a16="http://schemas.microsoft.com/office/drawing/2014/main" id="{00B86301-B69F-179F-D64A-673134ECD6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00" y="858331"/>
            <a:ext cx="7772400" cy="3999419"/>
          </a:xfrm>
          <a:prstGeom prst="rect">
            <a:avLst/>
          </a:prstGeom>
        </p:spPr>
      </p:pic>
    </p:spTree>
    <p:extLst>
      <p:ext uri="{BB962C8B-B14F-4D97-AF65-F5344CB8AC3E}">
        <p14:creationId xmlns:p14="http://schemas.microsoft.com/office/powerpoint/2010/main" val="160075697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a:xfrm>
            <a:off x="428625" y="290099"/>
            <a:ext cx="6085297" cy="503984"/>
          </a:xfrm>
        </p:spPr>
        <p:txBody>
          <a:bodyPr/>
          <a:lstStyle/>
          <a:p>
            <a:r>
              <a:rPr lang="en-GB" dirty="0"/>
              <a:t>What does resilience mean?</a:t>
            </a:r>
          </a:p>
        </p:txBody>
      </p:sp>
      <p:pic>
        <p:nvPicPr>
          <p:cNvPr id="5" name="Grafik 4" descr="Ein Bild, das Himmel, draußen, Pflanze, Grün enthält.&#10;&#10;Automatisch generierte Beschreibung">
            <a:extLst>
              <a:ext uri="{FF2B5EF4-FFF2-40B4-BE49-F238E27FC236}">
                <a16:creationId xmlns:a16="http://schemas.microsoft.com/office/drawing/2014/main" id="{273A0698-C8C5-3B96-5052-1DD7873CBBE2}"/>
              </a:ext>
            </a:extLst>
          </p:cNvPr>
          <p:cNvPicPr>
            <a:picLocks noChangeAspect="1"/>
          </p:cNvPicPr>
          <p:nvPr/>
        </p:nvPicPr>
        <p:blipFill rotWithShape="1">
          <a:blip r:embed="rId3"/>
          <a:srcRect l="384" t="39464" r="11166" b="1735"/>
          <a:stretch/>
        </p:blipFill>
        <p:spPr>
          <a:xfrm>
            <a:off x="4983947" y="1268258"/>
            <a:ext cx="3155945" cy="3155945"/>
          </a:xfrm>
          <a:prstGeom prst="ellipse">
            <a:avLst/>
          </a:prstGeom>
        </p:spPr>
      </p:pic>
      <p:pic>
        <p:nvPicPr>
          <p:cNvPr id="7" name="Grafik 6" descr="Ein Bild, das Pflanze, Karte, draußen, Gelände enthält.&#10;&#10;Automatisch generierte Beschreibung">
            <a:extLst>
              <a:ext uri="{FF2B5EF4-FFF2-40B4-BE49-F238E27FC236}">
                <a16:creationId xmlns:a16="http://schemas.microsoft.com/office/drawing/2014/main" id="{7519D623-A996-2A2B-C828-314CFC2786E7}"/>
              </a:ext>
            </a:extLst>
          </p:cNvPr>
          <p:cNvPicPr>
            <a:picLocks noChangeAspect="1"/>
          </p:cNvPicPr>
          <p:nvPr/>
        </p:nvPicPr>
        <p:blipFill rotWithShape="1">
          <a:blip r:embed="rId4"/>
          <a:srcRect l="12353" r="12353"/>
          <a:stretch/>
        </p:blipFill>
        <p:spPr>
          <a:xfrm>
            <a:off x="1004110" y="1268258"/>
            <a:ext cx="3155945" cy="3155945"/>
          </a:xfrm>
          <a:prstGeom prst="ellipse">
            <a:avLst/>
          </a:prstGeom>
        </p:spPr>
      </p:pic>
    </p:spTree>
    <p:extLst>
      <p:ext uri="{BB962C8B-B14F-4D97-AF65-F5344CB8AC3E}">
        <p14:creationId xmlns:p14="http://schemas.microsoft.com/office/powerpoint/2010/main" val="125753816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4276E7B-29A2-914E-DA8A-973BE926A322}"/>
              </a:ext>
            </a:extLst>
          </p:cNvPr>
          <p:cNvSpPr>
            <a:spLocks noGrp="1"/>
          </p:cNvSpPr>
          <p:nvPr>
            <p:ph type="body" idx="1"/>
          </p:nvPr>
        </p:nvSpPr>
        <p:spPr/>
        <p:txBody>
          <a:bodyPr/>
          <a:lstStyle/>
          <a:p>
            <a:r>
              <a:rPr lang="de-DE" dirty="0" err="1"/>
              <a:t>What</a:t>
            </a:r>
            <a:r>
              <a:rPr lang="de-DE" dirty="0"/>
              <a:t> </a:t>
            </a:r>
            <a:r>
              <a:rPr lang="de-DE" dirty="0" err="1"/>
              <a:t>resilience</a:t>
            </a:r>
            <a:r>
              <a:rPr lang="de-DE" dirty="0"/>
              <a:t> </a:t>
            </a:r>
            <a:r>
              <a:rPr lang="de-DE" dirty="0" err="1"/>
              <a:t>is</a:t>
            </a:r>
            <a:r>
              <a:rPr lang="de-DE" dirty="0"/>
              <a:t> not:</a:t>
            </a:r>
          </a:p>
        </p:txBody>
      </p:sp>
      <p:sp>
        <p:nvSpPr>
          <p:cNvPr id="6" name="Text Placeholder 5">
            <a:extLst>
              <a:ext uri="{FF2B5EF4-FFF2-40B4-BE49-F238E27FC236}">
                <a16:creationId xmlns:a16="http://schemas.microsoft.com/office/drawing/2014/main" id="{05A82688-753C-5CBE-137F-104DC9C4EABA}"/>
              </a:ext>
            </a:extLst>
          </p:cNvPr>
          <p:cNvSpPr>
            <a:spLocks noGrp="1"/>
          </p:cNvSpPr>
          <p:nvPr>
            <p:ph type="body" sz="quarter" idx="13"/>
          </p:nvPr>
        </p:nvSpPr>
        <p:spPr/>
        <p:txBody>
          <a:bodyPr/>
          <a:lstStyle/>
          <a:p>
            <a:r>
              <a:rPr lang="en-GB" sz="1600" dirty="0"/>
              <a:t>Thinking I won’t face difficulty or distress</a:t>
            </a:r>
          </a:p>
          <a:p>
            <a:r>
              <a:rPr lang="en-GB" sz="1600" dirty="0"/>
              <a:t>Something I was or wasn‘t born with</a:t>
            </a:r>
          </a:p>
          <a:p>
            <a:r>
              <a:rPr lang="en-GB" sz="1600" dirty="0"/>
              <a:t>Avoiding emotional distress</a:t>
            </a:r>
            <a:br>
              <a:rPr lang="en-GB" sz="1600" dirty="0"/>
            </a:br>
            <a:br>
              <a:rPr lang="en-GB" sz="1600" dirty="0"/>
            </a:br>
            <a:br>
              <a:rPr lang="en-GB" sz="1600" dirty="0"/>
            </a:br>
            <a:r>
              <a:rPr lang="de-DE" sz="1600" b="1" kern="0" dirty="0">
                <a:solidFill>
                  <a:srgbClr val="E30715"/>
                </a:solidFill>
              </a:rPr>
              <a:t>The </a:t>
            </a:r>
            <a:r>
              <a:rPr lang="de-DE" sz="1600" b="1" kern="0" dirty="0" err="1">
                <a:solidFill>
                  <a:srgbClr val="E30715"/>
                </a:solidFill>
              </a:rPr>
              <a:t>good</a:t>
            </a:r>
            <a:r>
              <a:rPr lang="de-DE" sz="1600" b="1" kern="0" dirty="0">
                <a:solidFill>
                  <a:srgbClr val="E30715"/>
                </a:solidFill>
              </a:rPr>
              <a:t> </a:t>
            </a:r>
            <a:r>
              <a:rPr lang="de-DE" sz="1600" b="1" kern="0" dirty="0" err="1">
                <a:solidFill>
                  <a:srgbClr val="E30715"/>
                </a:solidFill>
              </a:rPr>
              <a:t>news</a:t>
            </a:r>
            <a:r>
              <a:rPr lang="de-DE" sz="1600" b="1" kern="0" dirty="0">
                <a:solidFill>
                  <a:srgbClr val="E30715"/>
                </a:solidFill>
              </a:rPr>
              <a:t>: </a:t>
            </a:r>
            <a:r>
              <a:rPr lang="de-DE" sz="1600" b="1" kern="0" dirty="0" err="1">
                <a:solidFill>
                  <a:srgbClr val="E30715"/>
                </a:solidFill>
              </a:rPr>
              <a:t>Resilience</a:t>
            </a:r>
            <a:r>
              <a:rPr lang="de-DE" sz="1600" b="1" kern="0" dirty="0">
                <a:solidFill>
                  <a:srgbClr val="E30715"/>
                </a:solidFill>
              </a:rPr>
              <a:t> </a:t>
            </a:r>
            <a:r>
              <a:rPr lang="de-DE" sz="1600" b="1" kern="0" dirty="0" err="1">
                <a:solidFill>
                  <a:srgbClr val="E30715"/>
                </a:solidFill>
              </a:rPr>
              <a:t>can</a:t>
            </a:r>
            <a:r>
              <a:rPr lang="de-DE" sz="1600" b="1" kern="0" dirty="0">
                <a:solidFill>
                  <a:srgbClr val="E30715"/>
                </a:solidFill>
              </a:rPr>
              <a:t> </a:t>
            </a:r>
            <a:r>
              <a:rPr lang="de-DE" sz="1600" b="1" kern="0" dirty="0" err="1">
                <a:solidFill>
                  <a:srgbClr val="E30715"/>
                </a:solidFill>
              </a:rPr>
              <a:t>be</a:t>
            </a:r>
            <a:r>
              <a:rPr lang="de-DE" sz="1600" b="1" kern="0" dirty="0">
                <a:solidFill>
                  <a:srgbClr val="E30715"/>
                </a:solidFill>
              </a:rPr>
              <a:t> </a:t>
            </a:r>
            <a:r>
              <a:rPr lang="de-DE" sz="1600" b="1" kern="0" dirty="0" err="1">
                <a:solidFill>
                  <a:srgbClr val="E30715"/>
                </a:solidFill>
              </a:rPr>
              <a:t>learned</a:t>
            </a:r>
            <a:r>
              <a:rPr lang="de-DE" sz="1600" b="1" kern="0" dirty="0">
                <a:solidFill>
                  <a:srgbClr val="E30715"/>
                </a:solidFill>
              </a:rPr>
              <a:t> – and </a:t>
            </a:r>
            <a:r>
              <a:rPr lang="de-DE" sz="1600" b="1" kern="0" dirty="0" err="1">
                <a:solidFill>
                  <a:srgbClr val="E30715"/>
                </a:solidFill>
              </a:rPr>
              <a:t>trained</a:t>
            </a:r>
            <a:r>
              <a:rPr lang="de-DE" sz="1600" b="1" kern="0" dirty="0">
                <a:solidFill>
                  <a:srgbClr val="E30715"/>
                </a:solidFill>
              </a:rPr>
              <a:t> like a </a:t>
            </a:r>
            <a:r>
              <a:rPr lang="de-DE" sz="1600" b="1" kern="0" dirty="0" err="1">
                <a:solidFill>
                  <a:srgbClr val="E30715"/>
                </a:solidFill>
              </a:rPr>
              <a:t>muscle</a:t>
            </a:r>
            <a:r>
              <a:rPr lang="de-DE" sz="1600" b="1" kern="0" dirty="0">
                <a:solidFill>
                  <a:srgbClr val="E30715"/>
                </a:solidFill>
              </a:rPr>
              <a:t>!</a:t>
            </a:r>
            <a:endParaRPr lang="en-GB" sz="1600" b="1" dirty="0">
              <a:solidFill>
                <a:srgbClr val="E30715"/>
              </a:solidFill>
            </a:endParaRPr>
          </a:p>
          <a:p>
            <a:pPr marL="0" indent="0">
              <a:buNone/>
            </a:pPr>
            <a:endParaRPr lang="en-GB" sz="1600" dirty="0"/>
          </a:p>
        </p:txBody>
      </p:sp>
      <p:sp>
        <p:nvSpPr>
          <p:cNvPr id="5" name="Textplatzhalter 1">
            <a:extLst>
              <a:ext uri="{FF2B5EF4-FFF2-40B4-BE49-F238E27FC236}">
                <a16:creationId xmlns:a16="http://schemas.microsoft.com/office/drawing/2014/main" id="{D5E6EC46-45B4-7678-04BC-BB9665A8D214}"/>
              </a:ext>
            </a:extLst>
          </p:cNvPr>
          <p:cNvSpPr txBox="1">
            <a:spLocks/>
          </p:cNvSpPr>
          <p:nvPr/>
        </p:nvSpPr>
        <p:spPr>
          <a:xfrm>
            <a:off x="970867" y="3075048"/>
            <a:ext cx="7461932" cy="1253597"/>
          </a:xfrm>
          <a:prstGeom prst="rect">
            <a:avLst/>
          </a:prstGeom>
        </p:spPr>
        <p:txBody>
          <a:bodyPr lIns="0" tIns="0" rIns="0" bIns="0"/>
          <a:lstStyle>
            <a:lvl1pPr marL="0" marR="0" indent="0" algn="l" defTabSz="685800" rtl="0" eaLnBrk="1" latinLnBrk="0" hangingPunct="1">
              <a:lnSpc>
                <a:spcPct val="90000"/>
              </a:lnSpc>
              <a:spcBef>
                <a:spcPts val="750"/>
              </a:spcBef>
              <a:spcAft>
                <a:spcPts val="0"/>
              </a:spcAft>
              <a:buClrTx/>
              <a:buSzPct val="100000"/>
              <a:buFont typeface="Arial"/>
              <a:buNone/>
              <a:tabLst/>
              <a:defRPr sz="3800" b="1" i="0" u="none" strike="noStrike" cap="none" spc="0" baseline="0">
                <a:ln>
                  <a:noFill/>
                </a:ln>
                <a:solidFill>
                  <a:srgbClr val="E30613"/>
                </a:solidFill>
                <a:uFillTx/>
                <a:latin typeface="DINOT-Bold" panose="020B0504020101020102" pitchFamily="34" charset="77"/>
                <a:ea typeface="Open Sans" panose="020B0606030504020204" pitchFamily="34" charset="0"/>
                <a:cs typeface="Open Sans" panose="020B0606030504020204" pitchFamily="34" charset="0"/>
                <a:sym typeface="DIN OT Normal"/>
              </a:defRPr>
            </a:lvl1pPr>
            <a:lvl2pPr marL="542925" marR="0" indent="-200025"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12700" indent="-1588">
              <a:lnSpc>
                <a:spcPct val="150000"/>
              </a:lnSpc>
            </a:pPr>
            <a:endParaRPr lang="de-DE" sz="1800" kern="0" dirty="0">
              <a:solidFill>
                <a:schemeClr val="tx1"/>
              </a:solidFill>
            </a:endParaRPr>
          </a:p>
        </p:txBody>
      </p:sp>
      <p:pic>
        <p:nvPicPr>
          <p:cNvPr id="8" name="Grafik 6">
            <a:extLst>
              <a:ext uri="{FF2B5EF4-FFF2-40B4-BE49-F238E27FC236}">
                <a16:creationId xmlns:a16="http://schemas.microsoft.com/office/drawing/2014/main" id="{415228A3-3F3D-D57C-F4BC-B11AAB4EB5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900" y="2996495"/>
            <a:ext cx="905934" cy="803691"/>
          </a:xfrm>
          <a:prstGeom prst="rect">
            <a:avLst/>
          </a:prstGeom>
        </p:spPr>
      </p:pic>
    </p:spTree>
    <p:extLst>
      <p:ext uri="{BB962C8B-B14F-4D97-AF65-F5344CB8AC3E}">
        <p14:creationId xmlns:p14="http://schemas.microsoft.com/office/powerpoint/2010/main" val="1884303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A84112D-A895-DCC5-8B92-5BB22270F526}"/>
              </a:ext>
            </a:extLst>
          </p:cNvPr>
          <p:cNvSpPr>
            <a:spLocks noGrp="1"/>
          </p:cNvSpPr>
          <p:nvPr>
            <p:ph type="body" idx="1"/>
          </p:nvPr>
        </p:nvSpPr>
        <p:spPr/>
        <p:txBody>
          <a:bodyPr/>
          <a:lstStyle/>
          <a:p>
            <a:r>
              <a:rPr lang="de-DE" dirty="0"/>
              <a:t>Raise </a:t>
            </a:r>
            <a:r>
              <a:rPr lang="de-DE" dirty="0" err="1"/>
              <a:t>your</a:t>
            </a:r>
            <a:r>
              <a:rPr lang="de-DE" dirty="0"/>
              <a:t> </a:t>
            </a:r>
            <a:r>
              <a:rPr lang="de-DE" dirty="0" err="1"/>
              <a:t>hand</a:t>
            </a:r>
            <a:r>
              <a:rPr lang="de-DE" dirty="0"/>
              <a:t> </a:t>
            </a:r>
            <a:r>
              <a:rPr lang="de-DE" dirty="0" err="1"/>
              <a:t>or</a:t>
            </a:r>
            <a:r>
              <a:rPr lang="de-DE" dirty="0"/>
              <a:t> </a:t>
            </a:r>
            <a:r>
              <a:rPr lang="de-DE" dirty="0" err="1"/>
              <a:t>write</a:t>
            </a:r>
            <a:r>
              <a:rPr lang="de-DE" dirty="0"/>
              <a:t> in </a:t>
            </a:r>
            <a:r>
              <a:rPr lang="de-DE" dirty="0" err="1"/>
              <a:t>the</a:t>
            </a:r>
            <a:r>
              <a:rPr lang="de-DE" dirty="0"/>
              <a:t> </a:t>
            </a:r>
            <a:r>
              <a:rPr lang="de-DE" dirty="0" err="1"/>
              <a:t>chat</a:t>
            </a:r>
            <a:r>
              <a:rPr lang="de-DE" dirty="0"/>
              <a:t>:</a:t>
            </a:r>
          </a:p>
          <a:p>
            <a:r>
              <a:rPr lang="de-DE" dirty="0" err="1"/>
              <a:t>What</a:t>
            </a:r>
            <a:r>
              <a:rPr lang="de-DE" dirty="0"/>
              <a:t> </a:t>
            </a:r>
            <a:r>
              <a:rPr lang="de-DE" dirty="0" err="1"/>
              <a:t>behaviours</a:t>
            </a:r>
            <a:r>
              <a:rPr lang="de-DE" dirty="0"/>
              <a:t> </a:t>
            </a:r>
            <a:r>
              <a:rPr lang="de-DE" dirty="0" err="1"/>
              <a:t>or</a:t>
            </a:r>
            <a:r>
              <a:rPr lang="de-DE" dirty="0"/>
              <a:t> </a:t>
            </a:r>
            <a:r>
              <a:rPr lang="de-DE" dirty="0" err="1"/>
              <a:t>traits</a:t>
            </a:r>
            <a:r>
              <a:rPr lang="de-DE" dirty="0"/>
              <a:t> do </a:t>
            </a:r>
            <a:r>
              <a:rPr lang="de-DE" dirty="0" err="1"/>
              <a:t>you</a:t>
            </a:r>
            <a:r>
              <a:rPr lang="de-DE" dirty="0"/>
              <a:t> </a:t>
            </a:r>
            <a:r>
              <a:rPr lang="de-DE" dirty="0" err="1"/>
              <a:t>associate</a:t>
            </a:r>
            <a:r>
              <a:rPr lang="de-DE" dirty="0"/>
              <a:t> </a:t>
            </a:r>
            <a:r>
              <a:rPr lang="de-DE" dirty="0" err="1"/>
              <a:t>with</a:t>
            </a:r>
            <a:r>
              <a:rPr lang="de-DE" dirty="0"/>
              <a:t> </a:t>
            </a:r>
            <a:r>
              <a:rPr lang="de-DE" dirty="0" err="1"/>
              <a:t>resilience</a:t>
            </a:r>
            <a:r>
              <a:rPr lang="de-DE" dirty="0"/>
              <a:t>?</a:t>
            </a:r>
          </a:p>
        </p:txBody>
      </p:sp>
    </p:spTree>
    <p:extLst>
      <p:ext uri="{BB962C8B-B14F-4D97-AF65-F5344CB8AC3E}">
        <p14:creationId xmlns:p14="http://schemas.microsoft.com/office/powerpoint/2010/main" val="2124902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0">
          <a:extLst>
            <a:ext uri="{FF2B5EF4-FFF2-40B4-BE49-F238E27FC236}">
              <a16:creationId xmlns:a16="http://schemas.microsoft.com/office/drawing/2014/main" id="{2764A21E-36FD-010D-7F59-891C5EAD282A}"/>
            </a:ext>
          </a:extLst>
        </p:cNvPr>
        <p:cNvGrpSpPr/>
        <p:nvPr/>
      </p:nvGrpSpPr>
      <p:grpSpPr>
        <a:xfrm>
          <a:off x="0" y="0"/>
          <a:ext cx="0" cy="0"/>
          <a:chOff x="0" y="0"/>
          <a:chExt cx="0" cy="0"/>
        </a:xfrm>
      </p:grpSpPr>
      <p:sp>
        <p:nvSpPr>
          <p:cNvPr id="2" name="Google Shape;441;p21">
            <a:extLst>
              <a:ext uri="{FF2B5EF4-FFF2-40B4-BE49-F238E27FC236}">
                <a16:creationId xmlns:a16="http://schemas.microsoft.com/office/drawing/2014/main" id="{9F56EAD7-4F3E-6C38-6B9E-A927E8BC402C}"/>
              </a:ext>
            </a:extLst>
          </p:cNvPr>
          <p:cNvSpPr txBox="1">
            <a:spLocks noGrp="1"/>
          </p:cNvSpPr>
          <p:nvPr>
            <p:ph type="body" idx="1"/>
          </p:nvPr>
        </p:nvSpPr>
        <p:spPr>
          <a:xfrm>
            <a:off x="412297" y="339083"/>
            <a:ext cx="831260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Six </a:t>
            </a:r>
            <a:r>
              <a:rPr lang="de-DE" dirty="0" err="1"/>
              <a:t>Indicators</a:t>
            </a:r>
            <a:r>
              <a:rPr lang="de-DE" dirty="0"/>
              <a:t> </a:t>
            </a:r>
            <a:r>
              <a:rPr lang="de-DE" dirty="0" err="1"/>
              <a:t>of</a:t>
            </a:r>
            <a:r>
              <a:rPr lang="de-DE" dirty="0"/>
              <a:t> </a:t>
            </a:r>
            <a:r>
              <a:rPr lang="de-DE" dirty="0" err="1"/>
              <a:t>Resilience</a:t>
            </a:r>
            <a:endParaRPr dirty="0"/>
          </a:p>
        </p:txBody>
      </p:sp>
      <p:sp>
        <p:nvSpPr>
          <p:cNvPr id="7" name="Textfeld 6">
            <a:extLst>
              <a:ext uri="{FF2B5EF4-FFF2-40B4-BE49-F238E27FC236}">
                <a16:creationId xmlns:a16="http://schemas.microsoft.com/office/drawing/2014/main" id="{325596DE-9A3E-7E4F-D06F-2DCBFEA4F35E}"/>
              </a:ext>
            </a:extLst>
          </p:cNvPr>
          <p:cNvSpPr txBox="1"/>
          <p:nvPr/>
        </p:nvSpPr>
        <p:spPr>
          <a:xfrm>
            <a:off x="6784517" y="4598016"/>
            <a:ext cx="217714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rgbClr val="000000"/>
                </a:solidFill>
                <a:latin typeface="Aptos" panose="020B0004020202020204" pitchFamily="34" charset="0"/>
                <a:cs typeface="Calibri"/>
                <a:sym typeface="Arial"/>
              </a:rPr>
              <a:t>...a</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nd</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many</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more</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a:t>
            </a:r>
            <a:endParaRPr b="1" dirty="0">
              <a:latin typeface="Aptos" panose="020B0004020202020204" pitchFamily="34" charset="0"/>
            </a:endParaRPr>
          </a:p>
        </p:txBody>
      </p:sp>
      <p:sp>
        <p:nvSpPr>
          <p:cNvPr id="9" name="Google Shape;445;p21">
            <a:extLst>
              <a:ext uri="{FF2B5EF4-FFF2-40B4-BE49-F238E27FC236}">
                <a16:creationId xmlns:a16="http://schemas.microsoft.com/office/drawing/2014/main" id="{2010BE4F-FD7C-95CC-626C-6168BBCCA351}"/>
              </a:ext>
            </a:extLst>
          </p:cNvPr>
          <p:cNvSpPr/>
          <p:nvPr/>
        </p:nvSpPr>
        <p:spPr>
          <a:xfrm>
            <a:off x="3572012" y="1764484"/>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 name="Google Shape;453;p21">
            <a:extLst>
              <a:ext uri="{FF2B5EF4-FFF2-40B4-BE49-F238E27FC236}">
                <a16:creationId xmlns:a16="http://schemas.microsoft.com/office/drawing/2014/main" id="{89E69B6D-A9FE-AC85-F923-330976AFA346}"/>
              </a:ext>
            </a:extLst>
          </p:cNvPr>
          <p:cNvSpPr/>
          <p:nvPr/>
        </p:nvSpPr>
        <p:spPr>
          <a:xfrm>
            <a:off x="3726189"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25" name="Google Shape;464;p21">
            <a:extLst>
              <a:ext uri="{FF2B5EF4-FFF2-40B4-BE49-F238E27FC236}">
                <a16:creationId xmlns:a16="http://schemas.microsoft.com/office/drawing/2014/main" id="{D06E8038-32E0-F09C-8B64-A25754EDC7C9}"/>
              </a:ext>
            </a:extLst>
          </p:cNvPr>
          <p:cNvSpPr txBox="1"/>
          <p:nvPr/>
        </p:nvSpPr>
        <p:spPr>
          <a:xfrm>
            <a:off x="3631431" y="2599690"/>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38" name="Google Shape;453;p21">
            <a:extLst>
              <a:ext uri="{FF2B5EF4-FFF2-40B4-BE49-F238E27FC236}">
                <a16:creationId xmlns:a16="http://schemas.microsoft.com/office/drawing/2014/main" id="{E8575EA1-3BE4-2E2F-045B-EB1C3300FFF4}"/>
              </a:ext>
            </a:extLst>
          </p:cNvPr>
          <p:cNvSpPr/>
          <p:nvPr/>
        </p:nvSpPr>
        <p:spPr>
          <a:xfrm>
            <a:off x="3214745"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40" name="Google Shape;453;p21">
            <a:extLst>
              <a:ext uri="{FF2B5EF4-FFF2-40B4-BE49-F238E27FC236}">
                <a16:creationId xmlns:a16="http://schemas.microsoft.com/office/drawing/2014/main" id="{8760814D-9ED1-2499-E286-0D771DC8C0A2}"/>
              </a:ext>
            </a:extLst>
          </p:cNvPr>
          <p:cNvSpPr/>
          <p:nvPr/>
        </p:nvSpPr>
        <p:spPr>
          <a:xfrm>
            <a:off x="3726189"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41" name="Google Shape;453;p21">
            <a:extLst>
              <a:ext uri="{FF2B5EF4-FFF2-40B4-BE49-F238E27FC236}">
                <a16:creationId xmlns:a16="http://schemas.microsoft.com/office/drawing/2014/main" id="{7BD5CF33-8C13-946A-70D7-B7B5111C3638}"/>
              </a:ext>
            </a:extLst>
          </p:cNvPr>
          <p:cNvSpPr/>
          <p:nvPr/>
        </p:nvSpPr>
        <p:spPr>
          <a:xfrm>
            <a:off x="4703421"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42" name="Google Shape;453;p21">
            <a:extLst>
              <a:ext uri="{FF2B5EF4-FFF2-40B4-BE49-F238E27FC236}">
                <a16:creationId xmlns:a16="http://schemas.microsoft.com/office/drawing/2014/main" id="{779CF023-79AE-ED49-5AE1-619D099C270A}"/>
              </a:ext>
            </a:extLst>
          </p:cNvPr>
          <p:cNvSpPr/>
          <p:nvPr/>
        </p:nvSpPr>
        <p:spPr>
          <a:xfrm>
            <a:off x="5368899"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43" name="Google Shape;453;p21">
            <a:extLst>
              <a:ext uri="{FF2B5EF4-FFF2-40B4-BE49-F238E27FC236}">
                <a16:creationId xmlns:a16="http://schemas.microsoft.com/office/drawing/2014/main" id="{C5E8E761-56A2-58C5-B26A-347AB56B2478}"/>
              </a:ext>
            </a:extLst>
          </p:cNvPr>
          <p:cNvSpPr/>
          <p:nvPr/>
        </p:nvSpPr>
        <p:spPr>
          <a:xfrm>
            <a:off x="4703421"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44" name="Grafik 43">
            <a:extLst>
              <a:ext uri="{FF2B5EF4-FFF2-40B4-BE49-F238E27FC236}">
                <a16:creationId xmlns:a16="http://schemas.microsoft.com/office/drawing/2014/main" id="{D950514F-D755-CEC7-4073-97559061BB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8347" y="3313891"/>
            <a:ext cx="637623" cy="637623"/>
          </a:xfrm>
          <a:prstGeom prst="rect">
            <a:avLst/>
          </a:prstGeom>
        </p:spPr>
      </p:pic>
      <p:pic>
        <p:nvPicPr>
          <p:cNvPr id="45" name="Grafik 44">
            <a:extLst>
              <a:ext uri="{FF2B5EF4-FFF2-40B4-BE49-F238E27FC236}">
                <a16:creationId xmlns:a16="http://schemas.microsoft.com/office/drawing/2014/main" id="{FCB8B293-F242-9544-CC9C-1A880A0AC5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554" y="2503075"/>
            <a:ext cx="615251" cy="615251"/>
          </a:xfrm>
          <a:prstGeom prst="rect">
            <a:avLst/>
          </a:prstGeom>
        </p:spPr>
      </p:pic>
      <p:pic>
        <p:nvPicPr>
          <p:cNvPr id="46" name="Grafik 45">
            <a:extLst>
              <a:ext uri="{FF2B5EF4-FFF2-40B4-BE49-F238E27FC236}">
                <a16:creationId xmlns:a16="http://schemas.microsoft.com/office/drawing/2014/main" id="{FA2A4AB2-DABC-1FFC-176C-CC5682F8CD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833" y="2485570"/>
            <a:ext cx="646357" cy="646357"/>
          </a:xfrm>
          <a:prstGeom prst="rect">
            <a:avLst/>
          </a:prstGeom>
        </p:spPr>
      </p:pic>
      <p:pic>
        <p:nvPicPr>
          <p:cNvPr id="47" name="Grafik 46">
            <a:extLst>
              <a:ext uri="{FF2B5EF4-FFF2-40B4-BE49-F238E27FC236}">
                <a16:creationId xmlns:a16="http://schemas.microsoft.com/office/drawing/2014/main" id="{E1A68D88-4A76-1E0B-ABA5-9FA8C8F6AC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0245" y="1553196"/>
            <a:ext cx="595315" cy="595315"/>
          </a:xfrm>
          <a:prstGeom prst="rect">
            <a:avLst/>
          </a:prstGeom>
        </p:spPr>
      </p:pic>
      <p:pic>
        <p:nvPicPr>
          <p:cNvPr id="48" name="Grafik 47">
            <a:extLst>
              <a:ext uri="{FF2B5EF4-FFF2-40B4-BE49-F238E27FC236}">
                <a16:creationId xmlns:a16="http://schemas.microsoft.com/office/drawing/2014/main" id="{611FFDB0-01FA-7800-E72C-6EB561E00807}"/>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26477"/>
          <a:stretch/>
        </p:blipFill>
        <p:spPr>
          <a:xfrm>
            <a:off x="4706847" y="1668603"/>
            <a:ext cx="721709" cy="530621"/>
          </a:xfrm>
          <a:prstGeom prst="rect">
            <a:avLst/>
          </a:prstGeom>
        </p:spPr>
      </p:pic>
      <p:pic>
        <p:nvPicPr>
          <p:cNvPr id="49" name="Grafik 48">
            <a:extLst>
              <a:ext uri="{FF2B5EF4-FFF2-40B4-BE49-F238E27FC236}">
                <a16:creationId xmlns:a16="http://schemas.microsoft.com/office/drawing/2014/main" id="{71535F42-5DEA-0F60-F4FF-10819EF4EA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4421" y="3305963"/>
            <a:ext cx="680337" cy="680337"/>
          </a:xfrm>
          <a:prstGeom prst="rect">
            <a:avLst/>
          </a:prstGeom>
        </p:spPr>
      </p:pic>
      <p:sp>
        <p:nvSpPr>
          <p:cNvPr id="5" name="Google Shape;462;p21">
            <a:extLst>
              <a:ext uri="{FF2B5EF4-FFF2-40B4-BE49-F238E27FC236}">
                <a16:creationId xmlns:a16="http://schemas.microsoft.com/office/drawing/2014/main" id="{C75C7572-F2A3-9EE0-A21A-1CA7368B6C4D}"/>
              </a:ext>
            </a:extLst>
          </p:cNvPr>
          <p:cNvSpPr txBox="1"/>
          <p:nvPr/>
        </p:nvSpPr>
        <p:spPr>
          <a:xfrm>
            <a:off x="951586" y="865837"/>
            <a:ext cx="2627440" cy="132339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a:solidFill>
                  <a:srgbClr val="000000"/>
                </a:solidFill>
                <a:latin typeface="Aptos" panose="020B0004020202020204" pitchFamily="34" charset="0"/>
                <a:sym typeface="Arial"/>
              </a:rPr>
              <a:t>Self-care</a:t>
            </a:r>
            <a:endParaRPr lang="de-DE" sz="1200" b="1" dirty="0">
              <a:latin typeface="Aptos" panose="020B0004020202020204" pitchFamily="34" charset="0"/>
            </a:endParaRPr>
          </a:p>
          <a:p>
            <a:pPr algn="r">
              <a:spcBef>
                <a:spcPts val="600"/>
              </a:spcBef>
            </a:pPr>
            <a:r>
              <a:rPr lang="de-DE" sz="1200" dirty="0">
                <a:solidFill>
                  <a:srgbClr val="000000"/>
                </a:solidFill>
                <a:latin typeface="Aptos" panose="020B0004020202020204" pitchFamily="34" charset="0"/>
                <a:sym typeface="Arial"/>
              </a:rPr>
              <a:t>Positive </a:t>
            </a:r>
            <a:r>
              <a:rPr lang="de-DE" sz="1200" dirty="0" err="1">
                <a:solidFill>
                  <a:srgbClr val="000000"/>
                </a:solidFill>
                <a:latin typeface="Aptos" panose="020B0004020202020204" pitchFamily="34" charset="0"/>
                <a:sym typeface="Arial"/>
              </a:rPr>
              <a:t>view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yourself</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Healthy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eating</a:t>
            </a:r>
            <a:r>
              <a:rPr lang="de-DE" sz="1200" dirty="0">
                <a:solidFill>
                  <a:srgbClr val="000000"/>
                </a:solidFill>
                <a:latin typeface="Aptos" panose="020B0004020202020204" pitchFamily="34" charset="0"/>
                <a:sym typeface="Arial"/>
              </a:rPr>
              <a:t> &amp; </a:t>
            </a:r>
            <a:r>
              <a:rPr lang="de-DE" sz="1200" dirty="0" err="1">
                <a:solidFill>
                  <a:srgbClr val="000000"/>
                </a:solidFill>
                <a:latin typeface="Aptos" panose="020B0004020202020204" pitchFamily="34" charset="0"/>
                <a:sym typeface="Arial"/>
              </a:rPr>
              <a:t>sufficient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sleep</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Time </a:t>
            </a: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recover</a:t>
            </a:r>
            <a:r>
              <a:rPr lang="de-DE" sz="1200" dirty="0">
                <a:solidFill>
                  <a:srgbClr val="000000"/>
                </a:solidFill>
                <a:latin typeface="Aptos" panose="020B0004020202020204" pitchFamily="34" charset="0"/>
                <a:sym typeface="Arial"/>
              </a:rPr>
              <a:t> and relax</a:t>
            </a: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Regular </a:t>
            </a:r>
            <a:r>
              <a:rPr lang="de-DE" sz="1200" dirty="0" err="1">
                <a:solidFill>
                  <a:srgbClr val="000000"/>
                </a:solidFill>
                <a:latin typeface="Aptos" panose="020B0004020202020204" pitchFamily="34" charset="0"/>
                <a:sym typeface="Arial"/>
              </a:rPr>
              <a:t>physical</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activity</a:t>
            </a:r>
            <a:endParaRPr lang="de-DE" sz="1200" dirty="0">
              <a:solidFill>
                <a:srgbClr val="000000"/>
              </a:solidFill>
              <a:latin typeface="Aptos" panose="020B0004020202020204" pitchFamily="34" charset="0"/>
              <a:sym typeface="Arial"/>
            </a:endParaRPr>
          </a:p>
        </p:txBody>
      </p:sp>
    </p:spTree>
    <p:extLst>
      <p:ext uri="{BB962C8B-B14F-4D97-AF65-F5344CB8AC3E}">
        <p14:creationId xmlns:p14="http://schemas.microsoft.com/office/powerpoint/2010/main" val="4271718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0">
          <a:extLst>
            <a:ext uri="{FF2B5EF4-FFF2-40B4-BE49-F238E27FC236}">
              <a16:creationId xmlns:a16="http://schemas.microsoft.com/office/drawing/2014/main" id="{2764A21E-36FD-010D-7F59-891C5EAD282A}"/>
            </a:ext>
          </a:extLst>
        </p:cNvPr>
        <p:cNvGrpSpPr/>
        <p:nvPr/>
      </p:nvGrpSpPr>
      <p:grpSpPr>
        <a:xfrm>
          <a:off x="0" y="0"/>
          <a:ext cx="0" cy="0"/>
          <a:chOff x="0" y="0"/>
          <a:chExt cx="0" cy="0"/>
        </a:xfrm>
      </p:grpSpPr>
      <p:sp>
        <p:nvSpPr>
          <p:cNvPr id="2" name="Google Shape;441;p21">
            <a:extLst>
              <a:ext uri="{FF2B5EF4-FFF2-40B4-BE49-F238E27FC236}">
                <a16:creationId xmlns:a16="http://schemas.microsoft.com/office/drawing/2014/main" id="{9F56EAD7-4F3E-6C38-6B9E-A927E8BC402C}"/>
              </a:ext>
            </a:extLst>
          </p:cNvPr>
          <p:cNvSpPr txBox="1">
            <a:spLocks noGrp="1"/>
          </p:cNvSpPr>
          <p:nvPr>
            <p:ph type="body" idx="1"/>
          </p:nvPr>
        </p:nvSpPr>
        <p:spPr>
          <a:xfrm>
            <a:off x="412297" y="33908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Six </a:t>
            </a:r>
            <a:r>
              <a:rPr lang="de-DE" dirty="0" err="1"/>
              <a:t>Indicators</a:t>
            </a:r>
            <a:r>
              <a:rPr lang="de-DE" dirty="0"/>
              <a:t> </a:t>
            </a:r>
            <a:r>
              <a:rPr lang="de-DE" dirty="0" err="1"/>
              <a:t>of</a:t>
            </a:r>
            <a:r>
              <a:rPr lang="de-DE" dirty="0"/>
              <a:t> </a:t>
            </a:r>
            <a:r>
              <a:rPr lang="de-DE" dirty="0" err="1"/>
              <a:t>Resilience</a:t>
            </a:r>
            <a:endParaRPr dirty="0"/>
          </a:p>
        </p:txBody>
      </p:sp>
      <p:sp>
        <p:nvSpPr>
          <p:cNvPr id="36" name="Google Shape;463;p21">
            <a:extLst>
              <a:ext uri="{FF2B5EF4-FFF2-40B4-BE49-F238E27FC236}">
                <a16:creationId xmlns:a16="http://schemas.microsoft.com/office/drawing/2014/main" id="{191622AE-808D-39E1-A154-4A1740BF93E7}"/>
              </a:ext>
            </a:extLst>
          </p:cNvPr>
          <p:cNvSpPr txBox="1"/>
          <p:nvPr/>
        </p:nvSpPr>
        <p:spPr>
          <a:xfrm>
            <a:off x="253210" y="2666887"/>
            <a:ext cx="2842698" cy="1138733"/>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Optimistic</a:t>
            </a:r>
            <a:r>
              <a:rPr lang="de-DE" sz="1200" b="1" dirty="0">
                <a:solidFill>
                  <a:srgbClr val="000000"/>
                </a:solidFill>
                <a:latin typeface="Aptos" panose="020B0004020202020204" pitchFamily="34" charset="0"/>
                <a:sym typeface="Arial"/>
              </a:rPr>
              <a:t> Outlook</a:t>
            </a:r>
            <a:endParaRPr sz="1200" b="1"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 positive </a:t>
            </a:r>
            <a:r>
              <a:rPr lang="de-DE" sz="1200" dirty="0" err="1">
                <a:solidFill>
                  <a:srgbClr val="000000"/>
                </a:solidFill>
                <a:latin typeface="Aptos" panose="020B0004020202020204" pitchFamily="34" charset="0"/>
                <a:sym typeface="Arial"/>
              </a:rPr>
              <a:t>outlook</a:t>
            </a:r>
            <a:endParaRPr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Keep </a:t>
            </a:r>
            <a:r>
              <a:rPr lang="de-DE" sz="1200" dirty="0" err="1">
                <a:solidFill>
                  <a:srgbClr val="000000"/>
                </a:solidFill>
                <a:latin typeface="Aptos" panose="020B0004020202020204" pitchFamily="34" charset="0"/>
                <a:sym typeface="Arial"/>
              </a:rPr>
              <a:t>things</a:t>
            </a:r>
            <a:r>
              <a:rPr lang="de-DE" sz="1200" dirty="0">
                <a:solidFill>
                  <a:srgbClr val="000000"/>
                </a:solidFill>
                <a:latin typeface="Aptos" panose="020B0004020202020204" pitchFamily="34" charset="0"/>
                <a:sym typeface="Arial"/>
              </a:rPr>
              <a:t> in </a:t>
            </a:r>
            <a:r>
              <a:rPr lang="de-DE" sz="1200" dirty="0" err="1">
                <a:solidFill>
                  <a:srgbClr val="000000"/>
                </a:solidFill>
                <a:latin typeface="Aptos" panose="020B0004020202020204" pitchFamily="34" charset="0"/>
                <a:sym typeface="Arial"/>
              </a:rPr>
              <a:t>perspective</a:t>
            </a:r>
            <a:endParaRPr sz="1200" dirty="0">
              <a:solidFill>
                <a:srgbClr val="000000"/>
              </a:solidFill>
              <a:latin typeface="Aptos" panose="020B0004020202020204" pitchFamily="34" charset="0"/>
              <a:sym typeface="Arial"/>
            </a:endParaRPr>
          </a:p>
          <a:p>
            <a:pPr marL="0" marR="0" lvl="0" indent="0" algn="r" rtl="0">
              <a:spcBef>
                <a:spcPts val="600"/>
              </a:spcBef>
              <a:spcAft>
                <a:spcPts val="600"/>
              </a:spcAft>
              <a:buNone/>
            </a:pPr>
            <a:r>
              <a:rPr lang="de-DE" sz="1200" dirty="0" err="1">
                <a:solidFill>
                  <a:srgbClr val="000000"/>
                </a:solidFill>
                <a:latin typeface="Aptos" panose="020B0004020202020204" pitchFamily="34" charset="0"/>
                <a:sym typeface="Arial"/>
              </a:rPr>
              <a:t>Accept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that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change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part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living</a:t>
            </a:r>
            <a:endParaRPr sz="1200" dirty="0">
              <a:solidFill>
                <a:srgbClr val="000000"/>
              </a:solidFill>
              <a:latin typeface="Aptos" panose="020B0004020202020204" pitchFamily="34" charset="0"/>
              <a:sym typeface="Arial"/>
            </a:endParaRPr>
          </a:p>
        </p:txBody>
      </p:sp>
      <p:sp>
        <p:nvSpPr>
          <p:cNvPr id="50" name="Google Shape;462;p21">
            <a:extLst>
              <a:ext uri="{FF2B5EF4-FFF2-40B4-BE49-F238E27FC236}">
                <a16:creationId xmlns:a16="http://schemas.microsoft.com/office/drawing/2014/main" id="{1DE23840-47EE-85F0-90EC-54C0DE00537A}"/>
              </a:ext>
            </a:extLst>
          </p:cNvPr>
          <p:cNvSpPr txBox="1"/>
          <p:nvPr/>
        </p:nvSpPr>
        <p:spPr>
          <a:xfrm>
            <a:off x="951586" y="865837"/>
            <a:ext cx="2627440" cy="132339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a:solidFill>
                  <a:srgbClr val="000000"/>
                </a:solidFill>
                <a:latin typeface="Aptos" panose="020B0004020202020204" pitchFamily="34" charset="0"/>
                <a:sym typeface="Arial"/>
              </a:rPr>
              <a:t>Self-care</a:t>
            </a:r>
            <a:endParaRPr lang="de-DE" sz="1200" b="1" dirty="0">
              <a:latin typeface="Aptos" panose="020B0004020202020204" pitchFamily="34" charset="0"/>
            </a:endParaRPr>
          </a:p>
          <a:p>
            <a:pPr algn="r">
              <a:spcBef>
                <a:spcPts val="600"/>
              </a:spcBef>
            </a:pPr>
            <a:r>
              <a:rPr lang="de-DE" sz="1200" dirty="0">
                <a:solidFill>
                  <a:srgbClr val="000000"/>
                </a:solidFill>
                <a:latin typeface="Aptos" panose="020B0004020202020204" pitchFamily="34" charset="0"/>
                <a:sym typeface="Arial"/>
              </a:rPr>
              <a:t>Positive </a:t>
            </a:r>
            <a:r>
              <a:rPr lang="de-DE" sz="1200" dirty="0" err="1">
                <a:solidFill>
                  <a:srgbClr val="000000"/>
                </a:solidFill>
                <a:latin typeface="Aptos" panose="020B0004020202020204" pitchFamily="34" charset="0"/>
                <a:sym typeface="Arial"/>
              </a:rPr>
              <a:t>view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yourself</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Healthy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eating</a:t>
            </a:r>
            <a:r>
              <a:rPr lang="de-DE" sz="1200" dirty="0">
                <a:solidFill>
                  <a:srgbClr val="000000"/>
                </a:solidFill>
                <a:latin typeface="Aptos" panose="020B0004020202020204" pitchFamily="34" charset="0"/>
                <a:sym typeface="Arial"/>
              </a:rPr>
              <a:t> &amp; </a:t>
            </a:r>
            <a:r>
              <a:rPr lang="de-DE" sz="1200" dirty="0" err="1">
                <a:solidFill>
                  <a:srgbClr val="000000"/>
                </a:solidFill>
                <a:latin typeface="Aptos" panose="020B0004020202020204" pitchFamily="34" charset="0"/>
                <a:sym typeface="Arial"/>
              </a:rPr>
              <a:t>sufficient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sleep</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Time </a:t>
            </a: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recover</a:t>
            </a:r>
            <a:r>
              <a:rPr lang="de-DE" sz="1200" dirty="0">
                <a:solidFill>
                  <a:srgbClr val="000000"/>
                </a:solidFill>
                <a:latin typeface="Aptos" panose="020B0004020202020204" pitchFamily="34" charset="0"/>
                <a:sym typeface="Arial"/>
              </a:rPr>
              <a:t> and relax</a:t>
            </a: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Regular </a:t>
            </a:r>
            <a:r>
              <a:rPr lang="de-DE" sz="1200" dirty="0" err="1">
                <a:solidFill>
                  <a:srgbClr val="000000"/>
                </a:solidFill>
                <a:latin typeface="Aptos" panose="020B0004020202020204" pitchFamily="34" charset="0"/>
                <a:sym typeface="Arial"/>
              </a:rPr>
              <a:t>physical</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activity</a:t>
            </a:r>
            <a:endParaRPr lang="de-DE" sz="1200" dirty="0">
              <a:solidFill>
                <a:srgbClr val="000000"/>
              </a:solidFill>
              <a:latin typeface="Aptos" panose="020B0004020202020204" pitchFamily="34" charset="0"/>
              <a:sym typeface="Arial"/>
            </a:endParaRPr>
          </a:p>
        </p:txBody>
      </p:sp>
      <p:sp>
        <p:nvSpPr>
          <p:cNvPr id="51" name="Google Shape;445;p21">
            <a:extLst>
              <a:ext uri="{FF2B5EF4-FFF2-40B4-BE49-F238E27FC236}">
                <a16:creationId xmlns:a16="http://schemas.microsoft.com/office/drawing/2014/main" id="{890204C3-839C-143C-0BE9-E9D1229843C7}"/>
              </a:ext>
            </a:extLst>
          </p:cNvPr>
          <p:cNvSpPr/>
          <p:nvPr/>
        </p:nvSpPr>
        <p:spPr>
          <a:xfrm>
            <a:off x="3572012" y="1764484"/>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2" name="Google Shape;453;p21">
            <a:extLst>
              <a:ext uri="{FF2B5EF4-FFF2-40B4-BE49-F238E27FC236}">
                <a16:creationId xmlns:a16="http://schemas.microsoft.com/office/drawing/2014/main" id="{82E56436-E176-5C62-228F-FEE1914341D7}"/>
              </a:ext>
            </a:extLst>
          </p:cNvPr>
          <p:cNvSpPr/>
          <p:nvPr/>
        </p:nvSpPr>
        <p:spPr>
          <a:xfrm>
            <a:off x="3726189"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53" name="Google Shape;464;p21">
            <a:extLst>
              <a:ext uri="{FF2B5EF4-FFF2-40B4-BE49-F238E27FC236}">
                <a16:creationId xmlns:a16="http://schemas.microsoft.com/office/drawing/2014/main" id="{E3A2BB32-5A1C-DB27-A0B6-153DBD6EA579}"/>
              </a:ext>
            </a:extLst>
          </p:cNvPr>
          <p:cNvSpPr txBox="1"/>
          <p:nvPr/>
        </p:nvSpPr>
        <p:spPr>
          <a:xfrm>
            <a:off x="3631431" y="2599690"/>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54" name="Google Shape;453;p21">
            <a:extLst>
              <a:ext uri="{FF2B5EF4-FFF2-40B4-BE49-F238E27FC236}">
                <a16:creationId xmlns:a16="http://schemas.microsoft.com/office/drawing/2014/main" id="{057F215C-30A8-18B6-A1F2-C08F89D3684A}"/>
              </a:ext>
            </a:extLst>
          </p:cNvPr>
          <p:cNvSpPr/>
          <p:nvPr/>
        </p:nvSpPr>
        <p:spPr>
          <a:xfrm>
            <a:off x="3214745"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55" name="Google Shape;453;p21">
            <a:extLst>
              <a:ext uri="{FF2B5EF4-FFF2-40B4-BE49-F238E27FC236}">
                <a16:creationId xmlns:a16="http://schemas.microsoft.com/office/drawing/2014/main" id="{2B5266CD-8668-8BE8-6961-FDEC78116F34}"/>
              </a:ext>
            </a:extLst>
          </p:cNvPr>
          <p:cNvSpPr/>
          <p:nvPr/>
        </p:nvSpPr>
        <p:spPr>
          <a:xfrm>
            <a:off x="3726189"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56" name="Google Shape;453;p21">
            <a:extLst>
              <a:ext uri="{FF2B5EF4-FFF2-40B4-BE49-F238E27FC236}">
                <a16:creationId xmlns:a16="http://schemas.microsoft.com/office/drawing/2014/main" id="{99190A67-4929-D83D-8341-032628757E5E}"/>
              </a:ext>
            </a:extLst>
          </p:cNvPr>
          <p:cNvSpPr/>
          <p:nvPr/>
        </p:nvSpPr>
        <p:spPr>
          <a:xfrm>
            <a:off x="4703421"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57" name="Google Shape;453;p21">
            <a:extLst>
              <a:ext uri="{FF2B5EF4-FFF2-40B4-BE49-F238E27FC236}">
                <a16:creationId xmlns:a16="http://schemas.microsoft.com/office/drawing/2014/main" id="{8B61A6A9-B027-3AD7-7435-2B43E121EEDF}"/>
              </a:ext>
            </a:extLst>
          </p:cNvPr>
          <p:cNvSpPr/>
          <p:nvPr/>
        </p:nvSpPr>
        <p:spPr>
          <a:xfrm>
            <a:off x="5368899"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58" name="Google Shape;453;p21">
            <a:extLst>
              <a:ext uri="{FF2B5EF4-FFF2-40B4-BE49-F238E27FC236}">
                <a16:creationId xmlns:a16="http://schemas.microsoft.com/office/drawing/2014/main" id="{B2172B40-B1DE-8BA2-D198-222C0F2FD741}"/>
              </a:ext>
            </a:extLst>
          </p:cNvPr>
          <p:cNvSpPr/>
          <p:nvPr/>
        </p:nvSpPr>
        <p:spPr>
          <a:xfrm>
            <a:off x="4703421"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59" name="Grafik 43">
            <a:extLst>
              <a:ext uri="{FF2B5EF4-FFF2-40B4-BE49-F238E27FC236}">
                <a16:creationId xmlns:a16="http://schemas.microsoft.com/office/drawing/2014/main" id="{E739F247-0644-5416-27AC-C9CDEE84F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8347" y="3313891"/>
            <a:ext cx="637623" cy="637623"/>
          </a:xfrm>
          <a:prstGeom prst="rect">
            <a:avLst/>
          </a:prstGeom>
        </p:spPr>
      </p:pic>
      <p:pic>
        <p:nvPicPr>
          <p:cNvPr id="60" name="Grafik 44">
            <a:extLst>
              <a:ext uri="{FF2B5EF4-FFF2-40B4-BE49-F238E27FC236}">
                <a16:creationId xmlns:a16="http://schemas.microsoft.com/office/drawing/2014/main" id="{C5D6BFB0-845E-EE34-A8E0-DDC0A925D3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554" y="2503075"/>
            <a:ext cx="615251" cy="615251"/>
          </a:xfrm>
          <a:prstGeom prst="rect">
            <a:avLst/>
          </a:prstGeom>
        </p:spPr>
      </p:pic>
      <p:pic>
        <p:nvPicPr>
          <p:cNvPr id="61" name="Grafik 45">
            <a:extLst>
              <a:ext uri="{FF2B5EF4-FFF2-40B4-BE49-F238E27FC236}">
                <a16:creationId xmlns:a16="http://schemas.microsoft.com/office/drawing/2014/main" id="{1A5D26D0-2ABA-AB40-7B16-0191352307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833" y="2485570"/>
            <a:ext cx="646357" cy="646357"/>
          </a:xfrm>
          <a:prstGeom prst="rect">
            <a:avLst/>
          </a:prstGeom>
        </p:spPr>
      </p:pic>
      <p:pic>
        <p:nvPicPr>
          <p:cNvPr id="62" name="Grafik 46">
            <a:extLst>
              <a:ext uri="{FF2B5EF4-FFF2-40B4-BE49-F238E27FC236}">
                <a16:creationId xmlns:a16="http://schemas.microsoft.com/office/drawing/2014/main" id="{F133D4BC-3AF0-1BC4-95F8-AC895BD327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0245" y="1553196"/>
            <a:ext cx="595315" cy="595315"/>
          </a:xfrm>
          <a:prstGeom prst="rect">
            <a:avLst/>
          </a:prstGeom>
        </p:spPr>
      </p:pic>
      <p:pic>
        <p:nvPicPr>
          <p:cNvPr id="63" name="Grafik 47">
            <a:extLst>
              <a:ext uri="{FF2B5EF4-FFF2-40B4-BE49-F238E27FC236}">
                <a16:creationId xmlns:a16="http://schemas.microsoft.com/office/drawing/2014/main" id="{E4F1848B-C927-8FD1-7146-1C4EBFC5049C}"/>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26477"/>
          <a:stretch/>
        </p:blipFill>
        <p:spPr>
          <a:xfrm>
            <a:off x="4706847" y="1668603"/>
            <a:ext cx="721709" cy="530621"/>
          </a:xfrm>
          <a:prstGeom prst="rect">
            <a:avLst/>
          </a:prstGeom>
        </p:spPr>
      </p:pic>
      <p:pic>
        <p:nvPicPr>
          <p:cNvPr id="448" name="Grafik 48">
            <a:extLst>
              <a:ext uri="{FF2B5EF4-FFF2-40B4-BE49-F238E27FC236}">
                <a16:creationId xmlns:a16="http://schemas.microsoft.com/office/drawing/2014/main" id="{2B70624C-D72E-49E5-39F2-F133D3AA1A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4421" y="3305963"/>
            <a:ext cx="680337" cy="680337"/>
          </a:xfrm>
          <a:prstGeom prst="rect">
            <a:avLst/>
          </a:prstGeom>
        </p:spPr>
      </p:pic>
      <p:sp>
        <p:nvSpPr>
          <p:cNvPr id="449" name="Textfeld 6">
            <a:extLst>
              <a:ext uri="{FF2B5EF4-FFF2-40B4-BE49-F238E27FC236}">
                <a16:creationId xmlns:a16="http://schemas.microsoft.com/office/drawing/2014/main" id="{4E63A0A2-258C-757C-A55E-E9D6880E36A5}"/>
              </a:ext>
            </a:extLst>
          </p:cNvPr>
          <p:cNvSpPr txBox="1"/>
          <p:nvPr/>
        </p:nvSpPr>
        <p:spPr>
          <a:xfrm>
            <a:off x="6784517" y="4598016"/>
            <a:ext cx="217714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rgbClr val="000000"/>
                </a:solidFill>
                <a:latin typeface="Aptos" panose="020B0004020202020204" pitchFamily="34" charset="0"/>
                <a:cs typeface="Calibri"/>
                <a:sym typeface="Arial"/>
              </a:rPr>
              <a:t>...a</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nd</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many</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more</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a:t>
            </a:r>
            <a:endParaRPr b="1" dirty="0">
              <a:latin typeface="Aptos" panose="020B0004020202020204" pitchFamily="34" charset="0"/>
            </a:endParaRPr>
          </a:p>
        </p:txBody>
      </p:sp>
    </p:spTree>
    <p:extLst>
      <p:ext uri="{BB962C8B-B14F-4D97-AF65-F5344CB8AC3E}">
        <p14:creationId xmlns:p14="http://schemas.microsoft.com/office/powerpoint/2010/main" val="1449923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0">
          <a:extLst>
            <a:ext uri="{FF2B5EF4-FFF2-40B4-BE49-F238E27FC236}">
              <a16:creationId xmlns:a16="http://schemas.microsoft.com/office/drawing/2014/main" id="{2764A21E-36FD-010D-7F59-891C5EAD282A}"/>
            </a:ext>
          </a:extLst>
        </p:cNvPr>
        <p:cNvGrpSpPr/>
        <p:nvPr/>
      </p:nvGrpSpPr>
      <p:grpSpPr>
        <a:xfrm>
          <a:off x="0" y="0"/>
          <a:ext cx="0" cy="0"/>
          <a:chOff x="0" y="0"/>
          <a:chExt cx="0" cy="0"/>
        </a:xfrm>
      </p:grpSpPr>
      <p:sp>
        <p:nvSpPr>
          <p:cNvPr id="5" name="Google Shape;441;p21">
            <a:extLst>
              <a:ext uri="{FF2B5EF4-FFF2-40B4-BE49-F238E27FC236}">
                <a16:creationId xmlns:a16="http://schemas.microsoft.com/office/drawing/2014/main" id="{5F8829C9-FF2B-6658-7E6A-D903E8A1936E}"/>
              </a:ext>
            </a:extLst>
          </p:cNvPr>
          <p:cNvSpPr txBox="1">
            <a:spLocks noGrp="1"/>
          </p:cNvSpPr>
          <p:nvPr>
            <p:ph type="body" idx="1"/>
          </p:nvPr>
        </p:nvSpPr>
        <p:spPr>
          <a:xfrm>
            <a:off x="412297" y="33908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Six </a:t>
            </a:r>
            <a:r>
              <a:rPr lang="de-DE" dirty="0" err="1"/>
              <a:t>Indicators</a:t>
            </a:r>
            <a:r>
              <a:rPr lang="de-DE" dirty="0"/>
              <a:t> </a:t>
            </a:r>
            <a:r>
              <a:rPr lang="de-DE" dirty="0" err="1"/>
              <a:t>of</a:t>
            </a:r>
            <a:r>
              <a:rPr lang="de-DE" dirty="0"/>
              <a:t> </a:t>
            </a:r>
            <a:r>
              <a:rPr lang="de-DE" dirty="0" err="1"/>
              <a:t>Resilience</a:t>
            </a:r>
            <a:endParaRPr dirty="0"/>
          </a:p>
        </p:txBody>
      </p:sp>
      <p:sp>
        <p:nvSpPr>
          <p:cNvPr id="6" name="Google Shape;461;p21">
            <a:extLst>
              <a:ext uri="{FF2B5EF4-FFF2-40B4-BE49-F238E27FC236}">
                <a16:creationId xmlns:a16="http://schemas.microsoft.com/office/drawing/2014/main" id="{4DF5FEE6-F52C-BF76-45AB-BE4B770260D3}"/>
              </a:ext>
            </a:extLst>
          </p:cNvPr>
          <p:cNvSpPr txBox="1"/>
          <p:nvPr/>
        </p:nvSpPr>
        <p:spPr>
          <a:xfrm>
            <a:off x="2514599" y="4114902"/>
            <a:ext cx="1682903" cy="723235"/>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Social</a:t>
            </a:r>
            <a:r>
              <a:rPr lang="de-DE" sz="1200" b="1" dirty="0">
                <a:solidFill>
                  <a:srgbClr val="000000"/>
                </a:solidFill>
                <a:latin typeface="Aptos" panose="020B0004020202020204" pitchFamily="34" charset="0"/>
                <a:sym typeface="Arial"/>
              </a:rPr>
              <a:t> Support</a:t>
            </a:r>
            <a:endParaRPr sz="1200" b="1" dirty="0">
              <a:latin typeface="Aptos" panose="020B0004020202020204" pitchFamily="34" charset="0"/>
            </a:endParaRPr>
          </a:p>
          <a:p>
            <a:pPr marL="0" marR="0" lvl="0" indent="0" algn="r" rtl="0">
              <a:spcBef>
                <a:spcPts val="600"/>
              </a:spcBef>
              <a:buNone/>
            </a:pPr>
            <a:r>
              <a:rPr lang="de-DE" sz="1200" dirty="0" err="1">
                <a:solidFill>
                  <a:srgbClr val="000000"/>
                </a:solidFill>
                <a:latin typeface="Aptos" panose="020B0004020202020204" pitchFamily="34" charset="0"/>
                <a:sym typeface="Arial"/>
              </a:rPr>
              <a:t>Build</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deep</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relationships</a:t>
            </a:r>
            <a:endParaRPr lang="de-DE" sz="1200" dirty="0">
              <a:solidFill>
                <a:srgbClr val="000000"/>
              </a:solidFill>
              <a:latin typeface="Aptos" panose="020B0004020202020204" pitchFamily="34" charset="0"/>
              <a:sym typeface="Arial"/>
            </a:endParaRPr>
          </a:p>
        </p:txBody>
      </p:sp>
      <p:sp>
        <p:nvSpPr>
          <p:cNvPr id="8" name="Google Shape;463;p21">
            <a:extLst>
              <a:ext uri="{FF2B5EF4-FFF2-40B4-BE49-F238E27FC236}">
                <a16:creationId xmlns:a16="http://schemas.microsoft.com/office/drawing/2014/main" id="{ECE6E811-1575-1158-2D0D-AE6F1AC83532}"/>
              </a:ext>
            </a:extLst>
          </p:cNvPr>
          <p:cNvSpPr txBox="1"/>
          <p:nvPr/>
        </p:nvSpPr>
        <p:spPr>
          <a:xfrm>
            <a:off x="253210" y="2666887"/>
            <a:ext cx="2842698" cy="1138733"/>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Optimistic</a:t>
            </a:r>
            <a:r>
              <a:rPr lang="de-DE" sz="1200" b="1" dirty="0">
                <a:solidFill>
                  <a:srgbClr val="000000"/>
                </a:solidFill>
                <a:latin typeface="Aptos" panose="020B0004020202020204" pitchFamily="34" charset="0"/>
                <a:sym typeface="Arial"/>
              </a:rPr>
              <a:t> Outlook</a:t>
            </a:r>
            <a:endParaRPr sz="1200" b="1"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 positive </a:t>
            </a:r>
            <a:r>
              <a:rPr lang="de-DE" sz="1200" dirty="0" err="1">
                <a:solidFill>
                  <a:srgbClr val="000000"/>
                </a:solidFill>
                <a:latin typeface="Aptos" panose="020B0004020202020204" pitchFamily="34" charset="0"/>
                <a:sym typeface="Arial"/>
              </a:rPr>
              <a:t>outlook</a:t>
            </a:r>
            <a:endParaRPr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Keep </a:t>
            </a:r>
            <a:r>
              <a:rPr lang="de-DE" sz="1200" dirty="0" err="1">
                <a:solidFill>
                  <a:srgbClr val="000000"/>
                </a:solidFill>
                <a:latin typeface="Aptos" panose="020B0004020202020204" pitchFamily="34" charset="0"/>
                <a:sym typeface="Arial"/>
              </a:rPr>
              <a:t>things</a:t>
            </a:r>
            <a:r>
              <a:rPr lang="de-DE" sz="1200" dirty="0">
                <a:solidFill>
                  <a:srgbClr val="000000"/>
                </a:solidFill>
                <a:latin typeface="Aptos" panose="020B0004020202020204" pitchFamily="34" charset="0"/>
                <a:sym typeface="Arial"/>
              </a:rPr>
              <a:t> in </a:t>
            </a:r>
            <a:r>
              <a:rPr lang="de-DE" sz="1200" dirty="0" err="1">
                <a:solidFill>
                  <a:srgbClr val="000000"/>
                </a:solidFill>
                <a:latin typeface="Aptos" panose="020B0004020202020204" pitchFamily="34" charset="0"/>
                <a:sym typeface="Arial"/>
              </a:rPr>
              <a:t>perspective</a:t>
            </a:r>
            <a:endParaRPr sz="1200" dirty="0">
              <a:solidFill>
                <a:srgbClr val="000000"/>
              </a:solidFill>
              <a:latin typeface="Aptos" panose="020B0004020202020204" pitchFamily="34" charset="0"/>
              <a:sym typeface="Arial"/>
            </a:endParaRPr>
          </a:p>
          <a:p>
            <a:pPr marL="0" marR="0" lvl="0" indent="0" algn="r" rtl="0">
              <a:spcBef>
                <a:spcPts val="600"/>
              </a:spcBef>
              <a:spcAft>
                <a:spcPts val="600"/>
              </a:spcAft>
              <a:buNone/>
            </a:pPr>
            <a:r>
              <a:rPr lang="de-DE" sz="1200" dirty="0" err="1">
                <a:solidFill>
                  <a:srgbClr val="000000"/>
                </a:solidFill>
                <a:latin typeface="Aptos" panose="020B0004020202020204" pitchFamily="34" charset="0"/>
                <a:sym typeface="Arial"/>
              </a:rPr>
              <a:t>Accept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that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change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part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living</a:t>
            </a:r>
            <a:endParaRPr sz="1200" dirty="0">
              <a:solidFill>
                <a:srgbClr val="000000"/>
              </a:solidFill>
              <a:latin typeface="Aptos" panose="020B0004020202020204" pitchFamily="34" charset="0"/>
              <a:sym typeface="Arial"/>
            </a:endParaRPr>
          </a:p>
        </p:txBody>
      </p:sp>
      <p:sp>
        <p:nvSpPr>
          <p:cNvPr id="12" name="Google Shape;462;p21">
            <a:extLst>
              <a:ext uri="{FF2B5EF4-FFF2-40B4-BE49-F238E27FC236}">
                <a16:creationId xmlns:a16="http://schemas.microsoft.com/office/drawing/2014/main" id="{C61ED8BE-EE1B-ABDD-5249-5056E7E0CD36}"/>
              </a:ext>
            </a:extLst>
          </p:cNvPr>
          <p:cNvSpPr txBox="1"/>
          <p:nvPr/>
        </p:nvSpPr>
        <p:spPr>
          <a:xfrm>
            <a:off x="951586" y="865837"/>
            <a:ext cx="2627440" cy="132339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a:solidFill>
                  <a:srgbClr val="000000"/>
                </a:solidFill>
                <a:latin typeface="Aptos" panose="020B0004020202020204" pitchFamily="34" charset="0"/>
                <a:sym typeface="Arial"/>
              </a:rPr>
              <a:t>Self-care</a:t>
            </a:r>
            <a:endParaRPr lang="de-DE" sz="1200" b="1" dirty="0">
              <a:latin typeface="Aptos" panose="020B0004020202020204" pitchFamily="34" charset="0"/>
            </a:endParaRPr>
          </a:p>
          <a:p>
            <a:pPr algn="r">
              <a:spcBef>
                <a:spcPts val="600"/>
              </a:spcBef>
            </a:pPr>
            <a:r>
              <a:rPr lang="de-DE" sz="1200" dirty="0">
                <a:solidFill>
                  <a:srgbClr val="000000"/>
                </a:solidFill>
                <a:latin typeface="Aptos" panose="020B0004020202020204" pitchFamily="34" charset="0"/>
                <a:sym typeface="Arial"/>
              </a:rPr>
              <a:t>Positive </a:t>
            </a:r>
            <a:r>
              <a:rPr lang="de-DE" sz="1200" dirty="0" err="1">
                <a:solidFill>
                  <a:srgbClr val="000000"/>
                </a:solidFill>
                <a:latin typeface="Aptos" panose="020B0004020202020204" pitchFamily="34" charset="0"/>
                <a:sym typeface="Arial"/>
              </a:rPr>
              <a:t>view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yourself</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Healthy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eating</a:t>
            </a:r>
            <a:r>
              <a:rPr lang="de-DE" sz="1200" dirty="0">
                <a:solidFill>
                  <a:srgbClr val="000000"/>
                </a:solidFill>
                <a:latin typeface="Aptos" panose="020B0004020202020204" pitchFamily="34" charset="0"/>
                <a:sym typeface="Arial"/>
              </a:rPr>
              <a:t> &amp; </a:t>
            </a:r>
            <a:r>
              <a:rPr lang="de-DE" sz="1200" dirty="0" err="1">
                <a:solidFill>
                  <a:srgbClr val="000000"/>
                </a:solidFill>
                <a:latin typeface="Aptos" panose="020B0004020202020204" pitchFamily="34" charset="0"/>
                <a:sym typeface="Arial"/>
              </a:rPr>
              <a:t>sufficient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sleep</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Time </a:t>
            </a: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recover</a:t>
            </a:r>
            <a:r>
              <a:rPr lang="de-DE" sz="1200" dirty="0">
                <a:solidFill>
                  <a:srgbClr val="000000"/>
                </a:solidFill>
                <a:latin typeface="Aptos" panose="020B0004020202020204" pitchFamily="34" charset="0"/>
                <a:sym typeface="Arial"/>
              </a:rPr>
              <a:t> and relax</a:t>
            </a: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Regular </a:t>
            </a:r>
            <a:r>
              <a:rPr lang="de-DE" sz="1200" dirty="0" err="1">
                <a:solidFill>
                  <a:srgbClr val="000000"/>
                </a:solidFill>
                <a:latin typeface="Aptos" panose="020B0004020202020204" pitchFamily="34" charset="0"/>
                <a:sym typeface="Arial"/>
              </a:rPr>
              <a:t>physical</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activity</a:t>
            </a:r>
            <a:endParaRPr lang="de-DE" sz="1200" dirty="0">
              <a:solidFill>
                <a:srgbClr val="000000"/>
              </a:solidFill>
              <a:latin typeface="Aptos" panose="020B0004020202020204" pitchFamily="34" charset="0"/>
              <a:sym typeface="Arial"/>
            </a:endParaRPr>
          </a:p>
        </p:txBody>
      </p:sp>
      <p:sp>
        <p:nvSpPr>
          <p:cNvPr id="13" name="Google Shape;445;p21">
            <a:extLst>
              <a:ext uri="{FF2B5EF4-FFF2-40B4-BE49-F238E27FC236}">
                <a16:creationId xmlns:a16="http://schemas.microsoft.com/office/drawing/2014/main" id="{C44E251C-3CE6-0476-0102-FAC0AD68C8BF}"/>
              </a:ext>
            </a:extLst>
          </p:cNvPr>
          <p:cNvSpPr/>
          <p:nvPr/>
        </p:nvSpPr>
        <p:spPr>
          <a:xfrm>
            <a:off x="3572012" y="1764484"/>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 name="Google Shape;453;p21">
            <a:extLst>
              <a:ext uri="{FF2B5EF4-FFF2-40B4-BE49-F238E27FC236}">
                <a16:creationId xmlns:a16="http://schemas.microsoft.com/office/drawing/2014/main" id="{E9B2A489-DA76-DBC1-BBAE-285A166438EE}"/>
              </a:ext>
            </a:extLst>
          </p:cNvPr>
          <p:cNvSpPr/>
          <p:nvPr/>
        </p:nvSpPr>
        <p:spPr>
          <a:xfrm>
            <a:off x="3726189"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15" name="Google Shape;464;p21">
            <a:extLst>
              <a:ext uri="{FF2B5EF4-FFF2-40B4-BE49-F238E27FC236}">
                <a16:creationId xmlns:a16="http://schemas.microsoft.com/office/drawing/2014/main" id="{0094C18C-214B-BECF-629F-0A862F7902C8}"/>
              </a:ext>
            </a:extLst>
          </p:cNvPr>
          <p:cNvSpPr txBox="1"/>
          <p:nvPr/>
        </p:nvSpPr>
        <p:spPr>
          <a:xfrm>
            <a:off x="3631431" y="2599690"/>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16" name="Google Shape;453;p21">
            <a:extLst>
              <a:ext uri="{FF2B5EF4-FFF2-40B4-BE49-F238E27FC236}">
                <a16:creationId xmlns:a16="http://schemas.microsoft.com/office/drawing/2014/main" id="{342763E0-BDFA-51E1-F012-886FFA1663D3}"/>
              </a:ext>
            </a:extLst>
          </p:cNvPr>
          <p:cNvSpPr/>
          <p:nvPr/>
        </p:nvSpPr>
        <p:spPr>
          <a:xfrm>
            <a:off x="3214745"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7" name="Google Shape;453;p21">
            <a:extLst>
              <a:ext uri="{FF2B5EF4-FFF2-40B4-BE49-F238E27FC236}">
                <a16:creationId xmlns:a16="http://schemas.microsoft.com/office/drawing/2014/main" id="{11EAE336-0C9C-1BEE-7A13-23A5D5B52854}"/>
              </a:ext>
            </a:extLst>
          </p:cNvPr>
          <p:cNvSpPr/>
          <p:nvPr/>
        </p:nvSpPr>
        <p:spPr>
          <a:xfrm>
            <a:off x="3726189"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8" name="Google Shape;453;p21">
            <a:extLst>
              <a:ext uri="{FF2B5EF4-FFF2-40B4-BE49-F238E27FC236}">
                <a16:creationId xmlns:a16="http://schemas.microsoft.com/office/drawing/2014/main" id="{D92B3444-CCAD-976F-DCA7-5ECA32802974}"/>
              </a:ext>
            </a:extLst>
          </p:cNvPr>
          <p:cNvSpPr/>
          <p:nvPr/>
        </p:nvSpPr>
        <p:spPr>
          <a:xfrm>
            <a:off x="4703421"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0" name="Google Shape;453;p21">
            <a:extLst>
              <a:ext uri="{FF2B5EF4-FFF2-40B4-BE49-F238E27FC236}">
                <a16:creationId xmlns:a16="http://schemas.microsoft.com/office/drawing/2014/main" id="{9D7DC184-1E52-E9D3-FB8A-FCA7E1EE2438}"/>
              </a:ext>
            </a:extLst>
          </p:cNvPr>
          <p:cNvSpPr/>
          <p:nvPr/>
        </p:nvSpPr>
        <p:spPr>
          <a:xfrm>
            <a:off x="5368899"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1" name="Google Shape;453;p21">
            <a:extLst>
              <a:ext uri="{FF2B5EF4-FFF2-40B4-BE49-F238E27FC236}">
                <a16:creationId xmlns:a16="http://schemas.microsoft.com/office/drawing/2014/main" id="{103CBE31-E282-7548-61FB-E11D7AA39F29}"/>
              </a:ext>
            </a:extLst>
          </p:cNvPr>
          <p:cNvSpPr/>
          <p:nvPr/>
        </p:nvSpPr>
        <p:spPr>
          <a:xfrm>
            <a:off x="4703421"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22" name="Grafik 43">
            <a:extLst>
              <a:ext uri="{FF2B5EF4-FFF2-40B4-BE49-F238E27FC236}">
                <a16:creationId xmlns:a16="http://schemas.microsoft.com/office/drawing/2014/main" id="{37B8A3AD-F1F5-7FA8-E8CB-CE3D9E60F9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8347" y="3313891"/>
            <a:ext cx="637623" cy="637623"/>
          </a:xfrm>
          <a:prstGeom prst="rect">
            <a:avLst/>
          </a:prstGeom>
        </p:spPr>
      </p:pic>
      <p:pic>
        <p:nvPicPr>
          <p:cNvPr id="23" name="Grafik 44">
            <a:extLst>
              <a:ext uri="{FF2B5EF4-FFF2-40B4-BE49-F238E27FC236}">
                <a16:creationId xmlns:a16="http://schemas.microsoft.com/office/drawing/2014/main" id="{AEE4E517-0C3A-A66F-42DB-1A7EAC09B7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554" y="2503075"/>
            <a:ext cx="615251" cy="615251"/>
          </a:xfrm>
          <a:prstGeom prst="rect">
            <a:avLst/>
          </a:prstGeom>
        </p:spPr>
      </p:pic>
      <p:pic>
        <p:nvPicPr>
          <p:cNvPr id="24" name="Grafik 45">
            <a:extLst>
              <a:ext uri="{FF2B5EF4-FFF2-40B4-BE49-F238E27FC236}">
                <a16:creationId xmlns:a16="http://schemas.microsoft.com/office/drawing/2014/main" id="{CF3C22E1-6E9D-72CE-0F39-8E9D539F08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833" y="2485570"/>
            <a:ext cx="646357" cy="646357"/>
          </a:xfrm>
          <a:prstGeom prst="rect">
            <a:avLst/>
          </a:prstGeom>
        </p:spPr>
      </p:pic>
      <p:pic>
        <p:nvPicPr>
          <p:cNvPr id="26" name="Grafik 46">
            <a:extLst>
              <a:ext uri="{FF2B5EF4-FFF2-40B4-BE49-F238E27FC236}">
                <a16:creationId xmlns:a16="http://schemas.microsoft.com/office/drawing/2014/main" id="{58740C5D-1CFA-EBC1-FEB4-38FAF1316A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0245" y="1553196"/>
            <a:ext cx="595315" cy="595315"/>
          </a:xfrm>
          <a:prstGeom prst="rect">
            <a:avLst/>
          </a:prstGeom>
        </p:spPr>
      </p:pic>
      <p:pic>
        <p:nvPicPr>
          <p:cNvPr id="27" name="Grafik 47">
            <a:extLst>
              <a:ext uri="{FF2B5EF4-FFF2-40B4-BE49-F238E27FC236}">
                <a16:creationId xmlns:a16="http://schemas.microsoft.com/office/drawing/2014/main" id="{03835A45-5057-A492-D03A-22ECAD5D95F3}"/>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26477"/>
          <a:stretch/>
        </p:blipFill>
        <p:spPr>
          <a:xfrm>
            <a:off x="4706847" y="1668603"/>
            <a:ext cx="721709" cy="530621"/>
          </a:xfrm>
          <a:prstGeom prst="rect">
            <a:avLst/>
          </a:prstGeom>
        </p:spPr>
      </p:pic>
      <p:pic>
        <p:nvPicPr>
          <p:cNvPr id="28" name="Grafik 48">
            <a:extLst>
              <a:ext uri="{FF2B5EF4-FFF2-40B4-BE49-F238E27FC236}">
                <a16:creationId xmlns:a16="http://schemas.microsoft.com/office/drawing/2014/main" id="{430CBFA9-1864-D4B0-9A4F-DE25670E7D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4421" y="3305963"/>
            <a:ext cx="680337" cy="680337"/>
          </a:xfrm>
          <a:prstGeom prst="rect">
            <a:avLst/>
          </a:prstGeom>
        </p:spPr>
      </p:pic>
      <p:sp>
        <p:nvSpPr>
          <p:cNvPr id="29" name="Textfeld 6">
            <a:extLst>
              <a:ext uri="{FF2B5EF4-FFF2-40B4-BE49-F238E27FC236}">
                <a16:creationId xmlns:a16="http://schemas.microsoft.com/office/drawing/2014/main" id="{24280FC4-E387-176C-EAE7-F87BCB308405}"/>
              </a:ext>
            </a:extLst>
          </p:cNvPr>
          <p:cNvSpPr txBox="1"/>
          <p:nvPr/>
        </p:nvSpPr>
        <p:spPr>
          <a:xfrm>
            <a:off x="6784517" y="4598016"/>
            <a:ext cx="217714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rgbClr val="000000"/>
                </a:solidFill>
                <a:latin typeface="Aptos" panose="020B0004020202020204" pitchFamily="34" charset="0"/>
                <a:cs typeface="Calibri"/>
                <a:sym typeface="Arial"/>
              </a:rPr>
              <a:t>...a</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nd</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many</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more</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a:t>
            </a:r>
            <a:endParaRPr b="1" dirty="0">
              <a:latin typeface="Aptos" panose="020B0004020202020204" pitchFamily="34" charset="0"/>
            </a:endParaRPr>
          </a:p>
        </p:txBody>
      </p:sp>
    </p:spTree>
    <p:extLst>
      <p:ext uri="{BB962C8B-B14F-4D97-AF65-F5344CB8AC3E}">
        <p14:creationId xmlns:p14="http://schemas.microsoft.com/office/powerpoint/2010/main" val="3517644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0">
          <a:extLst>
            <a:ext uri="{FF2B5EF4-FFF2-40B4-BE49-F238E27FC236}">
              <a16:creationId xmlns:a16="http://schemas.microsoft.com/office/drawing/2014/main" id="{2764A21E-36FD-010D-7F59-891C5EAD282A}"/>
            </a:ext>
          </a:extLst>
        </p:cNvPr>
        <p:cNvGrpSpPr/>
        <p:nvPr/>
      </p:nvGrpSpPr>
      <p:grpSpPr>
        <a:xfrm>
          <a:off x="0" y="0"/>
          <a:ext cx="0" cy="0"/>
          <a:chOff x="0" y="0"/>
          <a:chExt cx="0" cy="0"/>
        </a:xfrm>
      </p:grpSpPr>
      <p:sp>
        <p:nvSpPr>
          <p:cNvPr id="5" name="Google Shape;441;p21">
            <a:extLst>
              <a:ext uri="{FF2B5EF4-FFF2-40B4-BE49-F238E27FC236}">
                <a16:creationId xmlns:a16="http://schemas.microsoft.com/office/drawing/2014/main" id="{C6EA4B17-C313-CCD8-952B-65BA4E1B74B9}"/>
              </a:ext>
            </a:extLst>
          </p:cNvPr>
          <p:cNvSpPr txBox="1">
            <a:spLocks noGrp="1"/>
          </p:cNvSpPr>
          <p:nvPr>
            <p:ph type="body" idx="1"/>
          </p:nvPr>
        </p:nvSpPr>
        <p:spPr>
          <a:xfrm>
            <a:off x="412297" y="33908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Six </a:t>
            </a:r>
            <a:r>
              <a:rPr lang="de-DE" dirty="0" err="1"/>
              <a:t>Indicators</a:t>
            </a:r>
            <a:r>
              <a:rPr lang="de-DE" dirty="0"/>
              <a:t> </a:t>
            </a:r>
            <a:r>
              <a:rPr lang="de-DE" dirty="0" err="1"/>
              <a:t>of</a:t>
            </a:r>
            <a:r>
              <a:rPr lang="de-DE" dirty="0"/>
              <a:t> </a:t>
            </a:r>
            <a:r>
              <a:rPr lang="de-DE" dirty="0" err="1"/>
              <a:t>Resilience</a:t>
            </a:r>
            <a:endParaRPr dirty="0"/>
          </a:p>
        </p:txBody>
      </p:sp>
      <p:sp>
        <p:nvSpPr>
          <p:cNvPr id="8" name="Google Shape;461;p21">
            <a:extLst>
              <a:ext uri="{FF2B5EF4-FFF2-40B4-BE49-F238E27FC236}">
                <a16:creationId xmlns:a16="http://schemas.microsoft.com/office/drawing/2014/main" id="{67385808-C428-2065-3D7F-F188759A8E39}"/>
              </a:ext>
            </a:extLst>
          </p:cNvPr>
          <p:cNvSpPr txBox="1"/>
          <p:nvPr/>
        </p:nvSpPr>
        <p:spPr>
          <a:xfrm>
            <a:off x="2514599" y="4114902"/>
            <a:ext cx="1682903" cy="723235"/>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Social</a:t>
            </a:r>
            <a:r>
              <a:rPr lang="de-DE" sz="1200" b="1" dirty="0">
                <a:solidFill>
                  <a:srgbClr val="000000"/>
                </a:solidFill>
                <a:latin typeface="Aptos" panose="020B0004020202020204" pitchFamily="34" charset="0"/>
                <a:sym typeface="Arial"/>
              </a:rPr>
              <a:t> Support</a:t>
            </a:r>
            <a:endParaRPr sz="1200" b="1" dirty="0">
              <a:latin typeface="Aptos" panose="020B0004020202020204" pitchFamily="34" charset="0"/>
            </a:endParaRPr>
          </a:p>
          <a:p>
            <a:pPr marL="0" marR="0" lvl="0" indent="0" algn="r" rtl="0">
              <a:spcBef>
                <a:spcPts val="600"/>
              </a:spcBef>
              <a:buNone/>
            </a:pPr>
            <a:r>
              <a:rPr lang="de-DE" sz="1200" dirty="0" err="1">
                <a:solidFill>
                  <a:srgbClr val="000000"/>
                </a:solidFill>
                <a:latin typeface="Aptos" panose="020B0004020202020204" pitchFamily="34" charset="0"/>
                <a:sym typeface="Arial"/>
              </a:rPr>
              <a:t>Build</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deep</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relationships</a:t>
            </a:r>
            <a:endParaRPr lang="de-DE" sz="1200" dirty="0">
              <a:solidFill>
                <a:srgbClr val="000000"/>
              </a:solidFill>
              <a:latin typeface="Aptos" panose="020B0004020202020204" pitchFamily="34" charset="0"/>
              <a:sym typeface="Arial"/>
            </a:endParaRPr>
          </a:p>
        </p:txBody>
      </p:sp>
      <p:sp>
        <p:nvSpPr>
          <p:cNvPr id="10" name="Google Shape;463;p21">
            <a:extLst>
              <a:ext uri="{FF2B5EF4-FFF2-40B4-BE49-F238E27FC236}">
                <a16:creationId xmlns:a16="http://schemas.microsoft.com/office/drawing/2014/main" id="{3928555E-52D4-65CE-CF81-EC9B6CB67380}"/>
              </a:ext>
            </a:extLst>
          </p:cNvPr>
          <p:cNvSpPr txBox="1"/>
          <p:nvPr/>
        </p:nvSpPr>
        <p:spPr>
          <a:xfrm>
            <a:off x="253210" y="2666887"/>
            <a:ext cx="2842698" cy="1138733"/>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Optimistic</a:t>
            </a:r>
            <a:r>
              <a:rPr lang="de-DE" sz="1200" b="1" dirty="0">
                <a:solidFill>
                  <a:srgbClr val="000000"/>
                </a:solidFill>
                <a:latin typeface="Aptos" panose="020B0004020202020204" pitchFamily="34" charset="0"/>
                <a:sym typeface="Arial"/>
              </a:rPr>
              <a:t> Outlook</a:t>
            </a:r>
            <a:endParaRPr sz="1200" b="1"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 positive </a:t>
            </a:r>
            <a:r>
              <a:rPr lang="de-DE" sz="1200" dirty="0" err="1">
                <a:solidFill>
                  <a:srgbClr val="000000"/>
                </a:solidFill>
                <a:latin typeface="Aptos" panose="020B0004020202020204" pitchFamily="34" charset="0"/>
                <a:sym typeface="Arial"/>
              </a:rPr>
              <a:t>outlook</a:t>
            </a:r>
            <a:endParaRPr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Keep </a:t>
            </a:r>
            <a:r>
              <a:rPr lang="de-DE" sz="1200" dirty="0" err="1">
                <a:solidFill>
                  <a:srgbClr val="000000"/>
                </a:solidFill>
                <a:latin typeface="Aptos" panose="020B0004020202020204" pitchFamily="34" charset="0"/>
                <a:sym typeface="Arial"/>
              </a:rPr>
              <a:t>things</a:t>
            </a:r>
            <a:r>
              <a:rPr lang="de-DE" sz="1200" dirty="0">
                <a:solidFill>
                  <a:srgbClr val="000000"/>
                </a:solidFill>
                <a:latin typeface="Aptos" panose="020B0004020202020204" pitchFamily="34" charset="0"/>
                <a:sym typeface="Arial"/>
              </a:rPr>
              <a:t> in </a:t>
            </a:r>
            <a:r>
              <a:rPr lang="de-DE" sz="1200" dirty="0" err="1">
                <a:solidFill>
                  <a:srgbClr val="000000"/>
                </a:solidFill>
                <a:latin typeface="Aptos" panose="020B0004020202020204" pitchFamily="34" charset="0"/>
                <a:sym typeface="Arial"/>
              </a:rPr>
              <a:t>perspective</a:t>
            </a:r>
            <a:endParaRPr sz="1200" dirty="0">
              <a:solidFill>
                <a:srgbClr val="000000"/>
              </a:solidFill>
              <a:latin typeface="Aptos" panose="020B0004020202020204" pitchFamily="34" charset="0"/>
              <a:sym typeface="Arial"/>
            </a:endParaRPr>
          </a:p>
          <a:p>
            <a:pPr marL="0" marR="0" lvl="0" indent="0" algn="r" rtl="0">
              <a:spcBef>
                <a:spcPts val="600"/>
              </a:spcBef>
              <a:spcAft>
                <a:spcPts val="600"/>
              </a:spcAft>
              <a:buNone/>
            </a:pPr>
            <a:r>
              <a:rPr lang="de-DE" sz="1200" dirty="0" err="1">
                <a:solidFill>
                  <a:srgbClr val="000000"/>
                </a:solidFill>
                <a:latin typeface="Aptos" panose="020B0004020202020204" pitchFamily="34" charset="0"/>
                <a:sym typeface="Arial"/>
              </a:rPr>
              <a:t>Accept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that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change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part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living</a:t>
            </a:r>
            <a:endParaRPr sz="1200" dirty="0">
              <a:solidFill>
                <a:srgbClr val="000000"/>
              </a:solidFill>
              <a:latin typeface="Aptos" panose="020B0004020202020204" pitchFamily="34" charset="0"/>
              <a:sym typeface="Arial"/>
            </a:endParaRPr>
          </a:p>
        </p:txBody>
      </p:sp>
      <p:sp>
        <p:nvSpPr>
          <p:cNvPr id="12" name="Google Shape;443;p21">
            <a:extLst>
              <a:ext uri="{FF2B5EF4-FFF2-40B4-BE49-F238E27FC236}">
                <a16:creationId xmlns:a16="http://schemas.microsoft.com/office/drawing/2014/main" id="{FA181FB1-6F38-FE37-8ACD-56ACFB24722D}"/>
              </a:ext>
            </a:extLst>
          </p:cNvPr>
          <p:cNvSpPr txBox="1"/>
          <p:nvPr/>
        </p:nvSpPr>
        <p:spPr>
          <a:xfrm>
            <a:off x="5530069" y="865837"/>
            <a:ext cx="3001274" cy="132339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u="none" strike="noStrike" cap="none" dirty="0" err="1">
                <a:solidFill>
                  <a:srgbClr val="000000"/>
                </a:solidFill>
                <a:latin typeface="Aptos" panose="020B0004020202020204" pitchFamily="34" charset="0"/>
                <a:sym typeface="Arial"/>
              </a:rPr>
              <a:t>Active</a:t>
            </a:r>
            <a:r>
              <a:rPr lang="de-DE" sz="1200" b="1" u="none" strike="noStrike" cap="none" dirty="0">
                <a:solidFill>
                  <a:srgbClr val="000000"/>
                </a:solidFill>
                <a:latin typeface="Aptos" panose="020B0004020202020204" pitchFamily="34" charset="0"/>
                <a:sym typeface="Arial"/>
              </a:rPr>
              <a:t> Problem </a:t>
            </a:r>
            <a:r>
              <a:rPr lang="de-DE" sz="1200" b="1" u="none" strike="noStrike" cap="none" dirty="0" err="1">
                <a:solidFill>
                  <a:srgbClr val="000000"/>
                </a:solidFill>
                <a:latin typeface="Aptos" panose="020B0004020202020204" pitchFamily="34" charset="0"/>
                <a:sym typeface="Arial"/>
              </a:rPr>
              <a:t>Solving</a:t>
            </a:r>
            <a:endParaRPr sz="1200" b="1" u="none" strike="noStrike" cap="none" dirty="0">
              <a:solidFill>
                <a:srgbClr val="000000"/>
              </a:solidFill>
              <a:latin typeface="Aptos" panose="020B0004020202020204" pitchFamily="34" charset="0"/>
              <a:sym typeface="Arial"/>
            </a:endParaRPr>
          </a:p>
          <a:p>
            <a:pPr>
              <a:spcBef>
                <a:spcPts val="600"/>
              </a:spcBef>
            </a:pPr>
            <a:r>
              <a:rPr lang="de-DE" sz="1200" u="none" strike="noStrike" cap="none" dirty="0" err="1">
                <a:solidFill>
                  <a:srgbClr val="000000"/>
                </a:solidFill>
                <a:latin typeface="Aptos" panose="020B0004020202020204" pitchFamily="34" charset="0"/>
                <a:sym typeface="Arial"/>
              </a:rPr>
              <a:t>Reframe</a:t>
            </a:r>
            <a:r>
              <a:rPr lang="de-DE" sz="1200" u="none" strike="noStrike" cap="none"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crises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into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solveable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problems</a:t>
            </a:r>
            <a:endParaRPr lang="de-DE" sz="1200" u="none" strike="noStrike" cap="none" dirty="0">
              <a:solidFill>
                <a:srgbClr val="000000"/>
              </a:solidFill>
              <a:latin typeface="Aptos" panose="020B0004020202020204" pitchFamily="34" charset="0"/>
              <a:sym typeface="Arial"/>
            </a:endParaRPr>
          </a:p>
          <a:p>
            <a:pPr marL="0" marR="0" lvl="0" indent="0" algn="l" rtl="0">
              <a:spcBef>
                <a:spcPts val="600"/>
              </a:spcBef>
              <a:spcAft>
                <a:spcPts val="0"/>
              </a:spcAft>
              <a:buNone/>
            </a:pPr>
            <a:r>
              <a:rPr lang="de-DE" sz="1200" u="none" strike="noStrike" cap="none" dirty="0" err="1">
                <a:solidFill>
                  <a:srgbClr val="000000"/>
                </a:solidFill>
                <a:latin typeface="Aptos" panose="020B0004020202020204" pitchFamily="34" charset="0"/>
                <a:sym typeface="Arial"/>
              </a:rPr>
              <a:t>Maintain</a:t>
            </a:r>
            <a:r>
              <a:rPr lang="de-DE" sz="1200" u="none" strike="noStrike" cap="none" dirty="0">
                <a:solidFill>
                  <a:srgbClr val="000000"/>
                </a:solidFill>
                <a:latin typeface="Aptos" panose="020B0004020202020204" pitchFamily="34" charset="0"/>
                <a:sym typeface="Arial"/>
              </a:rPr>
              <a:t> a sense </a:t>
            </a:r>
            <a:r>
              <a:rPr lang="de-DE" sz="1200" u="none" strike="noStrike" cap="none" dirty="0" err="1">
                <a:solidFill>
                  <a:srgbClr val="000000"/>
                </a:solidFill>
                <a:latin typeface="Aptos" panose="020B0004020202020204" pitchFamily="34" charset="0"/>
                <a:sym typeface="Arial"/>
              </a:rPr>
              <a:t>of</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control</a:t>
            </a:r>
            <a:r>
              <a:rPr lang="de-DE" sz="1200" u="none" strike="noStrike" cap="none" dirty="0">
                <a:solidFill>
                  <a:srgbClr val="000000"/>
                </a:solidFill>
                <a:latin typeface="Aptos" panose="020B0004020202020204" pitchFamily="34" charset="0"/>
                <a:sym typeface="Arial"/>
              </a:rPr>
              <a:t> and </a:t>
            </a:r>
            <a:r>
              <a:rPr lang="de-DE" sz="1200" u="none" strike="noStrike" cap="none" dirty="0" err="1">
                <a:solidFill>
                  <a:srgbClr val="000000"/>
                </a:solidFill>
                <a:latin typeface="Aptos" panose="020B0004020202020204" pitchFamily="34" charset="0"/>
                <a:sym typeface="Arial"/>
              </a:rPr>
              <a:t>influence</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let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things</a:t>
            </a:r>
            <a:r>
              <a:rPr lang="de-DE" sz="1200" dirty="0">
                <a:solidFill>
                  <a:srgbClr val="000000"/>
                </a:solidFill>
                <a:latin typeface="Aptos" panose="020B0004020202020204" pitchFamily="34" charset="0"/>
                <a:sym typeface="Arial"/>
              </a:rPr>
              <a:t> outside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control</a:t>
            </a:r>
            <a:endParaRPr lang="de-DE" sz="1200" u="none" strike="noStrike" cap="none" dirty="0">
              <a:solidFill>
                <a:srgbClr val="000000"/>
              </a:solidFill>
              <a:latin typeface="Aptos" panose="020B0004020202020204" pitchFamily="34" charset="0"/>
              <a:sym typeface="Arial"/>
            </a:endParaRPr>
          </a:p>
          <a:p>
            <a:pPr marL="0" marR="0" lvl="0" indent="0" algn="l" rtl="0">
              <a:spcBef>
                <a:spcPts val="600"/>
              </a:spcBef>
              <a:spcAft>
                <a:spcPts val="600"/>
              </a:spcAft>
              <a:buNone/>
            </a:pPr>
            <a:r>
              <a:rPr lang="de-DE" sz="1200" dirty="0">
                <a:solidFill>
                  <a:srgbClr val="000000"/>
                </a:solidFill>
                <a:latin typeface="Aptos" panose="020B0004020202020204" pitchFamily="34" charset="0"/>
                <a:sym typeface="Arial"/>
              </a:rPr>
              <a:t>Take </a:t>
            </a:r>
            <a:r>
              <a:rPr lang="de-DE" sz="1200" dirty="0" err="1">
                <a:solidFill>
                  <a:srgbClr val="000000"/>
                </a:solidFill>
                <a:latin typeface="Aptos" panose="020B0004020202020204" pitchFamily="34" charset="0"/>
                <a:sym typeface="Arial"/>
              </a:rPr>
              <a:t>decisive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action</a:t>
            </a:r>
            <a:endParaRPr sz="1200" dirty="0">
              <a:solidFill>
                <a:srgbClr val="000000"/>
              </a:solidFill>
              <a:latin typeface="Aptos" panose="020B0004020202020204" pitchFamily="34" charset="0"/>
              <a:sym typeface="Arial"/>
            </a:endParaRPr>
          </a:p>
        </p:txBody>
      </p:sp>
      <p:sp>
        <p:nvSpPr>
          <p:cNvPr id="13" name="Google Shape;462;p21">
            <a:extLst>
              <a:ext uri="{FF2B5EF4-FFF2-40B4-BE49-F238E27FC236}">
                <a16:creationId xmlns:a16="http://schemas.microsoft.com/office/drawing/2014/main" id="{2E4FD24F-D1FE-5502-A5AC-8F96EDB56C3E}"/>
              </a:ext>
            </a:extLst>
          </p:cNvPr>
          <p:cNvSpPr txBox="1"/>
          <p:nvPr/>
        </p:nvSpPr>
        <p:spPr>
          <a:xfrm>
            <a:off x="951586" y="865837"/>
            <a:ext cx="2627440" cy="132339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a:solidFill>
                  <a:srgbClr val="000000"/>
                </a:solidFill>
                <a:latin typeface="Aptos" panose="020B0004020202020204" pitchFamily="34" charset="0"/>
                <a:sym typeface="Arial"/>
              </a:rPr>
              <a:t>Self-care</a:t>
            </a:r>
            <a:endParaRPr lang="de-DE" sz="1200" b="1" dirty="0">
              <a:latin typeface="Aptos" panose="020B0004020202020204" pitchFamily="34" charset="0"/>
            </a:endParaRPr>
          </a:p>
          <a:p>
            <a:pPr algn="r">
              <a:spcBef>
                <a:spcPts val="600"/>
              </a:spcBef>
            </a:pPr>
            <a:r>
              <a:rPr lang="de-DE" sz="1200" dirty="0">
                <a:solidFill>
                  <a:srgbClr val="000000"/>
                </a:solidFill>
                <a:latin typeface="Aptos" panose="020B0004020202020204" pitchFamily="34" charset="0"/>
                <a:sym typeface="Arial"/>
              </a:rPr>
              <a:t>Positive </a:t>
            </a:r>
            <a:r>
              <a:rPr lang="de-DE" sz="1200" dirty="0" err="1">
                <a:solidFill>
                  <a:srgbClr val="000000"/>
                </a:solidFill>
                <a:latin typeface="Aptos" panose="020B0004020202020204" pitchFamily="34" charset="0"/>
                <a:sym typeface="Arial"/>
              </a:rPr>
              <a:t>view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yourself</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Healthy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eating</a:t>
            </a:r>
            <a:r>
              <a:rPr lang="de-DE" sz="1200" dirty="0">
                <a:solidFill>
                  <a:srgbClr val="000000"/>
                </a:solidFill>
                <a:latin typeface="Aptos" panose="020B0004020202020204" pitchFamily="34" charset="0"/>
                <a:sym typeface="Arial"/>
              </a:rPr>
              <a:t> &amp; </a:t>
            </a:r>
            <a:r>
              <a:rPr lang="de-DE" sz="1200" dirty="0" err="1">
                <a:solidFill>
                  <a:srgbClr val="000000"/>
                </a:solidFill>
                <a:latin typeface="Aptos" panose="020B0004020202020204" pitchFamily="34" charset="0"/>
                <a:sym typeface="Arial"/>
              </a:rPr>
              <a:t>sufficient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sleep</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Time </a:t>
            </a: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recover</a:t>
            </a:r>
            <a:r>
              <a:rPr lang="de-DE" sz="1200" dirty="0">
                <a:solidFill>
                  <a:srgbClr val="000000"/>
                </a:solidFill>
                <a:latin typeface="Aptos" panose="020B0004020202020204" pitchFamily="34" charset="0"/>
                <a:sym typeface="Arial"/>
              </a:rPr>
              <a:t> and relax</a:t>
            </a: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Regular </a:t>
            </a:r>
            <a:r>
              <a:rPr lang="de-DE" sz="1200" dirty="0" err="1">
                <a:solidFill>
                  <a:srgbClr val="000000"/>
                </a:solidFill>
                <a:latin typeface="Aptos" panose="020B0004020202020204" pitchFamily="34" charset="0"/>
                <a:sym typeface="Arial"/>
              </a:rPr>
              <a:t>physical</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activity</a:t>
            </a:r>
            <a:endParaRPr lang="de-DE" sz="1200" dirty="0">
              <a:solidFill>
                <a:srgbClr val="000000"/>
              </a:solidFill>
              <a:latin typeface="Aptos" panose="020B0004020202020204" pitchFamily="34" charset="0"/>
              <a:sym typeface="Arial"/>
            </a:endParaRPr>
          </a:p>
        </p:txBody>
      </p:sp>
      <p:sp>
        <p:nvSpPr>
          <p:cNvPr id="14" name="Google Shape;445;p21">
            <a:extLst>
              <a:ext uri="{FF2B5EF4-FFF2-40B4-BE49-F238E27FC236}">
                <a16:creationId xmlns:a16="http://schemas.microsoft.com/office/drawing/2014/main" id="{FFEF9A77-9F04-A9D5-A116-139E26C873F5}"/>
              </a:ext>
            </a:extLst>
          </p:cNvPr>
          <p:cNvSpPr/>
          <p:nvPr/>
        </p:nvSpPr>
        <p:spPr>
          <a:xfrm>
            <a:off x="3572012" y="1764484"/>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 name="Google Shape;453;p21">
            <a:extLst>
              <a:ext uri="{FF2B5EF4-FFF2-40B4-BE49-F238E27FC236}">
                <a16:creationId xmlns:a16="http://schemas.microsoft.com/office/drawing/2014/main" id="{3E974687-64F5-9512-FAE4-BEA6229B9C7B}"/>
              </a:ext>
            </a:extLst>
          </p:cNvPr>
          <p:cNvSpPr/>
          <p:nvPr/>
        </p:nvSpPr>
        <p:spPr>
          <a:xfrm>
            <a:off x="3726189"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16" name="Google Shape;464;p21">
            <a:extLst>
              <a:ext uri="{FF2B5EF4-FFF2-40B4-BE49-F238E27FC236}">
                <a16:creationId xmlns:a16="http://schemas.microsoft.com/office/drawing/2014/main" id="{DA7283EF-586B-E94B-9BE1-2097A615B06D}"/>
              </a:ext>
            </a:extLst>
          </p:cNvPr>
          <p:cNvSpPr txBox="1"/>
          <p:nvPr/>
        </p:nvSpPr>
        <p:spPr>
          <a:xfrm>
            <a:off x="3631431" y="2599690"/>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17" name="Google Shape;453;p21">
            <a:extLst>
              <a:ext uri="{FF2B5EF4-FFF2-40B4-BE49-F238E27FC236}">
                <a16:creationId xmlns:a16="http://schemas.microsoft.com/office/drawing/2014/main" id="{4D48D1E4-86C0-D8CF-6050-1B93E32B273B}"/>
              </a:ext>
            </a:extLst>
          </p:cNvPr>
          <p:cNvSpPr/>
          <p:nvPr/>
        </p:nvSpPr>
        <p:spPr>
          <a:xfrm>
            <a:off x="3214745"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8" name="Google Shape;453;p21">
            <a:extLst>
              <a:ext uri="{FF2B5EF4-FFF2-40B4-BE49-F238E27FC236}">
                <a16:creationId xmlns:a16="http://schemas.microsoft.com/office/drawing/2014/main" id="{A8BE387A-AF52-4FA0-A745-134681218D35}"/>
              </a:ext>
            </a:extLst>
          </p:cNvPr>
          <p:cNvSpPr/>
          <p:nvPr/>
        </p:nvSpPr>
        <p:spPr>
          <a:xfrm>
            <a:off x="3726189"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0" name="Google Shape;453;p21">
            <a:extLst>
              <a:ext uri="{FF2B5EF4-FFF2-40B4-BE49-F238E27FC236}">
                <a16:creationId xmlns:a16="http://schemas.microsoft.com/office/drawing/2014/main" id="{2BEC53D1-DEE5-A764-16B2-E915CB347EDF}"/>
              </a:ext>
            </a:extLst>
          </p:cNvPr>
          <p:cNvSpPr/>
          <p:nvPr/>
        </p:nvSpPr>
        <p:spPr>
          <a:xfrm>
            <a:off x="4703421"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1" name="Google Shape;453;p21">
            <a:extLst>
              <a:ext uri="{FF2B5EF4-FFF2-40B4-BE49-F238E27FC236}">
                <a16:creationId xmlns:a16="http://schemas.microsoft.com/office/drawing/2014/main" id="{E9BB2C5A-FDEF-C3E3-9521-48C71ED41A14}"/>
              </a:ext>
            </a:extLst>
          </p:cNvPr>
          <p:cNvSpPr/>
          <p:nvPr/>
        </p:nvSpPr>
        <p:spPr>
          <a:xfrm>
            <a:off x="5368899"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2" name="Google Shape;453;p21">
            <a:extLst>
              <a:ext uri="{FF2B5EF4-FFF2-40B4-BE49-F238E27FC236}">
                <a16:creationId xmlns:a16="http://schemas.microsoft.com/office/drawing/2014/main" id="{7F648C4B-FA0A-9248-BAF3-EFD149118DEC}"/>
              </a:ext>
            </a:extLst>
          </p:cNvPr>
          <p:cNvSpPr/>
          <p:nvPr/>
        </p:nvSpPr>
        <p:spPr>
          <a:xfrm>
            <a:off x="4703421"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23" name="Grafik 43">
            <a:extLst>
              <a:ext uri="{FF2B5EF4-FFF2-40B4-BE49-F238E27FC236}">
                <a16:creationId xmlns:a16="http://schemas.microsoft.com/office/drawing/2014/main" id="{272DC342-2BE4-CDE1-203E-F1BF6786F8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8347" y="3313891"/>
            <a:ext cx="637623" cy="637623"/>
          </a:xfrm>
          <a:prstGeom prst="rect">
            <a:avLst/>
          </a:prstGeom>
        </p:spPr>
      </p:pic>
      <p:pic>
        <p:nvPicPr>
          <p:cNvPr id="24" name="Grafik 44">
            <a:extLst>
              <a:ext uri="{FF2B5EF4-FFF2-40B4-BE49-F238E27FC236}">
                <a16:creationId xmlns:a16="http://schemas.microsoft.com/office/drawing/2014/main" id="{5C3FC64F-C9E5-1017-6AAC-8519E7A81B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554" y="2503075"/>
            <a:ext cx="615251" cy="615251"/>
          </a:xfrm>
          <a:prstGeom prst="rect">
            <a:avLst/>
          </a:prstGeom>
        </p:spPr>
      </p:pic>
      <p:pic>
        <p:nvPicPr>
          <p:cNvPr id="26" name="Grafik 45">
            <a:extLst>
              <a:ext uri="{FF2B5EF4-FFF2-40B4-BE49-F238E27FC236}">
                <a16:creationId xmlns:a16="http://schemas.microsoft.com/office/drawing/2014/main" id="{C0DDCFA3-D471-A789-F9DD-01DE2B6540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833" y="2485570"/>
            <a:ext cx="646357" cy="646357"/>
          </a:xfrm>
          <a:prstGeom prst="rect">
            <a:avLst/>
          </a:prstGeom>
        </p:spPr>
      </p:pic>
      <p:pic>
        <p:nvPicPr>
          <p:cNvPr id="27" name="Grafik 46">
            <a:extLst>
              <a:ext uri="{FF2B5EF4-FFF2-40B4-BE49-F238E27FC236}">
                <a16:creationId xmlns:a16="http://schemas.microsoft.com/office/drawing/2014/main" id="{9F6C35B4-A1D8-843E-E564-A5DEE8D0EB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0245" y="1553196"/>
            <a:ext cx="595315" cy="595315"/>
          </a:xfrm>
          <a:prstGeom prst="rect">
            <a:avLst/>
          </a:prstGeom>
        </p:spPr>
      </p:pic>
      <p:pic>
        <p:nvPicPr>
          <p:cNvPr id="28" name="Grafik 47">
            <a:extLst>
              <a:ext uri="{FF2B5EF4-FFF2-40B4-BE49-F238E27FC236}">
                <a16:creationId xmlns:a16="http://schemas.microsoft.com/office/drawing/2014/main" id="{6D0FCF29-0E1E-5E53-371C-0C2F241A6E16}"/>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26477"/>
          <a:stretch/>
        </p:blipFill>
        <p:spPr>
          <a:xfrm>
            <a:off x="4706847" y="1668603"/>
            <a:ext cx="721709" cy="530621"/>
          </a:xfrm>
          <a:prstGeom prst="rect">
            <a:avLst/>
          </a:prstGeom>
        </p:spPr>
      </p:pic>
      <p:pic>
        <p:nvPicPr>
          <p:cNvPr id="29" name="Grafik 48">
            <a:extLst>
              <a:ext uri="{FF2B5EF4-FFF2-40B4-BE49-F238E27FC236}">
                <a16:creationId xmlns:a16="http://schemas.microsoft.com/office/drawing/2014/main" id="{B067323F-305D-09AB-DD99-D99063C40F5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4421" y="3305963"/>
            <a:ext cx="680337" cy="680337"/>
          </a:xfrm>
          <a:prstGeom prst="rect">
            <a:avLst/>
          </a:prstGeom>
        </p:spPr>
      </p:pic>
      <p:sp>
        <p:nvSpPr>
          <p:cNvPr id="30" name="Textfeld 6">
            <a:extLst>
              <a:ext uri="{FF2B5EF4-FFF2-40B4-BE49-F238E27FC236}">
                <a16:creationId xmlns:a16="http://schemas.microsoft.com/office/drawing/2014/main" id="{3160E135-DDA0-4001-4ABA-18D555F1CB6E}"/>
              </a:ext>
            </a:extLst>
          </p:cNvPr>
          <p:cNvSpPr txBox="1"/>
          <p:nvPr/>
        </p:nvSpPr>
        <p:spPr>
          <a:xfrm>
            <a:off x="6784517" y="4598016"/>
            <a:ext cx="217714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rgbClr val="000000"/>
                </a:solidFill>
                <a:latin typeface="Aptos" panose="020B0004020202020204" pitchFamily="34" charset="0"/>
                <a:cs typeface="Calibri"/>
                <a:sym typeface="Arial"/>
              </a:rPr>
              <a:t>...a</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nd</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many</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more</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a:t>
            </a:r>
            <a:endParaRPr b="1" dirty="0">
              <a:latin typeface="Aptos" panose="020B0004020202020204" pitchFamily="34" charset="0"/>
            </a:endParaRPr>
          </a:p>
        </p:txBody>
      </p:sp>
    </p:spTree>
    <p:extLst>
      <p:ext uri="{BB962C8B-B14F-4D97-AF65-F5344CB8AC3E}">
        <p14:creationId xmlns:p14="http://schemas.microsoft.com/office/powerpoint/2010/main" val="1687651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0">
          <a:extLst>
            <a:ext uri="{FF2B5EF4-FFF2-40B4-BE49-F238E27FC236}">
              <a16:creationId xmlns:a16="http://schemas.microsoft.com/office/drawing/2014/main" id="{2764A21E-36FD-010D-7F59-891C5EAD282A}"/>
            </a:ext>
          </a:extLst>
        </p:cNvPr>
        <p:cNvGrpSpPr/>
        <p:nvPr/>
      </p:nvGrpSpPr>
      <p:grpSpPr>
        <a:xfrm>
          <a:off x="0" y="0"/>
          <a:ext cx="0" cy="0"/>
          <a:chOff x="0" y="0"/>
          <a:chExt cx="0" cy="0"/>
        </a:xfrm>
      </p:grpSpPr>
      <p:sp>
        <p:nvSpPr>
          <p:cNvPr id="12" name="Google Shape;461;p21">
            <a:extLst>
              <a:ext uri="{FF2B5EF4-FFF2-40B4-BE49-F238E27FC236}">
                <a16:creationId xmlns:a16="http://schemas.microsoft.com/office/drawing/2014/main" id="{D22E976D-5586-36A9-56E6-4587D239E881}"/>
              </a:ext>
            </a:extLst>
          </p:cNvPr>
          <p:cNvSpPr txBox="1"/>
          <p:nvPr/>
        </p:nvSpPr>
        <p:spPr>
          <a:xfrm>
            <a:off x="2514599" y="4114902"/>
            <a:ext cx="1682903" cy="723235"/>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Social</a:t>
            </a:r>
            <a:r>
              <a:rPr lang="de-DE" sz="1200" b="1" dirty="0">
                <a:solidFill>
                  <a:srgbClr val="000000"/>
                </a:solidFill>
                <a:latin typeface="Aptos" panose="020B0004020202020204" pitchFamily="34" charset="0"/>
                <a:sym typeface="Arial"/>
              </a:rPr>
              <a:t> Support</a:t>
            </a:r>
            <a:endParaRPr sz="1200" b="1" dirty="0">
              <a:latin typeface="Aptos" panose="020B0004020202020204" pitchFamily="34" charset="0"/>
            </a:endParaRPr>
          </a:p>
          <a:p>
            <a:pPr marL="0" marR="0" lvl="0" indent="0" algn="r" rtl="0">
              <a:spcBef>
                <a:spcPts val="600"/>
              </a:spcBef>
              <a:buNone/>
            </a:pPr>
            <a:r>
              <a:rPr lang="de-DE" sz="1200" dirty="0" err="1">
                <a:solidFill>
                  <a:srgbClr val="000000"/>
                </a:solidFill>
                <a:latin typeface="Aptos" panose="020B0004020202020204" pitchFamily="34" charset="0"/>
                <a:sym typeface="Arial"/>
              </a:rPr>
              <a:t>Build</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deep</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relationships</a:t>
            </a:r>
            <a:endParaRPr lang="de-DE" sz="1200" dirty="0">
              <a:solidFill>
                <a:srgbClr val="000000"/>
              </a:solidFill>
              <a:latin typeface="Aptos" panose="020B0004020202020204" pitchFamily="34" charset="0"/>
              <a:sym typeface="Arial"/>
            </a:endParaRPr>
          </a:p>
        </p:txBody>
      </p:sp>
      <p:sp>
        <p:nvSpPr>
          <p:cNvPr id="13" name="Google Shape;463;p21">
            <a:extLst>
              <a:ext uri="{FF2B5EF4-FFF2-40B4-BE49-F238E27FC236}">
                <a16:creationId xmlns:a16="http://schemas.microsoft.com/office/drawing/2014/main" id="{981166EB-D789-D0E8-04B8-CBC884FD1D41}"/>
              </a:ext>
            </a:extLst>
          </p:cNvPr>
          <p:cNvSpPr txBox="1"/>
          <p:nvPr/>
        </p:nvSpPr>
        <p:spPr>
          <a:xfrm>
            <a:off x="253210" y="2666887"/>
            <a:ext cx="2842698" cy="1138733"/>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Optimistic</a:t>
            </a:r>
            <a:r>
              <a:rPr lang="de-DE" sz="1200" b="1" dirty="0">
                <a:solidFill>
                  <a:srgbClr val="000000"/>
                </a:solidFill>
                <a:latin typeface="Aptos" panose="020B0004020202020204" pitchFamily="34" charset="0"/>
                <a:sym typeface="Arial"/>
              </a:rPr>
              <a:t> Outlook</a:t>
            </a:r>
            <a:endParaRPr sz="1200" b="1"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 positive </a:t>
            </a:r>
            <a:r>
              <a:rPr lang="de-DE" sz="1200" dirty="0" err="1">
                <a:solidFill>
                  <a:srgbClr val="000000"/>
                </a:solidFill>
                <a:latin typeface="Aptos" panose="020B0004020202020204" pitchFamily="34" charset="0"/>
                <a:sym typeface="Arial"/>
              </a:rPr>
              <a:t>outlook</a:t>
            </a:r>
            <a:endParaRPr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Keep </a:t>
            </a:r>
            <a:r>
              <a:rPr lang="de-DE" sz="1200" dirty="0" err="1">
                <a:solidFill>
                  <a:srgbClr val="000000"/>
                </a:solidFill>
                <a:latin typeface="Aptos" panose="020B0004020202020204" pitchFamily="34" charset="0"/>
                <a:sym typeface="Arial"/>
              </a:rPr>
              <a:t>things</a:t>
            </a:r>
            <a:r>
              <a:rPr lang="de-DE" sz="1200" dirty="0">
                <a:solidFill>
                  <a:srgbClr val="000000"/>
                </a:solidFill>
                <a:latin typeface="Aptos" panose="020B0004020202020204" pitchFamily="34" charset="0"/>
                <a:sym typeface="Arial"/>
              </a:rPr>
              <a:t> in </a:t>
            </a:r>
            <a:r>
              <a:rPr lang="de-DE" sz="1200" dirty="0" err="1">
                <a:solidFill>
                  <a:srgbClr val="000000"/>
                </a:solidFill>
                <a:latin typeface="Aptos" panose="020B0004020202020204" pitchFamily="34" charset="0"/>
                <a:sym typeface="Arial"/>
              </a:rPr>
              <a:t>perspective</a:t>
            </a:r>
            <a:endParaRPr sz="1200" dirty="0">
              <a:solidFill>
                <a:srgbClr val="000000"/>
              </a:solidFill>
              <a:latin typeface="Aptos" panose="020B0004020202020204" pitchFamily="34" charset="0"/>
              <a:sym typeface="Arial"/>
            </a:endParaRPr>
          </a:p>
          <a:p>
            <a:pPr marL="0" marR="0" lvl="0" indent="0" algn="r" rtl="0">
              <a:spcBef>
                <a:spcPts val="600"/>
              </a:spcBef>
              <a:spcAft>
                <a:spcPts val="600"/>
              </a:spcAft>
              <a:buNone/>
            </a:pPr>
            <a:r>
              <a:rPr lang="de-DE" sz="1200" dirty="0" err="1">
                <a:solidFill>
                  <a:srgbClr val="000000"/>
                </a:solidFill>
                <a:latin typeface="Aptos" panose="020B0004020202020204" pitchFamily="34" charset="0"/>
                <a:sym typeface="Arial"/>
              </a:rPr>
              <a:t>Accept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that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change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part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living</a:t>
            </a:r>
            <a:endParaRPr sz="1200" dirty="0">
              <a:solidFill>
                <a:srgbClr val="000000"/>
              </a:solidFill>
              <a:latin typeface="Aptos" panose="020B0004020202020204" pitchFamily="34" charset="0"/>
              <a:sym typeface="Arial"/>
            </a:endParaRPr>
          </a:p>
        </p:txBody>
      </p:sp>
      <p:sp>
        <p:nvSpPr>
          <p:cNvPr id="14" name="Google Shape;441;p21">
            <a:extLst>
              <a:ext uri="{FF2B5EF4-FFF2-40B4-BE49-F238E27FC236}">
                <a16:creationId xmlns:a16="http://schemas.microsoft.com/office/drawing/2014/main" id="{69BD50C5-008E-AD42-A9A6-1A57F6F0FFB3}"/>
              </a:ext>
            </a:extLst>
          </p:cNvPr>
          <p:cNvSpPr txBox="1">
            <a:spLocks/>
          </p:cNvSpPr>
          <p:nvPr/>
        </p:nvSpPr>
        <p:spPr>
          <a:xfrm>
            <a:off x="412297" y="339083"/>
            <a:ext cx="5099593" cy="503984"/>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0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a:lnSpc>
                <a:spcPct val="90000"/>
              </a:lnSpc>
              <a:buClr>
                <a:srgbClr val="E30613"/>
              </a:buClr>
              <a:buSzPts val="3800"/>
            </a:pPr>
            <a:r>
              <a:rPr lang="de-DE"/>
              <a:t>Six Indicators of Resilience</a:t>
            </a:r>
            <a:endParaRPr lang="de-DE" dirty="0"/>
          </a:p>
        </p:txBody>
      </p:sp>
      <p:sp>
        <p:nvSpPr>
          <p:cNvPr id="16" name="Google Shape;442;p21">
            <a:extLst>
              <a:ext uri="{FF2B5EF4-FFF2-40B4-BE49-F238E27FC236}">
                <a16:creationId xmlns:a16="http://schemas.microsoft.com/office/drawing/2014/main" id="{99650E37-C014-B848-7F0B-0D20BFDE4E84}"/>
              </a:ext>
            </a:extLst>
          </p:cNvPr>
          <p:cNvSpPr txBox="1"/>
          <p:nvPr/>
        </p:nvSpPr>
        <p:spPr>
          <a:xfrm>
            <a:off x="6195475" y="2634532"/>
            <a:ext cx="1960646" cy="106178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dirty="0">
                <a:solidFill>
                  <a:srgbClr val="000000"/>
                </a:solidFill>
                <a:latin typeface="Aptos" panose="020B0004020202020204" pitchFamily="34" charset="0"/>
                <a:sym typeface="Arial"/>
              </a:rPr>
              <a:t>Move </a:t>
            </a:r>
            <a:r>
              <a:rPr lang="de-DE" sz="1200" b="1" dirty="0" err="1">
                <a:solidFill>
                  <a:srgbClr val="000000"/>
                </a:solidFill>
                <a:latin typeface="Aptos" panose="020B0004020202020204" pitchFamily="34" charset="0"/>
                <a:sym typeface="Arial"/>
              </a:rPr>
              <a:t>toward</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your</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goals</a:t>
            </a:r>
            <a:endParaRPr sz="1200" b="1" dirty="0">
              <a:solidFill>
                <a:srgbClr val="000000"/>
              </a:solidFill>
              <a:latin typeface="Aptos" panose="020B0004020202020204" pitchFamily="34" charset="0"/>
              <a:sym typeface="Arial"/>
            </a:endParaRPr>
          </a:p>
          <a:p>
            <a:pPr marL="0" marR="0" lvl="0" indent="0" algn="l" rtl="0">
              <a:spcBef>
                <a:spcPts val="600"/>
              </a:spcBef>
              <a:spcAft>
                <a:spcPts val="0"/>
              </a:spcAft>
              <a:buNone/>
            </a:pPr>
            <a:r>
              <a:rPr lang="de-DE" sz="1200" dirty="0" err="1">
                <a:solidFill>
                  <a:srgbClr val="000000"/>
                </a:solidFill>
                <a:latin typeface="Aptos" panose="020B0004020202020204" pitchFamily="34" charset="0"/>
                <a:sym typeface="Arial"/>
              </a:rPr>
              <a:t>Make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realistic</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plans</a:t>
            </a:r>
            <a:r>
              <a:rPr lang="de-DE" sz="1200" dirty="0">
                <a:solidFill>
                  <a:srgbClr val="000000"/>
                </a:solidFill>
                <a:latin typeface="Aptos" panose="020B0004020202020204" pitchFamily="34" charset="0"/>
                <a:sym typeface="Arial"/>
              </a:rPr>
              <a:t> </a:t>
            </a:r>
            <a:endParaRPr sz="1200" dirty="0">
              <a:latin typeface="Aptos" panose="020B0004020202020204" pitchFamily="34" charset="0"/>
            </a:endParaRPr>
          </a:p>
          <a:p>
            <a:pPr marL="0" marR="0" lvl="0" indent="0" algn="l" rtl="0">
              <a:spcBef>
                <a:spcPts val="600"/>
              </a:spcBef>
              <a:spcAft>
                <a:spcPts val="600"/>
              </a:spcAft>
              <a:buNone/>
            </a:pPr>
            <a:r>
              <a:rPr lang="de-DE" sz="1200" dirty="0">
                <a:solidFill>
                  <a:srgbClr val="000000"/>
                </a:solidFill>
                <a:latin typeface="Aptos" panose="020B0004020202020204" pitchFamily="34" charset="0"/>
                <a:sym typeface="Arial"/>
              </a:rPr>
              <a:t>Look </a:t>
            </a:r>
            <a:r>
              <a:rPr lang="de-DE" sz="1200" dirty="0" err="1">
                <a:solidFill>
                  <a:srgbClr val="000000"/>
                </a:solidFill>
                <a:latin typeface="Aptos" panose="020B0004020202020204" pitchFamily="34" charset="0"/>
                <a:sym typeface="Arial"/>
              </a:rPr>
              <a:t>for</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opportunities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self-discovery</a:t>
            </a:r>
            <a:endParaRPr sz="1200" dirty="0">
              <a:solidFill>
                <a:srgbClr val="000000"/>
              </a:solidFill>
              <a:latin typeface="Aptos" panose="020B0004020202020204" pitchFamily="34" charset="0"/>
              <a:sym typeface="Arial"/>
            </a:endParaRPr>
          </a:p>
        </p:txBody>
      </p:sp>
      <p:sp>
        <p:nvSpPr>
          <p:cNvPr id="17" name="Google Shape;443;p21">
            <a:extLst>
              <a:ext uri="{FF2B5EF4-FFF2-40B4-BE49-F238E27FC236}">
                <a16:creationId xmlns:a16="http://schemas.microsoft.com/office/drawing/2014/main" id="{392665D5-7473-4DED-51ED-CE68DD924DDD}"/>
              </a:ext>
            </a:extLst>
          </p:cNvPr>
          <p:cNvSpPr txBox="1"/>
          <p:nvPr/>
        </p:nvSpPr>
        <p:spPr>
          <a:xfrm>
            <a:off x="5530069" y="865837"/>
            <a:ext cx="3001274" cy="132339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u="none" strike="noStrike" cap="none" dirty="0" err="1">
                <a:solidFill>
                  <a:srgbClr val="000000"/>
                </a:solidFill>
                <a:latin typeface="Aptos" panose="020B0004020202020204" pitchFamily="34" charset="0"/>
                <a:sym typeface="Arial"/>
              </a:rPr>
              <a:t>Active</a:t>
            </a:r>
            <a:r>
              <a:rPr lang="de-DE" sz="1200" b="1" u="none" strike="noStrike" cap="none" dirty="0">
                <a:solidFill>
                  <a:srgbClr val="000000"/>
                </a:solidFill>
                <a:latin typeface="Aptos" panose="020B0004020202020204" pitchFamily="34" charset="0"/>
                <a:sym typeface="Arial"/>
              </a:rPr>
              <a:t> Problem </a:t>
            </a:r>
            <a:r>
              <a:rPr lang="de-DE" sz="1200" b="1" u="none" strike="noStrike" cap="none" dirty="0" err="1">
                <a:solidFill>
                  <a:srgbClr val="000000"/>
                </a:solidFill>
                <a:latin typeface="Aptos" panose="020B0004020202020204" pitchFamily="34" charset="0"/>
                <a:sym typeface="Arial"/>
              </a:rPr>
              <a:t>Solving</a:t>
            </a:r>
            <a:endParaRPr sz="1200" b="1" u="none" strike="noStrike" cap="none" dirty="0">
              <a:solidFill>
                <a:srgbClr val="000000"/>
              </a:solidFill>
              <a:latin typeface="Aptos" panose="020B0004020202020204" pitchFamily="34" charset="0"/>
              <a:sym typeface="Arial"/>
            </a:endParaRPr>
          </a:p>
          <a:p>
            <a:pPr>
              <a:spcBef>
                <a:spcPts val="600"/>
              </a:spcBef>
            </a:pPr>
            <a:r>
              <a:rPr lang="de-DE" sz="1200" u="none" strike="noStrike" cap="none" dirty="0" err="1">
                <a:solidFill>
                  <a:srgbClr val="000000"/>
                </a:solidFill>
                <a:latin typeface="Aptos" panose="020B0004020202020204" pitchFamily="34" charset="0"/>
                <a:sym typeface="Arial"/>
              </a:rPr>
              <a:t>Reframe</a:t>
            </a:r>
            <a:r>
              <a:rPr lang="de-DE" sz="1200" u="none" strike="noStrike" cap="none"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crises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into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solveable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problems</a:t>
            </a:r>
            <a:endParaRPr lang="de-DE" sz="1200" u="none" strike="noStrike" cap="none" dirty="0">
              <a:solidFill>
                <a:srgbClr val="000000"/>
              </a:solidFill>
              <a:latin typeface="Aptos" panose="020B0004020202020204" pitchFamily="34" charset="0"/>
              <a:sym typeface="Arial"/>
            </a:endParaRPr>
          </a:p>
          <a:p>
            <a:pPr marL="0" marR="0" lvl="0" indent="0" algn="l" rtl="0">
              <a:spcBef>
                <a:spcPts val="600"/>
              </a:spcBef>
              <a:spcAft>
                <a:spcPts val="0"/>
              </a:spcAft>
              <a:buNone/>
            </a:pPr>
            <a:r>
              <a:rPr lang="de-DE" sz="1200" u="none" strike="noStrike" cap="none" dirty="0" err="1">
                <a:solidFill>
                  <a:srgbClr val="000000"/>
                </a:solidFill>
                <a:latin typeface="Aptos" panose="020B0004020202020204" pitchFamily="34" charset="0"/>
                <a:sym typeface="Arial"/>
              </a:rPr>
              <a:t>Maintain</a:t>
            </a:r>
            <a:r>
              <a:rPr lang="de-DE" sz="1200" u="none" strike="noStrike" cap="none" dirty="0">
                <a:solidFill>
                  <a:srgbClr val="000000"/>
                </a:solidFill>
                <a:latin typeface="Aptos" panose="020B0004020202020204" pitchFamily="34" charset="0"/>
                <a:sym typeface="Arial"/>
              </a:rPr>
              <a:t> a sense </a:t>
            </a:r>
            <a:r>
              <a:rPr lang="de-DE" sz="1200" u="none" strike="noStrike" cap="none" dirty="0" err="1">
                <a:solidFill>
                  <a:srgbClr val="000000"/>
                </a:solidFill>
                <a:latin typeface="Aptos" panose="020B0004020202020204" pitchFamily="34" charset="0"/>
                <a:sym typeface="Arial"/>
              </a:rPr>
              <a:t>of</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control</a:t>
            </a:r>
            <a:r>
              <a:rPr lang="de-DE" sz="1200" u="none" strike="noStrike" cap="none" dirty="0">
                <a:solidFill>
                  <a:srgbClr val="000000"/>
                </a:solidFill>
                <a:latin typeface="Aptos" panose="020B0004020202020204" pitchFamily="34" charset="0"/>
                <a:sym typeface="Arial"/>
              </a:rPr>
              <a:t> and </a:t>
            </a:r>
            <a:r>
              <a:rPr lang="de-DE" sz="1200" u="none" strike="noStrike" cap="none" dirty="0" err="1">
                <a:solidFill>
                  <a:srgbClr val="000000"/>
                </a:solidFill>
                <a:latin typeface="Aptos" panose="020B0004020202020204" pitchFamily="34" charset="0"/>
                <a:sym typeface="Arial"/>
              </a:rPr>
              <a:t>influence</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let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things</a:t>
            </a:r>
            <a:r>
              <a:rPr lang="de-DE" sz="1200" dirty="0">
                <a:solidFill>
                  <a:srgbClr val="000000"/>
                </a:solidFill>
                <a:latin typeface="Aptos" panose="020B0004020202020204" pitchFamily="34" charset="0"/>
                <a:sym typeface="Arial"/>
              </a:rPr>
              <a:t> outside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control</a:t>
            </a:r>
            <a:endParaRPr lang="de-DE" sz="1200" u="none" strike="noStrike" cap="none" dirty="0">
              <a:solidFill>
                <a:srgbClr val="000000"/>
              </a:solidFill>
              <a:latin typeface="Aptos" panose="020B0004020202020204" pitchFamily="34" charset="0"/>
              <a:sym typeface="Arial"/>
            </a:endParaRPr>
          </a:p>
          <a:p>
            <a:pPr marL="0" marR="0" lvl="0" indent="0" algn="l" rtl="0">
              <a:spcBef>
                <a:spcPts val="600"/>
              </a:spcBef>
              <a:spcAft>
                <a:spcPts val="600"/>
              </a:spcAft>
              <a:buNone/>
            </a:pPr>
            <a:r>
              <a:rPr lang="de-DE" sz="1200" dirty="0">
                <a:solidFill>
                  <a:srgbClr val="000000"/>
                </a:solidFill>
                <a:latin typeface="Aptos" panose="020B0004020202020204" pitchFamily="34" charset="0"/>
                <a:sym typeface="Arial"/>
              </a:rPr>
              <a:t>Take </a:t>
            </a:r>
            <a:r>
              <a:rPr lang="de-DE" sz="1200" dirty="0" err="1">
                <a:solidFill>
                  <a:srgbClr val="000000"/>
                </a:solidFill>
                <a:latin typeface="Aptos" panose="020B0004020202020204" pitchFamily="34" charset="0"/>
                <a:sym typeface="Arial"/>
              </a:rPr>
              <a:t>decisive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action</a:t>
            </a:r>
            <a:endParaRPr sz="1200" dirty="0">
              <a:solidFill>
                <a:srgbClr val="000000"/>
              </a:solidFill>
              <a:latin typeface="Aptos" panose="020B0004020202020204" pitchFamily="34" charset="0"/>
              <a:sym typeface="Arial"/>
            </a:endParaRPr>
          </a:p>
        </p:txBody>
      </p:sp>
      <p:sp>
        <p:nvSpPr>
          <p:cNvPr id="18" name="Google Shape;462;p21">
            <a:extLst>
              <a:ext uri="{FF2B5EF4-FFF2-40B4-BE49-F238E27FC236}">
                <a16:creationId xmlns:a16="http://schemas.microsoft.com/office/drawing/2014/main" id="{20EC7D1F-6873-04F1-695A-FD7F5C6B4EA6}"/>
              </a:ext>
            </a:extLst>
          </p:cNvPr>
          <p:cNvSpPr txBox="1"/>
          <p:nvPr/>
        </p:nvSpPr>
        <p:spPr>
          <a:xfrm>
            <a:off x="951586" y="865837"/>
            <a:ext cx="2627440" cy="132339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a:solidFill>
                  <a:srgbClr val="000000"/>
                </a:solidFill>
                <a:latin typeface="Aptos" panose="020B0004020202020204" pitchFamily="34" charset="0"/>
                <a:sym typeface="Arial"/>
              </a:rPr>
              <a:t>Self-care</a:t>
            </a:r>
            <a:endParaRPr lang="de-DE" sz="1200" b="1" dirty="0">
              <a:latin typeface="Aptos" panose="020B0004020202020204" pitchFamily="34" charset="0"/>
            </a:endParaRPr>
          </a:p>
          <a:p>
            <a:pPr algn="r">
              <a:spcBef>
                <a:spcPts val="600"/>
              </a:spcBef>
            </a:pPr>
            <a:r>
              <a:rPr lang="de-DE" sz="1200" dirty="0">
                <a:solidFill>
                  <a:srgbClr val="000000"/>
                </a:solidFill>
                <a:latin typeface="Aptos" panose="020B0004020202020204" pitchFamily="34" charset="0"/>
                <a:sym typeface="Arial"/>
              </a:rPr>
              <a:t>Positive </a:t>
            </a:r>
            <a:r>
              <a:rPr lang="de-DE" sz="1200" dirty="0" err="1">
                <a:solidFill>
                  <a:srgbClr val="000000"/>
                </a:solidFill>
                <a:latin typeface="Aptos" panose="020B0004020202020204" pitchFamily="34" charset="0"/>
                <a:sym typeface="Arial"/>
              </a:rPr>
              <a:t>view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yourself</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Healthy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eating</a:t>
            </a:r>
            <a:r>
              <a:rPr lang="de-DE" sz="1200" dirty="0">
                <a:solidFill>
                  <a:srgbClr val="000000"/>
                </a:solidFill>
                <a:latin typeface="Aptos" panose="020B0004020202020204" pitchFamily="34" charset="0"/>
                <a:sym typeface="Arial"/>
              </a:rPr>
              <a:t> &amp; </a:t>
            </a:r>
            <a:r>
              <a:rPr lang="de-DE" sz="1200" dirty="0" err="1">
                <a:solidFill>
                  <a:srgbClr val="000000"/>
                </a:solidFill>
                <a:latin typeface="Aptos" panose="020B0004020202020204" pitchFamily="34" charset="0"/>
                <a:sym typeface="Arial"/>
              </a:rPr>
              <a:t>sufficient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sleep</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Time </a:t>
            </a: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recover</a:t>
            </a:r>
            <a:r>
              <a:rPr lang="de-DE" sz="1200" dirty="0">
                <a:solidFill>
                  <a:srgbClr val="000000"/>
                </a:solidFill>
                <a:latin typeface="Aptos" panose="020B0004020202020204" pitchFamily="34" charset="0"/>
                <a:sym typeface="Arial"/>
              </a:rPr>
              <a:t> and relax</a:t>
            </a: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Regular </a:t>
            </a:r>
            <a:r>
              <a:rPr lang="de-DE" sz="1200" dirty="0" err="1">
                <a:solidFill>
                  <a:srgbClr val="000000"/>
                </a:solidFill>
                <a:latin typeface="Aptos" panose="020B0004020202020204" pitchFamily="34" charset="0"/>
                <a:sym typeface="Arial"/>
              </a:rPr>
              <a:t>physical</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activity</a:t>
            </a:r>
            <a:endParaRPr lang="de-DE" sz="1200" dirty="0">
              <a:solidFill>
                <a:srgbClr val="000000"/>
              </a:solidFill>
              <a:latin typeface="Aptos" panose="020B0004020202020204" pitchFamily="34" charset="0"/>
              <a:sym typeface="Arial"/>
            </a:endParaRPr>
          </a:p>
        </p:txBody>
      </p:sp>
      <p:sp>
        <p:nvSpPr>
          <p:cNvPr id="20" name="Google Shape;445;p21">
            <a:extLst>
              <a:ext uri="{FF2B5EF4-FFF2-40B4-BE49-F238E27FC236}">
                <a16:creationId xmlns:a16="http://schemas.microsoft.com/office/drawing/2014/main" id="{46153991-27EF-3AA2-36DF-96A022B67636}"/>
              </a:ext>
            </a:extLst>
          </p:cNvPr>
          <p:cNvSpPr/>
          <p:nvPr/>
        </p:nvSpPr>
        <p:spPr>
          <a:xfrm>
            <a:off x="3572012" y="1764484"/>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1" name="Google Shape;453;p21">
            <a:extLst>
              <a:ext uri="{FF2B5EF4-FFF2-40B4-BE49-F238E27FC236}">
                <a16:creationId xmlns:a16="http://schemas.microsoft.com/office/drawing/2014/main" id="{4FD338CC-0D9E-F8B4-32CE-8F7A727EF7EB}"/>
              </a:ext>
            </a:extLst>
          </p:cNvPr>
          <p:cNvSpPr/>
          <p:nvPr/>
        </p:nvSpPr>
        <p:spPr>
          <a:xfrm>
            <a:off x="3726189"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22" name="Google Shape;464;p21">
            <a:extLst>
              <a:ext uri="{FF2B5EF4-FFF2-40B4-BE49-F238E27FC236}">
                <a16:creationId xmlns:a16="http://schemas.microsoft.com/office/drawing/2014/main" id="{63B5A26A-AA36-E04E-7474-CA534E078830}"/>
              </a:ext>
            </a:extLst>
          </p:cNvPr>
          <p:cNvSpPr txBox="1"/>
          <p:nvPr/>
        </p:nvSpPr>
        <p:spPr>
          <a:xfrm>
            <a:off x="3631431" y="2599690"/>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23" name="Google Shape;453;p21">
            <a:extLst>
              <a:ext uri="{FF2B5EF4-FFF2-40B4-BE49-F238E27FC236}">
                <a16:creationId xmlns:a16="http://schemas.microsoft.com/office/drawing/2014/main" id="{709B9F49-79A1-9692-2685-083B2D5B3C95}"/>
              </a:ext>
            </a:extLst>
          </p:cNvPr>
          <p:cNvSpPr/>
          <p:nvPr/>
        </p:nvSpPr>
        <p:spPr>
          <a:xfrm>
            <a:off x="3214745"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4" name="Google Shape;453;p21">
            <a:extLst>
              <a:ext uri="{FF2B5EF4-FFF2-40B4-BE49-F238E27FC236}">
                <a16:creationId xmlns:a16="http://schemas.microsoft.com/office/drawing/2014/main" id="{B6E61533-9357-6A68-7DEB-201FDA971235}"/>
              </a:ext>
            </a:extLst>
          </p:cNvPr>
          <p:cNvSpPr/>
          <p:nvPr/>
        </p:nvSpPr>
        <p:spPr>
          <a:xfrm>
            <a:off x="3726189"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6" name="Google Shape;453;p21">
            <a:extLst>
              <a:ext uri="{FF2B5EF4-FFF2-40B4-BE49-F238E27FC236}">
                <a16:creationId xmlns:a16="http://schemas.microsoft.com/office/drawing/2014/main" id="{B3B34CE3-8F46-B0BE-0456-2C2A928EFE6B}"/>
              </a:ext>
            </a:extLst>
          </p:cNvPr>
          <p:cNvSpPr/>
          <p:nvPr/>
        </p:nvSpPr>
        <p:spPr>
          <a:xfrm>
            <a:off x="4703421"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7" name="Google Shape;453;p21">
            <a:extLst>
              <a:ext uri="{FF2B5EF4-FFF2-40B4-BE49-F238E27FC236}">
                <a16:creationId xmlns:a16="http://schemas.microsoft.com/office/drawing/2014/main" id="{AB31E282-08AA-06B7-85F8-889D0ED3C305}"/>
              </a:ext>
            </a:extLst>
          </p:cNvPr>
          <p:cNvSpPr/>
          <p:nvPr/>
        </p:nvSpPr>
        <p:spPr>
          <a:xfrm>
            <a:off x="5368899"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8" name="Google Shape;453;p21">
            <a:extLst>
              <a:ext uri="{FF2B5EF4-FFF2-40B4-BE49-F238E27FC236}">
                <a16:creationId xmlns:a16="http://schemas.microsoft.com/office/drawing/2014/main" id="{4EE0C50A-A933-074D-D4F5-7E773D337179}"/>
              </a:ext>
            </a:extLst>
          </p:cNvPr>
          <p:cNvSpPr/>
          <p:nvPr/>
        </p:nvSpPr>
        <p:spPr>
          <a:xfrm>
            <a:off x="4703421"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29" name="Grafik 43">
            <a:extLst>
              <a:ext uri="{FF2B5EF4-FFF2-40B4-BE49-F238E27FC236}">
                <a16:creationId xmlns:a16="http://schemas.microsoft.com/office/drawing/2014/main" id="{0EDB27E2-B980-5339-3E8D-CEFA7AEA8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8347" y="3313891"/>
            <a:ext cx="637623" cy="637623"/>
          </a:xfrm>
          <a:prstGeom prst="rect">
            <a:avLst/>
          </a:prstGeom>
        </p:spPr>
      </p:pic>
      <p:pic>
        <p:nvPicPr>
          <p:cNvPr id="30" name="Grafik 44">
            <a:extLst>
              <a:ext uri="{FF2B5EF4-FFF2-40B4-BE49-F238E27FC236}">
                <a16:creationId xmlns:a16="http://schemas.microsoft.com/office/drawing/2014/main" id="{D6EB516D-E932-054F-A65A-FE767DB36D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554" y="2503075"/>
            <a:ext cx="615251" cy="615251"/>
          </a:xfrm>
          <a:prstGeom prst="rect">
            <a:avLst/>
          </a:prstGeom>
        </p:spPr>
      </p:pic>
      <p:pic>
        <p:nvPicPr>
          <p:cNvPr id="31" name="Grafik 45">
            <a:extLst>
              <a:ext uri="{FF2B5EF4-FFF2-40B4-BE49-F238E27FC236}">
                <a16:creationId xmlns:a16="http://schemas.microsoft.com/office/drawing/2014/main" id="{AB8432A3-2CC6-CCD8-6AAD-47632C8D77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833" y="2485570"/>
            <a:ext cx="646357" cy="646357"/>
          </a:xfrm>
          <a:prstGeom prst="rect">
            <a:avLst/>
          </a:prstGeom>
        </p:spPr>
      </p:pic>
      <p:pic>
        <p:nvPicPr>
          <p:cNvPr id="32" name="Grafik 46">
            <a:extLst>
              <a:ext uri="{FF2B5EF4-FFF2-40B4-BE49-F238E27FC236}">
                <a16:creationId xmlns:a16="http://schemas.microsoft.com/office/drawing/2014/main" id="{FF67C584-56F2-2C07-77BC-A59D605DB2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0245" y="1553196"/>
            <a:ext cx="595315" cy="595315"/>
          </a:xfrm>
          <a:prstGeom prst="rect">
            <a:avLst/>
          </a:prstGeom>
        </p:spPr>
      </p:pic>
      <p:pic>
        <p:nvPicPr>
          <p:cNvPr id="33" name="Grafik 47">
            <a:extLst>
              <a:ext uri="{FF2B5EF4-FFF2-40B4-BE49-F238E27FC236}">
                <a16:creationId xmlns:a16="http://schemas.microsoft.com/office/drawing/2014/main" id="{61CA7BED-450F-EA69-07C2-941EA91C57FA}"/>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26477"/>
          <a:stretch/>
        </p:blipFill>
        <p:spPr>
          <a:xfrm>
            <a:off x="4706847" y="1668603"/>
            <a:ext cx="721709" cy="530621"/>
          </a:xfrm>
          <a:prstGeom prst="rect">
            <a:avLst/>
          </a:prstGeom>
        </p:spPr>
      </p:pic>
      <p:pic>
        <p:nvPicPr>
          <p:cNvPr id="34" name="Grafik 48">
            <a:extLst>
              <a:ext uri="{FF2B5EF4-FFF2-40B4-BE49-F238E27FC236}">
                <a16:creationId xmlns:a16="http://schemas.microsoft.com/office/drawing/2014/main" id="{0608EA32-668F-C067-D28C-A8503C3AF3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4421" y="3305963"/>
            <a:ext cx="680337" cy="680337"/>
          </a:xfrm>
          <a:prstGeom prst="rect">
            <a:avLst/>
          </a:prstGeom>
        </p:spPr>
      </p:pic>
      <p:sp>
        <p:nvSpPr>
          <p:cNvPr id="35" name="Textfeld 6">
            <a:extLst>
              <a:ext uri="{FF2B5EF4-FFF2-40B4-BE49-F238E27FC236}">
                <a16:creationId xmlns:a16="http://schemas.microsoft.com/office/drawing/2014/main" id="{8BC6C6CC-6100-D34C-91A9-167C7AD68D5F}"/>
              </a:ext>
            </a:extLst>
          </p:cNvPr>
          <p:cNvSpPr txBox="1"/>
          <p:nvPr/>
        </p:nvSpPr>
        <p:spPr>
          <a:xfrm>
            <a:off x="6784517" y="4598016"/>
            <a:ext cx="217714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rgbClr val="000000"/>
                </a:solidFill>
                <a:latin typeface="Aptos" panose="020B0004020202020204" pitchFamily="34" charset="0"/>
                <a:cs typeface="Calibri"/>
                <a:sym typeface="Arial"/>
              </a:rPr>
              <a:t>...a</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nd</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many</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more</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a:t>
            </a:r>
            <a:endParaRPr b="1" dirty="0">
              <a:latin typeface="Aptos" panose="020B0004020202020204" pitchFamily="34" charset="0"/>
            </a:endParaRPr>
          </a:p>
        </p:txBody>
      </p:sp>
    </p:spTree>
    <p:extLst>
      <p:ext uri="{BB962C8B-B14F-4D97-AF65-F5344CB8AC3E}">
        <p14:creationId xmlns:p14="http://schemas.microsoft.com/office/powerpoint/2010/main" val="177275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715AD4-D939-8D10-015E-C18675CE8635}"/>
              </a:ext>
            </a:extLst>
          </p:cNvPr>
          <p:cNvSpPr>
            <a:spLocks noGrp="1"/>
          </p:cNvSpPr>
          <p:nvPr>
            <p:ph type="body" sz="quarter" idx="12"/>
          </p:nvPr>
        </p:nvSpPr>
        <p:spPr/>
        <p:txBody>
          <a:bodyPr/>
          <a:lstStyle/>
          <a:p>
            <a:r>
              <a:rPr lang="en-GB" dirty="0"/>
              <a:t>Check-in</a:t>
            </a:r>
          </a:p>
          <a:p>
            <a:r>
              <a:rPr lang="en-GB" dirty="0"/>
              <a:t>Why should we train resilience?</a:t>
            </a:r>
          </a:p>
          <a:p>
            <a:r>
              <a:rPr lang="en-GB" dirty="0"/>
              <a:t>What can we learn from Malala?</a:t>
            </a:r>
          </a:p>
          <a:p>
            <a:r>
              <a:rPr lang="en-GB" dirty="0"/>
              <a:t>Exercise 1: Doors Closed, Doors Open</a:t>
            </a:r>
          </a:p>
        </p:txBody>
      </p:sp>
      <p:sp>
        <p:nvSpPr>
          <p:cNvPr id="6" name="Text Placeholder 5">
            <a:extLst>
              <a:ext uri="{FF2B5EF4-FFF2-40B4-BE49-F238E27FC236}">
                <a16:creationId xmlns:a16="http://schemas.microsoft.com/office/drawing/2014/main" id="{11BF9827-EF31-B1F3-72D9-9D0F7C8CE26A}"/>
              </a:ext>
            </a:extLst>
          </p:cNvPr>
          <p:cNvSpPr>
            <a:spLocks noGrp="1"/>
          </p:cNvSpPr>
          <p:nvPr>
            <p:ph type="body" sz="quarter" idx="13"/>
          </p:nvPr>
        </p:nvSpPr>
        <p:spPr/>
        <p:txBody>
          <a:bodyPr/>
          <a:lstStyle/>
          <a:p>
            <a:r>
              <a:rPr lang="en-GB" dirty="0"/>
              <a:t>How to find your resilience strategies</a:t>
            </a:r>
          </a:p>
          <a:p>
            <a:r>
              <a:rPr lang="en-GB" dirty="0"/>
              <a:t>Exercise 2: Your Sources of Resilience</a:t>
            </a:r>
          </a:p>
          <a:p>
            <a:r>
              <a:rPr lang="en-GB" dirty="0"/>
              <a:t>Share &amp; Inspire</a:t>
            </a:r>
          </a:p>
          <a:p>
            <a:r>
              <a:rPr lang="en-GB" dirty="0"/>
              <a:t>Summary &amp; Checkout</a:t>
            </a:r>
          </a:p>
          <a:p>
            <a:endParaRPr lang="en-GB" dirty="0"/>
          </a:p>
          <a:p>
            <a:endParaRPr lang="en-DE" dirty="0"/>
          </a:p>
        </p:txBody>
      </p:sp>
      <p:sp>
        <p:nvSpPr>
          <p:cNvPr id="3" name="Textplatzhalter 2">
            <a:extLst>
              <a:ext uri="{FF2B5EF4-FFF2-40B4-BE49-F238E27FC236}">
                <a16:creationId xmlns:a16="http://schemas.microsoft.com/office/drawing/2014/main" id="{03CD3184-7B25-600B-EA58-39D589386D82}"/>
              </a:ext>
            </a:extLst>
          </p:cNvPr>
          <p:cNvSpPr>
            <a:spLocks noGrp="1"/>
          </p:cNvSpPr>
          <p:nvPr>
            <p:ph type="body" idx="10"/>
          </p:nvPr>
        </p:nvSpPr>
        <p:spPr/>
        <p:txBody>
          <a:bodyPr/>
          <a:lstStyle/>
          <a:p>
            <a:r>
              <a:rPr lang="de-DE" dirty="0"/>
              <a:t>Part I</a:t>
            </a:r>
          </a:p>
        </p:txBody>
      </p:sp>
      <p:sp>
        <p:nvSpPr>
          <p:cNvPr id="4" name="Text Placeholder 3">
            <a:extLst>
              <a:ext uri="{FF2B5EF4-FFF2-40B4-BE49-F238E27FC236}">
                <a16:creationId xmlns:a16="http://schemas.microsoft.com/office/drawing/2014/main" id="{76BCD1FD-628C-840C-B914-C9694A52FD06}"/>
              </a:ext>
            </a:extLst>
          </p:cNvPr>
          <p:cNvSpPr>
            <a:spLocks noGrp="1"/>
          </p:cNvSpPr>
          <p:nvPr>
            <p:ph type="body" idx="11"/>
          </p:nvPr>
        </p:nvSpPr>
        <p:spPr/>
        <p:txBody>
          <a:bodyPr/>
          <a:lstStyle/>
          <a:p>
            <a:r>
              <a:rPr lang="de-DE" dirty="0"/>
              <a:t>Part II</a:t>
            </a:r>
            <a:endParaRPr lang="en-DE"/>
          </a:p>
        </p:txBody>
      </p:sp>
      <p:sp>
        <p:nvSpPr>
          <p:cNvPr id="2" name="Textplatzhalter 1">
            <a:extLst>
              <a:ext uri="{FF2B5EF4-FFF2-40B4-BE49-F238E27FC236}">
                <a16:creationId xmlns:a16="http://schemas.microsoft.com/office/drawing/2014/main" id="{057B1025-50D9-A552-5851-3413597EE371}"/>
              </a:ext>
            </a:extLst>
          </p:cNvPr>
          <p:cNvSpPr>
            <a:spLocks noGrp="1"/>
          </p:cNvSpPr>
          <p:nvPr>
            <p:ph type="body" idx="1"/>
          </p:nvPr>
        </p:nvSpPr>
        <p:spPr/>
        <p:txBody>
          <a:bodyPr/>
          <a:lstStyle/>
          <a:p>
            <a:r>
              <a:rPr lang="de-DE" dirty="0" err="1"/>
              <a:t>Today’s</a:t>
            </a:r>
            <a:r>
              <a:rPr lang="de-DE" dirty="0"/>
              <a:t> Agenda</a:t>
            </a:r>
          </a:p>
        </p:txBody>
      </p:sp>
    </p:spTree>
    <p:extLst>
      <p:ext uri="{BB962C8B-B14F-4D97-AF65-F5344CB8AC3E}">
        <p14:creationId xmlns:p14="http://schemas.microsoft.com/office/powerpoint/2010/main" val="2807409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0">
          <a:extLst>
            <a:ext uri="{FF2B5EF4-FFF2-40B4-BE49-F238E27FC236}">
              <a16:creationId xmlns:a16="http://schemas.microsoft.com/office/drawing/2014/main" id="{2764A21E-36FD-010D-7F59-891C5EAD282A}"/>
            </a:ext>
          </a:extLst>
        </p:cNvPr>
        <p:cNvGrpSpPr/>
        <p:nvPr/>
      </p:nvGrpSpPr>
      <p:grpSpPr>
        <a:xfrm>
          <a:off x="0" y="0"/>
          <a:ext cx="0" cy="0"/>
          <a:chOff x="0" y="0"/>
          <a:chExt cx="0" cy="0"/>
        </a:xfrm>
      </p:grpSpPr>
      <p:sp>
        <p:nvSpPr>
          <p:cNvPr id="461" name="Google Shape;461;p21">
            <a:extLst>
              <a:ext uri="{FF2B5EF4-FFF2-40B4-BE49-F238E27FC236}">
                <a16:creationId xmlns:a16="http://schemas.microsoft.com/office/drawing/2014/main" id="{CD5180AA-0185-D448-C2C3-7B868D368C80}"/>
              </a:ext>
            </a:extLst>
          </p:cNvPr>
          <p:cNvSpPr txBox="1"/>
          <p:nvPr/>
        </p:nvSpPr>
        <p:spPr>
          <a:xfrm>
            <a:off x="2514599" y="4114902"/>
            <a:ext cx="1682903" cy="723235"/>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Social</a:t>
            </a:r>
            <a:r>
              <a:rPr lang="de-DE" sz="1200" b="1" dirty="0">
                <a:solidFill>
                  <a:srgbClr val="000000"/>
                </a:solidFill>
                <a:latin typeface="Aptos" panose="020B0004020202020204" pitchFamily="34" charset="0"/>
                <a:sym typeface="Arial"/>
              </a:rPr>
              <a:t> Support</a:t>
            </a:r>
            <a:endParaRPr sz="1200" b="1" dirty="0">
              <a:latin typeface="Aptos" panose="020B0004020202020204" pitchFamily="34" charset="0"/>
            </a:endParaRPr>
          </a:p>
          <a:p>
            <a:pPr marL="0" marR="0" lvl="0" indent="0" algn="r" rtl="0">
              <a:spcBef>
                <a:spcPts val="600"/>
              </a:spcBef>
              <a:buNone/>
            </a:pPr>
            <a:r>
              <a:rPr lang="de-DE" sz="1200" dirty="0" err="1">
                <a:solidFill>
                  <a:srgbClr val="000000"/>
                </a:solidFill>
                <a:latin typeface="Aptos" panose="020B0004020202020204" pitchFamily="34" charset="0"/>
                <a:sym typeface="Arial"/>
              </a:rPr>
              <a:t>Build</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deep</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relationships</a:t>
            </a:r>
            <a:endParaRPr lang="de-DE" sz="1200" dirty="0">
              <a:solidFill>
                <a:srgbClr val="000000"/>
              </a:solidFill>
              <a:latin typeface="Aptos" panose="020B0004020202020204" pitchFamily="34" charset="0"/>
              <a:sym typeface="Arial"/>
            </a:endParaRPr>
          </a:p>
        </p:txBody>
      </p:sp>
      <p:sp>
        <p:nvSpPr>
          <p:cNvPr id="463" name="Google Shape;463;p21">
            <a:extLst>
              <a:ext uri="{FF2B5EF4-FFF2-40B4-BE49-F238E27FC236}">
                <a16:creationId xmlns:a16="http://schemas.microsoft.com/office/drawing/2014/main" id="{90D9F072-2119-AF3E-98C6-1E7C2641A0C6}"/>
              </a:ext>
            </a:extLst>
          </p:cNvPr>
          <p:cNvSpPr txBox="1"/>
          <p:nvPr/>
        </p:nvSpPr>
        <p:spPr>
          <a:xfrm>
            <a:off x="253210" y="2666887"/>
            <a:ext cx="2842698" cy="1138733"/>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Optimistic</a:t>
            </a:r>
            <a:r>
              <a:rPr lang="de-DE" sz="1200" b="1" dirty="0">
                <a:solidFill>
                  <a:srgbClr val="000000"/>
                </a:solidFill>
                <a:latin typeface="Aptos" panose="020B0004020202020204" pitchFamily="34" charset="0"/>
                <a:sym typeface="Arial"/>
              </a:rPr>
              <a:t> Outlook</a:t>
            </a:r>
            <a:endParaRPr sz="1200" b="1"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 positive </a:t>
            </a:r>
            <a:r>
              <a:rPr lang="de-DE" sz="1200" dirty="0" err="1">
                <a:solidFill>
                  <a:srgbClr val="000000"/>
                </a:solidFill>
                <a:latin typeface="Aptos" panose="020B0004020202020204" pitchFamily="34" charset="0"/>
                <a:sym typeface="Arial"/>
              </a:rPr>
              <a:t>outlook</a:t>
            </a:r>
            <a:endParaRPr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Keep </a:t>
            </a:r>
            <a:r>
              <a:rPr lang="de-DE" sz="1200" dirty="0" err="1">
                <a:solidFill>
                  <a:srgbClr val="000000"/>
                </a:solidFill>
                <a:latin typeface="Aptos" panose="020B0004020202020204" pitchFamily="34" charset="0"/>
                <a:sym typeface="Arial"/>
              </a:rPr>
              <a:t>things</a:t>
            </a:r>
            <a:r>
              <a:rPr lang="de-DE" sz="1200" dirty="0">
                <a:solidFill>
                  <a:srgbClr val="000000"/>
                </a:solidFill>
                <a:latin typeface="Aptos" panose="020B0004020202020204" pitchFamily="34" charset="0"/>
                <a:sym typeface="Arial"/>
              </a:rPr>
              <a:t> in </a:t>
            </a:r>
            <a:r>
              <a:rPr lang="de-DE" sz="1200" dirty="0" err="1">
                <a:solidFill>
                  <a:srgbClr val="000000"/>
                </a:solidFill>
                <a:latin typeface="Aptos" panose="020B0004020202020204" pitchFamily="34" charset="0"/>
                <a:sym typeface="Arial"/>
              </a:rPr>
              <a:t>perspective</a:t>
            </a:r>
            <a:endParaRPr sz="1200" dirty="0">
              <a:solidFill>
                <a:srgbClr val="000000"/>
              </a:solidFill>
              <a:latin typeface="Aptos" panose="020B0004020202020204" pitchFamily="34" charset="0"/>
              <a:sym typeface="Arial"/>
            </a:endParaRPr>
          </a:p>
          <a:p>
            <a:pPr marL="0" marR="0" lvl="0" indent="0" algn="r" rtl="0">
              <a:spcBef>
                <a:spcPts val="600"/>
              </a:spcBef>
              <a:spcAft>
                <a:spcPts val="600"/>
              </a:spcAft>
              <a:buNone/>
            </a:pPr>
            <a:r>
              <a:rPr lang="de-DE" sz="1200" dirty="0" err="1">
                <a:solidFill>
                  <a:srgbClr val="000000"/>
                </a:solidFill>
                <a:latin typeface="Aptos" panose="020B0004020202020204" pitchFamily="34" charset="0"/>
                <a:sym typeface="Arial"/>
              </a:rPr>
              <a:t>Accept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that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change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part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living</a:t>
            </a:r>
            <a:endParaRPr sz="1200" dirty="0">
              <a:solidFill>
                <a:srgbClr val="000000"/>
              </a:solidFill>
              <a:latin typeface="Aptos" panose="020B0004020202020204" pitchFamily="34" charset="0"/>
              <a:sym typeface="Arial"/>
            </a:endParaRPr>
          </a:p>
        </p:txBody>
      </p:sp>
      <p:sp>
        <p:nvSpPr>
          <p:cNvPr id="2" name="Google Shape;441;p21">
            <a:extLst>
              <a:ext uri="{FF2B5EF4-FFF2-40B4-BE49-F238E27FC236}">
                <a16:creationId xmlns:a16="http://schemas.microsoft.com/office/drawing/2014/main" id="{9F56EAD7-4F3E-6C38-6B9E-A927E8BC402C}"/>
              </a:ext>
            </a:extLst>
          </p:cNvPr>
          <p:cNvSpPr txBox="1">
            <a:spLocks noGrp="1"/>
          </p:cNvSpPr>
          <p:nvPr>
            <p:ph type="body" idx="1"/>
          </p:nvPr>
        </p:nvSpPr>
        <p:spPr>
          <a:xfrm>
            <a:off x="412297" y="33908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Six </a:t>
            </a:r>
            <a:r>
              <a:rPr lang="de-DE" dirty="0" err="1"/>
              <a:t>Indicators</a:t>
            </a:r>
            <a:r>
              <a:rPr lang="de-DE" dirty="0"/>
              <a:t> </a:t>
            </a:r>
            <a:r>
              <a:rPr lang="de-DE" dirty="0" err="1"/>
              <a:t>of</a:t>
            </a:r>
            <a:r>
              <a:rPr lang="de-DE" dirty="0"/>
              <a:t> </a:t>
            </a:r>
            <a:r>
              <a:rPr lang="de-DE" dirty="0" err="1"/>
              <a:t>Resilience</a:t>
            </a:r>
            <a:endParaRPr dirty="0"/>
          </a:p>
        </p:txBody>
      </p:sp>
      <p:sp>
        <p:nvSpPr>
          <p:cNvPr id="4" name="Google Shape;442;p21">
            <a:extLst>
              <a:ext uri="{FF2B5EF4-FFF2-40B4-BE49-F238E27FC236}">
                <a16:creationId xmlns:a16="http://schemas.microsoft.com/office/drawing/2014/main" id="{E0687719-2513-ED1D-FD88-371CE8028C90}"/>
              </a:ext>
            </a:extLst>
          </p:cNvPr>
          <p:cNvSpPr txBox="1"/>
          <p:nvPr/>
        </p:nvSpPr>
        <p:spPr>
          <a:xfrm>
            <a:off x="4946498" y="4116766"/>
            <a:ext cx="2654289" cy="723235"/>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dirty="0" err="1">
                <a:solidFill>
                  <a:srgbClr val="000000"/>
                </a:solidFill>
                <a:latin typeface="Aptos" panose="020B0004020202020204" pitchFamily="34" charset="0"/>
                <a:sym typeface="Arial"/>
              </a:rPr>
              <a:t>Meaning</a:t>
            </a:r>
            <a:r>
              <a:rPr lang="de-DE" sz="1200" b="1" dirty="0">
                <a:solidFill>
                  <a:srgbClr val="000000"/>
                </a:solidFill>
                <a:latin typeface="Aptos" panose="020B0004020202020204" pitchFamily="34" charset="0"/>
                <a:sym typeface="Arial"/>
              </a:rPr>
              <a:t> and Purpose</a:t>
            </a:r>
            <a:endParaRPr sz="1200" b="1" dirty="0">
              <a:solidFill>
                <a:srgbClr val="000000"/>
              </a:solidFill>
              <a:latin typeface="Aptos" panose="020B0004020202020204" pitchFamily="34" charset="0"/>
              <a:sym typeface="Arial"/>
            </a:endParaRPr>
          </a:p>
          <a:p>
            <a:pPr>
              <a:spcBef>
                <a:spcPts val="600"/>
              </a:spcBef>
            </a:pPr>
            <a:r>
              <a:rPr lang="de-DE" sz="1200" dirty="0">
                <a:solidFill>
                  <a:srgbClr val="000000"/>
                </a:solidFill>
                <a:latin typeface="Aptos" panose="020B0004020202020204" pitchFamily="34" charset="0"/>
                <a:sym typeface="Arial"/>
              </a:rPr>
              <a:t>Find </a:t>
            </a:r>
            <a:r>
              <a:rPr lang="de-DE" sz="1200" dirty="0" err="1">
                <a:solidFill>
                  <a:srgbClr val="000000"/>
                </a:solidFill>
                <a:latin typeface="Aptos" panose="020B0004020202020204" pitchFamily="34" charset="0"/>
                <a:sym typeface="Arial"/>
              </a:rPr>
              <a:t>activities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with</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meaning</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purpose</a:t>
            </a:r>
            <a:r>
              <a:rPr lang="de-DE" sz="1200" dirty="0">
                <a:solidFill>
                  <a:srgbClr val="000000"/>
                </a:solidFill>
                <a:latin typeface="Aptos" panose="020B0004020202020204" pitchFamily="34" charset="0"/>
                <a:sym typeface="Arial"/>
              </a:rPr>
              <a:t> outside </a:t>
            </a:r>
            <a:r>
              <a:rPr lang="de-DE" sz="1200" dirty="0" err="1">
                <a:solidFill>
                  <a:srgbClr val="000000"/>
                </a:solidFill>
                <a:latin typeface="Aptos" panose="020B0004020202020204" pitchFamily="34" charset="0"/>
                <a:sym typeface="Arial"/>
              </a:rPr>
              <a:t>work</a:t>
            </a:r>
            <a:endParaRPr lang="de-DE" sz="1200" dirty="0">
              <a:solidFill>
                <a:srgbClr val="000000"/>
              </a:solidFill>
              <a:latin typeface="Aptos" panose="020B0004020202020204" pitchFamily="34" charset="0"/>
              <a:sym typeface="Arial"/>
            </a:endParaRPr>
          </a:p>
        </p:txBody>
      </p:sp>
      <p:sp>
        <p:nvSpPr>
          <p:cNvPr id="3" name="Google Shape;442;p21">
            <a:extLst>
              <a:ext uri="{FF2B5EF4-FFF2-40B4-BE49-F238E27FC236}">
                <a16:creationId xmlns:a16="http://schemas.microsoft.com/office/drawing/2014/main" id="{5D065CDF-1453-FF6C-E523-0D7F5C357736}"/>
              </a:ext>
            </a:extLst>
          </p:cNvPr>
          <p:cNvSpPr txBox="1"/>
          <p:nvPr/>
        </p:nvSpPr>
        <p:spPr>
          <a:xfrm>
            <a:off x="6195475" y="2634532"/>
            <a:ext cx="1960646" cy="106178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dirty="0">
                <a:solidFill>
                  <a:srgbClr val="000000"/>
                </a:solidFill>
                <a:latin typeface="Aptos" panose="020B0004020202020204" pitchFamily="34" charset="0"/>
                <a:sym typeface="Arial"/>
              </a:rPr>
              <a:t>Move </a:t>
            </a:r>
            <a:r>
              <a:rPr lang="de-DE" sz="1200" b="1" dirty="0" err="1">
                <a:solidFill>
                  <a:srgbClr val="000000"/>
                </a:solidFill>
                <a:latin typeface="Aptos" panose="020B0004020202020204" pitchFamily="34" charset="0"/>
                <a:sym typeface="Arial"/>
              </a:rPr>
              <a:t>toward</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your</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goals</a:t>
            </a:r>
            <a:endParaRPr sz="1200" b="1" dirty="0">
              <a:solidFill>
                <a:srgbClr val="000000"/>
              </a:solidFill>
              <a:latin typeface="Aptos" panose="020B0004020202020204" pitchFamily="34" charset="0"/>
              <a:sym typeface="Arial"/>
            </a:endParaRPr>
          </a:p>
          <a:p>
            <a:pPr marL="0" marR="0" lvl="0" indent="0" algn="l" rtl="0">
              <a:spcBef>
                <a:spcPts val="600"/>
              </a:spcBef>
              <a:spcAft>
                <a:spcPts val="0"/>
              </a:spcAft>
              <a:buNone/>
            </a:pPr>
            <a:r>
              <a:rPr lang="de-DE" sz="1200" dirty="0" err="1">
                <a:solidFill>
                  <a:srgbClr val="000000"/>
                </a:solidFill>
                <a:latin typeface="Aptos" panose="020B0004020202020204" pitchFamily="34" charset="0"/>
                <a:sym typeface="Arial"/>
              </a:rPr>
              <a:t>Make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realistic</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plans</a:t>
            </a:r>
            <a:r>
              <a:rPr lang="de-DE" sz="1200" dirty="0">
                <a:solidFill>
                  <a:srgbClr val="000000"/>
                </a:solidFill>
                <a:latin typeface="Aptos" panose="020B0004020202020204" pitchFamily="34" charset="0"/>
                <a:sym typeface="Arial"/>
              </a:rPr>
              <a:t> </a:t>
            </a:r>
            <a:endParaRPr sz="1200" dirty="0">
              <a:latin typeface="Aptos" panose="020B0004020202020204" pitchFamily="34" charset="0"/>
            </a:endParaRPr>
          </a:p>
          <a:p>
            <a:pPr marL="0" marR="0" lvl="0" indent="0" algn="l" rtl="0">
              <a:spcBef>
                <a:spcPts val="600"/>
              </a:spcBef>
              <a:spcAft>
                <a:spcPts val="600"/>
              </a:spcAft>
              <a:buNone/>
            </a:pPr>
            <a:r>
              <a:rPr lang="de-DE" sz="1200" dirty="0">
                <a:solidFill>
                  <a:srgbClr val="000000"/>
                </a:solidFill>
                <a:latin typeface="Aptos" panose="020B0004020202020204" pitchFamily="34" charset="0"/>
                <a:sym typeface="Arial"/>
              </a:rPr>
              <a:t>Look </a:t>
            </a:r>
            <a:r>
              <a:rPr lang="de-DE" sz="1200" dirty="0" err="1">
                <a:solidFill>
                  <a:srgbClr val="000000"/>
                </a:solidFill>
                <a:latin typeface="Aptos" panose="020B0004020202020204" pitchFamily="34" charset="0"/>
                <a:sym typeface="Arial"/>
              </a:rPr>
              <a:t>for</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opportunities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self-discovery</a:t>
            </a:r>
            <a:endParaRPr sz="1200" dirty="0">
              <a:solidFill>
                <a:srgbClr val="000000"/>
              </a:solidFill>
              <a:latin typeface="Aptos" panose="020B0004020202020204" pitchFamily="34" charset="0"/>
              <a:sym typeface="Arial"/>
            </a:endParaRPr>
          </a:p>
        </p:txBody>
      </p:sp>
      <p:sp>
        <p:nvSpPr>
          <p:cNvPr id="6" name="Google Shape;443;p21">
            <a:extLst>
              <a:ext uri="{FF2B5EF4-FFF2-40B4-BE49-F238E27FC236}">
                <a16:creationId xmlns:a16="http://schemas.microsoft.com/office/drawing/2014/main" id="{5459F246-B2C2-B1CA-0CE6-2D167C10F010}"/>
              </a:ext>
            </a:extLst>
          </p:cNvPr>
          <p:cNvSpPr txBox="1"/>
          <p:nvPr/>
        </p:nvSpPr>
        <p:spPr>
          <a:xfrm>
            <a:off x="5530069" y="865837"/>
            <a:ext cx="3001274" cy="132339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u="none" strike="noStrike" cap="none" dirty="0" err="1">
                <a:solidFill>
                  <a:srgbClr val="000000"/>
                </a:solidFill>
                <a:latin typeface="Aptos" panose="020B0004020202020204" pitchFamily="34" charset="0"/>
                <a:sym typeface="Arial"/>
              </a:rPr>
              <a:t>Active</a:t>
            </a:r>
            <a:r>
              <a:rPr lang="de-DE" sz="1200" b="1" u="none" strike="noStrike" cap="none" dirty="0">
                <a:solidFill>
                  <a:srgbClr val="000000"/>
                </a:solidFill>
                <a:latin typeface="Aptos" panose="020B0004020202020204" pitchFamily="34" charset="0"/>
                <a:sym typeface="Arial"/>
              </a:rPr>
              <a:t> Problem </a:t>
            </a:r>
            <a:r>
              <a:rPr lang="de-DE" sz="1200" b="1" u="none" strike="noStrike" cap="none" dirty="0" err="1">
                <a:solidFill>
                  <a:srgbClr val="000000"/>
                </a:solidFill>
                <a:latin typeface="Aptos" panose="020B0004020202020204" pitchFamily="34" charset="0"/>
                <a:sym typeface="Arial"/>
              </a:rPr>
              <a:t>Solving</a:t>
            </a:r>
            <a:endParaRPr sz="1200" b="1" u="none" strike="noStrike" cap="none" dirty="0">
              <a:solidFill>
                <a:srgbClr val="000000"/>
              </a:solidFill>
              <a:latin typeface="Aptos" panose="020B0004020202020204" pitchFamily="34" charset="0"/>
              <a:sym typeface="Arial"/>
            </a:endParaRPr>
          </a:p>
          <a:p>
            <a:pPr>
              <a:spcBef>
                <a:spcPts val="600"/>
              </a:spcBef>
            </a:pPr>
            <a:r>
              <a:rPr lang="de-DE" sz="1200" u="none" strike="noStrike" cap="none" dirty="0" err="1">
                <a:solidFill>
                  <a:srgbClr val="000000"/>
                </a:solidFill>
                <a:latin typeface="Aptos" panose="020B0004020202020204" pitchFamily="34" charset="0"/>
                <a:sym typeface="Arial"/>
              </a:rPr>
              <a:t>Reframe</a:t>
            </a:r>
            <a:r>
              <a:rPr lang="de-DE" sz="1200" u="none" strike="noStrike" cap="none"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crises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into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solveable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problems</a:t>
            </a:r>
            <a:endParaRPr lang="de-DE" sz="1200" u="none" strike="noStrike" cap="none" dirty="0">
              <a:solidFill>
                <a:srgbClr val="000000"/>
              </a:solidFill>
              <a:latin typeface="Aptos" panose="020B0004020202020204" pitchFamily="34" charset="0"/>
              <a:sym typeface="Arial"/>
            </a:endParaRPr>
          </a:p>
          <a:p>
            <a:pPr marL="0" marR="0" lvl="0" indent="0" algn="l" rtl="0">
              <a:spcBef>
                <a:spcPts val="600"/>
              </a:spcBef>
              <a:spcAft>
                <a:spcPts val="0"/>
              </a:spcAft>
              <a:buNone/>
            </a:pPr>
            <a:r>
              <a:rPr lang="de-DE" sz="1200" u="none" strike="noStrike" cap="none" dirty="0" err="1">
                <a:solidFill>
                  <a:srgbClr val="000000"/>
                </a:solidFill>
                <a:latin typeface="Aptos" panose="020B0004020202020204" pitchFamily="34" charset="0"/>
                <a:sym typeface="Arial"/>
              </a:rPr>
              <a:t>Maintain</a:t>
            </a:r>
            <a:r>
              <a:rPr lang="de-DE" sz="1200" u="none" strike="noStrike" cap="none" dirty="0">
                <a:solidFill>
                  <a:srgbClr val="000000"/>
                </a:solidFill>
                <a:latin typeface="Aptos" panose="020B0004020202020204" pitchFamily="34" charset="0"/>
                <a:sym typeface="Arial"/>
              </a:rPr>
              <a:t> a sense </a:t>
            </a:r>
            <a:r>
              <a:rPr lang="de-DE" sz="1200" u="none" strike="noStrike" cap="none" dirty="0" err="1">
                <a:solidFill>
                  <a:srgbClr val="000000"/>
                </a:solidFill>
                <a:latin typeface="Aptos" panose="020B0004020202020204" pitchFamily="34" charset="0"/>
                <a:sym typeface="Arial"/>
              </a:rPr>
              <a:t>of</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control</a:t>
            </a:r>
            <a:r>
              <a:rPr lang="de-DE" sz="1200" u="none" strike="noStrike" cap="none" dirty="0">
                <a:solidFill>
                  <a:srgbClr val="000000"/>
                </a:solidFill>
                <a:latin typeface="Aptos" panose="020B0004020202020204" pitchFamily="34" charset="0"/>
                <a:sym typeface="Arial"/>
              </a:rPr>
              <a:t> and </a:t>
            </a:r>
            <a:r>
              <a:rPr lang="de-DE" sz="1200" u="none" strike="noStrike" cap="none" dirty="0" err="1">
                <a:solidFill>
                  <a:srgbClr val="000000"/>
                </a:solidFill>
                <a:latin typeface="Aptos" panose="020B0004020202020204" pitchFamily="34" charset="0"/>
                <a:sym typeface="Arial"/>
              </a:rPr>
              <a:t>influence</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let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things</a:t>
            </a:r>
            <a:r>
              <a:rPr lang="de-DE" sz="1200" dirty="0">
                <a:solidFill>
                  <a:srgbClr val="000000"/>
                </a:solidFill>
                <a:latin typeface="Aptos" panose="020B0004020202020204" pitchFamily="34" charset="0"/>
                <a:sym typeface="Arial"/>
              </a:rPr>
              <a:t> outside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control</a:t>
            </a:r>
            <a:endParaRPr lang="de-DE" sz="1200" u="none" strike="noStrike" cap="none" dirty="0">
              <a:solidFill>
                <a:srgbClr val="000000"/>
              </a:solidFill>
              <a:latin typeface="Aptos" panose="020B0004020202020204" pitchFamily="34" charset="0"/>
              <a:sym typeface="Arial"/>
            </a:endParaRPr>
          </a:p>
          <a:p>
            <a:pPr marL="0" marR="0" lvl="0" indent="0" algn="l" rtl="0">
              <a:spcBef>
                <a:spcPts val="600"/>
              </a:spcBef>
              <a:spcAft>
                <a:spcPts val="600"/>
              </a:spcAft>
              <a:buNone/>
            </a:pPr>
            <a:r>
              <a:rPr lang="de-DE" sz="1200" dirty="0">
                <a:solidFill>
                  <a:srgbClr val="000000"/>
                </a:solidFill>
                <a:latin typeface="Aptos" panose="020B0004020202020204" pitchFamily="34" charset="0"/>
                <a:sym typeface="Arial"/>
              </a:rPr>
              <a:t>Take </a:t>
            </a:r>
            <a:r>
              <a:rPr lang="de-DE" sz="1200" dirty="0" err="1">
                <a:solidFill>
                  <a:srgbClr val="000000"/>
                </a:solidFill>
                <a:latin typeface="Aptos" panose="020B0004020202020204" pitchFamily="34" charset="0"/>
                <a:sym typeface="Arial"/>
              </a:rPr>
              <a:t>decisive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action</a:t>
            </a:r>
            <a:endParaRPr sz="1200" dirty="0">
              <a:solidFill>
                <a:srgbClr val="000000"/>
              </a:solidFill>
              <a:latin typeface="Aptos" panose="020B0004020202020204" pitchFamily="34" charset="0"/>
              <a:sym typeface="Arial"/>
            </a:endParaRPr>
          </a:p>
        </p:txBody>
      </p:sp>
      <p:sp>
        <p:nvSpPr>
          <p:cNvPr id="5" name="Google Shape;462;p21">
            <a:extLst>
              <a:ext uri="{FF2B5EF4-FFF2-40B4-BE49-F238E27FC236}">
                <a16:creationId xmlns:a16="http://schemas.microsoft.com/office/drawing/2014/main" id="{73856B08-C7A0-FD17-7F60-5D097ED705A1}"/>
              </a:ext>
            </a:extLst>
          </p:cNvPr>
          <p:cNvSpPr txBox="1"/>
          <p:nvPr/>
        </p:nvSpPr>
        <p:spPr>
          <a:xfrm>
            <a:off x="951586" y="865837"/>
            <a:ext cx="2627440" cy="132339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a:solidFill>
                  <a:srgbClr val="000000"/>
                </a:solidFill>
                <a:latin typeface="Aptos" panose="020B0004020202020204" pitchFamily="34" charset="0"/>
                <a:sym typeface="Arial"/>
              </a:rPr>
              <a:t>Self-care</a:t>
            </a:r>
            <a:endParaRPr lang="de-DE" sz="1200" b="1" dirty="0">
              <a:latin typeface="Aptos" panose="020B0004020202020204" pitchFamily="34" charset="0"/>
            </a:endParaRPr>
          </a:p>
          <a:p>
            <a:pPr algn="r">
              <a:spcBef>
                <a:spcPts val="600"/>
              </a:spcBef>
            </a:pPr>
            <a:r>
              <a:rPr lang="de-DE" sz="1200" dirty="0">
                <a:solidFill>
                  <a:srgbClr val="000000"/>
                </a:solidFill>
                <a:latin typeface="Aptos" panose="020B0004020202020204" pitchFamily="34" charset="0"/>
                <a:sym typeface="Arial"/>
              </a:rPr>
              <a:t>Positive </a:t>
            </a:r>
            <a:r>
              <a:rPr lang="de-DE" sz="1200" dirty="0" err="1">
                <a:solidFill>
                  <a:srgbClr val="000000"/>
                </a:solidFill>
                <a:latin typeface="Aptos" panose="020B0004020202020204" pitchFamily="34" charset="0"/>
                <a:sym typeface="Arial"/>
              </a:rPr>
              <a:t>view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yourself</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Healthy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eating</a:t>
            </a:r>
            <a:r>
              <a:rPr lang="de-DE" sz="1200" dirty="0">
                <a:solidFill>
                  <a:srgbClr val="000000"/>
                </a:solidFill>
                <a:latin typeface="Aptos" panose="020B0004020202020204" pitchFamily="34" charset="0"/>
                <a:sym typeface="Arial"/>
              </a:rPr>
              <a:t> &amp; </a:t>
            </a:r>
            <a:r>
              <a:rPr lang="de-DE" sz="1200" dirty="0" err="1">
                <a:solidFill>
                  <a:srgbClr val="000000"/>
                </a:solidFill>
                <a:latin typeface="Aptos" panose="020B0004020202020204" pitchFamily="34" charset="0"/>
                <a:sym typeface="Arial"/>
              </a:rPr>
              <a:t>sufficient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sleep</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Time </a:t>
            </a: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recover</a:t>
            </a:r>
            <a:r>
              <a:rPr lang="de-DE" sz="1200" dirty="0">
                <a:solidFill>
                  <a:srgbClr val="000000"/>
                </a:solidFill>
                <a:latin typeface="Aptos" panose="020B0004020202020204" pitchFamily="34" charset="0"/>
                <a:sym typeface="Arial"/>
              </a:rPr>
              <a:t> and relax</a:t>
            </a: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Regular </a:t>
            </a:r>
            <a:r>
              <a:rPr lang="de-DE" sz="1200" dirty="0" err="1">
                <a:solidFill>
                  <a:srgbClr val="000000"/>
                </a:solidFill>
                <a:latin typeface="Aptos" panose="020B0004020202020204" pitchFamily="34" charset="0"/>
                <a:sym typeface="Arial"/>
              </a:rPr>
              <a:t>physical</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activity</a:t>
            </a:r>
            <a:endParaRPr lang="de-DE" sz="1200" dirty="0">
              <a:solidFill>
                <a:srgbClr val="000000"/>
              </a:solidFill>
              <a:latin typeface="Aptos" panose="020B0004020202020204" pitchFamily="34" charset="0"/>
              <a:sym typeface="Arial"/>
            </a:endParaRPr>
          </a:p>
        </p:txBody>
      </p:sp>
      <p:sp>
        <p:nvSpPr>
          <p:cNvPr id="8" name="Google Shape;445;p21">
            <a:extLst>
              <a:ext uri="{FF2B5EF4-FFF2-40B4-BE49-F238E27FC236}">
                <a16:creationId xmlns:a16="http://schemas.microsoft.com/office/drawing/2014/main" id="{4B697A4D-863B-CEB4-0E5A-F4F9EE8069C9}"/>
              </a:ext>
            </a:extLst>
          </p:cNvPr>
          <p:cNvSpPr/>
          <p:nvPr/>
        </p:nvSpPr>
        <p:spPr>
          <a:xfrm>
            <a:off x="3572012" y="1764484"/>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 name="Google Shape;453;p21">
            <a:extLst>
              <a:ext uri="{FF2B5EF4-FFF2-40B4-BE49-F238E27FC236}">
                <a16:creationId xmlns:a16="http://schemas.microsoft.com/office/drawing/2014/main" id="{C7F7A064-FE03-C474-5F39-BF1AEC232217}"/>
              </a:ext>
            </a:extLst>
          </p:cNvPr>
          <p:cNvSpPr/>
          <p:nvPr/>
        </p:nvSpPr>
        <p:spPr>
          <a:xfrm>
            <a:off x="3726189"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11" name="Google Shape;464;p21">
            <a:extLst>
              <a:ext uri="{FF2B5EF4-FFF2-40B4-BE49-F238E27FC236}">
                <a16:creationId xmlns:a16="http://schemas.microsoft.com/office/drawing/2014/main" id="{2DD9D958-4BE3-513B-4FE6-DF95A0E4C7FE}"/>
              </a:ext>
            </a:extLst>
          </p:cNvPr>
          <p:cNvSpPr txBox="1"/>
          <p:nvPr/>
        </p:nvSpPr>
        <p:spPr>
          <a:xfrm>
            <a:off x="3631431" y="2599690"/>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12" name="Google Shape;453;p21">
            <a:extLst>
              <a:ext uri="{FF2B5EF4-FFF2-40B4-BE49-F238E27FC236}">
                <a16:creationId xmlns:a16="http://schemas.microsoft.com/office/drawing/2014/main" id="{C2D96CEB-B491-B193-E1B8-96C60DE44F1C}"/>
              </a:ext>
            </a:extLst>
          </p:cNvPr>
          <p:cNvSpPr/>
          <p:nvPr/>
        </p:nvSpPr>
        <p:spPr>
          <a:xfrm>
            <a:off x="3214745"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3" name="Google Shape;453;p21">
            <a:extLst>
              <a:ext uri="{FF2B5EF4-FFF2-40B4-BE49-F238E27FC236}">
                <a16:creationId xmlns:a16="http://schemas.microsoft.com/office/drawing/2014/main" id="{C8DCA97C-3CBB-2D98-D2BD-77227B931EE0}"/>
              </a:ext>
            </a:extLst>
          </p:cNvPr>
          <p:cNvSpPr/>
          <p:nvPr/>
        </p:nvSpPr>
        <p:spPr>
          <a:xfrm>
            <a:off x="3726189"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4" name="Google Shape;453;p21">
            <a:extLst>
              <a:ext uri="{FF2B5EF4-FFF2-40B4-BE49-F238E27FC236}">
                <a16:creationId xmlns:a16="http://schemas.microsoft.com/office/drawing/2014/main" id="{81C91FBC-3226-5ED9-6C91-50E3718DC6A3}"/>
              </a:ext>
            </a:extLst>
          </p:cNvPr>
          <p:cNvSpPr/>
          <p:nvPr/>
        </p:nvSpPr>
        <p:spPr>
          <a:xfrm>
            <a:off x="4703421"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5" name="Google Shape;453;p21">
            <a:extLst>
              <a:ext uri="{FF2B5EF4-FFF2-40B4-BE49-F238E27FC236}">
                <a16:creationId xmlns:a16="http://schemas.microsoft.com/office/drawing/2014/main" id="{15B9C281-F6AC-6B56-57C6-C28777FB6C67}"/>
              </a:ext>
            </a:extLst>
          </p:cNvPr>
          <p:cNvSpPr/>
          <p:nvPr/>
        </p:nvSpPr>
        <p:spPr>
          <a:xfrm>
            <a:off x="5368899"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6" name="Google Shape;453;p21">
            <a:extLst>
              <a:ext uri="{FF2B5EF4-FFF2-40B4-BE49-F238E27FC236}">
                <a16:creationId xmlns:a16="http://schemas.microsoft.com/office/drawing/2014/main" id="{AC1BFE26-AA73-4BEF-C8B5-B174DBAF05EE}"/>
              </a:ext>
            </a:extLst>
          </p:cNvPr>
          <p:cNvSpPr/>
          <p:nvPr/>
        </p:nvSpPr>
        <p:spPr>
          <a:xfrm>
            <a:off x="4703421"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17" name="Grafik 43">
            <a:extLst>
              <a:ext uri="{FF2B5EF4-FFF2-40B4-BE49-F238E27FC236}">
                <a16:creationId xmlns:a16="http://schemas.microsoft.com/office/drawing/2014/main" id="{EDC3F6C9-1F36-ED64-E19F-592A052E68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8347" y="3313891"/>
            <a:ext cx="637623" cy="637623"/>
          </a:xfrm>
          <a:prstGeom prst="rect">
            <a:avLst/>
          </a:prstGeom>
        </p:spPr>
      </p:pic>
      <p:pic>
        <p:nvPicPr>
          <p:cNvPr id="18" name="Grafik 44">
            <a:extLst>
              <a:ext uri="{FF2B5EF4-FFF2-40B4-BE49-F238E27FC236}">
                <a16:creationId xmlns:a16="http://schemas.microsoft.com/office/drawing/2014/main" id="{DF6A63C0-668F-500D-50B8-294F651952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554" y="2503075"/>
            <a:ext cx="615251" cy="615251"/>
          </a:xfrm>
          <a:prstGeom prst="rect">
            <a:avLst/>
          </a:prstGeom>
        </p:spPr>
      </p:pic>
      <p:pic>
        <p:nvPicPr>
          <p:cNvPr id="20" name="Grafik 45">
            <a:extLst>
              <a:ext uri="{FF2B5EF4-FFF2-40B4-BE49-F238E27FC236}">
                <a16:creationId xmlns:a16="http://schemas.microsoft.com/office/drawing/2014/main" id="{5E3C7EE6-0654-0DDF-1C08-A3091E3F2F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833" y="2485570"/>
            <a:ext cx="646357" cy="646357"/>
          </a:xfrm>
          <a:prstGeom prst="rect">
            <a:avLst/>
          </a:prstGeom>
        </p:spPr>
      </p:pic>
      <p:pic>
        <p:nvPicPr>
          <p:cNvPr id="21" name="Grafik 46">
            <a:extLst>
              <a:ext uri="{FF2B5EF4-FFF2-40B4-BE49-F238E27FC236}">
                <a16:creationId xmlns:a16="http://schemas.microsoft.com/office/drawing/2014/main" id="{5F574D20-0766-1BD6-CF94-2AF89A03E1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0245" y="1553196"/>
            <a:ext cx="595315" cy="595315"/>
          </a:xfrm>
          <a:prstGeom prst="rect">
            <a:avLst/>
          </a:prstGeom>
        </p:spPr>
      </p:pic>
      <p:pic>
        <p:nvPicPr>
          <p:cNvPr id="22" name="Grafik 47">
            <a:extLst>
              <a:ext uri="{FF2B5EF4-FFF2-40B4-BE49-F238E27FC236}">
                <a16:creationId xmlns:a16="http://schemas.microsoft.com/office/drawing/2014/main" id="{196A2348-FB99-7FAC-5E7F-07C08283F8C4}"/>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26477"/>
          <a:stretch/>
        </p:blipFill>
        <p:spPr>
          <a:xfrm>
            <a:off x="4706847" y="1668603"/>
            <a:ext cx="721709" cy="530621"/>
          </a:xfrm>
          <a:prstGeom prst="rect">
            <a:avLst/>
          </a:prstGeom>
        </p:spPr>
      </p:pic>
      <p:pic>
        <p:nvPicPr>
          <p:cNvPr id="23" name="Grafik 48">
            <a:extLst>
              <a:ext uri="{FF2B5EF4-FFF2-40B4-BE49-F238E27FC236}">
                <a16:creationId xmlns:a16="http://schemas.microsoft.com/office/drawing/2014/main" id="{CE00B8B2-37BA-B147-3B37-BDE5B31A85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4421" y="3305963"/>
            <a:ext cx="680337" cy="680337"/>
          </a:xfrm>
          <a:prstGeom prst="rect">
            <a:avLst/>
          </a:prstGeom>
        </p:spPr>
      </p:pic>
      <p:sp>
        <p:nvSpPr>
          <p:cNvPr id="24" name="Textfeld 6">
            <a:extLst>
              <a:ext uri="{FF2B5EF4-FFF2-40B4-BE49-F238E27FC236}">
                <a16:creationId xmlns:a16="http://schemas.microsoft.com/office/drawing/2014/main" id="{C153AB4C-3758-9AC6-8914-53391CA60AB7}"/>
              </a:ext>
            </a:extLst>
          </p:cNvPr>
          <p:cNvSpPr txBox="1"/>
          <p:nvPr/>
        </p:nvSpPr>
        <p:spPr>
          <a:xfrm>
            <a:off x="6784517" y="4598016"/>
            <a:ext cx="217714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rgbClr val="000000"/>
                </a:solidFill>
                <a:latin typeface="Aptos" panose="020B0004020202020204" pitchFamily="34" charset="0"/>
                <a:cs typeface="Calibri"/>
                <a:sym typeface="Arial"/>
              </a:rPr>
              <a:t>...a</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nd</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many</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more</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a:t>
            </a:r>
            <a:endParaRPr b="1" dirty="0">
              <a:latin typeface="Aptos" panose="020B0004020202020204" pitchFamily="34" charset="0"/>
            </a:endParaRPr>
          </a:p>
        </p:txBody>
      </p:sp>
    </p:spTree>
    <p:extLst>
      <p:ext uri="{BB962C8B-B14F-4D97-AF65-F5344CB8AC3E}">
        <p14:creationId xmlns:p14="http://schemas.microsoft.com/office/powerpoint/2010/main" val="2813043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a:extLst>
            <a:ext uri="{FF2B5EF4-FFF2-40B4-BE49-F238E27FC236}">
              <a16:creationId xmlns:a16="http://schemas.microsoft.com/office/drawing/2014/main" id="{2764A21E-36FD-010D-7F59-891C5EAD282A}"/>
            </a:ext>
          </a:extLst>
        </p:cNvPr>
        <p:cNvGrpSpPr/>
        <p:nvPr/>
      </p:nvGrpSpPr>
      <p:grpSpPr>
        <a:xfrm>
          <a:off x="0" y="0"/>
          <a:ext cx="0" cy="0"/>
          <a:chOff x="0" y="0"/>
          <a:chExt cx="0" cy="0"/>
        </a:xfrm>
      </p:grpSpPr>
      <p:sp>
        <p:nvSpPr>
          <p:cNvPr id="2" name="Google Shape;441;p21">
            <a:extLst>
              <a:ext uri="{FF2B5EF4-FFF2-40B4-BE49-F238E27FC236}">
                <a16:creationId xmlns:a16="http://schemas.microsoft.com/office/drawing/2014/main" id="{9F56EAD7-4F3E-6C38-6B9E-A927E8BC402C}"/>
              </a:ext>
            </a:extLst>
          </p:cNvPr>
          <p:cNvSpPr txBox="1">
            <a:spLocks noGrp="1"/>
          </p:cNvSpPr>
          <p:nvPr>
            <p:ph type="body" idx="1"/>
          </p:nvPr>
        </p:nvSpPr>
        <p:spPr>
          <a:xfrm>
            <a:off x="412297" y="33908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Daniel’s</a:t>
            </a:r>
            <a:r>
              <a:rPr lang="de-DE" dirty="0"/>
              <a:t> </a:t>
            </a:r>
            <a:r>
              <a:rPr lang="de-DE" dirty="0" err="1"/>
              <a:t>Resilience</a:t>
            </a:r>
            <a:r>
              <a:rPr lang="de-DE" dirty="0"/>
              <a:t> Pattern</a:t>
            </a:r>
          </a:p>
        </p:txBody>
      </p:sp>
      <p:sp>
        <p:nvSpPr>
          <p:cNvPr id="5" name="Google Shape;461;p21">
            <a:extLst>
              <a:ext uri="{FF2B5EF4-FFF2-40B4-BE49-F238E27FC236}">
                <a16:creationId xmlns:a16="http://schemas.microsoft.com/office/drawing/2014/main" id="{22A5C19D-A46D-BDE9-C190-FC770D8FF6D3}"/>
              </a:ext>
            </a:extLst>
          </p:cNvPr>
          <p:cNvSpPr txBox="1"/>
          <p:nvPr/>
        </p:nvSpPr>
        <p:spPr>
          <a:xfrm>
            <a:off x="2514599" y="4114902"/>
            <a:ext cx="1682903" cy="723235"/>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Social</a:t>
            </a:r>
            <a:r>
              <a:rPr lang="de-DE" sz="1200" b="1" dirty="0">
                <a:solidFill>
                  <a:srgbClr val="000000"/>
                </a:solidFill>
                <a:latin typeface="Aptos" panose="020B0004020202020204" pitchFamily="34" charset="0"/>
                <a:sym typeface="Arial"/>
              </a:rPr>
              <a:t> Support</a:t>
            </a:r>
            <a:endParaRPr sz="1200" b="1" dirty="0">
              <a:latin typeface="Aptos" panose="020B0004020202020204" pitchFamily="34" charset="0"/>
            </a:endParaRPr>
          </a:p>
          <a:p>
            <a:pPr marL="0" marR="0" lvl="0" indent="0" algn="r" rtl="0">
              <a:spcBef>
                <a:spcPts val="600"/>
              </a:spcBef>
              <a:buNone/>
            </a:pPr>
            <a:r>
              <a:rPr lang="de-DE" sz="1200" dirty="0" err="1">
                <a:solidFill>
                  <a:srgbClr val="000000"/>
                </a:solidFill>
                <a:latin typeface="Aptos" panose="020B0004020202020204" pitchFamily="34" charset="0"/>
                <a:sym typeface="Arial"/>
              </a:rPr>
              <a:t>Build</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deep</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relationships</a:t>
            </a:r>
            <a:endParaRPr lang="de-DE" sz="1200" dirty="0">
              <a:solidFill>
                <a:srgbClr val="000000"/>
              </a:solidFill>
              <a:latin typeface="Aptos" panose="020B0004020202020204" pitchFamily="34" charset="0"/>
              <a:sym typeface="Arial"/>
            </a:endParaRPr>
          </a:p>
        </p:txBody>
      </p:sp>
      <p:sp>
        <p:nvSpPr>
          <p:cNvPr id="8" name="Google Shape;463;p21">
            <a:extLst>
              <a:ext uri="{FF2B5EF4-FFF2-40B4-BE49-F238E27FC236}">
                <a16:creationId xmlns:a16="http://schemas.microsoft.com/office/drawing/2014/main" id="{2E7E5F0F-C82A-5678-7560-0805DF2BFB13}"/>
              </a:ext>
            </a:extLst>
          </p:cNvPr>
          <p:cNvSpPr txBox="1"/>
          <p:nvPr/>
        </p:nvSpPr>
        <p:spPr>
          <a:xfrm>
            <a:off x="253210" y="2666887"/>
            <a:ext cx="2842698" cy="1138733"/>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Optimistic</a:t>
            </a:r>
            <a:r>
              <a:rPr lang="de-DE" sz="1200" b="1" dirty="0">
                <a:solidFill>
                  <a:srgbClr val="000000"/>
                </a:solidFill>
                <a:latin typeface="Aptos" panose="020B0004020202020204" pitchFamily="34" charset="0"/>
                <a:sym typeface="Arial"/>
              </a:rPr>
              <a:t> Outlook</a:t>
            </a:r>
            <a:endParaRPr sz="1200" b="1"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DFE8F0"/>
                </a:solidFill>
                <a:latin typeface="Aptos" panose="020B0004020202020204" pitchFamily="34" charset="0"/>
                <a:sym typeface="Arial"/>
              </a:rPr>
              <a:t>Maintain</a:t>
            </a:r>
            <a:r>
              <a:rPr lang="de-DE" sz="1200" dirty="0">
                <a:solidFill>
                  <a:srgbClr val="DFE8F0"/>
                </a:solidFill>
                <a:latin typeface="Aptos" panose="020B0004020202020204" pitchFamily="34" charset="0"/>
                <a:sym typeface="Arial"/>
              </a:rPr>
              <a:t> a positive </a:t>
            </a:r>
            <a:r>
              <a:rPr lang="de-DE" sz="1200" dirty="0" err="1">
                <a:solidFill>
                  <a:srgbClr val="DFE8F0"/>
                </a:solidFill>
                <a:latin typeface="Aptos" panose="020B0004020202020204" pitchFamily="34" charset="0"/>
                <a:sym typeface="Arial"/>
              </a:rPr>
              <a:t>outlook</a:t>
            </a:r>
            <a:endParaRPr sz="1200" dirty="0">
              <a:solidFill>
                <a:srgbClr val="DFE8F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Keep </a:t>
            </a:r>
            <a:r>
              <a:rPr lang="de-DE" sz="1200" dirty="0" err="1">
                <a:solidFill>
                  <a:srgbClr val="000000"/>
                </a:solidFill>
                <a:latin typeface="Aptos" panose="020B0004020202020204" pitchFamily="34" charset="0"/>
                <a:sym typeface="Arial"/>
              </a:rPr>
              <a:t>things</a:t>
            </a:r>
            <a:r>
              <a:rPr lang="de-DE" sz="1200" dirty="0">
                <a:solidFill>
                  <a:srgbClr val="000000"/>
                </a:solidFill>
                <a:latin typeface="Aptos" panose="020B0004020202020204" pitchFamily="34" charset="0"/>
                <a:sym typeface="Arial"/>
              </a:rPr>
              <a:t> in </a:t>
            </a:r>
            <a:r>
              <a:rPr lang="de-DE" sz="1200" dirty="0" err="1">
                <a:solidFill>
                  <a:srgbClr val="000000"/>
                </a:solidFill>
                <a:latin typeface="Aptos" panose="020B0004020202020204" pitchFamily="34" charset="0"/>
                <a:sym typeface="Arial"/>
              </a:rPr>
              <a:t>perspective</a:t>
            </a:r>
            <a:endParaRPr sz="1200" dirty="0">
              <a:solidFill>
                <a:srgbClr val="000000"/>
              </a:solidFill>
              <a:latin typeface="Aptos" panose="020B0004020202020204" pitchFamily="34" charset="0"/>
              <a:sym typeface="Arial"/>
            </a:endParaRPr>
          </a:p>
          <a:p>
            <a:pPr marL="0" marR="0" lvl="0" indent="0" algn="r" rtl="0">
              <a:spcBef>
                <a:spcPts val="600"/>
              </a:spcBef>
              <a:spcAft>
                <a:spcPts val="600"/>
              </a:spcAft>
              <a:buNone/>
            </a:pPr>
            <a:r>
              <a:rPr lang="de-DE" sz="1200" dirty="0" err="1">
                <a:solidFill>
                  <a:srgbClr val="000000"/>
                </a:solidFill>
                <a:latin typeface="Aptos" panose="020B0004020202020204" pitchFamily="34" charset="0"/>
                <a:sym typeface="Arial"/>
              </a:rPr>
              <a:t>Accept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that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change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part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living</a:t>
            </a:r>
            <a:endParaRPr sz="1200" dirty="0">
              <a:solidFill>
                <a:srgbClr val="000000"/>
              </a:solidFill>
              <a:latin typeface="Aptos" panose="020B0004020202020204" pitchFamily="34" charset="0"/>
              <a:sym typeface="Arial"/>
            </a:endParaRPr>
          </a:p>
        </p:txBody>
      </p:sp>
      <p:sp>
        <p:nvSpPr>
          <p:cNvPr id="10" name="Google Shape;442;p21">
            <a:extLst>
              <a:ext uri="{FF2B5EF4-FFF2-40B4-BE49-F238E27FC236}">
                <a16:creationId xmlns:a16="http://schemas.microsoft.com/office/drawing/2014/main" id="{7F886C48-36FE-5584-71C1-891FA580483A}"/>
              </a:ext>
            </a:extLst>
          </p:cNvPr>
          <p:cNvSpPr txBox="1"/>
          <p:nvPr/>
        </p:nvSpPr>
        <p:spPr>
          <a:xfrm>
            <a:off x="4946498" y="4116766"/>
            <a:ext cx="2654289" cy="723235"/>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dirty="0" err="1">
                <a:solidFill>
                  <a:srgbClr val="000000"/>
                </a:solidFill>
                <a:latin typeface="Aptos" panose="020B0004020202020204" pitchFamily="34" charset="0"/>
                <a:sym typeface="Arial"/>
              </a:rPr>
              <a:t>Meaning</a:t>
            </a:r>
            <a:r>
              <a:rPr lang="de-DE" sz="1200" b="1" dirty="0">
                <a:solidFill>
                  <a:srgbClr val="000000"/>
                </a:solidFill>
                <a:latin typeface="Aptos" panose="020B0004020202020204" pitchFamily="34" charset="0"/>
                <a:sym typeface="Arial"/>
              </a:rPr>
              <a:t> and Purpose</a:t>
            </a:r>
            <a:endParaRPr sz="1200" b="1" dirty="0">
              <a:solidFill>
                <a:srgbClr val="000000"/>
              </a:solidFill>
              <a:latin typeface="Aptos" panose="020B0004020202020204" pitchFamily="34" charset="0"/>
              <a:sym typeface="Arial"/>
            </a:endParaRPr>
          </a:p>
          <a:p>
            <a:pPr>
              <a:spcBef>
                <a:spcPts val="600"/>
              </a:spcBef>
            </a:pPr>
            <a:r>
              <a:rPr lang="de-DE" sz="1200" dirty="0">
                <a:solidFill>
                  <a:srgbClr val="000000"/>
                </a:solidFill>
                <a:latin typeface="Aptos" panose="020B0004020202020204" pitchFamily="34" charset="0"/>
                <a:sym typeface="Arial"/>
              </a:rPr>
              <a:t>Find </a:t>
            </a:r>
            <a:r>
              <a:rPr lang="de-DE" sz="1200" dirty="0" err="1">
                <a:solidFill>
                  <a:srgbClr val="000000"/>
                </a:solidFill>
                <a:latin typeface="Aptos" panose="020B0004020202020204" pitchFamily="34" charset="0"/>
                <a:sym typeface="Arial"/>
              </a:rPr>
              <a:t>activities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with</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meaning</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purpose</a:t>
            </a:r>
            <a:r>
              <a:rPr lang="de-DE" sz="1200" dirty="0">
                <a:solidFill>
                  <a:srgbClr val="000000"/>
                </a:solidFill>
                <a:latin typeface="Aptos" panose="020B0004020202020204" pitchFamily="34" charset="0"/>
                <a:sym typeface="Arial"/>
              </a:rPr>
              <a:t> outside </a:t>
            </a:r>
            <a:r>
              <a:rPr lang="de-DE" sz="1200" dirty="0" err="1">
                <a:solidFill>
                  <a:srgbClr val="000000"/>
                </a:solidFill>
                <a:latin typeface="Aptos" panose="020B0004020202020204" pitchFamily="34" charset="0"/>
                <a:sym typeface="Arial"/>
              </a:rPr>
              <a:t>work</a:t>
            </a:r>
            <a:endParaRPr lang="de-DE" sz="1200" dirty="0">
              <a:solidFill>
                <a:srgbClr val="000000"/>
              </a:solidFill>
              <a:latin typeface="Aptos" panose="020B0004020202020204" pitchFamily="34" charset="0"/>
              <a:sym typeface="Arial"/>
            </a:endParaRPr>
          </a:p>
        </p:txBody>
      </p:sp>
      <p:sp>
        <p:nvSpPr>
          <p:cNvPr id="11" name="Google Shape;442;p21">
            <a:extLst>
              <a:ext uri="{FF2B5EF4-FFF2-40B4-BE49-F238E27FC236}">
                <a16:creationId xmlns:a16="http://schemas.microsoft.com/office/drawing/2014/main" id="{0BF28B49-DC3E-2E59-F1D3-B37EA17E6583}"/>
              </a:ext>
            </a:extLst>
          </p:cNvPr>
          <p:cNvSpPr txBox="1"/>
          <p:nvPr/>
        </p:nvSpPr>
        <p:spPr>
          <a:xfrm>
            <a:off x="6195475" y="2634532"/>
            <a:ext cx="1960646" cy="106178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dirty="0">
                <a:solidFill>
                  <a:srgbClr val="000000"/>
                </a:solidFill>
                <a:latin typeface="Aptos" panose="020B0004020202020204" pitchFamily="34" charset="0"/>
                <a:sym typeface="Arial"/>
              </a:rPr>
              <a:t>Move </a:t>
            </a:r>
            <a:r>
              <a:rPr lang="de-DE" sz="1200" b="1" dirty="0" err="1">
                <a:solidFill>
                  <a:srgbClr val="000000"/>
                </a:solidFill>
                <a:latin typeface="Aptos" panose="020B0004020202020204" pitchFamily="34" charset="0"/>
                <a:sym typeface="Arial"/>
              </a:rPr>
              <a:t>toward</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your</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goals</a:t>
            </a:r>
            <a:endParaRPr sz="1200" b="1" dirty="0">
              <a:solidFill>
                <a:srgbClr val="000000"/>
              </a:solidFill>
              <a:latin typeface="Aptos" panose="020B0004020202020204" pitchFamily="34" charset="0"/>
              <a:sym typeface="Arial"/>
            </a:endParaRPr>
          </a:p>
          <a:p>
            <a:pPr marL="0" marR="0" lvl="0" indent="0" algn="l" rtl="0">
              <a:spcBef>
                <a:spcPts val="600"/>
              </a:spcBef>
              <a:spcAft>
                <a:spcPts val="0"/>
              </a:spcAft>
              <a:buNone/>
            </a:pPr>
            <a:r>
              <a:rPr lang="de-DE" sz="1200" dirty="0" err="1">
                <a:solidFill>
                  <a:srgbClr val="DFE8F0"/>
                </a:solidFill>
                <a:latin typeface="Aptos" panose="020B0004020202020204" pitchFamily="34" charset="0"/>
                <a:sym typeface="Arial"/>
              </a:rPr>
              <a:t>Make</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realistic</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plans</a:t>
            </a:r>
            <a:r>
              <a:rPr lang="de-DE" sz="1200" dirty="0">
                <a:solidFill>
                  <a:srgbClr val="DFE8F0"/>
                </a:solidFill>
                <a:latin typeface="Aptos" panose="020B0004020202020204" pitchFamily="34" charset="0"/>
                <a:sym typeface="Arial"/>
              </a:rPr>
              <a:t> </a:t>
            </a:r>
            <a:endParaRPr sz="1200" dirty="0">
              <a:solidFill>
                <a:srgbClr val="DFE8F0"/>
              </a:solidFill>
              <a:latin typeface="Aptos" panose="020B0004020202020204" pitchFamily="34" charset="0"/>
            </a:endParaRPr>
          </a:p>
          <a:p>
            <a:pPr marL="0" marR="0" lvl="0" indent="0" algn="l" rtl="0">
              <a:spcBef>
                <a:spcPts val="600"/>
              </a:spcBef>
              <a:spcAft>
                <a:spcPts val="600"/>
              </a:spcAft>
              <a:buNone/>
            </a:pPr>
            <a:r>
              <a:rPr lang="de-DE" sz="1200" dirty="0">
                <a:solidFill>
                  <a:srgbClr val="DFE8F0"/>
                </a:solidFill>
                <a:latin typeface="Aptos" panose="020B0004020202020204" pitchFamily="34" charset="0"/>
                <a:sym typeface="Arial"/>
              </a:rPr>
              <a:t>Look </a:t>
            </a:r>
            <a:r>
              <a:rPr lang="de-DE" sz="1200" dirty="0" err="1">
                <a:solidFill>
                  <a:srgbClr val="DFE8F0"/>
                </a:solidFill>
                <a:latin typeface="Aptos" panose="020B0004020202020204" pitchFamily="34" charset="0"/>
                <a:sym typeface="Arial"/>
              </a:rPr>
              <a:t>for</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opportunities</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of</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self-discovery</a:t>
            </a:r>
            <a:endParaRPr sz="1200" dirty="0">
              <a:solidFill>
                <a:srgbClr val="DFE8F0"/>
              </a:solidFill>
              <a:latin typeface="Aptos" panose="020B0004020202020204" pitchFamily="34" charset="0"/>
              <a:sym typeface="Arial"/>
            </a:endParaRPr>
          </a:p>
        </p:txBody>
      </p:sp>
      <p:sp>
        <p:nvSpPr>
          <p:cNvPr id="12" name="Google Shape;443;p21">
            <a:extLst>
              <a:ext uri="{FF2B5EF4-FFF2-40B4-BE49-F238E27FC236}">
                <a16:creationId xmlns:a16="http://schemas.microsoft.com/office/drawing/2014/main" id="{593027D6-979E-60DF-7BCE-5F73B746E4D7}"/>
              </a:ext>
            </a:extLst>
          </p:cNvPr>
          <p:cNvSpPr txBox="1"/>
          <p:nvPr/>
        </p:nvSpPr>
        <p:spPr>
          <a:xfrm>
            <a:off x="5530069" y="865837"/>
            <a:ext cx="3001274" cy="132339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u="none" strike="noStrike" cap="none" dirty="0" err="1">
                <a:solidFill>
                  <a:srgbClr val="000000"/>
                </a:solidFill>
                <a:latin typeface="Aptos" panose="020B0004020202020204" pitchFamily="34" charset="0"/>
                <a:sym typeface="Arial"/>
              </a:rPr>
              <a:t>Active</a:t>
            </a:r>
            <a:r>
              <a:rPr lang="de-DE" sz="1200" b="1" u="none" strike="noStrike" cap="none" dirty="0">
                <a:solidFill>
                  <a:srgbClr val="000000"/>
                </a:solidFill>
                <a:latin typeface="Aptos" panose="020B0004020202020204" pitchFamily="34" charset="0"/>
                <a:sym typeface="Arial"/>
              </a:rPr>
              <a:t> Problem </a:t>
            </a:r>
            <a:r>
              <a:rPr lang="de-DE" sz="1200" b="1" u="none" strike="noStrike" cap="none" dirty="0" err="1">
                <a:solidFill>
                  <a:srgbClr val="000000"/>
                </a:solidFill>
                <a:latin typeface="Aptos" panose="020B0004020202020204" pitchFamily="34" charset="0"/>
                <a:sym typeface="Arial"/>
              </a:rPr>
              <a:t>Solving</a:t>
            </a:r>
            <a:endParaRPr sz="1200" b="1" u="none" strike="noStrike" cap="none" dirty="0">
              <a:solidFill>
                <a:srgbClr val="000000"/>
              </a:solidFill>
              <a:latin typeface="Aptos" panose="020B0004020202020204" pitchFamily="34" charset="0"/>
              <a:sym typeface="Arial"/>
            </a:endParaRPr>
          </a:p>
          <a:p>
            <a:pPr>
              <a:spcBef>
                <a:spcPts val="600"/>
              </a:spcBef>
            </a:pPr>
            <a:r>
              <a:rPr lang="de-DE" sz="1200" u="none" strike="noStrike" cap="none" dirty="0" err="1">
                <a:solidFill>
                  <a:srgbClr val="000000"/>
                </a:solidFill>
                <a:latin typeface="Aptos" panose="020B0004020202020204" pitchFamily="34" charset="0"/>
                <a:sym typeface="Arial"/>
              </a:rPr>
              <a:t>Reframe</a:t>
            </a:r>
            <a:r>
              <a:rPr lang="de-DE" sz="1200" u="none" strike="noStrike" cap="none"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crises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into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solveable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problems</a:t>
            </a:r>
            <a:endParaRPr lang="de-DE" sz="1200" u="none" strike="noStrike" cap="none" dirty="0">
              <a:solidFill>
                <a:srgbClr val="000000"/>
              </a:solidFill>
              <a:latin typeface="Aptos" panose="020B0004020202020204" pitchFamily="34" charset="0"/>
              <a:sym typeface="Arial"/>
            </a:endParaRPr>
          </a:p>
          <a:p>
            <a:pPr marL="0" marR="0" lvl="0" indent="0" algn="l" rtl="0">
              <a:spcBef>
                <a:spcPts val="600"/>
              </a:spcBef>
              <a:spcAft>
                <a:spcPts val="0"/>
              </a:spcAft>
              <a:buNone/>
            </a:pPr>
            <a:r>
              <a:rPr lang="de-DE" sz="1200" u="none" strike="noStrike" cap="none" dirty="0" err="1">
                <a:solidFill>
                  <a:srgbClr val="DFE8F0"/>
                </a:solidFill>
                <a:latin typeface="Aptos" panose="020B0004020202020204" pitchFamily="34" charset="0"/>
                <a:sym typeface="Arial"/>
              </a:rPr>
              <a:t>Maintain</a:t>
            </a:r>
            <a:r>
              <a:rPr lang="de-DE" sz="1200" u="none" strike="noStrike" cap="none" dirty="0">
                <a:solidFill>
                  <a:srgbClr val="DFE8F0"/>
                </a:solidFill>
                <a:latin typeface="Aptos" panose="020B0004020202020204" pitchFamily="34" charset="0"/>
                <a:sym typeface="Arial"/>
              </a:rPr>
              <a:t> a sense </a:t>
            </a:r>
            <a:r>
              <a:rPr lang="de-DE" sz="1200" u="none" strike="noStrike" cap="none" dirty="0" err="1">
                <a:solidFill>
                  <a:srgbClr val="DFE8F0"/>
                </a:solidFill>
                <a:latin typeface="Aptos" panose="020B0004020202020204" pitchFamily="34" charset="0"/>
                <a:sym typeface="Arial"/>
              </a:rPr>
              <a:t>of</a:t>
            </a:r>
            <a:r>
              <a:rPr lang="de-DE" sz="1200" u="none" strike="noStrike" cap="none" dirty="0">
                <a:solidFill>
                  <a:srgbClr val="DFE8F0"/>
                </a:solidFill>
                <a:latin typeface="Aptos" panose="020B0004020202020204" pitchFamily="34" charset="0"/>
                <a:sym typeface="Arial"/>
              </a:rPr>
              <a:t> </a:t>
            </a:r>
            <a:r>
              <a:rPr lang="de-DE" sz="1200" u="none" strike="noStrike" cap="none" dirty="0" err="1">
                <a:solidFill>
                  <a:srgbClr val="DFE8F0"/>
                </a:solidFill>
                <a:latin typeface="Aptos" panose="020B0004020202020204" pitchFamily="34" charset="0"/>
                <a:sym typeface="Arial"/>
              </a:rPr>
              <a:t>control</a:t>
            </a:r>
            <a:r>
              <a:rPr lang="de-DE" sz="1200" u="none" strike="noStrike" cap="none" dirty="0">
                <a:solidFill>
                  <a:srgbClr val="DFE8F0"/>
                </a:solidFill>
                <a:latin typeface="Aptos" panose="020B0004020202020204" pitchFamily="34" charset="0"/>
                <a:sym typeface="Arial"/>
              </a:rPr>
              <a:t> and </a:t>
            </a:r>
            <a:r>
              <a:rPr lang="de-DE" sz="1200" u="none" strike="noStrike" cap="none" dirty="0" err="1">
                <a:solidFill>
                  <a:srgbClr val="DFE8F0"/>
                </a:solidFill>
                <a:latin typeface="Aptos" panose="020B0004020202020204" pitchFamily="34" charset="0"/>
                <a:sym typeface="Arial"/>
              </a:rPr>
              <a:t>influence</a:t>
            </a:r>
            <a:r>
              <a:rPr lang="de-DE" sz="1200" dirty="0">
                <a:solidFill>
                  <a:srgbClr val="DFE8F0"/>
                </a:solidFill>
                <a:latin typeface="Aptos" panose="020B0004020202020204" pitchFamily="34" charset="0"/>
                <a:sym typeface="Arial"/>
              </a:rPr>
              <a:t> and </a:t>
            </a:r>
            <a:r>
              <a:rPr lang="de-DE" sz="1200" dirty="0" err="1">
                <a:solidFill>
                  <a:srgbClr val="DFE8F0"/>
                </a:solidFill>
                <a:latin typeface="Aptos" panose="020B0004020202020204" pitchFamily="34" charset="0"/>
                <a:sym typeface="Arial"/>
              </a:rPr>
              <a:t>let</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go</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of</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things</a:t>
            </a:r>
            <a:r>
              <a:rPr lang="de-DE" sz="1200" dirty="0">
                <a:solidFill>
                  <a:srgbClr val="DFE8F0"/>
                </a:solidFill>
                <a:latin typeface="Aptos" panose="020B0004020202020204" pitchFamily="34" charset="0"/>
                <a:sym typeface="Arial"/>
              </a:rPr>
              <a:t> outside </a:t>
            </a:r>
            <a:r>
              <a:rPr lang="de-DE" sz="1200" dirty="0" err="1">
                <a:solidFill>
                  <a:srgbClr val="DFE8F0"/>
                </a:solidFill>
                <a:latin typeface="Aptos" panose="020B0004020202020204" pitchFamily="34" charset="0"/>
                <a:sym typeface="Arial"/>
              </a:rPr>
              <a:t>of</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your</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control</a:t>
            </a:r>
            <a:endParaRPr lang="de-DE" sz="1200" u="none" strike="noStrike" cap="none" dirty="0">
              <a:solidFill>
                <a:srgbClr val="DFE8F0"/>
              </a:solidFill>
              <a:latin typeface="Aptos" panose="020B0004020202020204" pitchFamily="34" charset="0"/>
              <a:sym typeface="Arial"/>
            </a:endParaRPr>
          </a:p>
          <a:p>
            <a:pPr marL="0" marR="0" lvl="0" indent="0" algn="l" rtl="0">
              <a:spcBef>
                <a:spcPts val="600"/>
              </a:spcBef>
              <a:spcAft>
                <a:spcPts val="600"/>
              </a:spcAft>
              <a:buNone/>
            </a:pPr>
            <a:r>
              <a:rPr lang="de-DE" sz="1200" dirty="0">
                <a:solidFill>
                  <a:srgbClr val="000000"/>
                </a:solidFill>
                <a:latin typeface="Aptos" panose="020B0004020202020204" pitchFamily="34" charset="0"/>
                <a:sym typeface="Arial"/>
              </a:rPr>
              <a:t>Take </a:t>
            </a:r>
            <a:r>
              <a:rPr lang="de-DE" sz="1200" dirty="0" err="1">
                <a:solidFill>
                  <a:srgbClr val="000000"/>
                </a:solidFill>
                <a:latin typeface="Aptos" panose="020B0004020202020204" pitchFamily="34" charset="0"/>
                <a:sym typeface="Arial"/>
              </a:rPr>
              <a:t>decisive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action</a:t>
            </a:r>
            <a:endParaRPr sz="1200" dirty="0">
              <a:solidFill>
                <a:srgbClr val="000000"/>
              </a:solidFill>
              <a:latin typeface="Aptos" panose="020B0004020202020204" pitchFamily="34" charset="0"/>
              <a:sym typeface="Arial"/>
            </a:endParaRPr>
          </a:p>
        </p:txBody>
      </p:sp>
      <p:sp>
        <p:nvSpPr>
          <p:cNvPr id="13" name="Google Shape;462;p21">
            <a:extLst>
              <a:ext uri="{FF2B5EF4-FFF2-40B4-BE49-F238E27FC236}">
                <a16:creationId xmlns:a16="http://schemas.microsoft.com/office/drawing/2014/main" id="{8DF76107-6CAB-780D-C195-AD8D66ED3931}"/>
              </a:ext>
            </a:extLst>
          </p:cNvPr>
          <p:cNvSpPr txBox="1"/>
          <p:nvPr/>
        </p:nvSpPr>
        <p:spPr>
          <a:xfrm>
            <a:off x="951586" y="865837"/>
            <a:ext cx="2627440" cy="132339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a:solidFill>
                  <a:srgbClr val="000000"/>
                </a:solidFill>
                <a:latin typeface="Aptos" panose="020B0004020202020204" pitchFamily="34" charset="0"/>
                <a:sym typeface="Arial"/>
              </a:rPr>
              <a:t>Self-care</a:t>
            </a:r>
            <a:endParaRPr lang="de-DE" sz="1200" b="1" dirty="0">
              <a:latin typeface="Aptos" panose="020B0004020202020204" pitchFamily="34" charset="0"/>
            </a:endParaRPr>
          </a:p>
          <a:p>
            <a:pPr algn="r">
              <a:spcBef>
                <a:spcPts val="600"/>
              </a:spcBef>
            </a:pPr>
            <a:r>
              <a:rPr lang="de-DE" sz="1200" dirty="0">
                <a:solidFill>
                  <a:srgbClr val="000000"/>
                </a:solidFill>
                <a:latin typeface="Aptos" panose="020B0004020202020204" pitchFamily="34" charset="0"/>
                <a:sym typeface="Arial"/>
              </a:rPr>
              <a:t>Positive </a:t>
            </a:r>
            <a:r>
              <a:rPr lang="de-DE" sz="1200" dirty="0" err="1">
                <a:solidFill>
                  <a:srgbClr val="000000"/>
                </a:solidFill>
                <a:latin typeface="Aptos" panose="020B0004020202020204" pitchFamily="34" charset="0"/>
                <a:sym typeface="Arial"/>
              </a:rPr>
              <a:t>view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yourself</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DFE8F0"/>
                </a:solidFill>
                <a:latin typeface="Aptos" panose="020B0004020202020204" pitchFamily="34" charset="0"/>
                <a:sym typeface="Arial"/>
              </a:rPr>
              <a:t>Healthy</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eating</a:t>
            </a:r>
            <a:r>
              <a:rPr lang="de-DE" sz="1200" dirty="0">
                <a:solidFill>
                  <a:srgbClr val="DFE8F0"/>
                </a:solidFill>
                <a:latin typeface="Aptos" panose="020B0004020202020204" pitchFamily="34" charset="0"/>
                <a:sym typeface="Arial"/>
              </a:rPr>
              <a:t> &amp; </a:t>
            </a:r>
            <a:r>
              <a:rPr lang="de-DE" sz="1200" dirty="0" err="1">
                <a:solidFill>
                  <a:srgbClr val="000000"/>
                </a:solidFill>
                <a:latin typeface="Aptos" panose="020B0004020202020204" pitchFamily="34" charset="0"/>
                <a:sym typeface="Arial"/>
              </a:rPr>
              <a:t>sufficient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sleep</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DFE8F0"/>
                </a:solidFill>
                <a:latin typeface="Aptos" panose="020B0004020202020204" pitchFamily="34" charset="0"/>
                <a:sym typeface="Arial"/>
              </a:rPr>
              <a:t>Time </a:t>
            </a:r>
            <a:r>
              <a:rPr lang="de-DE" sz="1200" dirty="0" err="1">
                <a:solidFill>
                  <a:srgbClr val="DFE8F0"/>
                </a:solidFill>
                <a:latin typeface="Aptos" panose="020B0004020202020204" pitchFamily="34" charset="0"/>
                <a:sym typeface="Arial"/>
              </a:rPr>
              <a:t>to</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recover</a:t>
            </a:r>
            <a:r>
              <a:rPr lang="de-DE" sz="1200" dirty="0">
                <a:solidFill>
                  <a:srgbClr val="DFE8F0"/>
                </a:solidFill>
                <a:latin typeface="Aptos" panose="020B0004020202020204" pitchFamily="34" charset="0"/>
                <a:sym typeface="Arial"/>
              </a:rPr>
              <a:t> and relax</a:t>
            </a:r>
          </a:p>
          <a:p>
            <a:pPr marL="0" marR="0" lvl="0" indent="0" algn="r" rtl="0">
              <a:spcBef>
                <a:spcPts val="600"/>
              </a:spcBef>
              <a:spcAft>
                <a:spcPts val="0"/>
              </a:spcAft>
              <a:buNone/>
            </a:pPr>
            <a:r>
              <a:rPr lang="de-DE" sz="1200" dirty="0">
                <a:solidFill>
                  <a:srgbClr val="DFE8F0"/>
                </a:solidFill>
                <a:latin typeface="Aptos" panose="020B0004020202020204" pitchFamily="34" charset="0"/>
                <a:sym typeface="Arial"/>
              </a:rPr>
              <a:t>Regular </a:t>
            </a:r>
            <a:r>
              <a:rPr lang="de-DE" sz="1200" dirty="0" err="1">
                <a:solidFill>
                  <a:srgbClr val="DFE8F0"/>
                </a:solidFill>
                <a:latin typeface="Aptos" panose="020B0004020202020204" pitchFamily="34" charset="0"/>
                <a:sym typeface="Arial"/>
              </a:rPr>
              <a:t>physical</a:t>
            </a:r>
            <a:r>
              <a:rPr lang="de-DE" sz="1200" dirty="0">
                <a:solidFill>
                  <a:srgbClr val="DFE8F0"/>
                </a:solidFill>
                <a:latin typeface="Aptos" panose="020B0004020202020204" pitchFamily="34" charset="0"/>
                <a:sym typeface="Arial"/>
              </a:rPr>
              <a:t> </a:t>
            </a:r>
            <a:r>
              <a:rPr lang="de-DE" sz="1200" dirty="0" err="1">
                <a:solidFill>
                  <a:srgbClr val="DFE8F0"/>
                </a:solidFill>
                <a:latin typeface="Aptos" panose="020B0004020202020204" pitchFamily="34" charset="0"/>
                <a:sym typeface="Arial"/>
              </a:rPr>
              <a:t>activity</a:t>
            </a:r>
            <a:endParaRPr lang="de-DE" sz="1200" dirty="0">
              <a:solidFill>
                <a:srgbClr val="DFE8F0"/>
              </a:solidFill>
              <a:latin typeface="Aptos" panose="020B0004020202020204" pitchFamily="34" charset="0"/>
              <a:sym typeface="Arial"/>
            </a:endParaRPr>
          </a:p>
        </p:txBody>
      </p:sp>
      <p:sp>
        <p:nvSpPr>
          <p:cNvPr id="14" name="Google Shape;445;p21">
            <a:extLst>
              <a:ext uri="{FF2B5EF4-FFF2-40B4-BE49-F238E27FC236}">
                <a16:creationId xmlns:a16="http://schemas.microsoft.com/office/drawing/2014/main" id="{A786E1E2-2029-CC1A-84A7-9AA5BE3250E6}"/>
              </a:ext>
            </a:extLst>
          </p:cNvPr>
          <p:cNvSpPr/>
          <p:nvPr/>
        </p:nvSpPr>
        <p:spPr>
          <a:xfrm>
            <a:off x="3572012" y="1764484"/>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 name="Google Shape;453;p21">
            <a:extLst>
              <a:ext uri="{FF2B5EF4-FFF2-40B4-BE49-F238E27FC236}">
                <a16:creationId xmlns:a16="http://schemas.microsoft.com/office/drawing/2014/main" id="{105F9E1E-0E05-575D-38F7-C4208D849BFE}"/>
              </a:ext>
            </a:extLst>
          </p:cNvPr>
          <p:cNvSpPr/>
          <p:nvPr/>
        </p:nvSpPr>
        <p:spPr>
          <a:xfrm>
            <a:off x="3726189"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16" name="Google Shape;464;p21">
            <a:extLst>
              <a:ext uri="{FF2B5EF4-FFF2-40B4-BE49-F238E27FC236}">
                <a16:creationId xmlns:a16="http://schemas.microsoft.com/office/drawing/2014/main" id="{992FC90C-DA8A-AC4F-728F-A9593E4750AD}"/>
              </a:ext>
            </a:extLst>
          </p:cNvPr>
          <p:cNvSpPr txBox="1"/>
          <p:nvPr/>
        </p:nvSpPr>
        <p:spPr>
          <a:xfrm>
            <a:off x="3631431" y="2599690"/>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17" name="Google Shape;453;p21">
            <a:extLst>
              <a:ext uri="{FF2B5EF4-FFF2-40B4-BE49-F238E27FC236}">
                <a16:creationId xmlns:a16="http://schemas.microsoft.com/office/drawing/2014/main" id="{DC95C2C7-F4D4-EC65-B0EC-C0549B8592D5}"/>
              </a:ext>
            </a:extLst>
          </p:cNvPr>
          <p:cNvSpPr/>
          <p:nvPr/>
        </p:nvSpPr>
        <p:spPr>
          <a:xfrm>
            <a:off x="3214745"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8" name="Google Shape;453;p21">
            <a:extLst>
              <a:ext uri="{FF2B5EF4-FFF2-40B4-BE49-F238E27FC236}">
                <a16:creationId xmlns:a16="http://schemas.microsoft.com/office/drawing/2014/main" id="{F6DDE225-73A5-8F7A-5106-569FA9794E22}"/>
              </a:ext>
            </a:extLst>
          </p:cNvPr>
          <p:cNvSpPr/>
          <p:nvPr/>
        </p:nvSpPr>
        <p:spPr>
          <a:xfrm>
            <a:off x="3726189"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0" name="Google Shape;453;p21">
            <a:extLst>
              <a:ext uri="{FF2B5EF4-FFF2-40B4-BE49-F238E27FC236}">
                <a16:creationId xmlns:a16="http://schemas.microsoft.com/office/drawing/2014/main" id="{006E6BDF-FBE4-6813-B982-9D45B9221D8E}"/>
              </a:ext>
            </a:extLst>
          </p:cNvPr>
          <p:cNvSpPr/>
          <p:nvPr/>
        </p:nvSpPr>
        <p:spPr>
          <a:xfrm>
            <a:off x="4703421"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1" name="Google Shape;453;p21">
            <a:extLst>
              <a:ext uri="{FF2B5EF4-FFF2-40B4-BE49-F238E27FC236}">
                <a16:creationId xmlns:a16="http://schemas.microsoft.com/office/drawing/2014/main" id="{9FB5CD35-65FB-7D80-7C99-8CDEA5576291}"/>
              </a:ext>
            </a:extLst>
          </p:cNvPr>
          <p:cNvSpPr/>
          <p:nvPr/>
        </p:nvSpPr>
        <p:spPr>
          <a:xfrm>
            <a:off x="5368899"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2" name="Google Shape;453;p21">
            <a:extLst>
              <a:ext uri="{FF2B5EF4-FFF2-40B4-BE49-F238E27FC236}">
                <a16:creationId xmlns:a16="http://schemas.microsoft.com/office/drawing/2014/main" id="{BF88C4CB-A079-9B82-A84C-A5805F0697BE}"/>
              </a:ext>
            </a:extLst>
          </p:cNvPr>
          <p:cNvSpPr/>
          <p:nvPr/>
        </p:nvSpPr>
        <p:spPr>
          <a:xfrm>
            <a:off x="4703421"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23" name="Grafik 43">
            <a:extLst>
              <a:ext uri="{FF2B5EF4-FFF2-40B4-BE49-F238E27FC236}">
                <a16:creationId xmlns:a16="http://schemas.microsoft.com/office/drawing/2014/main" id="{6B18EFFE-DBAD-D45A-DA8D-88CB5F86FD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8347" y="3313891"/>
            <a:ext cx="637623" cy="637623"/>
          </a:xfrm>
          <a:prstGeom prst="rect">
            <a:avLst/>
          </a:prstGeom>
        </p:spPr>
      </p:pic>
      <p:pic>
        <p:nvPicPr>
          <p:cNvPr id="24" name="Grafik 44">
            <a:extLst>
              <a:ext uri="{FF2B5EF4-FFF2-40B4-BE49-F238E27FC236}">
                <a16:creationId xmlns:a16="http://schemas.microsoft.com/office/drawing/2014/main" id="{55340F7B-5CC0-7FEB-C919-9888D07C08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554" y="2503075"/>
            <a:ext cx="615251" cy="615251"/>
          </a:xfrm>
          <a:prstGeom prst="rect">
            <a:avLst/>
          </a:prstGeom>
        </p:spPr>
      </p:pic>
      <p:pic>
        <p:nvPicPr>
          <p:cNvPr id="26" name="Grafik 45">
            <a:extLst>
              <a:ext uri="{FF2B5EF4-FFF2-40B4-BE49-F238E27FC236}">
                <a16:creationId xmlns:a16="http://schemas.microsoft.com/office/drawing/2014/main" id="{41B37E95-EEB2-CEFD-F0FD-811D2BE00F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833" y="2485570"/>
            <a:ext cx="646357" cy="646357"/>
          </a:xfrm>
          <a:prstGeom prst="rect">
            <a:avLst/>
          </a:prstGeom>
        </p:spPr>
      </p:pic>
      <p:pic>
        <p:nvPicPr>
          <p:cNvPr id="27" name="Grafik 46">
            <a:extLst>
              <a:ext uri="{FF2B5EF4-FFF2-40B4-BE49-F238E27FC236}">
                <a16:creationId xmlns:a16="http://schemas.microsoft.com/office/drawing/2014/main" id="{B75993FF-3548-7EBC-87BE-43D5BD696A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0245" y="1553196"/>
            <a:ext cx="595315" cy="595315"/>
          </a:xfrm>
          <a:prstGeom prst="rect">
            <a:avLst/>
          </a:prstGeom>
        </p:spPr>
      </p:pic>
      <p:pic>
        <p:nvPicPr>
          <p:cNvPr id="28" name="Grafik 47">
            <a:extLst>
              <a:ext uri="{FF2B5EF4-FFF2-40B4-BE49-F238E27FC236}">
                <a16:creationId xmlns:a16="http://schemas.microsoft.com/office/drawing/2014/main" id="{A4A3CFA2-9706-9405-7EBB-4614458BD5AD}"/>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26477"/>
          <a:stretch/>
        </p:blipFill>
        <p:spPr>
          <a:xfrm>
            <a:off x="4706847" y="1668603"/>
            <a:ext cx="721709" cy="530621"/>
          </a:xfrm>
          <a:prstGeom prst="rect">
            <a:avLst/>
          </a:prstGeom>
        </p:spPr>
      </p:pic>
      <p:pic>
        <p:nvPicPr>
          <p:cNvPr id="29" name="Grafik 48">
            <a:extLst>
              <a:ext uri="{FF2B5EF4-FFF2-40B4-BE49-F238E27FC236}">
                <a16:creationId xmlns:a16="http://schemas.microsoft.com/office/drawing/2014/main" id="{F73D12DB-833A-F7A8-7F5F-10AF65D92F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4421" y="3305963"/>
            <a:ext cx="680337" cy="680337"/>
          </a:xfrm>
          <a:prstGeom prst="rect">
            <a:avLst/>
          </a:prstGeom>
        </p:spPr>
      </p:pic>
      <p:sp>
        <p:nvSpPr>
          <p:cNvPr id="30" name="Textfeld 6">
            <a:extLst>
              <a:ext uri="{FF2B5EF4-FFF2-40B4-BE49-F238E27FC236}">
                <a16:creationId xmlns:a16="http://schemas.microsoft.com/office/drawing/2014/main" id="{A0BF1360-B4F9-563F-7319-95C8EFAC8410}"/>
              </a:ext>
            </a:extLst>
          </p:cNvPr>
          <p:cNvSpPr txBox="1"/>
          <p:nvPr/>
        </p:nvSpPr>
        <p:spPr>
          <a:xfrm>
            <a:off x="6784517" y="4598016"/>
            <a:ext cx="217714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rgbClr val="000000"/>
                </a:solidFill>
                <a:latin typeface="Aptos" panose="020B0004020202020204" pitchFamily="34" charset="0"/>
                <a:cs typeface="Calibri"/>
                <a:sym typeface="Arial"/>
              </a:rPr>
              <a:t>...a</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nd</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many</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more</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a:t>
            </a:r>
            <a:endParaRPr b="1" dirty="0">
              <a:latin typeface="Aptos" panose="020B0004020202020204" pitchFamily="34" charset="0"/>
            </a:endParaRPr>
          </a:p>
        </p:txBody>
      </p:sp>
    </p:spTree>
    <p:extLst>
      <p:ext uri="{BB962C8B-B14F-4D97-AF65-F5344CB8AC3E}">
        <p14:creationId xmlns:p14="http://schemas.microsoft.com/office/powerpoint/2010/main" val="2341894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557B9A2-0198-0242-2D6D-9CC0B1E30224}"/>
              </a:ext>
            </a:extLst>
          </p:cNvPr>
          <p:cNvSpPr>
            <a:spLocks noGrp="1"/>
          </p:cNvSpPr>
          <p:nvPr>
            <p:ph type="body" idx="1"/>
          </p:nvPr>
        </p:nvSpPr>
        <p:spPr>
          <a:xfrm>
            <a:off x="428627" y="336593"/>
            <a:ext cx="3021584" cy="443198"/>
          </a:xfrm>
        </p:spPr>
        <p:txBody>
          <a:bodyPr/>
          <a:lstStyle/>
          <a:p>
            <a:r>
              <a:rPr lang="de-DE" dirty="0" err="1"/>
              <a:t>How</a:t>
            </a:r>
            <a:r>
              <a:rPr lang="de-DE" dirty="0"/>
              <a:t> </a:t>
            </a:r>
            <a:r>
              <a:rPr lang="de-DE" dirty="0" err="1"/>
              <a:t>to</a:t>
            </a:r>
            <a:r>
              <a:rPr lang="de-DE" dirty="0"/>
              <a:t> </a:t>
            </a:r>
            <a:r>
              <a:rPr lang="de-DE" dirty="0" err="1"/>
              <a:t>train</a:t>
            </a:r>
            <a:r>
              <a:rPr lang="de-DE" dirty="0"/>
              <a:t> </a:t>
            </a:r>
            <a:r>
              <a:rPr lang="de-DE" dirty="0" err="1"/>
              <a:t>your</a:t>
            </a:r>
            <a:r>
              <a:rPr lang="de-DE" dirty="0"/>
              <a:t> </a:t>
            </a:r>
            <a:r>
              <a:rPr lang="de-DE" dirty="0" err="1"/>
              <a:t>resilience</a:t>
            </a:r>
            <a:endParaRPr lang="de-DE" dirty="0"/>
          </a:p>
        </p:txBody>
      </p:sp>
      <p:pic>
        <p:nvPicPr>
          <p:cNvPr id="5" name="Bildplatzhalter 6" descr="Ein Bild, das Im Haus, Gebäude, Mobiliar, Vase enthält.&#10;&#10;Automatisch generierte Beschreibung">
            <a:extLst>
              <a:ext uri="{FF2B5EF4-FFF2-40B4-BE49-F238E27FC236}">
                <a16:creationId xmlns:a16="http://schemas.microsoft.com/office/drawing/2014/main" id="{AE6DD6C8-523D-06C6-356B-5B28F1C428AF}"/>
              </a:ext>
            </a:extLst>
          </p:cNvPr>
          <p:cNvPicPr>
            <a:picLocks noChangeAspect="1"/>
          </p:cNvPicPr>
          <p:nvPr/>
        </p:nvPicPr>
        <p:blipFill rotWithShape="1">
          <a:blip r:embed="rId3"/>
          <a:srcRect l="19881" t="17927" b="21984"/>
          <a:stretch/>
        </p:blipFill>
        <p:spPr>
          <a:xfrm>
            <a:off x="4572000" y="0"/>
            <a:ext cx="4572000" cy="5143500"/>
          </a:xfrm>
          <a:prstGeom prst="rect">
            <a:avLst/>
          </a:prstGeom>
        </p:spPr>
      </p:pic>
    </p:spTree>
    <p:extLst>
      <p:ext uri="{BB962C8B-B14F-4D97-AF65-F5344CB8AC3E}">
        <p14:creationId xmlns:p14="http://schemas.microsoft.com/office/powerpoint/2010/main" val="515112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8E02B6A-D22A-AE33-891E-8B7C7FA26766}"/>
              </a:ext>
            </a:extLst>
          </p:cNvPr>
          <p:cNvSpPr>
            <a:spLocks noGrp="1"/>
          </p:cNvSpPr>
          <p:nvPr>
            <p:ph type="body" idx="1"/>
          </p:nvPr>
        </p:nvSpPr>
        <p:spPr>
          <a:xfrm>
            <a:off x="428625" y="290099"/>
            <a:ext cx="5898696" cy="503984"/>
          </a:xfrm>
        </p:spPr>
        <p:txBody>
          <a:bodyPr/>
          <a:lstStyle/>
          <a:p>
            <a:r>
              <a:rPr lang="de-DE" dirty="0"/>
              <a:t>Mindset: Circle </a:t>
            </a:r>
            <a:r>
              <a:rPr lang="de-DE" dirty="0" err="1"/>
              <a:t>of</a:t>
            </a:r>
            <a:r>
              <a:rPr lang="de-DE" dirty="0"/>
              <a:t> </a:t>
            </a:r>
            <a:r>
              <a:rPr lang="de-DE" dirty="0" err="1"/>
              <a:t>Influence</a:t>
            </a:r>
            <a:endParaRPr lang="de-DE" dirty="0"/>
          </a:p>
        </p:txBody>
      </p:sp>
      <p:sp>
        <p:nvSpPr>
          <p:cNvPr id="6" name="Oval 5">
            <a:extLst>
              <a:ext uri="{FF2B5EF4-FFF2-40B4-BE49-F238E27FC236}">
                <a16:creationId xmlns:a16="http://schemas.microsoft.com/office/drawing/2014/main" id="{3A1B9DC1-8B63-C8C2-E7B2-33EDB340F5D9}"/>
              </a:ext>
            </a:extLst>
          </p:cNvPr>
          <p:cNvSpPr/>
          <p:nvPr/>
        </p:nvSpPr>
        <p:spPr>
          <a:xfrm>
            <a:off x="793214" y="1085742"/>
            <a:ext cx="3690779" cy="3690779"/>
          </a:xfrm>
          <a:prstGeom prst="ellipse">
            <a:avLst/>
          </a:prstGeom>
          <a:solidFill>
            <a:srgbClr val="E30715">
              <a:alpha val="50016"/>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DE" sz="1800" b="0" i="0" u="none" strike="noStrike" cap="none" spc="0" normalizeH="0" baseline="0">
              <a:ln>
                <a:noFill/>
              </a:ln>
              <a:solidFill>
                <a:srgbClr val="000000"/>
              </a:solidFill>
              <a:effectLst/>
              <a:uFillTx/>
              <a:latin typeface="Aptos" panose="020B0004020202020204" pitchFamily="34" charset="0"/>
              <a:sym typeface="Calibri"/>
            </a:endParaRPr>
          </a:p>
        </p:txBody>
      </p:sp>
      <p:sp>
        <p:nvSpPr>
          <p:cNvPr id="5" name="Oval 4">
            <a:extLst>
              <a:ext uri="{FF2B5EF4-FFF2-40B4-BE49-F238E27FC236}">
                <a16:creationId xmlns:a16="http://schemas.microsoft.com/office/drawing/2014/main" id="{F82F510B-7963-21D1-54FB-29F8A04A56C8}"/>
              </a:ext>
            </a:extLst>
          </p:cNvPr>
          <p:cNvSpPr/>
          <p:nvPr/>
        </p:nvSpPr>
        <p:spPr>
          <a:xfrm>
            <a:off x="1352954" y="1664636"/>
            <a:ext cx="2571299" cy="2571299"/>
          </a:xfrm>
          <a:prstGeom prst="ellipse">
            <a:avLst/>
          </a:prstGeom>
          <a:solidFill>
            <a:srgbClr val="E30715">
              <a:alpha val="5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DE" sz="1800" b="0" i="0" u="none" strike="noStrike" cap="none" spc="0" normalizeH="0" baseline="0">
              <a:ln>
                <a:noFill/>
              </a:ln>
              <a:solidFill>
                <a:srgbClr val="000000"/>
              </a:solidFill>
              <a:effectLst/>
              <a:uFillTx/>
              <a:latin typeface="Aptos" panose="020B0004020202020204" pitchFamily="34" charset="0"/>
              <a:sym typeface="Calibri"/>
            </a:endParaRPr>
          </a:p>
        </p:txBody>
      </p:sp>
      <p:sp>
        <p:nvSpPr>
          <p:cNvPr id="3" name="Oval 2">
            <a:extLst>
              <a:ext uri="{FF2B5EF4-FFF2-40B4-BE49-F238E27FC236}">
                <a16:creationId xmlns:a16="http://schemas.microsoft.com/office/drawing/2014/main" id="{849EC3C8-9D7C-2EC1-0816-6B9CB00F431D}"/>
              </a:ext>
            </a:extLst>
          </p:cNvPr>
          <p:cNvSpPr/>
          <p:nvPr/>
        </p:nvSpPr>
        <p:spPr>
          <a:xfrm>
            <a:off x="1971274" y="2282956"/>
            <a:ext cx="1334658" cy="1334658"/>
          </a:xfrm>
          <a:prstGeom prst="ellipse">
            <a:avLst/>
          </a:prstGeom>
          <a:solidFill>
            <a:srgbClr val="E3071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DE" sz="1800" b="0" i="0" u="none" strike="noStrike" cap="none" spc="0" normalizeH="0" baseline="0">
              <a:ln>
                <a:noFill/>
              </a:ln>
              <a:solidFill>
                <a:srgbClr val="000000"/>
              </a:solidFill>
              <a:effectLst/>
              <a:uFillTx/>
              <a:latin typeface="Aptos" panose="020B0004020202020204" pitchFamily="34" charset="0"/>
              <a:sym typeface="Calibri"/>
            </a:endParaRPr>
          </a:p>
        </p:txBody>
      </p:sp>
      <p:sp>
        <p:nvSpPr>
          <p:cNvPr id="8" name="TextBox 7">
            <a:extLst>
              <a:ext uri="{FF2B5EF4-FFF2-40B4-BE49-F238E27FC236}">
                <a16:creationId xmlns:a16="http://schemas.microsoft.com/office/drawing/2014/main" id="{2C48320C-6C1A-8D6B-0E85-B578BEC4C8A2}"/>
              </a:ext>
            </a:extLst>
          </p:cNvPr>
          <p:cNvSpPr txBox="1"/>
          <p:nvPr/>
        </p:nvSpPr>
        <p:spPr>
          <a:xfrm>
            <a:off x="2082683" y="2765620"/>
            <a:ext cx="113877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DE" sz="1800" b="1" u="none" strike="noStrike" cap="none" spc="0" normalizeH="0" baseline="0" dirty="0">
                <a:ln>
                  <a:noFill/>
                </a:ln>
                <a:solidFill>
                  <a:schemeClr val="bg1"/>
                </a:solidFill>
                <a:effectLst/>
                <a:uFillTx/>
                <a:latin typeface="Aptos" panose="020B0004020202020204" pitchFamily="34" charset="0"/>
                <a:sym typeface="Calibri"/>
              </a:rPr>
              <a:t>CONTROL</a:t>
            </a:r>
          </a:p>
        </p:txBody>
      </p:sp>
      <p:sp>
        <p:nvSpPr>
          <p:cNvPr id="9" name="TextBox 8">
            <a:extLst>
              <a:ext uri="{FF2B5EF4-FFF2-40B4-BE49-F238E27FC236}">
                <a16:creationId xmlns:a16="http://schemas.microsoft.com/office/drawing/2014/main" id="{19F918EA-F8AC-3520-8E50-81943ECEB954}"/>
              </a:ext>
            </a:extLst>
          </p:cNvPr>
          <p:cNvSpPr txBox="1"/>
          <p:nvPr/>
        </p:nvSpPr>
        <p:spPr>
          <a:xfrm>
            <a:off x="1971274" y="1881732"/>
            <a:ext cx="133465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DE" sz="1800" b="1" u="none" strike="noStrike" cap="none" spc="0" normalizeH="0" baseline="0" dirty="0">
                <a:ln>
                  <a:noFill/>
                </a:ln>
                <a:solidFill>
                  <a:schemeClr val="bg1"/>
                </a:solidFill>
                <a:effectLst/>
                <a:uFillTx/>
                <a:latin typeface="Aptos" panose="020B0004020202020204" pitchFamily="34" charset="0"/>
                <a:sym typeface="Calibri"/>
              </a:rPr>
              <a:t>INFLUENCE</a:t>
            </a:r>
          </a:p>
        </p:txBody>
      </p:sp>
      <p:sp>
        <p:nvSpPr>
          <p:cNvPr id="10" name="TextBox 9">
            <a:extLst>
              <a:ext uri="{FF2B5EF4-FFF2-40B4-BE49-F238E27FC236}">
                <a16:creationId xmlns:a16="http://schemas.microsoft.com/office/drawing/2014/main" id="{7F2A3111-AF83-C4AA-7275-BAABDF5FA292}"/>
              </a:ext>
            </a:extLst>
          </p:cNvPr>
          <p:cNvSpPr txBox="1"/>
          <p:nvPr/>
        </p:nvSpPr>
        <p:spPr>
          <a:xfrm>
            <a:off x="2038376" y="1266650"/>
            <a:ext cx="12004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DE" sz="1800" b="1" u="none" strike="noStrike" cap="none" spc="0" normalizeH="0" baseline="0" dirty="0">
                <a:ln>
                  <a:noFill/>
                </a:ln>
                <a:solidFill>
                  <a:schemeClr val="bg1"/>
                </a:solidFill>
                <a:effectLst/>
                <a:uFillTx/>
                <a:latin typeface="Aptos" panose="020B0004020202020204" pitchFamily="34" charset="0"/>
                <a:sym typeface="Calibri"/>
              </a:rPr>
              <a:t>CONCERN</a:t>
            </a:r>
          </a:p>
        </p:txBody>
      </p:sp>
      <p:sp>
        <p:nvSpPr>
          <p:cNvPr id="11" name="TextBox 10">
            <a:extLst>
              <a:ext uri="{FF2B5EF4-FFF2-40B4-BE49-F238E27FC236}">
                <a16:creationId xmlns:a16="http://schemas.microsoft.com/office/drawing/2014/main" id="{85B07EF3-697C-2374-A55C-88119B473453}"/>
              </a:ext>
            </a:extLst>
          </p:cNvPr>
          <p:cNvSpPr txBox="1"/>
          <p:nvPr/>
        </p:nvSpPr>
        <p:spPr>
          <a:xfrm>
            <a:off x="5102309" y="1983348"/>
            <a:ext cx="3310007"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spcBef>
                <a:spcPts val="0"/>
              </a:spcBef>
              <a:spcAft>
                <a:spcPts val="0"/>
              </a:spcAft>
              <a:buClrTx/>
              <a:buSzTx/>
              <a:buFontTx/>
              <a:buNone/>
              <a:tabLst/>
            </a:pPr>
            <a:r>
              <a:rPr kumimoji="0" lang="en-DE" sz="1800" b="1" u="none" strike="noStrike" cap="none" spc="0" normalizeH="0" baseline="0" dirty="0">
                <a:ln>
                  <a:noFill/>
                </a:ln>
                <a:effectLst/>
                <a:uFillTx/>
                <a:latin typeface="Aptos" panose="020B0004020202020204" pitchFamily="34" charset="0"/>
                <a:sym typeface="Calibri"/>
              </a:rPr>
              <a:t>Circle of Influence</a:t>
            </a:r>
          </a:p>
          <a:p>
            <a:pPr marL="0" marR="0" indent="0" algn="l" defTabSz="914400" rtl="0" fontAlgn="auto" latinLnBrk="0" hangingPunct="0">
              <a:spcBef>
                <a:spcPts val="0"/>
              </a:spcBef>
              <a:spcAft>
                <a:spcPts val="0"/>
              </a:spcAft>
              <a:buClrTx/>
              <a:buSzTx/>
              <a:buFontTx/>
              <a:buNone/>
              <a:tabLst/>
            </a:pPr>
            <a:r>
              <a:rPr lang="en-DE" sz="1400" dirty="0">
                <a:latin typeface="Aptos" panose="020B0004020202020204" pitchFamily="34" charset="0"/>
                <a:sym typeface="Calibri"/>
              </a:rPr>
              <a:t>The concerns we can do something about</a:t>
            </a:r>
            <a:endParaRPr kumimoji="0" lang="en-DE" sz="1400" u="none" strike="noStrike" cap="none" spc="0" normalizeH="0" baseline="0" dirty="0">
              <a:ln>
                <a:noFill/>
              </a:ln>
              <a:effectLst/>
              <a:uFillTx/>
              <a:latin typeface="Aptos" panose="020B0004020202020204" pitchFamily="34" charset="0"/>
              <a:sym typeface="Calibri"/>
            </a:endParaRPr>
          </a:p>
        </p:txBody>
      </p:sp>
      <p:sp>
        <p:nvSpPr>
          <p:cNvPr id="12" name="TextBox 11">
            <a:extLst>
              <a:ext uri="{FF2B5EF4-FFF2-40B4-BE49-F238E27FC236}">
                <a16:creationId xmlns:a16="http://schemas.microsoft.com/office/drawing/2014/main" id="{CA3766DE-78B4-350C-121E-703A6BA769EE}"/>
              </a:ext>
            </a:extLst>
          </p:cNvPr>
          <p:cNvSpPr txBox="1"/>
          <p:nvPr/>
        </p:nvSpPr>
        <p:spPr>
          <a:xfrm>
            <a:off x="5102309" y="2778992"/>
            <a:ext cx="2293639"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spcBef>
                <a:spcPts val="0"/>
              </a:spcBef>
              <a:spcAft>
                <a:spcPts val="0"/>
              </a:spcAft>
              <a:buClrTx/>
              <a:buSzTx/>
              <a:buFontTx/>
              <a:buNone/>
              <a:tabLst/>
            </a:pPr>
            <a:r>
              <a:rPr kumimoji="0" lang="en-DE" sz="1800" b="1" u="none" strike="noStrike" cap="none" spc="0" normalizeH="0" baseline="0" dirty="0">
                <a:ln>
                  <a:noFill/>
                </a:ln>
                <a:effectLst/>
                <a:uFillTx/>
                <a:latin typeface="Aptos" panose="020B0004020202020204" pitchFamily="34" charset="0"/>
                <a:sym typeface="Calibri"/>
              </a:rPr>
              <a:t>Circle of Control</a:t>
            </a:r>
          </a:p>
          <a:p>
            <a:pPr marL="0" marR="0" indent="0" algn="l" defTabSz="914400" rtl="0" fontAlgn="auto" latinLnBrk="0" hangingPunct="0">
              <a:spcBef>
                <a:spcPts val="0"/>
              </a:spcBef>
              <a:spcAft>
                <a:spcPts val="0"/>
              </a:spcAft>
              <a:buClrTx/>
              <a:buSzTx/>
              <a:buFontTx/>
              <a:buNone/>
              <a:tabLst/>
            </a:pPr>
            <a:r>
              <a:rPr lang="en-DE" sz="1400" dirty="0">
                <a:latin typeface="Aptos" panose="020B0004020202020204" pitchFamily="34" charset="0"/>
                <a:sym typeface="Calibri"/>
              </a:rPr>
              <a:t>What we can directly control</a:t>
            </a:r>
            <a:endParaRPr kumimoji="0" lang="en-DE" sz="1400" u="none" strike="noStrike" cap="none" spc="0" normalizeH="0" baseline="0" dirty="0">
              <a:ln>
                <a:noFill/>
              </a:ln>
              <a:effectLst/>
              <a:uFillTx/>
              <a:latin typeface="Aptos" panose="020B0004020202020204" pitchFamily="34" charset="0"/>
              <a:sym typeface="Calibri"/>
            </a:endParaRPr>
          </a:p>
        </p:txBody>
      </p:sp>
      <p:sp>
        <p:nvSpPr>
          <p:cNvPr id="13" name="TextBox 12">
            <a:extLst>
              <a:ext uri="{FF2B5EF4-FFF2-40B4-BE49-F238E27FC236}">
                <a16:creationId xmlns:a16="http://schemas.microsoft.com/office/drawing/2014/main" id="{16E1C84F-A9B7-F56C-A534-169001C82757}"/>
              </a:ext>
            </a:extLst>
          </p:cNvPr>
          <p:cNvSpPr txBox="1"/>
          <p:nvPr/>
        </p:nvSpPr>
        <p:spPr>
          <a:xfrm>
            <a:off x="5102309" y="1225034"/>
            <a:ext cx="193001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spcBef>
                <a:spcPts val="0"/>
              </a:spcBef>
              <a:spcAft>
                <a:spcPts val="0"/>
              </a:spcAft>
              <a:buClrTx/>
              <a:buSzTx/>
              <a:buFontTx/>
              <a:buNone/>
              <a:tabLst/>
            </a:pPr>
            <a:r>
              <a:rPr kumimoji="0" lang="en-DE" sz="1800" b="1" u="none" strike="noStrike" cap="none" spc="0" normalizeH="0" baseline="0" dirty="0">
                <a:ln>
                  <a:noFill/>
                </a:ln>
                <a:effectLst/>
                <a:uFillTx/>
                <a:latin typeface="Aptos" panose="020B0004020202020204" pitchFamily="34" charset="0"/>
                <a:sym typeface="Calibri"/>
              </a:rPr>
              <a:t>Circle of Concern</a:t>
            </a:r>
          </a:p>
          <a:p>
            <a:pPr marL="0" marR="0" indent="0" algn="l" defTabSz="914400" rtl="0" fontAlgn="auto" latinLnBrk="0" hangingPunct="0">
              <a:spcBef>
                <a:spcPts val="0"/>
              </a:spcBef>
              <a:spcAft>
                <a:spcPts val="0"/>
              </a:spcAft>
              <a:buClrTx/>
              <a:buSzTx/>
              <a:buFontTx/>
              <a:buNone/>
              <a:tabLst/>
            </a:pPr>
            <a:r>
              <a:rPr lang="en-DE" sz="1400" dirty="0">
                <a:latin typeface="Aptos" panose="020B0004020202020204" pitchFamily="34" charset="0"/>
                <a:sym typeface="Calibri"/>
              </a:rPr>
              <a:t>Wide range of concerns</a:t>
            </a:r>
            <a:endParaRPr kumimoji="0" lang="en-DE" sz="1400" u="none" strike="noStrike" cap="none" spc="0" normalizeH="0" baseline="0" dirty="0">
              <a:ln>
                <a:noFill/>
              </a:ln>
              <a:effectLst/>
              <a:uFillTx/>
              <a:latin typeface="Aptos" panose="020B0004020202020204" pitchFamily="34" charset="0"/>
              <a:sym typeface="Calibri"/>
            </a:endParaRPr>
          </a:p>
        </p:txBody>
      </p:sp>
      <p:sp>
        <p:nvSpPr>
          <p:cNvPr id="4" name="Google Shape;339;p11">
            <a:extLst>
              <a:ext uri="{FF2B5EF4-FFF2-40B4-BE49-F238E27FC236}">
                <a16:creationId xmlns:a16="http://schemas.microsoft.com/office/drawing/2014/main" id="{763D4E56-BF0B-45AD-027C-08C3BC9D6D93}"/>
              </a:ext>
            </a:extLst>
          </p:cNvPr>
          <p:cNvSpPr txBox="1"/>
          <p:nvPr/>
        </p:nvSpPr>
        <p:spPr>
          <a:xfrm>
            <a:off x="5193660" y="4743801"/>
            <a:ext cx="3310007" cy="153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1" u="none" strike="noStrike" cap="none" dirty="0">
                <a:solidFill>
                  <a:srgbClr val="AF9F92"/>
                </a:solidFill>
                <a:latin typeface="Aptos" panose="020B0004020202020204" pitchFamily="34" charset="0"/>
                <a:sym typeface="Arial"/>
              </a:rPr>
              <a:t>Stephen Covey</a:t>
            </a:r>
          </a:p>
        </p:txBody>
      </p:sp>
    </p:spTree>
    <p:extLst>
      <p:ext uri="{BB962C8B-B14F-4D97-AF65-F5344CB8AC3E}">
        <p14:creationId xmlns:p14="http://schemas.microsoft.com/office/powerpoint/2010/main" val="394450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8" grpId="0"/>
      <p:bldP spid="9"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8">
            <a:extLst>
              <a:ext uri="{FF2B5EF4-FFF2-40B4-BE49-F238E27FC236}">
                <a16:creationId xmlns:a16="http://schemas.microsoft.com/office/drawing/2014/main" id="{F017FFC2-8A1C-862F-A71E-8E62762FFDFF}"/>
              </a:ext>
            </a:extLst>
          </p:cNvPr>
          <p:cNvPicPr>
            <a:picLocks noGrp="1" noChangeAspect="1"/>
          </p:cNvPicPr>
          <p:nvPr>
            <p:ph type="pic" sz="quarter" idx="10"/>
          </p:nvPr>
        </p:nvPicPr>
        <p:blipFill>
          <a:blip r:embed="rId3"/>
          <a:srcRect l="16667" r="16667"/>
          <a:stretch/>
        </p:blipFill>
        <p:spPr/>
      </p:pic>
      <p:sp>
        <p:nvSpPr>
          <p:cNvPr id="2" name="Textplatzhalter 1">
            <a:extLst>
              <a:ext uri="{FF2B5EF4-FFF2-40B4-BE49-F238E27FC236}">
                <a16:creationId xmlns:a16="http://schemas.microsoft.com/office/drawing/2014/main" id="{4BEA41E4-FDFC-9EE0-C3A7-D3DC5523B036}"/>
              </a:ext>
            </a:extLst>
          </p:cNvPr>
          <p:cNvSpPr>
            <a:spLocks noGrp="1"/>
          </p:cNvSpPr>
          <p:nvPr>
            <p:ph type="body" idx="1"/>
          </p:nvPr>
        </p:nvSpPr>
        <p:spPr>
          <a:xfrm>
            <a:off x="428626" y="336593"/>
            <a:ext cx="3555545" cy="443198"/>
          </a:xfrm>
        </p:spPr>
        <p:txBody>
          <a:bodyPr/>
          <a:lstStyle/>
          <a:p>
            <a:r>
              <a:rPr lang="de-DE" dirty="0"/>
              <a:t>EXERCISE</a:t>
            </a:r>
            <a:br>
              <a:rPr lang="de-DE" dirty="0"/>
            </a:br>
            <a:r>
              <a:rPr lang="de-DE" dirty="0"/>
              <a:t>Doors </a:t>
            </a:r>
            <a:r>
              <a:rPr lang="de-DE" dirty="0" err="1"/>
              <a:t>closed</a:t>
            </a:r>
            <a:r>
              <a:rPr lang="de-DE" dirty="0"/>
              <a:t>, </a:t>
            </a:r>
            <a:r>
              <a:rPr lang="de-DE" dirty="0" err="1"/>
              <a:t>doors</a:t>
            </a:r>
            <a:r>
              <a:rPr lang="de-DE" dirty="0"/>
              <a:t> open</a:t>
            </a:r>
          </a:p>
        </p:txBody>
      </p:sp>
    </p:spTree>
    <p:extLst>
      <p:ext uri="{BB962C8B-B14F-4D97-AF65-F5344CB8AC3E}">
        <p14:creationId xmlns:p14="http://schemas.microsoft.com/office/powerpoint/2010/main" val="253234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AB4E532-0ED3-DBBA-CA9A-E3E2C5BD5CEA}"/>
              </a:ext>
            </a:extLst>
          </p:cNvPr>
          <p:cNvSpPr>
            <a:spLocks noGrp="1"/>
          </p:cNvSpPr>
          <p:nvPr>
            <p:ph type="body" sz="quarter" idx="14"/>
          </p:nvPr>
        </p:nvSpPr>
        <p:spPr/>
        <p:txBody>
          <a:bodyPr/>
          <a:lstStyle/>
          <a:p>
            <a:r>
              <a:rPr lang="de-DE"/>
              <a:t>Solo </a:t>
            </a:r>
            <a:r>
              <a:rPr lang="de-DE" err="1"/>
              <a:t>work</a:t>
            </a:r>
            <a:endParaRPr lang="de-DE"/>
          </a:p>
        </p:txBody>
      </p:sp>
      <p:sp>
        <p:nvSpPr>
          <p:cNvPr id="3" name="Textplatzhalter 2">
            <a:extLst>
              <a:ext uri="{FF2B5EF4-FFF2-40B4-BE49-F238E27FC236}">
                <a16:creationId xmlns:a16="http://schemas.microsoft.com/office/drawing/2014/main" id="{AD81EBB4-C845-BC23-882D-FCAB21B5B3D8}"/>
              </a:ext>
            </a:extLst>
          </p:cNvPr>
          <p:cNvSpPr>
            <a:spLocks noGrp="1"/>
          </p:cNvSpPr>
          <p:nvPr>
            <p:ph type="body" sz="quarter" idx="15"/>
          </p:nvPr>
        </p:nvSpPr>
        <p:spPr/>
        <p:txBody>
          <a:bodyPr/>
          <a:lstStyle/>
          <a:p>
            <a:r>
              <a:rPr lang="de-DE"/>
              <a:t>Doors </a:t>
            </a:r>
            <a:r>
              <a:rPr lang="de-DE" err="1"/>
              <a:t>closed</a:t>
            </a:r>
            <a:r>
              <a:rPr lang="de-DE"/>
              <a:t>, </a:t>
            </a:r>
            <a:r>
              <a:rPr lang="de-DE" err="1"/>
              <a:t>doors</a:t>
            </a:r>
            <a:r>
              <a:rPr lang="de-DE"/>
              <a:t> open</a:t>
            </a:r>
          </a:p>
        </p:txBody>
      </p:sp>
      <p:sp>
        <p:nvSpPr>
          <p:cNvPr id="6" name="Textplatzhalter 5">
            <a:extLst>
              <a:ext uri="{FF2B5EF4-FFF2-40B4-BE49-F238E27FC236}">
                <a16:creationId xmlns:a16="http://schemas.microsoft.com/office/drawing/2014/main" id="{38CBD211-CD3D-87EE-7C0B-BE79AC64EBF7}"/>
              </a:ext>
            </a:extLst>
          </p:cNvPr>
          <p:cNvSpPr>
            <a:spLocks noGrp="1"/>
          </p:cNvSpPr>
          <p:nvPr>
            <p:ph type="body" sz="quarter" idx="17"/>
          </p:nvPr>
        </p:nvSpPr>
        <p:spPr/>
        <p:txBody>
          <a:bodyPr/>
          <a:lstStyle/>
          <a:p>
            <a:r>
              <a:rPr lang="de-DE" dirty="0"/>
              <a:t>8 min</a:t>
            </a:r>
          </a:p>
        </p:txBody>
      </p:sp>
      <p:sp>
        <p:nvSpPr>
          <p:cNvPr id="7" name="Textplatzhalter 6">
            <a:extLst>
              <a:ext uri="{FF2B5EF4-FFF2-40B4-BE49-F238E27FC236}">
                <a16:creationId xmlns:a16="http://schemas.microsoft.com/office/drawing/2014/main" id="{85EFE8A7-EC7D-252C-1568-CDEFBDA7FACD}"/>
              </a:ext>
            </a:extLst>
          </p:cNvPr>
          <p:cNvSpPr>
            <a:spLocks noGrp="1"/>
          </p:cNvSpPr>
          <p:nvPr>
            <p:ph type="body" sz="quarter" idx="19"/>
          </p:nvPr>
        </p:nvSpPr>
        <p:spPr/>
        <p:txBody>
          <a:bodyPr/>
          <a:lstStyle/>
          <a:p>
            <a:r>
              <a:rPr lang="de-DE" dirty="0" err="1"/>
              <a:t>Stay</a:t>
            </a:r>
            <a:r>
              <a:rPr lang="de-DE" dirty="0"/>
              <a:t> in </a:t>
            </a:r>
            <a:r>
              <a:rPr lang="de-DE" dirty="0" err="1"/>
              <a:t>the</a:t>
            </a:r>
            <a:r>
              <a:rPr lang="de-DE" dirty="0"/>
              <a:t> </a:t>
            </a:r>
            <a:r>
              <a:rPr lang="de-DE" dirty="0" err="1"/>
              <a:t>main</a:t>
            </a:r>
            <a:r>
              <a:rPr lang="de-DE" dirty="0"/>
              <a:t> </a:t>
            </a:r>
            <a:r>
              <a:rPr lang="de-DE" dirty="0" err="1"/>
              <a:t>room</a:t>
            </a:r>
            <a:r>
              <a:rPr lang="de-DE" dirty="0"/>
              <a:t>.</a:t>
            </a:r>
          </a:p>
        </p:txBody>
      </p:sp>
      <p:sp>
        <p:nvSpPr>
          <p:cNvPr id="8" name="Textplatzhalter 7">
            <a:extLst>
              <a:ext uri="{FF2B5EF4-FFF2-40B4-BE49-F238E27FC236}">
                <a16:creationId xmlns:a16="http://schemas.microsoft.com/office/drawing/2014/main" id="{0BF0F02F-4965-4A5D-D163-7D3CAC6DA754}"/>
              </a:ext>
            </a:extLst>
          </p:cNvPr>
          <p:cNvSpPr>
            <a:spLocks noGrp="1"/>
          </p:cNvSpPr>
          <p:nvPr>
            <p:ph type="body" sz="quarter" idx="20"/>
          </p:nvPr>
        </p:nvSpPr>
        <p:spPr>
          <a:xfrm>
            <a:off x="3742918" y="2286000"/>
            <a:ext cx="2581681" cy="2103835"/>
          </a:xfrm>
        </p:spPr>
        <p:txBody>
          <a:bodyPr/>
          <a:lstStyle/>
          <a:p>
            <a:pPr>
              <a:spcBef>
                <a:spcPts val="0"/>
              </a:spcBef>
              <a:spcAft>
                <a:spcPts val="1200"/>
              </a:spcAft>
            </a:pPr>
            <a:r>
              <a:rPr lang="de-DE" b="1" dirty="0"/>
              <a:t>Think </a:t>
            </a:r>
            <a:r>
              <a:rPr lang="de-DE" b="1" dirty="0" err="1"/>
              <a:t>of</a:t>
            </a:r>
            <a:r>
              <a:rPr lang="de-DE" b="1" dirty="0"/>
              <a:t> 2 </a:t>
            </a:r>
            <a:r>
              <a:rPr lang="de-DE" b="1" dirty="0" err="1"/>
              <a:t>instances</a:t>
            </a:r>
            <a:r>
              <a:rPr lang="de-DE" b="1" dirty="0"/>
              <a:t> </a:t>
            </a:r>
            <a:r>
              <a:rPr lang="de-DE" b="1" dirty="0" err="1"/>
              <a:t>that</a:t>
            </a:r>
            <a:r>
              <a:rPr lang="de-DE" b="1" dirty="0"/>
              <a:t> </a:t>
            </a:r>
            <a:r>
              <a:rPr lang="de-DE" b="1" dirty="0" err="1"/>
              <a:t>felt</a:t>
            </a:r>
            <a:r>
              <a:rPr lang="de-DE" b="1" dirty="0"/>
              <a:t> </a:t>
            </a:r>
            <a:br>
              <a:rPr lang="de-DE" b="1" dirty="0"/>
            </a:br>
            <a:r>
              <a:rPr lang="de-DE" b="1" dirty="0"/>
              <a:t>like </a:t>
            </a:r>
            <a:r>
              <a:rPr lang="de-DE" b="1" dirty="0" err="1"/>
              <a:t>setbacks</a:t>
            </a:r>
            <a:endParaRPr lang="de-DE" b="1" dirty="0"/>
          </a:p>
          <a:p>
            <a:pPr>
              <a:spcBef>
                <a:spcPts val="0"/>
              </a:spcBef>
              <a:spcAft>
                <a:spcPts val="1200"/>
              </a:spcAft>
            </a:pPr>
            <a:r>
              <a:rPr lang="de-DE" dirty="0" err="1"/>
              <a:t>Which</a:t>
            </a:r>
            <a:r>
              <a:rPr lang="de-DE" dirty="0"/>
              <a:t> </a:t>
            </a:r>
            <a:r>
              <a:rPr lang="de-DE" dirty="0" err="1"/>
              <a:t>factors</a:t>
            </a:r>
            <a:r>
              <a:rPr lang="de-DE" dirty="0"/>
              <a:t> </a:t>
            </a:r>
            <a:r>
              <a:rPr lang="de-DE" dirty="0" err="1"/>
              <a:t>helped</a:t>
            </a:r>
            <a:r>
              <a:rPr lang="de-DE" dirty="0"/>
              <a:t> </a:t>
            </a:r>
            <a:r>
              <a:rPr lang="de-DE" dirty="0" err="1"/>
              <a:t>overcome</a:t>
            </a:r>
            <a:r>
              <a:rPr lang="de-DE" dirty="0"/>
              <a:t> </a:t>
            </a:r>
            <a:r>
              <a:rPr lang="de-DE" dirty="0" err="1"/>
              <a:t>the</a:t>
            </a:r>
            <a:r>
              <a:rPr lang="de-DE" dirty="0"/>
              <a:t> </a:t>
            </a:r>
            <a:r>
              <a:rPr lang="de-DE" dirty="0" err="1"/>
              <a:t>setback</a:t>
            </a:r>
            <a:r>
              <a:rPr lang="de-DE" dirty="0"/>
              <a:t>? </a:t>
            </a:r>
            <a:r>
              <a:rPr lang="de-DE" dirty="0" err="1"/>
              <a:t>What</a:t>
            </a:r>
            <a:r>
              <a:rPr lang="de-DE" dirty="0"/>
              <a:t> </a:t>
            </a:r>
            <a:r>
              <a:rPr lang="de-DE" dirty="0" err="1"/>
              <a:t>made</a:t>
            </a:r>
            <a:r>
              <a:rPr lang="de-DE" dirty="0"/>
              <a:t> </a:t>
            </a:r>
            <a:r>
              <a:rPr lang="de-DE" dirty="0" err="1"/>
              <a:t>you</a:t>
            </a:r>
            <a:r>
              <a:rPr lang="de-DE" dirty="0"/>
              <a:t> </a:t>
            </a:r>
            <a:r>
              <a:rPr lang="de-DE" dirty="0" err="1"/>
              <a:t>think</a:t>
            </a:r>
            <a:r>
              <a:rPr lang="de-DE" dirty="0"/>
              <a:t> </a:t>
            </a:r>
            <a:r>
              <a:rPr lang="de-DE" dirty="0" err="1"/>
              <a:t>more</a:t>
            </a:r>
            <a:r>
              <a:rPr lang="de-DE" dirty="0"/>
              <a:t> </a:t>
            </a:r>
            <a:r>
              <a:rPr lang="de-DE" dirty="0" err="1"/>
              <a:t>optimistic</a:t>
            </a:r>
            <a:r>
              <a:rPr lang="de-DE" dirty="0"/>
              <a:t>?</a:t>
            </a:r>
          </a:p>
          <a:p>
            <a:pPr>
              <a:spcBef>
                <a:spcPts val="0"/>
              </a:spcBef>
              <a:spcAft>
                <a:spcPts val="1200"/>
              </a:spcAft>
            </a:pPr>
            <a:r>
              <a:rPr lang="de-DE" dirty="0" err="1"/>
              <a:t>What</a:t>
            </a:r>
            <a:r>
              <a:rPr lang="de-DE" dirty="0"/>
              <a:t> </a:t>
            </a:r>
            <a:r>
              <a:rPr lang="de-DE" dirty="0" err="1"/>
              <a:t>doors</a:t>
            </a:r>
            <a:r>
              <a:rPr lang="de-DE" dirty="0"/>
              <a:t> </a:t>
            </a:r>
            <a:r>
              <a:rPr lang="de-DE" dirty="0" err="1"/>
              <a:t>opened</a:t>
            </a:r>
            <a:r>
              <a:rPr lang="de-DE" dirty="0"/>
              <a:t> after </a:t>
            </a:r>
            <a:br>
              <a:rPr lang="de-DE" dirty="0"/>
            </a:br>
            <a:r>
              <a:rPr lang="de-DE" dirty="0" err="1"/>
              <a:t>those</a:t>
            </a:r>
            <a:r>
              <a:rPr lang="de-DE" dirty="0"/>
              <a:t> </a:t>
            </a:r>
            <a:r>
              <a:rPr lang="de-DE" dirty="0" err="1"/>
              <a:t>events</a:t>
            </a:r>
            <a:r>
              <a:rPr lang="de-DE" dirty="0"/>
              <a:t>? </a:t>
            </a:r>
          </a:p>
        </p:txBody>
      </p:sp>
    </p:spTree>
    <p:extLst>
      <p:ext uri="{BB962C8B-B14F-4D97-AF65-F5344CB8AC3E}">
        <p14:creationId xmlns:p14="http://schemas.microsoft.com/office/powerpoint/2010/main" val="3096283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E04957-13E0-87CB-B08A-C5E187AF908B}"/>
              </a:ext>
            </a:extLst>
          </p:cNvPr>
          <p:cNvSpPr>
            <a:spLocks noGrp="1"/>
          </p:cNvSpPr>
          <p:nvPr>
            <p:ph type="body" idx="1"/>
          </p:nvPr>
        </p:nvSpPr>
        <p:spPr>
          <a:xfrm>
            <a:off x="2252662" y="2876550"/>
            <a:ext cx="4638675" cy="1409700"/>
          </a:xfrm>
        </p:spPr>
        <p:txBody>
          <a:bodyPr/>
          <a:lstStyle/>
          <a:p>
            <a:pPr marR="0" algn="ctr" defTabSz="914400" rtl="0" fontAlgn="auto" latinLnBrk="0" hangingPunct="0">
              <a:spcBef>
                <a:spcPts val="0"/>
              </a:spcBef>
              <a:spcAft>
                <a:spcPts val="1200"/>
              </a:spcAft>
              <a:buClrTx/>
              <a:buSzTx/>
              <a:tabLst/>
            </a:pPr>
            <a:r>
              <a:rPr lang="de-DE" dirty="0" err="1">
                <a:sym typeface="Calibri"/>
              </a:rPr>
              <a:t>What</a:t>
            </a:r>
            <a:r>
              <a:rPr lang="de-DE" dirty="0">
                <a:sym typeface="Calibri"/>
              </a:rPr>
              <a:t> </a:t>
            </a:r>
            <a:r>
              <a:rPr lang="de-DE" dirty="0" err="1">
                <a:sym typeface="Calibri"/>
              </a:rPr>
              <a:t>strengthened</a:t>
            </a:r>
            <a:r>
              <a:rPr lang="de-DE" dirty="0">
                <a:sym typeface="Calibri"/>
              </a:rPr>
              <a:t> </a:t>
            </a:r>
            <a:r>
              <a:rPr lang="de-DE" dirty="0" err="1">
                <a:sym typeface="Calibri"/>
              </a:rPr>
              <a:t>your</a:t>
            </a:r>
            <a:r>
              <a:rPr lang="de-DE" dirty="0">
                <a:sym typeface="Calibri"/>
              </a:rPr>
              <a:t> </a:t>
            </a:r>
            <a:r>
              <a:rPr lang="de-DE" dirty="0" err="1">
                <a:sym typeface="Calibri"/>
              </a:rPr>
              <a:t>resilience</a:t>
            </a:r>
            <a:r>
              <a:rPr lang="de-DE" dirty="0">
                <a:sym typeface="Calibri"/>
              </a:rPr>
              <a:t> in </a:t>
            </a:r>
            <a:r>
              <a:rPr lang="de-DE" dirty="0" err="1">
                <a:sym typeface="Calibri"/>
              </a:rPr>
              <a:t>the</a:t>
            </a:r>
            <a:r>
              <a:rPr lang="de-DE" dirty="0">
                <a:sym typeface="Calibri"/>
              </a:rPr>
              <a:t> </a:t>
            </a:r>
            <a:r>
              <a:rPr lang="de-DE" dirty="0" err="1">
                <a:sym typeface="Calibri"/>
              </a:rPr>
              <a:t>situation</a:t>
            </a:r>
            <a:r>
              <a:rPr lang="de-DE" dirty="0">
                <a:sym typeface="Calibri"/>
              </a:rPr>
              <a:t> </a:t>
            </a:r>
            <a:r>
              <a:rPr lang="de-DE" dirty="0" err="1">
                <a:sym typeface="Calibri"/>
              </a:rPr>
              <a:t>that</a:t>
            </a:r>
            <a:r>
              <a:rPr lang="de-DE" dirty="0">
                <a:sym typeface="Calibri"/>
              </a:rPr>
              <a:t> </a:t>
            </a:r>
            <a:r>
              <a:rPr lang="de-DE" dirty="0" err="1">
                <a:sym typeface="Calibri"/>
              </a:rPr>
              <a:t>felt</a:t>
            </a:r>
            <a:r>
              <a:rPr lang="de-DE" dirty="0">
                <a:sym typeface="Calibri"/>
              </a:rPr>
              <a:t> like a </a:t>
            </a:r>
            <a:r>
              <a:rPr lang="de-DE" dirty="0" err="1">
                <a:sym typeface="Calibri"/>
              </a:rPr>
              <a:t>setback</a:t>
            </a:r>
            <a:r>
              <a:rPr lang="de-DE" dirty="0">
                <a:sym typeface="Calibri"/>
              </a:rPr>
              <a:t>?</a:t>
            </a:r>
          </a:p>
          <a:p>
            <a:pPr marR="0" algn="ctr" defTabSz="914400" rtl="0" fontAlgn="auto" latinLnBrk="0" hangingPunct="0">
              <a:spcBef>
                <a:spcPts val="0"/>
              </a:spcBef>
              <a:spcAft>
                <a:spcPts val="1200"/>
              </a:spcAft>
              <a:buClrTx/>
              <a:buSzTx/>
              <a:tabLst/>
            </a:pPr>
            <a:r>
              <a:rPr lang="de-DE" dirty="0" err="1">
                <a:sym typeface="Calibri"/>
              </a:rPr>
              <a:t>What</a:t>
            </a:r>
            <a:r>
              <a:rPr lang="de-DE" dirty="0">
                <a:sym typeface="Calibri"/>
              </a:rPr>
              <a:t> </a:t>
            </a:r>
            <a:r>
              <a:rPr lang="de-DE" dirty="0" err="1">
                <a:sym typeface="Calibri"/>
              </a:rPr>
              <a:t>can</a:t>
            </a:r>
            <a:r>
              <a:rPr lang="de-DE" dirty="0">
                <a:sym typeface="Calibri"/>
              </a:rPr>
              <a:t> </a:t>
            </a:r>
            <a:r>
              <a:rPr lang="de-DE" dirty="0" err="1">
                <a:sym typeface="Calibri"/>
              </a:rPr>
              <a:t>you</a:t>
            </a:r>
            <a:r>
              <a:rPr lang="de-DE" dirty="0">
                <a:sym typeface="Calibri"/>
              </a:rPr>
              <a:t> do </a:t>
            </a:r>
            <a:r>
              <a:rPr lang="de-DE" dirty="0" err="1">
                <a:sym typeface="Calibri"/>
              </a:rPr>
              <a:t>next</a:t>
            </a:r>
            <a:r>
              <a:rPr lang="de-DE" dirty="0">
                <a:sym typeface="Calibri"/>
              </a:rPr>
              <a:t> time </a:t>
            </a:r>
            <a:r>
              <a:rPr lang="de-DE" dirty="0" err="1">
                <a:sym typeface="Calibri"/>
              </a:rPr>
              <a:t>to</a:t>
            </a:r>
            <a:r>
              <a:rPr lang="de-DE" dirty="0">
                <a:sym typeface="Calibri"/>
              </a:rPr>
              <a:t> </a:t>
            </a:r>
            <a:r>
              <a:rPr lang="de-DE" dirty="0" err="1">
                <a:sym typeface="Calibri"/>
              </a:rPr>
              <a:t>feel</a:t>
            </a:r>
            <a:r>
              <a:rPr lang="de-DE" dirty="0">
                <a:sym typeface="Calibri"/>
              </a:rPr>
              <a:t> </a:t>
            </a:r>
            <a:r>
              <a:rPr lang="de-DE" dirty="0" err="1">
                <a:sym typeface="Calibri"/>
              </a:rPr>
              <a:t>more</a:t>
            </a:r>
            <a:r>
              <a:rPr lang="de-DE" dirty="0">
                <a:sym typeface="Calibri"/>
              </a:rPr>
              <a:t> resilient in </a:t>
            </a:r>
            <a:r>
              <a:rPr lang="de-DE" dirty="0" err="1">
                <a:sym typeface="Calibri"/>
              </a:rPr>
              <a:t>times</a:t>
            </a:r>
            <a:r>
              <a:rPr lang="de-DE" dirty="0">
                <a:sym typeface="Calibri"/>
              </a:rPr>
              <a:t> </a:t>
            </a:r>
            <a:r>
              <a:rPr lang="de-DE" dirty="0" err="1">
                <a:sym typeface="Calibri"/>
              </a:rPr>
              <a:t>of</a:t>
            </a:r>
            <a:r>
              <a:rPr lang="de-DE" dirty="0">
                <a:sym typeface="Calibri"/>
              </a:rPr>
              <a:t> </a:t>
            </a:r>
            <a:r>
              <a:rPr lang="de-DE" dirty="0" err="1">
                <a:sym typeface="Calibri"/>
              </a:rPr>
              <a:t>resignation</a:t>
            </a:r>
            <a:r>
              <a:rPr lang="de-DE" dirty="0">
                <a:sym typeface="Calibri"/>
              </a:rPr>
              <a:t>?</a:t>
            </a:r>
            <a:endParaRPr lang="de-DE" dirty="0"/>
          </a:p>
        </p:txBody>
      </p:sp>
    </p:spTree>
    <p:extLst>
      <p:ext uri="{BB962C8B-B14F-4D97-AF65-F5344CB8AC3E}">
        <p14:creationId xmlns:p14="http://schemas.microsoft.com/office/powerpoint/2010/main" val="915222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5159EDF-0504-EC92-3048-36CC965CA3B4}"/>
              </a:ext>
            </a:extLst>
          </p:cNvPr>
          <p:cNvSpPr>
            <a:spLocks noGrp="1"/>
          </p:cNvSpPr>
          <p:nvPr>
            <p:ph type="pic" sz="quarter" idx="10"/>
          </p:nvPr>
        </p:nvSpPr>
        <p:spPr/>
        <p:txBody>
          <a:bodyPr/>
          <a:lstStyle/>
          <a:p>
            <a:endParaRPr lang="en-DE"/>
          </a:p>
        </p:txBody>
      </p:sp>
      <p:sp>
        <p:nvSpPr>
          <p:cNvPr id="2" name="Textplatzhalter 1">
            <a:extLst>
              <a:ext uri="{FF2B5EF4-FFF2-40B4-BE49-F238E27FC236}">
                <a16:creationId xmlns:a16="http://schemas.microsoft.com/office/drawing/2014/main" id="{440FE6F8-6C1C-4C2A-B5E8-A5D7D66BDC4A}"/>
              </a:ext>
            </a:extLst>
          </p:cNvPr>
          <p:cNvSpPr>
            <a:spLocks noGrp="1"/>
          </p:cNvSpPr>
          <p:nvPr>
            <p:ph type="body" idx="1"/>
          </p:nvPr>
        </p:nvSpPr>
        <p:spPr/>
        <p:txBody>
          <a:bodyPr/>
          <a:lstStyle/>
          <a:p>
            <a:r>
              <a:rPr lang="de-DE" dirty="0"/>
              <a:t>ANY QUESTIONS?</a:t>
            </a:r>
          </a:p>
        </p:txBody>
      </p:sp>
      <p:pic>
        <p:nvPicPr>
          <p:cNvPr id="4" name="Bildplatzhalter 11" descr="Ein Bild, das Schwarzweiß, Kunst, Straße, monochrom enthält.&#10;&#10;Automatisch generierte Beschreibung">
            <a:extLst>
              <a:ext uri="{FF2B5EF4-FFF2-40B4-BE49-F238E27FC236}">
                <a16:creationId xmlns:a16="http://schemas.microsoft.com/office/drawing/2014/main" id="{FBB376F2-E9B3-D7AA-07FA-990E92EF0D7D}"/>
              </a:ext>
            </a:extLst>
          </p:cNvPr>
          <p:cNvPicPr>
            <a:picLocks noChangeAspect="1"/>
          </p:cNvPicPr>
          <p:nvPr/>
        </p:nvPicPr>
        <p:blipFill rotWithShape="1">
          <a:blip r:embed="rId3"/>
          <a:srcRect l="9395" t="19300" r="13333" b="22734"/>
          <a:stretch/>
        </p:blipFill>
        <p:spPr>
          <a:xfrm>
            <a:off x="4572000" y="0"/>
            <a:ext cx="4572000" cy="5143500"/>
          </a:xfrm>
          <a:prstGeom prst="rect">
            <a:avLst/>
          </a:prstGeom>
        </p:spPr>
      </p:pic>
    </p:spTree>
    <p:extLst>
      <p:ext uri="{BB962C8B-B14F-4D97-AF65-F5344CB8AC3E}">
        <p14:creationId xmlns:p14="http://schemas.microsoft.com/office/powerpoint/2010/main" val="380410231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8" descr="Ein Bild, das Tasse, Kaffee, Essen, Drink enthält.&#10;&#10;KI-generierte Inhalte können fehlerhaft sein.">
            <a:extLst>
              <a:ext uri="{FF2B5EF4-FFF2-40B4-BE49-F238E27FC236}">
                <a16:creationId xmlns:a16="http://schemas.microsoft.com/office/drawing/2014/main" id="{8EBFB0EE-945F-0DCF-55CD-AE53CEC8387A}"/>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
        <p:nvSpPr>
          <p:cNvPr id="8" name="Textplatzhalter 7">
            <a:extLst>
              <a:ext uri="{FF2B5EF4-FFF2-40B4-BE49-F238E27FC236}">
                <a16:creationId xmlns:a16="http://schemas.microsoft.com/office/drawing/2014/main" id="{42D55B3F-2F1B-A076-4271-3571C14902A7}"/>
              </a:ext>
            </a:extLst>
          </p:cNvPr>
          <p:cNvSpPr>
            <a:spLocks noGrp="1"/>
          </p:cNvSpPr>
          <p:nvPr>
            <p:ph type="body" idx="1"/>
          </p:nvPr>
        </p:nvSpPr>
        <p:spPr>
          <a:xfrm>
            <a:off x="428626" y="336593"/>
            <a:ext cx="3897965" cy="886397"/>
          </a:xfrm>
        </p:spPr>
        <p:txBody>
          <a:bodyPr/>
          <a:lstStyle/>
          <a:p>
            <a:r>
              <a:rPr lang="de-DE" dirty="0" err="1"/>
              <a:t>It’s</a:t>
            </a:r>
            <a:r>
              <a:rPr lang="de-DE" dirty="0"/>
              <a:t> </a:t>
            </a:r>
            <a:r>
              <a:rPr lang="de-DE" dirty="0" err="1"/>
              <a:t>coffee</a:t>
            </a:r>
            <a:br>
              <a:rPr lang="de-DE" dirty="0"/>
            </a:br>
            <a:r>
              <a:rPr lang="de-DE" dirty="0" err="1"/>
              <a:t>o’</a:t>
            </a:r>
            <a:r>
              <a:rPr lang="de-DE" dirty="0"/>
              <a:t> </a:t>
            </a:r>
            <a:r>
              <a:rPr lang="de-DE" dirty="0" err="1"/>
              <a:t>clock</a:t>
            </a:r>
            <a:r>
              <a:rPr lang="de-DE" dirty="0"/>
              <a:t>!</a:t>
            </a:r>
          </a:p>
        </p:txBody>
      </p:sp>
    </p:spTree>
    <p:extLst>
      <p:ext uri="{BB962C8B-B14F-4D97-AF65-F5344CB8AC3E}">
        <p14:creationId xmlns:p14="http://schemas.microsoft.com/office/powerpoint/2010/main" val="392135196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882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FE43E7B-25F3-93DC-6676-35E6AFA0AF58}"/>
              </a:ext>
            </a:extLst>
          </p:cNvPr>
          <p:cNvSpPr>
            <a:spLocks noGrp="1"/>
          </p:cNvSpPr>
          <p:nvPr>
            <p:ph type="body" idx="1"/>
          </p:nvPr>
        </p:nvSpPr>
        <p:spPr/>
        <p:txBody>
          <a:bodyPr/>
          <a:lstStyle/>
          <a:p>
            <a:r>
              <a:rPr lang="de-DE" dirty="0"/>
              <a:t>Learning </a:t>
            </a:r>
            <a:r>
              <a:rPr lang="de-DE" dirty="0" err="1"/>
              <a:t>goals</a:t>
            </a:r>
            <a:endParaRPr lang="de-DE" dirty="0"/>
          </a:p>
        </p:txBody>
      </p:sp>
      <p:sp>
        <p:nvSpPr>
          <p:cNvPr id="3" name="Inhaltsplatzhalter 2">
            <a:extLst>
              <a:ext uri="{FF2B5EF4-FFF2-40B4-BE49-F238E27FC236}">
                <a16:creationId xmlns:a16="http://schemas.microsoft.com/office/drawing/2014/main" id="{607C37BE-E07D-2662-0E00-D2F775C293DB}"/>
              </a:ext>
            </a:extLst>
          </p:cNvPr>
          <p:cNvSpPr>
            <a:spLocks noGrp="1"/>
          </p:cNvSpPr>
          <p:nvPr>
            <p:ph type="body" sz="quarter" idx="13"/>
          </p:nvPr>
        </p:nvSpPr>
        <p:spPr>
          <a:xfrm>
            <a:off x="2115878" y="1731917"/>
            <a:ext cx="6563777" cy="2462723"/>
          </a:xfrm>
          <a:prstGeom prst="rect">
            <a:avLst/>
          </a:prstGeom>
        </p:spPr>
        <p:txBody>
          <a:bodyPr/>
          <a:lstStyle/>
          <a:p>
            <a:pPr marL="0" indent="0">
              <a:lnSpc>
                <a:spcPct val="100000"/>
              </a:lnSpc>
              <a:buNone/>
            </a:pPr>
            <a:r>
              <a:rPr lang="de-DE" sz="1800" dirty="0" err="1"/>
              <a:t>L</a:t>
            </a:r>
            <a:r>
              <a:rPr lang="de-DE" sz="1800" b="0" i="0" u="none" strike="noStrike" dirty="0" err="1">
                <a:solidFill>
                  <a:srgbClr val="000000"/>
                </a:solidFill>
                <a:effectLst/>
              </a:rPr>
              <a:t>earn</a:t>
            </a:r>
            <a:r>
              <a:rPr lang="de-DE" sz="1800" b="0" i="0" u="none" strike="noStrike" dirty="0">
                <a:solidFill>
                  <a:srgbClr val="000000"/>
                </a:solidFill>
                <a:effectLst/>
              </a:rPr>
              <a:t> </a:t>
            </a:r>
            <a:r>
              <a:rPr lang="de-DE" sz="1800" b="0" i="0" u="none" strike="noStrike" dirty="0" err="1">
                <a:solidFill>
                  <a:srgbClr val="000000"/>
                </a:solidFill>
                <a:effectLst/>
              </a:rPr>
              <a:t>about</a:t>
            </a:r>
            <a:r>
              <a:rPr lang="de-DE" sz="1800" b="0" i="0" u="none" strike="noStrike" dirty="0">
                <a:solidFill>
                  <a:srgbClr val="000000"/>
                </a:solidFill>
                <a:effectLst/>
              </a:rPr>
              <a:t> </a:t>
            </a:r>
            <a:r>
              <a:rPr lang="de-DE" sz="1800" b="0" i="0" u="none" strike="noStrike" dirty="0" err="1">
                <a:solidFill>
                  <a:srgbClr val="000000"/>
                </a:solidFill>
                <a:effectLst/>
              </a:rPr>
              <a:t>useful</a:t>
            </a:r>
            <a:r>
              <a:rPr lang="de-DE" sz="1800" b="0" i="0" u="none" strike="noStrike" dirty="0">
                <a:solidFill>
                  <a:srgbClr val="000000"/>
                </a:solidFill>
                <a:effectLst/>
              </a:rPr>
              <a:t> </a:t>
            </a:r>
            <a:r>
              <a:rPr lang="de-DE" sz="1800" b="0" i="0" u="none" strike="noStrike" dirty="0" err="1">
                <a:solidFill>
                  <a:srgbClr val="000000"/>
                </a:solidFill>
                <a:effectLst/>
              </a:rPr>
              <a:t>mindsets</a:t>
            </a:r>
            <a:r>
              <a:rPr lang="de-DE" sz="1800" b="0" i="0" u="none" strike="noStrike" dirty="0">
                <a:solidFill>
                  <a:srgbClr val="000000"/>
                </a:solidFill>
                <a:effectLst/>
              </a:rPr>
              <a:t> </a:t>
            </a:r>
            <a:r>
              <a:rPr lang="de-DE" sz="1800" b="0" i="0" u="none" strike="noStrike" dirty="0" err="1">
                <a:solidFill>
                  <a:srgbClr val="000000"/>
                </a:solidFill>
                <a:effectLst/>
              </a:rPr>
              <a:t>to</a:t>
            </a:r>
            <a:r>
              <a:rPr lang="de-DE" sz="1800" b="0" i="0" u="none" strike="noStrike" dirty="0">
                <a:solidFill>
                  <a:srgbClr val="000000"/>
                </a:solidFill>
                <a:effectLst/>
              </a:rPr>
              <a:t> </a:t>
            </a:r>
            <a:r>
              <a:rPr lang="de-DE" sz="1800" b="0" i="0" u="none" strike="noStrike" dirty="0" err="1">
                <a:solidFill>
                  <a:srgbClr val="000000"/>
                </a:solidFill>
                <a:effectLst/>
              </a:rPr>
              <a:t>cope</a:t>
            </a:r>
            <a:r>
              <a:rPr lang="de-DE" sz="1800" b="0" i="0" u="none" strike="noStrike" dirty="0">
                <a:solidFill>
                  <a:srgbClr val="000000"/>
                </a:solidFill>
                <a:effectLst/>
              </a:rPr>
              <a:t> </a:t>
            </a:r>
            <a:r>
              <a:rPr lang="de-DE" sz="1800" b="0" i="0" u="none" strike="noStrike" dirty="0" err="1">
                <a:solidFill>
                  <a:srgbClr val="000000"/>
                </a:solidFill>
                <a:effectLst/>
              </a:rPr>
              <a:t>with</a:t>
            </a:r>
            <a:r>
              <a:rPr lang="de-DE" sz="1800" b="0" i="0" u="none" strike="noStrike" dirty="0">
                <a:solidFill>
                  <a:srgbClr val="000000"/>
                </a:solidFill>
                <a:effectLst/>
              </a:rPr>
              <a:t> </a:t>
            </a:r>
            <a:r>
              <a:rPr lang="de-DE" sz="1800" b="0" i="0" u="none" strike="noStrike" dirty="0" err="1">
                <a:solidFill>
                  <a:srgbClr val="000000"/>
                </a:solidFill>
                <a:effectLst/>
              </a:rPr>
              <a:t>stressful</a:t>
            </a:r>
            <a:r>
              <a:rPr lang="de-DE" sz="1800" b="0" i="0" u="none" strike="noStrike" dirty="0">
                <a:solidFill>
                  <a:srgbClr val="000000"/>
                </a:solidFill>
                <a:effectLst/>
              </a:rPr>
              <a:t> </a:t>
            </a:r>
            <a:r>
              <a:rPr lang="de-DE" sz="1800" b="0" i="0" u="none" strike="noStrike" dirty="0" err="1">
                <a:solidFill>
                  <a:srgbClr val="000000"/>
                </a:solidFill>
                <a:effectLst/>
              </a:rPr>
              <a:t>situations</a:t>
            </a:r>
            <a:r>
              <a:rPr lang="de-DE" sz="1800" b="0" i="0" u="none" strike="noStrike" dirty="0">
                <a:solidFill>
                  <a:srgbClr val="000000"/>
                </a:solidFill>
                <a:effectLst/>
              </a:rPr>
              <a:t>. </a:t>
            </a:r>
          </a:p>
          <a:p>
            <a:pPr marL="0" indent="0">
              <a:lnSpc>
                <a:spcPct val="100000"/>
              </a:lnSpc>
              <a:buNone/>
            </a:pPr>
            <a:endParaRPr lang="de-DE" sz="1800" b="0" i="0" u="none" strike="noStrike" dirty="0">
              <a:solidFill>
                <a:srgbClr val="000000"/>
              </a:solidFill>
              <a:effectLst/>
            </a:endParaRPr>
          </a:p>
          <a:p>
            <a:pPr marL="0" indent="0">
              <a:lnSpc>
                <a:spcPct val="100000"/>
              </a:lnSpc>
              <a:buNone/>
            </a:pPr>
            <a:r>
              <a:rPr lang="de-DE" sz="1800" dirty="0" err="1"/>
              <a:t>P</a:t>
            </a:r>
            <a:r>
              <a:rPr lang="de-DE" sz="1800" b="0" i="0" u="none" strike="noStrike" dirty="0" err="1">
                <a:solidFill>
                  <a:srgbClr val="000000"/>
                </a:solidFill>
                <a:effectLst/>
              </a:rPr>
              <a:t>ractise</a:t>
            </a:r>
            <a:r>
              <a:rPr lang="de-DE" sz="1800" b="0" i="0" u="none" strike="noStrike" dirty="0">
                <a:solidFill>
                  <a:srgbClr val="000000"/>
                </a:solidFill>
                <a:effectLst/>
              </a:rPr>
              <a:t> </a:t>
            </a:r>
            <a:r>
              <a:rPr lang="de-DE" sz="1800" b="0" i="0" u="none" strike="noStrike" dirty="0" err="1">
                <a:solidFill>
                  <a:srgbClr val="000000"/>
                </a:solidFill>
                <a:effectLst/>
              </a:rPr>
              <a:t>creating</a:t>
            </a:r>
            <a:r>
              <a:rPr lang="de-DE" sz="1800" b="0" i="0" u="none" strike="noStrike" dirty="0">
                <a:solidFill>
                  <a:srgbClr val="000000"/>
                </a:solidFill>
                <a:effectLst/>
              </a:rPr>
              <a:t> </a:t>
            </a:r>
            <a:r>
              <a:rPr lang="de-DE" sz="1800" b="0" i="0" u="none" strike="noStrike" dirty="0" err="1">
                <a:solidFill>
                  <a:srgbClr val="000000"/>
                </a:solidFill>
                <a:effectLst/>
              </a:rPr>
              <a:t>room</a:t>
            </a:r>
            <a:r>
              <a:rPr lang="de-DE" sz="1800" b="0" i="0" u="none" strike="noStrike" dirty="0">
                <a:solidFill>
                  <a:srgbClr val="000000"/>
                </a:solidFill>
                <a:effectLst/>
              </a:rPr>
              <a:t> </a:t>
            </a:r>
            <a:r>
              <a:rPr lang="de-DE" sz="1800" b="0" i="0" u="none" strike="noStrike" dirty="0" err="1">
                <a:solidFill>
                  <a:srgbClr val="000000"/>
                </a:solidFill>
                <a:effectLst/>
              </a:rPr>
              <a:t>for</a:t>
            </a:r>
            <a:r>
              <a:rPr lang="de-DE" sz="1800" b="0" i="0" u="none" strike="noStrike" dirty="0">
                <a:solidFill>
                  <a:srgbClr val="000000"/>
                </a:solidFill>
                <a:effectLst/>
              </a:rPr>
              <a:t> positive </a:t>
            </a:r>
            <a:r>
              <a:rPr lang="de-DE" sz="1800" b="0" i="0" u="none" strike="noStrike" dirty="0" err="1">
                <a:solidFill>
                  <a:srgbClr val="000000"/>
                </a:solidFill>
                <a:effectLst/>
              </a:rPr>
              <a:t>perspectives</a:t>
            </a:r>
            <a:r>
              <a:rPr lang="de-DE" sz="1800" b="0" i="0" u="none" strike="noStrike" dirty="0">
                <a:solidFill>
                  <a:srgbClr val="000000"/>
                </a:solidFill>
                <a:effectLst/>
              </a:rPr>
              <a:t>. </a:t>
            </a:r>
          </a:p>
          <a:p>
            <a:pPr marL="0" indent="0">
              <a:lnSpc>
                <a:spcPct val="100000"/>
              </a:lnSpc>
              <a:buNone/>
            </a:pPr>
            <a:endParaRPr lang="de-DE" sz="1800" dirty="0"/>
          </a:p>
          <a:p>
            <a:pPr marL="0" indent="0">
              <a:lnSpc>
                <a:spcPct val="100000"/>
              </a:lnSpc>
              <a:buNone/>
            </a:pPr>
            <a:r>
              <a:rPr lang="de-DE" sz="1800" dirty="0" err="1"/>
              <a:t>D</a:t>
            </a:r>
            <a:r>
              <a:rPr lang="de-DE" sz="1800" b="0" i="0" u="none" strike="noStrike" dirty="0" err="1">
                <a:solidFill>
                  <a:srgbClr val="000000"/>
                </a:solidFill>
                <a:effectLst/>
              </a:rPr>
              <a:t>evelop</a:t>
            </a:r>
            <a:r>
              <a:rPr lang="de-DE" sz="1800" b="0" i="0" u="none" strike="noStrike" dirty="0">
                <a:solidFill>
                  <a:srgbClr val="000000"/>
                </a:solidFill>
                <a:effectLst/>
              </a:rPr>
              <a:t> </a:t>
            </a:r>
            <a:r>
              <a:rPr lang="de-DE" sz="1800" b="0" i="0" u="none" strike="noStrike" dirty="0" err="1">
                <a:solidFill>
                  <a:srgbClr val="000000"/>
                </a:solidFill>
                <a:effectLst/>
              </a:rPr>
              <a:t>resilience</a:t>
            </a:r>
            <a:r>
              <a:rPr lang="de-DE" sz="1800" b="0" i="0" u="none" strike="noStrike" dirty="0">
                <a:solidFill>
                  <a:srgbClr val="000000"/>
                </a:solidFill>
                <a:effectLst/>
              </a:rPr>
              <a:t> </a:t>
            </a:r>
            <a:r>
              <a:rPr lang="de-DE" sz="1800" b="0" i="0" u="none" strike="noStrike" dirty="0" err="1">
                <a:solidFill>
                  <a:srgbClr val="000000"/>
                </a:solidFill>
                <a:effectLst/>
              </a:rPr>
              <a:t>strategies</a:t>
            </a:r>
            <a:r>
              <a:rPr lang="de-DE" sz="1800" b="0" i="0" u="none" strike="noStrike" dirty="0">
                <a:solidFill>
                  <a:srgbClr val="000000"/>
                </a:solidFill>
                <a:effectLst/>
              </a:rPr>
              <a:t> </a:t>
            </a:r>
            <a:r>
              <a:rPr lang="de-DE" sz="1800" b="0" i="0" u="none" strike="noStrike" dirty="0" err="1">
                <a:solidFill>
                  <a:srgbClr val="000000"/>
                </a:solidFill>
                <a:effectLst/>
              </a:rPr>
              <a:t>that</a:t>
            </a:r>
            <a:r>
              <a:rPr lang="de-DE" sz="1800" b="0" i="0" u="none" strike="noStrike" dirty="0">
                <a:solidFill>
                  <a:srgbClr val="000000"/>
                </a:solidFill>
                <a:effectLst/>
              </a:rPr>
              <a:t> </a:t>
            </a:r>
            <a:r>
              <a:rPr lang="de-DE" sz="1800" b="0" i="0" u="none" strike="noStrike" dirty="0" err="1">
                <a:solidFill>
                  <a:srgbClr val="000000"/>
                </a:solidFill>
                <a:effectLst/>
              </a:rPr>
              <a:t>suit</a:t>
            </a:r>
            <a:r>
              <a:rPr lang="de-DE" sz="1800" b="0" i="0" u="none" strike="noStrike" dirty="0">
                <a:solidFill>
                  <a:srgbClr val="000000"/>
                </a:solidFill>
                <a:effectLst/>
              </a:rPr>
              <a:t> </a:t>
            </a:r>
            <a:r>
              <a:rPr lang="de-DE" sz="1800" b="0" i="0" u="none" strike="noStrike" dirty="0" err="1">
                <a:solidFill>
                  <a:srgbClr val="000000"/>
                </a:solidFill>
                <a:effectLst/>
              </a:rPr>
              <a:t>your</a:t>
            </a:r>
            <a:r>
              <a:rPr lang="de-DE" sz="1800" b="0" i="0" u="none" strike="noStrike" dirty="0">
                <a:solidFill>
                  <a:srgbClr val="000000"/>
                </a:solidFill>
                <a:effectLst/>
              </a:rPr>
              <a:t> </a:t>
            </a:r>
            <a:r>
              <a:rPr lang="de-DE" sz="1800" b="0" i="0" u="none" strike="noStrike" dirty="0" err="1">
                <a:solidFill>
                  <a:srgbClr val="000000"/>
                </a:solidFill>
                <a:effectLst/>
              </a:rPr>
              <a:t>needs</a:t>
            </a:r>
            <a:r>
              <a:rPr lang="de-DE" sz="1800" b="0" i="0" u="none" strike="noStrike" dirty="0">
                <a:solidFill>
                  <a:srgbClr val="000000"/>
                </a:solidFill>
                <a:effectLst/>
              </a:rPr>
              <a:t>.</a:t>
            </a:r>
            <a:endParaRPr lang="de-DE" dirty="0"/>
          </a:p>
        </p:txBody>
      </p:sp>
      <p:pic>
        <p:nvPicPr>
          <p:cNvPr id="13" name="Grafik 12">
            <a:extLst>
              <a:ext uri="{FF2B5EF4-FFF2-40B4-BE49-F238E27FC236}">
                <a16:creationId xmlns:a16="http://schemas.microsoft.com/office/drawing/2014/main" id="{0E685FD8-A747-DE02-8FDA-16AEA07984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688" y="3267392"/>
            <a:ext cx="671824" cy="664827"/>
          </a:xfrm>
          <a:prstGeom prst="rect">
            <a:avLst/>
          </a:prstGeom>
        </p:spPr>
      </p:pic>
      <p:pic>
        <p:nvPicPr>
          <p:cNvPr id="17" name="Grafik 16">
            <a:extLst>
              <a:ext uri="{FF2B5EF4-FFF2-40B4-BE49-F238E27FC236}">
                <a16:creationId xmlns:a16="http://schemas.microsoft.com/office/drawing/2014/main" id="{FD9C0211-F7F5-CA17-F7B5-8C6DB6B913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5688" y="2459262"/>
            <a:ext cx="576795" cy="576795"/>
          </a:xfrm>
          <a:prstGeom prst="rect">
            <a:avLst/>
          </a:prstGeom>
        </p:spPr>
      </p:pic>
      <p:pic>
        <p:nvPicPr>
          <p:cNvPr id="19" name="Grafik 18">
            <a:extLst>
              <a:ext uri="{FF2B5EF4-FFF2-40B4-BE49-F238E27FC236}">
                <a16:creationId xmlns:a16="http://schemas.microsoft.com/office/drawing/2014/main" id="{A3CE39F6-1238-DC7D-5214-B264166D1F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3852" y="1530531"/>
            <a:ext cx="634093" cy="634093"/>
          </a:xfrm>
          <a:prstGeom prst="rect">
            <a:avLst/>
          </a:prstGeom>
        </p:spPr>
      </p:pic>
    </p:spTree>
    <p:extLst>
      <p:ext uri="{BB962C8B-B14F-4D97-AF65-F5344CB8AC3E}">
        <p14:creationId xmlns:p14="http://schemas.microsoft.com/office/powerpoint/2010/main" val="3927336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557B9A2-0198-0242-2D6D-9CC0B1E30224}"/>
              </a:ext>
            </a:extLst>
          </p:cNvPr>
          <p:cNvSpPr>
            <a:spLocks noGrp="1"/>
          </p:cNvSpPr>
          <p:nvPr>
            <p:ph type="body" idx="1"/>
          </p:nvPr>
        </p:nvSpPr>
        <p:spPr/>
        <p:txBody>
          <a:bodyPr/>
          <a:lstStyle/>
          <a:p>
            <a:r>
              <a:rPr lang="de-DE"/>
              <a:t>Discover </a:t>
            </a:r>
            <a:r>
              <a:rPr lang="de-DE" err="1"/>
              <a:t>your</a:t>
            </a:r>
            <a:r>
              <a:rPr lang="de-DE"/>
              <a:t> personal </a:t>
            </a:r>
            <a:r>
              <a:rPr lang="de-DE" err="1"/>
              <a:t>resources</a:t>
            </a:r>
            <a:endParaRPr lang="de-DE"/>
          </a:p>
        </p:txBody>
      </p:sp>
      <p:pic>
        <p:nvPicPr>
          <p:cNvPr id="5" name="Bildplatzhalter 6" descr="Ein Bild, das Person, Finger, Nagel, Fleisch enthält.&#10;&#10;Automatisch generierte Beschreibung">
            <a:extLst>
              <a:ext uri="{FF2B5EF4-FFF2-40B4-BE49-F238E27FC236}">
                <a16:creationId xmlns:a16="http://schemas.microsoft.com/office/drawing/2014/main" id="{5F60CA69-86A5-9FB1-4103-54258F7FF6D2}"/>
              </a:ext>
            </a:extLst>
          </p:cNvPr>
          <p:cNvPicPr>
            <a:picLocks noChangeAspect="1"/>
          </p:cNvPicPr>
          <p:nvPr/>
        </p:nvPicPr>
        <p:blipFill rotWithShape="1">
          <a:blip r:embed="rId3"/>
          <a:srcRect l="22910" r="17830"/>
          <a:stretch/>
        </p:blipFill>
        <p:spPr>
          <a:xfrm>
            <a:off x="4572000" y="0"/>
            <a:ext cx="4572000" cy="5143500"/>
          </a:xfrm>
          <a:prstGeom prst="rect">
            <a:avLst/>
          </a:prstGeom>
        </p:spPr>
      </p:pic>
    </p:spTree>
    <p:extLst>
      <p:ext uri="{BB962C8B-B14F-4D97-AF65-F5344CB8AC3E}">
        <p14:creationId xmlns:p14="http://schemas.microsoft.com/office/powerpoint/2010/main" val="4102740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FEF038B-225E-C74D-CAEA-464AFBAA438A}"/>
              </a:ext>
            </a:extLst>
          </p:cNvPr>
          <p:cNvSpPr>
            <a:spLocks noGrp="1"/>
          </p:cNvSpPr>
          <p:nvPr>
            <p:ph type="body" idx="1"/>
          </p:nvPr>
        </p:nvSpPr>
        <p:spPr/>
        <p:txBody>
          <a:bodyPr/>
          <a:lstStyle/>
          <a:p>
            <a:r>
              <a:rPr lang="de-DE" dirty="0"/>
              <a:t>On </a:t>
            </a:r>
            <a:r>
              <a:rPr lang="de-DE" dirty="0" err="1"/>
              <a:t>managing</a:t>
            </a:r>
            <a:r>
              <a:rPr lang="de-DE" dirty="0"/>
              <a:t> </a:t>
            </a:r>
            <a:r>
              <a:rPr lang="de-DE" dirty="0" err="1"/>
              <a:t>emotions</a:t>
            </a:r>
            <a:endParaRPr lang="de-DE" dirty="0"/>
          </a:p>
        </p:txBody>
      </p:sp>
      <p:pic>
        <p:nvPicPr>
          <p:cNvPr id="5" name="Grafik 4">
            <a:extLst>
              <a:ext uri="{FF2B5EF4-FFF2-40B4-BE49-F238E27FC236}">
                <a16:creationId xmlns:a16="http://schemas.microsoft.com/office/drawing/2014/main" id="{65125D0C-4370-F152-5757-8B94732C8057}"/>
              </a:ext>
            </a:extLst>
          </p:cNvPr>
          <p:cNvPicPr>
            <a:picLocks noChangeAspect="1"/>
          </p:cNvPicPr>
          <p:nvPr/>
        </p:nvPicPr>
        <p:blipFill rotWithShape="1">
          <a:blip r:embed="rId3"/>
          <a:srcRect l="1996" r="1996"/>
          <a:stretch/>
        </p:blipFill>
        <p:spPr>
          <a:xfrm>
            <a:off x="419100" y="1579979"/>
            <a:ext cx="2244143" cy="2244143"/>
          </a:xfrm>
          <a:prstGeom prst="ellipse">
            <a:avLst/>
          </a:prstGeom>
        </p:spPr>
      </p:pic>
      <p:sp>
        <p:nvSpPr>
          <p:cNvPr id="7" name="Text Placeholder 8">
            <a:extLst>
              <a:ext uri="{FF2B5EF4-FFF2-40B4-BE49-F238E27FC236}">
                <a16:creationId xmlns:a16="http://schemas.microsoft.com/office/drawing/2014/main" id="{E9E680E0-63F2-1634-81A6-711E0CA7D5C0}"/>
              </a:ext>
            </a:extLst>
          </p:cNvPr>
          <p:cNvSpPr>
            <a:spLocks noGrp="1"/>
          </p:cNvSpPr>
          <p:nvPr>
            <p:ph type="body" idx="3"/>
          </p:nvPr>
        </p:nvSpPr>
        <p:spPr>
          <a:xfrm>
            <a:off x="3281569" y="1736509"/>
            <a:ext cx="4656585" cy="2441447"/>
          </a:xfrm>
        </p:spPr>
        <p:txBody>
          <a:bodyPr/>
          <a:lstStyle/>
          <a:p>
            <a:pPr>
              <a:lnSpc>
                <a:spcPct val="100000"/>
              </a:lnSpc>
            </a:pPr>
            <a:r>
              <a:rPr lang="en-GB" dirty="0"/>
              <a:t>“On many occasions, our emotions are not the problem, but our unwillingness to feel them and the little training we have on how to process them constructively.”</a:t>
            </a:r>
            <a:br>
              <a:rPr lang="en-GB" dirty="0"/>
            </a:br>
            <a:br>
              <a:rPr lang="en-GB" dirty="0"/>
            </a:br>
            <a:br>
              <a:rPr lang="en-GB" sz="1200" dirty="0"/>
            </a:br>
            <a:r>
              <a:rPr lang="en-GB" sz="1200" dirty="0">
                <a:solidFill>
                  <a:schemeClr val="tx1"/>
                </a:solidFill>
              </a:rPr>
              <a:t>VICTORIA AMO OLEA</a:t>
            </a:r>
            <a:endParaRPr lang="en-GB" sz="1200" b="0" dirty="0">
              <a:solidFill>
                <a:schemeClr val="tx1"/>
              </a:solidFill>
            </a:endParaRPr>
          </a:p>
          <a:p>
            <a:pPr>
              <a:lnSpc>
                <a:spcPct val="100000"/>
              </a:lnSpc>
            </a:pPr>
            <a:r>
              <a:rPr lang="en-GB" sz="1200" b="0" dirty="0">
                <a:solidFill>
                  <a:schemeClr val="tx1"/>
                </a:solidFill>
              </a:rPr>
              <a:t>Founder of </a:t>
            </a:r>
            <a:r>
              <a:rPr lang="en-GB" sz="1200" b="0" dirty="0" err="1">
                <a:solidFill>
                  <a:schemeClr val="tx1"/>
                </a:solidFill>
              </a:rPr>
              <a:t>InsightApp</a:t>
            </a:r>
            <a:br>
              <a:rPr lang="en-GB" sz="1200" b="0" dirty="0">
                <a:solidFill>
                  <a:schemeClr val="tx1"/>
                </a:solidFill>
              </a:rPr>
            </a:br>
            <a:r>
              <a:rPr lang="en-GB" sz="1200" b="0" dirty="0">
                <a:solidFill>
                  <a:schemeClr val="tx1"/>
                </a:solidFill>
              </a:rPr>
              <a:t>Young Entrepreneurs in Science Alumna</a:t>
            </a:r>
          </a:p>
          <a:p>
            <a:pPr>
              <a:lnSpc>
                <a:spcPct val="100000"/>
              </a:lnSpc>
            </a:pPr>
            <a:endParaRPr lang="en-GB" sz="1200" dirty="0"/>
          </a:p>
          <a:p>
            <a:pPr>
              <a:lnSpc>
                <a:spcPct val="100000"/>
              </a:lnSpc>
            </a:pPr>
            <a:endParaRPr lang="en-GB" dirty="0"/>
          </a:p>
          <a:p>
            <a:pPr>
              <a:lnSpc>
                <a:spcPct val="100000"/>
              </a:lnSpc>
            </a:pPr>
            <a:endParaRPr lang="en-GB" dirty="0"/>
          </a:p>
        </p:txBody>
      </p:sp>
    </p:spTree>
    <p:extLst>
      <p:ext uri="{BB962C8B-B14F-4D97-AF65-F5344CB8AC3E}">
        <p14:creationId xmlns:p14="http://schemas.microsoft.com/office/powerpoint/2010/main" val="1895469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A84112D-A895-DCC5-8B92-5BB22270F526}"/>
              </a:ext>
            </a:extLst>
          </p:cNvPr>
          <p:cNvSpPr>
            <a:spLocks noGrp="1"/>
          </p:cNvSpPr>
          <p:nvPr>
            <p:ph type="body" idx="1"/>
          </p:nvPr>
        </p:nvSpPr>
        <p:spPr/>
        <p:txBody>
          <a:bodyPr/>
          <a:lstStyle/>
          <a:p>
            <a:r>
              <a:rPr lang="de-DE" dirty="0" err="1"/>
              <a:t>You</a:t>
            </a:r>
            <a:r>
              <a:rPr lang="de-DE" dirty="0"/>
              <a:t> </a:t>
            </a:r>
            <a:r>
              <a:rPr lang="de-DE" dirty="0" err="1"/>
              <a:t>already</a:t>
            </a:r>
            <a:r>
              <a:rPr lang="de-DE" dirty="0"/>
              <a:t> </a:t>
            </a:r>
            <a:r>
              <a:rPr lang="de-DE" dirty="0" err="1"/>
              <a:t>have</a:t>
            </a:r>
            <a:r>
              <a:rPr lang="de-DE" dirty="0"/>
              <a:t> </a:t>
            </a:r>
            <a:r>
              <a:rPr lang="de-DE" dirty="0" err="1"/>
              <a:t>most</a:t>
            </a:r>
            <a:r>
              <a:rPr lang="de-DE" dirty="0"/>
              <a:t> </a:t>
            </a:r>
            <a:r>
              <a:rPr lang="de-DE" dirty="0" err="1"/>
              <a:t>of</a:t>
            </a:r>
            <a:r>
              <a:rPr lang="de-DE" dirty="0"/>
              <a:t> </a:t>
            </a:r>
            <a:r>
              <a:rPr lang="de-DE" dirty="0" err="1"/>
              <a:t>the</a:t>
            </a:r>
            <a:r>
              <a:rPr lang="de-DE" dirty="0"/>
              <a:t> </a:t>
            </a:r>
            <a:r>
              <a:rPr lang="de-DE" dirty="0" err="1"/>
              <a:t>skills</a:t>
            </a:r>
            <a:r>
              <a:rPr lang="de-DE" dirty="0"/>
              <a:t> </a:t>
            </a:r>
            <a:r>
              <a:rPr lang="de-DE" dirty="0" err="1"/>
              <a:t>you</a:t>
            </a:r>
            <a:r>
              <a:rPr lang="de-DE" dirty="0"/>
              <a:t> </a:t>
            </a:r>
            <a:r>
              <a:rPr lang="de-DE" dirty="0" err="1"/>
              <a:t>need</a:t>
            </a:r>
            <a:endParaRPr lang="de-DE" dirty="0"/>
          </a:p>
        </p:txBody>
      </p:sp>
      <p:sp>
        <p:nvSpPr>
          <p:cNvPr id="3" name="Text Placeholder 2">
            <a:extLst>
              <a:ext uri="{FF2B5EF4-FFF2-40B4-BE49-F238E27FC236}">
                <a16:creationId xmlns:a16="http://schemas.microsoft.com/office/drawing/2014/main" id="{3387E107-8D11-6767-B5A1-507B6BBB4801}"/>
              </a:ext>
            </a:extLst>
          </p:cNvPr>
          <p:cNvSpPr>
            <a:spLocks noGrp="1"/>
          </p:cNvSpPr>
          <p:nvPr>
            <p:ph type="body" sz="quarter" idx="13"/>
          </p:nvPr>
        </p:nvSpPr>
        <p:spPr>
          <a:xfrm>
            <a:off x="1371600" y="1743076"/>
            <a:ext cx="6351814" cy="2687240"/>
          </a:xfrm>
        </p:spPr>
        <p:txBody>
          <a:bodyPr/>
          <a:lstStyle/>
          <a:p>
            <a:pPr marL="0" indent="0">
              <a:buNone/>
            </a:pPr>
            <a:r>
              <a:rPr lang="en-GB" sz="1600" b="1" dirty="0"/>
              <a:t>One way to train your resilience is to tap into past challenges and your personal learnings. Explore your personal strengths!</a:t>
            </a:r>
          </a:p>
          <a:p>
            <a:r>
              <a:rPr lang="en-GB" sz="1600" dirty="0"/>
              <a:t>What skills or knowledge have you forgotten that you can rediscover?</a:t>
            </a:r>
          </a:p>
          <a:p>
            <a:r>
              <a:rPr lang="en-GB" sz="1600" dirty="0"/>
              <a:t>Which supports and strategies could you rely on before?</a:t>
            </a:r>
          </a:p>
          <a:p>
            <a:pPr marL="0" indent="0">
              <a:buNone/>
            </a:pPr>
            <a:endParaRPr lang="en-GB" sz="1600" dirty="0"/>
          </a:p>
        </p:txBody>
      </p:sp>
    </p:spTree>
    <p:extLst>
      <p:ext uri="{BB962C8B-B14F-4D97-AF65-F5344CB8AC3E}">
        <p14:creationId xmlns:p14="http://schemas.microsoft.com/office/powerpoint/2010/main" val="4189501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0302E06-480A-3020-767E-AA087265A42F}"/>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5556" r="5556"/>
          <a:stretch/>
        </p:blipFill>
        <p:spPr>
          <a:prstGeom prst="rect">
            <a:avLst/>
          </a:prstGeom>
        </p:spPr>
      </p:pic>
      <p:sp>
        <p:nvSpPr>
          <p:cNvPr id="2" name="Textplatzhalter 1">
            <a:extLst>
              <a:ext uri="{FF2B5EF4-FFF2-40B4-BE49-F238E27FC236}">
                <a16:creationId xmlns:a16="http://schemas.microsoft.com/office/drawing/2014/main" id="{14177E74-CAA2-A0A5-ED66-6FB4435A5655}"/>
              </a:ext>
            </a:extLst>
          </p:cNvPr>
          <p:cNvSpPr>
            <a:spLocks noGrp="1"/>
          </p:cNvSpPr>
          <p:nvPr>
            <p:ph type="body" idx="1"/>
          </p:nvPr>
        </p:nvSpPr>
        <p:spPr/>
        <p:txBody>
          <a:bodyPr/>
          <a:lstStyle/>
          <a:p>
            <a:r>
              <a:rPr lang="de-DE"/>
              <a:t>EXERCISE</a:t>
            </a:r>
          </a:p>
          <a:p>
            <a:r>
              <a:rPr lang="de-DE" err="1"/>
              <a:t>Three</a:t>
            </a:r>
            <a:r>
              <a:rPr lang="de-DE"/>
              <a:t> </a:t>
            </a:r>
            <a:r>
              <a:rPr lang="de-DE" err="1"/>
              <a:t>steps</a:t>
            </a:r>
            <a:r>
              <a:rPr lang="de-DE"/>
              <a:t> </a:t>
            </a:r>
            <a:r>
              <a:rPr lang="de-DE" err="1"/>
              <a:t>towards</a:t>
            </a:r>
            <a:r>
              <a:rPr lang="de-DE"/>
              <a:t> </a:t>
            </a:r>
            <a:r>
              <a:rPr lang="de-DE" err="1"/>
              <a:t>your</a:t>
            </a:r>
            <a:r>
              <a:rPr lang="de-DE"/>
              <a:t> </a:t>
            </a:r>
            <a:r>
              <a:rPr lang="de-DE" err="1"/>
              <a:t>resilience</a:t>
            </a:r>
            <a:r>
              <a:rPr lang="de-DE"/>
              <a:t> plan</a:t>
            </a:r>
          </a:p>
        </p:txBody>
      </p:sp>
    </p:spTree>
    <p:extLst>
      <p:ext uri="{BB962C8B-B14F-4D97-AF65-F5344CB8AC3E}">
        <p14:creationId xmlns:p14="http://schemas.microsoft.com/office/powerpoint/2010/main" val="116215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A84112D-A895-DCC5-8B92-5BB22270F526}"/>
              </a:ext>
            </a:extLst>
          </p:cNvPr>
          <p:cNvSpPr>
            <a:spLocks noGrp="1"/>
          </p:cNvSpPr>
          <p:nvPr>
            <p:ph type="body" idx="1"/>
          </p:nvPr>
        </p:nvSpPr>
        <p:spPr>
          <a:xfrm>
            <a:off x="428625" y="336593"/>
            <a:ext cx="6208939" cy="1329595"/>
          </a:xfrm>
        </p:spPr>
        <p:txBody>
          <a:bodyPr/>
          <a:lstStyle/>
          <a:p>
            <a:r>
              <a:rPr lang="de-DE" dirty="0" err="1"/>
              <a:t>Step</a:t>
            </a:r>
            <a:r>
              <a:rPr lang="de-DE" dirty="0"/>
              <a:t> 1: </a:t>
            </a:r>
          </a:p>
          <a:p>
            <a:r>
              <a:rPr lang="de-DE" dirty="0"/>
              <a:t>My </a:t>
            </a:r>
            <a:r>
              <a:rPr lang="de-DE" dirty="0" err="1"/>
              <a:t>past</a:t>
            </a:r>
            <a:r>
              <a:rPr lang="de-DE" dirty="0"/>
              <a:t> </a:t>
            </a:r>
            <a:r>
              <a:rPr lang="de-DE" dirty="0" err="1"/>
              <a:t>resources</a:t>
            </a:r>
            <a:r>
              <a:rPr lang="de-DE" dirty="0"/>
              <a:t> </a:t>
            </a:r>
            <a:r>
              <a:rPr lang="de-DE" dirty="0" err="1"/>
              <a:t>of</a:t>
            </a:r>
            <a:r>
              <a:rPr lang="de-DE" dirty="0"/>
              <a:t> </a:t>
            </a:r>
            <a:r>
              <a:rPr lang="de-DE" dirty="0" err="1"/>
              <a:t>resilience</a:t>
            </a:r>
            <a:endParaRPr lang="de-DE" dirty="0"/>
          </a:p>
        </p:txBody>
      </p:sp>
      <p:sp>
        <p:nvSpPr>
          <p:cNvPr id="6" name="Text Placeholder 5">
            <a:extLst>
              <a:ext uri="{FF2B5EF4-FFF2-40B4-BE49-F238E27FC236}">
                <a16:creationId xmlns:a16="http://schemas.microsoft.com/office/drawing/2014/main" id="{121F8B9B-0811-6709-EDA0-31AF885D5D01}"/>
              </a:ext>
            </a:extLst>
          </p:cNvPr>
          <p:cNvSpPr>
            <a:spLocks noGrp="1"/>
          </p:cNvSpPr>
          <p:nvPr>
            <p:ph type="body" sz="quarter" idx="13"/>
          </p:nvPr>
        </p:nvSpPr>
        <p:spPr/>
        <p:txBody>
          <a:bodyPr/>
          <a:lstStyle/>
          <a:p>
            <a:pPr marL="219600" indent="-219600">
              <a:buFont typeface="+mj-lt"/>
              <a:buAutoNum type="arabicPeriod"/>
            </a:pPr>
            <a:r>
              <a:rPr lang="en-GB" sz="1600" dirty="0"/>
              <a:t>Recall a recent example of resilience</a:t>
            </a:r>
          </a:p>
          <a:p>
            <a:pPr marL="219600" indent="-219600">
              <a:buFont typeface="+mj-lt"/>
              <a:buAutoNum type="arabicPeriod"/>
            </a:pPr>
            <a:r>
              <a:rPr lang="en-GB" sz="1600" dirty="0"/>
              <a:t>Identify which indicators of resilience are especially important for you</a:t>
            </a:r>
          </a:p>
          <a:p>
            <a:pPr marL="219600" indent="-219600">
              <a:buFont typeface="+mj-lt"/>
              <a:buAutoNum type="arabicPeriod"/>
            </a:pPr>
            <a:endParaRPr lang="en-GB" sz="1600" dirty="0"/>
          </a:p>
        </p:txBody>
      </p:sp>
      <p:pic>
        <p:nvPicPr>
          <p:cNvPr id="4" name="Graphic 3">
            <a:extLst>
              <a:ext uri="{FF2B5EF4-FFF2-40B4-BE49-F238E27FC236}">
                <a16:creationId xmlns:a16="http://schemas.microsoft.com/office/drawing/2014/main" id="{7BC458C3-CE7E-1693-5253-D7C9A35B7B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95" y="3760765"/>
            <a:ext cx="1309525" cy="1309525"/>
          </a:xfrm>
          <a:prstGeom prst="rect">
            <a:avLst/>
          </a:prstGeom>
        </p:spPr>
      </p:pic>
      <p:sp>
        <p:nvSpPr>
          <p:cNvPr id="7" name="Google Shape;339;p11">
            <a:extLst>
              <a:ext uri="{FF2B5EF4-FFF2-40B4-BE49-F238E27FC236}">
                <a16:creationId xmlns:a16="http://schemas.microsoft.com/office/drawing/2014/main" id="{FF896AAD-BEBA-3782-672B-E52803BD580E}"/>
              </a:ext>
            </a:extLst>
          </p:cNvPr>
          <p:cNvSpPr txBox="1"/>
          <p:nvPr/>
        </p:nvSpPr>
        <p:spPr>
          <a:xfrm>
            <a:off x="5025628" y="4743801"/>
            <a:ext cx="3716816" cy="153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1" dirty="0">
                <a:solidFill>
                  <a:srgbClr val="AF9F92"/>
                </a:solidFill>
                <a:latin typeface="Aptos" panose="020B0004020202020204" pitchFamily="34" charset="0"/>
                <a:sym typeface="Arial"/>
              </a:rPr>
              <a:t>This </a:t>
            </a:r>
            <a:r>
              <a:rPr lang="de-DE" sz="1000" b="1" dirty="0" err="1">
                <a:solidFill>
                  <a:srgbClr val="AF9F92"/>
                </a:solidFill>
                <a:latin typeface="Aptos" panose="020B0004020202020204" pitchFamily="34" charset="0"/>
                <a:sym typeface="Arial"/>
              </a:rPr>
              <a:t>tool</a:t>
            </a:r>
            <a:r>
              <a:rPr lang="de-DE" sz="1000" b="1" dirty="0">
                <a:solidFill>
                  <a:srgbClr val="AF9F92"/>
                </a:solidFill>
                <a:latin typeface="Aptos" panose="020B0004020202020204" pitchFamily="34" charset="0"/>
                <a:sym typeface="Arial"/>
              </a:rPr>
              <a:t> was </a:t>
            </a:r>
            <a:r>
              <a:rPr lang="de-DE" sz="1000" b="1" dirty="0" err="1">
                <a:solidFill>
                  <a:srgbClr val="AF9F92"/>
                </a:solidFill>
                <a:latin typeface="Aptos" panose="020B0004020202020204" pitchFamily="34" charset="0"/>
                <a:sym typeface="Arial"/>
              </a:rPr>
              <a:t>created</a:t>
            </a:r>
            <a:r>
              <a:rPr lang="de-DE" sz="1000" b="1" dirty="0">
                <a:solidFill>
                  <a:srgbClr val="AF9F92"/>
                </a:solidFill>
                <a:latin typeface="Aptos" panose="020B0004020202020204" pitchFamily="34" charset="0"/>
                <a:sym typeface="Arial"/>
              </a:rPr>
              <a:t> </a:t>
            </a:r>
            <a:r>
              <a:rPr lang="de-DE" sz="1000" b="1" dirty="0" err="1">
                <a:solidFill>
                  <a:srgbClr val="AF9F92"/>
                </a:solidFill>
                <a:latin typeface="Aptos" panose="020B0004020202020204" pitchFamily="34" charset="0"/>
                <a:sym typeface="Arial"/>
              </a:rPr>
              <a:t>by</a:t>
            </a:r>
            <a:r>
              <a:rPr lang="de-DE" sz="1000" b="1" dirty="0">
                <a:solidFill>
                  <a:srgbClr val="AF9F92"/>
                </a:solidFill>
                <a:latin typeface="Aptos" panose="020B0004020202020204" pitchFamily="34" charset="0"/>
                <a:sym typeface="Arial"/>
              </a:rPr>
              <a:t> Dr. Lucinda Poole  and Dr. Hugo Alberts.</a:t>
            </a:r>
            <a:endParaRPr lang="de-DE" sz="1000" b="1" u="none" strike="noStrike" cap="none" dirty="0">
              <a:solidFill>
                <a:srgbClr val="AF9F92"/>
              </a:solidFill>
              <a:latin typeface="Aptos" panose="020B0004020202020204" pitchFamily="34" charset="0"/>
              <a:sym typeface="Arial"/>
            </a:endParaRPr>
          </a:p>
        </p:txBody>
      </p:sp>
    </p:spTree>
    <p:extLst>
      <p:ext uri="{BB962C8B-B14F-4D97-AF65-F5344CB8AC3E}">
        <p14:creationId xmlns:p14="http://schemas.microsoft.com/office/powerpoint/2010/main" val="829437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a:extLst>
            <a:ext uri="{FF2B5EF4-FFF2-40B4-BE49-F238E27FC236}">
              <a16:creationId xmlns:a16="http://schemas.microsoft.com/office/drawing/2014/main" id="{2764A21E-36FD-010D-7F59-891C5EAD282A}"/>
            </a:ext>
          </a:extLst>
        </p:cNvPr>
        <p:cNvGrpSpPr/>
        <p:nvPr/>
      </p:nvGrpSpPr>
      <p:grpSpPr>
        <a:xfrm>
          <a:off x="0" y="0"/>
          <a:ext cx="0" cy="0"/>
          <a:chOff x="0" y="0"/>
          <a:chExt cx="0" cy="0"/>
        </a:xfrm>
      </p:grpSpPr>
      <p:sp>
        <p:nvSpPr>
          <p:cNvPr id="2" name="Google Shape;441;p21">
            <a:extLst>
              <a:ext uri="{FF2B5EF4-FFF2-40B4-BE49-F238E27FC236}">
                <a16:creationId xmlns:a16="http://schemas.microsoft.com/office/drawing/2014/main" id="{9F56EAD7-4F3E-6C38-6B9E-A927E8BC402C}"/>
              </a:ext>
            </a:extLst>
          </p:cNvPr>
          <p:cNvSpPr txBox="1">
            <a:spLocks noGrp="1"/>
          </p:cNvSpPr>
          <p:nvPr>
            <p:ph type="body" idx="1"/>
          </p:nvPr>
        </p:nvSpPr>
        <p:spPr>
          <a:xfrm>
            <a:off x="412297" y="33908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Six </a:t>
            </a:r>
            <a:r>
              <a:rPr lang="de-DE" dirty="0" err="1"/>
              <a:t>Indicators</a:t>
            </a:r>
            <a:r>
              <a:rPr lang="de-DE" dirty="0"/>
              <a:t> </a:t>
            </a:r>
            <a:r>
              <a:rPr lang="de-DE" dirty="0" err="1"/>
              <a:t>of</a:t>
            </a:r>
            <a:r>
              <a:rPr lang="de-DE" dirty="0"/>
              <a:t> </a:t>
            </a:r>
            <a:r>
              <a:rPr lang="de-DE" dirty="0" err="1"/>
              <a:t>Resilience</a:t>
            </a:r>
            <a:endParaRPr dirty="0"/>
          </a:p>
        </p:txBody>
      </p:sp>
      <p:sp>
        <p:nvSpPr>
          <p:cNvPr id="5" name="Google Shape;461;p21">
            <a:extLst>
              <a:ext uri="{FF2B5EF4-FFF2-40B4-BE49-F238E27FC236}">
                <a16:creationId xmlns:a16="http://schemas.microsoft.com/office/drawing/2014/main" id="{E4CB9A64-09E4-0B48-B608-90355A489CFD}"/>
              </a:ext>
            </a:extLst>
          </p:cNvPr>
          <p:cNvSpPr txBox="1"/>
          <p:nvPr/>
        </p:nvSpPr>
        <p:spPr>
          <a:xfrm>
            <a:off x="2514599" y="4114902"/>
            <a:ext cx="1682903" cy="723235"/>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Social</a:t>
            </a:r>
            <a:r>
              <a:rPr lang="de-DE" sz="1200" b="1" dirty="0">
                <a:solidFill>
                  <a:srgbClr val="000000"/>
                </a:solidFill>
                <a:latin typeface="Aptos" panose="020B0004020202020204" pitchFamily="34" charset="0"/>
                <a:sym typeface="Arial"/>
              </a:rPr>
              <a:t> Support</a:t>
            </a:r>
            <a:endParaRPr sz="1200" b="1" dirty="0">
              <a:latin typeface="Aptos" panose="020B0004020202020204" pitchFamily="34" charset="0"/>
            </a:endParaRPr>
          </a:p>
          <a:p>
            <a:pPr marL="0" marR="0" lvl="0" indent="0" algn="r" rtl="0">
              <a:spcBef>
                <a:spcPts val="600"/>
              </a:spcBef>
              <a:buNone/>
            </a:pPr>
            <a:r>
              <a:rPr lang="de-DE" sz="1200" dirty="0" err="1">
                <a:solidFill>
                  <a:srgbClr val="000000"/>
                </a:solidFill>
                <a:latin typeface="Aptos" panose="020B0004020202020204" pitchFamily="34" charset="0"/>
                <a:sym typeface="Arial"/>
              </a:rPr>
              <a:t>Build</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deep</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relationships</a:t>
            </a:r>
            <a:endParaRPr lang="de-DE" sz="1200" dirty="0">
              <a:solidFill>
                <a:srgbClr val="000000"/>
              </a:solidFill>
              <a:latin typeface="Aptos" panose="020B0004020202020204" pitchFamily="34" charset="0"/>
              <a:sym typeface="Arial"/>
            </a:endParaRPr>
          </a:p>
        </p:txBody>
      </p:sp>
      <p:sp>
        <p:nvSpPr>
          <p:cNvPr id="8" name="Google Shape;463;p21">
            <a:extLst>
              <a:ext uri="{FF2B5EF4-FFF2-40B4-BE49-F238E27FC236}">
                <a16:creationId xmlns:a16="http://schemas.microsoft.com/office/drawing/2014/main" id="{0223813A-21EA-DA63-4E6F-2922C68D2EC3}"/>
              </a:ext>
            </a:extLst>
          </p:cNvPr>
          <p:cNvSpPr txBox="1"/>
          <p:nvPr/>
        </p:nvSpPr>
        <p:spPr>
          <a:xfrm>
            <a:off x="253210" y="2666887"/>
            <a:ext cx="2842698" cy="1138733"/>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Optimistic</a:t>
            </a:r>
            <a:r>
              <a:rPr lang="de-DE" sz="1200" b="1" dirty="0">
                <a:solidFill>
                  <a:srgbClr val="000000"/>
                </a:solidFill>
                <a:latin typeface="Aptos" panose="020B0004020202020204" pitchFamily="34" charset="0"/>
                <a:sym typeface="Arial"/>
              </a:rPr>
              <a:t> Outlook</a:t>
            </a:r>
            <a:endParaRPr sz="1200" b="1"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Maintain</a:t>
            </a:r>
            <a:r>
              <a:rPr lang="de-DE" sz="1200" dirty="0">
                <a:solidFill>
                  <a:srgbClr val="000000"/>
                </a:solidFill>
                <a:latin typeface="Aptos" panose="020B0004020202020204" pitchFamily="34" charset="0"/>
                <a:sym typeface="Arial"/>
              </a:rPr>
              <a:t> a positive </a:t>
            </a:r>
            <a:r>
              <a:rPr lang="de-DE" sz="1200" dirty="0" err="1">
                <a:solidFill>
                  <a:srgbClr val="000000"/>
                </a:solidFill>
                <a:latin typeface="Aptos" panose="020B0004020202020204" pitchFamily="34" charset="0"/>
                <a:sym typeface="Arial"/>
              </a:rPr>
              <a:t>outlook</a:t>
            </a:r>
            <a:endParaRPr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Keep </a:t>
            </a:r>
            <a:r>
              <a:rPr lang="de-DE" sz="1200" dirty="0" err="1">
                <a:solidFill>
                  <a:srgbClr val="000000"/>
                </a:solidFill>
                <a:latin typeface="Aptos" panose="020B0004020202020204" pitchFamily="34" charset="0"/>
                <a:sym typeface="Arial"/>
              </a:rPr>
              <a:t>things</a:t>
            </a:r>
            <a:r>
              <a:rPr lang="de-DE" sz="1200" dirty="0">
                <a:solidFill>
                  <a:srgbClr val="000000"/>
                </a:solidFill>
                <a:latin typeface="Aptos" panose="020B0004020202020204" pitchFamily="34" charset="0"/>
                <a:sym typeface="Arial"/>
              </a:rPr>
              <a:t> in </a:t>
            </a:r>
            <a:r>
              <a:rPr lang="de-DE" sz="1200" dirty="0" err="1">
                <a:solidFill>
                  <a:srgbClr val="000000"/>
                </a:solidFill>
                <a:latin typeface="Aptos" panose="020B0004020202020204" pitchFamily="34" charset="0"/>
                <a:sym typeface="Arial"/>
              </a:rPr>
              <a:t>perspective</a:t>
            </a:r>
            <a:endParaRPr sz="1200" dirty="0">
              <a:solidFill>
                <a:srgbClr val="000000"/>
              </a:solidFill>
              <a:latin typeface="Aptos" panose="020B0004020202020204" pitchFamily="34" charset="0"/>
              <a:sym typeface="Arial"/>
            </a:endParaRPr>
          </a:p>
          <a:p>
            <a:pPr marL="0" marR="0" lvl="0" indent="0" algn="r" rtl="0">
              <a:spcBef>
                <a:spcPts val="600"/>
              </a:spcBef>
              <a:spcAft>
                <a:spcPts val="600"/>
              </a:spcAft>
              <a:buNone/>
            </a:pPr>
            <a:r>
              <a:rPr lang="de-DE" sz="1200" dirty="0" err="1">
                <a:solidFill>
                  <a:srgbClr val="000000"/>
                </a:solidFill>
                <a:latin typeface="Aptos" panose="020B0004020202020204" pitchFamily="34" charset="0"/>
                <a:sym typeface="Arial"/>
              </a:rPr>
              <a:t>Accept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that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change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part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living</a:t>
            </a:r>
            <a:endParaRPr sz="1200" dirty="0">
              <a:solidFill>
                <a:srgbClr val="000000"/>
              </a:solidFill>
              <a:latin typeface="Aptos" panose="020B0004020202020204" pitchFamily="34" charset="0"/>
              <a:sym typeface="Arial"/>
            </a:endParaRPr>
          </a:p>
        </p:txBody>
      </p:sp>
      <p:sp>
        <p:nvSpPr>
          <p:cNvPr id="10" name="Google Shape;442;p21">
            <a:extLst>
              <a:ext uri="{FF2B5EF4-FFF2-40B4-BE49-F238E27FC236}">
                <a16:creationId xmlns:a16="http://schemas.microsoft.com/office/drawing/2014/main" id="{6B371C1F-A2DD-13D9-3ED0-7ABCB4B2770D}"/>
              </a:ext>
            </a:extLst>
          </p:cNvPr>
          <p:cNvSpPr txBox="1"/>
          <p:nvPr/>
        </p:nvSpPr>
        <p:spPr>
          <a:xfrm>
            <a:off x="4946498" y="4116766"/>
            <a:ext cx="2654289" cy="723235"/>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dirty="0" err="1">
                <a:solidFill>
                  <a:srgbClr val="000000"/>
                </a:solidFill>
                <a:latin typeface="Aptos" panose="020B0004020202020204" pitchFamily="34" charset="0"/>
                <a:sym typeface="Arial"/>
              </a:rPr>
              <a:t>Meaning</a:t>
            </a:r>
            <a:r>
              <a:rPr lang="de-DE" sz="1200" b="1" dirty="0">
                <a:solidFill>
                  <a:srgbClr val="000000"/>
                </a:solidFill>
                <a:latin typeface="Aptos" panose="020B0004020202020204" pitchFamily="34" charset="0"/>
                <a:sym typeface="Arial"/>
              </a:rPr>
              <a:t> and Purpose</a:t>
            </a:r>
            <a:endParaRPr sz="1200" b="1" dirty="0">
              <a:solidFill>
                <a:srgbClr val="000000"/>
              </a:solidFill>
              <a:latin typeface="Aptos" panose="020B0004020202020204" pitchFamily="34" charset="0"/>
              <a:sym typeface="Arial"/>
            </a:endParaRPr>
          </a:p>
          <a:p>
            <a:pPr>
              <a:spcBef>
                <a:spcPts val="600"/>
              </a:spcBef>
            </a:pPr>
            <a:r>
              <a:rPr lang="de-DE" sz="1200" dirty="0">
                <a:solidFill>
                  <a:srgbClr val="000000"/>
                </a:solidFill>
                <a:latin typeface="Aptos" panose="020B0004020202020204" pitchFamily="34" charset="0"/>
                <a:sym typeface="Arial"/>
              </a:rPr>
              <a:t>Find </a:t>
            </a:r>
            <a:r>
              <a:rPr lang="de-DE" sz="1200" dirty="0" err="1">
                <a:solidFill>
                  <a:srgbClr val="000000"/>
                </a:solidFill>
                <a:latin typeface="Aptos" panose="020B0004020202020204" pitchFamily="34" charset="0"/>
                <a:sym typeface="Arial"/>
              </a:rPr>
              <a:t>activities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with</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meaning</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purpose</a:t>
            </a:r>
            <a:r>
              <a:rPr lang="de-DE" sz="1200" dirty="0">
                <a:solidFill>
                  <a:srgbClr val="000000"/>
                </a:solidFill>
                <a:latin typeface="Aptos" panose="020B0004020202020204" pitchFamily="34" charset="0"/>
                <a:sym typeface="Arial"/>
              </a:rPr>
              <a:t> outside </a:t>
            </a:r>
            <a:r>
              <a:rPr lang="de-DE" sz="1200" dirty="0" err="1">
                <a:solidFill>
                  <a:srgbClr val="000000"/>
                </a:solidFill>
                <a:latin typeface="Aptos" panose="020B0004020202020204" pitchFamily="34" charset="0"/>
                <a:sym typeface="Arial"/>
              </a:rPr>
              <a:t>work</a:t>
            </a:r>
            <a:endParaRPr lang="de-DE" sz="1200" dirty="0">
              <a:solidFill>
                <a:srgbClr val="000000"/>
              </a:solidFill>
              <a:latin typeface="Aptos" panose="020B0004020202020204" pitchFamily="34" charset="0"/>
              <a:sym typeface="Arial"/>
            </a:endParaRPr>
          </a:p>
        </p:txBody>
      </p:sp>
      <p:sp>
        <p:nvSpPr>
          <p:cNvPr id="11" name="Google Shape;442;p21">
            <a:extLst>
              <a:ext uri="{FF2B5EF4-FFF2-40B4-BE49-F238E27FC236}">
                <a16:creationId xmlns:a16="http://schemas.microsoft.com/office/drawing/2014/main" id="{D34B1014-FABD-68A9-7C09-02494235DB31}"/>
              </a:ext>
            </a:extLst>
          </p:cNvPr>
          <p:cNvSpPr txBox="1"/>
          <p:nvPr/>
        </p:nvSpPr>
        <p:spPr>
          <a:xfrm>
            <a:off x="6195475" y="2634532"/>
            <a:ext cx="1960646" cy="106178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dirty="0">
                <a:solidFill>
                  <a:srgbClr val="000000"/>
                </a:solidFill>
                <a:latin typeface="Aptos" panose="020B0004020202020204" pitchFamily="34" charset="0"/>
                <a:sym typeface="Arial"/>
              </a:rPr>
              <a:t>Move </a:t>
            </a:r>
            <a:r>
              <a:rPr lang="de-DE" sz="1200" b="1" dirty="0" err="1">
                <a:solidFill>
                  <a:srgbClr val="000000"/>
                </a:solidFill>
                <a:latin typeface="Aptos" panose="020B0004020202020204" pitchFamily="34" charset="0"/>
                <a:sym typeface="Arial"/>
              </a:rPr>
              <a:t>toward</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your</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goals</a:t>
            </a:r>
            <a:endParaRPr sz="1200" b="1" dirty="0">
              <a:solidFill>
                <a:srgbClr val="000000"/>
              </a:solidFill>
              <a:latin typeface="Aptos" panose="020B0004020202020204" pitchFamily="34" charset="0"/>
              <a:sym typeface="Arial"/>
            </a:endParaRPr>
          </a:p>
          <a:p>
            <a:pPr marL="0" marR="0" lvl="0" indent="0" algn="l" rtl="0">
              <a:spcBef>
                <a:spcPts val="600"/>
              </a:spcBef>
              <a:spcAft>
                <a:spcPts val="0"/>
              </a:spcAft>
              <a:buNone/>
            </a:pPr>
            <a:r>
              <a:rPr lang="de-DE" sz="1200" dirty="0" err="1">
                <a:solidFill>
                  <a:srgbClr val="000000"/>
                </a:solidFill>
                <a:latin typeface="Aptos" panose="020B0004020202020204" pitchFamily="34" charset="0"/>
                <a:sym typeface="Arial"/>
              </a:rPr>
              <a:t>Make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realistic</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plans</a:t>
            </a:r>
            <a:r>
              <a:rPr lang="de-DE" sz="1200" dirty="0">
                <a:solidFill>
                  <a:srgbClr val="000000"/>
                </a:solidFill>
                <a:latin typeface="Aptos" panose="020B0004020202020204" pitchFamily="34" charset="0"/>
                <a:sym typeface="Arial"/>
              </a:rPr>
              <a:t> </a:t>
            </a:r>
            <a:endParaRPr sz="1200" dirty="0">
              <a:latin typeface="Aptos" panose="020B0004020202020204" pitchFamily="34" charset="0"/>
            </a:endParaRPr>
          </a:p>
          <a:p>
            <a:pPr marL="0" marR="0" lvl="0" indent="0" algn="l" rtl="0">
              <a:spcBef>
                <a:spcPts val="600"/>
              </a:spcBef>
              <a:spcAft>
                <a:spcPts val="600"/>
              </a:spcAft>
              <a:buNone/>
            </a:pPr>
            <a:r>
              <a:rPr lang="de-DE" sz="1200" dirty="0">
                <a:solidFill>
                  <a:srgbClr val="000000"/>
                </a:solidFill>
                <a:latin typeface="Aptos" panose="020B0004020202020204" pitchFamily="34" charset="0"/>
                <a:sym typeface="Arial"/>
              </a:rPr>
              <a:t>Look </a:t>
            </a:r>
            <a:r>
              <a:rPr lang="de-DE" sz="1200" dirty="0" err="1">
                <a:solidFill>
                  <a:srgbClr val="000000"/>
                </a:solidFill>
                <a:latin typeface="Aptos" panose="020B0004020202020204" pitchFamily="34" charset="0"/>
                <a:sym typeface="Arial"/>
              </a:rPr>
              <a:t>for</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opportunities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self-discovery</a:t>
            </a:r>
            <a:endParaRPr sz="1200" dirty="0">
              <a:solidFill>
                <a:srgbClr val="000000"/>
              </a:solidFill>
              <a:latin typeface="Aptos" panose="020B0004020202020204" pitchFamily="34" charset="0"/>
              <a:sym typeface="Arial"/>
            </a:endParaRPr>
          </a:p>
        </p:txBody>
      </p:sp>
      <p:sp>
        <p:nvSpPr>
          <p:cNvPr id="12" name="Google Shape;443;p21">
            <a:extLst>
              <a:ext uri="{FF2B5EF4-FFF2-40B4-BE49-F238E27FC236}">
                <a16:creationId xmlns:a16="http://schemas.microsoft.com/office/drawing/2014/main" id="{FE91929E-1360-7D78-BFAE-8866C4368DA1}"/>
              </a:ext>
            </a:extLst>
          </p:cNvPr>
          <p:cNvSpPr txBox="1"/>
          <p:nvPr/>
        </p:nvSpPr>
        <p:spPr>
          <a:xfrm>
            <a:off x="5530069" y="865837"/>
            <a:ext cx="3001274" cy="132339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u="none" strike="noStrike" cap="none" dirty="0" err="1">
                <a:solidFill>
                  <a:srgbClr val="000000"/>
                </a:solidFill>
                <a:latin typeface="Aptos" panose="020B0004020202020204" pitchFamily="34" charset="0"/>
                <a:sym typeface="Arial"/>
              </a:rPr>
              <a:t>Active</a:t>
            </a:r>
            <a:r>
              <a:rPr lang="de-DE" sz="1200" b="1" u="none" strike="noStrike" cap="none" dirty="0">
                <a:solidFill>
                  <a:srgbClr val="000000"/>
                </a:solidFill>
                <a:latin typeface="Aptos" panose="020B0004020202020204" pitchFamily="34" charset="0"/>
                <a:sym typeface="Arial"/>
              </a:rPr>
              <a:t> Problem </a:t>
            </a:r>
            <a:r>
              <a:rPr lang="de-DE" sz="1200" b="1" u="none" strike="noStrike" cap="none" dirty="0" err="1">
                <a:solidFill>
                  <a:srgbClr val="000000"/>
                </a:solidFill>
                <a:latin typeface="Aptos" panose="020B0004020202020204" pitchFamily="34" charset="0"/>
                <a:sym typeface="Arial"/>
              </a:rPr>
              <a:t>Solving</a:t>
            </a:r>
            <a:endParaRPr sz="1200" b="1" u="none" strike="noStrike" cap="none" dirty="0">
              <a:solidFill>
                <a:srgbClr val="000000"/>
              </a:solidFill>
              <a:latin typeface="Aptos" panose="020B0004020202020204" pitchFamily="34" charset="0"/>
              <a:sym typeface="Arial"/>
            </a:endParaRPr>
          </a:p>
          <a:p>
            <a:pPr>
              <a:spcBef>
                <a:spcPts val="600"/>
              </a:spcBef>
            </a:pPr>
            <a:r>
              <a:rPr lang="de-DE" sz="1200" u="none" strike="noStrike" cap="none" dirty="0" err="1">
                <a:solidFill>
                  <a:srgbClr val="000000"/>
                </a:solidFill>
                <a:latin typeface="Aptos" panose="020B0004020202020204" pitchFamily="34" charset="0"/>
                <a:sym typeface="Arial"/>
              </a:rPr>
              <a:t>Reframe</a:t>
            </a:r>
            <a:r>
              <a:rPr lang="de-DE" sz="1200" u="none" strike="noStrike" cap="none"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crises</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into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solveable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problems</a:t>
            </a:r>
            <a:endParaRPr lang="de-DE" sz="1200" u="none" strike="noStrike" cap="none" dirty="0">
              <a:solidFill>
                <a:srgbClr val="000000"/>
              </a:solidFill>
              <a:latin typeface="Aptos" panose="020B0004020202020204" pitchFamily="34" charset="0"/>
              <a:sym typeface="Arial"/>
            </a:endParaRPr>
          </a:p>
          <a:p>
            <a:pPr marL="0" marR="0" lvl="0" indent="0" algn="l" rtl="0">
              <a:spcBef>
                <a:spcPts val="600"/>
              </a:spcBef>
              <a:spcAft>
                <a:spcPts val="0"/>
              </a:spcAft>
              <a:buNone/>
            </a:pPr>
            <a:r>
              <a:rPr lang="de-DE" sz="1200" u="none" strike="noStrike" cap="none" dirty="0" err="1">
                <a:solidFill>
                  <a:srgbClr val="000000"/>
                </a:solidFill>
                <a:latin typeface="Aptos" panose="020B0004020202020204" pitchFamily="34" charset="0"/>
                <a:sym typeface="Arial"/>
              </a:rPr>
              <a:t>Maintain</a:t>
            </a:r>
            <a:r>
              <a:rPr lang="de-DE" sz="1200" u="none" strike="noStrike" cap="none" dirty="0">
                <a:solidFill>
                  <a:srgbClr val="000000"/>
                </a:solidFill>
                <a:latin typeface="Aptos" panose="020B0004020202020204" pitchFamily="34" charset="0"/>
                <a:sym typeface="Arial"/>
              </a:rPr>
              <a:t> a sense </a:t>
            </a:r>
            <a:r>
              <a:rPr lang="de-DE" sz="1200" u="none" strike="noStrike" cap="none" dirty="0" err="1">
                <a:solidFill>
                  <a:srgbClr val="000000"/>
                </a:solidFill>
                <a:latin typeface="Aptos" panose="020B0004020202020204" pitchFamily="34" charset="0"/>
                <a:sym typeface="Arial"/>
              </a:rPr>
              <a:t>of</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control</a:t>
            </a:r>
            <a:r>
              <a:rPr lang="de-DE" sz="1200" u="none" strike="noStrike" cap="none" dirty="0">
                <a:solidFill>
                  <a:srgbClr val="000000"/>
                </a:solidFill>
                <a:latin typeface="Aptos" panose="020B0004020202020204" pitchFamily="34" charset="0"/>
                <a:sym typeface="Arial"/>
              </a:rPr>
              <a:t> and </a:t>
            </a:r>
            <a:r>
              <a:rPr lang="de-DE" sz="1200" u="none" strike="noStrike" cap="none" dirty="0" err="1">
                <a:solidFill>
                  <a:srgbClr val="000000"/>
                </a:solidFill>
                <a:latin typeface="Aptos" panose="020B0004020202020204" pitchFamily="34" charset="0"/>
                <a:sym typeface="Arial"/>
              </a:rPr>
              <a:t>influence</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let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things</a:t>
            </a:r>
            <a:r>
              <a:rPr lang="de-DE" sz="1200" dirty="0">
                <a:solidFill>
                  <a:srgbClr val="000000"/>
                </a:solidFill>
                <a:latin typeface="Aptos" panose="020B0004020202020204" pitchFamily="34" charset="0"/>
                <a:sym typeface="Arial"/>
              </a:rPr>
              <a:t> outside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control</a:t>
            </a:r>
            <a:endParaRPr lang="de-DE" sz="1200" u="none" strike="noStrike" cap="none" dirty="0">
              <a:solidFill>
                <a:srgbClr val="000000"/>
              </a:solidFill>
              <a:latin typeface="Aptos" panose="020B0004020202020204" pitchFamily="34" charset="0"/>
              <a:sym typeface="Arial"/>
            </a:endParaRPr>
          </a:p>
          <a:p>
            <a:pPr marL="0" marR="0" lvl="0" indent="0" algn="l" rtl="0">
              <a:spcBef>
                <a:spcPts val="600"/>
              </a:spcBef>
              <a:spcAft>
                <a:spcPts val="600"/>
              </a:spcAft>
              <a:buNone/>
            </a:pPr>
            <a:r>
              <a:rPr lang="de-DE" sz="1200" dirty="0">
                <a:solidFill>
                  <a:srgbClr val="000000"/>
                </a:solidFill>
                <a:latin typeface="Aptos" panose="020B0004020202020204" pitchFamily="34" charset="0"/>
                <a:sym typeface="Arial"/>
              </a:rPr>
              <a:t>Take </a:t>
            </a:r>
            <a:r>
              <a:rPr lang="de-DE" sz="1200" dirty="0" err="1">
                <a:solidFill>
                  <a:srgbClr val="000000"/>
                </a:solidFill>
                <a:latin typeface="Aptos" panose="020B0004020202020204" pitchFamily="34" charset="0"/>
                <a:sym typeface="Arial"/>
              </a:rPr>
              <a:t>decisive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action</a:t>
            </a:r>
            <a:endParaRPr sz="1200" dirty="0">
              <a:solidFill>
                <a:srgbClr val="000000"/>
              </a:solidFill>
              <a:latin typeface="Aptos" panose="020B0004020202020204" pitchFamily="34" charset="0"/>
              <a:sym typeface="Arial"/>
            </a:endParaRPr>
          </a:p>
        </p:txBody>
      </p:sp>
      <p:sp>
        <p:nvSpPr>
          <p:cNvPr id="13" name="Google Shape;462;p21">
            <a:extLst>
              <a:ext uri="{FF2B5EF4-FFF2-40B4-BE49-F238E27FC236}">
                <a16:creationId xmlns:a16="http://schemas.microsoft.com/office/drawing/2014/main" id="{0BA2EE8D-5E09-5AEE-7BFE-A2F88B0DBC50}"/>
              </a:ext>
            </a:extLst>
          </p:cNvPr>
          <p:cNvSpPr txBox="1"/>
          <p:nvPr/>
        </p:nvSpPr>
        <p:spPr>
          <a:xfrm>
            <a:off x="951586" y="865837"/>
            <a:ext cx="2627440" cy="132339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a:solidFill>
                  <a:srgbClr val="000000"/>
                </a:solidFill>
                <a:latin typeface="Aptos" panose="020B0004020202020204" pitchFamily="34" charset="0"/>
                <a:sym typeface="Arial"/>
              </a:rPr>
              <a:t>Self-care</a:t>
            </a:r>
            <a:endParaRPr lang="de-DE" sz="1200" b="1" dirty="0">
              <a:latin typeface="Aptos" panose="020B0004020202020204" pitchFamily="34" charset="0"/>
            </a:endParaRPr>
          </a:p>
          <a:p>
            <a:pPr algn="r">
              <a:spcBef>
                <a:spcPts val="600"/>
              </a:spcBef>
            </a:pPr>
            <a:r>
              <a:rPr lang="de-DE" sz="1200" dirty="0">
                <a:solidFill>
                  <a:srgbClr val="000000"/>
                </a:solidFill>
                <a:latin typeface="Aptos" panose="020B0004020202020204" pitchFamily="34" charset="0"/>
                <a:sym typeface="Arial"/>
              </a:rPr>
              <a:t>Positive </a:t>
            </a:r>
            <a:r>
              <a:rPr lang="de-DE" sz="1200" dirty="0" err="1">
                <a:solidFill>
                  <a:srgbClr val="000000"/>
                </a:solidFill>
                <a:latin typeface="Aptos" panose="020B0004020202020204" pitchFamily="34" charset="0"/>
                <a:sym typeface="Arial"/>
              </a:rPr>
              <a:t>view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of</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yourself</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err="1">
                <a:solidFill>
                  <a:srgbClr val="000000"/>
                </a:solidFill>
                <a:latin typeface="Aptos" panose="020B0004020202020204" pitchFamily="34" charset="0"/>
                <a:sym typeface="Arial"/>
              </a:rPr>
              <a:t>Healthy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eating</a:t>
            </a:r>
            <a:r>
              <a:rPr lang="de-DE" sz="1200" dirty="0">
                <a:solidFill>
                  <a:srgbClr val="000000"/>
                </a:solidFill>
                <a:latin typeface="Aptos" panose="020B0004020202020204" pitchFamily="34" charset="0"/>
                <a:sym typeface="Arial"/>
              </a:rPr>
              <a:t> &amp; </a:t>
            </a:r>
            <a:r>
              <a:rPr lang="de-DE" sz="1200" dirty="0" err="1">
                <a:solidFill>
                  <a:srgbClr val="000000"/>
                </a:solidFill>
                <a:latin typeface="Aptos" panose="020B0004020202020204" pitchFamily="34" charset="0"/>
                <a:sym typeface="Arial"/>
              </a:rPr>
              <a:t>sufficient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sleep</a:t>
            </a:r>
            <a:endParaRPr lang="de-DE" sz="1200"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Time </a:t>
            </a: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recover</a:t>
            </a:r>
            <a:r>
              <a:rPr lang="de-DE" sz="1200" dirty="0">
                <a:solidFill>
                  <a:srgbClr val="000000"/>
                </a:solidFill>
                <a:latin typeface="Aptos" panose="020B0004020202020204" pitchFamily="34" charset="0"/>
                <a:sym typeface="Arial"/>
              </a:rPr>
              <a:t> and relax</a:t>
            </a: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Regular </a:t>
            </a:r>
            <a:r>
              <a:rPr lang="de-DE" sz="1200" dirty="0" err="1">
                <a:solidFill>
                  <a:srgbClr val="000000"/>
                </a:solidFill>
                <a:latin typeface="Aptos" panose="020B0004020202020204" pitchFamily="34" charset="0"/>
                <a:sym typeface="Arial"/>
              </a:rPr>
              <a:t>physical</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activity</a:t>
            </a:r>
            <a:endParaRPr lang="de-DE" sz="1200" dirty="0">
              <a:solidFill>
                <a:srgbClr val="000000"/>
              </a:solidFill>
              <a:latin typeface="Aptos" panose="020B0004020202020204" pitchFamily="34" charset="0"/>
              <a:sym typeface="Arial"/>
            </a:endParaRPr>
          </a:p>
        </p:txBody>
      </p:sp>
      <p:sp>
        <p:nvSpPr>
          <p:cNvPr id="14" name="Google Shape;445;p21">
            <a:extLst>
              <a:ext uri="{FF2B5EF4-FFF2-40B4-BE49-F238E27FC236}">
                <a16:creationId xmlns:a16="http://schemas.microsoft.com/office/drawing/2014/main" id="{F2F0087A-5FCA-D724-4382-35AE1B550CCD}"/>
              </a:ext>
            </a:extLst>
          </p:cNvPr>
          <p:cNvSpPr/>
          <p:nvPr/>
        </p:nvSpPr>
        <p:spPr>
          <a:xfrm>
            <a:off x="3572012" y="1764484"/>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 name="Google Shape;453;p21">
            <a:extLst>
              <a:ext uri="{FF2B5EF4-FFF2-40B4-BE49-F238E27FC236}">
                <a16:creationId xmlns:a16="http://schemas.microsoft.com/office/drawing/2014/main" id="{31CCF1F8-DECA-FA0A-7A5F-95C892F13C9D}"/>
              </a:ext>
            </a:extLst>
          </p:cNvPr>
          <p:cNvSpPr/>
          <p:nvPr/>
        </p:nvSpPr>
        <p:spPr>
          <a:xfrm>
            <a:off x="3726189"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16" name="Google Shape;464;p21">
            <a:extLst>
              <a:ext uri="{FF2B5EF4-FFF2-40B4-BE49-F238E27FC236}">
                <a16:creationId xmlns:a16="http://schemas.microsoft.com/office/drawing/2014/main" id="{F627D011-038A-8D2F-98C1-7E1850E91ADD}"/>
              </a:ext>
            </a:extLst>
          </p:cNvPr>
          <p:cNvSpPr txBox="1"/>
          <p:nvPr/>
        </p:nvSpPr>
        <p:spPr>
          <a:xfrm>
            <a:off x="3631431" y="2599690"/>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17" name="Google Shape;453;p21">
            <a:extLst>
              <a:ext uri="{FF2B5EF4-FFF2-40B4-BE49-F238E27FC236}">
                <a16:creationId xmlns:a16="http://schemas.microsoft.com/office/drawing/2014/main" id="{2E238B33-5711-0030-13AA-7AD0FF37EF84}"/>
              </a:ext>
            </a:extLst>
          </p:cNvPr>
          <p:cNvSpPr/>
          <p:nvPr/>
        </p:nvSpPr>
        <p:spPr>
          <a:xfrm>
            <a:off x="3214745"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8" name="Google Shape;453;p21">
            <a:extLst>
              <a:ext uri="{FF2B5EF4-FFF2-40B4-BE49-F238E27FC236}">
                <a16:creationId xmlns:a16="http://schemas.microsoft.com/office/drawing/2014/main" id="{AE669451-FC10-D797-3DCE-A22B618D5D28}"/>
              </a:ext>
            </a:extLst>
          </p:cNvPr>
          <p:cNvSpPr/>
          <p:nvPr/>
        </p:nvSpPr>
        <p:spPr>
          <a:xfrm>
            <a:off x="3726189"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0" name="Google Shape;453;p21">
            <a:extLst>
              <a:ext uri="{FF2B5EF4-FFF2-40B4-BE49-F238E27FC236}">
                <a16:creationId xmlns:a16="http://schemas.microsoft.com/office/drawing/2014/main" id="{5CB2C340-FC7C-1199-D439-3B04DAD1F68A}"/>
              </a:ext>
            </a:extLst>
          </p:cNvPr>
          <p:cNvSpPr/>
          <p:nvPr/>
        </p:nvSpPr>
        <p:spPr>
          <a:xfrm>
            <a:off x="4703421"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1" name="Google Shape;453;p21">
            <a:extLst>
              <a:ext uri="{FF2B5EF4-FFF2-40B4-BE49-F238E27FC236}">
                <a16:creationId xmlns:a16="http://schemas.microsoft.com/office/drawing/2014/main" id="{B886AF41-1487-E53D-F6E2-61E41D93C254}"/>
              </a:ext>
            </a:extLst>
          </p:cNvPr>
          <p:cNvSpPr/>
          <p:nvPr/>
        </p:nvSpPr>
        <p:spPr>
          <a:xfrm>
            <a:off x="5368899"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2" name="Google Shape;453;p21">
            <a:extLst>
              <a:ext uri="{FF2B5EF4-FFF2-40B4-BE49-F238E27FC236}">
                <a16:creationId xmlns:a16="http://schemas.microsoft.com/office/drawing/2014/main" id="{34D9EEA3-073E-2903-9226-ED568B1A05E5}"/>
              </a:ext>
            </a:extLst>
          </p:cNvPr>
          <p:cNvSpPr/>
          <p:nvPr/>
        </p:nvSpPr>
        <p:spPr>
          <a:xfrm>
            <a:off x="4703421"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23" name="Grafik 43">
            <a:extLst>
              <a:ext uri="{FF2B5EF4-FFF2-40B4-BE49-F238E27FC236}">
                <a16:creationId xmlns:a16="http://schemas.microsoft.com/office/drawing/2014/main" id="{98602882-5EB1-4DB2-EBC4-1A30910C6A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8347" y="3313891"/>
            <a:ext cx="637623" cy="637623"/>
          </a:xfrm>
          <a:prstGeom prst="rect">
            <a:avLst/>
          </a:prstGeom>
        </p:spPr>
      </p:pic>
      <p:pic>
        <p:nvPicPr>
          <p:cNvPr id="24" name="Grafik 44">
            <a:extLst>
              <a:ext uri="{FF2B5EF4-FFF2-40B4-BE49-F238E27FC236}">
                <a16:creationId xmlns:a16="http://schemas.microsoft.com/office/drawing/2014/main" id="{28B9E860-4337-4364-5011-4FA168E7DB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554" y="2503075"/>
            <a:ext cx="615251" cy="615251"/>
          </a:xfrm>
          <a:prstGeom prst="rect">
            <a:avLst/>
          </a:prstGeom>
        </p:spPr>
      </p:pic>
      <p:pic>
        <p:nvPicPr>
          <p:cNvPr id="26" name="Grafik 45">
            <a:extLst>
              <a:ext uri="{FF2B5EF4-FFF2-40B4-BE49-F238E27FC236}">
                <a16:creationId xmlns:a16="http://schemas.microsoft.com/office/drawing/2014/main" id="{A5457721-CE68-5B06-6448-F8B0963D52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833" y="2485570"/>
            <a:ext cx="646357" cy="646357"/>
          </a:xfrm>
          <a:prstGeom prst="rect">
            <a:avLst/>
          </a:prstGeom>
        </p:spPr>
      </p:pic>
      <p:pic>
        <p:nvPicPr>
          <p:cNvPr id="27" name="Grafik 46">
            <a:extLst>
              <a:ext uri="{FF2B5EF4-FFF2-40B4-BE49-F238E27FC236}">
                <a16:creationId xmlns:a16="http://schemas.microsoft.com/office/drawing/2014/main" id="{A14FAC78-7919-38ED-7A62-68ADD62C02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0245" y="1553196"/>
            <a:ext cx="595315" cy="595315"/>
          </a:xfrm>
          <a:prstGeom prst="rect">
            <a:avLst/>
          </a:prstGeom>
        </p:spPr>
      </p:pic>
      <p:pic>
        <p:nvPicPr>
          <p:cNvPr id="28" name="Grafik 47">
            <a:extLst>
              <a:ext uri="{FF2B5EF4-FFF2-40B4-BE49-F238E27FC236}">
                <a16:creationId xmlns:a16="http://schemas.microsoft.com/office/drawing/2014/main" id="{C9536B43-39D2-0351-6CB5-94D7EDC73654}"/>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26477"/>
          <a:stretch/>
        </p:blipFill>
        <p:spPr>
          <a:xfrm>
            <a:off x="4706847" y="1668603"/>
            <a:ext cx="721709" cy="530621"/>
          </a:xfrm>
          <a:prstGeom prst="rect">
            <a:avLst/>
          </a:prstGeom>
        </p:spPr>
      </p:pic>
      <p:pic>
        <p:nvPicPr>
          <p:cNvPr id="29" name="Grafik 48">
            <a:extLst>
              <a:ext uri="{FF2B5EF4-FFF2-40B4-BE49-F238E27FC236}">
                <a16:creationId xmlns:a16="http://schemas.microsoft.com/office/drawing/2014/main" id="{7C12A272-DD4D-1948-DFD2-32BD5F9E2E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4421" y="3305963"/>
            <a:ext cx="680337" cy="680337"/>
          </a:xfrm>
          <a:prstGeom prst="rect">
            <a:avLst/>
          </a:prstGeom>
        </p:spPr>
      </p:pic>
      <p:sp>
        <p:nvSpPr>
          <p:cNvPr id="30" name="Textfeld 6">
            <a:extLst>
              <a:ext uri="{FF2B5EF4-FFF2-40B4-BE49-F238E27FC236}">
                <a16:creationId xmlns:a16="http://schemas.microsoft.com/office/drawing/2014/main" id="{94DCA3DD-CA43-EC29-843D-2434B6A8B545}"/>
              </a:ext>
            </a:extLst>
          </p:cNvPr>
          <p:cNvSpPr txBox="1"/>
          <p:nvPr/>
        </p:nvSpPr>
        <p:spPr>
          <a:xfrm>
            <a:off x="6784517" y="4598016"/>
            <a:ext cx="217714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rgbClr val="000000"/>
                </a:solidFill>
                <a:latin typeface="Aptos" panose="020B0004020202020204" pitchFamily="34" charset="0"/>
                <a:cs typeface="Calibri"/>
                <a:sym typeface="Arial"/>
              </a:rPr>
              <a:t>...a</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nd</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many</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more</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a:t>
            </a:r>
            <a:endParaRPr b="1" dirty="0">
              <a:latin typeface="Aptos" panose="020B0004020202020204" pitchFamily="34" charset="0"/>
            </a:endParaRPr>
          </a:p>
        </p:txBody>
      </p:sp>
    </p:spTree>
    <p:extLst>
      <p:ext uri="{BB962C8B-B14F-4D97-AF65-F5344CB8AC3E}">
        <p14:creationId xmlns:p14="http://schemas.microsoft.com/office/powerpoint/2010/main" val="2534264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a:extLst>
            <a:ext uri="{FF2B5EF4-FFF2-40B4-BE49-F238E27FC236}">
              <a16:creationId xmlns:a16="http://schemas.microsoft.com/office/drawing/2014/main" id="{2764A21E-36FD-010D-7F59-891C5EAD282A}"/>
            </a:ext>
          </a:extLst>
        </p:cNvPr>
        <p:cNvGrpSpPr/>
        <p:nvPr/>
      </p:nvGrpSpPr>
      <p:grpSpPr>
        <a:xfrm>
          <a:off x="0" y="0"/>
          <a:ext cx="0" cy="0"/>
          <a:chOff x="0" y="0"/>
          <a:chExt cx="0" cy="0"/>
        </a:xfrm>
      </p:grpSpPr>
      <p:sp>
        <p:nvSpPr>
          <p:cNvPr id="2" name="Google Shape;441;p21">
            <a:extLst>
              <a:ext uri="{FF2B5EF4-FFF2-40B4-BE49-F238E27FC236}">
                <a16:creationId xmlns:a16="http://schemas.microsoft.com/office/drawing/2014/main" id="{9F56EAD7-4F3E-6C38-6B9E-A927E8BC402C}"/>
              </a:ext>
            </a:extLst>
          </p:cNvPr>
          <p:cNvSpPr txBox="1">
            <a:spLocks noGrp="1"/>
          </p:cNvSpPr>
          <p:nvPr>
            <p:ph type="body" idx="1"/>
          </p:nvPr>
        </p:nvSpPr>
        <p:spPr>
          <a:xfrm>
            <a:off x="412297" y="33908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Six </a:t>
            </a:r>
            <a:r>
              <a:rPr lang="de-DE" dirty="0" err="1"/>
              <a:t>Indicators</a:t>
            </a:r>
            <a:r>
              <a:rPr lang="de-DE" dirty="0"/>
              <a:t> </a:t>
            </a:r>
            <a:r>
              <a:rPr lang="de-DE" dirty="0" err="1"/>
              <a:t>of</a:t>
            </a:r>
            <a:r>
              <a:rPr lang="de-DE" dirty="0"/>
              <a:t> </a:t>
            </a:r>
            <a:r>
              <a:rPr lang="de-DE" dirty="0" err="1"/>
              <a:t>Resilience</a:t>
            </a:r>
            <a:endParaRPr dirty="0"/>
          </a:p>
        </p:txBody>
      </p:sp>
      <p:sp>
        <p:nvSpPr>
          <p:cNvPr id="5" name="Google Shape;461;p21">
            <a:extLst>
              <a:ext uri="{FF2B5EF4-FFF2-40B4-BE49-F238E27FC236}">
                <a16:creationId xmlns:a16="http://schemas.microsoft.com/office/drawing/2014/main" id="{E4CB9A64-09E4-0B48-B608-90355A489CFD}"/>
              </a:ext>
            </a:extLst>
          </p:cNvPr>
          <p:cNvSpPr txBox="1"/>
          <p:nvPr/>
        </p:nvSpPr>
        <p:spPr>
          <a:xfrm>
            <a:off x="1543213" y="4114902"/>
            <a:ext cx="2654289" cy="80017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Social</a:t>
            </a:r>
            <a:r>
              <a:rPr lang="de-DE" sz="1200" b="1" dirty="0">
                <a:solidFill>
                  <a:srgbClr val="000000"/>
                </a:solidFill>
                <a:latin typeface="Aptos" panose="020B0004020202020204" pitchFamily="34" charset="0"/>
                <a:sym typeface="Arial"/>
              </a:rPr>
              <a:t> Support</a:t>
            </a:r>
            <a:endParaRPr sz="1200" b="1" dirty="0">
              <a:latin typeface="Aptos" panose="020B0004020202020204" pitchFamily="34" charset="0"/>
            </a:endParaRPr>
          </a:p>
          <a:p>
            <a:pPr marL="0" marR="0" lvl="0" indent="0" algn="r" rtl="0">
              <a:spcBef>
                <a:spcPts val="600"/>
              </a:spcBef>
              <a:buNone/>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talked</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best</a:t>
            </a:r>
            <a:r>
              <a:rPr lang="de-DE" sz="1200" dirty="0">
                <a:solidFill>
                  <a:srgbClr val="000000"/>
                </a:solidFill>
                <a:latin typeface="Aptos" panose="020B0004020202020204" pitchFamily="34" charset="0"/>
                <a:sym typeface="Arial"/>
              </a:rPr>
              <a:t> friend </a:t>
            </a:r>
            <a:r>
              <a:rPr lang="de-DE" sz="1200" dirty="0" err="1">
                <a:solidFill>
                  <a:srgbClr val="000000"/>
                </a:solidFill>
                <a:latin typeface="Aptos" panose="020B0004020202020204" pitchFamily="34" charset="0"/>
                <a:sym typeface="Arial"/>
              </a:rPr>
              <a:t>over</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coffee</a:t>
            </a:r>
            <a:endParaRPr lang="de-DE" sz="1200" dirty="0">
              <a:solidFill>
                <a:srgbClr val="000000"/>
              </a:solidFill>
              <a:latin typeface="Aptos" panose="020B0004020202020204" pitchFamily="34" charset="0"/>
              <a:sym typeface="Arial"/>
            </a:endParaRPr>
          </a:p>
          <a:p>
            <a:pPr marL="0" marR="0" lvl="0" indent="0" algn="r" rtl="0">
              <a:spcBef>
                <a:spcPts val="600"/>
              </a:spcBef>
              <a:buNone/>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called</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dad</a:t>
            </a:r>
            <a:endParaRPr lang="de-DE" sz="1200" dirty="0">
              <a:solidFill>
                <a:srgbClr val="000000"/>
              </a:solidFill>
              <a:latin typeface="Aptos" panose="020B0004020202020204" pitchFamily="34" charset="0"/>
              <a:sym typeface="Arial"/>
            </a:endParaRPr>
          </a:p>
        </p:txBody>
      </p:sp>
      <p:sp>
        <p:nvSpPr>
          <p:cNvPr id="8" name="Google Shape;463;p21">
            <a:extLst>
              <a:ext uri="{FF2B5EF4-FFF2-40B4-BE49-F238E27FC236}">
                <a16:creationId xmlns:a16="http://schemas.microsoft.com/office/drawing/2014/main" id="{0223813A-21EA-DA63-4E6F-2922C68D2EC3}"/>
              </a:ext>
            </a:extLst>
          </p:cNvPr>
          <p:cNvSpPr txBox="1"/>
          <p:nvPr/>
        </p:nvSpPr>
        <p:spPr>
          <a:xfrm>
            <a:off x="771382" y="2666887"/>
            <a:ext cx="2324525" cy="723235"/>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Optimistic</a:t>
            </a:r>
            <a:r>
              <a:rPr lang="de-DE" sz="1200" b="1" dirty="0">
                <a:solidFill>
                  <a:srgbClr val="000000"/>
                </a:solidFill>
                <a:latin typeface="Aptos" panose="020B0004020202020204" pitchFamily="34" charset="0"/>
                <a:sym typeface="Arial"/>
              </a:rPr>
              <a:t> Outlook</a:t>
            </a:r>
            <a:endParaRPr sz="1200" b="1"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remembered</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that</a:t>
            </a:r>
            <a:r>
              <a:rPr lang="de-DE" sz="1200" dirty="0">
                <a:solidFill>
                  <a:srgbClr val="000000"/>
                </a:solidFill>
                <a:latin typeface="Aptos" panose="020B0004020202020204" pitchFamily="34" charset="0"/>
                <a:sym typeface="Arial"/>
              </a:rPr>
              <a:t> I </a:t>
            </a:r>
            <a:r>
              <a:rPr lang="de-DE" sz="1200" dirty="0" err="1">
                <a:solidFill>
                  <a:srgbClr val="000000"/>
                </a:solidFill>
                <a:latin typeface="Aptos" panose="020B0004020202020204" pitchFamily="34" charset="0"/>
                <a:sym typeface="Arial"/>
              </a:rPr>
              <a:t>can</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grow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from</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mistakes</a:t>
            </a:r>
            <a:endParaRPr lang="de-DE" sz="1200" dirty="0">
              <a:solidFill>
                <a:srgbClr val="000000"/>
              </a:solidFill>
              <a:latin typeface="Aptos" panose="020B0004020202020204" pitchFamily="34" charset="0"/>
              <a:sym typeface="Arial"/>
            </a:endParaRPr>
          </a:p>
        </p:txBody>
      </p:sp>
      <p:sp>
        <p:nvSpPr>
          <p:cNvPr id="10" name="Google Shape;442;p21">
            <a:extLst>
              <a:ext uri="{FF2B5EF4-FFF2-40B4-BE49-F238E27FC236}">
                <a16:creationId xmlns:a16="http://schemas.microsoft.com/office/drawing/2014/main" id="{6B371C1F-A2DD-13D9-3ED0-7ABCB4B2770D}"/>
              </a:ext>
            </a:extLst>
          </p:cNvPr>
          <p:cNvSpPr txBox="1"/>
          <p:nvPr/>
        </p:nvSpPr>
        <p:spPr>
          <a:xfrm>
            <a:off x="4946498" y="4116766"/>
            <a:ext cx="2654289" cy="723235"/>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dirty="0" err="1">
                <a:solidFill>
                  <a:srgbClr val="000000"/>
                </a:solidFill>
                <a:latin typeface="Aptos" panose="020B0004020202020204" pitchFamily="34" charset="0"/>
                <a:sym typeface="Arial"/>
              </a:rPr>
              <a:t>Meaning</a:t>
            </a:r>
            <a:r>
              <a:rPr lang="de-DE" sz="1200" b="1" dirty="0">
                <a:solidFill>
                  <a:srgbClr val="000000"/>
                </a:solidFill>
                <a:latin typeface="Aptos" panose="020B0004020202020204" pitchFamily="34" charset="0"/>
                <a:sym typeface="Arial"/>
              </a:rPr>
              <a:t> and Purpose</a:t>
            </a:r>
            <a:endParaRPr sz="1200" b="1" dirty="0">
              <a:solidFill>
                <a:srgbClr val="000000"/>
              </a:solidFill>
              <a:latin typeface="Aptos" panose="020B0004020202020204" pitchFamily="34" charset="0"/>
              <a:sym typeface="Arial"/>
            </a:endParaRPr>
          </a:p>
          <a:p>
            <a:pPr>
              <a:spcBef>
                <a:spcPts val="600"/>
              </a:spcBef>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called</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grandmother</a:t>
            </a:r>
            <a:r>
              <a:rPr lang="de-DE" sz="1200" dirty="0">
                <a:solidFill>
                  <a:srgbClr val="000000"/>
                </a:solidFill>
                <a:latin typeface="Aptos" panose="020B0004020202020204" pitchFamily="34" charset="0"/>
                <a:sym typeface="Arial"/>
              </a:rPr>
              <a:t> </a:t>
            </a:r>
            <a:br>
              <a:rPr lang="de-DE" sz="1200" dirty="0">
                <a:solidFill>
                  <a:srgbClr val="000000"/>
                </a:solidFill>
                <a:latin typeface="Aptos" panose="020B0004020202020204" pitchFamily="34" charset="0"/>
                <a:sym typeface="Arial"/>
              </a:rPr>
            </a:b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ask</a:t>
            </a:r>
            <a:r>
              <a:rPr lang="de-DE" sz="1200" dirty="0">
                <a:solidFill>
                  <a:srgbClr val="000000"/>
                </a:solidFill>
                <a:latin typeface="Aptos" panose="020B0004020202020204" pitchFamily="34" charset="0"/>
                <a:sym typeface="Arial"/>
              </a:rPr>
              <a:t> her </a:t>
            </a:r>
            <a:r>
              <a:rPr lang="de-DE" sz="1200" dirty="0" err="1">
                <a:solidFill>
                  <a:srgbClr val="000000"/>
                </a:solidFill>
                <a:latin typeface="Aptos" panose="020B0004020202020204" pitchFamily="34" charset="0"/>
                <a:sym typeface="Arial"/>
              </a:rPr>
              <a:t>how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she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is</a:t>
            </a:r>
            <a:endParaRPr lang="de-DE" sz="1200" dirty="0">
              <a:solidFill>
                <a:srgbClr val="000000"/>
              </a:solidFill>
              <a:latin typeface="Aptos" panose="020B0004020202020204" pitchFamily="34" charset="0"/>
              <a:sym typeface="Arial"/>
            </a:endParaRPr>
          </a:p>
        </p:txBody>
      </p:sp>
      <p:sp>
        <p:nvSpPr>
          <p:cNvPr id="11" name="Google Shape;442;p21">
            <a:extLst>
              <a:ext uri="{FF2B5EF4-FFF2-40B4-BE49-F238E27FC236}">
                <a16:creationId xmlns:a16="http://schemas.microsoft.com/office/drawing/2014/main" id="{D34B1014-FABD-68A9-7C09-02494235DB31}"/>
              </a:ext>
            </a:extLst>
          </p:cNvPr>
          <p:cNvSpPr txBox="1"/>
          <p:nvPr/>
        </p:nvSpPr>
        <p:spPr>
          <a:xfrm>
            <a:off x="6195475" y="2634532"/>
            <a:ext cx="2177142" cy="80017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dirty="0">
                <a:solidFill>
                  <a:srgbClr val="000000"/>
                </a:solidFill>
                <a:latin typeface="Aptos" panose="020B0004020202020204" pitchFamily="34" charset="0"/>
                <a:sym typeface="Arial"/>
              </a:rPr>
              <a:t>Move </a:t>
            </a:r>
            <a:r>
              <a:rPr lang="de-DE" sz="1200" b="1" dirty="0" err="1">
                <a:solidFill>
                  <a:srgbClr val="000000"/>
                </a:solidFill>
                <a:latin typeface="Aptos" panose="020B0004020202020204" pitchFamily="34" charset="0"/>
                <a:sym typeface="Arial"/>
              </a:rPr>
              <a:t>toward</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your</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goals</a:t>
            </a:r>
            <a:endParaRPr sz="1200" b="1" dirty="0">
              <a:solidFill>
                <a:srgbClr val="000000"/>
              </a:solidFill>
              <a:latin typeface="Aptos" panose="020B0004020202020204" pitchFamily="34" charset="0"/>
              <a:sym typeface="Arial"/>
            </a:endParaRPr>
          </a:p>
          <a:p>
            <a:pPr marL="0" marR="0" lvl="0" indent="0" algn="l" rtl="0">
              <a:spcBef>
                <a:spcPts val="600"/>
              </a:spcBef>
              <a:spcAft>
                <a:spcPts val="0"/>
              </a:spcAft>
              <a:buNone/>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kept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main</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goals</a:t>
            </a:r>
            <a:r>
              <a:rPr lang="de-DE" sz="1200" dirty="0">
                <a:solidFill>
                  <a:srgbClr val="000000"/>
                </a:solidFill>
                <a:latin typeface="Aptos" panose="020B0004020202020204" pitchFamily="34" charset="0"/>
                <a:sym typeface="Arial"/>
              </a:rPr>
              <a:t> in </a:t>
            </a:r>
            <a:r>
              <a:rPr lang="de-DE" sz="1200" dirty="0" err="1">
                <a:solidFill>
                  <a:srgbClr val="000000"/>
                </a:solidFill>
                <a:latin typeface="Aptos" panose="020B0004020202020204" pitchFamily="34" charset="0"/>
                <a:sym typeface="Arial"/>
              </a:rPr>
              <a:t>focus</a:t>
            </a:r>
            <a:endParaRPr lang="de-DE" sz="1200" dirty="0">
              <a:solidFill>
                <a:srgbClr val="000000"/>
              </a:solidFill>
              <a:latin typeface="Aptos" panose="020B0004020202020204" pitchFamily="34" charset="0"/>
              <a:sym typeface="Arial"/>
            </a:endParaRPr>
          </a:p>
          <a:p>
            <a:pPr marL="0" marR="0" lvl="0" indent="0" algn="l" rtl="0">
              <a:spcBef>
                <a:spcPts val="600"/>
              </a:spcBef>
              <a:spcAft>
                <a:spcPts val="0"/>
              </a:spcAft>
              <a:buNone/>
            </a:pPr>
            <a:endParaRPr lang="de-DE" sz="1200" dirty="0" err="1">
              <a:solidFill>
                <a:srgbClr val="000000"/>
              </a:solidFill>
              <a:latin typeface="Aptos" panose="020B0004020202020204" pitchFamily="34" charset="0"/>
              <a:sym typeface="Arial"/>
            </a:endParaRPr>
          </a:p>
        </p:txBody>
      </p:sp>
      <p:sp>
        <p:nvSpPr>
          <p:cNvPr id="12" name="Google Shape;443;p21">
            <a:extLst>
              <a:ext uri="{FF2B5EF4-FFF2-40B4-BE49-F238E27FC236}">
                <a16:creationId xmlns:a16="http://schemas.microsoft.com/office/drawing/2014/main" id="{FE91929E-1360-7D78-BFAE-8866C4368DA1}"/>
              </a:ext>
            </a:extLst>
          </p:cNvPr>
          <p:cNvSpPr txBox="1"/>
          <p:nvPr/>
        </p:nvSpPr>
        <p:spPr>
          <a:xfrm>
            <a:off x="5530069" y="865837"/>
            <a:ext cx="3001274" cy="984845"/>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u="none" strike="noStrike" cap="none" dirty="0" err="1">
                <a:solidFill>
                  <a:srgbClr val="000000"/>
                </a:solidFill>
                <a:latin typeface="Aptos" panose="020B0004020202020204" pitchFamily="34" charset="0"/>
                <a:sym typeface="Arial"/>
              </a:rPr>
              <a:t>Active</a:t>
            </a:r>
            <a:r>
              <a:rPr lang="de-DE" sz="1200" b="1" u="none" strike="noStrike" cap="none" dirty="0">
                <a:solidFill>
                  <a:srgbClr val="000000"/>
                </a:solidFill>
                <a:latin typeface="Aptos" panose="020B0004020202020204" pitchFamily="34" charset="0"/>
                <a:sym typeface="Arial"/>
              </a:rPr>
              <a:t> Problem </a:t>
            </a:r>
            <a:r>
              <a:rPr lang="de-DE" sz="1200" b="1" u="none" strike="noStrike" cap="none" dirty="0" err="1">
                <a:solidFill>
                  <a:srgbClr val="000000"/>
                </a:solidFill>
                <a:latin typeface="Aptos" panose="020B0004020202020204" pitchFamily="34" charset="0"/>
                <a:sym typeface="Arial"/>
              </a:rPr>
              <a:t>Solving</a:t>
            </a:r>
            <a:endParaRPr sz="1200" b="1" u="none" strike="noStrike" cap="none" dirty="0">
              <a:solidFill>
                <a:srgbClr val="000000"/>
              </a:solidFill>
              <a:latin typeface="Aptos" panose="020B0004020202020204" pitchFamily="34" charset="0"/>
              <a:sym typeface="Arial"/>
            </a:endParaRPr>
          </a:p>
          <a:p>
            <a:pPr>
              <a:spcBef>
                <a:spcPts val="600"/>
              </a:spcBef>
            </a:pPr>
            <a:r>
              <a:rPr lang="de-DE" sz="1200" u="none" strike="noStrike" cap="none" dirty="0">
                <a:solidFill>
                  <a:srgbClr val="000000"/>
                </a:solidFill>
                <a:latin typeface="Aptos" panose="020B0004020202020204" pitchFamily="34" charset="0"/>
                <a:sym typeface="Arial"/>
              </a:rPr>
              <a:t>I </a:t>
            </a:r>
            <a:r>
              <a:rPr lang="de-DE" sz="1200" u="none" strike="noStrike" cap="none" dirty="0" err="1">
                <a:solidFill>
                  <a:srgbClr val="000000"/>
                </a:solidFill>
                <a:latin typeface="Aptos" panose="020B0004020202020204" pitchFamily="34" charset="0"/>
                <a:sym typeface="Arial"/>
              </a:rPr>
              <a:t>asked</a:t>
            </a:r>
            <a:r>
              <a:rPr lang="de-DE" sz="1200" u="none" strike="noStrike" cap="none" dirty="0">
                <a:solidFill>
                  <a:srgbClr val="000000"/>
                </a:solidFill>
                <a:latin typeface="Aptos" panose="020B0004020202020204" pitchFamily="34" charset="0"/>
                <a:sym typeface="Arial"/>
              </a:rPr>
              <a:t> an </a:t>
            </a:r>
            <a:r>
              <a:rPr lang="de-DE" sz="1200" u="none" strike="noStrike" cap="none" dirty="0" err="1">
                <a:solidFill>
                  <a:srgbClr val="000000"/>
                </a:solidFill>
                <a:latin typeface="Aptos" panose="020B0004020202020204" pitchFamily="34" charset="0"/>
                <a:sym typeface="Arial"/>
              </a:rPr>
              <a:t>experienced</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colleague</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for</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help</a:t>
            </a:r>
            <a:endParaRPr lang="de-DE" sz="1200" u="none" strike="noStrike" cap="none" dirty="0">
              <a:solidFill>
                <a:srgbClr val="000000"/>
              </a:solidFill>
              <a:latin typeface="Aptos" panose="020B0004020202020204" pitchFamily="34" charset="0"/>
              <a:sym typeface="Arial"/>
            </a:endParaRPr>
          </a:p>
          <a:p>
            <a:pPr>
              <a:spcBef>
                <a:spcPts val="600"/>
              </a:spcBef>
            </a:pPr>
            <a:r>
              <a:rPr lang="de-DE" sz="1200" u="none" strike="noStrike" cap="none" dirty="0">
                <a:solidFill>
                  <a:srgbClr val="000000"/>
                </a:solidFill>
                <a:latin typeface="Aptos" panose="020B0004020202020204" pitchFamily="34" charset="0"/>
                <a:sym typeface="Arial"/>
              </a:rPr>
              <a:t>I </a:t>
            </a:r>
            <a:r>
              <a:rPr lang="de-DE" sz="1200" u="none" strike="noStrike" cap="none" dirty="0" err="1">
                <a:solidFill>
                  <a:srgbClr val="000000"/>
                </a:solidFill>
                <a:latin typeface="Aptos" panose="020B0004020202020204" pitchFamily="34" charset="0"/>
                <a:sym typeface="Arial"/>
              </a:rPr>
              <a:t>looked</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up</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other</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methods</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for</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my</a:t>
            </a:r>
            <a:r>
              <a:rPr lang="de-DE" sz="1200" u="none" strike="noStrike" cap="none" dirty="0">
                <a:solidFill>
                  <a:srgbClr val="000000"/>
                </a:solidFill>
                <a:latin typeface="Aptos" panose="020B0004020202020204" pitchFamily="34" charset="0"/>
                <a:sym typeface="Arial"/>
              </a:rPr>
              <a:t> </a:t>
            </a:r>
            <a:br>
              <a:rPr lang="de-DE" sz="1200" u="none" strike="noStrike" cap="none" dirty="0">
                <a:solidFill>
                  <a:srgbClr val="000000"/>
                </a:solidFill>
                <a:latin typeface="Aptos" panose="020B0004020202020204" pitchFamily="34" charset="0"/>
                <a:sym typeface="Arial"/>
              </a:rPr>
            </a:br>
            <a:r>
              <a:rPr lang="de-DE" sz="1200" u="none" strike="noStrike" cap="none" dirty="0" err="1">
                <a:solidFill>
                  <a:srgbClr val="000000"/>
                </a:solidFill>
                <a:latin typeface="Aptos" panose="020B0004020202020204" pitchFamily="34" charset="0"/>
                <a:sym typeface="Arial"/>
              </a:rPr>
              <a:t>research</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problem</a:t>
            </a:r>
            <a:endParaRPr lang="de-DE" sz="1200" u="none" strike="noStrike" cap="none" dirty="0">
              <a:solidFill>
                <a:srgbClr val="000000"/>
              </a:solidFill>
              <a:latin typeface="Aptos" panose="020B0004020202020204" pitchFamily="34" charset="0"/>
              <a:sym typeface="Arial"/>
            </a:endParaRPr>
          </a:p>
        </p:txBody>
      </p:sp>
      <p:sp>
        <p:nvSpPr>
          <p:cNvPr id="13" name="Google Shape;462;p21">
            <a:extLst>
              <a:ext uri="{FF2B5EF4-FFF2-40B4-BE49-F238E27FC236}">
                <a16:creationId xmlns:a16="http://schemas.microsoft.com/office/drawing/2014/main" id="{0BA2EE8D-5E09-5AEE-7BFE-A2F88B0DBC50}"/>
              </a:ext>
            </a:extLst>
          </p:cNvPr>
          <p:cNvSpPr txBox="1"/>
          <p:nvPr/>
        </p:nvSpPr>
        <p:spPr>
          <a:xfrm>
            <a:off x="951586" y="865837"/>
            <a:ext cx="2627440" cy="80017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a:solidFill>
                  <a:srgbClr val="000000"/>
                </a:solidFill>
                <a:latin typeface="Aptos" panose="020B0004020202020204" pitchFamily="34" charset="0"/>
                <a:sym typeface="Arial"/>
              </a:rPr>
              <a:t>Self-care</a:t>
            </a:r>
            <a:endParaRPr lang="de-DE" sz="1200" b="1" dirty="0">
              <a:latin typeface="Aptos" panose="020B0004020202020204" pitchFamily="34" charset="0"/>
            </a:endParaRPr>
          </a:p>
          <a:p>
            <a:pPr algn="r">
              <a:spcBef>
                <a:spcPts val="600"/>
              </a:spcBef>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remembered</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strengths</a:t>
            </a:r>
            <a:endParaRPr lang="de-DE" sz="1200" dirty="0">
              <a:solidFill>
                <a:srgbClr val="000000"/>
              </a:solidFill>
              <a:latin typeface="Aptos" panose="020B0004020202020204" pitchFamily="34" charset="0"/>
              <a:sym typeface="Arial"/>
            </a:endParaRPr>
          </a:p>
          <a:p>
            <a:pPr algn="r">
              <a:spcBef>
                <a:spcPts val="600"/>
              </a:spcBef>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went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for</a:t>
            </a:r>
            <a:r>
              <a:rPr lang="de-DE" sz="1200" dirty="0">
                <a:solidFill>
                  <a:srgbClr val="000000"/>
                </a:solidFill>
                <a:latin typeface="Aptos" panose="020B0004020202020204" pitchFamily="34" charset="0"/>
                <a:sym typeface="Arial"/>
              </a:rPr>
              <a:t> a </a:t>
            </a:r>
            <a:r>
              <a:rPr lang="de-DE" sz="1200" dirty="0" err="1">
                <a:solidFill>
                  <a:srgbClr val="000000"/>
                </a:solidFill>
                <a:latin typeface="Aptos" panose="020B0004020202020204" pitchFamily="34" charset="0"/>
                <a:sym typeface="Arial"/>
              </a:rPr>
              <a:t>walk</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gym</a:t>
            </a:r>
            <a:endParaRPr lang="de-DE" sz="1200" dirty="0">
              <a:solidFill>
                <a:srgbClr val="000000"/>
              </a:solidFill>
              <a:latin typeface="Aptos" panose="020B0004020202020204" pitchFamily="34" charset="0"/>
              <a:sym typeface="Arial"/>
            </a:endParaRPr>
          </a:p>
        </p:txBody>
      </p:sp>
      <p:sp>
        <p:nvSpPr>
          <p:cNvPr id="14" name="Google Shape;445;p21">
            <a:extLst>
              <a:ext uri="{FF2B5EF4-FFF2-40B4-BE49-F238E27FC236}">
                <a16:creationId xmlns:a16="http://schemas.microsoft.com/office/drawing/2014/main" id="{F2F0087A-5FCA-D724-4382-35AE1B550CCD}"/>
              </a:ext>
            </a:extLst>
          </p:cNvPr>
          <p:cNvSpPr/>
          <p:nvPr/>
        </p:nvSpPr>
        <p:spPr>
          <a:xfrm>
            <a:off x="3572012" y="1764484"/>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 name="Google Shape;453;p21">
            <a:extLst>
              <a:ext uri="{FF2B5EF4-FFF2-40B4-BE49-F238E27FC236}">
                <a16:creationId xmlns:a16="http://schemas.microsoft.com/office/drawing/2014/main" id="{31CCF1F8-DECA-FA0A-7A5F-95C892F13C9D}"/>
              </a:ext>
            </a:extLst>
          </p:cNvPr>
          <p:cNvSpPr/>
          <p:nvPr/>
        </p:nvSpPr>
        <p:spPr>
          <a:xfrm>
            <a:off x="3726189"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16" name="Google Shape;464;p21">
            <a:extLst>
              <a:ext uri="{FF2B5EF4-FFF2-40B4-BE49-F238E27FC236}">
                <a16:creationId xmlns:a16="http://schemas.microsoft.com/office/drawing/2014/main" id="{F627D011-038A-8D2F-98C1-7E1850E91ADD}"/>
              </a:ext>
            </a:extLst>
          </p:cNvPr>
          <p:cNvSpPr txBox="1"/>
          <p:nvPr/>
        </p:nvSpPr>
        <p:spPr>
          <a:xfrm>
            <a:off x="3631431" y="2599690"/>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17" name="Google Shape;453;p21">
            <a:extLst>
              <a:ext uri="{FF2B5EF4-FFF2-40B4-BE49-F238E27FC236}">
                <a16:creationId xmlns:a16="http://schemas.microsoft.com/office/drawing/2014/main" id="{2E238B33-5711-0030-13AA-7AD0FF37EF84}"/>
              </a:ext>
            </a:extLst>
          </p:cNvPr>
          <p:cNvSpPr/>
          <p:nvPr/>
        </p:nvSpPr>
        <p:spPr>
          <a:xfrm>
            <a:off x="3214745"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8" name="Google Shape;453;p21">
            <a:extLst>
              <a:ext uri="{FF2B5EF4-FFF2-40B4-BE49-F238E27FC236}">
                <a16:creationId xmlns:a16="http://schemas.microsoft.com/office/drawing/2014/main" id="{AE669451-FC10-D797-3DCE-A22B618D5D28}"/>
              </a:ext>
            </a:extLst>
          </p:cNvPr>
          <p:cNvSpPr/>
          <p:nvPr/>
        </p:nvSpPr>
        <p:spPr>
          <a:xfrm>
            <a:off x="3726189"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0" name="Google Shape;453;p21">
            <a:extLst>
              <a:ext uri="{FF2B5EF4-FFF2-40B4-BE49-F238E27FC236}">
                <a16:creationId xmlns:a16="http://schemas.microsoft.com/office/drawing/2014/main" id="{5CB2C340-FC7C-1199-D439-3B04DAD1F68A}"/>
              </a:ext>
            </a:extLst>
          </p:cNvPr>
          <p:cNvSpPr/>
          <p:nvPr/>
        </p:nvSpPr>
        <p:spPr>
          <a:xfrm>
            <a:off x="4703421"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1" name="Google Shape;453;p21">
            <a:extLst>
              <a:ext uri="{FF2B5EF4-FFF2-40B4-BE49-F238E27FC236}">
                <a16:creationId xmlns:a16="http://schemas.microsoft.com/office/drawing/2014/main" id="{B886AF41-1487-E53D-F6E2-61E41D93C254}"/>
              </a:ext>
            </a:extLst>
          </p:cNvPr>
          <p:cNvSpPr/>
          <p:nvPr/>
        </p:nvSpPr>
        <p:spPr>
          <a:xfrm>
            <a:off x="5368899"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2" name="Google Shape;453;p21">
            <a:extLst>
              <a:ext uri="{FF2B5EF4-FFF2-40B4-BE49-F238E27FC236}">
                <a16:creationId xmlns:a16="http://schemas.microsoft.com/office/drawing/2014/main" id="{34D9EEA3-073E-2903-9226-ED568B1A05E5}"/>
              </a:ext>
            </a:extLst>
          </p:cNvPr>
          <p:cNvSpPr/>
          <p:nvPr/>
        </p:nvSpPr>
        <p:spPr>
          <a:xfrm>
            <a:off x="4703421"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23" name="Grafik 43">
            <a:extLst>
              <a:ext uri="{FF2B5EF4-FFF2-40B4-BE49-F238E27FC236}">
                <a16:creationId xmlns:a16="http://schemas.microsoft.com/office/drawing/2014/main" id="{98602882-5EB1-4DB2-EBC4-1A30910C6A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8347" y="3313891"/>
            <a:ext cx="637623" cy="637623"/>
          </a:xfrm>
          <a:prstGeom prst="rect">
            <a:avLst/>
          </a:prstGeom>
        </p:spPr>
      </p:pic>
      <p:pic>
        <p:nvPicPr>
          <p:cNvPr id="24" name="Grafik 44">
            <a:extLst>
              <a:ext uri="{FF2B5EF4-FFF2-40B4-BE49-F238E27FC236}">
                <a16:creationId xmlns:a16="http://schemas.microsoft.com/office/drawing/2014/main" id="{28B9E860-4337-4364-5011-4FA168E7DB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554" y="2503075"/>
            <a:ext cx="615251" cy="615251"/>
          </a:xfrm>
          <a:prstGeom prst="rect">
            <a:avLst/>
          </a:prstGeom>
        </p:spPr>
      </p:pic>
      <p:pic>
        <p:nvPicPr>
          <p:cNvPr id="26" name="Grafik 45">
            <a:extLst>
              <a:ext uri="{FF2B5EF4-FFF2-40B4-BE49-F238E27FC236}">
                <a16:creationId xmlns:a16="http://schemas.microsoft.com/office/drawing/2014/main" id="{A5457721-CE68-5B06-6448-F8B0963D52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833" y="2485570"/>
            <a:ext cx="646357" cy="646357"/>
          </a:xfrm>
          <a:prstGeom prst="rect">
            <a:avLst/>
          </a:prstGeom>
        </p:spPr>
      </p:pic>
      <p:pic>
        <p:nvPicPr>
          <p:cNvPr id="27" name="Grafik 46">
            <a:extLst>
              <a:ext uri="{FF2B5EF4-FFF2-40B4-BE49-F238E27FC236}">
                <a16:creationId xmlns:a16="http://schemas.microsoft.com/office/drawing/2014/main" id="{A14FAC78-7919-38ED-7A62-68ADD62C02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0245" y="1553196"/>
            <a:ext cx="595315" cy="595315"/>
          </a:xfrm>
          <a:prstGeom prst="rect">
            <a:avLst/>
          </a:prstGeom>
        </p:spPr>
      </p:pic>
      <p:pic>
        <p:nvPicPr>
          <p:cNvPr id="28" name="Grafik 47">
            <a:extLst>
              <a:ext uri="{FF2B5EF4-FFF2-40B4-BE49-F238E27FC236}">
                <a16:creationId xmlns:a16="http://schemas.microsoft.com/office/drawing/2014/main" id="{C9536B43-39D2-0351-6CB5-94D7EDC73654}"/>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26477"/>
          <a:stretch/>
        </p:blipFill>
        <p:spPr>
          <a:xfrm>
            <a:off x="4706847" y="1668603"/>
            <a:ext cx="721709" cy="530621"/>
          </a:xfrm>
          <a:prstGeom prst="rect">
            <a:avLst/>
          </a:prstGeom>
        </p:spPr>
      </p:pic>
      <p:pic>
        <p:nvPicPr>
          <p:cNvPr id="29" name="Grafik 48">
            <a:extLst>
              <a:ext uri="{FF2B5EF4-FFF2-40B4-BE49-F238E27FC236}">
                <a16:creationId xmlns:a16="http://schemas.microsoft.com/office/drawing/2014/main" id="{7C12A272-DD4D-1948-DFD2-32BD5F9E2E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4421" y="3305963"/>
            <a:ext cx="680337" cy="680337"/>
          </a:xfrm>
          <a:prstGeom prst="rect">
            <a:avLst/>
          </a:prstGeom>
        </p:spPr>
      </p:pic>
      <p:sp>
        <p:nvSpPr>
          <p:cNvPr id="30" name="Textfeld 6">
            <a:extLst>
              <a:ext uri="{FF2B5EF4-FFF2-40B4-BE49-F238E27FC236}">
                <a16:creationId xmlns:a16="http://schemas.microsoft.com/office/drawing/2014/main" id="{94DCA3DD-CA43-EC29-843D-2434B6A8B545}"/>
              </a:ext>
            </a:extLst>
          </p:cNvPr>
          <p:cNvSpPr txBox="1"/>
          <p:nvPr/>
        </p:nvSpPr>
        <p:spPr>
          <a:xfrm>
            <a:off x="6784517" y="4598016"/>
            <a:ext cx="217714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rgbClr val="000000"/>
                </a:solidFill>
                <a:latin typeface="Aptos" panose="020B0004020202020204" pitchFamily="34" charset="0"/>
                <a:cs typeface="Calibri"/>
                <a:sym typeface="Arial"/>
              </a:rPr>
              <a:t>...a</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nd</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many</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more</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a:t>
            </a:r>
            <a:endParaRPr b="1" dirty="0">
              <a:latin typeface="Aptos" panose="020B0004020202020204" pitchFamily="34" charset="0"/>
            </a:endParaRPr>
          </a:p>
        </p:txBody>
      </p:sp>
    </p:spTree>
    <p:extLst>
      <p:ext uri="{BB962C8B-B14F-4D97-AF65-F5344CB8AC3E}">
        <p14:creationId xmlns:p14="http://schemas.microsoft.com/office/powerpoint/2010/main" val="475714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2" name="Textplatzhalter 1">
            <a:extLst>
              <a:ext uri="{FF2B5EF4-FFF2-40B4-BE49-F238E27FC236}">
                <a16:creationId xmlns:a16="http://schemas.microsoft.com/office/drawing/2014/main" id="{B994A05C-C0D5-654C-BA26-C72AF7C54FAA}"/>
              </a:ext>
            </a:extLst>
          </p:cNvPr>
          <p:cNvSpPr>
            <a:spLocks noGrp="1"/>
          </p:cNvSpPr>
          <p:nvPr>
            <p:ph type="body" sz="quarter" idx="15"/>
          </p:nvPr>
        </p:nvSpPr>
        <p:spPr/>
        <p:txBody>
          <a:bodyPr/>
          <a:lstStyle/>
          <a:p>
            <a:r>
              <a:rPr lang="en-GB"/>
              <a:t>Your past resources</a:t>
            </a:r>
          </a:p>
        </p:txBody>
      </p:sp>
      <p:sp>
        <p:nvSpPr>
          <p:cNvPr id="5" name="Textplatzhalter 4">
            <a:extLst>
              <a:ext uri="{FF2B5EF4-FFF2-40B4-BE49-F238E27FC236}">
                <a16:creationId xmlns:a16="http://schemas.microsoft.com/office/drawing/2014/main" id="{15C65B54-0680-1B43-B773-7BAA9C4CB41B}"/>
              </a:ext>
            </a:extLst>
          </p:cNvPr>
          <p:cNvSpPr>
            <a:spLocks noGrp="1"/>
          </p:cNvSpPr>
          <p:nvPr>
            <p:ph type="body" sz="quarter" idx="17"/>
          </p:nvPr>
        </p:nvSpPr>
        <p:spPr/>
        <p:txBody>
          <a:bodyPr/>
          <a:lstStyle/>
          <a:p>
            <a:r>
              <a:rPr lang="en-GB"/>
              <a:t>8 minutes</a:t>
            </a:r>
          </a:p>
        </p:txBody>
      </p:sp>
      <p:sp>
        <p:nvSpPr>
          <p:cNvPr id="6" name="Textplatzhalter 5">
            <a:extLst>
              <a:ext uri="{FF2B5EF4-FFF2-40B4-BE49-F238E27FC236}">
                <a16:creationId xmlns:a16="http://schemas.microsoft.com/office/drawing/2014/main" id="{412D6F51-9636-0F41-B0FC-0FDF12085A02}"/>
              </a:ext>
            </a:extLst>
          </p:cNvPr>
          <p:cNvSpPr>
            <a:spLocks noGrp="1"/>
          </p:cNvSpPr>
          <p:nvPr>
            <p:ph type="body" sz="quarter" idx="19"/>
          </p:nvPr>
        </p:nvSpPr>
        <p:spPr/>
        <p:txBody>
          <a:bodyPr/>
          <a:lstStyle/>
          <a:p>
            <a:r>
              <a:rPr lang="en-GB" dirty="0"/>
              <a:t>Stay in the main room.</a:t>
            </a:r>
          </a:p>
        </p:txBody>
      </p:sp>
      <p:sp>
        <p:nvSpPr>
          <p:cNvPr id="7" name="Textplatzhalter 6">
            <a:extLst>
              <a:ext uri="{FF2B5EF4-FFF2-40B4-BE49-F238E27FC236}">
                <a16:creationId xmlns:a16="http://schemas.microsoft.com/office/drawing/2014/main" id="{70569CBA-6CFF-0640-9883-A270DB1AAECD}"/>
              </a:ext>
            </a:extLst>
          </p:cNvPr>
          <p:cNvSpPr>
            <a:spLocks noGrp="1"/>
          </p:cNvSpPr>
          <p:nvPr>
            <p:ph type="body" sz="quarter" idx="20"/>
          </p:nvPr>
        </p:nvSpPr>
        <p:spPr/>
        <p:txBody>
          <a:bodyPr/>
          <a:lstStyle/>
          <a:p>
            <a:r>
              <a:rPr lang="en-GB" dirty="0"/>
              <a:t>Recall a recent example of resilience, e.g. from one of the situations in exercise 1</a:t>
            </a:r>
          </a:p>
          <a:p>
            <a:r>
              <a:rPr lang="en-GB" b="1" dirty="0"/>
              <a:t>Identify your past resources</a:t>
            </a:r>
          </a:p>
          <a:p>
            <a:endParaRPr lang="en-GB" dirty="0"/>
          </a:p>
          <a:p>
            <a:endParaRPr lang="en-GB" dirty="0"/>
          </a:p>
        </p:txBody>
      </p:sp>
      <p:pic>
        <p:nvPicPr>
          <p:cNvPr id="10" name="Graphic 9">
            <a:extLst>
              <a:ext uri="{FF2B5EF4-FFF2-40B4-BE49-F238E27FC236}">
                <a16:creationId xmlns:a16="http://schemas.microsoft.com/office/drawing/2014/main" id="{D4A4C41B-4ABC-DADB-836E-8C5EE6515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95" y="3760765"/>
            <a:ext cx="1309525" cy="1309525"/>
          </a:xfrm>
          <a:prstGeom prst="rect">
            <a:avLst/>
          </a:prstGeom>
        </p:spPr>
      </p:pic>
    </p:spTree>
    <p:extLst>
      <p:ext uri="{BB962C8B-B14F-4D97-AF65-F5344CB8AC3E}">
        <p14:creationId xmlns:p14="http://schemas.microsoft.com/office/powerpoint/2010/main" val="379654874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12743711-8CBD-99DE-5540-1DD4A3ADC683}"/>
              </a:ext>
            </a:extLst>
          </p:cNvPr>
          <p:cNvSpPr>
            <a:spLocks noGrp="1"/>
          </p:cNvSpPr>
          <p:nvPr>
            <p:ph type="body" idx="1"/>
          </p:nvPr>
        </p:nvSpPr>
        <p:spPr/>
        <p:txBody>
          <a:bodyPr/>
          <a:lstStyle/>
          <a:p>
            <a:r>
              <a:rPr lang="en-US"/>
              <a:t>Let’s go!</a:t>
            </a:r>
          </a:p>
        </p:txBody>
      </p:sp>
      <p:sp>
        <p:nvSpPr>
          <p:cNvPr id="44" name="Rechteck 43">
            <a:extLst>
              <a:ext uri="{FF2B5EF4-FFF2-40B4-BE49-F238E27FC236}">
                <a16:creationId xmlns:a16="http://schemas.microsoft.com/office/drawing/2014/main" id="{FDF12C34-B202-ECE1-D80C-4B77347AEFBA}"/>
              </a:ext>
            </a:extLst>
          </p:cNvPr>
          <p:cNvSpPr/>
          <p:nvPr/>
        </p:nvSpPr>
        <p:spPr>
          <a:xfrm>
            <a:off x="7274560" y="182880"/>
            <a:ext cx="1869440" cy="817237"/>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Calibri"/>
            </a:endParaRPr>
          </a:p>
        </p:txBody>
      </p:sp>
      <p:pic>
        <p:nvPicPr>
          <p:cNvPr id="5" name="Graphic 4">
            <a:extLst>
              <a:ext uri="{FF2B5EF4-FFF2-40B4-BE49-F238E27FC236}">
                <a16:creationId xmlns:a16="http://schemas.microsoft.com/office/drawing/2014/main" id="{E3ADB939-6709-8FF0-DD76-888CB562B6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95" y="3760764"/>
            <a:ext cx="1309525" cy="1309525"/>
          </a:xfrm>
          <a:prstGeom prst="rect">
            <a:avLst/>
          </a:prstGeom>
        </p:spPr>
      </p:pic>
      <p:sp>
        <p:nvSpPr>
          <p:cNvPr id="6" name="Google Shape;445;p21">
            <a:extLst>
              <a:ext uri="{FF2B5EF4-FFF2-40B4-BE49-F238E27FC236}">
                <a16:creationId xmlns:a16="http://schemas.microsoft.com/office/drawing/2014/main" id="{6C64EDCC-8CC0-2893-1F95-4A9B2B09472E}"/>
              </a:ext>
            </a:extLst>
          </p:cNvPr>
          <p:cNvSpPr/>
          <p:nvPr/>
        </p:nvSpPr>
        <p:spPr>
          <a:xfrm>
            <a:off x="5778870" y="1518467"/>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 name="Google Shape;453;p21">
            <a:extLst>
              <a:ext uri="{FF2B5EF4-FFF2-40B4-BE49-F238E27FC236}">
                <a16:creationId xmlns:a16="http://schemas.microsoft.com/office/drawing/2014/main" id="{D2BF7C5D-FC6A-C525-3070-860CE70B8872}"/>
              </a:ext>
            </a:extLst>
          </p:cNvPr>
          <p:cNvSpPr/>
          <p:nvPr/>
        </p:nvSpPr>
        <p:spPr>
          <a:xfrm>
            <a:off x="5933047" y="1296391"/>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8" name="Google Shape;464;p21">
            <a:extLst>
              <a:ext uri="{FF2B5EF4-FFF2-40B4-BE49-F238E27FC236}">
                <a16:creationId xmlns:a16="http://schemas.microsoft.com/office/drawing/2014/main" id="{4979CBF8-FCEB-3C76-45F2-81CA8EC8734B}"/>
              </a:ext>
            </a:extLst>
          </p:cNvPr>
          <p:cNvSpPr txBox="1"/>
          <p:nvPr/>
        </p:nvSpPr>
        <p:spPr>
          <a:xfrm>
            <a:off x="5838289" y="2353673"/>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15" name="Google Shape;453;p21">
            <a:extLst>
              <a:ext uri="{FF2B5EF4-FFF2-40B4-BE49-F238E27FC236}">
                <a16:creationId xmlns:a16="http://schemas.microsoft.com/office/drawing/2014/main" id="{DBEF7260-29FB-27E9-6591-6C0EB9A6B709}"/>
              </a:ext>
            </a:extLst>
          </p:cNvPr>
          <p:cNvSpPr/>
          <p:nvPr/>
        </p:nvSpPr>
        <p:spPr>
          <a:xfrm>
            <a:off x="5421603" y="2195293"/>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6" name="Google Shape;453;p21">
            <a:extLst>
              <a:ext uri="{FF2B5EF4-FFF2-40B4-BE49-F238E27FC236}">
                <a16:creationId xmlns:a16="http://schemas.microsoft.com/office/drawing/2014/main" id="{331D40D1-652A-FB16-351C-ACE88BD756B8}"/>
              </a:ext>
            </a:extLst>
          </p:cNvPr>
          <p:cNvSpPr/>
          <p:nvPr/>
        </p:nvSpPr>
        <p:spPr>
          <a:xfrm>
            <a:off x="5933047" y="3032201"/>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8" name="Google Shape;453;p21">
            <a:extLst>
              <a:ext uri="{FF2B5EF4-FFF2-40B4-BE49-F238E27FC236}">
                <a16:creationId xmlns:a16="http://schemas.microsoft.com/office/drawing/2014/main" id="{B27D9C58-9BC2-EFD4-EE40-78EFE987EA12}"/>
              </a:ext>
            </a:extLst>
          </p:cNvPr>
          <p:cNvSpPr/>
          <p:nvPr/>
        </p:nvSpPr>
        <p:spPr>
          <a:xfrm>
            <a:off x="6910279" y="1296391"/>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9" name="Google Shape;453;p21">
            <a:extLst>
              <a:ext uri="{FF2B5EF4-FFF2-40B4-BE49-F238E27FC236}">
                <a16:creationId xmlns:a16="http://schemas.microsoft.com/office/drawing/2014/main" id="{93608EFE-1BAF-295D-CACA-C45ACCB26F98}"/>
              </a:ext>
            </a:extLst>
          </p:cNvPr>
          <p:cNvSpPr/>
          <p:nvPr/>
        </p:nvSpPr>
        <p:spPr>
          <a:xfrm>
            <a:off x="7575757" y="2195293"/>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0" name="Google Shape;453;p21">
            <a:extLst>
              <a:ext uri="{FF2B5EF4-FFF2-40B4-BE49-F238E27FC236}">
                <a16:creationId xmlns:a16="http://schemas.microsoft.com/office/drawing/2014/main" id="{58515B65-2BEF-4813-6788-D0004F33E3BE}"/>
              </a:ext>
            </a:extLst>
          </p:cNvPr>
          <p:cNvSpPr/>
          <p:nvPr/>
        </p:nvSpPr>
        <p:spPr>
          <a:xfrm>
            <a:off x="6910279" y="3032201"/>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21" name="Grafik 43">
            <a:extLst>
              <a:ext uri="{FF2B5EF4-FFF2-40B4-BE49-F238E27FC236}">
                <a16:creationId xmlns:a16="http://schemas.microsoft.com/office/drawing/2014/main" id="{A1BDDCB4-09FF-263D-FE94-21920A610F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5205" y="3067874"/>
            <a:ext cx="637623" cy="637623"/>
          </a:xfrm>
          <a:prstGeom prst="rect">
            <a:avLst/>
          </a:prstGeom>
        </p:spPr>
      </p:pic>
      <p:pic>
        <p:nvPicPr>
          <p:cNvPr id="22" name="Grafik 44">
            <a:extLst>
              <a:ext uri="{FF2B5EF4-FFF2-40B4-BE49-F238E27FC236}">
                <a16:creationId xmlns:a16="http://schemas.microsoft.com/office/drawing/2014/main" id="{7928D19D-8ADC-6A63-ACF8-585D525B0C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2412" y="2257058"/>
            <a:ext cx="615251" cy="615251"/>
          </a:xfrm>
          <a:prstGeom prst="rect">
            <a:avLst/>
          </a:prstGeom>
        </p:spPr>
      </p:pic>
      <p:pic>
        <p:nvPicPr>
          <p:cNvPr id="23" name="Grafik 45">
            <a:extLst>
              <a:ext uri="{FF2B5EF4-FFF2-40B4-BE49-F238E27FC236}">
                <a16:creationId xmlns:a16="http://schemas.microsoft.com/office/drawing/2014/main" id="{DEB0E553-5573-3E44-14BE-9AEE57BD15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5691" y="2239553"/>
            <a:ext cx="646357" cy="646357"/>
          </a:xfrm>
          <a:prstGeom prst="rect">
            <a:avLst/>
          </a:prstGeom>
        </p:spPr>
      </p:pic>
      <p:pic>
        <p:nvPicPr>
          <p:cNvPr id="24" name="Grafik 46">
            <a:extLst>
              <a:ext uri="{FF2B5EF4-FFF2-40B4-BE49-F238E27FC236}">
                <a16:creationId xmlns:a16="http://schemas.microsoft.com/office/drawing/2014/main" id="{D6EBF780-EC41-8AE1-E33A-88D066E4AA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07103" y="1307179"/>
            <a:ext cx="595315" cy="595315"/>
          </a:xfrm>
          <a:prstGeom prst="rect">
            <a:avLst/>
          </a:prstGeom>
        </p:spPr>
      </p:pic>
      <p:pic>
        <p:nvPicPr>
          <p:cNvPr id="25" name="Grafik 47">
            <a:extLst>
              <a:ext uri="{FF2B5EF4-FFF2-40B4-BE49-F238E27FC236}">
                <a16:creationId xmlns:a16="http://schemas.microsoft.com/office/drawing/2014/main" id="{7C30491E-0312-F56E-0920-2A5F24437A5F}"/>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26477"/>
          <a:stretch/>
        </p:blipFill>
        <p:spPr>
          <a:xfrm>
            <a:off x="6913705" y="1422586"/>
            <a:ext cx="721709" cy="530621"/>
          </a:xfrm>
          <a:prstGeom prst="rect">
            <a:avLst/>
          </a:prstGeom>
        </p:spPr>
      </p:pic>
      <p:pic>
        <p:nvPicPr>
          <p:cNvPr id="26" name="Grafik 48">
            <a:extLst>
              <a:ext uri="{FF2B5EF4-FFF2-40B4-BE49-F238E27FC236}">
                <a16:creationId xmlns:a16="http://schemas.microsoft.com/office/drawing/2014/main" id="{A91C9E8F-294C-5891-2CF0-5DB97D58C97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41279" y="3059946"/>
            <a:ext cx="680337" cy="680337"/>
          </a:xfrm>
          <a:prstGeom prst="rect">
            <a:avLst/>
          </a:prstGeom>
        </p:spPr>
      </p:pic>
    </p:spTree>
    <p:extLst>
      <p:ext uri="{BB962C8B-B14F-4D97-AF65-F5344CB8AC3E}">
        <p14:creationId xmlns:p14="http://schemas.microsoft.com/office/powerpoint/2010/main" val="1824769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0">
          <a:extLst>
            <a:ext uri="{FF2B5EF4-FFF2-40B4-BE49-F238E27FC236}">
              <a16:creationId xmlns:a16="http://schemas.microsoft.com/office/drawing/2014/main" id="{F044168F-36A1-B37B-FDC3-BDBFBB16DC4E}"/>
            </a:ext>
          </a:extLst>
        </p:cNvPr>
        <p:cNvGrpSpPr/>
        <p:nvPr/>
      </p:nvGrpSpPr>
      <p:grpSpPr>
        <a:xfrm>
          <a:off x="0" y="0"/>
          <a:ext cx="0" cy="0"/>
          <a:chOff x="0" y="0"/>
          <a:chExt cx="0" cy="0"/>
        </a:xfrm>
      </p:grpSpPr>
      <p:sp>
        <p:nvSpPr>
          <p:cNvPr id="2" name="Google Shape;441;p21">
            <a:extLst>
              <a:ext uri="{FF2B5EF4-FFF2-40B4-BE49-F238E27FC236}">
                <a16:creationId xmlns:a16="http://schemas.microsoft.com/office/drawing/2014/main" id="{3887A2DF-F706-6864-FB18-85AC34D68F4F}"/>
              </a:ext>
            </a:extLst>
          </p:cNvPr>
          <p:cNvSpPr txBox="1">
            <a:spLocks noGrp="1"/>
          </p:cNvSpPr>
          <p:nvPr>
            <p:ph type="body" idx="1"/>
          </p:nvPr>
        </p:nvSpPr>
        <p:spPr>
          <a:xfrm>
            <a:off x="412297" y="33908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Six </a:t>
            </a:r>
            <a:r>
              <a:rPr lang="de-DE" dirty="0" err="1"/>
              <a:t>Indicators</a:t>
            </a:r>
            <a:r>
              <a:rPr lang="de-DE" dirty="0"/>
              <a:t> </a:t>
            </a:r>
            <a:r>
              <a:rPr lang="de-DE" dirty="0" err="1"/>
              <a:t>of</a:t>
            </a:r>
            <a:r>
              <a:rPr lang="de-DE" dirty="0"/>
              <a:t> </a:t>
            </a:r>
            <a:r>
              <a:rPr lang="de-DE" dirty="0" err="1"/>
              <a:t>Resilience</a:t>
            </a:r>
            <a:endParaRPr dirty="0"/>
          </a:p>
        </p:txBody>
      </p:sp>
      <p:sp>
        <p:nvSpPr>
          <p:cNvPr id="5" name="Google Shape;461;p21">
            <a:extLst>
              <a:ext uri="{FF2B5EF4-FFF2-40B4-BE49-F238E27FC236}">
                <a16:creationId xmlns:a16="http://schemas.microsoft.com/office/drawing/2014/main" id="{C9726FAD-8504-EB8D-36D0-DC7B3DF15A93}"/>
              </a:ext>
            </a:extLst>
          </p:cNvPr>
          <p:cNvSpPr txBox="1"/>
          <p:nvPr/>
        </p:nvSpPr>
        <p:spPr>
          <a:xfrm>
            <a:off x="1543213" y="4114902"/>
            <a:ext cx="2654289" cy="80017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Social</a:t>
            </a:r>
            <a:r>
              <a:rPr lang="de-DE" sz="1200" b="1" dirty="0">
                <a:solidFill>
                  <a:srgbClr val="000000"/>
                </a:solidFill>
                <a:latin typeface="Aptos" panose="020B0004020202020204" pitchFamily="34" charset="0"/>
                <a:sym typeface="Arial"/>
              </a:rPr>
              <a:t> Support</a:t>
            </a:r>
            <a:endParaRPr sz="1200" b="1" dirty="0">
              <a:latin typeface="Aptos" panose="020B0004020202020204" pitchFamily="34" charset="0"/>
            </a:endParaRPr>
          </a:p>
          <a:p>
            <a:pPr marL="0" marR="0" lvl="0" indent="0" algn="r" rtl="0">
              <a:spcBef>
                <a:spcPts val="600"/>
              </a:spcBef>
              <a:buNone/>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talked</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best</a:t>
            </a:r>
            <a:r>
              <a:rPr lang="de-DE" sz="1200" dirty="0">
                <a:solidFill>
                  <a:srgbClr val="000000"/>
                </a:solidFill>
                <a:latin typeface="Aptos" panose="020B0004020202020204" pitchFamily="34" charset="0"/>
                <a:sym typeface="Arial"/>
              </a:rPr>
              <a:t> friend </a:t>
            </a:r>
            <a:r>
              <a:rPr lang="de-DE" sz="1200" dirty="0" err="1">
                <a:solidFill>
                  <a:srgbClr val="000000"/>
                </a:solidFill>
                <a:latin typeface="Aptos" panose="020B0004020202020204" pitchFamily="34" charset="0"/>
                <a:sym typeface="Arial"/>
              </a:rPr>
              <a:t>over</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coffee</a:t>
            </a:r>
            <a:endParaRPr lang="de-DE" sz="1200" dirty="0">
              <a:solidFill>
                <a:srgbClr val="000000"/>
              </a:solidFill>
              <a:latin typeface="Aptos" panose="020B0004020202020204" pitchFamily="34" charset="0"/>
              <a:sym typeface="Arial"/>
            </a:endParaRPr>
          </a:p>
          <a:p>
            <a:pPr marL="0" marR="0" lvl="0" indent="0" algn="r" rtl="0">
              <a:spcBef>
                <a:spcPts val="600"/>
              </a:spcBef>
              <a:buNone/>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called</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dad</a:t>
            </a:r>
            <a:endParaRPr lang="de-DE" sz="1200" dirty="0">
              <a:solidFill>
                <a:srgbClr val="000000"/>
              </a:solidFill>
              <a:latin typeface="Aptos" panose="020B0004020202020204" pitchFamily="34" charset="0"/>
              <a:sym typeface="Arial"/>
            </a:endParaRPr>
          </a:p>
        </p:txBody>
      </p:sp>
      <p:sp>
        <p:nvSpPr>
          <p:cNvPr id="8" name="Google Shape;463;p21">
            <a:extLst>
              <a:ext uri="{FF2B5EF4-FFF2-40B4-BE49-F238E27FC236}">
                <a16:creationId xmlns:a16="http://schemas.microsoft.com/office/drawing/2014/main" id="{9C4364D9-14E6-5605-9496-0846D5600315}"/>
              </a:ext>
            </a:extLst>
          </p:cNvPr>
          <p:cNvSpPr txBox="1"/>
          <p:nvPr/>
        </p:nvSpPr>
        <p:spPr>
          <a:xfrm>
            <a:off x="771382" y="2666887"/>
            <a:ext cx="2324525" cy="723235"/>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err="1">
                <a:solidFill>
                  <a:srgbClr val="000000"/>
                </a:solidFill>
                <a:latin typeface="Aptos" panose="020B0004020202020204" pitchFamily="34" charset="0"/>
                <a:sym typeface="Arial"/>
              </a:rPr>
              <a:t>Optimistic</a:t>
            </a:r>
            <a:r>
              <a:rPr lang="de-DE" sz="1200" b="1" dirty="0">
                <a:solidFill>
                  <a:srgbClr val="000000"/>
                </a:solidFill>
                <a:latin typeface="Aptos" panose="020B0004020202020204" pitchFamily="34" charset="0"/>
                <a:sym typeface="Arial"/>
              </a:rPr>
              <a:t> Outlook</a:t>
            </a:r>
            <a:endParaRPr sz="1200" b="1" dirty="0">
              <a:solidFill>
                <a:srgbClr val="000000"/>
              </a:solidFill>
              <a:latin typeface="Aptos" panose="020B0004020202020204" pitchFamily="34" charset="0"/>
              <a:sym typeface="Arial"/>
            </a:endParaRPr>
          </a:p>
          <a:p>
            <a:pPr marL="0" marR="0" lvl="0" indent="0" algn="r" rtl="0">
              <a:spcBef>
                <a:spcPts val="600"/>
              </a:spcBef>
              <a:spcAft>
                <a:spcPts val="0"/>
              </a:spcAft>
              <a:buNone/>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remembered</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that</a:t>
            </a:r>
            <a:r>
              <a:rPr lang="de-DE" sz="1200" dirty="0">
                <a:solidFill>
                  <a:srgbClr val="000000"/>
                </a:solidFill>
                <a:latin typeface="Aptos" panose="020B0004020202020204" pitchFamily="34" charset="0"/>
                <a:sym typeface="Arial"/>
              </a:rPr>
              <a:t> I </a:t>
            </a:r>
            <a:r>
              <a:rPr lang="de-DE" sz="1200" dirty="0" err="1">
                <a:solidFill>
                  <a:srgbClr val="000000"/>
                </a:solidFill>
                <a:latin typeface="Aptos" panose="020B0004020202020204" pitchFamily="34" charset="0"/>
                <a:sym typeface="Arial"/>
              </a:rPr>
              <a:t>can</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grow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from</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mistakes</a:t>
            </a:r>
            <a:endParaRPr lang="de-DE" sz="1200" dirty="0">
              <a:solidFill>
                <a:srgbClr val="000000"/>
              </a:solidFill>
              <a:latin typeface="Aptos" panose="020B0004020202020204" pitchFamily="34" charset="0"/>
              <a:sym typeface="Arial"/>
            </a:endParaRPr>
          </a:p>
        </p:txBody>
      </p:sp>
      <p:sp>
        <p:nvSpPr>
          <p:cNvPr id="10" name="Google Shape;442;p21">
            <a:extLst>
              <a:ext uri="{FF2B5EF4-FFF2-40B4-BE49-F238E27FC236}">
                <a16:creationId xmlns:a16="http://schemas.microsoft.com/office/drawing/2014/main" id="{752AAFE4-DEF2-B0FF-6B36-4995A77EA9B1}"/>
              </a:ext>
            </a:extLst>
          </p:cNvPr>
          <p:cNvSpPr txBox="1"/>
          <p:nvPr/>
        </p:nvSpPr>
        <p:spPr>
          <a:xfrm>
            <a:off x="4946498" y="4116766"/>
            <a:ext cx="2654289" cy="723235"/>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dirty="0" err="1">
                <a:solidFill>
                  <a:srgbClr val="000000"/>
                </a:solidFill>
                <a:latin typeface="Aptos" panose="020B0004020202020204" pitchFamily="34" charset="0"/>
                <a:sym typeface="Arial"/>
              </a:rPr>
              <a:t>Meaning</a:t>
            </a:r>
            <a:r>
              <a:rPr lang="de-DE" sz="1200" b="1" dirty="0">
                <a:solidFill>
                  <a:srgbClr val="000000"/>
                </a:solidFill>
                <a:latin typeface="Aptos" panose="020B0004020202020204" pitchFamily="34" charset="0"/>
                <a:sym typeface="Arial"/>
              </a:rPr>
              <a:t> and Purpose</a:t>
            </a:r>
            <a:endParaRPr sz="1200" b="1" dirty="0">
              <a:solidFill>
                <a:srgbClr val="000000"/>
              </a:solidFill>
              <a:latin typeface="Aptos" panose="020B0004020202020204" pitchFamily="34" charset="0"/>
              <a:sym typeface="Arial"/>
            </a:endParaRPr>
          </a:p>
          <a:p>
            <a:pPr>
              <a:spcBef>
                <a:spcPts val="600"/>
              </a:spcBef>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called</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grandmother</a:t>
            </a:r>
            <a:r>
              <a:rPr lang="de-DE" sz="1200" dirty="0">
                <a:solidFill>
                  <a:srgbClr val="000000"/>
                </a:solidFill>
                <a:latin typeface="Aptos" panose="020B0004020202020204" pitchFamily="34" charset="0"/>
                <a:sym typeface="Arial"/>
              </a:rPr>
              <a:t> </a:t>
            </a:r>
            <a:br>
              <a:rPr lang="de-DE" sz="1200" dirty="0">
                <a:solidFill>
                  <a:srgbClr val="000000"/>
                </a:solidFill>
                <a:latin typeface="Aptos" panose="020B0004020202020204" pitchFamily="34" charset="0"/>
                <a:sym typeface="Arial"/>
              </a:rPr>
            </a:b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ask</a:t>
            </a:r>
            <a:r>
              <a:rPr lang="de-DE" sz="1200" dirty="0">
                <a:solidFill>
                  <a:srgbClr val="000000"/>
                </a:solidFill>
                <a:latin typeface="Aptos" panose="020B0004020202020204" pitchFamily="34" charset="0"/>
                <a:sym typeface="Arial"/>
              </a:rPr>
              <a:t> her </a:t>
            </a:r>
            <a:r>
              <a:rPr lang="de-DE" sz="1200" dirty="0" err="1">
                <a:solidFill>
                  <a:srgbClr val="000000"/>
                </a:solidFill>
                <a:latin typeface="Aptos" panose="020B0004020202020204" pitchFamily="34" charset="0"/>
                <a:sym typeface="Arial"/>
              </a:rPr>
              <a:t>how</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she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is</a:t>
            </a:r>
            <a:endParaRPr lang="de-DE" sz="1200" dirty="0">
              <a:solidFill>
                <a:srgbClr val="000000"/>
              </a:solidFill>
              <a:latin typeface="Aptos" panose="020B0004020202020204" pitchFamily="34" charset="0"/>
              <a:sym typeface="Arial"/>
            </a:endParaRPr>
          </a:p>
        </p:txBody>
      </p:sp>
      <p:sp>
        <p:nvSpPr>
          <p:cNvPr id="11" name="Google Shape;442;p21">
            <a:extLst>
              <a:ext uri="{FF2B5EF4-FFF2-40B4-BE49-F238E27FC236}">
                <a16:creationId xmlns:a16="http://schemas.microsoft.com/office/drawing/2014/main" id="{B36554D1-2F51-BC34-EFAC-665848B09EF9}"/>
              </a:ext>
            </a:extLst>
          </p:cNvPr>
          <p:cNvSpPr txBox="1"/>
          <p:nvPr/>
        </p:nvSpPr>
        <p:spPr>
          <a:xfrm>
            <a:off x="6195475" y="2634532"/>
            <a:ext cx="2177142" cy="800179"/>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dirty="0">
                <a:solidFill>
                  <a:srgbClr val="000000"/>
                </a:solidFill>
                <a:latin typeface="Aptos" panose="020B0004020202020204" pitchFamily="34" charset="0"/>
                <a:sym typeface="Arial"/>
              </a:rPr>
              <a:t>Move </a:t>
            </a:r>
            <a:r>
              <a:rPr lang="de-DE" sz="1200" b="1" dirty="0" err="1">
                <a:solidFill>
                  <a:srgbClr val="000000"/>
                </a:solidFill>
                <a:latin typeface="Aptos" panose="020B0004020202020204" pitchFamily="34" charset="0"/>
                <a:sym typeface="Arial"/>
              </a:rPr>
              <a:t>toward</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your</a:t>
            </a:r>
            <a:r>
              <a:rPr lang="de-DE" sz="1200" b="1" dirty="0">
                <a:solidFill>
                  <a:srgbClr val="000000"/>
                </a:solidFill>
                <a:latin typeface="Aptos" panose="020B0004020202020204" pitchFamily="34" charset="0"/>
                <a:sym typeface="Arial"/>
              </a:rPr>
              <a:t> </a:t>
            </a:r>
            <a:r>
              <a:rPr lang="de-DE" sz="1200" b="1" dirty="0" err="1">
                <a:solidFill>
                  <a:srgbClr val="000000"/>
                </a:solidFill>
                <a:latin typeface="Aptos" panose="020B0004020202020204" pitchFamily="34" charset="0"/>
                <a:sym typeface="Arial"/>
              </a:rPr>
              <a:t>goals</a:t>
            </a:r>
            <a:endParaRPr sz="1200" b="1" dirty="0">
              <a:solidFill>
                <a:srgbClr val="000000"/>
              </a:solidFill>
              <a:latin typeface="Aptos" panose="020B0004020202020204" pitchFamily="34" charset="0"/>
              <a:sym typeface="Arial"/>
            </a:endParaRPr>
          </a:p>
          <a:p>
            <a:pPr marL="0" marR="0" lvl="0" indent="0" algn="l" rtl="0">
              <a:spcBef>
                <a:spcPts val="600"/>
              </a:spcBef>
              <a:spcAft>
                <a:spcPts val="0"/>
              </a:spcAft>
              <a:buNone/>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kept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main</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goals</a:t>
            </a:r>
            <a:r>
              <a:rPr lang="de-DE" sz="1200" dirty="0">
                <a:solidFill>
                  <a:srgbClr val="000000"/>
                </a:solidFill>
                <a:latin typeface="Aptos" panose="020B0004020202020204" pitchFamily="34" charset="0"/>
                <a:sym typeface="Arial"/>
              </a:rPr>
              <a:t> in </a:t>
            </a:r>
            <a:r>
              <a:rPr lang="de-DE" sz="1200" dirty="0" err="1">
                <a:solidFill>
                  <a:srgbClr val="000000"/>
                </a:solidFill>
                <a:latin typeface="Aptos" panose="020B0004020202020204" pitchFamily="34" charset="0"/>
                <a:sym typeface="Arial"/>
              </a:rPr>
              <a:t>focus</a:t>
            </a:r>
            <a:endParaRPr lang="de-DE" sz="1200" dirty="0">
              <a:solidFill>
                <a:srgbClr val="000000"/>
              </a:solidFill>
              <a:latin typeface="Aptos" panose="020B0004020202020204" pitchFamily="34" charset="0"/>
              <a:sym typeface="Arial"/>
            </a:endParaRPr>
          </a:p>
          <a:p>
            <a:pPr marL="0" marR="0" lvl="0" indent="0" algn="l" rtl="0">
              <a:spcBef>
                <a:spcPts val="600"/>
              </a:spcBef>
              <a:spcAft>
                <a:spcPts val="0"/>
              </a:spcAft>
              <a:buNone/>
            </a:pPr>
            <a:endParaRPr lang="de-DE" sz="1200" dirty="0" err="1">
              <a:solidFill>
                <a:srgbClr val="000000"/>
              </a:solidFill>
              <a:latin typeface="Aptos" panose="020B0004020202020204" pitchFamily="34" charset="0"/>
              <a:sym typeface="Arial"/>
            </a:endParaRPr>
          </a:p>
        </p:txBody>
      </p:sp>
      <p:sp>
        <p:nvSpPr>
          <p:cNvPr id="12" name="Google Shape;443;p21">
            <a:extLst>
              <a:ext uri="{FF2B5EF4-FFF2-40B4-BE49-F238E27FC236}">
                <a16:creationId xmlns:a16="http://schemas.microsoft.com/office/drawing/2014/main" id="{86BA84DD-C385-9B96-E915-732DB955F31A}"/>
              </a:ext>
            </a:extLst>
          </p:cNvPr>
          <p:cNvSpPr txBox="1"/>
          <p:nvPr/>
        </p:nvSpPr>
        <p:spPr>
          <a:xfrm>
            <a:off x="5530069" y="865837"/>
            <a:ext cx="3001274" cy="984845"/>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de-DE" sz="1200" b="1" u="none" strike="noStrike" cap="none" dirty="0" err="1">
                <a:solidFill>
                  <a:srgbClr val="000000"/>
                </a:solidFill>
                <a:latin typeface="Aptos" panose="020B0004020202020204" pitchFamily="34" charset="0"/>
                <a:sym typeface="Arial"/>
              </a:rPr>
              <a:t>Active</a:t>
            </a:r>
            <a:r>
              <a:rPr lang="de-DE" sz="1200" b="1" u="none" strike="noStrike" cap="none" dirty="0">
                <a:solidFill>
                  <a:srgbClr val="000000"/>
                </a:solidFill>
                <a:latin typeface="Aptos" panose="020B0004020202020204" pitchFamily="34" charset="0"/>
                <a:sym typeface="Arial"/>
              </a:rPr>
              <a:t> Problem </a:t>
            </a:r>
            <a:r>
              <a:rPr lang="de-DE" sz="1200" b="1" u="none" strike="noStrike" cap="none" dirty="0" err="1">
                <a:solidFill>
                  <a:srgbClr val="000000"/>
                </a:solidFill>
                <a:latin typeface="Aptos" panose="020B0004020202020204" pitchFamily="34" charset="0"/>
                <a:sym typeface="Arial"/>
              </a:rPr>
              <a:t>Solving</a:t>
            </a:r>
            <a:endParaRPr sz="1200" b="1" u="none" strike="noStrike" cap="none" dirty="0">
              <a:solidFill>
                <a:srgbClr val="000000"/>
              </a:solidFill>
              <a:latin typeface="Aptos" panose="020B0004020202020204" pitchFamily="34" charset="0"/>
              <a:sym typeface="Arial"/>
            </a:endParaRPr>
          </a:p>
          <a:p>
            <a:pPr>
              <a:spcBef>
                <a:spcPts val="600"/>
              </a:spcBef>
            </a:pPr>
            <a:r>
              <a:rPr lang="de-DE" sz="1200" u="none" strike="noStrike" cap="none" dirty="0">
                <a:solidFill>
                  <a:srgbClr val="000000"/>
                </a:solidFill>
                <a:latin typeface="Aptos" panose="020B0004020202020204" pitchFamily="34" charset="0"/>
                <a:sym typeface="Arial"/>
              </a:rPr>
              <a:t>I </a:t>
            </a:r>
            <a:r>
              <a:rPr lang="de-DE" sz="1200" u="none" strike="noStrike" cap="none" dirty="0" err="1">
                <a:solidFill>
                  <a:srgbClr val="000000"/>
                </a:solidFill>
                <a:latin typeface="Aptos" panose="020B0004020202020204" pitchFamily="34" charset="0"/>
                <a:sym typeface="Arial"/>
              </a:rPr>
              <a:t>asked</a:t>
            </a:r>
            <a:r>
              <a:rPr lang="de-DE" sz="1200" u="none" strike="noStrike" cap="none" dirty="0">
                <a:solidFill>
                  <a:srgbClr val="000000"/>
                </a:solidFill>
                <a:latin typeface="Aptos" panose="020B0004020202020204" pitchFamily="34" charset="0"/>
                <a:sym typeface="Arial"/>
              </a:rPr>
              <a:t> an </a:t>
            </a:r>
            <a:r>
              <a:rPr lang="de-DE" sz="1200" u="none" strike="noStrike" cap="none" dirty="0" err="1">
                <a:solidFill>
                  <a:srgbClr val="000000"/>
                </a:solidFill>
                <a:latin typeface="Aptos" panose="020B0004020202020204" pitchFamily="34" charset="0"/>
                <a:sym typeface="Arial"/>
              </a:rPr>
              <a:t>experienced</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colleague</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for</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help</a:t>
            </a:r>
            <a:endParaRPr lang="de-DE" sz="1200" u="none" strike="noStrike" cap="none" dirty="0">
              <a:solidFill>
                <a:srgbClr val="000000"/>
              </a:solidFill>
              <a:latin typeface="Aptos" panose="020B0004020202020204" pitchFamily="34" charset="0"/>
              <a:sym typeface="Arial"/>
            </a:endParaRPr>
          </a:p>
          <a:p>
            <a:pPr>
              <a:spcBef>
                <a:spcPts val="600"/>
              </a:spcBef>
            </a:pPr>
            <a:r>
              <a:rPr lang="de-DE" sz="1200" u="none" strike="noStrike" cap="none" dirty="0">
                <a:solidFill>
                  <a:srgbClr val="000000"/>
                </a:solidFill>
                <a:latin typeface="Aptos" panose="020B0004020202020204" pitchFamily="34" charset="0"/>
                <a:sym typeface="Arial"/>
              </a:rPr>
              <a:t>I </a:t>
            </a:r>
            <a:r>
              <a:rPr lang="de-DE" sz="1200" u="none" strike="noStrike" cap="none" dirty="0" err="1">
                <a:solidFill>
                  <a:srgbClr val="000000"/>
                </a:solidFill>
                <a:latin typeface="Aptos" panose="020B0004020202020204" pitchFamily="34" charset="0"/>
                <a:sym typeface="Arial"/>
              </a:rPr>
              <a:t>looked</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up</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other</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methods</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for</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my</a:t>
            </a:r>
            <a:r>
              <a:rPr lang="de-DE" sz="1200" u="none" strike="noStrike" cap="none" dirty="0">
                <a:solidFill>
                  <a:srgbClr val="000000"/>
                </a:solidFill>
                <a:latin typeface="Aptos" panose="020B0004020202020204" pitchFamily="34" charset="0"/>
                <a:sym typeface="Arial"/>
              </a:rPr>
              <a:t> </a:t>
            </a:r>
            <a:br>
              <a:rPr lang="de-DE" sz="1200" u="none" strike="noStrike" cap="none" dirty="0">
                <a:solidFill>
                  <a:srgbClr val="000000"/>
                </a:solidFill>
                <a:latin typeface="Aptos" panose="020B0004020202020204" pitchFamily="34" charset="0"/>
                <a:sym typeface="Arial"/>
              </a:rPr>
            </a:br>
            <a:r>
              <a:rPr lang="de-DE" sz="1200" u="none" strike="noStrike" cap="none" dirty="0" err="1">
                <a:solidFill>
                  <a:srgbClr val="000000"/>
                </a:solidFill>
                <a:latin typeface="Aptos" panose="020B0004020202020204" pitchFamily="34" charset="0"/>
                <a:sym typeface="Arial"/>
              </a:rPr>
              <a:t>research</a:t>
            </a:r>
            <a:r>
              <a:rPr lang="de-DE" sz="1200" u="none" strike="noStrike" cap="none" dirty="0">
                <a:solidFill>
                  <a:srgbClr val="000000"/>
                </a:solidFill>
                <a:latin typeface="Aptos" panose="020B0004020202020204" pitchFamily="34" charset="0"/>
                <a:sym typeface="Arial"/>
              </a:rPr>
              <a:t> </a:t>
            </a:r>
            <a:r>
              <a:rPr lang="de-DE" sz="1200" u="none" strike="noStrike" cap="none" dirty="0" err="1">
                <a:solidFill>
                  <a:srgbClr val="000000"/>
                </a:solidFill>
                <a:latin typeface="Aptos" panose="020B0004020202020204" pitchFamily="34" charset="0"/>
                <a:sym typeface="Arial"/>
              </a:rPr>
              <a:t>problem</a:t>
            </a:r>
            <a:endParaRPr lang="de-DE" sz="1200" u="none" strike="noStrike" cap="none" dirty="0">
              <a:solidFill>
                <a:srgbClr val="000000"/>
              </a:solidFill>
              <a:latin typeface="Aptos" panose="020B0004020202020204" pitchFamily="34" charset="0"/>
              <a:sym typeface="Arial"/>
            </a:endParaRPr>
          </a:p>
        </p:txBody>
      </p:sp>
      <p:sp>
        <p:nvSpPr>
          <p:cNvPr id="13" name="Google Shape;462;p21">
            <a:extLst>
              <a:ext uri="{FF2B5EF4-FFF2-40B4-BE49-F238E27FC236}">
                <a16:creationId xmlns:a16="http://schemas.microsoft.com/office/drawing/2014/main" id="{2D94B017-C836-E09F-B2B4-B58236403183}"/>
              </a:ext>
            </a:extLst>
          </p:cNvPr>
          <p:cNvSpPr txBox="1"/>
          <p:nvPr/>
        </p:nvSpPr>
        <p:spPr>
          <a:xfrm>
            <a:off x="951586" y="865837"/>
            <a:ext cx="2627440" cy="800179"/>
          </a:xfrm>
          <a:prstGeom prst="rect">
            <a:avLst/>
          </a:prstGeom>
          <a:noFill/>
          <a:ln>
            <a:noFill/>
          </a:ln>
        </p:spPr>
        <p:txBody>
          <a:bodyPr spcFirstLastPara="1" wrap="square" lIns="45700" tIns="45700" rIns="45700" bIns="45700" anchor="t" anchorCtr="0">
            <a:spAutoFit/>
          </a:bodyPr>
          <a:lstStyle/>
          <a:p>
            <a:pPr marL="0" marR="0" lvl="0" indent="0" algn="r" rtl="0">
              <a:spcBef>
                <a:spcPts val="0"/>
              </a:spcBef>
              <a:spcAft>
                <a:spcPts val="0"/>
              </a:spcAft>
              <a:buNone/>
            </a:pPr>
            <a:r>
              <a:rPr lang="de-DE" sz="1200" b="1" dirty="0">
                <a:solidFill>
                  <a:srgbClr val="000000"/>
                </a:solidFill>
                <a:latin typeface="Aptos" panose="020B0004020202020204" pitchFamily="34" charset="0"/>
                <a:sym typeface="Arial"/>
              </a:rPr>
              <a:t>Self-care</a:t>
            </a:r>
            <a:endParaRPr lang="de-DE" sz="1200" b="1" dirty="0">
              <a:latin typeface="Aptos" panose="020B0004020202020204" pitchFamily="34" charset="0"/>
            </a:endParaRPr>
          </a:p>
          <a:p>
            <a:pPr algn="r">
              <a:spcBef>
                <a:spcPts val="600"/>
              </a:spcBef>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remembered</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my</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strengths</a:t>
            </a:r>
            <a:endParaRPr lang="de-DE" sz="1200" dirty="0">
              <a:solidFill>
                <a:srgbClr val="000000"/>
              </a:solidFill>
              <a:latin typeface="Aptos" panose="020B0004020202020204" pitchFamily="34" charset="0"/>
              <a:sym typeface="Arial"/>
            </a:endParaRPr>
          </a:p>
          <a:p>
            <a:pPr algn="r">
              <a:spcBef>
                <a:spcPts val="600"/>
              </a:spcBef>
            </a:pPr>
            <a:r>
              <a:rPr lang="de-DE" sz="1200" dirty="0">
                <a:solidFill>
                  <a:srgbClr val="000000"/>
                </a:solidFill>
                <a:latin typeface="Aptos" panose="020B0004020202020204" pitchFamily="34" charset="0"/>
                <a:sym typeface="Arial"/>
              </a:rPr>
              <a:t>I </a:t>
            </a:r>
            <a:r>
              <a:rPr lang="de-DE" sz="1200" dirty="0" err="1">
                <a:solidFill>
                  <a:srgbClr val="000000"/>
                </a:solidFill>
                <a:latin typeface="Aptos" panose="020B0004020202020204" pitchFamily="34" charset="0"/>
                <a:sym typeface="Arial"/>
              </a:rPr>
              <a:t>went</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for</a:t>
            </a:r>
            <a:r>
              <a:rPr lang="de-DE" sz="1200" dirty="0">
                <a:solidFill>
                  <a:srgbClr val="000000"/>
                </a:solidFill>
                <a:latin typeface="Aptos" panose="020B0004020202020204" pitchFamily="34" charset="0"/>
                <a:sym typeface="Arial"/>
              </a:rPr>
              <a:t> a </a:t>
            </a:r>
            <a:r>
              <a:rPr lang="de-DE" sz="1200" dirty="0" err="1">
                <a:solidFill>
                  <a:srgbClr val="000000"/>
                </a:solidFill>
                <a:latin typeface="Aptos" panose="020B0004020202020204" pitchFamily="34" charset="0"/>
                <a:sym typeface="Arial"/>
              </a:rPr>
              <a:t>walk</a:t>
            </a:r>
            <a:r>
              <a:rPr lang="de-DE" sz="1200" dirty="0">
                <a:solidFill>
                  <a:srgbClr val="000000"/>
                </a:solidFill>
                <a:latin typeface="Aptos" panose="020B0004020202020204" pitchFamily="34" charset="0"/>
                <a:sym typeface="Arial"/>
              </a:rPr>
              <a:t> and </a:t>
            </a:r>
            <a:r>
              <a:rPr lang="de-DE" sz="1200" dirty="0" err="1">
                <a:solidFill>
                  <a:srgbClr val="000000"/>
                </a:solidFill>
                <a:latin typeface="Aptos" panose="020B0004020202020204" pitchFamily="34" charset="0"/>
                <a:sym typeface="Arial"/>
              </a:rPr>
              <a:t>to</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the</a:t>
            </a:r>
            <a:r>
              <a:rPr lang="de-DE" sz="1200" dirty="0">
                <a:solidFill>
                  <a:srgbClr val="000000"/>
                </a:solidFill>
                <a:latin typeface="Aptos" panose="020B0004020202020204" pitchFamily="34" charset="0"/>
                <a:sym typeface="Arial"/>
              </a:rPr>
              <a:t> </a:t>
            </a:r>
            <a:r>
              <a:rPr lang="de-DE" sz="1200" dirty="0" err="1">
                <a:solidFill>
                  <a:srgbClr val="000000"/>
                </a:solidFill>
                <a:latin typeface="Aptos" panose="020B0004020202020204" pitchFamily="34" charset="0"/>
                <a:sym typeface="Arial"/>
              </a:rPr>
              <a:t>gym</a:t>
            </a:r>
            <a:endParaRPr lang="de-DE" sz="1200" dirty="0">
              <a:solidFill>
                <a:srgbClr val="000000"/>
              </a:solidFill>
              <a:latin typeface="Aptos" panose="020B0004020202020204" pitchFamily="34" charset="0"/>
              <a:sym typeface="Arial"/>
            </a:endParaRPr>
          </a:p>
        </p:txBody>
      </p:sp>
      <p:sp>
        <p:nvSpPr>
          <p:cNvPr id="14" name="Google Shape;445;p21">
            <a:extLst>
              <a:ext uri="{FF2B5EF4-FFF2-40B4-BE49-F238E27FC236}">
                <a16:creationId xmlns:a16="http://schemas.microsoft.com/office/drawing/2014/main" id="{17633867-CD66-938A-6C5E-0E19751ACDD9}"/>
              </a:ext>
            </a:extLst>
          </p:cNvPr>
          <p:cNvSpPr/>
          <p:nvPr/>
        </p:nvSpPr>
        <p:spPr>
          <a:xfrm>
            <a:off x="3572012" y="1764484"/>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 name="Google Shape;453;p21">
            <a:extLst>
              <a:ext uri="{FF2B5EF4-FFF2-40B4-BE49-F238E27FC236}">
                <a16:creationId xmlns:a16="http://schemas.microsoft.com/office/drawing/2014/main" id="{C7EDD489-AA78-24B9-F6BE-A851614E4CF8}"/>
              </a:ext>
            </a:extLst>
          </p:cNvPr>
          <p:cNvSpPr/>
          <p:nvPr/>
        </p:nvSpPr>
        <p:spPr>
          <a:xfrm>
            <a:off x="3726189"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16" name="Google Shape;464;p21">
            <a:extLst>
              <a:ext uri="{FF2B5EF4-FFF2-40B4-BE49-F238E27FC236}">
                <a16:creationId xmlns:a16="http://schemas.microsoft.com/office/drawing/2014/main" id="{CFD72978-4CC8-F75D-3CD8-7A69394E1D52}"/>
              </a:ext>
            </a:extLst>
          </p:cNvPr>
          <p:cNvSpPr txBox="1"/>
          <p:nvPr/>
        </p:nvSpPr>
        <p:spPr>
          <a:xfrm>
            <a:off x="3631431" y="2599690"/>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17" name="Google Shape;453;p21">
            <a:extLst>
              <a:ext uri="{FF2B5EF4-FFF2-40B4-BE49-F238E27FC236}">
                <a16:creationId xmlns:a16="http://schemas.microsoft.com/office/drawing/2014/main" id="{7FE3EBFD-E57F-E54F-1275-AE057A0DEE12}"/>
              </a:ext>
            </a:extLst>
          </p:cNvPr>
          <p:cNvSpPr/>
          <p:nvPr/>
        </p:nvSpPr>
        <p:spPr>
          <a:xfrm>
            <a:off x="3214745"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8" name="Google Shape;453;p21">
            <a:extLst>
              <a:ext uri="{FF2B5EF4-FFF2-40B4-BE49-F238E27FC236}">
                <a16:creationId xmlns:a16="http://schemas.microsoft.com/office/drawing/2014/main" id="{E6BD4A4B-40E3-1E4F-7415-5DF5F4D81EED}"/>
              </a:ext>
            </a:extLst>
          </p:cNvPr>
          <p:cNvSpPr/>
          <p:nvPr/>
        </p:nvSpPr>
        <p:spPr>
          <a:xfrm>
            <a:off x="3726189"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0" name="Google Shape;453;p21">
            <a:extLst>
              <a:ext uri="{FF2B5EF4-FFF2-40B4-BE49-F238E27FC236}">
                <a16:creationId xmlns:a16="http://schemas.microsoft.com/office/drawing/2014/main" id="{12B92E37-3C50-3320-F7AC-8B06C50AD704}"/>
              </a:ext>
            </a:extLst>
          </p:cNvPr>
          <p:cNvSpPr/>
          <p:nvPr/>
        </p:nvSpPr>
        <p:spPr>
          <a:xfrm>
            <a:off x="4703421" y="154240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1" name="Google Shape;453;p21">
            <a:extLst>
              <a:ext uri="{FF2B5EF4-FFF2-40B4-BE49-F238E27FC236}">
                <a16:creationId xmlns:a16="http://schemas.microsoft.com/office/drawing/2014/main" id="{3B6405CF-2F08-DE1F-38BA-2EE6E6C6B15D}"/>
              </a:ext>
            </a:extLst>
          </p:cNvPr>
          <p:cNvSpPr/>
          <p:nvPr/>
        </p:nvSpPr>
        <p:spPr>
          <a:xfrm>
            <a:off x="5368899" y="2441310"/>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22" name="Google Shape;453;p21">
            <a:extLst>
              <a:ext uri="{FF2B5EF4-FFF2-40B4-BE49-F238E27FC236}">
                <a16:creationId xmlns:a16="http://schemas.microsoft.com/office/drawing/2014/main" id="{2C6EFA77-9113-9077-8AD0-6B1096B958CA}"/>
              </a:ext>
            </a:extLst>
          </p:cNvPr>
          <p:cNvSpPr/>
          <p:nvPr/>
        </p:nvSpPr>
        <p:spPr>
          <a:xfrm>
            <a:off x="4703421" y="3278218"/>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23" name="Grafik 43">
            <a:extLst>
              <a:ext uri="{FF2B5EF4-FFF2-40B4-BE49-F238E27FC236}">
                <a16:creationId xmlns:a16="http://schemas.microsoft.com/office/drawing/2014/main" id="{2639FABC-51D1-7A2A-D86D-851C329B0E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8347" y="3313891"/>
            <a:ext cx="637623" cy="637623"/>
          </a:xfrm>
          <a:prstGeom prst="rect">
            <a:avLst/>
          </a:prstGeom>
        </p:spPr>
      </p:pic>
      <p:pic>
        <p:nvPicPr>
          <p:cNvPr id="24" name="Grafik 44">
            <a:extLst>
              <a:ext uri="{FF2B5EF4-FFF2-40B4-BE49-F238E27FC236}">
                <a16:creationId xmlns:a16="http://schemas.microsoft.com/office/drawing/2014/main" id="{9BEA2A20-0C56-094C-F8C3-FB3D0D95A8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554" y="2503075"/>
            <a:ext cx="615251" cy="615251"/>
          </a:xfrm>
          <a:prstGeom prst="rect">
            <a:avLst/>
          </a:prstGeom>
        </p:spPr>
      </p:pic>
      <p:pic>
        <p:nvPicPr>
          <p:cNvPr id="26" name="Grafik 45">
            <a:extLst>
              <a:ext uri="{FF2B5EF4-FFF2-40B4-BE49-F238E27FC236}">
                <a16:creationId xmlns:a16="http://schemas.microsoft.com/office/drawing/2014/main" id="{6232244F-9291-7BDF-9BDB-C8167C6E27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8833" y="2485570"/>
            <a:ext cx="646357" cy="646357"/>
          </a:xfrm>
          <a:prstGeom prst="rect">
            <a:avLst/>
          </a:prstGeom>
        </p:spPr>
      </p:pic>
      <p:pic>
        <p:nvPicPr>
          <p:cNvPr id="27" name="Grafik 46">
            <a:extLst>
              <a:ext uri="{FF2B5EF4-FFF2-40B4-BE49-F238E27FC236}">
                <a16:creationId xmlns:a16="http://schemas.microsoft.com/office/drawing/2014/main" id="{A1782BB3-9FAF-6393-2323-924448178D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0245" y="1553196"/>
            <a:ext cx="595315" cy="595315"/>
          </a:xfrm>
          <a:prstGeom prst="rect">
            <a:avLst/>
          </a:prstGeom>
        </p:spPr>
      </p:pic>
      <p:pic>
        <p:nvPicPr>
          <p:cNvPr id="28" name="Grafik 47">
            <a:extLst>
              <a:ext uri="{FF2B5EF4-FFF2-40B4-BE49-F238E27FC236}">
                <a16:creationId xmlns:a16="http://schemas.microsoft.com/office/drawing/2014/main" id="{802443BE-CBB9-5629-96D9-524932929E75}"/>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26477"/>
          <a:stretch/>
        </p:blipFill>
        <p:spPr>
          <a:xfrm>
            <a:off x="4706847" y="1668603"/>
            <a:ext cx="721709" cy="530621"/>
          </a:xfrm>
          <a:prstGeom prst="rect">
            <a:avLst/>
          </a:prstGeom>
        </p:spPr>
      </p:pic>
      <p:pic>
        <p:nvPicPr>
          <p:cNvPr id="29" name="Grafik 48">
            <a:extLst>
              <a:ext uri="{FF2B5EF4-FFF2-40B4-BE49-F238E27FC236}">
                <a16:creationId xmlns:a16="http://schemas.microsoft.com/office/drawing/2014/main" id="{FE87D04F-6391-70C5-4232-6F0A6489CF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34421" y="3305963"/>
            <a:ext cx="680337" cy="680337"/>
          </a:xfrm>
          <a:prstGeom prst="rect">
            <a:avLst/>
          </a:prstGeom>
        </p:spPr>
      </p:pic>
      <p:sp>
        <p:nvSpPr>
          <p:cNvPr id="30" name="Textfeld 6">
            <a:extLst>
              <a:ext uri="{FF2B5EF4-FFF2-40B4-BE49-F238E27FC236}">
                <a16:creationId xmlns:a16="http://schemas.microsoft.com/office/drawing/2014/main" id="{5F2D5D84-90A9-455C-874C-D40C0BC521AD}"/>
              </a:ext>
            </a:extLst>
          </p:cNvPr>
          <p:cNvSpPr txBox="1"/>
          <p:nvPr/>
        </p:nvSpPr>
        <p:spPr>
          <a:xfrm>
            <a:off x="6784517" y="4598016"/>
            <a:ext cx="217714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b="1" dirty="0">
                <a:solidFill>
                  <a:srgbClr val="000000"/>
                </a:solidFill>
                <a:latin typeface="Aptos" panose="020B0004020202020204" pitchFamily="34" charset="0"/>
                <a:cs typeface="Calibri"/>
                <a:sym typeface="Arial"/>
              </a:rPr>
              <a:t>...a</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nd</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many</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 </a:t>
            </a:r>
            <a:r>
              <a:rPr kumimoji="0" lang="de-DE" b="1" u="none" strike="noStrike" kern="1200" cap="none" spc="0" normalizeH="0" baseline="0" noProof="0" dirty="0" err="1">
                <a:ln>
                  <a:noFill/>
                </a:ln>
                <a:solidFill>
                  <a:srgbClr val="000000"/>
                </a:solidFill>
                <a:effectLst/>
                <a:uLnTx/>
                <a:uFillTx/>
                <a:latin typeface="Aptos" panose="020B0004020202020204" pitchFamily="34" charset="0"/>
                <a:cs typeface="Calibri"/>
                <a:sym typeface="Arial"/>
              </a:rPr>
              <a:t>more</a:t>
            </a:r>
            <a:r>
              <a:rPr kumimoji="0" lang="de-DE" b="1" u="none" strike="noStrike" kern="1200" cap="none" spc="0" normalizeH="0" baseline="0" noProof="0" dirty="0">
                <a:ln>
                  <a:noFill/>
                </a:ln>
                <a:solidFill>
                  <a:srgbClr val="000000"/>
                </a:solidFill>
                <a:effectLst/>
                <a:uLnTx/>
                <a:uFillTx/>
                <a:latin typeface="Aptos" panose="020B0004020202020204" pitchFamily="34" charset="0"/>
                <a:cs typeface="Calibri"/>
                <a:sym typeface="Arial"/>
              </a:rPr>
              <a:t>.</a:t>
            </a:r>
            <a:endParaRPr b="1" dirty="0">
              <a:latin typeface="Aptos" panose="020B0004020202020204" pitchFamily="34" charset="0"/>
            </a:endParaRPr>
          </a:p>
        </p:txBody>
      </p:sp>
    </p:spTree>
    <p:extLst>
      <p:ext uri="{BB962C8B-B14F-4D97-AF65-F5344CB8AC3E}">
        <p14:creationId xmlns:p14="http://schemas.microsoft.com/office/powerpoint/2010/main" val="339134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F9050D7-312E-B950-6214-BB2788D18F5A}"/>
              </a:ext>
            </a:extLst>
          </p:cNvPr>
          <p:cNvSpPr>
            <a:spLocks noGrp="1"/>
          </p:cNvSpPr>
          <p:nvPr>
            <p:ph type="body" idx="1"/>
          </p:nvPr>
        </p:nvSpPr>
        <p:spPr/>
        <p:txBody>
          <a:bodyPr/>
          <a:lstStyle/>
          <a:p>
            <a:r>
              <a:rPr lang="de-DE" dirty="0" err="1"/>
              <a:t>Your</a:t>
            </a:r>
            <a:r>
              <a:rPr lang="de-DE" dirty="0"/>
              <a:t> Skills </a:t>
            </a:r>
            <a:r>
              <a:rPr lang="de-DE" dirty="0" err="1"/>
              <a:t>as</a:t>
            </a:r>
            <a:r>
              <a:rPr lang="de-DE" dirty="0"/>
              <a:t> an Entrepreneur and Researcher </a:t>
            </a:r>
          </a:p>
        </p:txBody>
      </p:sp>
      <p:pic>
        <p:nvPicPr>
          <p:cNvPr id="6" name="Bildplatzhalter 10" descr="Ein Bild, das Kleidung, Wand, Person, Im Haus enthält.&#10;&#10;Automatisch generierte Beschreibung">
            <a:extLst>
              <a:ext uri="{FF2B5EF4-FFF2-40B4-BE49-F238E27FC236}">
                <a16:creationId xmlns:a16="http://schemas.microsoft.com/office/drawing/2014/main" id="{E44395C6-2F6B-CA91-9BBD-E49FB4B601AF}"/>
              </a:ext>
            </a:extLst>
          </p:cNvPr>
          <p:cNvPicPr>
            <a:picLocks noChangeAspect="1"/>
          </p:cNvPicPr>
          <p:nvPr/>
        </p:nvPicPr>
        <p:blipFill rotWithShape="1">
          <a:blip r:embed="rId3"/>
          <a:srcRect l="16334" t="14181" r="35589" b="4548"/>
          <a:stretch/>
        </p:blipFill>
        <p:spPr>
          <a:xfrm>
            <a:off x="4572000" y="0"/>
            <a:ext cx="4572000" cy="5143500"/>
          </a:xfrm>
          <a:prstGeom prst="rect">
            <a:avLst/>
          </a:prstGeom>
        </p:spPr>
      </p:pic>
    </p:spTree>
    <p:extLst>
      <p:ext uri="{BB962C8B-B14F-4D97-AF65-F5344CB8AC3E}">
        <p14:creationId xmlns:p14="http://schemas.microsoft.com/office/powerpoint/2010/main" val="213636810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A84112D-A895-DCC5-8B92-5BB22270F526}"/>
              </a:ext>
            </a:extLst>
          </p:cNvPr>
          <p:cNvSpPr>
            <a:spLocks noGrp="1"/>
          </p:cNvSpPr>
          <p:nvPr>
            <p:ph type="body" idx="1"/>
          </p:nvPr>
        </p:nvSpPr>
        <p:spPr/>
        <p:txBody>
          <a:bodyPr/>
          <a:lstStyle/>
          <a:p>
            <a:r>
              <a:rPr lang="de-DE" err="1"/>
              <a:t>Step</a:t>
            </a:r>
            <a:r>
              <a:rPr lang="de-DE"/>
              <a:t> 2: </a:t>
            </a:r>
            <a:r>
              <a:rPr lang="de-DE" err="1"/>
              <a:t>My</a:t>
            </a:r>
            <a:r>
              <a:rPr lang="de-DE"/>
              <a:t> </a:t>
            </a:r>
            <a:r>
              <a:rPr lang="de-DE" err="1"/>
              <a:t>resilience</a:t>
            </a:r>
            <a:r>
              <a:rPr lang="de-DE"/>
              <a:t> plan</a:t>
            </a:r>
          </a:p>
        </p:txBody>
      </p:sp>
      <p:sp>
        <p:nvSpPr>
          <p:cNvPr id="7" name="Text Placeholder 6">
            <a:extLst>
              <a:ext uri="{FF2B5EF4-FFF2-40B4-BE49-F238E27FC236}">
                <a16:creationId xmlns:a16="http://schemas.microsoft.com/office/drawing/2014/main" id="{7290749C-E893-DFC2-C145-9521F1F35F7B}"/>
              </a:ext>
            </a:extLst>
          </p:cNvPr>
          <p:cNvSpPr>
            <a:spLocks noGrp="1"/>
          </p:cNvSpPr>
          <p:nvPr>
            <p:ph type="body" sz="quarter" idx="13"/>
          </p:nvPr>
        </p:nvSpPr>
        <p:spPr/>
        <p:txBody>
          <a:bodyPr/>
          <a:lstStyle/>
          <a:p>
            <a:pPr marL="219600" indent="-219600">
              <a:buFont typeface="+mj-lt"/>
              <a:buAutoNum type="arabicPeriod"/>
            </a:pPr>
            <a:r>
              <a:rPr lang="en-GB" sz="1600" dirty="0"/>
              <a:t>Describe a current difficulty</a:t>
            </a:r>
          </a:p>
          <a:p>
            <a:pPr marL="219600" indent="-219600">
              <a:buFont typeface="+mj-lt"/>
              <a:buAutoNum type="arabicPeriod"/>
            </a:pPr>
            <a:r>
              <a:rPr lang="en-GB" sz="1600" dirty="0"/>
              <a:t>Create your personal resilience plan to the current difficulty</a:t>
            </a:r>
          </a:p>
          <a:p>
            <a:pPr marL="219600" indent="-219600">
              <a:buFont typeface="+mj-lt"/>
              <a:buAutoNum type="arabicPeriod"/>
            </a:pPr>
            <a:r>
              <a:rPr lang="en-GB" sz="1600" dirty="0"/>
              <a:t>Carry out your resilience plan</a:t>
            </a:r>
          </a:p>
          <a:p>
            <a:pPr marL="219600" indent="-219600">
              <a:buFont typeface="+mj-lt"/>
              <a:buAutoNum type="arabicPeriod"/>
            </a:pPr>
            <a:r>
              <a:rPr lang="en-GB" sz="1600" dirty="0"/>
              <a:t>Evaluate your resilience plan</a:t>
            </a:r>
          </a:p>
          <a:p>
            <a:pPr marL="219600" indent="-219600">
              <a:buFont typeface="+mj-lt"/>
              <a:buAutoNum type="arabicPeriod"/>
            </a:pPr>
            <a:endParaRPr lang="en-GB" sz="1600" dirty="0"/>
          </a:p>
        </p:txBody>
      </p:sp>
      <p:pic>
        <p:nvPicPr>
          <p:cNvPr id="6" name="Graphic 5">
            <a:extLst>
              <a:ext uri="{FF2B5EF4-FFF2-40B4-BE49-F238E27FC236}">
                <a16:creationId xmlns:a16="http://schemas.microsoft.com/office/drawing/2014/main" id="{7C42BBD4-1312-5ED3-CD07-877CFEC7C2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95" y="3760765"/>
            <a:ext cx="1309525" cy="1309525"/>
          </a:xfrm>
          <a:prstGeom prst="rect">
            <a:avLst/>
          </a:prstGeom>
        </p:spPr>
      </p:pic>
      <p:sp>
        <p:nvSpPr>
          <p:cNvPr id="9" name="Google Shape;339;p11">
            <a:extLst>
              <a:ext uri="{FF2B5EF4-FFF2-40B4-BE49-F238E27FC236}">
                <a16:creationId xmlns:a16="http://schemas.microsoft.com/office/drawing/2014/main" id="{DB96EC85-76E2-9A2A-12E7-9322EE804D30}"/>
              </a:ext>
            </a:extLst>
          </p:cNvPr>
          <p:cNvSpPr txBox="1"/>
          <p:nvPr/>
        </p:nvSpPr>
        <p:spPr>
          <a:xfrm>
            <a:off x="5025628" y="4743801"/>
            <a:ext cx="3716816" cy="153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1" dirty="0">
                <a:solidFill>
                  <a:srgbClr val="AF9F92"/>
                </a:solidFill>
                <a:latin typeface="Aptos" panose="020B0004020202020204" pitchFamily="34" charset="0"/>
                <a:sym typeface="Arial"/>
              </a:rPr>
              <a:t>This </a:t>
            </a:r>
            <a:r>
              <a:rPr lang="de-DE" sz="1000" b="1" dirty="0" err="1">
                <a:solidFill>
                  <a:srgbClr val="AF9F92"/>
                </a:solidFill>
                <a:latin typeface="Aptos" panose="020B0004020202020204" pitchFamily="34" charset="0"/>
                <a:sym typeface="Arial"/>
              </a:rPr>
              <a:t>tool</a:t>
            </a:r>
            <a:r>
              <a:rPr lang="de-DE" sz="1000" b="1" dirty="0">
                <a:solidFill>
                  <a:srgbClr val="AF9F92"/>
                </a:solidFill>
                <a:latin typeface="Aptos" panose="020B0004020202020204" pitchFamily="34" charset="0"/>
                <a:sym typeface="Arial"/>
              </a:rPr>
              <a:t> was </a:t>
            </a:r>
            <a:r>
              <a:rPr lang="de-DE" sz="1000" b="1" dirty="0" err="1">
                <a:solidFill>
                  <a:srgbClr val="AF9F92"/>
                </a:solidFill>
                <a:latin typeface="Aptos" panose="020B0004020202020204" pitchFamily="34" charset="0"/>
                <a:sym typeface="Arial"/>
              </a:rPr>
              <a:t>created</a:t>
            </a:r>
            <a:r>
              <a:rPr lang="de-DE" sz="1000" b="1" dirty="0">
                <a:solidFill>
                  <a:srgbClr val="AF9F92"/>
                </a:solidFill>
                <a:latin typeface="Aptos" panose="020B0004020202020204" pitchFamily="34" charset="0"/>
                <a:sym typeface="Arial"/>
              </a:rPr>
              <a:t> </a:t>
            </a:r>
            <a:r>
              <a:rPr lang="de-DE" sz="1000" b="1" dirty="0" err="1">
                <a:solidFill>
                  <a:srgbClr val="AF9F92"/>
                </a:solidFill>
                <a:latin typeface="Aptos" panose="020B0004020202020204" pitchFamily="34" charset="0"/>
                <a:sym typeface="Arial"/>
              </a:rPr>
              <a:t>by</a:t>
            </a:r>
            <a:r>
              <a:rPr lang="de-DE" sz="1000" b="1" dirty="0">
                <a:solidFill>
                  <a:srgbClr val="AF9F92"/>
                </a:solidFill>
                <a:latin typeface="Aptos" panose="020B0004020202020204" pitchFamily="34" charset="0"/>
                <a:sym typeface="Arial"/>
              </a:rPr>
              <a:t> Dr. Lucinda Poole  and Dr. Hugo Alberts.</a:t>
            </a:r>
            <a:endParaRPr lang="de-DE" sz="1000" b="1" u="none" strike="noStrike" cap="none" dirty="0">
              <a:solidFill>
                <a:srgbClr val="AF9F92"/>
              </a:solidFill>
              <a:latin typeface="Aptos" panose="020B0004020202020204" pitchFamily="34" charset="0"/>
              <a:sym typeface="Arial"/>
            </a:endParaRPr>
          </a:p>
        </p:txBody>
      </p:sp>
    </p:spTree>
    <p:extLst>
      <p:ext uri="{BB962C8B-B14F-4D97-AF65-F5344CB8AC3E}">
        <p14:creationId xmlns:p14="http://schemas.microsoft.com/office/powerpoint/2010/main" val="4164476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2" name="Textplatzhalter 1">
            <a:extLst>
              <a:ext uri="{FF2B5EF4-FFF2-40B4-BE49-F238E27FC236}">
                <a16:creationId xmlns:a16="http://schemas.microsoft.com/office/drawing/2014/main" id="{B994A05C-C0D5-654C-BA26-C72AF7C54FAA}"/>
              </a:ext>
            </a:extLst>
          </p:cNvPr>
          <p:cNvSpPr>
            <a:spLocks noGrp="1"/>
          </p:cNvSpPr>
          <p:nvPr>
            <p:ph type="body" sz="quarter" idx="15"/>
          </p:nvPr>
        </p:nvSpPr>
        <p:spPr/>
        <p:txBody>
          <a:bodyPr/>
          <a:lstStyle/>
          <a:p>
            <a:r>
              <a:rPr lang="en-GB"/>
              <a:t>Your current plan</a:t>
            </a:r>
          </a:p>
        </p:txBody>
      </p:sp>
      <p:sp>
        <p:nvSpPr>
          <p:cNvPr id="5" name="Textplatzhalter 4">
            <a:extLst>
              <a:ext uri="{FF2B5EF4-FFF2-40B4-BE49-F238E27FC236}">
                <a16:creationId xmlns:a16="http://schemas.microsoft.com/office/drawing/2014/main" id="{15C65B54-0680-1B43-B773-7BAA9C4CB41B}"/>
              </a:ext>
            </a:extLst>
          </p:cNvPr>
          <p:cNvSpPr>
            <a:spLocks noGrp="1"/>
          </p:cNvSpPr>
          <p:nvPr>
            <p:ph type="body" sz="quarter" idx="17"/>
          </p:nvPr>
        </p:nvSpPr>
        <p:spPr/>
        <p:txBody>
          <a:bodyPr/>
          <a:lstStyle/>
          <a:p>
            <a:r>
              <a:rPr lang="en-GB"/>
              <a:t>8 minutes</a:t>
            </a:r>
          </a:p>
        </p:txBody>
      </p:sp>
      <p:sp>
        <p:nvSpPr>
          <p:cNvPr id="6" name="Textplatzhalter 5">
            <a:extLst>
              <a:ext uri="{FF2B5EF4-FFF2-40B4-BE49-F238E27FC236}">
                <a16:creationId xmlns:a16="http://schemas.microsoft.com/office/drawing/2014/main" id="{412D6F51-9636-0F41-B0FC-0FDF12085A02}"/>
              </a:ext>
            </a:extLst>
          </p:cNvPr>
          <p:cNvSpPr>
            <a:spLocks noGrp="1"/>
          </p:cNvSpPr>
          <p:nvPr>
            <p:ph type="body" sz="quarter" idx="19"/>
          </p:nvPr>
        </p:nvSpPr>
        <p:spPr/>
        <p:txBody>
          <a:bodyPr/>
          <a:lstStyle/>
          <a:p>
            <a:r>
              <a:rPr lang="en-GB"/>
              <a:t>Stay in the main room.</a:t>
            </a:r>
          </a:p>
        </p:txBody>
      </p:sp>
      <p:sp>
        <p:nvSpPr>
          <p:cNvPr id="7" name="Textplatzhalter 6">
            <a:extLst>
              <a:ext uri="{FF2B5EF4-FFF2-40B4-BE49-F238E27FC236}">
                <a16:creationId xmlns:a16="http://schemas.microsoft.com/office/drawing/2014/main" id="{70569CBA-6CFF-0640-9883-A270DB1AAECD}"/>
              </a:ext>
            </a:extLst>
          </p:cNvPr>
          <p:cNvSpPr>
            <a:spLocks noGrp="1"/>
          </p:cNvSpPr>
          <p:nvPr>
            <p:ph type="body" sz="quarter" idx="20"/>
          </p:nvPr>
        </p:nvSpPr>
        <p:spPr/>
        <p:txBody>
          <a:bodyPr/>
          <a:lstStyle/>
          <a:p>
            <a:r>
              <a:rPr lang="en-GB" dirty="0"/>
              <a:t>Describe a current difficulty</a:t>
            </a:r>
          </a:p>
          <a:p>
            <a:r>
              <a:rPr lang="en-GB" b="1" dirty="0"/>
              <a:t>Apply your resources </a:t>
            </a:r>
            <a:br>
              <a:rPr lang="en-GB" b="1" dirty="0"/>
            </a:br>
            <a:r>
              <a:rPr lang="en-GB" b="1" dirty="0"/>
              <a:t>to this situation </a:t>
            </a:r>
          </a:p>
          <a:p>
            <a:pPr marL="228600" indent="-228600">
              <a:buFont typeface="+mj-lt"/>
              <a:buAutoNum type="arabicPeriod"/>
            </a:pPr>
            <a:endParaRPr lang="en-GB" dirty="0"/>
          </a:p>
          <a:p>
            <a:pPr marL="228600" indent="-228600">
              <a:buFont typeface="+mj-lt"/>
              <a:buAutoNum type="arabicPeriod"/>
            </a:pPr>
            <a:endParaRPr lang="en-GB" dirty="0"/>
          </a:p>
        </p:txBody>
      </p:sp>
      <p:pic>
        <p:nvPicPr>
          <p:cNvPr id="9" name="Graphic 8">
            <a:extLst>
              <a:ext uri="{FF2B5EF4-FFF2-40B4-BE49-F238E27FC236}">
                <a16:creationId xmlns:a16="http://schemas.microsoft.com/office/drawing/2014/main" id="{5181CA69-A897-ED9F-FF9E-F77C099811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95" y="3760765"/>
            <a:ext cx="1309525" cy="1309525"/>
          </a:xfrm>
          <a:prstGeom prst="rect">
            <a:avLst/>
          </a:prstGeom>
        </p:spPr>
      </p:pic>
    </p:spTree>
    <p:extLst>
      <p:ext uri="{BB962C8B-B14F-4D97-AF65-F5344CB8AC3E}">
        <p14:creationId xmlns:p14="http://schemas.microsoft.com/office/powerpoint/2010/main" val="171199568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A58E7-BF61-1A61-CB6E-7C15B74DEF7A}"/>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6176598-9B23-8EFE-6FC6-FC8A0192FD55}"/>
              </a:ext>
            </a:extLst>
          </p:cNvPr>
          <p:cNvSpPr>
            <a:spLocks noGrp="1"/>
          </p:cNvSpPr>
          <p:nvPr>
            <p:ph type="body" idx="1"/>
          </p:nvPr>
        </p:nvSpPr>
        <p:spPr/>
        <p:txBody>
          <a:bodyPr/>
          <a:lstStyle/>
          <a:p>
            <a:r>
              <a:rPr lang="de-DE" err="1"/>
              <a:t>Step</a:t>
            </a:r>
            <a:r>
              <a:rPr lang="de-DE"/>
              <a:t> 2: </a:t>
            </a:r>
            <a:r>
              <a:rPr lang="de-DE" err="1"/>
              <a:t>My</a:t>
            </a:r>
            <a:r>
              <a:rPr lang="de-DE"/>
              <a:t> </a:t>
            </a:r>
            <a:r>
              <a:rPr lang="de-DE" err="1"/>
              <a:t>resilience</a:t>
            </a:r>
            <a:r>
              <a:rPr lang="de-DE"/>
              <a:t> plan</a:t>
            </a:r>
          </a:p>
        </p:txBody>
      </p:sp>
      <p:sp>
        <p:nvSpPr>
          <p:cNvPr id="7" name="Text Placeholder 6">
            <a:extLst>
              <a:ext uri="{FF2B5EF4-FFF2-40B4-BE49-F238E27FC236}">
                <a16:creationId xmlns:a16="http://schemas.microsoft.com/office/drawing/2014/main" id="{AA80B1C3-CD32-C14F-5B65-9EDAB150590C}"/>
              </a:ext>
            </a:extLst>
          </p:cNvPr>
          <p:cNvSpPr>
            <a:spLocks noGrp="1"/>
          </p:cNvSpPr>
          <p:nvPr>
            <p:ph type="body" sz="quarter" idx="13"/>
          </p:nvPr>
        </p:nvSpPr>
        <p:spPr/>
        <p:txBody>
          <a:bodyPr/>
          <a:lstStyle/>
          <a:p>
            <a:pPr marL="219600" indent="-219600">
              <a:buFont typeface="+mj-lt"/>
              <a:buAutoNum type="arabicPeriod"/>
            </a:pPr>
            <a:r>
              <a:rPr lang="en-GB" sz="1600" b="1" dirty="0"/>
              <a:t>Describe a current difficulty</a:t>
            </a:r>
          </a:p>
          <a:p>
            <a:pPr marL="219600" indent="-219600">
              <a:buFont typeface="+mj-lt"/>
              <a:buAutoNum type="arabicPeriod"/>
            </a:pPr>
            <a:r>
              <a:rPr lang="en-GB" sz="1600" b="1" dirty="0"/>
              <a:t>Create your personal resilience plan to the current difficulty</a:t>
            </a:r>
          </a:p>
          <a:p>
            <a:pPr marL="219600" indent="-219600">
              <a:buFont typeface="+mj-lt"/>
              <a:buAutoNum type="arabicPeriod"/>
            </a:pPr>
            <a:r>
              <a:rPr lang="en-GB" sz="1600" dirty="0"/>
              <a:t>Carry out your resilience plan</a:t>
            </a:r>
          </a:p>
          <a:p>
            <a:pPr marL="219600" indent="-219600">
              <a:buFont typeface="+mj-lt"/>
              <a:buAutoNum type="arabicPeriod"/>
            </a:pPr>
            <a:r>
              <a:rPr lang="en-GB" sz="1600" dirty="0"/>
              <a:t>Evaluate your resilience plan</a:t>
            </a:r>
          </a:p>
          <a:p>
            <a:pPr marL="219600" indent="-219600">
              <a:buFont typeface="+mj-lt"/>
              <a:buAutoNum type="arabicPeriod"/>
            </a:pPr>
            <a:endParaRPr lang="en-GB" sz="1600" dirty="0"/>
          </a:p>
        </p:txBody>
      </p:sp>
      <p:pic>
        <p:nvPicPr>
          <p:cNvPr id="6" name="Graphic 5">
            <a:extLst>
              <a:ext uri="{FF2B5EF4-FFF2-40B4-BE49-F238E27FC236}">
                <a16:creationId xmlns:a16="http://schemas.microsoft.com/office/drawing/2014/main" id="{FAB172C9-E206-774F-BC55-B02C4DF4BF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95" y="3760765"/>
            <a:ext cx="1309525" cy="1309525"/>
          </a:xfrm>
          <a:prstGeom prst="rect">
            <a:avLst/>
          </a:prstGeom>
        </p:spPr>
      </p:pic>
      <p:sp>
        <p:nvSpPr>
          <p:cNvPr id="9" name="Google Shape;339;p11">
            <a:extLst>
              <a:ext uri="{FF2B5EF4-FFF2-40B4-BE49-F238E27FC236}">
                <a16:creationId xmlns:a16="http://schemas.microsoft.com/office/drawing/2014/main" id="{326763AC-8EB3-7C09-BCAD-E2F8D0C27298}"/>
              </a:ext>
            </a:extLst>
          </p:cNvPr>
          <p:cNvSpPr txBox="1"/>
          <p:nvPr/>
        </p:nvSpPr>
        <p:spPr>
          <a:xfrm>
            <a:off x="5025628" y="4743801"/>
            <a:ext cx="3716816" cy="153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1" dirty="0">
                <a:solidFill>
                  <a:srgbClr val="AF9F92"/>
                </a:solidFill>
                <a:latin typeface="Aptos" panose="020B0004020202020204" pitchFamily="34" charset="0"/>
                <a:sym typeface="Arial"/>
              </a:rPr>
              <a:t>This </a:t>
            </a:r>
            <a:r>
              <a:rPr lang="de-DE" sz="1000" b="1" dirty="0" err="1">
                <a:solidFill>
                  <a:srgbClr val="AF9F92"/>
                </a:solidFill>
                <a:latin typeface="Aptos" panose="020B0004020202020204" pitchFamily="34" charset="0"/>
                <a:sym typeface="Arial"/>
              </a:rPr>
              <a:t>tool</a:t>
            </a:r>
            <a:r>
              <a:rPr lang="de-DE" sz="1000" b="1" dirty="0">
                <a:solidFill>
                  <a:srgbClr val="AF9F92"/>
                </a:solidFill>
                <a:latin typeface="Aptos" panose="020B0004020202020204" pitchFamily="34" charset="0"/>
                <a:sym typeface="Arial"/>
              </a:rPr>
              <a:t> was </a:t>
            </a:r>
            <a:r>
              <a:rPr lang="de-DE" sz="1000" b="1" dirty="0" err="1">
                <a:solidFill>
                  <a:srgbClr val="AF9F92"/>
                </a:solidFill>
                <a:latin typeface="Aptos" panose="020B0004020202020204" pitchFamily="34" charset="0"/>
                <a:sym typeface="Arial"/>
              </a:rPr>
              <a:t>created</a:t>
            </a:r>
            <a:r>
              <a:rPr lang="de-DE" sz="1000" b="1" dirty="0">
                <a:solidFill>
                  <a:srgbClr val="AF9F92"/>
                </a:solidFill>
                <a:latin typeface="Aptos" panose="020B0004020202020204" pitchFamily="34" charset="0"/>
                <a:sym typeface="Arial"/>
              </a:rPr>
              <a:t> </a:t>
            </a:r>
            <a:r>
              <a:rPr lang="de-DE" sz="1000" b="1" dirty="0" err="1">
                <a:solidFill>
                  <a:srgbClr val="AF9F92"/>
                </a:solidFill>
                <a:latin typeface="Aptos" panose="020B0004020202020204" pitchFamily="34" charset="0"/>
                <a:sym typeface="Arial"/>
              </a:rPr>
              <a:t>by</a:t>
            </a:r>
            <a:r>
              <a:rPr lang="de-DE" sz="1000" b="1" dirty="0">
                <a:solidFill>
                  <a:srgbClr val="AF9F92"/>
                </a:solidFill>
                <a:latin typeface="Aptos" panose="020B0004020202020204" pitchFamily="34" charset="0"/>
                <a:sym typeface="Arial"/>
              </a:rPr>
              <a:t> Dr. Lucinda Poole  and Dr. Hugo Alberts.</a:t>
            </a:r>
            <a:endParaRPr lang="de-DE" sz="1000" b="1" u="none" strike="noStrike" cap="none" dirty="0">
              <a:solidFill>
                <a:srgbClr val="AF9F92"/>
              </a:solidFill>
              <a:latin typeface="Aptos" panose="020B0004020202020204" pitchFamily="34" charset="0"/>
              <a:sym typeface="Arial"/>
            </a:endParaRPr>
          </a:p>
        </p:txBody>
      </p:sp>
    </p:spTree>
    <p:extLst>
      <p:ext uri="{BB962C8B-B14F-4D97-AF65-F5344CB8AC3E}">
        <p14:creationId xmlns:p14="http://schemas.microsoft.com/office/powerpoint/2010/main" val="3274569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12743711-8CBD-99DE-5540-1DD4A3ADC683}"/>
              </a:ext>
            </a:extLst>
          </p:cNvPr>
          <p:cNvSpPr>
            <a:spLocks noGrp="1"/>
          </p:cNvSpPr>
          <p:nvPr>
            <p:ph type="body" idx="1"/>
          </p:nvPr>
        </p:nvSpPr>
        <p:spPr/>
        <p:txBody>
          <a:bodyPr/>
          <a:lstStyle/>
          <a:p>
            <a:r>
              <a:rPr lang="en-US"/>
              <a:t>Let’s go!</a:t>
            </a:r>
          </a:p>
        </p:txBody>
      </p:sp>
      <p:sp>
        <p:nvSpPr>
          <p:cNvPr id="44" name="Rechteck 43">
            <a:extLst>
              <a:ext uri="{FF2B5EF4-FFF2-40B4-BE49-F238E27FC236}">
                <a16:creationId xmlns:a16="http://schemas.microsoft.com/office/drawing/2014/main" id="{8A275E30-9698-5A2A-2636-EFCD7E44DC26}"/>
              </a:ext>
            </a:extLst>
          </p:cNvPr>
          <p:cNvSpPr/>
          <p:nvPr/>
        </p:nvSpPr>
        <p:spPr>
          <a:xfrm>
            <a:off x="7274560" y="182880"/>
            <a:ext cx="1869440" cy="817237"/>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n-lt"/>
              <a:ea typeface="+mn-ea"/>
              <a:cs typeface="+mn-cs"/>
              <a:sym typeface="Calibri"/>
            </a:endParaRPr>
          </a:p>
        </p:txBody>
      </p:sp>
      <p:pic>
        <p:nvPicPr>
          <p:cNvPr id="3" name="Graphic 2">
            <a:extLst>
              <a:ext uri="{FF2B5EF4-FFF2-40B4-BE49-F238E27FC236}">
                <a16:creationId xmlns:a16="http://schemas.microsoft.com/office/drawing/2014/main" id="{36D10E92-0A24-4B78-B808-9EE5F22068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95" y="3760764"/>
            <a:ext cx="1309525" cy="1309525"/>
          </a:xfrm>
          <a:prstGeom prst="rect">
            <a:avLst/>
          </a:prstGeom>
        </p:spPr>
      </p:pic>
      <p:sp>
        <p:nvSpPr>
          <p:cNvPr id="5" name="Google Shape;445;p21">
            <a:extLst>
              <a:ext uri="{FF2B5EF4-FFF2-40B4-BE49-F238E27FC236}">
                <a16:creationId xmlns:a16="http://schemas.microsoft.com/office/drawing/2014/main" id="{F3FA0744-47F1-6EF0-C4C8-EFC079A14D46}"/>
              </a:ext>
            </a:extLst>
          </p:cNvPr>
          <p:cNvSpPr/>
          <p:nvPr/>
        </p:nvSpPr>
        <p:spPr>
          <a:xfrm>
            <a:off x="5778870" y="1518467"/>
            <a:ext cx="2049346" cy="2049345"/>
          </a:xfrm>
          <a:prstGeom prst="ellipse">
            <a:avLst/>
          </a:prstGeom>
          <a:noFill/>
          <a:ln w="9525" cap="flat" cmpd="sng">
            <a:solidFill>
              <a:schemeClr val="tx1"/>
            </a:solidFill>
            <a:prstDash val="solid"/>
            <a:miter lim="800000"/>
            <a:headEnd type="none" w="sm" len="sm"/>
            <a:tailEnd type="none" w="sm" len="sm"/>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 name="Google Shape;453;p21">
            <a:extLst>
              <a:ext uri="{FF2B5EF4-FFF2-40B4-BE49-F238E27FC236}">
                <a16:creationId xmlns:a16="http://schemas.microsoft.com/office/drawing/2014/main" id="{7DCC902D-1119-040E-D667-D153AF4EEFC3}"/>
              </a:ext>
            </a:extLst>
          </p:cNvPr>
          <p:cNvSpPr/>
          <p:nvPr/>
        </p:nvSpPr>
        <p:spPr>
          <a:xfrm>
            <a:off x="5933047" y="1296391"/>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ptos" panose="020B0004020202020204" pitchFamily="34" charset="0"/>
              <a:ea typeface="Calibri"/>
              <a:cs typeface="Calibri"/>
              <a:sym typeface="Calibri"/>
            </a:endParaRPr>
          </a:p>
        </p:txBody>
      </p:sp>
      <p:sp>
        <p:nvSpPr>
          <p:cNvPr id="7" name="Google Shape;464;p21">
            <a:extLst>
              <a:ext uri="{FF2B5EF4-FFF2-40B4-BE49-F238E27FC236}">
                <a16:creationId xmlns:a16="http://schemas.microsoft.com/office/drawing/2014/main" id="{8D6B8CE4-6375-2438-6740-F0E0E74A8A4A}"/>
              </a:ext>
            </a:extLst>
          </p:cNvPr>
          <p:cNvSpPr txBox="1"/>
          <p:nvPr/>
        </p:nvSpPr>
        <p:spPr>
          <a:xfrm>
            <a:off x="5838289" y="2353673"/>
            <a:ext cx="2049345"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E30715"/>
              </a:buClr>
              <a:buSzPts val="1800"/>
              <a:buFont typeface="Arial"/>
              <a:buNone/>
            </a:pPr>
            <a:r>
              <a:rPr lang="de-DE" sz="1800" b="1" u="none" strike="noStrike" cap="none" dirty="0">
                <a:latin typeface="Aptos" panose="020B0004020202020204" pitchFamily="34" charset="0"/>
                <a:sym typeface="Arial"/>
              </a:rPr>
              <a:t>RESILIENCE</a:t>
            </a:r>
            <a:endParaRPr b="1" dirty="0">
              <a:latin typeface="Aptos" panose="020B0004020202020204" pitchFamily="34" charset="0"/>
            </a:endParaRPr>
          </a:p>
        </p:txBody>
      </p:sp>
      <p:sp>
        <p:nvSpPr>
          <p:cNvPr id="8" name="Google Shape;453;p21">
            <a:extLst>
              <a:ext uri="{FF2B5EF4-FFF2-40B4-BE49-F238E27FC236}">
                <a16:creationId xmlns:a16="http://schemas.microsoft.com/office/drawing/2014/main" id="{D0468A06-7988-7502-EF0C-A0A97BDFE148}"/>
              </a:ext>
            </a:extLst>
          </p:cNvPr>
          <p:cNvSpPr/>
          <p:nvPr/>
        </p:nvSpPr>
        <p:spPr>
          <a:xfrm>
            <a:off x="5421603" y="2195293"/>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5" name="Google Shape;453;p21">
            <a:extLst>
              <a:ext uri="{FF2B5EF4-FFF2-40B4-BE49-F238E27FC236}">
                <a16:creationId xmlns:a16="http://schemas.microsoft.com/office/drawing/2014/main" id="{C06A73BD-82E6-AAB5-C998-C3337B781220}"/>
              </a:ext>
            </a:extLst>
          </p:cNvPr>
          <p:cNvSpPr/>
          <p:nvPr/>
        </p:nvSpPr>
        <p:spPr>
          <a:xfrm>
            <a:off x="5933047" y="3032201"/>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6" name="Google Shape;453;p21">
            <a:extLst>
              <a:ext uri="{FF2B5EF4-FFF2-40B4-BE49-F238E27FC236}">
                <a16:creationId xmlns:a16="http://schemas.microsoft.com/office/drawing/2014/main" id="{5FC3058F-4F88-009B-D896-0B5F15DA18A2}"/>
              </a:ext>
            </a:extLst>
          </p:cNvPr>
          <p:cNvSpPr/>
          <p:nvPr/>
        </p:nvSpPr>
        <p:spPr>
          <a:xfrm>
            <a:off x="6910279" y="1296391"/>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8" name="Google Shape;453;p21">
            <a:extLst>
              <a:ext uri="{FF2B5EF4-FFF2-40B4-BE49-F238E27FC236}">
                <a16:creationId xmlns:a16="http://schemas.microsoft.com/office/drawing/2014/main" id="{9586869F-C205-5AFC-778A-B896942E0843}"/>
              </a:ext>
            </a:extLst>
          </p:cNvPr>
          <p:cNvSpPr/>
          <p:nvPr/>
        </p:nvSpPr>
        <p:spPr>
          <a:xfrm>
            <a:off x="7575757" y="2195293"/>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sp>
        <p:nvSpPr>
          <p:cNvPr id="19" name="Google Shape;453;p21">
            <a:extLst>
              <a:ext uri="{FF2B5EF4-FFF2-40B4-BE49-F238E27FC236}">
                <a16:creationId xmlns:a16="http://schemas.microsoft.com/office/drawing/2014/main" id="{AE772A15-6CA0-CD88-BB26-8B83F1581729}"/>
              </a:ext>
            </a:extLst>
          </p:cNvPr>
          <p:cNvSpPr/>
          <p:nvPr/>
        </p:nvSpPr>
        <p:spPr>
          <a:xfrm>
            <a:off x="6910279" y="3032201"/>
            <a:ext cx="728563" cy="728563"/>
          </a:xfrm>
          <a:prstGeom prst="ellipse">
            <a:avLst/>
          </a:prstGeom>
          <a:solidFill>
            <a:srgbClr val="DFE8F0"/>
          </a:solidFill>
          <a:ln>
            <a:noFill/>
          </a:ln>
        </p:spPr>
        <p:txBody>
          <a:bodyPr spcFirstLastPara="1" wrap="none" lIns="45700" tIns="45700" rIns="45700"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ptos" panose="020B0004020202020204" pitchFamily="34" charset="0"/>
              <a:ea typeface="Calibri"/>
              <a:cs typeface="Calibri"/>
              <a:sym typeface="Calibri"/>
            </a:endParaRPr>
          </a:p>
        </p:txBody>
      </p:sp>
      <p:pic>
        <p:nvPicPr>
          <p:cNvPr id="20" name="Grafik 43">
            <a:extLst>
              <a:ext uri="{FF2B5EF4-FFF2-40B4-BE49-F238E27FC236}">
                <a16:creationId xmlns:a16="http://schemas.microsoft.com/office/drawing/2014/main" id="{AD920329-AE3E-4034-94C6-56589C27EB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5205" y="3067874"/>
            <a:ext cx="637623" cy="637623"/>
          </a:xfrm>
          <a:prstGeom prst="rect">
            <a:avLst/>
          </a:prstGeom>
        </p:spPr>
      </p:pic>
      <p:pic>
        <p:nvPicPr>
          <p:cNvPr id="21" name="Grafik 44">
            <a:extLst>
              <a:ext uri="{FF2B5EF4-FFF2-40B4-BE49-F238E27FC236}">
                <a16:creationId xmlns:a16="http://schemas.microsoft.com/office/drawing/2014/main" id="{56FF99B7-DF38-663B-9E62-03754CF0E5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2412" y="2257058"/>
            <a:ext cx="615251" cy="615251"/>
          </a:xfrm>
          <a:prstGeom prst="rect">
            <a:avLst/>
          </a:prstGeom>
        </p:spPr>
      </p:pic>
      <p:pic>
        <p:nvPicPr>
          <p:cNvPr id="22" name="Grafik 45">
            <a:extLst>
              <a:ext uri="{FF2B5EF4-FFF2-40B4-BE49-F238E27FC236}">
                <a16:creationId xmlns:a16="http://schemas.microsoft.com/office/drawing/2014/main" id="{845EF0AA-6AA3-95DD-D89F-FF63A62C7C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5691" y="2239553"/>
            <a:ext cx="646357" cy="646357"/>
          </a:xfrm>
          <a:prstGeom prst="rect">
            <a:avLst/>
          </a:prstGeom>
        </p:spPr>
      </p:pic>
      <p:pic>
        <p:nvPicPr>
          <p:cNvPr id="23" name="Grafik 46">
            <a:extLst>
              <a:ext uri="{FF2B5EF4-FFF2-40B4-BE49-F238E27FC236}">
                <a16:creationId xmlns:a16="http://schemas.microsoft.com/office/drawing/2014/main" id="{82327C4A-F9DD-F446-5309-35C69D6519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07103" y="1307179"/>
            <a:ext cx="595315" cy="595315"/>
          </a:xfrm>
          <a:prstGeom prst="rect">
            <a:avLst/>
          </a:prstGeom>
        </p:spPr>
      </p:pic>
      <p:pic>
        <p:nvPicPr>
          <p:cNvPr id="24" name="Grafik 47">
            <a:extLst>
              <a:ext uri="{FF2B5EF4-FFF2-40B4-BE49-F238E27FC236}">
                <a16:creationId xmlns:a16="http://schemas.microsoft.com/office/drawing/2014/main" id="{6FB850C8-4C90-48A0-AE64-44212BDC7536}"/>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26477"/>
          <a:stretch/>
        </p:blipFill>
        <p:spPr>
          <a:xfrm>
            <a:off x="6913705" y="1422586"/>
            <a:ext cx="721709" cy="530621"/>
          </a:xfrm>
          <a:prstGeom prst="rect">
            <a:avLst/>
          </a:prstGeom>
        </p:spPr>
      </p:pic>
      <p:pic>
        <p:nvPicPr>
          <p:cNvPr id="25" name="Grafik 48">
            <a:extLst>
              <a:ext uri="{FF2B5EF4-FFF2-40B4-BE49-F238E27FC236}">
                <a16:creationId xmlns:a16="http://schemas.microsoft.com/office/drawing/2014/main" id="{644B26C7-5F8A-C17E-2103-5885EC4FE0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41279" y="3059946"/>
            <a:ext cx="680337" cy="680337"/>
          </a:xfrm>
          <a:prstGeom prst="rect">
            <a:avLst/>
          </a:prstGeom>
        </p:spPr>
      </p:pic>
    </p:spTree>
    <p:extLst>
      <p:ext uri="{BB962C8B-B14F-4D97-AF65-F5344CB8AC3E}">
        <p14:creationId xmlns:p14="http://schemas.microsoft.com/office/powerpoint/2010/main" val="30445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A84112D-A895-DCC5-8B92-5BB22270F526}"/>
              </a:ext>
            </a:extLst>
          </p:cNvPr>
          <p:cNvSpPr>
            <a:spLocks noGrp="1"/>
          </p:cNvSpPr>
          <p:nvPr>
            <p:ph type="body" idx="1"/>
          </p:nvPr>
        </p:nvSpPr>
        <p:spPr>
          <a:xfrm>
            <a:off x="412297" y="336593"/>
            <a:ext cx="6445704" cy="1329595"/>
          </a:xfrm>
        </p:spPr>
        <p:txBody>
          <a:bodyPr/>
          <a:lstStyle/>
          <a:p>
            <a:r>
              <a:rPr lang="de-DE" dirty="0" err="1"/>
              <a:t>Step</a:t>
            </a:r>
            <a:r>
              <a:rPr lang="de-DE" dirty="0"/>
              <a:t> 3: </a:t>
            </a:r>
            <a:br>
              <a:rPr lang="de-DE" dirty="0"/>
            </a:br>
            <a:r>
              <a:rPr lang="de-DE" dirty="0"/>
              <a:t>Share &amp; </a:t>
            </a:r>
            <a:r>
              <a:rPr lang="de-DE" dirty="0" err="1"/>
              <a:t>inspire</a:t>
            </a:r>
            <a:r>
              <a:rPr lang="de-DE" dirty="0"/>
              <a:t> in </a:t>
            </a:r>
            <a:r>
              <a:rPr lang="de-DE" dirty="0" err="1"/>
              <a:t>groups</a:t>
            </a:r>
            <a:r>
              <a:rPr lang="de-DE" dirty="0"/>
              <a:t> </a:t>
            </a:r>
            <a:r>
              <a:rPr lang="de-DE" dirty="0" err="1"/>
              <a:t>of</a:t>
            </a:r>
            <a:r>
              <a:rPr lang="de-DE" dirty="0"/>
              <a:t> 2-3</a:t>
            </a:r>
          </a:p>
        </p:txBody>
      </p:sp>
      <p:sp>
        <p:nvSpPr>
          <p:cNvPr id="6" name="Text Placeholder 5">
            <a:extLst>
              <a:ext uri="{FF2B5EF4-FFF2-40B4-BE49-F238E27FC236}">
                <a16:creationId xmlns:a16="http://schemas.microsoft.com/office/drawing/2014/main" id="{6A577ECE-4676-444C-BC1C-3A2A4C40A12E}"/>
              </a:ext>
            </a:extLst>
          </p:cNvPr>
          <p:cNvSpPr>
            <a:spLocks noGrp="1"/>
          </p:cNvSpPr>
          <p:nvPr>
            <p:ph type="body" sz="quarter" idx="13"/>
          </p:nvPr>
        </p:nvSpPr>
        <p:spPr>
          <a:xfrm>
            <a:off x="1363436" y="1743076"/>
            <a:ext cx="7308056" cy="2687240"/>
          </a:xfrm>
        </p:spPr>
        <p:txBody>
          <a:bodyPr/>
          <a:lstStyle/>
          <a:p>
            <a:pPr marL="0" indent="0">
              <a:buNone/>
            </a:pPr>
            <a:r>
              <a:rPr lang="en-GB" sz="1600" b="1" dirty="0"/>
              <a:t>One after another, present your resilience plan to your partner. </a:t>
            </a:r>
            <a:br>
              <a:rPr lang="en-GB" sz="1600" b="1" dirty="0"/>
            </a:br>
            <a:r>
              <a:rPr lang="en-GB" sz="1600" b="1" dirty="0"/>
              <a:t>Then discuss:</a:t>
            </a:r>
          </a:p>
          <a:p>
            <a:r>
              <a:rPr lang="en-GB" sz="1600" dirty="0"/>
              <a:t>Which strategies do you find especially helpful?</a:t>
            </a:r>
          </a:p>
          <a:p>
            <a:r>
              <a:rPr lang="en-GB" sz="1600" dirty="0"/>
              <a:t>What inspired you about your partner‘s plan?</a:t>
            </a:r>
          </a:p>
          <a:p>
            <a:r>
              <a:rPr lang="en-GB" sz="1600" dirty="0"/>
              <a:t>Would you like to add anything to your own plan?</a:t>
            </a:r>
          </a:p>
        </p:txBody>
      </p:sp>
      <p:pic>
        <p:nvPicPr>
          <p:cNvPr id="5" name="Graphic 4">
            <a:extLst>
              <a:ext uri="{FF2B5EF4-FFF2-40B4-BE49-F238E27FC236}">
                <a16:creationId xmlns:a16="http://schemas.microsoft.com/office/drawing/2014/main" id="{2FDAACC7-914E-8333-BE0A-1ADF570E16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95" y="3760765"/>
            <a:ext cx="1309525" cy="1309525"/>
          </a:xfrm>
          <a:prstGeom prst="rect">
            <a:avLst/>
          </a:prstGeom>
        </p:spPr>
      </p:pic>
      <p:sp>
        <p:nvSpPr>
          <p:cNvPr id="7" name="Google Shape;339;p11">
            <a:extLst>
              <a:ext uri="{FF2B5EF4-FFF2-40B4-BE49-F238E27FC236}">
                <a16:creationId xmlns:a16="http://schemas.microsoft.com/office/drawing/2014/main" id="{B01CFBC3-991D-7F73-469F-113BDEDDDDFC}"/>
              </a:ext>
            </a:extLst>
          </p:cNvPr>
          <p:cNvSpPr txBox="1"/>
          <p:nvPr/>
        </p:nvSpPr>
        <p:spPr>
          <a:xfrm>
            <a:off x="5025628" y="4743801"/>
            <a:ext cx="3716816" cy="15388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1" dirty="0">
                <a:solidFill>
                  <a:srgbClr val="AF9F92"/>
                </a:solidFill>
                <a:latin typeface="Aptos" panose="020B0004020202020204" pitchFamily="34" charset="0"/>
                <a:sym typeface="Arial"/>
              </a:rPr>
              <a:t>This </a:t>
            </a:r>
            <a:r>
              <a:rPr lang="de-DE" sz="1000" b="1" dirty="0" err="1">
                <a:solidFill>
                  <a:srgbClr val="AF9F92"/>
                </a:solidFill>
                <a:latin typeface="Aptos" panose="020B0004020202020204" pitchFamily="34" charset="0"/>
                <a:sym typeface="Arial"/>
              </a:rPr>
              <a:t>tool</a:t>
            </a:r>
            <a:r>
              <a:rPr lang="de-DE" sz="1000" b="1" dirty="0">
                <a:solidFill>
                  <a:srgbClr val="AF9F92"/>
                </a:solidFill>
                <a:latin typeface="Aptos" panose="020B0004020202020204" pitchFamily="34" charset="0"/>
                <a:sym typeface="Arial"/>
              </a:rPr>
              <a:t> was </a:t>
            </a:r>
            <a:r>
              <a:rPr lang="de-DE" sz="1000" b="1" dirty="0" err="1">
                <a:solidFill>
                  <a:srgbClr val="AF9F92"/>
                </a:solidFill>
                <a:latin typeface="Aptos" panose="020B0004020202020204" pitchFamily="34" charset="0"/>
                <a:sym typeface="Arial"/>
              </a:rPr>
              <a:t>created</a:t>
            </a:r>
            <a:r>
              <a:rPr lang="de-DE" sz="1000" b="1" dirty="0">
                <a:solidFill>
                  <a:srgbClr val="AF9F92"/>
                </a:solidFill>
                <a:latin typeface="Aptos" panose="020B0004020202020204" pitchFamily="34" charset="0"/>
                <a:sym typeface="Arial"/>
              </a:rPr>
              <a:t> </a:t>
            </a:r>
            <a:r>
              <a:rPr lang="de-DE" sz="1000" b="1" dirty="0" err="1">
                <a:solidFill>
                  <a:srgbClr val="AF9F92"/>
                </a:solidFill>
                <a:latin typeface="Aptos" panose="020B0004020202020204" pitchFamily="34" charset="0"/>
                <a:sym typeface="Arial"/>
              </a:rPr>
              <a:t>by</a:t>
            </a:r>
            <a:r>
              <a:rPr lang="de-DE" sz="1000" b="1" dirty="0">
                <a:solidFill>
                  <a:srgbClr val="AF9F92"/>
                </a:solidFill>
                <a:latin typeface="Aptos" panose="020B0004020202020204" pitchFamily="34" charset="0"/>
                <a:sym typeface="Arial"/>
              </a:rPr>
              <a:t> Dr. Lucinda Poole  and Dr. Hugo Alberts.</a:t>
            </a:r>
            <a:endParaRPr lang="de-DE" sz="1000" b="1" u="none" strike="noStrike" cap="none" dirty="0">
              <a:solidFill>
                <a:srgbClr val="AF9F92"/>
              </a:solidFill>
              <a:latin typeface="Aptos" panose="020B0004020202020204" pitchFamily="34" charset="0"/>
              <a:sym typeface="Arial"/>
            </a:endParaRPr>
          </a:p>
        </p:txBody>
      </p:sp>
    </p:spTree>
    <p:extLst>
      <p:ext uri="{BB962C8B-B14F-4D97-AF65-F5344CB8AC3E}">
        <p14:creationId xmlns:p14="http://schemas.microsoft.com/office/powerpoint/2010/main" val="3105528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FA2DDA11-58A8-3C4A-BE1A-C2C8EE39DC50}"/>
              </a:ext>
            </a:extLst>
          </p:cNvPr>
          <p:cNvSpPr>
            <a:spLocks noGrp="1"/>
          </p:cNvSpPr>
          <p:nvPr>
            <p:ph type="body" sz="quarter" idx="14"/>
          </p:nvPr>
        </p:nvSpPr>
        <p:spPr/>
        <p:txBody>
          <a:bodyPr/>
          <a:lstStyle/>
          <a:p>
            <a:r>
              <a:rPr lang="en-GB"/>
              <a:t>Teamwork</a:t>
            </a:r>
          </a:p>
        </p:txBody>
      </p:sp>
      <p:sp>
        <p:nvSpPr>
          <p:cNvPr id="3" name="Textplatzhalter 2">
            <a:extLst>
              <a:ext uri="{FF2B5EF4-FFF2-40B4-BE49-F238E27FC236}">
                <a16:creationId xmlns:a16="http://schemas.microsoft.com/office/drawing/2014/main" id="{C23FCBAF-CC53-8047-AAC8-79D8B40B7F8B}"/>
              </a:ext>
            </a:extLst>
          </p:cNvPr>
          <p:cNvSpPr>
            <a:spLocks noGrp="1"/>
          </p:cNvSpPr>
          <p:nvPr>
            <p:ph type="body" sz="quarter" idx="15"/>
          </p:nvPr>
        </p:nvSpPr>
        <p:spPr/>
        <p:txBody>
          <a:bodyPr/>
          <a:lstStyle/>
          <a:p>
            <a:r>
              <a:rPr lang="en-GB"/>
              <a:t>Share your strategies</a:t>
            </a:r>
          </a:p>
        </p:txBody>
      </p:sp>
      <p:sp>
        <p:nvSpPr>
          <p:cNvPr id="12" name="Textplatzhalter 11">
            <a:extLst>
              <a:ext uri="{FF2B5EF4-FFF2-40B4-BE49-F238E27FC236}">
                <a16:creationId xmlns:a16="http://schemas.microsoft.com/office/drawing/2014/main" id="{D39884BB-D020-8B4E-A671-5AB1D2D5FDA1}"/>
              </a:ext>
            </a:extLst>
          </p:cNvPr>
          <p:cNvSpPr>
            <a:spLocks noGrp="1"/>
          </p:cNvSpPr>
          <p:nvPr>
            <p:ph type="body" sz="quarter" idx="17"/>
          </p:nvPr>
        </p:nvSpPr>
        <p:spPr/>
        <p:txBody>
          <a:bodyPr/>
          <a:lstStyle/>
          <a:p>
            <a:r>
              <a:rPr lang="en-GB"/>
              <a:t>15 min</a:t>
            </a:r>
          </a:p>
        </p:txBody>
      </p:sp>
      <p:sp>
        <p:nvSpPr>
          <p:cNvPr id="14" name="Textplatzhalter 13">
            <a:extLst>
              <a:ext uri="{FF2B5EF4-FFF2-40B4-BE49-F238E27FC236}">
                <a16:creationId xmlns:a16="http://schemas.microsoft.com/office/drawing/2014/main" id="{76EA11DC-FFAA-7C4B-92DB-294F710CC11C}"/>
              </a:ext>
            </a:extLst>
          </p:cNvPr>
          <p:cNvSpPr>
            <a:spLocks noGrp="1"/>
          </p:cNvSpPr>
          <p:nvPr>
            <p:ph type="body" sz="quarter" idx="19"/>
          </p:nvPr>
        </p:nvSpPr>
        <p:spPr/>
        <p:txBody>
          <a:bodyPr/>
          <a:lstStyle/>
          <a:p>
            <a:pPr>
              <a:spcBef>
                <a:spcPts val="1200"/>
              </a:spcBef>
            </a:pPr>
            <a:r>
              <a:rPr lang="en-GB" dirty="0"/>
              <a:t>Meet your partner(s) in a separate breakout room.</a:t>
            </a:r>
          </a:p>
        </p:txBody>
      </p:sp>
      <p:sp>
        <p:nvSpPr>
          <p:cNvPr id="15" name="Textplatzhalter 14">
            <a:extLst>
              <a:ext uri="{FF2B5EF4-FFF2-40B4-BE49-F238E27FC236}">
                <a16:creationId xmlns:a16="http://schemas.microsoft.com/office/drawing/2014/main" id="{BD1CCC90-54C5-4E44-9788-39DB9B6344AD}"/>
              </a:ext>
            </a:extLst>
          </p:cNvPr>
          <p:cNvSpPr>
            <a:spLocks noGrp="1"/>
          </p:cNvSpPr>
          <p:nvPr>
            <p:ph type="body" sz="quarter" idx="20"/>
          </p:nvPr>
        </p:nvSpPr>
        <p:spPr>
          <a:xfrm>
            <a:off x="3742919" y="2286000"/>
            <a:ext cx="2353866" cy="1384995"/>
          </a:xfrm>
        </p:spPr>
        <p:txBody>
          <a:bodyPr wrap="square" lIns="0" tIns="0" rIns="0" bIns="0" anchor="t">
            <a:spAutoFit/>
          </a:bodyPr>
          <a:lstStyle/>
          <a:p>
            <a:pPr>
              <a:spcBef>
                <a:spcPts val="1200"/>
              </a:spcBef>
            </a:pPr>
            <a:r>
              <a:rPr lang="en-GB" dirty="0">
                <a:latin typeface="Aptos" panose="020B0004020202020204" pitchFamily="34" charset="0"/>
              </a:rPr>
              <a:t>Share your strategies with your partner(s). </a:t>
            </a:r>
          </a:p>
          <a:p>
            <a:pPr>
              <a:spcBef>
                <a:spcPts val="1200"/>
              </a:spcBef>
            </a:pPr>
            <a:r>
              <a:rPr lang="en-GB" dirty="0">
                <a:latin typeface="Aptos" panose="020B0004020202020204" pitchFamily="34" charset="0"/>
              </a:rPr>
              <a:t>What can you learn from each other’s strategies?</a:t>
            </a:r>
          </a:p>
          <a:p>
            <a:pPr>
              <a:spcBef>
                <a:spcPts val="1200"/>
              </a:spcBef>
            </a:pPr>
            <a:endParaRPr lang="en-GB" dirty="0">
              <a:latin typeface="Aptos" panose="020B0004020202020204" pitchFamily="34" charset="0"/>
            </a:endParaRPr>
          </a:p>
        </p:txBody>
      </p:sp>
      <p:sp>
        <p:nvSpPr>
          <p:cNvPr id="16" name="Textplatzhalter 15">
            <a:extLst>
              <a:ext uri="{FF2B5EF4-FFF2-40B4-BE49-F238E27FC236}">
                <a16:creationId xmlns:a16="http://schemas.microsoft.com/office/drawing/2014/main" id="{E41674A5-E830-B948-A527-260EC9F54FE8}"/>
              </a:ext>
            </a:extLst>
          </p:cNvPr>
          <p:cNvSpPr>
            <a:spLocks noGrp="1"/>
          </p:cNvSpPr>
          <p:nvPr>
            <p:ph type="body" sz="quarter" idx="21"/>
          </p:nvPr>
        </p:nvSpPr>
        <p:spPr>
          <a:xfrm>
            <a:off x="6336108" y="2286000"/>
            <a:ext cx="2353866" cy="1969770"/>
          </a:xfrm>
        </p:spPr>
        <p:txBody>
          <a:bodyPr wrap="square" lIns="0" tIns="0" rIns="0" bIns="0" anchor="t">
            <a:spAutoFit/>
          </a:bodyPr>
          <a:lstStyle/>
          <a:p>
            <a:pPr>
              <a:spcBef>
                <a:spcPts val="1200"/>
              </a:spcBef>
            </a:pPr>
            <a:r>
              <a:rPr lang="en-GB" b="1" dirty="0">
                <a:latin typeface="Aptos" panose="020B0004020202020204" pitchFamily="34" charset="0"/>
              </a:rPr>
              <a:t>3 min </a:t>
            </a:r>
            <a:br>
              <a:rPr lang="en-GB" dirty="0">
                <a:latin typeface="Aptos" panose="020B0004020202020204" pitchFamily="34" charset="0"/>
              </a:rPr>
            </a:br>
            <a:r>
              <a:rPr lang="en-GB" dirty="0">
                <a:latin typeface="Aptos" panose="020B0004020202020204" pitchFamily="34" charset="0"/>
              </a:rPr>
              <a:t>each to present your </a:t>
            </a:r>
            <a:br>
              <a:rPr lang="en-GB" dirty="0">
                <a:latin typeface="Aptos" panose="020B0004020202020204" pitchFamily="34" charset="0"/>
              </a:rPr>
            </a:br>
            <a:r>
              <a:rPr lang="en-GB" dirty="0">
                <a:latin typeface="Aptos" panose="020B0004020202020204" pitchFamily="34" charset="0"/>
              </a:rPr>
              <a:t>resources &amp; strategies</a:t>
            </a:r>
          </a:p>
          <a:p>
            <a:pPr>
              <a:spcBef>
                <a:spcPts val="1200"/>
              </a:spcBef>
            </a:pPr>
            <a:r>
              <a:rPr lang="en-GB" b="1" dirty="0">
                <a:latin typeface="Aptos" panose="020B0004020202020204" pitchFamily="34" charset="0"/>
              </a:rPr>
              <a:t>3-5 min </a:t>
            </a:r>
            <a:br>
              <a:rPr lang="en-GB" dirty="0">
                <a:latin typeface="Aptos" panose="020B0004020202020204" pitchFamily="34" charset="0"/>
              </a:rPr>
            </a:br>
            <a:r>
              <a:rPr lang="en-GB" dirty="0">
                <a:latin typeface="Aptos" panose="020B0004020202020204" pitchFamily="34" charset="0"/>
              </a:rPr>
              <a:t>for discussion &amp; learnings</a:t>
            </a:r>
          </a:p>
          <a:p>
            <a:pPr>
              <a:spcBef>
                <a:spcPts val="1200"/>
              </a:spcBef>
            </a:pPr>
            <a:r>
              <a:rPr lang="en-GB" dirty="0">
                <a:latin typeface="Aptos" panose="020B0004020202020204" pitchFamily="34" charset="0"/>
              </a:rPr>
              <a:t>Countdown for last minute</a:t>
            </a:r>
          </a:p>
          <a:p>
            <a:pPr>
              <a:spcBef>
                <a:spcPts val="1200"/>
              </a:spcBef>
            </a:pPr>
            <a:r>
              <a:rPr lang="en-GB" dirty="0">
                <a:latin typeface="Aptos" panose="020B0004020202020204" pitchFamily="34" charset="0"/>
              </a:rPr>
              <a:t>Automatic transfer back</a:t>
            </a:r>
          </a:p>
        </p:txBody>
      </p:sp>
      <p:pic>
        <p:nvPicPr>
          <p:cNvPr id="4" name="Graphic 3">
            <a:extLst>
              <a:ext uri="{FF2B5EF4-FFF2-40B4-BE49-F238E27FC236}">
                <a16:creationId xmlns:a16="http://schemas.microsoft.com/office/drawing/2014/main" id="{7B88ABCE-F528-EFB0-0F2D-F9B796307A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95" y="3760765"/>
            <a:ext cx="1309525" cy="1309525"/>
          </a:xfrm>
          <a:prstGeom prst="rect">
            <a:avLst/>
          </a:prstGeom>
        </p:spPr>
      </p:pic>
    </p:spTree>
    <p:extLst>
      <p:ext uri="{BB962C8B-B14F-4D97-AF65-F5344CB8AC3E}">
        <p14:creationId xmlns:p14="http://schemas.microsoft.com/office/powerpoint/2010/main" val="53817715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1D9249-F282-219B-5795-5B2AA45F9BCC}"/>
              </a:ext>
            </a:extLst>
          </p:cNvPr>
          <p:cNvSpPr>
            <a:spLocks noGrp="1"/>
          </p:cNvSpPr>
          <p:nvPr>
            <p:ph type="body" idx="1"/>
          </p:nvPr>
        </p:nvSpPr>
        <p:spPr/>
        <p:txBody>
          <a:bodyPr/>
          <a:lstStyle/>
          <a:p>
            <a:r>
              <a:rPr lang="en-DE"/>
              <a:t>Let’s go!</a:t>
            </a:r>
          </a:p>
        </p:txBody>
      </p:sp>
      <p:pic>
        <p:nvPicPr>
          <p:cNvPr id="2" name="Graphic 1">
            <a:extLst>
              <a:ext uri="{FF2B5EF4-FFF2-40B4-BE49-F238E27FC236}">
                <a16:creationId xmlns:a16="http://schemas.microsoft.com/office/drawing/2014/main" id="{B42A187D-D66B-F557-5FCF-E787153254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95" y="3760764"/>
            <a:ext cx="1309525" cy="1309525"/>
          </a:xfrm>
          <a:prstGeom prst="rect">
            <a:avLst/>
          </a:prstGeom>
        </p:spPr>
      </p:pic>
      <p:pic>
        <p:nvPicPr>
          <p:cNvPr id="8" name="Bildplatzhalter 4">
            <a:extLst>
              <a:ext uri="{FF2B5EF4-FFF2-40B4-BE49-F238E27FC236}">
                <a16:creationId xmlns:a16="http://schemas.microsoft.com/office/drawing/2014/main" id="{5168BBC7-0E62-69C9-8330-C39766CA23E4}"/>
              </a:ext>
            </a:extLst>
          </p:cNvPr>
          <p:cNvPicPr>
            <a:picLocks noChangeAspect="1"/>
          </p:cNvPicPr>
          <p:nvPr/>
        </p:nvPicPr>
        <p:blipFill rotWithShape="1">
          <a:blip r:embed="rId5"/>
          <a:srcRect l="26504" r="14246"/>
          <a:stretch/>
        </p:blipFill>
        <p:spPr>
          <a:xfrm>
            <a:off x="4572000" y="0"/>
            <a:ext cx="4572000" cy="5143500"/>
          </a:xfrm>
          <a:prstGeom prst="rect">
            <a:avLst/>
          </a:prstGeom>
        </p:spPr>
      </p:pic>
    </p:spTree>
    <p:extLst>
      <p:ext uri="{BB962C8B-B14F-4D97-AF65-F5344CB8AC3E}">
        <p14:creationId xmlns:p14="http://schemas.microsoft.com/office/powerpoint/2010/main" val="75055248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Tree>
    <p:extLst>
      <p:ext uri="{BB962C8B-B14F-4D97-AF65-F5344CB8AC3E}">
        <p14:creationId xmlns:p14="http://schemas.microsoft.com/office/powerpoint/2010/main" val="2585092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2" name="Textplatzhalter 1">
            <a:extLst>
              <a:ext uri="{FF2B5EF4-FFF2-40B4-BE49-F238E27FC236}">
                <a16:creationId xmlns:a16="http://schemas.microsoft.com/office/drawing/2014/main" id="{44D65B31-9230-C543-8D7B-76953864A334}"/>
              </a:ext>
            </a:extLst>
          </p:cNvPr>
          <p:cNvSpPr>
            <a:spLocks noGrp="1"/>
          </p:cNvSpPr>
          <p:nvPr>
            <p:ph type="body" idx="1"/>
          </p:nvPr>
        </p:nvSpPr>
        <p:spPr/>
        <p:txBody>
          <a:bodyPr/>
          <a:lstStyle/>
          <a:p>
            <a:r>
              <a:rPr lang="en-GB" dirty="0"/>
              <a:t>Sharing …</a:t>
            </a:r>
          </a:p>
        </p:txBody>
      </p:sp>
      <p:sp>
        <p:nvSpPr>
          <p:cNvPr id="3" name="Textfeld 6">
            <a:extLst>
              <a:ext uri="{FF2B5EF4-FFF2-40B4-BE49-F238E27FC236}">
                <a16:creationId xmlns:a16="http://schemas.microsoft.com/office/drawing/2014/main" id="{3823189D-6E06-F500-4E06-22A8F8AC87A0}"/>
              </a:ext>
            </a:extLst>
          </p:cNvPr>
          <p:cNvSpPr txBox="1"/>
          <p:nvPr/>
        </p:nvSpPr>
        <p:spPr>
          <a:xfrm>
            <a:off x="1527587" y="2801424"/>
            <a:ext cx="6088828"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Are </a:t>
            </a: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there</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 </a:t>
            </a: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any</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 </a:t>
            </a: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comments</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 </a:t>
            </a:r>
            <a:b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b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thoughts</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 </a:t>
            </a: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or</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 </a:t>
            </a: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questions</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 </a:t>
            </a: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you</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 </a:t>
            </a: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would</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 like </a:t>
            </a: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to</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 </a:t>
            </a: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share</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 </a:t>
            </a:r>
            <a:b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b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Raise </a:t>
            </a: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your</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 </a:t>
            </a:r>
            <a:r>
              <a:rPr lang="de-DE" b="1" dirty="0" err="1">
                <a:solidFill>
                  <a:schemeClr val="bg1"/>
                </a:solidFill>
                <a:latin typeface="Aptos" panose="020B0004020202020204" pitchFamily="34" charset="0"/>
                <a:ea typeface="Open Sans" panose="020B0606030504020204" pitchFamily="34" charset="0"/>
                <a:cs typeface="Open Sans" panose="020B0606030504020204" pitchFamily="34" charset="0"/>
              </a:rPr>
              <a:t>hand</a:t>
            </a:r>
            <a:r>
              <a:rPr lang="de-DE" b="1" dirty="0">
                <a:solidFill>
                  <a:schemeClr val="bg1"/>
                </a:solidFill>
                <a:latin typeface="Aptos" panose="020B0004020202020204" pitchFamily="34" charset="0"/>
                <a:ea typeface="Open Sans" panose="020B0606030504020204" pitchFamily="34" charset="0"/>
                <a:cs typeface="Open Sans" panose="020B0606030504020204" pitchFamily="34" charset="0"/>
              </a:rPr>
              <a:t>.</a:t>
            </a:r>
            <a:endParaRPr lang="en-GB" b="1" dirty="0">
              <a:solidFill>
                <a:schemeClr val="bg1"/>
              </a:solidFill>
              <a:latin typeface="Aptos" panose="020B0004020202020204" pitchFamily="34" charset="0"/>
              <a:ea typeface="Open Sans" panose="020B0606030504020204" pitchFamily="34" charset="0"/>
              <a:cs typeface="Open Sans" panose="020B0606030504020204" pitchFamily="34" charset="0"/>
            </a:endParaRPr>
          </a:p>
        </p:txBody>
      </p:sp>
      <p:pic>
        <p:nvPicPr>
          <p:cNvPr id="4" name="Grafik 10">
            <a:extLst>
              <a:ext uri="{FF2B5EF4-FFF2-40B4-BE49-F238E27FC236}">
                <a16:creationId xmlns:a16="http://schemas.microsoft.com/office/drawing/2014/main" id="{019097D0-0D21-9282-B41B-98BB911717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5026" y="1925533"/>
            <a:ext cx="733948" cy="703368"/>
          </a:xfrm>
          <a:prstGeom prst="rect">
            <a:avLst/>
          </a:prstGeom>
        </p:spPr>
      </p:pic>
    </p:spTree>
    <p:extLst>
      <p:ext uri="{BB962C8B-B14F-4D97-AF65-F5344CB8AC3E}">
        <p14:creationId xmlns:p14="http://schemas.microsoft.com/office/powerpoint/2010/main" val="1129636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356">
          <a:extLst>
            <a:ext uri="{FF2B5EF4-FFF2-40B4-BE49-F238E27FC236}">
              <a16:creationId xmlns:a16="http://schemas.microsoft.com/office/drawing/2014/main" id="{B58B70FB-DB4D-E53E-6C0C-377319360106}"/>
            </a:ext>
          </a:extLst>
        </p:cNvPr>
        <p:cNvGrpSpPr/>
        <p:nvPr/>
      </p:nvGrpSpPr>
      <p:grpSpPr>
        <a:xfrm>
          <a:off x="0" y="0"/>
          <a:ext cx="0" cy="0"/>
          <a:chOff x="0" y="0"/>
          <a:chExt cx="0" cy="0"/>
        </a:xfrm>
      </p:grpSpPr>
      <p:pic>
        <p:nvPicPr>
          <p:cNvPr id="3" name="Google Shape;304;p10">
            <a:extLst>
              <a:ext uri="{FF2B5EF4-FFF2-40B4-BE49-F238E27FC236}">
                <a16:creationId xmlns:a16="http://schemas.microsoft.com/office/drawing/2014/main" id="{7617646A-CBAF-AD3F-65FA-BCE96E927E72}"/>
              </a:ext>
            </a:extLst>
          </p:cNvPr>
          <p:cNvPicPr preferRelativeResize="0"/>
          <p:nvPr/>
        </p:nvPicPr>
        <p:blipFill rotWithShape="1">
          <a:blip r:embed="rId3">
            <a:alphaModFix/>
          </a:blip>
          <a:srcRect r="55258"/>
          <a:stretch/>
        </p:blipFill>
        <p:spPr>
          <a:xfrm>
            <a:off x="0" y="0"/>
            <a:ext cx="4091232" cy="5143500"/>
          </a:xfrm>
          <a:prstGeom prst="rect">
            <a:avLst/>
          </a:prstGeom>
          <a:noFill/>
          <a:ln>
            <a:noFill/>
          </a:ln>
        </p:spPr>
      </p:pic>
      <p:cxnSp>
        <p:nvCxnSpPr>
          <p:cNvPr id="4" name="Google Shape;306;p10">
            <a:extLst>
              <a:ext uri="{FF2B5EF4-FFF2-40B4-BE49-F238E27FC236}">
                <a16:creationId xmlns:a16="http://schemas.microsoft.com/office/drawing/2014/main" id="{C4FB2E5B-385F-C9B1-6F98-79816BAD247D}"/>
              </a:ext>
            </a:extLst>
          </p:cNvPr>
          <p:cNvCxnSpPr>
            <a:cxnSpLocks/>
          </p:cNvCxnSpPr>
          <p:nvPr/>
        </p:nvCxnSpPr>
        <p:spPr>
          <a:xfrm>
            <a:off x="4309730" y="1994960"/>
            <a:ext cx="4415170" cy="0"/>
          </a:xfrm>
          <a:prstGeom prst="straightConnector1">
            <a:avLst/>
          </a:prstGeom>
          <a:noFill/>
          <a:ln w="9525" cap="flat" cmpd="sng">
            <a:solidFill>
              <a:srgbClr val="E55CAD"/>
            </a:solidFill>
            <a:prstDash val="solid"/>
            <a:miter lim="800000"/>
            <a:headEnd type="none" w="sm" len="sm"/>
            <a:tailEnd type="none" w="sm" len="sm"/>
          </a:ln>
        </p:spPr>
      </p:cxnSp>
      <p:sp>
        <p:nvSpPr>
          <p:cNvPr id="5" name="Google Shape;307;p10">
            <a:extLst>
              <a:ext uri="{FF2B5EF4-FFF2-40B4-BE49-F238E27FC236}">
                <a16:creationId xmlns:a16="http://schemas.microsoft.com/office/drawing/2014/main" id="{EEA633E5-D795-2944-B261-F2939355C899}"/>
              </a:ext>
            </a:extLst>
          </p:cNvPr>
          <p:cNvSpPr txBox="1"/>
          <p:nvPr/>
        </p:nvSpPr>
        <p:spPr>
          <a:xfrm>
            <a:off x="4349823" y="1693562"/>
            <a:ext cx="1389321" cy="30773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E55CAD"/>
              </a:buClr>
              <a:buSzPts val="1400"/>
              <a:buFont typeface="Arial"/>
              <a:buNone/>
            </a:pPr>
            <a:r>
              <a:rPr lang="de-DE" sz="1400" b="1" u="none" strike="noStrike" cap="none" dirty="0">
                <a:solidFill>
                  <a:srgbClr val="E55CAD"/>
                </a:solidFill>
                <a:latin typeface="Aptos" panose="020B0004020202020204" pitchFamily="34" charset="0"/>
                <a:sym typeface="Arial"/>
              </a:rPr>
              <a:t>Competence</a:t>
            </a:r>
            <a:endParaRPr sz="1400" b="1" u="none" strike="noStrike" cap="none" dirty="0">
              <a:solidFill>
                <a:srgbClr val="000000"/>
              </a:solidFill>
              <a:latin typeface="Aptos" panose="020B0004020202020204" pitchFamily="34" charset="0"/>
              <a:sym typeface="Arial"/>
            </a:endParaRPr>
          </a:p>
        </p:txBody>
      </p:sp>
      <p:sp>
        <p:nvSpPr>
          <p:cNvPr id="6" name="Google Shape;308;p10">
            <a:extLst>
              <a:ext uri="{FF2B5EF4-FFF2-40B4-BE49-F238E27FC236}">
                <a16:creationId xmlns:a16="http://schemas.microsoft.com/office/drawing/2014/main" id="{C1A1C395-A7F3-CECF-013C-BB5B8564B2E9}"/>
              </a:ext>
            </a:extLst>
          </p:cNvPr>
          <p:cNvSpPr txBox="1"/>
          <p:nvPr/>
        </p:nvSpPr>
        <p:spPr>
          <a:xfrm>
            <a:off x="5967268" y="1693562"/>
            <a:ext cx="2006873" cy="307775"/>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E55CAD"/>
              </a:buClr>
              <a:buSzPts val="1400"/>
              <a:buFont typeface="Arial"/>
              <a:buNone/>
            </a:pPr>
            <a:r>
              <a:rPr lang="de-DE" sz="1400" b="1" u="none" strike="noStrike" cap="none" dirty="0" err="1">
                <a:solidFill>
                  <a:srgbClr val="E55CAD"/>
                </a:solidFill>
                <a:latin typeface="Aptos" panose="020B0004020202020204" pitchFamily="34" charset="0"/>
                <a:sym typeface="Arial"/>
              </a:rPr>
              <a:t>Hint</a:t>
            </a:r>
            <a:endParaRPr sz="1400" b="1" u="none" strike="noStrike" cap="none" dirty="0">
              <a:solidFill>
                <a:srgbClr val="000000"/>
              </a:solidFill>
              <a:latin typeface="Aptos" panose="020B0004020202020204" pitchFamily="34" charset="0"/>
              <a:sym typeface="Arial"/>
            </a:endParaRPr>
          </a:p>
        </p:txBody>
      </p:sp>
      <p:cxnSp>
        <p:nvCxnSpPr>
          <p:cNvPr id="7" name="Google Shape;309;p10">
            <a:extLst>
              <a:ext uri="{FF2B5EF4-FFF2-40B4-BE49-F238E27FC236}">
                <a16:creationId xmlns:a16="http://schemas.microsoft.com/office/drawing/2014/main" id="{C33138E3-BC64-D9E8-40CD-FFABAC98C9A0}"/>
              </a:ext>
            </a:extLst>
          </p:cNvPr>
          <p:cNvCxnSpPr>
            <a:cxnSpLocks/>
          </p:cNvCxnSpPr>
          <p:nvPr/>
        </p:nvCxnSpPr>
        <p:spPr>
          <a:xfrm>
            <a:off x="5916214" y="1693562"/>
            <a:ext cx="0" cy="2753713"/>
          </a:xfrm>
          <a:prstGeom prst="straightConnector1">
            <a:avLst/>
          </a:prstGeom>
          <a:noFill/>
          <a:ln w="9525" cap="flat" cmpd="sng">
            <a:solidFill>
              <a:srgbClr val="E55CAD"/>
            </a:solidFill>
            <a:prstDash val="solid"/>
            <a:miter lim="800000"/>
            <a:headEnd type="none" w="sm" len="sm"/>
            <a:tailEnd type="none" w="sm" len="sm"/>
          </a:ln>
        </p:spPr>
      </p:cxnSp>
      <p:sp>
        <p:nvSpPr>
          <p:cNvPr id="8" name="Google Shape;310;p10">
            <a:extLst>
              <a:ext uri="{FF2B5EF4-FFF2-40B4-BE49-F238E27FC236}">
                <a16:creationId xmlns:a16="http://schemas.microsoft.com/office/drawing/2014/main" id="{7E8B53F4-6EEF-860F-2E42-9A587ADD60B4}"/>
              </a:ext>
            </a:extLst>
          </p:cNvPr>
          <p:cNvSpPr txBox="1"/>
          <p:nvPr/>
        </p:nvSpPr>
        <p:spPr>
          <a:xfrm>
            <a:off x="4356912" y="2044614"/>
            <a:ext cx="1325426" cy="46166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u="none" strike="noStrike" cap="none" dirty="0">
                <a:solidFill>
                  <a:srgbClr val="262626"/>
                </a:solidFill>
                <a:latin typeface="Aptos" panose="020B0004020202020204" pitchFamily="34" charset="0"/>
                <a:sym typeface="Arial"/>
              </a:rPr>
              <a:t>Self </a:t>
            </a:r>
            <a:r>
              <a:rPr lang="de-DE" sz="1200" b="1" u="none" strike="noStrike" cap="none" dirty="0" err="1">
                <a:solidFill>
                  <a:srgbClr val="262626"/>
                </a:solidFill>
                <a:latin typeface="Aptos" panose="020B0004020202020204" pitchFamily="34" charset="0"/>
                <a:sym typeface="Arial"/>
              </a:rPr>
              <a:t>awareness</a:t>
            </a:r>
            <a:r>
              <a:rPr lang="de-DE" sz="1200" b="1" u="none" strike="noStrike" cap="none" dirty="0">
                <a:solidFill>
                  <a:srgbClr val="262626"/>
                </a:solidFill>
                <a:latin typeface="Aptos" panose="020B0004020202020204" pitchFamily="34" charset="0"/>
                <a:sym typeface="Arial"/>
              </a:rPr>
              <a:t> &amp; </a:t>
            </a:r>
            <a:r>
              <a:rPr lang="de-DE" sz="1200" b="1" u="none" strike="noStrike" cap="none" dirty="0" err="1">
                <a:solidFill>
                  <a:srgbClr val="262626"/>
                </a:solidFill>
                <a:latin typeface="Aptos" panose="020B0004020202020204" pitchFamily="34" charset="0"/>
                <a:sym typeface="Arial"/>
              </a:rPr>
              <a:t>self-efficacy</a:t>
            </a:r>
            <a:endParaRPr sz="1400" b="1" u="none" strike="noStrike" cap="none" dirty="0">
              <a:solidFill>
                <a:srgbClr val="000000"/>
              </a:solidFill>
              <a:latin typeface="Aptos" panose="020B0004020202020204" pitchFamily="34" charset="0"/>
              <a:sym typeface="Arial"/>
            </a:endParaRPr>
          </a:p>
        </p:txBody>
      </p:sp>
      <p:sp>
        <p:nvSpPr>
          <p:cNvPr id="9" name="Google Shape;311;p10">
            <a:extLst>
              <a:ext uri="{FF2B5EF4-FFF2-40B4-BE49-F238E27FC236}">
                <a16:creationId xmlns:a16="http://schemas.microsoft.com/office/drawing/2014/main" id="{FF56A4EF-7248-2FB2-718B-80B5D4A5E19D}"/>
              </a:ext>
            </a:extLst>
          </p:cNvPr>
          <p:cNvSpPr txBox="1"/>
          <p:nvPr/>
        </p:nvSpPr>
        <p:spPr>
          <a:xfrm>
            <a:off x="5967270" y="2075366"/>
            <a:ext cx="2432332" cy="253914"/>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dirty="0" err="1">
                <a:solidFill>
                  <a:srgbClr val="000000"/>
                </a:solidFill>
                <a:latin typeface="Aptos" panose="020B0004020202020204" pitchFamily="34" charset="0"/>
                <a:ea typeface="Noticia Text"/>
                <a:cs typeface="Noticia Text"/>
                <a:sym typeface="Noticia Text"/>
              </a:rPr>
              <a:t>believe</a:t>
            </a:r>
            <a:r>
              <a:rPr lang="de-DE" sz="1050" b="0" i="0" u="none" strike="noStrike" cap="none" dirty="0">
                <a:solidFill>
                  <a:srgbClr val="000000"/>
                </a:solidFill>
                <a:latin typeface="Aptos" panose="020B0004020202020204" pitchFamily="34" charset="0"/>
                <a:ea typeface="Noticia Text"/>
                <a:cs typeface="Noticia Text"/>
                <a:sym typeface="Noticia Text"/>
              </a:rPr>
              <a:t> in </a:t>
            </a:r>
            <a:r>
              <a:rPr lang="de-DE" sz="1050" b="0" i="0" u="none" strike="noStrike" cap="none" dirty="0" err="1">
                <a:solidFill>
                  <a:srgbClr val="000000"/>
                </a:solidFill>
                <a:latin typeface="Aptos" panose="020B0004020202020204" pitchFamily="34" charset="0"/>
                <a:ea typeface="Noticia Text"/>
                <a:cs typeface="Noticia Text"/>
                <a:sym typeface="Noticia Text"/>
              </a:rPr>
              <a:t>yourself</a:t>
            </a:r>
            <a:r>
              <a:rPr lang="de-DE" sz="1050" b="0" i="0" u="none" strike="noStrike" cap="none" dirty="0">
                <a:solidFill>
                  <a:srgbClr val="000000"/>
                </a:solidFill>
                <a:latin typeface="Aptos" panose="020B0004020202020204" pitchFamily="34" charset="0"/>
                <a:ea typeface="Noticia Text"/>
                <a:cs typeface="Noticia Text"/>
                <a:sym typeface="Noticia Text"/>
              </a:rPr>
              <a:t> and </a:t>
            </a:r>
            <a:r>
              <a:rPr lang="de-DE" sz="1050" b="0" i="0" u="none" strike="noStrike" cap="none" dirty="0" err="1">
                <a:solidFill>
                  <a:srgbClr val="000000"/>
                </a:solidFill>
                <a:latin typeface="Aptos" panose="020B0004020202020204" pitchFamily="34" charset="0"/>
                <a:ea typeface="Noticia Text"/>
                <a:cs typeface="Noticia Text"/>
                <a:sym typeface="Noticia Text"/>
              </a:rPr>
              <a:t>keep</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developing</a:t>
            </a:r>
            <a:endParaRPr sz="1050" b="0" i="0" u="none" strike="noStrike" cap="none" dirty="0">
              <a:solidFill>
                <a:srgbClr val="000000"/>
              </a:solidFill>
              <a:latin typeface="Aptos" panose="020B0004020202020204" pitchFamily="34" charset="0"/>
              <a:ea typeface="Noticia Text"/>
              <a:cs typeface="Noticia Text"/>
              <a:sym typeface="Noticia Text"/>
            </a:endParaRPr>
          </a:p>
        </p:txBody>
      </p:sp>
      <p:sp>
        <p:nvSpPr>
          <p:cNvPr id="10" name="Google Shape;312;p10">
            <a:extLst>
              <a:ext uri="{FF2B5EF4-FFF2-40B4-BE49-F238E27FC236}">
                <a16:creationId xmlns:a16="http://schemas.microsoft.com/office/drawing/2014/main" id="{DB42C4E0-9760-1E3E-1F60-994CB430D0FE}"/>
              </a:ext>
            </a:extLst>
          </p:cNvPr>
          <p:cNvSpPr txBox="1"/>
          <p:nvPr/>
        </p:nvSpPr>
        <p:spPr>
          <a:xfrm>
            <a:off x="4356912" y="2548188"/>
            <a:ext cx="1325426" cy="46166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u="none" strike="noStrike" cap="none" dirty="0">
                <a:solidFill>
                  <a:srgbClr val="262626"/>
                </a:solidFill>
                <a:latin typeface="Aptos" panose="020B0004020202020204" pitchFamily="34" charset="0"/>
                <a:sym typeface="Arial"/>
              </a:rPr>
              <a:t>Motivation &amp; </a:t>
            </a:r>
            <a:r>
              <a:rPr lang="de-DE" sz="1200" b="1" u="none" strike="noStrike" cap="none" dirty="0" err="1">
                <a:solidFill>
                  <a:srgbClr val="262626"/>
                </a:solidFill>
                <a:latin typeface="Aptos" panose="020B0004020202020204" pitchFamily="34" charset="0"/>
                <a:sym typeface="Arial"/>
              </a:rPr>
              <a:t>perseverance</a:t>
            </a:r>
            <a:endParaRPr sz="1400" b="1" u="none" strike="noStrike" cap="none" dirty="0">
              <a:solidFill>
                <a:srgbClr val="000000"/>
              </a:solidFill>
              <a:latin typeface="Aptos" panose="020B0004020202020204" pitchFamily="34" charset="0"/>
              <a:sym typeface="Arial"/>
            </a:endParaRPr>
          </a:p>
        </p:txBody>
      </p:sp>
      <p:sp>
        <p:nvSpPr>
          <p:cNvPr id="11" name="Google Shape;313;p10">
            <a:extLst>
              <a:ext uri="{FF2B5EF4-FFF2-40B4-BE49-F238E27FC236}">
                <a16:creationId xmlns:a16="http://schemas.microsoft.com/office/drawing/2014/main" id="{0AF484D3-E893-4191-13DA-53C96AEF63F4}"/>
              </a:ext>
            </a:extLst>
          </p:cNvPr>
          <p:cNvSpPr txBox="1"/>
          <p:nvPr/>
        </p:nvSpPr>
        <p:spPr>
          <a:xfrm>
            <a:off x="5967269" y="2577063"/>
            <a:ext cx="3139951" cy="253914"/>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dirty="0" err="1">
                <a:solidFill>
                  <a:srgbClr val="000000"/>
                </a:solidFill>
                <a:latin typeface="Aptos" panose="020B0004020202020204" pitchFamily="34" charset="0"/>
                <a:ea typeface="Noticia Text"/>
                <a:cs typeface="Noticia Text"/>
                <a:sym typeface="Noticia Text"/>
              </a:rPr>
              <a:t>stay</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focused</a:t>
            </a:r>
            <a:r>
              <a:rPr lang="de-DE" sz="1050" b="0" i="0" u="none" strike="noStrike" cap="none" dirty="0">
                <a:solidFill>
                  <a:srgbClr val="000000"/>
                </a:solidFill>
                <a:latin typeface="Aptos" panose="020B0004020202020204" pitchFamily="34" charset="0"/>
                <a:ea typeface="Noticia Text"/>
                <a:cs typeface="Noticia Text"/>
                <a:sym typeface="Noticia Text"/>
              </a:rPr>
              <a:t> and </a:t>
            </a:r>
            <a:r>
              <a:rPr lang="de-DE" sz="1050" b="0" i="0" u="none" strike="noStrike" cap="none" dirty="0" err="1">
                <a:solidFill>
                  <a:srgbClr val="000000"/>
                </a:solidFill>
                <a:latin typeface="Aptos" panose="020B0004020202020204" pitchFamily="34" charset="0"/>
                <a:ea typeface="Noticia Text"/>
                <a:cs typeface="Noticia Text"/>
                <a:sym typeface="Noticia Text"/>
              </a:rPr>
              <a:t>don't</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give</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up</a:t>
            </a:r>
            <a:r>
              <a:rPr lang="de-DE" sz="1050" b="0" i="0" u="none" strike="noStrike" cap="none" dirty="0">
                <a:solidFill>
                  <a:srgbClr val="000000"/>
                </a:solidFill>
                <a:latin typeface="Aptos" panose="020B0004020202020204" pitchFamily="34" charset="0"/>
                <a:ea typeface="Noticia Text"/>
                <a:cs typeface="Noticia Text"/>
                <a:sym typeface="Noticia Text"/>
              </a:rPr>
              <a:t> </a:t>
            </a:r>
            <a:endParaRPr sz="1050" b="0" i="0" u="none" strike="noStrike" cap="none" dirty="0">
              <a:solidFill>
                <a:srgbClr val="000000"/>
              </a:solidFill>
              <a:latin typeface="Aptos" panose="020B0004020202020204" pitchFamily="34" charset="0"/>
              <a:ea typeface="Noticia Text"/>
              <a:cs typeface="Noticia Text"/>
              <a:sym typeface="Noticia Text"/>
            </a:endParaRPr>
          </a:p>
        </p:txBody>
      </p:sp>
      <p:sp>
        <p:nvSpPr>
          <p:cNvPr id="12" name="Google Shape;314;p10">
            <a:extLst>
              <a:ext uri="{FF2B5EF4-FFF2-40B4-BE49-F238E27FC236}">
                <a16:creationId xmlns:a16="http://schemas.microsoft.com/office/drawing/2014/main" id="{DD086E5B-4707-805F-0EAC-EFF5581BBA64}"/>
              </a:ext>
            </a:extLst>
          </p:cNvPr>
          <p:cNvSpPr txBox="1"/>
          <p:nvPr/>
        </p:nvSpPr>
        <p:spPr>
          <a:xfrm>
            <a:off x="4356912" y="3069445"/>
            <a:ext cx="1325426" cy="46166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u="none" strike="noStrike" cap="none" err="1">
                <a:solidFill>
                  <a:srgbClr val="262626"/>
                </a:solidFill>
                <a:latin typeface="Aptos" panose="020B0004020202020204" pitchFamily="34" charset="0"/>
                <a:sym typeface="Arial"/>
              </a:rPr>
              <a:t>Mobilising</a:t>
            </a:r>
            <a:r>
              <a:rPr lang="de-DE" sz="1200" b="1" u="none" strike="noStrike" cap="none">
                <a:solidFill>
                  <a:srgbClr val="262626"/>
                </a:solidFill>
                <a:latin typeface="Aptos" panose="020B0004020202020204" pitchFamily="34" charset="0"/>
                <a:sym typeface="Arial"/>
              </a:rPr>
              <a:t> </a:t>
            </a:r>
            <a:r>
              <a:rPr lang="de-DE" sz="1200" b="1" u="none" strike="noStrike" cap="none" err="1">
                <a:solidFill>
                  <a:srgbClr val="262626"/>
                </a:solidFill>
                <a:latin typeface="Aptos" panose="020B0004020202020204" pitchFamily="34" charset="0"/>
                <a:sym typeface="Arial"/>
              </a:rPr>
              <a:t>resources</a:t>
            </a:r>
            <a:endParaRPr sz="1400" b="1" u="none" strike="noStrike" cap="none">
              <a:solidFill>
                <a:srgbClr val="000000"/>
              </a:solidFill>
              <a:latin typeface="Aptos" panose="020B0004020202020204" pitchFamily="34" charset="0"/>
              <a:sym typeface="Arial"/>
            </a:endParaRPr>
          </a:p>
        </p:txBody>
      </p:sp>
      <p:sp>
        <p:nvSpPr>
          <p:cNvPr id="13" name="Google Shape;315;p10">
            <a:extLst>
              <a:ext uri="{FF2B5EF4-FFF2-40B4-BE49-F238E27FC236}">
                <a16:creationId xmlns:a16="http://schemas.microsoft.com/office/drawing/2014/main" id="{A909B567-F5B2-BAF4-EEC7-1E64071391C5}"/>
              </a:ext>
            </a:extLst>
          </p:cNvPr>
          <p:cNvSpPr txBox="1"/>
          <p:nvPr/>
        </p:nvSpPr>
        <p:spPr>
          <a:xfrm>
            <a:off x="5967269" y="3088695"/>
            <a:ext cx="3139951" cy="253914"/>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dirty="0" err="1">
                <a:solidFill>
                  <a:srgbClr val="000000"/>
                </a:solidFill>
                <a:latin typeface="Aptos" panose="020B0004020202020204" pitchFamily="34" charset="0"/>
                <a:ea typeface="Noticia Text"/>
                <a:cs typeface="Noticia Text"/>
                <a:sym typeface="Noticia Text"/>
              </a:rPr>
              <a:t>gather</a:t>
            </a:r>
            <a:r>
              <a:rPr lang="de-DE" sz="1050" b="0" i="0" u="none" strike="noStrike" cap="none" dirty="0">
                <a:solidFill>
                  <a:srgbClr val="000000"/>
                </a:solidFill>
                <a:latin typeface="Aptos" panose="020B0004020202020204" pitchFamily="34" charset="0"/>
                <a:ea typeface="Noticia Text"/>
                <a:cs typeface="Noticia Text"/>
                <a:sym typeface="Noticia Text"/>
              </a:rPr>
              <a:t> and manage </a:t>
            </a:r>
            <a:r>
              <a:rPr lang="de-DE" sz="1050" b="0" i="0" u="none" strike="noStrike" cap="none" dirty="0" err="1">
                <a:solidFill>
                  <a:srgbClr val="000000"/>
                </a:solidFill>
                <a:latin typeface="Aptos" panose="020B0004020202020204" pitchFamily="34" charset="0"/>
                <a:ea typeface="Noticia Text"/>
                <a:cs typeface="Noticia Text"/>
                <a:sym typeface="Noticia Text"/>
              </a:rPr>
              <a:t>the</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resources</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you</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need</a:t>
            </a:r>
            <a:r>
              <a:rPr lang="de-DE" sz="1050" b="0" i="0" u="none" strike="noStrike" cap="none" dirty="0">
                <a:solidFill>
                  <a:srgbClr val="000000"/>
                </a:solidFill>
                <a:latin typeface="Aptos" panose="020B0004020202020204" pitchFamily="34" charset="0"/>
                <a:ea typeface="Noticia Text"/>
                <a:cs typeface="Noticia Text"/>
                <a:sym typeface="Noticia Text"/>
              </a:rPr>
              <a:t> </a:t>
            </a:r>
            <a:endParaRPr sz="1400" b="1" u="none" strike="noStrike" cap="none" dirty="0">
              <a:solidFill>
                <a:srgbClr val="000000"/>
              </a:solidFill>
              <a:latin typeface="Aptos" panose="020B0004020202020204" pitchFamily="34" charset="0"/>
              <a:sym typeface="Arial"/>
            </a:endParaRPr>
          </a:p>
        </p:txBody>
      </p:sp>
      <p:sp>
        <p:nvSpPr>
          <p:cNvPr id="14" name="Google Shape;317;p10">
            <a:extLst>
              <a:ext uri="{FF2B5EF4-FFF2-40B4-BE49-F238E27FC236}">
                <a16:creationId xmlns:a16="http://schemas.microsoft.com/office/drawing/2014/main" id="{707F4F9A-D64E-6C0D-6B3A-400403CF4CD5}"/>
              </a:ext>
            </a:extLst>
          </p:cNvPr>
          <p:cNvSpPr txBox="1"/>
          <p:nvPr/>
        </p:nvSpPr>
        <p:spPr>
          <a:xfrm>
            <a:off x="4356911" y="3599662"/>
            <a:ext cx="1474381" cy="46166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u="none" strike="noStrike" cap="none" dirty="0">
                <a:solidFill>
                  <a:srgbClr val="262626"/>
                </a:solidFill>
                <a:latin typeface="Aptos" panose="020B0004020202020204" pitchFamily="34" charset="0"/>
                <a:sym typeface="Arial"/>
              </a:rPr>
              <a:t>Financial &amp; </a:t>
            </a:r>
            <a:r>
              <a:rPr lang="de-DE" sz="1200" b="1" u="none" strike="noStrike" cap="none" dirty="0" err="1">
                <a:solidFill>
                  <a:srgbClr val="262626"/>
                </a:solidFill>
                <a:latin typeface="Aptos" panose="020B0004020202020204" pitchFamily="34" charset="0"/>
                <a:sym typeface="Arial"/>
              </a:rPr>
              <a:t>economic</a:t>
            </a:r>
            <a:r>
              <a:rPr lang="de-DE" sz="1200" b="1" u="none" strike="noStrike" cap="none" dirty="0">
                <a:solidFill>
                  <a:srgbClr val="262626"/>
                </a:solidFill>
                <a:latin typeface="Aptos" panose="020B0004020202020204" pitchFamily="34" charset="0"/>
                <a:sym typeface="Arial"/>
              </a:rPr>
              <a:t> </a:t>
            </a:r>
            <a:r>
              <a:rPr lang="de-DE" sz="1200" b="1" u="none" strike="noStrike" cap="none" dirty="0" err="1">
                <a:solidFill>
                  <a:srgbClr val="262626"/>
                </a:solidFill>
                <a:latin typeface="Aptos" panose="020B0004020202020204" pitchFamily="34" charset="0"/>
                <a:sym typeface="Arial"/>
              </a:rPr>
              <a:t>literacy</a:t>
            </a:r>
            <a:endParaRPr sz="1400" b="1" u="none" strike="noStrike" cap="none" dirty="0">
              <a:solidFill>
                <a:srgbClr val="000000"/>
              </a:solidFill>
              <a:latin typeface="Aptos" panose="020B0004020202020204" pitchFamily="34" charset="0"/>
              <a:sym typeface="Arial"/>
            </a:endParaRPr>
          </a:p>
        </p:txBody>
      </p:sp>
      <p:sp>
        <p:nvSpPr>
          <p:cNvPr id="15" name="Google Shape;318;p10">
            <a:extLst>
              <a:ext uri="{FF2B5EF4-FFF2-40B4-BE49-F238E27FC236}">
                <a16:creationId xmlns:a16="http://schemas.microsoft.com/office/drawing/2014/main" id="{CF187094-69AE-C743-DD16-749AF9431719}"/>
              </a:ext>
            </a:extLst>
          </p:cNvPr>
          <p:cNvSpPr txBox="1"/>
          <p:nvPr/>
        </p:nvSpPr>
        <p:spPr>
          <a:xfrm>
            <a:off x="5967269" y="3618912"/>
            <a:ext cx="3139951" cy="253914"/>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dirty="0" err="1">
                <a:solidFill>
                  <a:srgbClr val="000000"/>
                </a:solidFill>
                <a:latin typeface="Aptos" panose="020B0004020202020204" pitchFamily="34" charset="0"/>
                <a:ea typeface="Noticia Text"/>
                <a:cs typeface="Noticia Text"/>
                <a:sym typeface="Noticia Text"/>
              </a:rPr>
              <a:t>develop</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financial</a:t>
            </a:r>
            <a:r>
              <a:rPr lang="de-DE" sz="1050" b="0" i="0" u="none" strike="noStrike" cap="none" dirty="0">
                <a:solidFill>
                  <a:srgbClr val="000000"/>
                </a:solidFill>
                <a:latin typeface="Aptos" panose="020B0004020202020204" pitchFamily="34" charset="0"/>
                <a:ea typeface="Noticia Text"/>
                <a:cs typeface="Noticia Text"/>
                <a:sym typeface="Noticia Text"/>
              </a:rPr>
              <a:t> and </a:t>
            </a:r>
            <a:r>
              <a:rPr lang="de-DE" sz="1050" b="0" i="0" u="none" strike="noStrike" cap="none" dirty="0" err="1">
                <a:solidFill>
                  <a:srgbClr val="000000"/>
                </a:solidFill>
                <a:latin typeface="Aptos" panose="020B0004020202020204" pitchFamily="34" charset="0"/>
                <a:ea typeface="Noticia Text"/>
                <a:cs typeface="Noticia Text"/>
                <a:sym typeface="Noticia Text"/>
              </a:rPr>
              <a:t>economic</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know-how</a:t>
            </a:r>
            <a:endParaRPr sz="1400" b="1" u="none" strike="noStrike" cap="none" dirty="0">
              <a:solidFill>
                <a:srgbClr val="000000"/>
              </a:solidFill>
              <a:latin typeface="Aptos" panose="020B0004020202020204" pitchFamily="34" charset="0"/>
              <a:sym typeface="Arial"/>
            </a:endParaRPr>
          </a:p>
        </p:txBody>
      </p:sp>
      <p:sp>
        <p:nvSpPr>
          <p:cNvPr id="16" name="Google Shape;319;p10">
            <a:extLst>
              <a:ext uri="{FF2B5EF4-FFF2-40B4-BE49-F238E27FC236}">
                <a16:creationId xmlns:a16="http://schemas.microsoft.com/office/drawing/2014/main" id="{2904458C-1168-E227-FF9B-1A3245887937}"/>
              </a:ext>
            </a:extLst>
          </p:cNvPr>
          <p:cNvSpPr txBox="1"/>
          <p:nvPr/>
        </p:nvSpPr>
        <p:spPr>
          <a:xfrm>
            <a:off x="4356911" y="4153970"/>
            <a:ext cx="1474381" cy="27699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u="none" strike="noStrike" cap="none" dirty="0" err="1">
                <a:solidFill>
                  <a:srgbClr val="262626"/>
                </a:solidFill>
                <a:latin typeface="Aptos" panose="020B0004020202020204" pitchFamily="34" charset="0"/>
                <a:sym typeface="Arial"/>
              </a:rPr>
              <a:t>Mobilising</a:t>
            </a:r>
            <a:r>
              <a:rPr lang="de-DE" sz="1200" b="1" u="none" strike="noStrike" cap="none" dirty="0">
                <a:solidFill>
                  <a:srgbClr val="262626"/>
                </a:solidFill>
                <a:latin typeface="Aptos" panose="020B0004020202020204" pitchFamily="34" charset="0"/>
                <a:sym typeface="Arial"/>
              </a:rPr>
              <a:t> </a:t>
            </a:r>
            <a:r>
              <a:rPr lang="de-DE" sz="1200" b="1" u="none" strike="noStrike" cap="none" dirty="0" err="1">
                <a:solidFill>
                  <a:srgbClr val="262626"/>
                </a:solidFill>
                <a:latin typeface="Aptos" panose="020B0004020202020204" pitchFamily="34" charset="0"/>
                <a:sym typeface="Arial"/>
              </a:rPr>
              <a:t>others</a:t>
            </a:r>
            <a:endParaRPr sz="1400" b="1" u="none" strike="noStrike" cap="none" dirty="0">
              <a:solidFill>
                <a:srgbClr val="000000"/>
              </a:solidFill>
              <a:latin typeface="Aptos" panose="020B0004020202020204" pitchFamily="34" charset="0"/>
              <a:sym typeface="Arial"/>
            </a:endParaRPr>
          </a:p>
        </p:txBody>
      </p:sp>
      <p:sp>
        <p:nvSpPr>
          <p:cNvPr id="17" name="Google Shape;320;p10">
            <a:extLst>
              <a:ext uri="{FF2B5EF4-FFF2-40B4-BE49-F238E27FC236}">
                <a16:creationId xmlns:a16="http://schemas.microsoft.com/office/drawing/2014/main" id="{3E15A1F8-80AF-230F-D95A-CFC507E2EF19}"/>
              </a:ext>
            </a:extLst>
          </p:cNvPr>
          <p:cNvSpPr txBox="1"/>
          <p:nvPr/>
        </p:nvSpPr>
        <p:spPr>
          <a:xfrm>
            <a:off x="5967269" y="4166903"/>
            <a:ext cx="3139951" cy="253914"/>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dirty="0" err="1">
                <a:solidFill>
                  <a:srgbClr val="000000"/>
                </a:solidFill>
                <a:latin typeface="Aptos" panose="020B0004020202020204" pitchFamily="34" charset="0"/>
                <a:ea typeface="Noticia Text"/>
                <a:cs typeface="Noticia Text"/>
                <a:sym typeface="Noticia Text"/>
              </a:rPr>
              <a:t>inspire</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enthuse</a:t>
            </a:r>
            <a:r>
              <a:rPr lang="de-DE" sz="1050" b="0" i="0" u="none" strike="noStrike" cap="none" dirty="0">
                <a:solidFill>
                  <a:srgbClr val="000000"/>
                </a:solidFill>
                <a:latin typeface="Aptos" panose="020B0004020202020204" pitchFamily="34" charset="0"/>
                <a:ea typeface="Noticia Text"/>
                <a:cs typeface="Noticia Text"/>
                <a:sym typeface="Noticia Text"/>
              </a:rPr>
              <a:t> and </a:t>
            </a:r>
            <a:r>
              <a:rPr lang="de-DE" sz="1050" b="0" i="0" u="none" strike="noStrike" cap="none" dirty="0" err="1">
                <a:solidFill>
                  <a:srgbClr val="000000"/>
                </a:solidFill>
                <a:latin typeface="Aptos" panose="020B0004020202020204" pitchFamily="34" charset="0"/>
                <a:ea typeface="Noticia Text"/>
                <a:cs typeface="Noticia Text"/>
                <a:sym typeface="Noticia Text"/>
              </a:rPr>
              <a:t>get</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other</a:t>
            </a:r>
            <a:r>
              <a:rPr lang="de-DE" sz="1050" b="0" i="0" u="none" strike="noStrike" cap="none" dirty="0">
                <a:solidFill>
                  <a:srgbClr val="000000"/>
                </a:solidFill>
                <a:latin typeface="Aptos" panose="020B0004020202020204" pitchFamily="34" charset="0"/>
                <a:ea typeface="Noticia Text"/>
                <a:cs typeface="Noticia Text"/>
                <a:sym typeface="Noticia Text"/>
              </a:rPr>
              <a:t> on </a:t>
            </a:r>
            <a:r>
              <a:rPr lang="de-DE" sz="1050" b="0" i="0" u="none" strike="noStrike" cap="none" dirty="0" err="1">
                <a:solidFill>
                  <a:srgbClr val="000000"/>
                </a:solidFill>
                <a:latin typeface="Aptos" panose="020B0004020202020204" pitchFamily="34" charset="0"/>
                <a:ea typeface="Noticia Text"/>
                <a:cs typeface="Noticia Text"/>
                <a:sym typeface="Noticia Text"/>
              </a:rPr>
              <a:t>board</a:t>
            </a:r>
            <a:r>
              <a:rPr lang="de-DE" sz="1050" b="0" i="0" u="none" strike="noStrike" cap="none" dirty="0">
                <a:solidFill>
                  <a:srgbClr val="000000"/>
                </a:solidFill>
                <a:latin typeface="Aptos" panose="020B0004020202020204" pitchFamily="34" charset="0"/>
                <a:ea typeface="Noticia Text"/>
                <a:cs typeface="Noticia Text"/>
                <a:sym typeface="Noticia Text"/>
              </a:rPr>
              <a:t> </a:t>
            </a:r>
            <a:endParaRPr sz="1400" b="1" u="none" strike="noStrike" cap="none" dirty="0">
              <a:solidFill>
                <a:srgbClr val="000000"/>
              </a:solidFill>
              <a:latin typeface="Aptos" panose="020B0004020202020204" pitchFamily="34" charset="0"/>
              <a:sym typeface="Arial"/>
            </a:endParaRPr>
          </a:p>
        </p:txBody>
      </p:sp>
      <p:sp>
        <p:nvSpPr>
          <p:cNvPr id="18" name="Google Shape;321;p10">
            <a:extLst>
              <a:ext uri="{FF2B5EF4-FFF2-40B4-BE49-F238E27FC236}">
                <a16:creationId xmlns:a16="http://schemas.microsoft.com/office/drawing/2014/main" id="{86C0BD25-501F-8F76-19F1-6F9F328AE596}"/>
              </a:ext>
            </a:extLst>
          </p:cNvPr>
          <p:cNvSpPr txBox="1"/>
          <p:nvPr/>
        </p:nvSpPr>
        <p:spPr>
          <a:xfrm>
            <a:off x="4305857" y="980371"/>
            <a:ext cx="338085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1" u="none" strike="noStrike" cap="none" dirty="0" err="1">
                <a:solidFill>
                  <a:srgbClr val="E55CAD"/>
                </a:solidFill>
                <a:latin typeface="Aptos" panose="020B0004020202020204" pitchFamily="34" charset="0"/>
                <a:sym typeface="Arial"/>
              </a:rPr>
              <a:t>Which</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resources</a:t>
            </a:r>
            <a:r>
              <a:rPr lang="de-DE" sz="1400" b="1" u="none" strike="noStrike" cap="none" dirty="0">
                <a:solidFill>
                  <a:srgbClr val="E55CAD"/>
                </a:solidFill>
                <a:latin typeface="Aptos" panose="020B0004020202020204" pitchFamily="34" charset="0"/>
                <a:sym typeface="Arial"/>
              </a:rPr>
              <a:t> do </a:t>
            </a:r>
            <a:r>
              <a:rPr lang="de-DE" sz="1400" b="1" u="none" strike="noStrike" cap="none" dirty="0" err="1">
                <a:solidFill>
                  <a:srgbClr val="E55CAD"/>
                </a:solidFill>
                <a:latin typeface="Aptos" panose="020B0004020202020204" pitchFamily="34" charset="0"/>
                <a:sym typeface="Arial"/>
              </a:rPr>
              <a:t>you</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have</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to</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transform</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your</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ideas</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into</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action</a:t>
            </a:r>
            <a:r>
              <a:rPr lang="de-DE" sz="1400" b="1" u="none" strike="noStrike" cap="none" dirty="0">
                <a:solidFill>
                  <a:srgbClr val="E55CAD"/>
                </a:solidFill>
                <a:latin typeface="Aptos" panose="020B0004020202020204" pitchFamily="34" charset="0"/>
                <a:sym typeface="Arial"/>
              </a:rPr>
              <a:t>?</a:t>
            </a:r>
            <a:endParaRPr sz="1400" b="1" u="none" strike="noStrike" cap="none" dirty="0">
              <a:solidFill>
                <a:srgbClr val="000000"/>
              </a:solidFill>
              <a:latin typeface="Aptos" panose="020B0004020202020204" pitchFamily="34" charset="0"/>
              <a:sym typeface="Arial"/>
            </a:endParaRPr>
          </a:p>
        </p:txBody>
      </p:sp>
      <p:sp>
        <p:nvSpPr>
          <p:cNvPr id="19" name="Google Shape;339;p11">
            <a:extLst>
              <a:ext uri="{FF2B5EF4-FFF2-40B4-BE49-F238E27FC236}">
                <a16:creationId xmlns:a16="http://schemas.microsoft.com/office/drawing/2014/main" id="{68F07830-4007-F0A3-EF37-BF4D16808B07}"/>
              </a:ext>
            </a:extLst>
          </p:cNvPr>
          <p:cNvSpPr txBox="1"/>
          <p:nvPr/>
        </p:nvSpPr>
        <p:spPr>
          <a:xfrm>
            <a:off x="438350" y="4593106"/>
            <a:ext cx="8040826"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1" u="none" strike="noStrike" cap="none" dirty="0" err="1">
                <a:solidFill>
                  <a:srgbClr val="AF9F92"/>
                </a:solidFill>
                <a:latin typeface="Aptos" panose="020B0004020202020204" pitchFamily="34" charset="0"/>
                <a:sym typeface="Arial"/>
              </a:rPr>
              <a:t>Bacigalupo</a:t>
            </a:r>
            <a:r>
              <a:rPr lang="de-DE" sz="1000" b="1" u="none" strike="noStrike" cap="none" dirty="0">
                <a:solidFill>
                  <a:srgbClr val="AF9F92"/>
                </a:solidFill>
                <a:latin typeface="Aptos" panose="020B0004020202020204" pitchFamily="34" charset="0"/>
                <a:sym typeface="Arial"/>
              </a:rPr>
              <a:t>, M., </a:t>
            </a:r>
            <a:r>
              <a:rPr lang="de-DE" sz="1000" b="1" u="none" strike="noStrike" cap="none" dirty="0" err="1">
                <a:solidFill>
                  <a:srgbClr val="AF9F92"/>
                </a:solidFill>
                <a:latin typeface="Aptos" panose="020B0004020202020204" pitchFamily="34" charset="0"/>
                <a:sym typeface="Arial"/>
              </a:rPr>
              <a:t>Kampylis</a:t>
            </a:r>
            <a:r>
              <a:rPr lang="de-DE" sz="1000" b="1" u="none" strike="noStrike" cap="none" dirty="0">
                <a:solidFill>
                  <a:srgbClr val="AF9F92"/>
                </a:solidFill>
                <a:latin typeface="Aptos" panose="020B0004020202020204" pitchFamily="34" charset="0"/>
                <a:sym typeface="Arial"/>
              </a:rPr>
              <a:t> , P., </a:t>
            </a:r>
            <a:r>
              <a:rPr lang="de-DE" sz="1000" b="1" u="none" strike="noStrike" cap="none" dirty="0" err="1">
                <a:solidFill>
                  <a:srgbClr val="AF9F92"/>
                </a:solidFill>
                <a:latin typeface="Aptos" panose="020B0004020202020204" pitchFamily="34" charset="0"/>
                <a:sym typeface="Arial"/>
              </a:rPr>
              <a:t>Punie</a:t>
            </a:r>
            <a:r>
              <a:rPr lang="de-DE" sz="1000" b="1" u="none" strike="noStrike" cap="none" dirty="0">
                <a:solidFill>
                  <a:srgbClr val="AF9F92"/>
                </a:solidFill>
                <a:latin typeface="Aptos" panose="020B0004020202020204" pitchFamily="34" charset="0"/>
                <a:sym typeface="Arial"/>
              </a:rPr>
              <a:t> , Y., Van den Brande, G. (2016). </a:t>
            </a:r>
            <a:r>
              <a:rPr lang="de-DE" sz="1000" b="1" u="none" strike="noStrike" cap="none" dirty="0" err="1">
                <a:solidFill>
                  <a:srgbClr val="AF9F92"/>
                </a:solidFill>
                <a:latin typeface="Aptos" panose="020B0004020202020204" pitchFamily="34" charset="0"/>
                <a:sym typeface="Arial"/>
              </a:rPr>
              <a:t>EntreComp</a:t>
            </a:r>
            <a:r>
              <a:rPr lang="de-DE" sz="1000" b="1" u="none" strike="noStrike" cap="none" dirty="0">
                <a:solidFill>
                  <a:srgbClr val="AF9F92"/>
                </a:solidFill>
                <a:latin typeface="Aptos" panose="020B0004020202020204" pitchFamily="34" charset="0"/>
                <a:sym typeface="Arial"/>
              </a:rPr>
              <a:t> : The Entrepreneurship Competence Framework. Luxembourg: </a:t>
            </a:r>
            <a:r>
              <a:rPr lang="de-DE" sz="1000" b="1" u="none" strike="noStrike" cap="none" dirty="0" err="1">
                <a:solidFill>
                  <a:srgbClr val="AF9F92"/>
                </a:solidFill>
                <a:latin typeface="Aptos" panose="020B0004020202020204" pitchFamily="34" charset="0"/>
                <a:sym typeface="Arial"/>
              </a:rPr>
              <a:t>Publication</a:t>
            </a:r>
            <a:r>
              <a:rPr lang="de-DE" sz="1000" b="1" u="none" strike="noStrike" cap="none" dirty="0">
                <a:solidFill>
                  <a:srgbClr val="AF9F92"/>
                </a:solidFill>
                <a:latin typeface="Aptos" panose="020B0004020202020204" pitchFamily="34" charset="0"/>
                <a:sym typeface="Arial"/>
              </a:rPr>
              <a:t> Office </a:t>
            </a:r>
            <a:r>
              <a:rPr lang="de-DE" sz="1000" b="1" u="none" strike="noStrike" cap="none" dirty="0" err="1">
                <a:solidFill>
                  <a:srgbClr val="AF9F92"/>
                </a:solidFill>
                <a:latin typeface="Aptos" panose="020B0004020202020204" pitchFamily="34" charset="0"/>
                <a:sym typeface="Arial"/>
              </a:rPr>
              <a:t>of</a:t>
            </a:r>
            <a:r>
              <a:rPr lang="de-DE" sz="1000" b="1" u="none" strike="noStrike" cap="none" dirty="0">
                <a:solidFill>
                  <a:srgbClr val="AF9F92"/>
                </a:solidFill>
                <a:latin typeface="Aptos" panose="020B0004020202020204" pitchFamily="34" charset="0"/>
                <a:sym typeface="Arial"/>
              </a:rPr>
              <a:t> </a:t>
            </a:r>
            <a:r>
              <a:rPr lang="de-DE" sz="1000" b="1" u="none" strike="noStrike" cap="none" dirty="0" err="1">
                <a:solidFill>
                  <a:srgbClr val="AF9F92"/>
                </a:solidFill>
                <a:latin typeface="Aptos" panose="020B0004020202020204" pitchFamily="34" charset="0"/>
                <a:sym typeface="Arial"/>
              </a:rPr>
              <a:t>the</a:t>
            </a:r>
            <a:r>
              <a:rPr lang="de-DE" sz="1000" b="1" u="none" strike="noStrike" cap="none" dirty="0">
                <a:solidFill>
                  <a:srgbClr val="AF9F92"/>
                </a:solidFill>
                <a:latin typeface="Aptos" panose="020B0004020202020204" pitchFamily="34" charset="0"/>
                <a:sym typeface="Arial"/>
              </a:rPr>
              <a:t> European Union; EUR 27939 EN; doi:10.2791/593884</a:t>
            </a:r>
            <a:endParaRPr sz="1400" b="1" u="none" strike="noStrike" cap="none" dirty="0">
              <a:solidFill>
                <a:srgbClr val="000000"/>
              </a:solidFill>
              <a:latin typeface="Aptos" panose="020B0004020202020204" pitchFamily="34" charset="0"/>
              <a:sym typeface="Arial"/>
            </a:endParaRPr>
          </a:p>
        </p:txBody>
      </p:sp>
      <p:sp>
        <p:nvSpPr>
          <p:cNvPr id="358" name="Google Shape;358;p13">
            <a:extLst>
              <a:ext uri="{FF2B5EF4-FFF2-40B4-BE49-F238E27FC236}">
                <a16:creationId xmlns:a16="http://schemas.microsoft.com/office/drawing/2014/main" id="{9794BD4F-2176-5013-3F56-E667C0B61FD9}"/>
              </a:ext>
            </a:extLst>
          </p:cNvPr>
          <p:cNvSpPr txBox="1">
            <a:spLocks noGrp="1"/>
          </p:cNvSpPr>
          <p:nvPr>
            <p:ph type="body" idx="1"/>
          </p:nvPr>
        </p:nvSpPr>
        <p:spPr>
          <a:xfrm>
            <a:off x="412297" y="33908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Resources</a:t>
            </a:r>
            <a:endParaRPr dirty="0"/>
          </a:p>
        </p:txBody>
      </p:sp>
    </p:spTree>
    <p:extLst>
      <p:ext uri="{BB962C8B-B14F-4D97-AF65-F5344CB8AC3E}">
        <p14:creationId xmlns:p14="http://schemas.microsoft.com/office/powerpoint/2010/main" val="838896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2">
            <a:extLst>
              <a:ext uri="{FF2B5EF4-FFF2-40B4-BE49-F238E27FC236}">
                <a16:creationId xmlns:a16="http://schemas.microsoft.com/office/drawing/2014/main" id="{E5C8A04E-B349-7729-B47F-B1A40198E6C1}"/>
              </a:ext>
            </a:extLst>
          </p:cNvPr>
          <p:cNvSpPr>
            <a:spLocks noGrp="1"/>
          </p:cNvSpPr>
          <p:nvPr>
            <p:ph type="body" idx="1"/>
          </p:nvPr>
        </p:nvSpPr>
        <p:spPr>
          <a:xfrm>
            <a:off x="428625" y="298885"/>
            <a:ext cx="5099593" cy="443198"/>
          </a:xfrm>
        </p:spPr>
        <p:txBody>
          <a:bodyPr/>
          <a:lstStyle/>
          <a:p>
            <a:r>
              <a:rPr lang="de-DE" dirty="0" err="1"/>
              <a:t>Skillset</a:t>
            </a:r>
            <a:r>
              <a:rPr lang="de-DE" dirty="0"/>
              <a:t>: </a:t>
            </a:r>
            <a:r>
              <a:rPr lang="de-DE" dirty="0" err="1"/>
              <a:t>EntreComp</a:t>
            </a:r>
            <a:r>
              <a:rPr lang="de-DE" dirty="0"/>
              <a:t> Wheel</a:t>
            </a:r>
          </a:p>
        </p:txBody>
      </p:sp>
      <p:pic>
        <p:nvPicPr>
          <p:cNvPr id="9" name="Google Shape;272;p8">
            <a:extLst>
              <a:ext uri="{FF2B5EF4-FFF2-40B4-BE49-F238E27FC236}">
                <a16:creationId xmlns:a16="http://schemas.microsoft.com/office/drawing/2014/main" id="{72A543A6-914A-86DB-DE4B-64D22EA2BC5D}"/>
              </a:ext>
            </a:extLst>
          </p:cNvPr>
          <p:cNvPicPr preferRelativeResize="0"/>
          <p:nvPr/>
        </p:nvPicPr>
        <p:blipFill rotWithShape="1">
          <a:blip r:embed="rId3">
            <a:alphaModFix/>
          </a:blip>
          <a:srcRect t="16391" r="51855"/>
          <a:stretch/>
        </p:blipFill>
        <p:spPr>
          <a:xfrm>
            <a:off x="0" y="843066"/>
            <a:ext cx="4402318" cy="4300433"/>
          </a:xfrm>
          <a:prstGeom prst="rect">
            <a:avLst/>
          </a:prstGeom>
          <a:noFill/>
          <a:ln>
            <a:noFill/>
          </a:ln>
        </p:spPr>
      </p:pic>
      <p:sp>
        <p:nvSpPr>
          <p:cNvPr id="10" name="Google Shape;274;p8">
            <a:extLst>
              <a:ext uri="{FF2B5EF4-FFF2-40B4-BE49-F238E27FC236}">
                <a16:creationId xmlns:a16="http://schemas.microsoft.com/office/drawing/2014/main" id="{0186E486-9412-EF56-5599-9421DF62B4BA}"/>
              </a:ext>
            </a:extLst>
          </p:cNvPr>
          <p:cNvSpPr txBox="1">
            <a:spLocks/>
          </p:cNvSpPr>
          <p:nvPr/>
        </p:nvSpPr>
        <p:spPr>
          <a:xfrm>
            <a:off x="4402318" y="1504950"/>
            <a:ext cx="4322582" cy="2444750"/>
          </a:xfrm>
          <a:prstGeom prst="rect">
            <a:avLst/>
          </a:prstGeom>
          <a:noFill/>
          <a:ln>
            <a:noFill/>
          </a:ln>
        </p:spPr>
        <p:txBody>
          <a:bodyPr spcFirstLastPara="1" wrap="square" lIns="0" tIns="0" rIns="0" bIns="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indent="-183600">
              <a:lnSpc>
                <a:spcPct val="100000"/>
              </a:lnSpc>
              <a:spcBef>
                <a:spcPts val="0"/>
              </a:spcBef>
              <a:buClr>
                <a:srgbClr val="000000"/>
              </a:buClr>
              <a:buSzPts val="1600"/>
              <a:buFont typeface="Arial"/>
              <a:buChar char="•"/>
            </a:pPr>
            <a:r>
              <a:rPr lang="de-DE" sz="1600" dirty="0"/>
              <a:t>Tool </a:t>
            </a:r>
            <a:r>
              <a:rPr lang="de-DE" sz="1600" dirty="0" err="1"/>
              <a:t>to</a:t>
            </a:r>
            <a:r>
              <a:rPr lang="de-DE" sz="1600" dirty="0"/>
              <a:t> </a:t>
            </a:r>
            <a:r>
              <a:rPr lang="de-DE" sz="1600" dirty="0" err="1"/>
              <a:t>reflect</a:t>
            </a:r>
            <a:r>
              <a:rPr lang="de-DE" sz="1600" dirty="0"/>
              <a:t> on </a:t>
            </a:r>
            <a:r>
              <a:rPr lang="de-DE" sz="1600" dirty="0" err="1"/>
              <a:t>your</a:t>
            </a:r>
            <a:r>
              <a:rPr lang="de-DE" sz="1600" dirty="0"/>
              <a:t> personal </a:t>
            </a:r>
            <a:r>
              <a:rPr lang="de-DE" sz="1600" dirty="0" err="1"/>
              <a:t>development</a:t>
            </a:r>
            <a:r>
              <a:rPr lang="de-DE" sz="1600" dirty="0"/>
              <a:t> </a:t>
            </a:r>
            <a:br>
              <a:rPr lang="de-DE" sz="1600" dirty="0"/>
            </a:br>
            <a:r>
              <a:rPr lang="de-DE" sz="1600" dirty="0" err="1"/>
              <a:t>of</a:t>
            </a:r>
            <a:r>
              <a:rPr lang="de-DE" sz="1600" dirty="0"/>
              <a:t> </a:t>
            </a:r>
            <a:r>
              <a:rPr lang="de-DE" sz="1600" dirty="0" err="1"/>
              <a:t>entrepreneurial</a:t>
            </a:r>
            <a:r>
              <a:rPr lang="de-DE" sz="1600" dirty="0"/>
              <a:t> </a:t>
            </a:r>
            <a:r>
              <a:rPr lang="de-DE" sz="1600" dirty="0" err="1"/>
              <a:t>skills</a:t>
            </a:r>
            <a:endParaRPr lang="de-DE" sz="1600" dirty="0"/>
          </a:p>
          <a:p>
            <a:pPr marL="183600" indent="-183600">
              <a:lnSpc>
                <a:spcPct val="100000"/>
              </a:lnSpc>
              <a:spcBef>
                <a:spcPts val="1200"/>
              </a:spcBef>
              <a:buClr>
                <a:srgbClr val="000000"/>
              </a:buClr>
              <a:buSzPts val="1600"/>
              <a:buFont typeface="Arial"/>
              <a:buChar char="•"/>
            </a:pPr>
            <a:r>
              <a:rPr lang="de-DE" sz="1600" dirty="0" err="1"/>
              <a:t>Developed</a:t>
            </a:r>
            <a:r>
              <a:rPr lang="de-DE" sz="1600" dirty="0"/>
              <a:t> </a:t>
            </a:r>
            <a:r>
              <a:rPr lang="de-DE" sz="1600" dirty="0" err="1"/>
              <a:t>by</a:t>
            </a:r>
            <a:r>
              <a:rPr lang="de-DE" sz="1600" dirty="0"/>
              <a:t> </a:t>
            </a:r>
            <a:r>
              <a:rPr lang="de-DE" sz="1600" dirty="0" err="1"/>
              <a:t>the</a:t>
            </a:r>
            <a:r>
              <a:rPr lang="de-DE" sz="1600" dirty="0"/>
              <a:t> Joint Research </a:t>
            </a:r>
            <a:r>
              <a:rPr lang="de-DE" sz="1600" dirty="0" err="1"/>
              <a:t>Centre</a:t>
            </a:r>
            <a:r>
              <a:rPr lang="de-DE" sz="1600" dirty="0"/>
              <a:t> (JRC) </a:t>
            </a:r>
            <a:r>
              <a:rPr lang="de-DE" sz="1600" dirty="0" err="1"/>
              <a:t>of</a:t>
            </a:r>
            <a:r>
              <a:rPr lang="de-DE" sz="1600" dirty="0"/>
              <a:t> </a:t>
            </a:r>
            <a:r>
              <a:rPr lang="de-DE" sz="1600" dirty="0" err="1"/>
              <a:t>the</a:t>
            </a:r>
            <a:r>
              <a:rPr lang="de-DE" sz="1600" dirty="0"/>
              <a:t> European </a:t>
            </a:r>
            <a:r>
              <a:rPr lang="de-DE" sz="1600" dirty="0" err="1"/>
              <a:t>Commission</a:t>
            </a:r>
            <a:endParaRPr lang="de-DE" sz="1600" dirty="0"/>
          </a:p>
          <a:p>
            <a:pPr marL="183600" indent="-183600">
              <a:lnSpc>
                <a:spcPct val="100000"/>
              </a:lnSpc>
              <a:spcBef>
                <a:spcPts val="1200"/>
              </a:spcBef>
              <a:buClr>
                <a:srgbClr val="000000"/>
              </a:buClr>
              <a:buSzPts val="1600"/>
              <a:buFont typeface="Arial"/>
              <a:buChar char="•"/>
            </a:pPr>
            <a:r>
              <a:rPr lang="de-DE" sz="1600" dirty="0"/>
              <a:t>Made </a:t>
            </a:r>
            <a:r>
              <a:rPr lang="de-DE" sz="1600" dirty="0" err="1"/>
              <a:t>up</a:t>
            </a:r>
            <a:r>
              <a:rPr lang="de-DE" sz="1600" dirty="0"/>
              <a:t> </a:t>
            </a:r>
            <a:r>
              <a:rPr lang="de-DE" sz="1600" dirty="0" err="1"/>
              <a:t>of</a:t>
            </a:r>
            <a:r>
              <a:rPr lang="de-DE" sz="1600" dirty="0"/>
              <a:t> </a:t>
            </a:r>
            <a:r>
              <a:rPr lang="de-DE" sz="1600" dirty="0" err="1"/>
              <a:t>three</a:t>
            </a:r>
            <a:r>
              <a:rPr lang="de-DE" sz="1600" dirty="0"/>
              <a:t> </a:t>
            </a:r>
            <a:r>
              <a:rPr lang="de-DE" sz="1600" dirty="0" err="1"/>
              <a:t>competence</a:t>
            </a:r>
            <a:r>
              <a:rPr lang="de-DE" sz="1600" dirty="0"/>
              <a:t> </a:t>
            </a:r>
            <a:r>
              <a:rPr lang="de-DE" sz="1600" dirty="0" err="1"/>
              <a:t>areas</a:t>
            </a:r>
            <a:r>
              <a:rPr lang="de-DE" sz="1600" dirty="0"/>
              <a:t>: </a:t>
            </a:r>
            <a:br>
              <a:rPr lang="de-DE" sz="1600" dirty="0"/>
            </a:br>
            <a:r>
              <a:rPr lang="de-DE" sz="1600" dirty="0" err="1"/>
              <a:t>Ideas</a:t>
            </a:r>
            <a:r>
              <a:rPr lang="de-DE" sz="1600" dirty="0"/>
              <a:t> &amp; </a:t>
            </a:r>
            <a:r>
              <a:rPr lang="de-DE" sz="1600" dirty="0" err="1"/>
              <a:t>Opportunities</a:t>
            </a:r>
            <a:r>
              <a:rPr lang="de-DE" sz="1600" dirty="0"/>
              <a:t>, Resources, </a:t>
            </a:r>
            <a:r>
              <a:rPr lang="de-DE" sz="1600" dirty="0" err="1"/>
              <a:t>Into</a:t>
            </a:r>
            <a:r>
              <a:rPr lang="de-DE" sz="1600" dirty="0"/>
              <a:t> Action</a:t>
            </a:r>
          </a:p>
          <a:p>
            <a:pPr marL="183600" indent="-183600">
              <a:lnSpc>
                <a:spcPct val="100000"/>
              </a:lnSpc>
              <a:spcBef>
                <a:spcPts val="1200"/>
              </a:spcBef>
              <a:buClr>
                <a:srgbClr val="000000"/>
              </a:buClr>
              <a:buSzPts val="1600"/>
              <a:buFont typeface="Arial"/>
              <a:buChar char="•"/>
            </a:pPr>
            <a:r>
              <a:rPr lang="de-DE" sz="1600" dirty="0" err="1"/>
              <a:t>Each</a:t>
            </a:r>
            <a:r>
              <a:rPr lang="de-DE" sz="1600" dirty="0"/>
              <a:t> </a:t>
            </a:r>
            <a:r>
              <a:rPr lang="de-DE" sz="1600" dirty="0" err="1"/>
              <a:t>area</a:t>
            </a:r>
            <a:r>
              <a:rPr lang="de-DE" sz="1600" dirty="0"/>
              <a:t> </a:t>
            </a:r>
            <a:r>
              <a:rPr lang="de-DE" sz="1600" dirty="0" err="1"/>
              <a:t>includes</a:t>
            </a:r>
            <a:r>
              <a:rPr lang="de-DE" sz="1600" dirty="0"/>
              <a:t> 5 </a:t>
            </a:r>
            <a:r>
              <a:rPr lang="de-DE" sz="1600" dirty="0" err="1"/>
              <a:t>competences</a:t>
            </a:r>
            <a:endParaRPr lang="de-DE" sz="1600" dirty="0"/>
          </a:p>
        </p:txBody>
      </p:sp>
      <p:sp>
        <p:nvSpPr>
          <p:cNvPr id="11" name="Google Shape;339;p11">
            <a:extLst>
              <a:ext uri="{FF2B5EF4-FFF2-40B4-BE49-F238E27FC236}">
                <a16:creationId xmlns:a16="http://schemas.microsoft.com/office/drawing/2014/main" id="{587A9715-97C0-432A-E881-5431CB66CDCC}"/>
              </a:ext>
            </a:extLst>
          </p:cNvPr>
          <p:cNvSpPr txBox="1"/>
          <p:nvPr/>
        </p:nvSpPr>
        <p:spPr>
          <a:xfrm>
            <a:off x="438350" y="4593106"/>
            <a:ext cx="8040826"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1" u="none" strike="noStrike" cap="none" dirty="0" err="1">
                <a:solidFill>
                  <a:srgbClr val="AF9F92"/>
                </a:solidFill>
                <a:latin typeface="Aptos" panose="020B0004020202020204" pitchFamily="34" charset="0"/>
                <a:sym typeface="Arial"/>
              </a:rPr>
              <a:t>Bacigalupo</a:t>
            </a:r>
            <a:r>
              <a:rPr lang="de-DE" sz="1000" b="1" u="none" strike="noStrike" cap="none" dirty="0">
                <a:solidFill>
                  <a:srgbClr val="AF9F92"/>
                </a:solidFill>
                <a:latin typeface="Aptos" panose="020B0004020202020204" pitchFamily="34" charset="0"/>
                <a:sym typeface="Arial"/>
              </a:rPr>
              <a:t>, M., </a:t>
            </a:r>
            <a:r>
              <a:rPr lang="de-DE" sz="1000" b="1" u="none" strike="noStrike" cap="none" dirty="0" err="1">
                <a:solidFill>
                  <a:srgbClr val="AF9F92"/>
                </a:solidFill>
                <a:latin typeface="Aptos" panose="020B0004020202020204" pitchFamily="34" charset="0"/>
                <a:sym typeface="Arial"/>
              </a:rPr>
              <a:t>Kampylis</a:t>
            </a:r>
            <a:r>
              <a:rPr lang="de-DE" sz="1000" b="1" u="none" strike="noStrike" cap="none" dirty="0">
                <a:solidFill>
                  <a:srgbClr val="AF9F92"/>
                </a:solidFill>
                <a:latin typeface="Aptos" panose="020B0004020202020204" pitchFamily="34" charset="0"/>
                <a:sym typeface="Arial"/>
              </a:rPr>
              <a:t> , P., </a:t>
            </a:r>
            <a:r>
              <a:rPr lang="de-DE" sz="1000" b="1" u="none" strike="noStrike" cap="none" dirty="0" err="1">
                <a:solidFill>
                  <a:srgbClr val="AF9F92"/>
                </a:solidFill>
                <a:latin typeface="Aptos" panose="020B0004020202020204" pitchFamily="34" charset="0"/>
                <a:sym typeface="Arial"/>
              </a:rPr>
              <a:t>Punie</a:t>
            </a:r>
            <a:r>
              <a:rPr lang="de-DE" sz="1000" b="1" u="none" strike="noStrike" cap="none" dirty="0">
                <a:solidFill>
                  <a:srgbClr val="AF9F92"/>
                </a:solidFill>
                <a:latin typeface="Aptos" panose="020B0004020202020204" pitchFamily="34" charset="0"/>
                <a:sym typeface="Arial"/>
              </a:rPr>
              <a:t> , Y., Van den Brande, G. (2016). </a:t>
            </a:r>
            <a:r>
              <a:rPr lang="de-DE" sz="1000" b="1" u="none" strike="noStrike" cap="none" dirty="0" err="1">
                <a:solidFill>
                  <a:srgbClr val="AF9F92"/>
                </a:solidFill>
                <a:latin typeface="Aptos" panose="020B0004020202020204" pitchFamily="34" charset="0"/>
                <a:sym typeface="Arial"/>
              </a:rPr>
              <a:t>EntreComp</a:t>
            </a:r>
            <a:r>
              <a:rPr lang="de-DE" sz="1000" b="1" u="none" strike="noStrike" cap="none" dirty="0">
                <a:solidFill>
                  <a:srgbClr val="AF9F92"/>
                </a:solidFill>
                <a:latin typeface="Aptos" panose="020B0004020202020204" pitchFamily="34" charset="0"/>
                <a:sym typeface="Arial"/>
              </a:rPr>
              <a:t> : The Entrepreneurship Competence Framework. Luxembourg: </a:t>
            </a:r>
            <a:r>
              <a:rPr lang="de-DE" sz="1000" b="1" u="none" strike="noStrike" cap="none" dirty="0" err="1">
                <a:solidFill>
                  <a:srgbClr val="AF9F92"/>
                </a:solidFill>
                <a:latin typeface="Aptos" panose="020B0004020202020204" pitchFamily="34" charset="0"/>
                <a:sym typeface="Arial"/>
              </a:rPr>
              <a:t>Publication</a:t>
            </a:r>
            <a:r>
              <a:rPr lang="de-DE" sz="1000" b="1" u="none" strike="noStrike" cap="none" dirty="0">
                <a:solidFill>
                  <a:srgbClr val="AF9F92"/>
                </a:solidFill>
                <a:latin typeface="Aptos" panose="020B0004020202020204" pitchFamily="34" charset="0"/>
                <a:sym typeface="Arial"/>
              </a:rPr>
              <a:t> Office </a:t>
            </a:r>
            <a:r>
              <a:rPr lang="de-DE" sz="1000" b="1" u="none" strike="noStrike" cap="none" dirty="0" err="1">
                <a:solidFill>
                  <a:srgbClr val="AF9F92"/>
                </a:solidFill>
                <a:latin typeface="Aptos" panose="020B0004020202020204" pitchFamily="34" charset="0"/>
                <a:sym typeface="Arial"/>
              </a:rPr>
              <a:t>of</a:t>
            </a:r>
            <a:r>
              <a:rPr lang="de-DE" sz="1000" b="1" u="none" strike="noStrike" cap="none" dirty="0">
                <a:solidFill>
                  <a:srgbClr val="AF9F92"/>
                </a:solidFill>
                <a:latin typeface="Aptos" panose="020B0004020202020204" pitchFamily="34" charset="0"/>
                <a:sym typeface="Arial"/>
              </a:rPr>
              <a:t> </a:t>
            </a:r>
            <a:r>
              <a:rPr lang="de-DE" sz="1000" b="1" u="none" strike="noStrike" cap="none" dirty="0" err="1">
                <a:solidFill>
                  <a:srgbClr val="AF9F92"/>
                </a:solidFill>
                <a:latin typeface="Aptos" panose="020B0004020202020204" pitchFamily="34" charset="0"/>
                <a:sym typeface="Arial"/>
              </a:rPr>
              <a:t>the</a:t>
            </a:r>
            <a:r>
              <a:rPr lang="de-DE" sz="1000" b="1" u="none" strike="noStrike" cap="none" dirty="0">
                <a:solidFill>
                  <a:srgbClr val="AF9F92"/>
                </a:solidFill>
                <a:latin typeface="Aptos" panose="020B0004020202020204" pitchFamily="34" charset="0"/>
                <a:sym typeface="Arial"/>
              </a:rPr>
              <a:t> European Union; EUR 27939 EN; doi:10.2791/593884</a:t>
            </a:r>
            <a:endParaRPr sz="1400" b="1" u="none" strike="noStrike" cap="none" dirty="0">
              <a:solidFill>
                <a:srgbClr val="000000"/>
              </a:solidFill>
              <a:latin typeface="Aptos" panose="020B0004020202020204" pitchFamily="34" charset="0"/>
              <a:sym typeface="Arial"/>
            </a:endParaRPr>
          </a:p>
        </p:txBody>
      </p:sp>
    </p:spTree>
    <p:extLst>
      <p:ext uri="{BB962C8B-B14F-4D97-AF65-F5344CB8AC3E}">
        <p14:creationId xmlns:p14="http://schemas.microsoft.com/office/powerpoint/2010/main" val="3112678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347">
          <a:extLst>
            <a:ext uri="{FF2B5EF4-FFF2-40B4-BE49-F238E27FC236}">
              <a16:creationId xmlns:a16="http://schemas.microsoft.com/office/drawing/2014/main" id="{CF6DB056-CCCC-94AC-49F7-81E7549155A2}"/>
            </a:ext>
          </a:extLst>
        </p:cNvPr>
        <p:cNvGrpSpPr/>
        <p:nvPr/>
      </p:nvGrpSpPr>
      <p:grpSpPr>
        <a:xfrm>
          <a:off x="0" y="0"/>
          <a:ext cx="0" cy="0"/>
          <a:chOff x="0" y="0"/>
          <a:chExt cx="0" cy="0"/>
        </a:xfrm>
      </p:grpSpPr>
      <p:sp>
        <p:nvSpPr>
          <p:cNvPr id="349" name="Google Shape;349;p12">
            <a:extLst>
              <a:ext uri="{FF2B5EF4-FFF2-40B4-BE49-F238E27FC236}">
                <a16:creationId xmlns:a16="http://schemas.microsoft.com/office/drawing/2014/main" id="{188A6AA7-B0C7-512A-F807-BDA26CAE8CD2}"/>
              </a:ext>
            </a:extLst>
          </p:cNvPr>
          <p:cNvSpPr txBox="1">
            <a:spLocks noGrp="1"/>
          </p:cNvSpPr>
          <p:nvPr>
            <p:ph type="body" idx="1"/>
          </p:nvPr>
        </p:nvSpPr>
        <p:spPr>
          <a:xfrm>
            <a:off x="404133" y="33908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Skillset</a:t>
            </a:r>
            <a:r>
              <a:rPr lang="de-DE" dirty="0"/>
              <a:t>: </a:t>
            </a:r>
            <a:r>
              <a:rPr lang="de-DE" dirty="0" err="1"/>
              <a:t>EntreComp</a:t>
            </a:r>
            <a:r>
              <a:rPr lang="de-DE" dirty="0"/>
              <a:t> Wheel</a:t>
            </a:r>
            <a:endParaRPr dirty="0"/>
          </a:p>
        </p:txBody>
      </p:sp>
      <p:pic>
        <p:nvPicPr>
          <p:cNvPr id="2" name="Google Shape;272;p8">
            <a:extLst>
              <a:ext uri="{FF2B5EF4-FFF2-40B4-BE49-F238E27FC236}">
                <a16:creationId xmlns:a16="http://schemas.microsoft.com/office/drawing/2014/main" id="{B211B0B7-A5C3-A091-21B3-C01319B9651D}"/>
              </a:ext>
            </a:extLst>
          </p:cNvPr>
          <p:cNvPicPr preferRelativeResize="0"/>
          <p:nvPr/>
        </p:nvPicPr>
        <p:blipFill rotWithShape="1">
          <a:blip r:embed="rId3">
            <a:alphaModFix/>
          </a:blip>
          <a:srcRect t="16391" r="51855"/>
          <a:stretch/>
        </p:blipFill>
        <p:spPr>
          <a:xfrm>
            <a:off x="0" y="843066"/>
            <a:ext cx="4402318" cy="4300433"/>
          </a:xfrm>
          <a:prstGeom prst="rect">
            <a:avLst/>
          </a:prstGeom>
          <a:noFill/>
          <a:ln>
            <a:noFill/>
          </a:ln>
        </p:spPr>
      </p:pic>
      <p:sp>
        <p:nvSpPr>
          <p:cNvPr id="4" name="Google Shape;274;p8">
            <a:extLst>
              <a:ext uri="{FF2B5EF4-FFF2-40B4-BE49-F238E27FC236}">
                <a16:creationId xmlns:a16="http://schemas.microsoft.com/office/drawing/2014/main" id="{728498AC-50A8-BDDA-B68F-2FF412EC032E}"/>
              </a:ext>
            </a:extLst>
          </p:cNvPr>
          <p:cNvSpPr txBox="1">
            <a:spLocks/>
          </p:cNvSpPr>
          <p:nvPr/>
        </p:nvSpPr>
        <p:spPr>
          <a:xfrm>
            <a:off x="4402318" y="1504950"/>
            <a:ext cx="4322582" cy="2444750"/>
          </a:xfrm>
          <a:prstGeom prst="rect">
            <a:avLst/>
          </a:prstGeom>
          <a:noFill/>
          <a:ln>
            <a:noFill/>
          </a:ln>
        </p:spPr>
        <p:txBody>
          <a:bodyPr spcFirstLastPara="1" wrap="square" lIns="0" tIns="0" rIns="0" bIns="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indent="-183600">
              <a:lnSpc>
                <a:spcPct val="100000"/>
              </a:lnSpc>
              <a:spcBef>
                <a:spcPts val="0"/>
              </a:spcBef>
              <a:buClr>
                <a:srgbClr val="000000"/>
              </a:buClr>
              <a:buSzPts val="1600"/>
              <a:buFont typeface="Arial"/>
              <a:buChar char="•"/>
            </a:pPr>
            <a:r>
              <a:rPr lang="de-DE" sz="1600" dirty="0"/>
              <a:t>Tool </a:t>
            </a:r>
            <a:r>
              <a:rPr lang="de-DE" sz="1600" dirty="0" err="1"/>
              <a:t>to</a:t>
            </a:r>
            <a:r>
              <a:rPr lang="de-DE" sz="1600" dirty="0"/>
              <a:t> </a:t>
            </a:r>
            <a:r>
              <a:rPr lang="de-DE" sz="1600" dirty="0" err="1"/>
              <a:t>reflect</a:t>
            </a:r>
            <a:r>
              <a:rPr lang="de-DE" sz="1600" dirty="0"/>
              <a:t> on </a:t>
            </a:r>
            <a:r>
              <a:rPr lang="de-DE" sz="1600" dirty="0" err="1"/>
              <a:t>your</a:t>
            </a:r>
            <a:r>
              <a:rPr lang="de-DE" sz="1600" dirty="0"/>
              <a:t> personal </a:t>
            </a:r>
            <a:r>
              <a:rPr lang="de-DE" sz="1600" dirty="0" err="1"/>
              <a:t>development</a:t>
            </a:r>
            <a:r>
              <a:rPr lang="de-DE" sz="1600" dirty="0"/>
              <a:t> </a:t>
            </a:r>
            <a:br>
              <a:rPr lang="de-DE" sz="1600" dirty="0"/>
            </a:br>
            <a:r>
              <a:rPr lang="de-DE" sz="1600" dirty="0" err="1"/>
              <a:t>of</a:t>
            </a:r>
            <a:r>
              <a:rPr lang="de-DE" sz="1600" dirty="0"/>
              <a:t> </a:t>
            </a:r>
            <a:r>
              <a:rPr lang="de-DE" sz="1600" dirty="0" err="1"/>
              <a:t>entrepreneurial</a:t>
            </a:r>
            <a:r>
              <a:rPr lang="de-DE" sz="1600" dirty="0"/>
              <a:t> </a:t>
            </a:r>
            <a:r>
              <a:rPr lang="de-DE" sz="1600" dirty="0" err="1"/>
              <a:t>skills</a:t>
            </a:r>
            <a:endParaRPr lang="de-DE" sz="1600" dirty="0"/>
          </a:p>
          <a:p>
            <a:pPr marL="183600" indent="-183600">
              <a:lnSpc>
                <a:spcPct val="100000"/>
              </a:lnSpc>
              <a:spcBef>
                <a:spcPts val="1200"/>
              </a:spcBef>
              <a:buClr>
                <a:srgbClr val="000000"/>
              </a:buClr>
              <a:buSzPts val="1600"/>
              <a:buFont typeface="Arial"/>
              <a:buChar char="•"/>
            </a:pPr>
            <a:r>
              <a:rPr lang="de-DE" sz="1600" dirty="0" err="1"/>
              <a:t>Developed</a:t>
            </a:r>
            <a:r>
              <a:rPr lang="de-DE" sz="1600" dirty="0"/>
              <a:t> </a:t>
            </a:r>
            <a:r>
              <a:rPr lang="de-DE" sz="1600" dirty="0" err="1"/>
              <a:t>by</a:t>
            </a:r>
            <a:r>
              <a:rPr lang="de-DE" sz="1600" dirty="0"/>
              <a:t> </a:t>
            </a:r>
            <a:r>
              <a:rPr lang="de-DE" sz="1600" dirty="0" err="1"/>
              <a:t>the</a:t>
            </a:r>
            <a:r>
              <a:rPr lang="de-DE" sz="1600" dirty="0"/>
              <a:t> Joint Research </a:t>
            </a:r>
            <a:r>
              <a:rPr lang="de-DE" sz="1600" dirty="0" err="1"/>
              <a:t>Centre</a:t>
            </a:r>
            <a:r>
              <a:rPr lang="de-DE" sz="1600" dirty="0"/>
              <a:t> (JRC) </a:t>
            </a:r>
            <a:r>
              <a:rPr lang="de-DE" sz="1600" dirty="0" err="1"/>
              <a:t>of</a:t>
            </a:r>
            <a:r>
              <a:rPr lang="de-DE" sz="1600" dirty="0"/>
              <a:t> </a:t>
            </a:r>
            <a:r>
              <a:rPr lang="de-DE" sz="1600" dirty="0" err="1"/>
              <a:t>the</a:t>
            </a:r>
            <a:r>
              <a:rPr lang="de-DE" sz="1600" dirty="0"/>
              <a:t> European </a:t>
            </a:r>
            <a:r>
              <a:rPr lang="de-DE" sz="1600" dirty="0" err="1"/>
              <a:t>Commission</a:t>
            </a:r>
            <a:endParaRPr lang="de-DE" sz="1600" dirty="0"/>
          </a:p>
          <a:p>
            <a:pPr marL="183600" indent="-183600">
              <a:lnSpc>
                <a:spcPct val="100000"/>
              </a:lnSpc>
              <a:spcBef>
                <a:spcPts val="1200"/>
              </a:spcBef>
              <a:buClr>
                <a:srgbClr val="000000"/>
              </a:buClr>
              <a:buSzPts val="1600"/>
              <a:buFont typeface="Arial"/>
              <a:buChar char="•"/>
            </a:pPr>
            <a:r>
              <a:rPr lang="de-DE" sz="1600" dirty="0"/>
              <a:t>Made </a:t>
            </a:r>
            <a:r>
              <a:rPr lang="de-DE" sz="1600" dirty="0" err="1"/>
              <a:t>up</a:t>
            </a:r>
            <a:r>
              <a:rPr lang="de-DE" sz="1600" dirty="0"/>
              <a:t> </a:t>
            </a:r>
            <a:r>
              <a:rPr lang="de-DE" sz="1600" dirty="0" err="1"/>
              <a:t>of</a:t>
            </a:r>
            <a:r>
              <a:rPr lang="de-DE" sz="1600" dirty="0"/>
              <a:t> </a:t>
            </a:r>
            <a:r>
              <a:rPr lang="de-DE" sz="1600" dirty="0" err="1"/>
              <a:t>three</a:t>
            </a:r>
            <a:r>
              <a:rPr lang="de-DE" sz="1600" dirty="0"/>
              <a:t> </a:t>
            </a:r>
            <a:r>
              <a:rPr lang="de-DE" sz="1600" dirty="0" err="1"/>
              <a:t>competence</a:t>
            </a:r>
            <a:r>
              <a:rPr lang="de-DE" sz="1600" dirty="0"/>
              <a:t> </a:t>
            </a:r>
            <a:r>
              <a:rPr lang="de-DE" sz="1600" dirty="0" err="1"/>
              <a:t>areas</a:t>
            </a:r>
            <a:r>
              <a:rPr lang="de-DE" sz="1600" dirty="0"/>
              <a:t>: </a:t>
            </a:r>
            <a:br>
              <a:rPr lang="de-DE" sz="1600" dirty="0"/>
            </a:br>
            <a:r>
              <a:rPr lang="de-DE" sz="1600" dirty="0" err="1"/>
              <a:t>Ideas</a:t>
            </a:r>
            <a:r>
              <a:rPr lang="de-DE" sz="1600" dirty="0"/>
              <a:t> &amp; </a:t>
            </a:r>
            <a:r>
              <a:rPr lang="de-DE" sz="1600" dirty="0" err="1"/>
              <a:t>Opportunities</a:t>
            </a:r>
            <a:r>
              <a:rPr lang="de-DE" sz="1600" dirty="0"/>
              <a:t>, Resources, </a:t>
            </a:r>
            <a:r>
              <a:rPr lang="de-DE" sz="1600" dirty="0" err="1"/>
              <a:t>Into</a:t>
            </a:r>
            <a:r>
              <a:rPr lang="de-DE" sz="1600" dirty="0"/>
              <a:t> Action</a:t>
            </a:r>
          </a:p>
          <a:p>
            <a:pPr marL="183600" indent="-183600">
              <a:lnSpc>
                <a:spcPct val="100000"/>
              </a:lnSpc>
              <a:spcBef>
                <a:spcPts val="1200"/>
              </a:spcBef>
              <a:buClr>
                <a:srgbClr val="000000"/>
              </a:buClr>
              <a:buSzPts val="1600"/>
              <a:buFont typeface="Arial"/>
              <a:buChar char="•"/>
            </a:pPr>
            <a:r>
              <a:rPr lang="de-DE" sz="1600" dirty="0" err="1"/>
              <a:t>Each</a:t>
            </a:r>
            <a:r>
              <a:rPr lang="de-DE" sz="1600" dirty="0"/>
              <a:t> </a:t>
            </a:r>
            <a:r>
              <a:rPr lang="de-DE" sz="1600" dirty="0" err="1"/>
              <a:t>area</a:t>
            </a:r>
            <a:r>
              <a:rPr lang="de-DE" sz="1600" dirty="0"/>
              <a:t> </a:t>
            </a:r>
            <a:r>
              <a:rPr lang="de-DE" sz="1600" dirty="0" err="1"/>
              <a:t>includes</a:t>
            </a:r>
            <a:r>
              <a:rPr lang="de-DE" sz="1600" dirty="0"/>
              <a:t> 5 </a:t>
            </a:r>
            <a:r>
              <a:rPr lang="de-DE" sz="1600" dirty="0" err="1"/>
              <a:t>competences</a:t>
            </a:r>
            <a:endParaRPr lang="de-DE" sz="1600" dirty="0"/>
          </a:p>
        </p:txBody>
      </p:sp>
      <p:sp>
        <p:nvSpPr>
          <p:cNvPr id="5" name="Google Shape;339;p11">
            <a:extLst>
              <a:ext uri="{FF2B5EF4-FFF2-40B4-BE49-F238E27FC236}">
                <a16:creationId xmlns:a16="http://schemas.microsoft.com/office/drawing/2014/main" id="{F6B67C1D-EA2F-A29E-7E10-4600DC0A48E6}"/>
              </a:ext>
            </a:extLst>
          </p:cNvPr>
          <p:cNvSpPr txBox="1"/>
          <p:nvPr/>
        </p:nvSpPr>
        <p:spPr>
          <a:xfrm>
            <a:off x="438350" y="4593106"/>
            <a:ext cx="8040826"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1" u="none" strike="noStrike" cap="none" dirty="0" err="1">
                <a:solidFill>
                  <a:srgbClr val="AF9F92"/>
                </a:solidFill>
                <a:latin typeface="Aptos" panose="020B0004020202020204" pitchFamily="34" charset="0"/>
                <a:sym typeface="Arial"/>
              </a:rPr>
              <a:t>Bacigalupo</a:t>
            </a:r>
            <a:r>
              <a:rPr lang="de-DE" sz="1000" b="1" u="none" strike="noStrike" cap="none" dirty="0">
                <a:solidFill>
                  <a:srgbClr val="AF9F92"/>
                </a:solidFill>
                <a:latin typeface="Aptos" panose="020B0004020202020204" pitchFamily="34" charset="0"/>
                <a:sym typeface="Arial"/>
              </a:rPr>
              <a:t>, M., </a:t>
            </a:r>
            <a:r>
              <a:rPr lang="de-DE" sz="1000" b="1" u="none" strike="noStrike" cap="none" dirty="0" err="1">
                <a:solidFill>
                  <a:srgbClr val="AF9F92"/>
                </a:solidFill>
                <a:latin typeface="Aptos" panose="020B0004020202020204" pitchFamily="34" charset="0"/>
                <a:sym typeface="Arial"/>
              </a:rPr>
              <a:t>Kampylis</a:t>
            </a:r>
            <a:r>
              <a:rPr lang="de-DE" sz="1000" b="1" u="none" strike="noStrike" cap="none" dirty="0">
                <a:solidFill>
                  <a:srgbClr val="AF9F92"/>
                </a:solidFill>
                <a:latin typeface="Aptos" panose="020B0004020202020204" pitchFamily="34" charset="0"/>
                <a:sym typeface="Arial"/>
              </a:rPr>
              <a:t> , P., </a:t>
            </a:r>
            <a:r>
              <a:rPr lang="de-DE" sz="1000" b="1" u="none" strike="noStrike" cap="none" dirty="0" err="1">
                <a:solidFill>
                  <a:srgbClr val="AF9F92"/>
                </a:solidFill>
                <a:latin typeface="Aptos" panose="020B0004020202020204" pitchFamily="34" charset="0"/>
                <a:sym typeface="Arial"/>
              </a:rPr>
              <a:t>Punie</a:t>
            </a:r>
            <a:r>
              <a:rPr lang="de-DE" sz="1000" b="1" u="none" strike="noStrike" cap="none" dirty="0">
                <a:solidFill>
                  <a:srgbClr val="AF9F92"/>
                </a:solidFill>
                <a:latin typeface="Aptos" panose="020B0004020202020204" pitchFamily="34" charset="0"/>
                <a:sym typeface="Arial"/>
              </a:rPr>
              <a:t> , Y., Van den Brande, G. (2016). </a:t>
            </a:r>
            <a:r>
              <a:rPr lang="de-DE" sz="1000" b="1" u="none" strike="noStrike" cap="none" dirty="0" err="1">
                <a:solidFill>
                  <a:srgbClr val="AF9F92"/>
                </a:solidFill>
                <a:latin typeface="Aptos" panose="020B0004020202020204" pitchFamily="34" charset="0"/>
                <a:sym typeface="Arial"/>
              </a:rPr>
              <a:t>EntreComp</a:t>
            </a:r>
            <a:r>
              <a:rPr lang="de-DE" sz="1000" b="1" u="none" strike="noStrike" cap="none" dirty="0">
                <a:solidFill>
                  <a:srgbClr val="AF9F92"/>
                </a:solidFill>
                <a:latin typeface="Aptos" panose="020B0004020202020204" pitchFamily="34" charset="0"/>
                <a:sym typeface="Arial"/>
              </a:rPr>
              <a:t> : The Entrepreneurship Competence Framework. Luxembourg: </a:t>
            </a:r>
            <a:r>
              <a:rPr lang="de-DE" sz="1000" b="1" u="none" strike="noStrike" cap="none" dirty="0" err="1">
                <a:solidFill>
                  <a:srgbClr val="AF9F92"/>
                </a:solidFill>
                <a:latin typeface="Aptos" panose="020B0004020202020204" pitchFamily="34" charset="0"/>
                <a:sym typeface="Arial"/>
              </a:rPr>
              <a:t>Publication</a:t>
            </a:r>
            <a:r>
              <a:rPr lang="de-DE" sz="1000" b="1" u="none" strike="noStrike" cap="none" dirty="0">
                <a:solidFill>
                  <a:srgbClr val="AF9F92"/>
                </a:solidFill>
                <a:latin typeface="Aptos" panose="020B0004020202020204" pitchFamily="34" charset="0"/>
                <a:sym typeface="Arial"/>
              </a:rPr>
              <a:t> Office </a:t>
            </a:r>
            <a:r>
              <a:rPr lang="de-DE" sz="1000" b="1" u="none" strike="noStrike" cap="none" dirty="0" err="1">
                <a:solidFill>
                  <a:srgbClr val="AF9F92"/>
                </a:solidFill>
                <a:latin typeface="Aptos" panose="020B0004020202020204" pitchFamily="34" charset="0"/>
                <a:sym typeface="Arial"/>
              </a:rPr>
              <a:t>of</a:t>
            </a:r>
            <a:r>
              <a:rPr lang="de-DE" sz="1000" b="1" u="none" strike="noStrike" cap="none" dirty="0">
                <a:solidFill>
                  <a:srgbClr val="AF9F92"/>
                </a:solidFill>
                <a:latin typeface="Aptos" panose="020B0004020202020204" pitchFamily="34" charset="0"/>
                <a:sym typeface="Arial"/>
              </a:rPr>
              <a:t> </a:t>
            </a:r>
            <a:r>
              <a:rPr lang="de-DE" sz="1000" b="1" u="none" strike="noStrike" cap="none" dirty="0" err="1">
                <a:solidFill>
                  <a:srgbClr val="AF9F92"/>
                </a:solidFill>
                <a:latin typeface="Aptos" panose="020B0004020202020204" pitchFamily="34" charset="0"/>
                <a:sym typeface="Arial"/>
              </a:rPr>
              <a:t>the</a:t>
            </a:r>
            <a:r>
              <a:rPr lang="de-DE" sz="1000" b="1" u="none" strike="noStrike" cap="none" dirty="0">
                <a:solidFill>
                  <a:srgbClr val="AF9F92"/>
                </a:solidFill>
                <a:latin typeface="Aptos" panose="020B0004020202020204" pitchFamily="34" charset="0"/>
                <a:sym typeface="Arial"/>
              </a:rPr>
              <a:t> European Union; EUR 27939 EN; doi:10.2791/593884</a:t>
            </a:r>
            <a:endParaRPr sz="1400" b="1" u="none" strike="noStrike" cap="none" dirty="0">
              <a:solidFill>
                <a:srgbClr val="000000"/>
              </a:solidFill>
              <a:latin typeface="Aptos" panose="020B0004020202020204" pitchFamily="34" charset="0"/>
              <a:sym typeface="Arial"/>
            </a:endParaRPr>
          </a:p>
        </p:txBody>
      </p:sp>
    </p:spTree>
    <p:extLst>
      <p:ext uri="{BB962C8B-B14F-4D97-AF65-F5344CB8AC3E}">
        <p14:creationId xmlns:p14="http://schemas.microsoft.com/office/powerpoint/2010/main" val="2987496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C1F9DCE9-A31D-DFCF-94A9-207C1FA67693}"/>
              </a:ext>
            </a:extLst>
          </p:cNvPr>
          <p:cNvSpPr>
            <a:spLocks noGrp="1"/>
          </p:cNvSpPr>
          <p:nvPr>
            <p:ph type="body" idx="1"/>
          </p:nvPr>
        </p:nvSpPr>
        <p:spPr>
          <a:xfrm>
            <a:off x="412297" y="336593"/>
            <a:ext cx="5099593" cy="443198"/>
          </a:xfrm>
        </p:spPr>
        <p:txBody>
          <a:bodyPr/>
          <a:lstStyle/>
          <a:p>
            <a:r>
              <a:rPr lang="en-GB" dirty="0"/>
              <a:t>Psychological counselling in your city</a:t>
            </a:r>
          </a:p>
        </p:txBody>
      </p:sp>
      <p:sp>
        <p:nvSpPr>
          <p:cNvPr id="2" name="Text Placeholder 1">
            <a:extLst>
              <a:ext uri="{FF2B5EF4-FFF2-40B4-BE49-F238E27FC236}">
                <a16:creationId xmlns:a16="http://schemas.microsoft.com/office/drawing/2014/main" id="{29E03A67-0920-D046-9789-1E1D2475C466}"/>
              </a:ext>
            </a:extLst>
          </p:cNvPr>
          <p:cNvSpPr>
            <a:spLocks noGrp="1"/>
          </p:cNvSpPr>
          <p:nvPr>
            <p:ph type="body" sz="quarter" idx="13"/>
          </p:nvPr>
        </p:nvSpPr>
        <p:spPr/>
        <p:txBody>
          <a:bodyPr/>
          <a:lstStyle/>
          <a:p>
            <a:pPr marL="0" indent="0">
              <a:buNone/>
            </a:pPr>
            <a:r>
              <a:rPr lang="en-GB" dirty="0" err="1"/>
              <a:t>Studentenwerk</a:t>
            </a:r>
            <a:r>
              <a:rPr lang="en-GB" dirty="0"/>
              <a:t> Leipzig: </a:t>
            </a:r>
            <a:br>
              <a:rPr lang="en-GB" dirty="0"/>
            </a:br>
            <a:r>
              <a:rPr lang="en-GB" dirty="0" err="1">
                <a:hlinkClick r:id="rId4">
                  <a:extLst>
                    <a:ext uri="{A12FA001-AC4F-418D-AE19-62706E023703}">
                      <ahyp:hlinkClr xmlns:ahyp="http://schemas.microsoft.com/office/drawing/2018/hyperlinkcolor" val="tx"/>
                    </a:ext>
                  </a:extLst>
                </a:hlinkClick>
              </a:rPr>
              <a:t>Psychosoziale</a:t>
            </a:r>
            <a:r>
              <a:rPr lang="en-GB" dirty="0">
                <a:hlinkClick r:id="rId4">
                  <a:extLst>
                    <a:ext uri="{A12FA001-AC4F-418D-AE19-62706E023703}">
                      <ahyp:hlinkClr xmlns:ahyp="http://schemas.microsoft.com/office/drawing/2018/hyperlinkcolor" val="tx"/>
                    </a:ext>
                  </a:extLst>
                </a:hlinkClick>
              </a:rPr>
              <a:t> </a:t>
            </a:r>
            <a:r>
              <a:rPr lang="en-GB" dirty="0" err="1">
                <a:hlinkClick r:id="rId4">
                  <a:extLst>
                    <a:ext uri="{A12FA001-AC4F-418D-AE19-62706E023703}">
                      <ahyp:hlinkClr xmlns:ahyp="http://schemas.microsoft.com/office/drawing/2018/hyperlinkcolor" val="tx"/>
                    </a:ext>
                  </a:extLst>
                </a:hlinkClick>
              </a:rPr>
              <a:t>Beratung</a:t>
            </a:r>
            <a:r>
              <a:rPr lang="en-GB" dirty="0">
                <a:hlinkClick r:id="rId4">
                  <a:extLst>
                    <a:ext uri="{A12FA001-AC4F-418D-AE19-62706E023703}">
                      <ahyp:hlinkClr xmlns:ahyp="http://schemas.microsoft.com/office/drawing/2018/hyperlinkcolor" val="tx"/>
                    </a:ext>
                  </a:extLst>
                </a:hlinkClick>
              </a:rPr>
              <a:t> – </a:t>
            </a:r>
            <a:r>
              <a:rPr lang="en-GB" dirty="0" err="1">
                <a:hlinkClick r:id="rId4">
                  <a:extLst>
                    <a:ext uri="{A12FA001-AC4F-418D-AE19-62706E023703}">
                      <ahyp:hlinkClr xmlns:ahyp="http://schemas.microsoft.com/office/drawing/2018/hyperlinkcolor" val="tx"/>
                    </a:ext>
                  </a:extLst>
                </a:hlinkClick>
              </a:rPr>
              <a:t>Studentenwerk</a:t>
            </a:r>
            <a:r>
              <a:rPr lang="en-GB" dirty="0">
                <a:hlinkClick r:id="rId4">
                  <a:extLst>
                    <a:ext uri="{A12FA001-AC4F-418D-AE19-62706E023703}">
                      <ahyp:hlinkClr xmlns:ahyp="http://schemas.microsoft.com/office/drawing/2018/hyperlinkcolor" val="tx"/>
                    </a:ext>
                  </a:extLst>
                </a:hlinkClick>
              </a:rPr>
              <a:t> Leipzig (</a:t>
            </a:r>
            <a:r>
              <a:rPr lang="en-GB" dirty="0" err="1">
                <a:hlinkClick r:id="rId4">
                  <a:extLst>
                    <a:ext uri="{A12FA001-AC4F-418D-AE19-62706E023703}">
                      <ahyp:hlinkClr xmlns:ahyp="http://schemas.microsoft.com/office/drawing/2018/hyperlinkcolor" val="tx"/>
                    </a:ext>
                  </a:extLst>
                </a:hlinkClick>
              </a:rPr>
              <a:t>studentenwerk-leipzig.de</a:t>
            </a:r>
            <a:r>
              <a:rPr lang="en-GB" dirty="0">
                <a:hlinkClick r:id="rId4">
                  <a:extLst>
                    <a:ext uri="{A12FA001-AC4F-418D-AE19-62706E023703}">
                      <ahyp:hlinkClr xmlns:ahyp="http://schemas.microsoft.com/office/drawing/2018/hyperlinkcolor" val="tx"/>
                    </a:ext>
                  </a:extLst>
                </a:hlinkClick>
              </a:rPr>
              <a:t>)</a:t>
            </a:r>
            <a:br>
              <a:rPr lang="en-GB" dirty="0"/>
            </a:br>
            <a:endParaRPr lang="en-GB" dirty="0"/>
          </a:p>
          <a:p>
            <a:pPr marL="0" indent="0">
              <a:buNone/>
            </a:pPr>
            <a:r>
              <a:rPr lang="en-GB" dirty="0"/>
              <a:t>Links to </a:t>
            </a:r>
            <a:r>
              <a:rPr lang="en-GB" dirty="0" err="1"/>
              <a:t>Sozialpsychatrischer</a:t>
            </a:r>
            <a:r>
              <a:rPr lang="en-GB" dirty="0"/>
              <a:t> </a:t>
            </a:r>
            <a:r>
              <a:rPr lang="en-GB" dirty="0" err="1"/>
              <a:t>Dienst</a:t>
            </a:r>
            <a:r>
              <a:rPr lang="en-GB" dirty="0"/>
              <a:t> Leipzig &amp; to the psycho-social community centres: </a:t>
            </a:r>
            <a:r>
              <a:rPr lang="en-GB" dirty="0">
                <a:hlinkClick r:id="rId5">
                  <a:extLst>
                    <a:ext uri="{A12FA001-AC4F-418D-AE19-62706E023703}">
                      <ahyp:hlinkClr xmlns:ahyp="http://schemas.microsoft.com/office/drawing/2018/hyperlinkcolor" val="tx"/>
                    </a:ext>
                  </a:extLst>
                </a:hlinkClick>
              </a:rPr>
              <a:t>https://</a:t>
            </a:r>
            <a:r>
              <a:rPr lang="en-GB" dirty="0" err="1">
                <a:hlinkClick r:id="rId5">
                  <a:extLst>
                    <a:ext uri="{A12FA001-AC4F-418D-AE19-62706E023703}">
                      <ahyp:hlinkClr xmlns:ahyp="http://schemas.microsoft.com/office/drawing/2018/hyperlinkcolor" val="tx"/>
                    </a:ext>
                  </a:extLst>
                </a:hlinkClick>
              </a:rPr>
              <a:t>www.leipzig.de</a:t>
            </a:r>
            <a:r>
              <a:rPr lang="en-GB" dirty="0">
                <a:hlinkClick r:id="rId5">
                  <a:extLst>
                    <a:ext uri="{A12FA001-AC4F-418D-AE19-62706E023703}">
                      <ahyp:hlinkClr xmlns:ahyp="http://schemas.microsoft.com/office/drawing/2018/hyperlinkcolor" val="tx"/>
                    </a:ext>
                  </a:extLst>
                </a:hlinkClick>
              </a:rPr>
              <a:t>/</a:t>
            </a:r>
            <a:r>
              <a:rPr lang="en-GB" dirty="0" err="1">
                <a:hlinkClick r:id="rId5">
                  <a:extLst>
                    <a:ext uri="{A12FA001-AC4F-418D-AE19-62706E023703}">
                      <ahyp:hlinkClr xmlns:ahyp="http://schemas.microsoft.com/office/drawing/2018/hyperlinkcolor" val="tx"/>
                    </a:ext>
                  </a:extLst>
                </a:hlinkClick>
              </a:rPr>
              <a:t>jugend</a:t>
            </a:r>
            <a:r>
              <a:rPr lang="en-GB" dirty="0">
                <a:hlinkClick r:id="rId5">
                  <a:extLst>
                    <a:ext uri="{A12FA001-AC4F-418D-AE19-62706E023703}">
                      <ahyp:hlinkClr xmlns:ahyp="http://schemas.microsoft.com/office/drawing/2018/hyperlinkcolor" val="tx"/>
                    </a:ext>
                  </a:extLst>
                </a:hlinkClick>
              </a:rPr>
              <a:t>-</a:t>
            </a:r>
            <a:r>
              <a:rPr lang="en-GB" dirty="0" err="1">
                <a:hlinkClick r:id="rId5">
                  <a:extLst>
                    <a:ext uri="{A12FA001-AC4F-418D-AE19-62706E023703}">
                      <ahyp:hlinkClr xmlns:ahyp="http://schemas.microsoft.com/office/drawing/2018/hyperlinkcolor" val="tx"/>
                    </a:ext>
                  </a:extLst>
                </a:hlinkClick>
              </a:rPr>
              <a:t>familie</a:t>
            </a:r>
            <a:r>
              <a:rPr lang="en-GB" dirty="0">
                <a:hlinkClick r:id="rId5">
                  <a:extLst>
                    <a:ext uri="{A12FA001-AC4F-418D-AE19-62706E023703}">
                      <ahyp:hlinkClr xmlns:ahyp="http://schemas.microsoft.com/office/drawing/2018/hyperlinkcolor" val="tx"/>
                    </a:ext>
                  </a:extLst>
                </a:hlinkClick>
              </a:rPr>
              <a:t>-und-</a:t>
            </a:r>
            <a:r>
              <a:rPr lang="en-GB" dirty="0" err="1">
                <a:hlinkClick r:id="rId5">
                  <a:extLst>
                    <a:ext uri="{A12FA001-AC4F-418D-AE19-62706E023703}">
                      <ahyp:hlinkClr xmlns:ahyp="http://schemas.microsoft.com/office/drawing/2018/hyperlinkcolor" val="tx"/>
                    </a:ext>
                  </a:extLst>
                </a:hlinkClick>
              </a:rPr>
              <a:t>soziales</a:t>
            </a:r>
            <a:r>
              <a:rPr lang="en-GB" dirty="0">
                <a:hlinkClick r:id="rId5">
                  <a:extLst>
                    <a:ext uri="{A12FA001-AC4F-418D-AE19-62706E023703}">
                      <ahyp:hlinkClr xmlns:ahyp="http://schemas.microsoft.com/office/drawing/2018/hyperlinkcolor" val="tx"/>
                    </a:ext>
                  </a:extLst>
                </a:hlinkClick>
              </a:rPr>
              <a:t>/gesundheit/</a:t>
            </a:r>
            <a:r>
              <a:rPr lang="en-GB" dirty="0" err="1">
                <a:hlinkClick r:id="rId5">
                  <a:extLst>
                    <a:ext uri="{A12FA001-AC4F-418D-AE19-62706E023703}">
                      <ahyp:hlinkClr xmlns:ahyp="http://schemas.microsoft.com/office/drawing/2018/hyperlinkcolor" val="tx"/>
                    </a:ext>
                  </a:extLst>
                </a:hlinkClick>
              </a:rPr>
              <a:t>psychiatrische</a:t>
            </a:r>
            <a:r>
              <a:rPr lang="en-GB" dirty="0">
                <a:hlinkClick r:id="rId5">
                  <a:extLst>
                    <a:ext uri="{A12FA001-AC4F-418D-AE19-62706E023703}">
                      <ahyp:hlinkClr xmlns:ahyp="http://schemas.microsoft.com/office/drawing/2018/hyperlinkcolor" val="tx"/>
                    </a:ext>
                  </a:extLst>
                </a:hlinkClick>
              </a:rPr>
              <a:t>-und-</a:t>
            </a:r>
            <a:r>
              <a:rPr lang="en-GB" dirty="0" err="1">
                <a:hlinkClick r:id="rId5">
                  <a:extLst>
                    <a:ext uri="{A12FA001-AC4F-418D-AE19-62706E023703}">
                      <ahyp:hlinkClr xmlns:ahyp="http://schemas.microsoft.com/office/drawing/2018/hyperlinkcolor" val="tx"/>
                    </a:ext>
                  </a:extLst>
                </a:hlinkClick>
              </a:rPr>
              <a:t>psychosoziale</a:t>
            </a:r>
            <a:r>
              <a:rPr lang="en-GB" dirty="0">
                <a:hlinkClick r:id="rId5">
                  <a:extLst>
                    <a:ext uri="{A12FA001-AC4F-418D-AE19-62706E023703}">
                      <ahyp:hlinkClr xmlns:ahyp="http://schemas.microsoft.com/office/drawing/2018/hyperlinkcolor" val="tx"/>
                    </a:ext>
                  </a:extLst>
                </a:hlinkClick>
              </a:rPr>
              <a:t>-</a:t>
            </a:r>
            <a:r>
              <a:rPr lang="en-GB" dirty="0" err="1">
                <a:hlinkClick r:id="rId5">
                  <a:extLst>
                    <a:ext uri="{A12FA001-AC4F-418D-AE19-62706E023703}">
                      <ahyp:hlinkClr xmlns:ahyp="http://schemas.microsoft.com/office/drawing/2018/hyperlinkcolor" val="tx"/>
                    </a:ext>
                  </a:extLst>
                </a:hlinkClick>
              </a:rPr>
              <a:t>hilfe</a:t>
            </a:r>
            <a:r>
              <a:rPr lang="en-GB" dirty="0">
                <a:hlinkClick r:id="rId5">
                  <a:extLst>
                    <a:ext uri="{A12FA001-AC4F-418D-AE19-62706E023703}">
                      <ahyp:hlinkClr xmlns:ahyp="http://schemas.microsoft.com/office/drawing/2018/hyperlinkcolor" val="tx"/>
                    </a:ext>
                  </a:extLst>
                </a:hlinkClick>
              </a:rPr>
              <a:t>/</a:t>
            </a:r>
            <a:r>
              <a:rPr lang="en-GB" dirty="0" err="1">
                <a:hlinkClick r:id="rId5">
                  <a:extLst>
                    <a:ext uri="{A12FA001-AC4F-418D-AE19-62706E023703}">
                      <ahyp:hlinkClr xmlns:ahyp="http://schemas.microsoft.com/office/drawing/2018/hyperlinkcolor" val="tx"/>
                    </a:ext>
                  </a:extLst>
                </a:hlinkClick>
              </a:rPr>
              <a:t>beratungsangebote</a:t>
            </a:r>
            <a:r>
              <a:rPr lang="en-GB" dirty="0">
                <a:hlinkClick r:id="rId5">
                  <a:extLst>
                    <a:ext uri="{A12FA001-AC4F-418D-AE19-62706E023703}">
                      <ahyp:hlinkClr xmlns:ahyp="http://schemas.microsoft.com/office/drawing/2018/hyperlinkcolor" val="tx"/>
                    </a:ext>
                  </a:extLst>
                </a:hlinkClick>
              </a:rPr>
              <a:t>-</a:t>
            </a:r>
            <a:r>
              <a:rPr lang="en-GB" dirty="0" err="1">
                <a:hlinkClick r:id="rId5">
                  <a:extLst>
                    <a:ext uri="{A12FA001-AC4F-418D-AE19-62706E023703}">
                      <ahyp:hlinkClr xmlns:ahyp="http://schemas.microsoft.com/office/drawing/2018/hyperlinkcolor" val="tx"/>
                    </a:ext>
                  </a:extLst>
                </a:hlinkClick>
              </a:rPr>
              <a:t>fuer</a:t>
            </a:r>
            <a:r>
              <a:rPr lang="en-GB" dirty="0">
                <a:hlinkClick r:id="rId5">
                  <a:extLst>
                    <a:ext uri="{A12FA001-AC4F-418D-AE19-62706E023703}">
                      <ahyp:hlinkClr xmlns:ahyp="http://schemas.microsoft.com/office/drawing/2018/hyperlinkcolor" val="tx"/>
                    </a:ext>
                  </a:extLst>
                </a:hlinkClick>
              </a:rPr>
              <a:t>-menschen-</a:t>
            </a:r>
            <a:r>
              <a:rPr lang="en-GB" dirty="0" err="1">
                <a:hlinkClick r:id="rId5">
                  <a:extLst>
                    <a:ext uri="{A12FA001-AC4F-418D-AE19-62706E023703}">
                      <ahyp:hlinkClr xmlns:ahyp="http://schemas.microsoft.com/office/drawing/2018/hyperlinkcolor" val="tx"/>
                    </a:ext>
                  </a:extLst>
                </a:hlinkClick>
              </a:rPr>
              <a:t>mit</a:t>
            </a:r>
            <a:r>
              <a:rPr lang="en-GB" dirty="0">
                <a:hlinkClick r:id="rId5">
                  <a:extLst>
                    <a:ext uri="{A12FA001-AC4F-418D-AE19-62706E023703}">
                      <ahyp:hlinkClr xmlns:ahyp="http://schemas.microsoft.com/office/drawing/2018/hyperlinkcolor" val="tx"/>
                    </a:ext>
                  </a:extLst>
                </a:hlinkClick>
              </a:rPr>
              <a:t>-</a:t>
            </a:r>
            <a:r>
              <a:rPr lang="en-GB" dirty="0" err="1">
                <a:hlinkClick r:id="rId5">
                  <a:extLst>
                    <a:ext uri="{A12FA001-AC4F-418D-AE19-62706E023703}">
                      <ahyp:hlinkClr xmlns:ahyp="http://schemas.microsoft.com/office/drawing/2018/hyperlinkcolor" val="tx"/>
                    </a:ext>
                  </a:extLst>
                </a:hlinkClick>
              </a:rPr>
              <a:t>psychischen-problemen</a:t>
            </a:r>
            <a:r>
              <a:rPr lang="en-GB" dirty="0">
                <a:hlinkClick r:id="rId5">
                  <a:extLst>
                    <a:ext uri="{A12FA001-AC4F-418D-AE19-62706E023703}">
                      <ahyp:hlinkClr xmlns:ahyp="http://schemas.microsoft.com/office/drawing/2018/hyperlinkcolor" val="tx"/>
                    </a:ext>
                  </a:extLst>
                </a:hlinkClick>
              </a:rPr>
              <a:t> </a:t>
            </a:r>
            <a:br>
              <a:rPr lang="en-GB" dirty="0"/>
            </a:br>
            <a:endParaRPr lang="en-GB" dirty="0"/>
          </a:p>
          <a:p>
            <a:pPr marL="0" indent="0">
              <a:buNone/>
            </a:pPr>
            <a:r>
              <a:rPr lang="en-GB" dirty="0"/>
              <a:t>List of emergency &amp; crisis hotlines: </a:t>
            </a:r>
            <a:br>
              <a:rPr lang="en-GB" dirty="0"/>
            </a:br>
            <a:r>
              <a:rPr lang="en-GB" dirty="0">
                <a:hlinkClick r:id="rId6">
                  <a:extLst>
                    <a:ext uri="{A12FA001-AC4F-418D-AE19-62706E023703}">
                      <ahyp:hlinkClr xmlns:ahyp="http://schemas.microsoft.com/office/drawing/2018/hyperlinkcolor" val="tx"/>
                    </a:ext>
                  </a:extLst>
                </a:hlinkClick>
              </a:rPr>
              <a:t>https://www.leipzig.de/jugend-familie-und-soziales/gesundheit/psychiatrische-und-psychosoziale-hilfe#c26703</a:t>
            </a:r>
            <a:endParaRPr lang="en-GB" dirty="0"/>
          </a:p>
          <a:p>
            <a:pPr marL="0" indent="0">
              <a:buNone/>
            </a:pPr>
            <a:endParaRPr lang="en-GB" dirty="0"/>
          </a:p>
          <a:p>
            <a:pPr marL="0" indent="0">
              <a:buNone/>
            </a:pPr>
            <a:endParaRPr lang="en-DE" dirty="0"/>
          </a:p>
        </p:txBody>
      </p:sp>
    </p:spTree>
    <p:extLst>
      <p:ext uri="{BB962C8B-B14F-4D97-AF65-F5344CB8AC3E}">
        <p14:creationId xmlns:p14="http://schemas.microsoft.com/office/powerpoint/2010/main" val="3829997489"/>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04;p10">
            <a:extLst>
              <a:ext uri="{FF2B5EF4-FFF2-40B4-BE49-F238E27FC236}">
                <a16:creationId xmlns:a16="http://schemas.microsoft.com/office/drawing/2014/main" id="{E8ECA9EF-9976-EA1B-F69E-0B4F5EDA37FD}"/>
              </a:ext>
            </a:extLst>
          </p:cNvPr>
          <p:cNvPicPr preferRelativeResize="0"/>
          <p:nvPr/>
        </p:nvPicPr>
        <p:blipFill rotWithShape="1">
          <a:blip r:embed="rId3">
            <a:alphaModFix/>
          </a:blip>
          <a:srcRect r="55258"/>
          <a:stretch/>
        </p:blipFill>
        <p:spPr>
          <a:xfrm>
            <a:off x="0" y="0"/>
            <a:ext cx="4091232" cy="5143500"/>
          </a:xfrm>
          <a:prstGeom prst="rect">
            <a:avLst/>
          </a:prstGeom>
          <a:noFill/>
          <a:ln>
            <a:noFill/>
          </a:ln>
        </p:spPr>
      </p:pic>
      <p:cxnSp>
        <p:nvCxnSpPr>
          <p:cNvPr id="5" name="Google Shape;306;p10">
            <a:extLst>
              <a:ext uri="{FF2B5EF4-FFF2-40B4-BE49-F238E27FC236}">
                <a16:creationId xmlns:a16="http://schemas.microsoft.com/office/drawing/2014/main" id="{58BD8B75-BA61-BD7A-8AFA-55F1E611D9A6}"/>
              </a:ext>
            </a:extLst>
          </p:cNvPr>
          <p:cNvCxnSpPr>
            <a:cxnSpLocks/>
          </p:cNvCxnSpPr>
          <p:nvPr/>
        </p:nvCxnSpPr>
        <p:spPr>
          <a:xfrm>
            <a:off x="4309730" y="1994960"/>
            <a:ext cx="4415170" cy="0"/>
          </a:xfrm>
          <a:prstGeom prst="straightConnector1">
            <a:avLst/>
          </a:prstGeom>
          <a:noFill/>
          <a:ln w="9525" cap="flat" cmpd="sng">
            <a:solidFill>
              <a:srgbClr val="E55CAD"/>
            </a:solidFill>
            <a:prstDash val="solid"/>
            <a:miter lim="800000"/>
            <a:headEnd type="none" w="sm" len="sm"/>
            <a:tailEnd type="none" w="sm" len="sm"/>
          </a:ln>
        </p:spPr>
      </p:cxnSp>
      <p:sp>
        <p:nvSpPr>
          <p:cNvPr id="8" name="Google Shape;307;p10">
            <a:extLst>
              <a:ext uri="{FF2B5EF4-FFF2-40B4-BE49-F238E27FC236}">
                <a16:creationId xmlns:a16="http://schemas.microsoft.com/office/drawing/2014/main" id="{AFC051F8-348D-6521-54FC-B641C91DCCD7}"/>
              </a:ext>
            </a:extLst>
          </p:cNvPr>
          <p:cNvSpPr txBox="1"/>
          <p:nvPr/>
        </p:nvSpPr>
        <p:spPr>
          <a:xfrm>
            <a:off x="4349823" y="1693562"/>
            <a:ext cx="1389321" cy="30773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E55CAD"/>
              </a:buClr>
              <a:buSzPts val="1400"/>
              <a:buFont typeface="Arial"/>
              <a:buNone/>
            </a:pPr>
            <a:r>
              <a:rPr lang="de-DE" sz="1400" b="1" u="none" strike="noStrike" cap="none" dirty="0">
                <a:solidFill>
                  <a:srgbClr val="E55CAD"/>
                </a:solidFill>
                <a:latin typeface="Aptos" panose="020B0004020202020204" pitchFamily="34" charset="0"/>
                <a:sym typeface="Arial"/>
              </a:rPr>
              <a:t>Competence</a:t>
            </a:r>
            <a:endParaRPr sz="1400" b="1" u="none" strike="noStrike" cap="none" dirty="0">
              <a:solidFill>
                <a:srgbClr val="000000"/>
              </a:solidFill>
              <a:latin typeface="Aptos" panose="020B0004020202020204" pitchFamily="34" charset="0"/>
              <a:sym typeface="Arial"/>
            </a:endParaRPr>
          </a:p>
        </p:txBody>
      </p:sp>
      <p:sp>
        <p:nvSpPr>
          <p:cNvPr id="11" name="Google Shape;308;p10">
            <a:extLst>
              <a:ext uri="{FF2B5EF4-FFF2-40B4-BE49-F238E27FC236}">
                <a16:creationId xmlns:a16="http://schemas.microsoft.com/office/drawing/2014/main" id="{0DC1D30F-80EB-254C-C811-472330C7F484}"/>
              </a:ext>
            </a:extLst>
          </p:cNvPr>
          <p:cNvSpPr txBox="1"/>
          <p:nvPr/>
        </p:nvSpPr>
        <p:spPr>
          <a:xfrm>
            <a:off x="5967268" y="1693562"/>
            <a:ext cx="2006873" cy="307775"/>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E55CAD"/>
              </a:buClr>
              <a:buSzPts val="1400"/>
              <a:buFont typeface="Arial"/>
              <a:buNone/>
            </a:pPr>
            <a:r>
              <a:rPr lang="de-DE" sz="1400" b="1" u="none" strike="noStrike" cap="none" dirty="0" err="1">
                <a:solidFill>
                  <a:srgbClr val="E55CAD"/>
                </a:solidFill>
                <a:latin typeface="Aptos" panose="020B0004020202020204" pitchFamily="34" charset="0"/>
                <a:sym typeface="Arial"/>
              </a:rPr>
              <a:t>Hint</a:t>
            </a:r>
            <a:endParaRPr sz="1400" b="1" u="none" strike="noStrike" cap="none" dirty="0">
              <a:solidFill>
                <a:srgbClr val="000000"/>
              </a:solidFill>
              <a:latin typeface="Aptos" panose="020B0004020202020204" pitchFamily="34" charset="0"/>
              <a:sym typeface="Arial"/>
            </a:endParaRPr>
          </a:p>
        </p:txBody>
      </p:sp>
      <p:cxnSp>
        <p:nvCxnSpPr>
          <p:cNvPr id="13" name="Google Shape;309;p10">
            <a:extLst>
              <a:ext uri="{FF2B5EF4-FFF2-40B4-BE49-F238E27FC236}">
                <a16:creationId xmlns:a16="http://schemas.microsoft.com/office/drawing/2014/main" id="{BE4B8639-4E58-E072-7934-09A41E93D9FC}"/>
              </a:ext>
            </a:extLst>
          </p:cNvPr>
          <p:cNvCxnSpPr>
            <a:cxnSpLocks/>
          </p:cNvCxnSpPr>
          <p:nvPr/>
        </p:nvCxnSpPr>
        <p:spPr>
          <a:xfrm>
            <a:off x="5916214" y="1693562"/>
            <a:ext cx="0" cy="2753713"/>
          </a:xfrm>
          <a:prstGeom prst="straightConnector1">
            <a:avLst/>
          </a:prstGeom>
          <a:noFill/>
          <a:ln w="9525" cap="flat" cmpd="sng">
            <a:solidFill>
              <a:srgbClr val="E55CAD"/>
            </a:solidFill>
            <a:prstDash val="solid"/>
            <a:miter lim="800000"/>
            <a:headEnd type="none" w="sm" len="sm"/>
            <a:tailEnd type="none" w="sm" len="sm"/>
          </a:ln>
        </p:spPr>
      </p:cxnSp>
      <p:sp>
        <p:nvSpPr>
          <p:cNvPr id="16" name="Google Shape;310;p10">
            <a:extLst>
              <a:ext uri="{FF2B5EF4-FFF2-40B4-BE49-F238E27FC236}">
                <a16:creationId xmlns:a16="http://schemas.microsoft.com/office/drawing/2014/main" id="{8CFE5410-763C-762F-7C36-7851D846E03F}"/>
              </a:ext>
            </a:extLst>
          </p:cNvPr>
          <p:cNvSpPr txBox="1"/>
          <p:nvPr/>
        </p:nvSpPr>
        <p:spPr>
          <a:xfrm>
            <a:off x="4356912" y="2044614"/>
            <a:ext cx="1325426" cy="46166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u="none" strike="noStrike" cap="none" dirty="0">
                <a:solidFill>
                  <a:srgbClr val="262626"/>
                </a:solidFill>
                <a:latin typeface="Aptos" panose="020B0004020202020204" pitchFamily="34" charset="0"/>
                <a:sym typeface="Arial"/>
              </a:rPr>
              <a:t>Self </a:t>
            </a:r>
            <a:r>
              <a:rPr lang="de-DE" sz="1200" b="1" u="none" strike="noStrike" cap="none" dirty="0" err="1">
                <a:solidFill>
                  <a:srgbClr val="262626"/>
                </a:solidFill>
                <a:latin typeface="Aptos" panose="020B0004020202020204" pitchFamily="34" charset="0"/>
                <a:sym typeface="Arial"/>
              </a:rPr>
              <a:t>awareness</a:t>
            </a:r>
            <a:r>
              <a:rPr lang="de-DE" sz="1200" b="1" u="none" strike="noStrike" cap="none" dirty="0">
                <a:solidFill>
                  <a:srgbClr val="262626"/>
                </a:solidFill>
                <a:latin typeface="Aptos" panose="020B0004020202020204" pitchFamily="34" charset="0"/>
                <a:sym typeface="Arial"/>
              </a:rPr>
              <a:t> &amp; </a:t>
            </a:r>
            <a:r>
              <a:rPr lang="de-DE" sz="1200" b="1" u="none" strike="noStrike" cap="none" dirty="0" err="1">
                <a:solidFill>
                  <a:srgbClr val="262626"/>
                </a:solidFill>
                <a:latin typeface="Aptos" panose="020B0004020202020204" pitchFamily="34" charset="0"/>
                <a:sym typeface="Arial"/>
              </a:rPr>
              <a:t>self-efficacy</a:t>
            </a:r>
            <a:endParaRPr sz="1400" b="1" u="none" strike="noStrike" cap="none" dirty="0">
              <a:solidFill>
                <a:srgbClr val="000000"/>
              </a:solidFill>
              <a:latin typeface="Aptos" panose="020B0004020202020204" pitchFamily="34" charset="0"/>
              <a:sym typeface="Arial"/>
            </a:endParaRPr>
          </a:p>
        </p:txBody>
      </p:sp>
      <p:sp>
        <p:nvSpPr>
          <p:cNvPr id="21" name="Google Shape;311;p10">
            <a:extLst>
              <a:ext uri="{FF2B5EF4-FFF2-40B4-BE49-F238E27FC236}">
                <a16:creationId xmlns:a16="http://schemas.microsoft.com/office/drawing/2014/main" id="{995D4CF2-F369-A97D-F469-10228C6C29DD}"/>
              </a:ext>
            </a:extLst>
          </p:cNvPr>
          <p:cNvSpPr txBox="1"/>
          <p:nvPr/>
        </p:nvSpPr>
        <p:spPr>
          <a:xfrm>
            <a:off x="5967270" y="2075366"/>
            <a:ext cx="2432332" cy="253914"/>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dirty="0" err="1">
                <a:solidFill>
                  <a:srgbClr val="000000"/>
                </a:solidFill>
                <a:latin typeface="Aptos" panose="020B0004020202020204" pitchFamily="34" charset="0"/>
                <a:ea typeface="Noticia Text"/>
                <a:cs typeface="Noticia Text"/>
                <a:sym typeface="Noticia Text"/>
              </a:rPr>
              <a:t>believe</a:t>
            </a:r>
            <a:r>
              <a:rPr lang="de-DE" sz="1050" b="0" i="0" u="none" strike="noStrike" cap="none" dirty="0">
                <a:solidFill>
                  <a:srgbClr val="000000"/>
                </a:solidFill>
                <a:latin typeface="Aptos" panose="020B0004020202020204" pitchFamily="34" charset="0"/>
                <a:ea typeface="Noticia Text"/>
                <a:cs typeface="Noticia Text"/>
                <a:sym typeface="Noticia Text"/>
              </a:rPr>
              <a:t> in </a:t>
            </a:r>
            <a:r>
              <a:rPr lang="de-DE" sz="1050" b="0" i="0" u="none" strike="noStrike" cap="none" dirty="0" err="1">
                <a:solidFill>
                  <a:srgbClr val="000000"/>
                </a:solidFill>
                <a:latin typeface="Aptos" panose="020B0004020202020204" pitchFamily="34" charset="0"/>
                <a:ea typeface="Noticia Text"/>
                <a:cs typeface="Noticia Text"/>
                <a:sym typeface="Noticia Text"/>
              </a:rPr>
              <a:t>yourself</a:t>
            </a:r>
            <a:r>
              <a:rPr lang="de-DE" sz="1050" b="0" i="0" u="none" strike="noStrike" cap="none" dirty="0">
                <a:solidFill>
                  <a:srgbClr val="000000"/>
                </a:solidFill>
                <a:latin typeface="Aptos" panose="020B0004020202020204" pitchFamily="34" charset="0"/>
                <a:ea typeface="Noticia Text"/>
                <a:cs typeface="Noticia Text"/>
                <a:sym typeface="Noticia Text"/>
              </a:rPr>
              <a:t> and </a:t>
            </a:r>
            <a:r>
              <a:rPr lang="de-DE" sz="1050" b="0" i="0" u="none" strike="noStrike" cap="none" dirty="0" err="1">
                <a:solidFill>
                  <a:srgbClr val="000000"/>
                </a:solidFill>
                <a:latin typeface="Aptos" panose="020B0004020202020204" pitchFamily="34" charset="0"/>
                <a:ea typeface="Noticia Text"/>
                <a:cs typeface="Noticia Text"/>
                <a:sym typeface="Noticia Text"/>
              </a:rPr>
              <a:t>keep</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developing</a:t>
            </a:r>
            <a:endParaRPr sz="1050" b="0" i="0" u="none" strike="noStrike" cap="none" dirty="0">
              <a:solidFill>
                <a:srgbClr val="000000"/>
              </a:solidFill>
              <a:latin typeface="Aptos" panose="020B0004020202020204" pitchFamily="34" charset="0"/>
              <a:ea typeface="Noticia Text"/>
              <a:cs typeface="Noticia Text"/>
              <a:sym typeface="Noticia Text"/>
            </a:endParaRPr>
          </a:p>
        </p:txBody>
      </p:sp>
      <p:sp>
        <p:nvSpPr>
          <p:cNvPr id="22" name="Google Shape;312;p10">
            <a:extLst>
              <a:ext uri="{FF2B5EF4-FFF2-40B4-BE49-F238E27FC236}">
                <a16:creationId xmlns:a16="http://schemas.microsoft.com/office/drawing/2014/main" id="{6D36F775-69C2-E36D-ABAD-A17B1DCA80A2}"/>
              </a:ext>
            </a:extLst>
          </p:cNvPr>
          <p:cNvSpPr txBox="1"/>
          <p:nvPr/>
        </p:nvSpPr>
        <p:spPr>
          <a:xfrm>
            <a:off x="4356912" y="2548188"/>
            <a:ext cx="1325426" cy="46166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u="none" strike="noStrike" cap="none" dirty="0">
                <a:solidFill>
                  <a:srgbClr val="262626"/>
                </a:solidFill>
                <a:latin typeface="Aptos" panose="020B0004020202020204" pitchFamily="34" charset="0"/>
                <a:sym typeface="Arial"/>
              </a:rPr>
              <a:t>Motivation &amp; </a:t>
            </a:r>
            <a:r>
              <a:rPr lang="de-DE" sz="1200" b="1" u="none" strike="noStrike" cap="none" dirty="0" err="1">
                <a:solidFill>
                  <a:srgbClr val="262626"/>
                </a:solidFill>
                <a:latin typeface="Aptos" panose="020B0004020202020204" pitchFamily="34" charset="0"/>
                <a:sym typeface="Arial"/>
              </a:rPr>
              <a:t>perseverance</a:t>
            </a:r>
            <a:endParaRPr sz="1400" b="1" u="none" strike="noStrike" cap="none" dirty="0">
              <a:solidFill>
                <a:srgbClr val="000000"/>
              </a:solidFill>
              <a:latin typeface="Aptos" panose="020B0004020202020204" pitchFamily="34" charset="0"/>
              <a:sym typeface="Arial"/>
            </a:endParaRPr>
          </a:p>
        </p:txBody>
      </p:sp>
      <p:sp>
        <p:nvSpPr>
          <p:cNvPr id="28" name="Google Shape;313;p10">
            <a:extLst>
              <a:ext uri="{FF2B5EF4-FFF2-40B4-BE49-F238E27FC236}">
                <a16:creationId xmlns:a16="http://schemas.microsoft.com/office/drawing/2014/main" id="{C6B8FDD2-BF1B-4FF5-02F2-4F2CACDE3499}"/>
              </a:ext>
            </a:extLst>
          </p:cNvPr>
          <p:cNvSpPr txBox="1"/>
          <p:nvPr/>
        </p:nvSpPr>
        <p:spPr>
          <a:xfrm>
            <a:off x="5967269" y="2577063"/>
            <a:ext cx="3139951" cy="253914"/>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dirty="0" err="1">
                <a:solidFill>
                  <a:srgbClr val="000000"/>
                </a:solidFill>
                <a:latin typeface="Aptos" panose="020B0004020202020204" pitchFamily="34" charset="0"/>
                <a:ea typeface="Noticia Text"/>
                <a:cs typeface="Noticia Text"/>
                <a:sym typeface="Noticia Text"/>
              </a:rPr>
              <a:t>stay</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focused</a:t>
            </a:r>
            <a:r>
              <a:rPr lang="de-DE" sz="1050" b="0" i="0" u="none" strike="noStrike" cap="none" dirty="0">
                <a:solidFill>
                  <a:srgbClr val="000000"/>
                </a:solidFill>
                <a:latin typeface="Aptos" panose="020B0004020202020204" pitchFamily="34" charset="0"/>
                <a:ea typeface="Noticia Text"/>
                <a:cs typeface="Noticia Text"/>
                <a:sym typeface="Noticia Text"/>
              </a:rPr>
              <a:t> and </a:t>
            </a:r>
            <a:r>
              <a:rPr lang="de-DE" sz="1050" b="0" i="0" u="none" strike="noStrike" cap="none" dirty="0" err="1">
                <a:solidFill>
                  <a:srgbClr val="000000"/>
                </a:solidFill>
                <a:latin typeface="Aptos" panose="020B0004020202020204" pitchFamily="34" charset="0"/>
                <a:ea typeface="Noticia Text"/>
                <a:cs typeface="Noticia Text"/>
                <a:sym typeface="Noticia Text"/>
              </a:rPr>
              <a:t>don't</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give</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up</a:t>
            </a:r>
            <a:r>
              <a:rPr lang="de-DE" sz="1050" b="0" i="0" u="none" strike="noStrike" cap="none" dirty="0">
                <a:solidFill>
                  <a:srgbClr val="000000"/>
                </a:solidFill>
                <a:latin typeface="Aptos" panose="020B0004020202020204" pitchFamily="34" charset="0"/>
                <a:ea typeface="Noticia Text"/>
                <a:cs typeface="Noticia Text"/>
                <a:sym typeface="Noticia Text"/>
              </a:rPr>
              <a:t> </a:t>
            </a:r>
            <a:endParaRPr sz="1050" b="0" i="0" u="none" strike="noStrike" cap="none" dirty="0">
              <a:solidFill>
                <a:srgbClr val="000000"/>
              </a:solidFill>
              <a:latin typeface="Aptos" panose="020B0004020202020204" pitchFamily="34" charset="0"/>
              <a:ea typeface="Noticia Text"/>
              <a:cs typeface="Noticia Text"/>
              <a:sym typeface="Noticia Text"/>
            </a:endParaRPr>
          </a:p>
        </p:txBody>
      </p:sp>
      <p:sp>
        <p:nvSpPr>
          <p:cNvPr id="29" name="Google Shape;314;p10">
            <a:extLst>
              <a:ext uri="{FF2B5EF4-FFF2-40B4-BE49-F238E27FC236}">
                <a16:creationId xmlns:a16="http://schemas.microsoft.com/office/drawing/2014/main" id="{E869DDEA-0702-E3D2-5F7B-88651A6B6004}"/>
              </a:ext>
            </a:extLst>
          </p:cNvPr>
          <p:cNvSpPr txBox="1"/>
          <p:nvPr/>
        </p:nvSpPr>
        <p:spPr>
          <a:xfrm>
            <a:off x="4356912" y="3069445"/>
            <a:ext cx="1325426" cy="46166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u="none" strike="noStrike" cap="none" err="1">
                <a:solidFill>
                  <a:srgbClr val="262626"/>
                </a:solidFill>
                <a:latin typeface="Aptos" panose="020B0004020202020204" pitchFamily="34" charset="0"/>
                <a:sym typeface="Arial"/>
              </a:rPr>
              <a:t>Mobilising</a:t>
            </a:r>
            <a:r>
              <a:rPr lang="de-DE" sz="1200" b="1" u="none" strike="noStrike" cap="none">
                <a:solidFill>
                  <a:srgbClr val="262626"/>
                </a:solidFill>
                <a:latin typeface="Aptos" panose="020B0004020202020204" pitchFamily="34" charset="0"/>
                <a:sym typeface="Arial"/>
              </a:rPr>
              <a:t> </a:t>
            </a:r>
            <a:r>
              <a:rPr lang="de-DE" sz="1200" b="1" u="none" strike="noStrike" cap="none" err="1">
                <a:solidFill>
                  <a:srgbClr val="262626"/>
                </a:solidFill>
                <a:latin typeface="Aptos" panose="020B0004020202020204" pitchFamily="34" charset="0"/>
                <a:sym typeface="Arial"/>
              </a:rPr>
              <a:t>resources</a:t>
            </a:r>
            <a:endParaRPr sz="1400" b="1" u="none" strike="noStrike" cap="none">
              <a:solidFill>
                <a:srgbClr val="000000"/>
              </a:solidFill>
              <a:latin typeface="Aptos" panose="020B0004020202020204" pitchFamily="34" charset="0"/>
              <a:sym typeface="Arial"/>
            </a:endParaRPr>
          </a:p>
        </p:txBody>
      </p:sp>
      <p:sp>
        <p:nvSpPr>
          <p:cNvPr id="30" name="Google Shape;315;p10">
            <a:extLst>
              <a:ext uri="{FF2B5EF4-FFF2-40B4-BE49-F238E27FC236}">
                <a16:creationId xmlns:a16="http://schemas.microsoft.com/office/drawing/2014/main" id="{B59EE30C-60FE-1723-D11A-995A25434CF2}"/>
              </a:ext>
            </a:extLst>
          </p:cNvPr>
          <p:cNvSpPr txBox="1"/>
          <p:nvPr/>
        </p:nvSpPr>
        <p:spPr>
          <a:xfrm>
            <a:off x="5967269" y="3088695"/>
            <a:ext cx="3139951" cy="253914"/>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dirty="0" err="1">
                <a:solidFill>
                  <a:srgbClr val="000000"/>
                </a:solidFill>
                <a:latin typeface="Aptos" panose="020B0004020202020204" pitchFamily="34" charset="0"/>
                <a:ea typeface="Noticia Text"/>
                <a:cs typeface="Noticia Text"/>
                <a:sym typeface="Noticia Text"/>
              </a:rPr>
              <a:t>gather</a:t>
            </a:r>
            <a:r>
              <a:rPr lang="de-DE" sz="1050" b="0" i="0" u="none" strike="noStrike" cap="none" dirty="0">
                <a:solidFill>
                  <a:srgbClr val="000000"/>
                </a:solidFill>
                <a:latin typeface="Aptos" panose="020B0004020202020204" pitchFamily="34" charset="0"/>
                <a:ea typeface="Noticia Text"/>
                <a:cs typeface="Noticia Text"/>
                <a:sym typeface="Noticia Text"/>
              </a:rPr>
              <a:t> and manage </a:t>
            </a:r>
            <a:r>
              <a:rPr lang="de-DE" sz="1050" b="0" i="0" u="none" strike="noStrike" cap="none" dirty="0" err="1">
                <a:solidFill>
                  <a:srgbClr val="000000"/>
                </a:solidFill>
                <a:latin typeface="Aptos" panose="020B0004020202020204" pitchFamily="34" charset="0"/>
                <a:ea typeface="Noticia Text"/>
                <a:cs typeface="Noticia Text"/>
                <a:sym typeface="Noticia Text"/>
              </a:rPr>
              <a:t>the</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resources</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you</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need</a:t>
            </a:r>
            <a:r>
              <a:rPr lang="de-DE" sz="1050" b="0" i="0" u="none" strike="noStrike" cap="none" dirty="0">
                <a:solidFill>
                  <a:srgbClr val="000000"/>
                </a:solidFill>
                <a:latin typeface="Aptos" panose="020B0004020202020204" pitchFamily="34" charset="0"/>
                <a:ea typeface="Noticia Text"/>
                <a:cs typeface="Noticia Text"/>
                <a:sym typeface="Noticia Text"/>
              </a:rPr>
              <a:t> </a:t>
            </a:r>
            <a:endParaRPr sz="1400" b="1" u="none" strike="noStrike" cap="none" dirty="0">
              <a:solidFill>
                <a:srgbClr val="000000"/>
              </a:solidFill>
              <a:latin typeface="Aptos" panose="020B0004020202020204" pitchFamily="34" charset="0"/>
              <a:sym typeface="Arial"/>
            </a:endParaRPr>
          </a:p>
        </p:txBody>
      </p:sp>
      <p:sp>
        <p:nvSpPr>
          <p:cNvPr id="31" name="Google Shape;317;p10">
            <a:extLst>
              <a:ext uri="{FF2B5EF4-FFF2-40B4-BE49-F238E27FC236}">
                <a16:creationId xmlns:a16="http://schemas.microsoft.com/office/drawing/2014/main" id="{4E6226B1-B371-0D13-66B2-89D61BCEC8F5}"/>
              </a:ext>
            </a:extLst>
          </p:cNvPr>
          <p:cNvSpPr txBox="1"/>
          <p:nvPr/>
        </p:nvSpPr>
        <p:spPr>
          <a:xfrm>
            <a:off x="4356911" y="3599662"/>
            <a:ext cx="1474381" cy="46166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u="none" strike="noStrike" cap="none" dirty="0">
                <a:solidFill>
                  <a:srgbClr val="262626"/>
                </a:solidFill>
                <a:latin typeface="Aptos" panose="020B0004020202020204" pitchFamily="34" charset="0"/>
                <a:sym typeface="Arial"/>
              </a:rPr>
              <a:t>Financial &amp; </a:t>
            </a:r>
            <a:r>
              <a:rPr lang="de-DE" sz="1200" b="1" u="none" strike="noStrike" cap="none" dirty="0" err="1">
                <a:solidFill>
                  <a:srgbClr val="262626"/>
                </a:solidFill>
                <a:latin typeface="Aptos" panose="020B0004020202020204" pitchFamily="34" charset="0"/>
                <a:sym typeface="Arial"/>
              </a:rPr>
              <a:t>economic</a:t>
            </a:r>
            <a:r>
              <a:rPr lang="de-DE" sz="1200" b="1" u="none" strike="noStrike" cap="none" dirty="0">
                <a:solidFill>
                  <a:srgbClr val="262626"/>
                </a:solidFill>
                <a:latin typeface="Aptos" panose="020B0004020202020204" pitchFamily="34" charset="0"/>
                <a:sym typeface="Arial"/>
              </a:rPr>
              <a:t> </a:t>
            </a:r>
            <a:r>
              <a:rPr lang="de-DE" sz="1200" b="1" u="none" strike="noStrike" cap="none" dirty="0" err="1">
                <a:solidFill>
                  <a:srgbClr val="262626"/>
                </a:solidFill>
                <a:latin typeface="Aptos" panose="020B0004020202020204" pitchFamily="34" charset="0"/>
                <a:sym typeface="Arial"/>
              </a:rPr>
              <a:t>literacy</a:t>
            </a:r>
            <a:endParaRPr sz="1400" b="1" u="none" strike="noStrike" cap="none" dirty="0">
              <a:solidFill>
                <a:srgbClr val="000000"/>
              </a:solidFill>
              <a:latin typeface="Aptos" panose="020B0004020202020204" pitchFamily="34" charset="0"/>
              <a:sym typeface="Arial"/>
            </a:endParaRPr>
          </a:p>
        </p:txBody>
      </p:sp>
      <p:sp>
        <p:nvSpPr>
          <p:cNvPr id="32" name="Google Shape;318;p10">
            <a:extLst>
              <a:ext uri="{FF2B5EF4-FFF2-40B4-BE49-F238E27FC236}">
                <a16:creationId xmlns:a16="http://schemas.microsoft.com/office/drawing/2014/main" id="{D8D2BC58-6C33-BC46-8BB2-DAF7DDE7AD48}"/>
              </a:ext>
            </a:extLst>
          </p:cNvPr>
          <p:cNvSpPr txBox="1"/>
          <p:nvPr/>
        </p:nvSpPr>
        <p:spPr>
          <a:xfrm>
            <a:off x="5967269" y="3618912"/>
            <a:ext cx="3139951" cy="253914"/>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dirty="0" err="1">
                <a:solidFill>
                  <a:srgbClr val="000000"/>
                </a:solidFill>
                <a:latin typeface="Aptos" panose="020B0004020202020204" pitchFamily="34" charset="0"/>
                <a:ea typeface="Noticia Text"/>
                <a:cs typeface="Noticia Text"/>
                <a:sym typeface="Noticia Text"/>
              </a:rPr>
              <a:t>develop</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financial</a:t>
            </a:r>
            <a:r>
              <a:rPr lang="de-DE" sz="1050" b="0" i="0" u="none" strike="noStrike" cap="none" dirty="0">
                <a:solidFill>
                  <a:srgbClr val="000000"/>
                </a:solidFill>
                <a:latin typeface="Aptos" panose="020B0004020202020204" pitchFamily="34" charset="0"/>
                <a:ea typeface="Noticia Text"/>
                <a:cs typeface="Noticia Text"/>
                <a:sym typeface="Noticia Text"/>
              </a:rPr>
              <a:t> and </a:t>
            </a:r>
            <a:r>
              <a:rPr lang="de-DE" sz="1050" b="0" i="0" u="none" strike="noStrike" cap="none" dirty="0" err="1">
                <a:solidFill>
                  <a:srgbClr val="000000"/>
                </a:solidFill>
                <a:latin typeface="Aptos" panose="020B0004020202020204" pitchFamily="34" charset="0"/>
                <a:ea typeface="Noticia Text"/>
                <a:cs typeface="Noticia Text"/>
                <a:sym typeface="Noticia Text"/>
              </a:rPr>
              <a:t>economic</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know-how</a:t>
            </a:r>
            <a:endParaRPr sz="1400" b="1" u="none" strike="noStrike" cap="none" dirty="0">
              <a:solidFill>
                <a:srgbClr val="000000"/>
              </a:solidFill>
              <a:latin typeface="Aptos" panose="020B0004020202020204" pitchFamily="34" charset="0"/>
              <a:sym typeface="Arial"/>
            </a:endParaRPr>
          </a:p>
        </p:txBody>
      </p:sp>
      <p:sp>
        <p:nvSpPr>
          <p:cNvPr id="33" name="Google Shape;319;p10">
            <a:extLst>
              <a:ext uri="{FF2B5EF4-FFF2-40B4-BE49-F238E27FC236}">
                <a16:creationId xmlns:a16="http://schemas.microsoft.com/office/drawing/2014/main" id="{FBDF2106-75BA-D766-23DC-B7E6B9717494}"/>
              </a:ext>
            </a:extLst>
          </p:cNvPr>
          <p:cNvSpPr txBox="1"/>
          <p:nvPr/>
        </p:nvSpPr>
        <p:spPr>
          <a:xfrm>
            <a:off x="4356911" y="4153970"/>
            <a:ext cx="1474381" cy="27699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1" u="none" strike="noStrike" cap="none" dirty="0" err="1">
                <a:solidFill>
                  <a:srgbClr val="262626"/>
                </a:solidFill>
                <a:latin typeface="Aptos" panose="020B0004020202020204" pitchFamily="34" charset="0"/>
                <a:sym typeface="Arial"/>
              </a:rPr>
              <a:t>Mobilising</a:t>
            </a:r>
            <a:r>
              <a:rPr lang="de-DE" sz="1200" b="1" u="none" strike="noStrike" cap="none" dirty="0">
                <a:solidFill>
                  <a:srgbClr val="262626"/>
                </a:solidFill>
                <a:latin typeface="Aptos" panose="020B0004020202020204" pitchFamily="34" charset="0"/>
                <a:sym typeface="Arial"/>
              </a:rPr>
              <a:t> </a:t>
            </a:r>
            <a:r>
              <a:rPr lang="de-DE" sz="1200" b="1" u="none" strike="noStrike" cap="none" dirty="0" err="1">
                <a:solidFill>
                  <a:srgbClr val="262626"/>
                </a:solidFill>
                <a:latin typeface="Aptos" panose="020B0004020202020204" pitchFamily="34" charset="0"/>
                <a:sym typeface="Arial"/>
              </a:rPr>
              <a:t>others</a:t>
            </a:r>
            <a:endParaRPr sz="1400" b="1" u="none" strike="noStrike" cap="none" dirty="0">
              <a:solidFill>
                <a:srgbClr val="000000"/>
              </a:solidFill>
              <a:latin typeface="Aptos" panose="020B0004020202020204" pitchFamily="34" charset="0"/>
              <a:sym typeface="Arial"/>
            </a:endParaRPr>
          </a:p>
        </p:txBody>
      </p:sp>
      <p:sp>
        <p:nvSpPr>
          <p:cNvPr id="34" name="Google Shape;320;p10">
            <a:extLst>
              <a:ext uri="{FF2B5EF4-FFF2-40B4-BE49-F238E27FC236}">
                <a16:creationId xmlns:a16="http://schemas.microsoft.com/office/drawing/2014/main" id="{4893C1D3-0311-72C9-15CB-175D7C86BECC}"/>
              </a:ext>
            </a:extLst>
          </p:cNvPr>
          <p:cNvSpPr txBox="1"/>
          <p:nvPr/>
        </p:nvSpPr>
        <p:spPr>
          <a:xfrm>
            <a:off x="5967269" y="4166903"/>
            <a:ext cx="3139951" cy="253914"/>
          </a:xfrm>
          <a:prstGeom prst="rect">
            <a:avLst/>
          </a:prstGeom>
          <a:noFill/>
          <a:ln>
            <a:noFill/>
          </a:ln>
        </p:spPr>
        <p:txBody>
          <a:bodyPr spcFirstLastPara="1" wrap="square" lIns="72000" tIns="45700" rIns="45700"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de-DE" sz="1050" b="0" i="0" u="none" strike="noStrike" cap="none" dirty="0" err="1">
                <a:solidFill>
                  <a:srgbClr val="000000"/>
                </a:solidFill>
                <a:latin typeface="Aptos" panose="020B0004020202020204" pitchFamily="34" charset="0"/>
                <a:ea typeface="Noticia Text"/>
                <a:cs typeface="Noticia Text"/>
                <a:sym typeface="Noticia Text"/>
              </a:rPr>
              <a:t>inspire</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enthuse</a:t>
            </a:r>
            <a:r>
              <a:rPr lang="de-DE" sz="1050" b="0" i="0" u="none" strike="noStrike" cap="none" dirty="0">
                <a:solidFill>
                  <a:srgbClr val="000000"/>
                </a:solidFill>
                <a:latin typeface="Aptos" panose="020B0004020202020204" pitchFamily="34" charset="0"/>
                <a:ea typeface="Noticia Text"/>
                <a:cs typeface="Noticia Text"/>
                <a:sym typeface="Noticia Text"/>
              </a:rPr>
              <a:t> and </a:t>
            </a:r>
            <a:r>
              <a:rPr lang="de-DE" sz="1050" b="0" i="0" u="none" strike="noStrike" cap="none" dirty="0" err="1">
                <a:solidFill>
                  <a:srgbClr val="000000"/>
                </a:solidFill>
                <a:latin typeface="Aptos" panose="020B0004020202020204" pitchFamily="34" charset="0"/>
                <a:ea typeface="Noticia Text"/>
                <a:cs typeface="Noticia Text"/>
                <a:sym typeface="Noticia Text"/>
              </a:rPr>
              <a:t>get</a:t>
            </a:r>
            <a:r>
              <a:rPr lang="de-DE" sz="1050" b="0" i="0" u="none" strike="noStrike" cap="none" dirty="0">
                <a:solidFill>
                  <a:srgbClr val="000000"/>
                </a:solidFill>
                <a:latin typeface="Aptos" panose="020B0004020202020204" pitchFamily="34" charset="0"/>
                <a:ea typeface="Noticia Text"/>
                <a:cs typeface="Noticia Text"/>
                <a:sym typeface="Noticia Text"/>
              </a:rPr>
              <a:t> </a:t>
            </a:r>
            <a:r>
              <a:rPr lang="de-DE" sz="1050" b="0" i="0" u="none" strike="noStrike" cap="none" dirty="0" err="1">
                <a:solidFill>
                  <a:srgbClr val="000000"/>
                </a:solidFill>
                <a:latin typeface="Aptos" panose="020B0004020202020204" pitchFamily="34" charset="0"/>
                <a:ea typeface="Noticia Text"/>
                <a:cs typeface="Noticia Text"/>
                <a:sym typeface="Noticia Text"/>
              </a:rPr>
              <a:t>other</a:t>
            </a:r>
            <a:r>
              <a:rPr lang="de-DE" sz="1050" b="0" i="0" u="none" strike="noStrike" cap="none" dirty="0">
                <a:solidFill>
                  <a:srgbClr val="000000"/>
                </a:solidFill>
                <a:latin typeface="Aptos" panose="020B0004020202020204" pitchFamily="34" charset="0"/>
                <a:ea typeface="Noticia Text"/>
                <a:cs typeface="Noticia Text"/>
                <a:sym typeface="Noticia Text"/>
              </a:rPr>
              <a:t> on </a:t>
            </a:r>
            <a:r>
              <a:rPr lang="de-DE" sz="1050" b="0" i="0" u="none" strike="noStrike" cap="none" dirty="0" err="1">
                <a:solidFill>
                  <a:srgbClr val="000000"/>
                </a:solidFill>
                <a:latin typeface="Aptos" panose="020B0004020202020204" pitchFamily="34" charset="0"/>
                <a:ea typeface="Noticia Text"/>
                <a:cs typeface="Noticia Text"/>
                <a:sym typeface="Noticia Text"/>
              </a:rPr>
              <a:t>board</a:t>
            </a:r>
            <a:r>
              <a:rPr lang="de-DE" sz="1050" b="0" i="0" u="none" strike="noStrike" cap="none" dirty="0">
                <a:solidFill>
                  <a:srgbClr val="000000"/>
                </a:solidFill>
                <a:latin typeface="Aptos" panose="020B0004020202020204" pitchFamily="34" charset="0"/>
                <a:ea typeface="Noticia Text"/>
                <a:cs typeface="Noticia Text"/>
                <a:sym typeface="Noticia Text"/>
              </a:rPr>
              <a:t> </a:t>
            </a:r>
            <a:endParaRPr sz="1400" b="1" u="none" strike="noStrike" cap="none" dirty="0">
              <a:solidFill>
                <a:srgbClr val="000000"/>
              </a:solidFill>
              <a:latin typeface="Aptos" panose="020B0004020202020204" pitchFamily="34" charset="0"/>
              <a:sym typeface="Arial"/>
            </a:endParaRPr>
          </a:p>
        </p:txBody>
      </p:sp>
      <p:sp>
        <p:nvSpPr>
          <p:cNvPr id="35" name="Google Shape;321;p10">
            <a:extLst>
              <a:ext uri="{FF2B5EF4-FFF2-40B4-BE49-F238E27FC236}">
                <a16:creationId xmlns:a16="http://schemas.microsoft.com/office/drawing/2014/main" id="{E3149F4C-9EDD-82E2-338D-A1EE71ECF792}"/>
              </a:ext>
            </a:extLst>
          </p:cNvPr>
          <p:cNvSpPr txBox="1"/>
          <p:nvPr/>
        </p:nvSpPr>
        <p:spPr>
          <a:xfrm>
            <a:off x="4305857" y="980371"/>
            <a:ext cx="338085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1" u="none" strike="noStrike" cap="none" dirty="0" err="1">
                <a:solidFill>
                  <a:srgbClr val="E55CAD"/>
                </a:solidFill>
                <a:latin typeface="Aptos" panose="020B0004020202020204" pitchFamily="34" charset="0"/>
                <a:sym typeface="Arial"/>
              </a:rPr>
              <a:t>Which</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resources</a:t>
            </a:r>
            <a:r>
              <a:rPr lang="de-DE" sz="1400" b="1" u="none" strike="noStrike" cap="none" dirty="0">
                <a:solidFill>
                  <a:srgbClr val="E55CAD"/>
                </a:solidFill>
                <a:latin typeface="Aptos" panose="020B0004020202020204" pitchFamily="34" charset="0"/>
                <a:sym typeface="Arial"/>
              </a:rPr>
              <a:t> do </a:t>
            </a:r>
            <a:r>
              <a:rPr lang="de-DE" sz="1400" b="1" u="none" strike="noStrike" cap="none" dirty="0" err="1">
                <a:solidFill>
                  <a:srgbClr val="E55CAD"/>
                </a:solidFill>
                <a:latin typeface="Aptos" panose="020B0004020202020204" pitchFamily="34" charset="0"/>
                <a:sym typeface="Arial"/>
              </a:rPr>
              <a:t>you</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have</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to</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transform</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your</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ideas</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into</a:t>
            </a:r>
            <a:r>
              <a:rPr lang="de-DE" sz="1400" b="1" u="none" strike="noStrike" cap="none" dirty="0">
                <a:solidFill>
                  <a:srgbClr val="E55CAD"/>
                </a:solidFill>
                <a:latin typeface="Aptos" panose="020B0004020202020204" pitchFamily="34" charset="0"/>
                <a:sym typeface="Arial"/>
              </a:rPr>
              <a:t> </a:t>
            </a:r>
            <a:r>
              <a:rPr lang="de-DE" sz="1400" b="1" u="none" strike="noStrike" cap="none" dirty="0" err="1">
                <a:solidFill>
                  <a:srgbClr val="E55CAD"/>
                </a:solidFill>
                <a:latin typeface="Aptos" panose="020B0004020202020204" pitchFamily="34" charset="0"/>
                <a:sym typeface="Arial"/>
              </a:rPr>
              <a:t>action</a:t>
            </a:r>
            <a:r>
              <a:rPr lang="de-DE" sz="1400" b="1" u="none" strike="noStrike" cap="none" dirty="0">
                <a:solidFill>
                  <a:srgbClr val="E55CAD"/>
                </a:solidFill>
                <a:latin typeface="Aptos" panose="020B0004020202020204" pitchFamily="34" charset="0"/>
                <a:sym typeface="Arial"/>
              </a:rPr>
              <a:t>?</a:t>
            </a:r>
            <a:endParaRPr sz="1400" b="1" u="none" strike="noStrike" cap="none" dirty="0">
              <a:solidFill>
                <a:srgbClr val="000000"/>
              </a:solidFill>
              <a:latin typeface="Aptos" panose="020B0004020202020204" pitchFamily="34" charset="0"/>
              <a:sym typeface="Arial"/>
            </a:endParaRPr>
          </a:p>
        </p:txBody>
      </p:sp>
      <p:sp>
        <p:nvSpPr>
          <p:cNvPr id="36" name="Google Shape;339;p11">
            <a:extLst>
              <a:ext uri="{FF2B5EF4-FFF2-40B4-BE49-F238E27FC236}">
                <a16:creationId xmlns:a16="http://schemas.microsoft.com/office/drawing/2014/main" id="{9517C4DD-CEAB-59B7-1760-C474048A0B92}"/>
              </a:ext>
            </a:extLst>
          </p:cNvPr>
          <p:cNvSpPr txBox="1"/>
          <p:nvPr/>
        </p:nvSpPr>
        <p:spPr>
          <a:xfrm>
            <a:off x="438350" y="4593106"/>
            <a:ext cx="8040826"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1" u="none" strike="noStrike" cap="none" dirty="0" err="1">
                <a:solidFill>
                  <a:srgbClr val="AF9F92"/>
                </a:solidFill>
                <a:latin typeface="Aptos" panose="020B0004020202020204" pitchFamily="34" charset="0"/>
                <a:sym typeface="Arial"/>
              </a:rPr>
              <a:t>Bacigalupo</a:t>
            </a:r>
            <a:r>
              <a:rPr lang="de-DE" sz="1000" b="1" u="none" strike="noStrike" cap="none" dirty="0">
                <a:solidFill>
                  <a:srgbClr val="AF9F92"/>
                </a:solidFill>
                <a:latin typeface="Aptos" panose="020B0004020202020204" pitchFamily="34" charset="0"/>
                <a:sym typeface="Arial"/>
              </a:rPr>
              <a:t>, M., </a:t>
            </a:r>
            <a:r>
              <a:rPr lang="de-DE" sz="1000" b="1" u="none" strike="noStrike" cap="none" dirty="0" err="1">
                <a:solidFill>
                  <a:srgbClr val="AF9F92"/>
                </a:solidFill>
                <a:latin typeface="Aptos" panose="020B0004020202020204" pitchFamily="34" charset="0"/>
                <a:sym typeface="Arial"/>
              </a:rPr>
              <a:t>Kampylis</a:t>
            </a:r>
            <a:r>
              <a:rPr lang="de-DE" sz="1000" b="1" u="none" strike="noStrike" cap="none" dirty="0">
                <a:solidFill>
                  <a:srgbClr val="AF9F92"/>
                </a:solidFill>
                <a:latin typeface="Aptos" panose="020B0004020202020204" pitchFamily="34" charset="0"/>
                <a:sym typeface="Arial"/>
              </a:rPr>
              <a:t> , P., </a:t>
            </a:r>
            <a:r>
              <a:rPr lang="de-DE" sz="1000" b="1" u="none" strike="noStrike" cap="none" dirty="0" err="1">
                <a:solidFill>
                  <a:srgbClr val="AF9F92"/>
                </a:solidFill>
                <a:latin typeface="Aptos" panose="020B0004020202020204" pitchFamily="34" charset="0"/>
                <a:sym typeface="Arial"/>
              </a:rPr>
              <a:t>Punie</a:t>
            </a:r>
            <a:r>
              <a:rPr lang="de-DE" sz="1000" b="1" u="none" strike="noStrike" cap="none" dirty="0">
                <a:solidFill>
                  <a:srgbClr val="AF9F92"/>
                </a:solidFill>
                <a:latin typeface="Aptos" panose="020B0004020202020204" pitchFamily="34" charset="0"/>
                <a:sym typeface="Arial"/>
              </a:rPr>
              <a:t> , Y., Van den Brande, G. (2016). </a:t>
            </a:r>
            <a:r>
              <a:rPr lang="de-DE" sz="1000" b="1" u="none" strike="noStrike" cap="none" dirty="0" err="1">
                <a:solidFill>
                  <a:srgbClr val="AF9F92"/>
                </a:solidFill>
                <a:latin typeface="Aptos" panose="020B0004020202020204" pitchFamily="34" charset="0"/>
                <a:sym typeface="Arial"/>
              </a:rPr>
              <a:t>EntreComp</a:t>
            </a:r>
            <a:r>
              <a:rPr lang="de-DE" sz="1000" b="1" u="none" strike="noStrike" cap="none" dirty="0">
                <a:solidFill>
                  <a:srgbClr val="AF9F92"/>
                </a:solidFill>
                <a:latin typeface="Aptos" panose="020B0004020202020204" pitchFamily="34" charset="0"/>
                <a:sym typeface="Arial"/>
              </a:rPr>
              <a:t> : The Entrepreneurship Competence Framework. Luxembourg: </a:t>
            </a:r>
            <a:r>
              <a:rPr lang="de-DE" sz="1000" b="1" u="none" strike="noStrike" cap="none" dirty="0" err="1">
                <a:solidFill>
                  <a:srgbClr val="AF9F92"/>
                </a:solidFill>
                <a:latin typeface="Aptos" panose="020B0004020202020204" pitchFamily="34" charset="0"/>
                <a:sym typeface="Arial"/>
              </a:rPr>
              <a:t>Publication</a:t>
            </a:r>
            <a:r>
              <a:rPr lang="de-DE" sz="1000" b="1" u="none" strike="noStrike" cap="none" dirty="0">
                <a:solidFill>
                  <a:srgbClr val="AF9F92"/>
                </a:solidFill>
                <a:latin typeface="Aptos" panose="020B0004020202020204" pitchFamily="34" charset="0"/>
                <a:sym typeface="Arial"/>
              </a:rPr>
              <a:t> Office </a:t>
            </a:r>
            <a:r>
              <a:rPr lang="de-DE" sz="1000" b="1" u="none" strike="noStrike" cap="none" dirty="0" err="1">
                <a:solidFill>
                  <a:srgbClr val="AF9F92"/>
                </a:solidFill>
                <a:latin typeface="Aptos" panose="020B0004020202020204" pitchFamily="34" charset="0"/>
                <a:sym typeface="Arial"/>
              </a:rPr>
              <a:t>of</a:t>
            </a:r>
            <a:r>
              <a:rPr lang="de-DE" sz="1000" b="1" u="none" strike="noStrike" cap="none" dirty="0">
                <a:solidFill>
                  <a:srgbClr val="AF9F92"/>
                </a:solidFill>
                <a:latin typeface="Aptos" panose="020B0004020202020204" pitchFamily="34" charset="0"/>
                <a:sym typeface="Arial"/>
              </a:rPr>
              <a:t> </a:t>
            </a:r>
            <a:r>
              <a:rPr lang="de-DE" sz="1000" b="1" u="none" strike="noStrike" cap="none" dirty="0" err="1">
                <a:solidFill>
                  <a:srgbClr val="AF9F92"/>
                </a:solidFill>
                <a:latin typeface="Aptos" panose="020B0004020202020204" pitchFamily="34" charset="0"/>
                <a:sym typeface="Arial"/>
              </a:rPr>
              <a:t>the</a:t>
            </a:r>
            <a:r>
              <a:rPr lang="de-DE" sz="1000" b="1" u="none" strike="noStrike" cap="none" dirty="0">
                <a:solidFill>
                  <a:srgbClr val="AF9F92"/>
                </a:solidFill>
                <a:latin typeface="Aptos" panose="020B0004020202020204" pitchFamily="34" charset="0"/>
                <a:sym typeface="Arial"/>
              </a:rPr>
              <a:t> European Union; EUR 27939 EN; doi:10.2791/593884</a:t>
            </a:r>
            <a:endParaRPr sz="1400" b="1" u="none" strike="noStrike" cap="none" dirty="0">
              <a:solidFill>
                <a:srgbClr val="000000"/>
              </a:solidFill>
              <a:latin typeface="Aptos" panose="020B0004020202020204" pitchFamily="34" charset="0"/>
              <a:sym typeface="Arial"/>
            </a:endParaRPr>
          </a:p>
        </p:txBody>
      </p:sp>
      <p:sp>
        <p:nvSpPr>
          <p:cNvPr id="3" name="Textplatzhalter 2">
            <a:extLst>
              <a:ext uri="{FF2B5EF4-FFF2-40B4-BE49-F238E27FC236}">
                <a16:creationId xmlns:a16="http://schemas.microsoft.com/office/drawing/2014/main" id="{8C2D5C75-7820-FA0A-984C-C7DEA09865D7}"/>
              </a:ext>
            </a:extLst>
          </p:cNvPr>
          <p:cNvSpPr>
            <a:spLocks noGrp="1"/>
          </p:cNvSpPr>
          <p:nvPr>
            <p:ph type="body" idx="1"/>
          </p:nvPr>
        </p:nvSpPr>
        <p:spPr/>
        <p:txBody>
          <a:bodyPr/>
          <a:lstStyle/>
          <a:p>
            <a:r>
              <a:rPr lang="de-DE" err="1"/>
              <a:t>Resources</a:t>
            </a:r>
            <a:endParaRPr lang="de-DE"/>
          </a:p>
        </p:txBody>
      </p:sp>
    </p:spTree>
    <p:extLst>
      <p:ext uri="{BB962C8B-B14F-4D97-AF65-F5344CB8AC3E}">
        <p14:creationId xmlns:p14="http://schemas.microsoft.com/office/powerpoint/2010/main" val="13783845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33EE8B-FF3B-DD76-471C-3819415D0C90}"/>
              </a:ext>
            </a:extLst>
          </p:cNvPr>
          <p:cNvSpPr>
            <a:spLocks noGrp="1"/>
          </p:cNvSpPr>
          <p:nvPr>
            <p:ph type="body" sz="quarter" idx="13"/>
          </p:nvPr>
        </p:nvSpPr>
        <p:spPr/>
        <p:txBody>
          <a:bodyPr/>
          <a:lstStyle/>
          <a:p>
            <a:r>
              <a:rPr lang="en-GB" dirty="0"/>
              <a:t>“By far the most difficult skill I learned as a CEO was </a:t>
            </a:r>
            <a:br>
              <a:rPr lang="en-GB" dirty="0"/>
            </a:br>
            <a:r>
              <a:rPr lang="en-GB" dirty="0"/>
              <a:t>the ability to manage my own psychology. </a:t>
            </a:r>
            <a:br>
              <a:rPr lang="en-GB" dirty="0"/>
            </a:br>
            <a:r>
              <a:rPr lang="en-GB" dirty="0"/>
              <a:t>Organizational design, process design, metrics, hiring </a:t>
            </a:r>
            <a:br>
              <a:rPr lang="en-GB" dirty="0"/>
            </a:br>
            <a:r>
              <a:rPr lang="en-GB" dirty="0"/>
              <a:t>and firing were all relatively straightforward skills to master compared with keeping my mind in check.”</a:t>
            </a:r>
            <a:br>
              <a:rPr lang="en-GB" dirty="0"/>
            </a:br>
            <a:br>
              <a:rPr lang="en-GB" dirty="0"/>
            </a:br>
            <a:br>
              <a:rPr lang="en-GB" dirty="0"/>
            </a:br>
            <a:r>
              <a:rPr lang="en-GB" sz="1200" dirty="0"/>
              <a:t>Ben Horowitz </a:t>
            </a:r>
            <a:br>
              <a:rPr lang="en-GB" sz="1200" dirty="0"/>
            </a:br>
            <a:r>
              <a:rPr lang="en-GB" sz="1200" b="0" dirty="0"/>
              <a:t>serial founder</a:t>
            </a:r>
          </a:p>
        </p:txBody>
      </p:sp>
      <p:sp>
        <p:nvSpPr>
          <p:cNvPr id="10" name="Text Placeholder 9">
            <a:extLst>
              <a:ext uri="{FF2B5EF4-FFF2-40B4-BE49-F238E27FC236}">
                <a16:creationId xmlns:a16="http://schemas.microsoft.com/office/drawing/2014/main" id="{9130C544-05FF-24C3-2846-0EAF54B27F00}"/>
              </a:ext>
            </a:extLst>
          </p:cNvPr>
          <p:cNvSpPr>
            <a:spLocks noGrp="1"/>
          </p:cNvSpPr>
          <p:nvPr>
            <p:ph type="body" idx="1"/>
          </p:nvPr>
        </p:nvSpPr>
        <p:spPr/>
        <p:txBody>
          <a:bodyPr/>
          <a:lstStyle/>
          <a:p>
            <a:r>
              <a:rPr lang="en-DE" dirty="0"/>
              <a:t>Quote</a:t>
            </a:r>
          </a:p>
        </p:txBody>
      </p:sp>
    </p:spTree>
    <p:extLst>
      <p:ext uri="{BB962C8B-B14F-4D97-AF65-F5344CB8AC3E}">
        <p14:creationId xmlns:p14="http://schemas.microsoft.com/office/powerpoint/2010/main" val="2928554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Veröffentlichung, Buch, Text, Stapel enthält.&#10;&#10;Automatisch generierte Beschreibung">
            <a:extLst>
              <a:ext uri="{FF2B5EF4-FFF2-40B4-BE49-F238E27FC236}">
                <a16:creationId xmlns:a16="http://schemas.microsoft.com/office/drawing/2014/main" id="{2A1340D1-DEAC-DD5E-335B-06CD1D505E33}"/>
              </a:ext>
            </a:extLst>
          </p:cNvPr>
          <p:cNvPicPr>
            <a:picLocks noGrp="1" noChangeAspect="1"/>
          </p:cNvPicPr>
          <p:nvPr>
            <p:ph type="pic" sz="quarter" idx="10"/>
          </p:nvPr>
        </p:nvPicPr>
        <p:blipFill>
          <a:blip r:embed="rId3"/>
          <a:srcRect l="20370" r="20370"/>
          <a:stretch/>
        </p:blipFill>
        <p:spPr/>
      </p:pic>
      <p:sp>
        <p:nvSpPr>
          <p:cNvPr id="3" name="Textplatzhalter 2">
            <a:extLst>
              <a:ext uri="{FF2B5EF4-FFF2-40B4-BE49-F238E27FC236}">
                <a16:creationId xmlns:a16="http://schemas.microsoft.com/office/drawing/2014/main" id="{CF9050D7-312E-B950-6214-BB2788D18F5A}"/>
              </a:ext>
            </a:extLst>
          </p:cNvPr>
          <p:cNvSpPr>
            <a:spLocks noGrp="1"/>
          </p:cNvSpPr>
          <p:nvPr>
            <p:ph type="body" idx="1"/>
          </p:nvPr>
        </p:nvSpPr>
        <p:spPr/>
        <p:txBody>
          <a:bodyPr/>
          <a:lstStyle/>
          <a:p>
            <a:r>
              <a:rPr lang="de-DE" dirty="0" err="1"/>
              <a:t>What</a:t>
            </a:r>
            <a:r>
              <a:rPr lang="de-DE" dirty="0"/>
              <a:t> </a:t>
            </a:r>
            <a:r>
              <a:rPr lang="de-DE" dirty="0" err="1"/>
              <a:t>can</a:t>
            </a:r>
            <a:r>
              <a:rPr lang="de-DE" dirty="0"/>
              <a:t> </a:t>
            </a:r>
            <a:r>
              <a:rPr lang="de-DE" dirty="0" err="1"/>
              <a:t>we</a:t>
            </a:r>
            <a:r>
              <a:rPr lang="de-DE" dirty="0"/>
              <a:t> </a:t>
            </a:r>
            <a:r>
              <a:rPr lang="de-DE" dirty="0" err="1"/>
              <a:t>learn</a:t>
            </a:r>
            <a:r>
              <a:rPr lang="de-DE" dirty="0"/>
              <a:t> </a:t>
            </a:r>
            <a:r>
              <a:rPr lang="de-DE" dirty="0" err="1"/>
              <a:t>from</a:t>
            </a:r>
            <a:r>
              <a:rPr lang="de-DE" dirty="0"/>
              <a:t> </a:t>
            </a:r>
            <a:br>
              <a:rPr lang="de-DE" dirty="0"/>
            </a:br>
            <a:r>
              <a:rPr lang="de-DE" dirty="0"/>
              <a:t>Malala Yousafzai?</a:t>
            </a:r>
          </a:p>
        </p:txBody>
      </p:sp>
      <p:pic>
        <p:nvPicPr>
          <p:cNvPr id="11" name="Grafik 10">
            <a:extLst>
              <a:ext uri="{FF2B5EF4-FFF2-40B4-BE49-F238E27FC236}">
                <a16:creationId xmlns:a16="http://schemas.microsoft.com/office/drawing/2014/main" id="{4A932B2E-1824-DFC4-11B6-6E5C9A3044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30156" y="1142731"/>
            <a:ext cx="4255687" cy="4255687"/>
          </a:xfrm>
          <a:prstGeom prst="rect">
            <a:avLst/>
          </a:prstGeom>
        </p:spPr>
      </p:pic>
    </p:spTree>
    <p:extLst>
      <p:ext uri="{BB962C8B-B14F-4D97-AF65-F5344CB8AC3E}">
        <p14:creationId xmlns:p14="http://schemas.microsoft.com/office/powerpoint/2010/main" val="347837514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98EF8F-6FDE-BD06-A955-FB356EA8FB0F}"/>
              </a:ext>
            </a:extLst>
          </p:cNvPr>
          <p:cNvSpPr>
            <a:spLocks noGrp="1"/>
          </p:cNvSpPr>
          <p:nvPr>
            <p:ph type="body" idx="1"/>
          </p:nvPr>
        </p:nvSpPr>
        <p:spPr>
          <a:xfrm>
            <a:off x="419198" y="355447"/>
            <a:ext cx="6782880" cy="443198"/>
          </a:xfrm>
        </p:spPr>
        <p:txBody>
          <a:bodyPr/>
          <a:lstStyle/>
          <a:p>
            <a:r>
              <a:rPr lang="de-DE" sz="3000" dirty="0" err="1"/>
              <a:t>Resilience</a:t>
            </a:r>
            <a:r>
              <a:rPr lang="de-DE" sz="3000" dirty="0"/>
              <a:t> &amp; </a:t>
            </a:r>
            <a:r>
              <a:rPr lang="de-DE" sz="3000" dirty="0" err="1"/>
              <a:t>adaptability</a:t>
            </a:r>
            <a:r>
              <a:rPr lang="de-DE" sz="3000" dirty="0"/>
              <a:t> </a:t>
            </a:r>
            <a:r>
              <a:rPr lang="de-DE" sz="3000" dirty="0" err="1"/>
              <a:t>are</a:t>
            </a:r>
            <a:r>
              <a:rPr lang="de-DE" sz="3000" dirty="0"/>
              <a:t> </a:t>
            </a:r>
            <a:r>
              <a:rPr lang="de-DE" sz="3000" dirty="0" err="1"/>
              <a:t>important</a:t>
            </a:r>
            <a:r>
              <a:rPr lang="de-DE" sz="3000" dirty="0"/>
              <a:t> </a:t>
            </a:r>
            <a:r>
              <a:rPr lang="de-DE" sz="3000" dirty="0" err="1"/>
              <a:t>traits</a:t>
            </a:r>
            <a:r>
              <a:rPr lang="de-DE" sz="3000" dirty="0"/>
              <a:t> in </a:t>
            </a:r>
            <a:r>
              <a:rPr lang="de-DE" sz="3000" dirty="0" err="1"/>
              <a:t>research</a:t>
            </a:r>
            <a:r>
              <a:rPr lang="de-DE" sz="3000" dirty="0"/>
              <a:t> and in </a:t>
            </a:r>
            <a:r>
              <a:rPr lang="de-DE" sz="3000" dirty="0" err="1"/>
              <a:t>founding</a:t>
            </a:r>
            <a:endParaRPr lang="de-DE" sz="3000" dirty="0"/>
          </a:p>
        </p:txBody>
      </p:sp>
      <p:sp>
        <p:nvSpPr>
          <p:cNvPr id="5" name="Text Placeholder 4">
            <a:extLst>
              <a:ext uri="{FF2B5EF4-FFF2-40B4-BE49-F238E27FC236}">
                <a16:creationId xmlns:a16="http://schemas.microsoft.com/office/drawing/2014/main" id="{61A5A0BA-6484-9DF8-547E-EC98FE3D7BCA}"/>
              </a:ext>
            </a:extLst>
          </p:cNvPr>
          <p:cNvSpPr>
            <a:spLocks noGrp="1"/>
          </p:cNvSpPr>
          <p:nvPr>
            <p:ph type="body" sz="quarter" idx="13"/>
          </p:nvPr>
        </p:nvSpPr>
        <p:spPr>
          <a:xfrm>
            <a:off x="428626" y="1743076"/>
            <a:ext cx="4276724" cy="2687240"/>
          </a:xfrm>
        </p:spPr>
        <p:txBody>
          <a:bodyPr/>
          <a:lstStyle/>
          <a:p>
            <a:r>
              <a:rPr lang="en-GB" sz="1600" dirty="0"/>
              <a:t>Doing a PhD is a special time in your life as </a:t>
            </a:r>
            <a:br>
              <a:rPr lang="en-GB" sz="1600" dirty="0"/>
            </a:br>
            <a:r>
              <a:rPr lang="en-GB" sz="1600" dirty="0"/>
              <a:t>well is founding</a:t>
            </a:r>
          </a:p>
          <a:p>
            <a:r>
              <a:rPr lang="en-GB" sz="1600" dirty="0"/>
              <a:t>We work in VUCA environments: volatile, uncertain, complex, ambiguous</a:t>
            </a:r>
          </a:p>
          <a:p>
            <a:r>
              <a:rPr lang="en-GB" sz="1600" dirty="0"/>
              <a:t>Both, founding &amp; research rely heavily on moving past obstacles</a:t>
            </a:r>
          </a:p>
          <a:p>
            <a:r>
              <a:rPr lang="en-GB" sz="1600" dirty="0"/>
              <a:t>And in both worlds: High performance becomes easier when we are balanced </a:t>
            </a:r>
            <a:br>
              <a:rPr lang="en-GB" sz="1600" dirty="0"/>
            </a:br>
            <a:r>
              <a:rPr lang="en-GB" sz="1600" dirty="0"/>
              <a:t>&amp; content</a:t>
            </a:r>
          </a:p>
          <a:p>
            <a:endParaRPr lang="en-GB" sz="1600" dirty="0"/>
          </a:p>
          <a:p>
            <a:endParaRPr lang="en-DE" sz="1600" dirty="0"/>
          </a:p>
        </p:txBody>
      </p:sp>
      <p:pic>
        <p:nvPicPr>
          <p:cNvPr id="2" name="Grafik 1">
            <a:extLst>
              <a:ext uri="{FF2B5EF4-FFF2-40B4-BE49-F238E27FC236}">
                <a16:creationId xmlns:a16="http://schemas.microsoft.com/office/drawing/2014/main" id="{B669D30A-D0C3-A20B-67DA-AFED5824D944}"/>
              </a:ext>
            </a:extLst>
          </p:cNvPr>
          <p:cNvPicPr>
            <a:picLocks noChangeAspect="1"/>
          </p:cNvPicPr>
          <p:nvPr/>
        </p:nvPicPr>
        <p:blipFill rotWithShape="1">
          <a:blip r:embed="rId3">
            <a:extLst>
              <a:ext uri="{28A0092B-C50C-407E-A947-70E740481C1C}">
                <a14:useLocalDpi xmlns:a14="http://schemas.microsoft.com/office/drawing/2010/main" val="0"/>
              </a:ext>
            </a:extLst>
          </a:blip>
          <a:srcRect l="37320" r="2020"/>
          <a:stretch/>
        </p:blipFill>
        <p:spPr>
          <a:xfrm>
            <a:off x="4826427" y="1743076"/>
            <a:ext cx="4140224" cy="2132889"/>
          </a:xfrm>
          <a:prstGeom prst="rect">
            <a:avLst/>
          </a:prstGeom>
          <a:effectLst>
            <a:softEdge rad="83908"/>
          </a:effectLst>
        </p:spPr>
      </p:pic>
    </p:spTree>
    <p:extLst>
      <p:ext uri="{BB962C8B-B14F-4D97-AF65-F5344CB8AC3E}">
        <p14:creationId xmlns:p14="http://schemas.microsoft.com/office/powerpoint/2010/main" val="1781269347"/>
      </p:ext>
    </p:extLst>
  </p:cSld>
  <p:clrMapOvr>
    <a:masterClrMapping/>
  </p:clrMapOvr>
  <p:transition spd="med"/>
</p:sld>
</file>

<file path=ppt/theme/theme1.xml><?xml version="1.0" encoding="utf-8"?>
<a:theme xmlns:a="http://schemas.openxmlformats.org/drawingml/2006/main" name="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37ee95-51b8-4ec7-a9f8-f4a223d0b6cb">
      <Terms xmlns="http://schemas.microsoft.com/office/infopath/2007/PartnerControls"/>
    </lcf76f155ced4ddcb4097134ff3c332f>
    <TaxCatchAll xmlns="718eccf6-9302-4b3b-a990-755a28e5b6e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47D472548A9B740B951B187F7D02714" ma:contentTypeVersion="15" ma:contentTypeDescription="Ein neues Dokument erstellen." ma:contentTypeScope="" ma:versionID="35c925b23570a96567dd814617ac044c">
  <xsd:schema xmlns:xsd="http://www.w3.org/2001/XMLSchema" xmlns:xs="http://www.w3.org/2001/XMLSchema" xmlns:p="http://schemas.microsoft.com/office/2006/metadata/properties" xmlns:ns2="9437ee95-51b8-4ec7-a9f8-f4a223d0b6cb" xmlns:ns3="718eccf6-9302-4b3b-a990-755a28e5b6e4" targetNamespace="http://schemas.microsoft.com/office/2006/metadata/properties" ma:root="true" ma:fieldsID="e07cfc1c37ebd136942a4b973ed0f044" ns2:_="" ns3:_="">
    <xsd:import namespace="9437ee95-51b8-4ec7-a9f8-f4a223d0b6cb"/>
    <xsd:import namespace="718eccf6-9302-4b3b-a990-755a28e5b6e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ee95-51b8-4ec7-a9f8-f4a223d0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f2064f61-399d-4255-b88a-57385e39962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8eccf6-9302-4b3b-a990-755a28e5b6e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1a58522-6ce1-478f-939d-a20ff66aed5a}" ma:internalName="TaxCatchAll" ma:showField="CatchAllData" ma:web="718eccf6-9302-4b3b-a990-755a28e5b6e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D5D637-5941-4289-82CB-141240A7EA84}">
  <ds:schemaRefs>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dcmitype/"/>
    <ds:schemaRef ds:uri="718eccf6-9302-4b3b-a990-755a28e5b6e4"/>
    <ds:schemaRef ds:uri="9437ee95-51b8-4ec7-a9f8-f4a223d0b6cb"/>
    <ds:schemaRef ds:uri="http://www.w3.org/XML/1998/namespace"/>
    <ds:schemaRef ds:uri="http://purl.org/dc/terms/"/>
  </ds:schemaRefs>
</ds:datastoreItem>
</file>

<file path=customXml/itemProps2.xml><?xml version="1.0" encoding="utf-8"?>
<ds:datastoreItem xmlns:ds="http://schemas.openxmlformats.org/officeDocument/2006/customXml" ds:itemID="{44D9B592-6C0A-437C-B6DA-239373903CA2}"/>
</file>

<file path=customXml/itemProps3.xml><?xml version="1.0" encoding="utf-8"?>
<ds:datastoreItem xmlns:ds="http://schemas.openxmlformats.org/officeDocument/2006/customXml" ds:itemID="{B442E0D0-A5A5-443E-9C92-884F105853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2_Office-Design</Template>
  <TotalTime>0</TotalTime>
  <Words>5890</Words>
  <Application>Microsoft Macintosh PowerPoint</Application>
  <PresentationFormat>Bildschirmpräsentation (16:9)</PresentationFormat>
  <Paragraphs>668</Paragraphs>
  <Slides>51</Slides>
  <Notes>51</Notes>
  <HiddenSlides>3</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51</vt:i4>
      </vt:variant>
    </vt:vector>
  </HeadingPairs>
  <TitlesOfParts>
    <vt:vector size="63" baseType="lpstr">
      <vt:lpstr>Aptos</vt:lpstr>
      <vt:lpstr>Arial</vt:lpstr>
      <vt:lpstr>Calibri</vt:lpstr>
      <vt:lpstr>DINOT</vt:lpstr>
      <vt:lpstr>DINOT-Bold</vt:lpstr>
      <vt:lpstr>Helvetica Neue</vt:lpstr>
      <vt:lpstr>Noticia Text</vt:lpstr>
      <vt:lpstr>System Font Regular</vt:lpstr>
      <vt:lpstr>ui-sans-serif</vt:lpstr>
      <vt:lpstr>Wingdings</vt:lpstr>
      <vt:lpstr>Aptos White</vt:lpstr>
      <vt:lpstr>Aptos Red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Hanna Saenger</dc:creator>
  <cp:lastModifiedBy>Bianca Cramer</cp:lastModifiedBy>
  <cp:revision>32</cp:revision>
  <dcterms:created xsi:type="dcterms:W3CDTF">2022-11-28T13:03:46Z</dcterms:created>
  <dcterms:modified xsi:type="dcterms:W3CDTF">2025-02-12T16:16:03Z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0x010100947D472548A9B740B951B187F7D02714</vt:lpwstr>
  </property>
  <property fmtid="{D5CDD505-2E9C-101B-9397-08002B2CF9AE}" pid="3" name="MediaServiceImageTags">
    <vt:lpwstr/>
  </property>
</Properties>
</file>